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4"/>
  </p:notesMasterIdLst>
  <p:sldIdLst>
    <p:sldId id="256" r:id="rId2"/>
    <p:sldId id="422" r:id="rId3"/>
    <p:sldId id="423" r:id="rId4"/>
    <p:sldId id="426" r:id="rId5"/>
    <p:sldId id="427" r:id="rId6"/>
    <p:sldId id="428" r:id="rId7"/>
    <p:sldId id="429" r:id="rId8"/>
    <p:sldId id="430" r:id="rId9"/>
    <p:sldId id="435" r:id="rId10"/>
    <p:sldId id="433" r:id="rId11"/>
    <p:sldId id="431" r:id="rId12"/>
    <p:sldId id="432" r:id="rId13"/>
    <p:sldId id="434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0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ahender Mandala" initials="MM" lastIdx="3" clrIdx="2">
    <p:extLst>
      <p:ext uri="{19B8F6BF-5375-455C-9EA6-DF929625EA0E}">
        <p15:presenceInfo xmlns:p15="http://schemas.microsoft.com/office/powerpoint/2012/main" userId="710e4c4a23ba2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3"/>
    <p:restoredTop sz="79807"/>
  </p:normalViewPr>
  <p:slideViewPr>
    <p:cSldViewPr snapToGrid="0" snapToObjects="1">
      <p:cViewPr>
        <p:scale>
          <a:sx n="55" d="100"/>
          <a:sy n="55" d="100"/>
        </p:scale>
        <p:origin x="234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91B2-B57A-F94C-9921-E8FDF64F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7505-8526-A74A-BA04-57AAFCAE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initialize and assign values for arrays without declaring size.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int grades[]={1,2,3,4,5}; </a:t>
            </a:r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//initializes grades[5]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char name[]=“Jonathan Smith”; </a:t>
            </a:r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//initializes name[14]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r>
              <a:rPr lang="en-US" dirty="0"/>
              <a:t>Works only for one dimensional arrays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054F0-073A-0843-B5A2-36711E38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6A4F5-EE32-B84D-9B1C-DBDA8884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2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C89B-2FFE-6842-80B5-FE7799D5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User Defined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C1AF-04C8-D14B-A293-65780BB7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struct</a:t>
            </a:r>
            <a:r>
              <a:rPr lang="en-US" dirty="0"/>
              <a:t> forms the final member of data types available in C</a:t>
            </a:r>
          </a:p>
          <a:p>
            <a:pPr lvl="1"/>
            <a:r>
              <a:rPr lang="en-US" dirty="0" err="1"/>
              <a:t>struct</a:t>
            </a:r>
            <a:r>
              <a:rPr lang="en-US" dirty="0"/>
              <a:t>, int, float, char are the only data types in C.</a:t>
            </a:r>
          </a:p>
          <a:p>
            <a:pPr lvl="1"/>
            <a:r>
              <a:rPr lang="en-US" dirty="0" err="1"/>
              <a:t>struct</a:t>
            </a:r>
            <a:r>
              <a:rPr lang="en-US" dirty="0"/>
              <a:t> is user defined and can contain the other three data types.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struct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variable_name</a:t>
            </a:r>
            <a:r>
              <a:rPr lang="en-US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	type </a:t>
            </a:r>
            <a:r>
              <a:rPr lang="en-US" sz="1600" dirty="0" err="1">
                <a:latin typeface="Courier" pitchFamily="2" charset="0"/>
              </a:rPr>
              <a:t>property_name</a:t>
            </a:r>
            <a:r>
              <a:rPr lang="en-US" sz="1600" dirty="0">
                <a:latin typeface="Courier" pitchFamily="2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//int grades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	type </a:t>
            </a:r>
            <a:r>
              <a:rPr lang="en-US" sz="1600" dirty="0" err="1">
                <a:latin typeface="Courier" pitchFamily="2" charset="0"/>
              </a:rPr>
              <a:t>property_name</a:t>
            </a:r>
            <a:r>
              <a:rPr lang="en-US" sz="1600" dirty="0">
                <a:latin typeface="Courier" pitchFamily="2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//char name[20]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	…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defined outside main(): Global scope</a:t>
            </a:r>
          </a:p>
          <a:p>
            <a:pPr lvl="1"/>
            <a:r>
              <a:rPr lang="en-US" dirty="0"/>
              <a:t>All functions within script can access</a:t>
            </a:r>
          </a:p>
          <a:p>
            <a:r>
              <a:rPr lang="en-US" dirty="0"/>
              <a:t>If defined inside main(): Local scope</a:t>
            </a:r>
          </a:p>
          <a:p>
            <a:pPr lvl="1"/>
            <a:r>
              <a:rPr lang="en-US" dirty="0"/>
              <a:t>Only functions within main script access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8B90-FAB5-1C46-B3EF-D82F0BBB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823BC-970A-954D-B192-153B5FCD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1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C1A3-4093-4C43-933D-411FAC8F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Sample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7C3514-9E44-B34E-BEAA-AD5E31EE8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1052677"/>
            <a:ext cx="6952342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B8120-8736-814E-8115-5B909B32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27878-C2B2-564D-BCAC-E14CEE21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2955F3-71C0-C842-B2DC-343BA6E1C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2" y="6018785"/>
            <a:ext cx="49276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1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70E9-EEE8-734A-B15C-1B04635C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AE83-29A6-AA40-A96B-D8C8BAB1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C allows the use of following operators: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+ </a:t>
            </a:r>
            <a:r>
              <a:rPr lang="en-US" dirty="0"/>
              <a:t>for addition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- </a:t>
            </a:r>
            <a:r>
              <a:rPr lang="en-US" dirty="0"/>
              <a:t>for subtraction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* </a:t>
            </a:r>
            <a:r>
              <a:rPr lang="en-US" dirty="0"/>
              <a:t>for multiplication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/ </a:t>
            </a:r>
            <a:r>
              <a:rPr lang="en-US" dirty="0"/>
              <a:t>for division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% </a:t>
            </a:r>
            <a:r>
              <a:rPr lang="en-US" dirty="0"/>
              <a:t>for remainder (same as </a:t>
            </a:r>
            <a:r>
              <a:rPr lang="en-US" dirty="0">
                <a:latin typeface="Courier" pitchFamily="2" charset="0"/>
              </a:rPr>
              <a:t>rem</a:t>
            </a:r>
            <a:r>
              <a:rPr lang="en-US" dirty="0"/>
              <a:t> command in MATLAB)</a:t>
            </a:r>
          </a:p>
          <a:p>
            <a:r>
              <a:rPr lang="en-US" dirty="0"/>
              <a:t>There is no power operator (^ or **) in C for exponentiation.</a:t>
            </a:r>
          </a:p>
          <a:p>
            <a:pPr lvl="1"/>
            <a:r>
              <a:rPr lang="en-US" dirty="0"/>
              <a:t>Include header file: </a:t>
            </a:r>
            <a:r>
              <a:rPr lang="en-US" dirty="0" err="1">
                <a:latin typeface="Courier" pitchFamily="2" charset="0"/>
              </a:rPr>
              <a:t>math.h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pow(</a:t>
            </a:r>
            <a:r>
              <a:rPr lang="en-US" dirty="0" err="1">
                <a:latin typeface="Courier" pitchFamily="2" charset="0"/>
              </a:rPr>
              <a:t>base,power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B7BD2-A521-6F4B-B42B-C16A3498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1AD30-263A-D545-A36F-9ED2BAD8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CC715-229B-4247-B08A-A47473D7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846" y="4212210"/>
            <a:ext cx="4254500" cy="2425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E7132-C329-E64D-89EB-442AEFCF9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51" y="6272785"/>
            <a:ext cx="2730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0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FB55-0068-984F-BCB1-C4B67B6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C arithmetic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16022DD-6334-8948-AF7F-301DE8DCE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471753"/>
              </p:ext>
            </p:extLst>
          </p:nvPr>
        </p:nvGraphicFramePr>
        <p:xfrm>
          <a:off x="685800" y="1609725"/>
          <a:ext cx="77724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1942288207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19043544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593742444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972206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9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+ - / *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" pitchFamily="2" charset="0"/>
                        </a:rPr>
                        <a:t>+ - / *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0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" pitchFamily="2" charset="0"/>
                        </a:rPr>
                        <a:t>+ - / *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9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" pitchFamily="2" charset="0"/>
                        </a:rPr>
                        <a:t>+ - / *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0853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2A844-C142-3241-97D7-C8B5CA03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3A2B9-10C7-E943-919C-487BA856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1D1AA-9CF0-1544-B83A-A3B8474945F4}"/>
              </a:ext>
            </a:extLst>
          </p:cNvPr>
          <p:cNvSpPr txBox="1"/>
          <p:nvPr/>
        </p:nvSpPr>
        <p:spPr>
          <a:xfrm>
            <a:off x="578070" y="3720662"/>
            <a:ext cx="6033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pow() results in float/double, and requires float/double input</a:t>
            </a:r>
          </a:p>
          <a:p>
            <a:endParaRPr lang="en-US" dirty="0"/>
          </a:p>
          <a:p>
            <a:r>
              <a:rPr lang="en-US" dirty="0"/>
              <a:t>To force a specific type, use the cast operator as shown below: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0C1D70-FC53-384E-9AD4-62013487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58" y="5289493"/>
            <a:ext cx="276860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C658C0-DC86-3A41-A348-6184757A6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49"/>
          <a:stretch/>
        </p:blipFill>
        <p:spPr>
          <a:xfrm>
            <a:off x="578070" y="4571999"/>
            <a:ext cx="3822700" cy="22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52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BBFA-756C-E14E-BA7B-6377C9FE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operations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0657F9-7457-B749-8DB8-FC70593DD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230" y="1609344"/>
            <a:ext cx="5694746" cy="1371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1B945-2AA8-4B45-B490-C9AA99E3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2AD48-85C9-C845-9893-EF9D00E0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96CA2-983B-8744-A1DB-8255BAFF7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429000"/>
            <a:ext cx="2743200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45CF99-4E85-D64F-BA30-EA156B87A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2" y="3429000"/>
            <a:ext cx="57277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3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0279-AA84-AE40-855F-5E125D16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FEB9-2C5B-024E-9D89-1C1557C2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Relational operators </a:t>
            </a:r>
            <a:r>
              <a:rPr lang="en-US" dirty="0"/>
              <a:t>compare two operands to produce a Boolean result. </a:t>
            </a:r>
          </a:p>
          <a:p>
            <a:pPr lvl="1"/>
            <a:r>
              <a:rPr lang="en-US" dirty="0"/>
              <a:t>In C any non-zero value (1 by convention) is considered to be true and 0 is considered to be false.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158DC-3AC1-DE4B-A1FE-367CE321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E42EF-B2D8-1F4E-995A-093691CB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202932-7414-C943-BF33-09F5A0264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57814"/>
              </p:ext>
            </p:extLst>
          </p:nvPr>
        </p:nvGraphicFramePr>
        <p:xfrm>
          <a:off x="814316" y="2884933"/>
          <a:ext cx="7510818" cy="304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47499">
                  <a:extLst>
                    <a:ext uri="{9D8B030D-6E8A-4147-A177-3AD203B41FA5}">
                      <a16:colId xmlns:a16="http://schemas.microsoft.com/office/drawing/2014/main" val="2031704355"/>
                    </a:ext>
                  </a:extLst>
                </a:gridCol>
                <a:gridCol w="5063319">
                  <a:extLst>
                    <a:ext uri="{9D8B030D-6E8A-4147-A177-3AD203B41FA5}">
                      <a16:colId xmlns:a16="http://schemas.microsoft.com/office/drawing/2014/main" val="824343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8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0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3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96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6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equal to</a:t>
                      </a:r>
                    </a:p>
                    <a:p>
                      <a:r>
                        <a:rPr lang="en-US" sz="1600" b="1" dirty="0">
                          <a:latin typeface="Courier" pitchFamily="2" charset="0"/>
                        </a:rPr>
                        <a:t>NOTE: float variables may not result in equal values due to precision of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5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ourier" pitchFamily="2" charset="0"/>
                        </a:rPr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71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07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0279-AA84-AE40-855F-5E125D16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FEB9-2C5B-024E-9D89-1C1557C2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158DC-3AC1-DE4B-A1FE-367CE321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E42EF-B2D8-1F4E-995A-093691CB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202932-7414-C943-BF33-09F5A0264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30138"/>
              </p:ext>
            </p:extLst>
          </p:nvPr>
        </p:nvGraphicFramePr>
        <p:xfrm>
          <a:off x="685800" y="1694688"/>
          <a:ext cx="7510818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47499">
                  <a:extLst>
                    <a:ext uri="{9D8B030D-6E8A-4147-A177-3AD203B41FA5}">
                      <a16:colId xmlns:a16="http://schemas.microsoft.com/office/drawing/2014/main" val="2031704355"/>
                    </a:ext>
                  </a:extLst>
                </a:gridCol>
                <a:gridCol w="5063319">
                  <a:extLst>
                    <a:ext uri="{9D8B030D-6E8A-4147-A177-3AD203B41FA5}">
                      <a16:colId xmlns:a16="http://schemas.microsoft.com/office/drawing/2014/main" val="824343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8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0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3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961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296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7316-E880-3A44-AFC6-F5E9DC9B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1203BF-5FF7-1B4E-AFD1-2678397B2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12" y="5256194"/>
            <a:ext cx="2006600" cy="1219200"/>
          </a:xfrm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DB71-B23F-2F43-95F2-B313326E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8B550-B952-8A46-B066-6F273211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534AD4-9833-6E49-ABD0-BB673A20E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12" y="3494059"/>
            <a:ext cx="1549400" cy="125730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F25EDC-1F92-B845-AD71-8270C63B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12" y="1458664"/>
            <a:ext cx="1536700" cy="1638300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5392BE-B4EE-A148-9293-0AA36DCA7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119" y="5256194"/>
            <a:ext cx="4013200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B35D59-0057-CE49-B85C-A67BD3AC2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119" y="3478576"/>
            <a:ext cx="3327400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5037DF-C5C7-C14C-8218-FADF58F42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119" y="1465014"/>
            <a:ext cx="3200400" cy="1625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9C094D-4DFD-CF45-B92C-468469FEAF9E}"/>
              </a:ext>
            </a:extLst>
          </p:cNvPr>
          <p:cNvCxnSpPr/>
          <p:nvPr/>
        </p:nvCxnSpPr>
        <p:spPr>
          <a:xfrm>
            <a:off x="2797791" y="2169994"/>
            <a:ext cx="682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4A786B-F6A8-5146-ACB6-2B72F23960AC}"/>
              </a:ext>
            </a:extLst>
          </p:cNvPr>
          <p:cNvCxnSpPr/>
          <p:nvPr/>
        </p:nvCxnSpPr>
        <p:spPr>
          <a:xfrm>
            <a:off x="2797791" y="3919182"/>
            <a:ext cx="682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9A6016-8803-5548-9AAC-A9313A92ACB5}"/>
              </a:ext>
            </a:extLst>
          </p:cNvPr>
          <p:cNvCxnSpPr/>
          <p:nvPr/>
        </p:nvCxnSpPr>
        <p:spPr>
          <a:xfrm>
            <a:off x="2797791" y="5865794"/>
            <a:ext cx="682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7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689-3A24-DB44-89AF-ABBEF262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454F6C-BA1B-6D49-B776-BB265000C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1741535"/>
            <a:ext cx="4267200" cy="40259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E11F1-070B-7E46-8BAB-0D7BDD3F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02724-63C1-8B4C-8BDF-C4FE094A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A922E-501D-FE41-B6E3-805C9A2C14D5}"/>
              </a:ext>
            </a:extLst>
          </p:cNvPr>
          <p:cNvSpPr txBox="1"/>
          <p:nvPr/>
        </p:nvSpPr>
        <p:spPr>
          <a:xfrm>
            <a:off x="5718412" y="2019869"/>
            <a:ext cx="195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or char as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C144B-B933-CE4D-952C-E3062674C9D2}"/>
              </a:ext>
            </a:extLst>
          </p:cNvPr>
          <p:cNvSpPr txBox="1"/>
          <p:nvPr/>
        </p:nvSpPr>
        <p:spPr>
          <a:xfrm>
            <a:off x="5718412" y="2615060"/>
            <a:ext cx="130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9F2E4-4E13-574B-8C03-99E1B72AFC0D}"/>
              </a:ext>
            </a:extLst>
          </p:cNvPr>
          <p:cNvSpPr txBox="1"/>
          <p:nvPr/>
        </p:nvSpPr>
        <p:spPr>
          <a:xfrm>
            <a:off x="5718412" y="3145450"/>
            <a:ext cx="3425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case must end with break</a:t>
            </a:r>
          </a:p>
          <a:p>
            <a:r>
              <a:rPr lang="en-US" i="1" dirty="0"/>
              <a:t>C will continue executing statements after case match until break is encountered or switch ends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B27B5-AFFB-7B4E-81F0-57CC19C98F1C}"/>
              </a:ext>
            </a:extLst>
          </p:cNvPr>
          <p:cNvSpPr txBox="1"/>
          <p:nvPr/>
        </p:nvSpPr>
        <p:spPr>
          <a:xfrm>
            <a:off x="5718412" y="4984007"/>
            <a:ext cx="342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variables to each case in order, when matched, starts executing inner 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5957A4-D07C-284F-BC57-EB8425BC41A8}"/>
              </a:ext>
            </a:extLst>
          </p:cNvPr>
          <p:cNvCxnSpPr>
            <a:stCxn id="8" idx="1"/>
          </p:cNvCxnSpPr>
          <p:nvPr/>
        </p:nvCxnSpPr>
        <p:spPr>
          <a:xfrm flipH="1">
            <a:off x="2224585" y="2204535"/>
            <a:ext cx="349382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AFB77E-1D31-4745-BB3F-9E2BA7C9C73E}"/>
              </a:ext>
            </a:extLst>
          </p:cNvPr>
          <p:cNvCxnSpPr/>
          <p:nvPr/>
        </p:nvCxnSpPr>
        <p:spPr>
          <a:xfrm flipH="1" flipV="1">
            <a:off x="2552131" y="2615060"/>
            <a:ext cx="3057099" cy="19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1E739B-EBEE-F448-9662-33EF6AA90AE8}"/>
              </a:ext>
            </a:extLst>
          </p:cNvPr>
          <p:cNvCxnSpPr/>
          <p:nvPr/>
        </p:nvCxnSpPr>
        <p:spPr>
          <a:xfrm flipH="1" flipV="1">
            <a:off x="2552131" y="3657600"/>
            <a:ext cx="3057099" cy="9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7DF5F8-7CEF-324D-AFB6-361F51035385}"/>
              </a:ext>
            </a:extLst>
          </p:cNvPr>
          <p:cNvCxnSpPr/>
          <p:nvPr/>
        </p:nvCxnSpPr>
        <p:spPr>
          <a:xfrm flipH="1" flipV="1">
            <a:off x="2429301" y="3957851"/>
            <a:ext cx="3179929" cy="137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2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5E1F-2944-BA4F-A909-4B901C08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BB55A-0CD9-8846-9D10-BA4300BF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7D64-5F7F-D64B-A191-F4EB157C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DFFFCFBA-6402-984B-8D3B-453938595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83239"/>
              </p:ext>
            </p:extLst>
          </p:nvPr>
        </p:nvGraphicFramePr>
        <p:xfrm>
          <a:off x="874193" y="1858726"/>
          <a:ext cx="7024799" cy="356943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00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8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789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cap="all" dirty="0">
                          <a:sym typeface="Futura"/>
                        </a:rPr>
                        <a:t>Modifier</a:t>
                      </a:r>
                      <a:endParaRPr sz="1600" cap="all" dirty="0">
                        <a:solidFill>
                          <a:srgbClr val="FFFFFF"/>
                        </a:solidFill>
                        <a:latin typeface="+mn-lt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cap="all" dirty="0">
                          <a:sym typeface="Futura"/>
                        </a:rPr>
                        <a:t>display</a:t>
                      </a:r>
                      <a:endParaRPr sz="1600" cap="all" dirty="0">
                        <a:solidFill>
                          <a:srgbClr val="FFFFFF"/>
                        </a:solidFill>
                        <a:latin typeface="+mn-lt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dirty="0">
                          <a:latin typeface="+mj-lt"/>
                        </a:rPr>
                        <a:t>%3d</a:t>
                      </a:r>
                      <a:endParaRPr sz="2000" dirty="0">
                        <a:solidFill>
                          <a:srgbClr val="00008B"/>
                        </a:solidFill>
                        <a:latin typeface="+mj-l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u="sng" dirty="0">
                          <a:latin typeface="Courier" pitchFamily="2" charset="0"/>
                          <a:sym typeface="Courier"/>
                        </a:rPr>
                        <a:t> </a:t>
                      </a:r>
                      <a:r>
                        <a:rPr lang="en-US" sz="1800" dirty="0">
                          <a:latin typeface="Courier" pitchFamily="2" charset="0"/>
                          <a:sym typeface="Courier"/>
                        </a:rPr>
                        <a:t> </a:t>
                      </a:r>
                      <a:r>
                        <a:rPr lang="en-US" sz="1800" u="sng" dirty="0">
                          <a:latin typeface="Courier" pitchFamily="2" charset="0"/>
                          <a:sym typeface="Courier"/>
                        </a:rPr>
                        <a:t> </a:t>
                      </a:r>
                      <a:r>
                        <a:rPr lang="en-US" sz="1800" dirty="0">
                          <a:latin typeface="Courier" pitchFamily="2" charset="0"/>
                          <a:sym typeface="Courier"/>
                        </a:rPr>
                        <a:t> </a:t>
                      </a:r>
                      <a:r>
                        <a:rPr lang="en-US" sz="1800" u="sng" dirty="0">
                          <a:latin typeface="Courier" pitchFamily="2" charset="0"/>
                          <a:sym typeface="Courier"/>
                        </a:rPr>
                        <a:t>3</a:t>
                      </a:r>
                      <a:endParaRPr sz="1800" b="1" u="sng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488197454"/>
                  </a:ext>
                </a:extLst>
              </a:tr>
              <a:tr h="336817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dirty="0">
                          <a:solidFill>
                            <a:srgbClr val="00008B"/>
                          </a:solidFill>
                          <a:latin typeface="+mj-lt"/>
                        </a:rPr>
                        <a:t>%3.2d</a:t>
                      </a:r>
                      <a:endParaRPr sz="2000" b="0" dirty="0">
                        <a:solidFill>
                          <a:srgbClr val="00008B"/>
                        </a:solidFill>
                        <a:latin typeface="+mj-l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 sz="1800" b="0" u="sng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947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+mj-lt"/>
                          <a:ea typeface="Courier"/>
                          <a:cs typeface="Courier"/>
                          <a:sym typeface="Courier"/>
                        </a:rPr>
                        <a:t>%0.2d</a:t>
                      </a:r>
                      <a:endParaRPr sz="1800" b="0" dirty="0">
                        <a:solidFill>
                          <a:srgbClr val="00008B"/>
                        </a:solidFill>
                        <a:latin typeface="+mj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0 3</a:t>
                      </a:r>
                      <a:endParaRPr sz="1800" b="0" u="none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624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dirty="0">
                          <a:solidFill>
                            <a:srgbClr val="00008B"/>
                          </a:solidFill>
                          <a:latin typeface="+mj-lt"/>
                        </a:rPr>
                        <a:t>%3f</a:t>
                      </a:r>
                      <a:endParaRPr sz="2000" b="0" dirty="0">
                        <a:solidFill>
                          <a:srgbClr val="00008B"/>
                        </a:solidFill>
                        <a:latin typeface="+mj-l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3 . 1 4 5 </a:t>
                      </a: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sz="1800" b="0" u="sng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90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+mj-lt"/>
                          <a:ea typeface="Courier"/>
                          <a:cs typeface="Courier"/>
                          <a:sym typeface="Courier"/>
                        </a:rPr>
                        <a:t>%3.2f</a:t>
                      </a:r>
                      <a:endParaRPr sz="1800" b="0" dirty="0">
                        <a:solidFill>
                          <a:srgbClr val="00008B"/>
                        </a:solidFill>
                        <a:latin typeface="+mj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3 </a:t>
                      </a: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.</a:t>
                      </a: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endParaRPr sz="1800" b="0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99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+mj-lt"/>
                          <a:ea typeface="Courier"/>
                          <a:cs typeface="Courier"/>
                          <a:sym typeface="Courier"/>
                        </a:rPr>
                        <a:t>%0.2f</a:t>
                      </a:r>
                      <a:endParaRPr sz="1800" b="0" dirty="0">
                        <a:solidFill>
                          <a:srgbClr val="00008B"/>
                        </a:solidFill>
                        <a:latin typeface="+mj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3 . 1 4 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23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kern="1200" dirty="0">
                          <a:solidFill>
                            <a:srgbClr val="800020"/>
                          </a:solidFill>
                          <a:latin typeface="+mj-lt"/>
                          <a:ea typeface="Courier"/>
                          <a:cs typeface="Gill Sans"/>
                          <a:sym typeface="Courier"/>
                        </a:rPr>
                        <a:t>%10s</a:t>
                      </a:r>
                      <a:endParaRPr sz="2000" b="0" kern="1200" dirty="0">
                        <a:solidFill>
                          <a:srgbClr val="800020"/>
                        </a:solidFill>
                        <a:latin typeface="+mj-lt"/>
                        <a:ea typeface="Courier"/>
                        <a:cs typeface="Gill Sans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J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o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n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a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t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h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a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n</a:t>
                      </a:r>
                      <a:endParaRPr sz="2000" b="0" u="sng" kern="1200" dirty="0">
                        <a:solidFill>
                          <a:srgbClr val="800020"/>
                        </a:solidFill>
                        <a:latin typeface="Courier" pitchFamily="2" charset="0"/>
                        <a:ea typeface="Courier"/>
                        <a:cs typeface="Gill Sans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2328632127"/>
                  </a:ext>
                </a:extLst>
              </a:tr>
              <a:tr h="41923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kern="1200" dirty="0">
                          <a:solidFill>
                            <a:srgbClr val="800020"/>
                          </a:solidFill>
                          <a:latin typeface="+mj-lt"/>
                          <a:ea typeface="Courier"/>
                          <a:cs typeface="Gill Sans"/>
                          <a:sym typeface="Courier"/>
                        </a:rPr>
                        <a:t>%0.4s</a:t>
                      </a:r>
                      <a:endParaRPr sz="2000" b="0" kern="1200" dirty="0">
                        <a:solidFill>
                          <a:srgbClr val="800020"/>
                        </a:solidFill>
                        <a:latin typeface="+mj-lt"/>
                        <a:ea typeface="Courier"/>
                        <a:cs typeface="Gill Sans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J o n a </a:t>
                      </a:r>
                      <a:endParaRPr sz="2000" b="0" u="none" kern="1200" dirty="0">
                        <a:solidFill>
                          <a:srgbClr val="800020"/>
                        </a:solidFill>
                        <a:latin typeface="Courier" pitchFamily="2" charset="0"/>
                        <a:ea typeface="Courier"/>
                        <a:cs typeface="Gill Sans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26561478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B7753C6-3771-D44E-B9C1-5D07788AC42A}"/>
              </a:ext>
            </a:extLst>
          </p:cNvPr>
          <p:cNvSpPr txBox="1"/>
          <p:nvPr/>
        </p:nvSpPr>
        <p:spPr>
          <a:xfrm>
            <a:off x="242456" y="1240012"/>
            <a:ext cx="82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float </a:t>
            </a:r>
            <a:r>
              <a:rPr lang="en-US" dirty="0" err="1">
                <a:latin typeface="Courier" pitchFamily="2" charset="0"/>
              </a:rPr>
              <a:t>numvar</a:t>
            </a:r>
            <a:r>
              <a:rPr lang="en-US" dirty="0">
                <a:latin typeface="Courier" pitchFamily="2" charset="0"/>
              </a:rPr>
              <a:t> = 3.145; int </a:t>
            </a:r>
            <a:r>
              <a:rPr lang="en-US" dirty="0" err="1">
                <a:latin typeface="Courier" pitchFamily="2" charset="0"/>
              </a:rPr>
              <a:t>numv</a:t>
            </a:r>
            <a:r>
              <a:rPr lang="en-US" dirty="0">
                <a:latin typeface="Courier" pitchFamily="2" charset="0"/>
              </a:rPr>
              <a:t> = 3; char name[]=“Jonathan”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8D20C-8C91-3343-8A4F-C517E875E8A2}"/>
              </a:ext>
            </a:extLst>
          </p:cNvPr>
          <p:cNvSpPr txBox="1"/>
          <p:nvPr/>
        </p:nvSpPr>
        <p:spPr>
          <a:xfrm>
            <a:off x="874193" y="5649132"/>
            <a:ext cx="82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_ represents a single character width (when blank = space)</a:t>
            </a:r>
          </a:p>
        </p:txBody>
      </p:sp>
    </p:spTree>
    <p:extLst>
      <p:ext uri="{BB962C8B-B14F-4D97-AF65-F5344CB8AC3E}">
        <p14:creationId xmlns:p14="http://schemas.microsoft.com/office/powerpoint/2010/main" val="832069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23F8-8CBF-2240-8BAA-C423EC51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Loopy Loops: While &amp; do-while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A2C72B-A6BB-8542-A59B-A48D6C5B2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1831382"/>
            <a:ext cx="2946400" cy="3873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6099-0058-DD44-B0E0-1A8839CE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4E506-ED63-3943-82FB-2DFD08B1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ABF05-505C-B145-AD3D-7D277CC892E8}"/>
              </a:ext>
            </a:extLst>
          </p:cNvPr>
          <p:cNvSpPr txBox="1"/>
          <p:nvPr/>
        </p:nvSpPr>
        <p:spPr>
          <a:xfrm>
            <a:off x="3989388" y="2156346"/>
            <a:ext cx="4733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loop: </a:t>
            </a:r>
          </a:p>
          <a:p>
            <a:r>
              <a:rPr lang="en-US" dirty="0">
                <a:latin typeface="Courier" pitchFamily="2" charset="0"/>
              </a:rPr>
              <a:t>while (expression){ statements …}</a:t>
            </a:r>
          </a:p>
          <a:p>
            <a:endParaRPr lang="en-US" i="1" dirty="0"/>
          </a:p>
          <a:p>
            <a:r>
              <a:rPr lang="en-US" i="1" dirty="0"/>
              <a:t>evaluates condition before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34819-8D24-B542-8B0F-94D2DE581EB6}"/>
              </a:ext>
            </a:extLst>
          </p:cNvPr>
          <p:cNvSpPr txBox="1"/>
          <p:nvPr/>
        </p:nvSpPr>
        <p:spPr>
          <a:xfrm>
            <a:off x="3989388" y="4504553"/>
            <a:ext cx="5285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do-while loop: </a:t>
            </a:r>
          </a:p>
          <a:p>
            <a:r>
              <a:rPr lang="en-US" dirty="0">
                <a:latin typeface="Courier" pitchFamily="2" charset="0"/>
              </a:rPr>
              <a:t>do {statements …} while(expression);</a:t>
            </a:r>
          </a:p>
          <a:p>
            <a:endParaRPr lang="en-US" i="1" dirty="0"/>
          </a:p>
          <a:p>
            <a:r>
              <a:rPr lang="en-US" i="1" dirty="0"/>
              <a:t>evaluates condition after loop</a:t>
            </a:r>
          </a:p>
        </p:txBody>
      </p:sp>
    </p:spTree>
    <p:extLst>
      <p:ext uri="{BB962C8B-B14F-4D97-AF65-F5344CB8AC3E}">
        <p14:creationId xmlns:p14="http://schemas.microsoft.com/office/powerpoint/2010/main" val="269751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137-F4C8-DA42-9A65-55C88C3F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Loopy Loops: For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BB3F15-BF06-F448-B216-3846314DF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2895522"/>
            <a:ext cx="3708629" cy="239206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025BF-E48F-6540-BF80-45491FB8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7D960-2E71-2240-8257-2900D22B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E9086-8E75-3E4D-9F09-322DDADDD925}"/>
              </a:ext>
            </a:extLst>
          </p:cNvPr>
          <p:cNvSpPr txBox="1"/>
          <p:nvPr/>
        </p:nvSpPr>
        <p:spPr>
          <a:xfrm>
            <a:off x="675132" y="1286178"/>
            <a:ext cx="6939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 (</a:t>
            </a:r>
            <a:r>
              <a:rPr lang="en-US" dirty="0" err="1">
                <a:latin typeface="Courier" pitchFamily="2" charset="0"/>
              </a:rPr>
              <a:t>initialize;condition;increment</a:t>
            </a:r>
            <a:r>
              <a:rPr lang="en-US" dirty="0">
                <a:latin typeface="Courier" pitchFamily="2" charset="0"/>
              </a:rPr>
              <a:t>){statements…}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8A06C-319D-6D41-A35E-5113606F622A}"/>
              </a:ext>
            </a:extLst>
          </p:cNvPr>
          <p:cNvSpPr txBox="1"/>
          <p:nvPr/>
        </p:nvSpPr>
        <p:spPr>
          <a:xfrm>
            <a:off x="5145206" y="3225484"/>
            <a:ext cx="313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loop variable before for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70A33-63A2-4443-9584-E6C6CFF0ECA3}"/>
              </a:ext>
            </a:extLst>
          </p:cNvPr>
          <p:cNvSpPr txBox="1"/>
          <p:nvPr/>
        </p:nvSpPr>
        <p:spPr>
          <a:xfrm>
            <a:off x="5145206" y="4241460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requires three expression inside ()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++ is equivalent to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=i+1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11EDAB-D4AB-934C-A736-B9AF71CC93F1}"/>
              </a:ext>
            </a:extLst>
          </p:cNvPr>
          <p:cNvCxnSpPr>
            <a:stCxn id="9" idx="1"/>
          </p:cNvCxnSpPr>
          <p:nvPr/>
        </p:nvCxnSpPr>
        <p:spPr>
          <a:xfrm flipH="1">
            <a:off x="2402006" y="3410150"/>
            <a:ext cx="2743200" cy="20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FC9799-C1E4-4741-9B8A-2D84E2326DA0}"/>
              </a:ext>
            </a:extLst>
          </p:cNvPr>
          <p:cNvCxnSpPr>
            <a:cxnSpLocks/>
          </p:cNvCxnSpPr>
          <p:nvPr/>
        </p:nvCxnSpPr>
        <p:spPr>
          <a:xfrm flipH="1" flipV="1">
            <a:off x="3398293" y="4091555"/>
            <a:ext cx="2006221" cy="10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9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4FD1-7A2D-2242-9FF8-77DEC431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F367-184A-9543-ACDC-B677D16E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work on handout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F188-B8F3-BB43-8991-A195715B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E5186-3364-FA4E-B6EB-F7137113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4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F216-A167-5048-893C-2BAEFD95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into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D8D0-2234-714D-B36F-B9C0C4ED5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scanf</a:t>
            </a:r>
            <a:r>
              <a:rPr lang="en-US" dirty="0"/>
              <a:t> command (prototyped in header file 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/>
              <a:t>)</a:t>
            </a:r>
          </a:p>
          <a:p>
            <a:r>
              <a:rPr lang="en-US" dirty="0"/>
              <a:t>SYNTAX</a:t>
            </a:r>
          </a:p>
          <a:p>
            <a:pPr marL="274320" lvl="1" indent="0" algn="ctr">
              <a:buNone/>
            </a:pPr>
            <a:r>
              <a:rPr lang="en-US" dirty="0" err="1">
                <a:latin typeface="Courier" pitchFamily="2" charset="0"/>
              </a:rPr>
              <a:t>scanf</a:t>
            </a:r>
            <a:r>
              <a:rPr lang="en-US" dirty="0">
                <a:latin typeface="Courier" pitchFamily="2" charset="0"/>
              </a:rPr>
              <a:t>(“format string”,</a:t>
            </a:r>
            <a:r>
              <a:rPr lang="en-US" b="1" dirty="0">
                <a:latin typeface="Courier" pitchFamily="2" charset="0"/>
              </a:rPr>
              <a:t>&amp;</a:t>
            </a:r>
            <a:r>
              <a:rPr lang="en-US" dirty="0" err="1">
                <a:latin typeface="Courier" pitchFamily="2" charset="0"/>
              </a:rPr>
              <a:t>variable_list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 err="1">
                <a:latin typeface="Courier" pitchFamily="2" charset="0"/>
              </a:rPr>
              <a:t>scanf</a:t>
            </a:r>
            <a:r>
              <a:rPr lang="en-US" dirty="0"/>
              <a:t> does not print any value to screen!! Use </a:t>
            </a:r>
            <a:r>
              <a:rPr lang="en-US" dirty="0" err="1"/>
              <a:t>printf</a:t>
            </a:r>
            <a:r>
              <a:rPr lang="en-US" dirty="0"/>
              <a:t> to display a message to let user know that they need to type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7FE8-83DB-134D-9680-6DB22C7E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D2A9D-7AF2-D546-9BFF-1D2AB983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7DB0CE-4430-814D-9BF1-B90F6D48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2" y="3608532"/>
            <a:ext cx="6400800" cy="1663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0BDAA0-0867-D44E-80CD-5E1C06563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591747"/>
            <a:ext cx="2908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1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3CF8-B858-0A46-8FCB-8AF25D89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ONLY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FDDD-807B-A843-8BBC-A72AE135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Windows users might encounter issues with using </a:t>
            </a:r>
            <a:r>
              <a:rPr lang="en-US" b="1" dirty="0" err="1">
                <a:latin typeface="Courier" pitchFamily="2" charset="0"/>
              </a:rPr>
              <a:t>scanf</a:t>
            </a:r>
            <a:r>
              <a:rPr lang="en-US" dirty="0"/>
              <a:t> in Visual Studio; there is nothing wrong with the command, the issue is rather a Microsoft issue</a:t>
            </a:r>
          </a:p>
          <a:p>
            <a:r>
              <a:rPr lang="en-US" dirty="0"/>
              <a:t>The following steps show you how to fix the problem: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opening a project, click on </a:t>
            </a:r>
            <a:r>
              <a:rPr lang="en-US" b="1" dirty="0"/>
              <a:t>PROJECT</a:t>
            </a:r>
            <a:r>
              <a:rPr lang="en-US" dirty="0"/>
              <a:t> in the toolbar, then on </a:t>
            </a:r>
            <a:r>
              <a:rPr lang="en-US" b="1" dirty="0"/>
              <a:t>Properties</a:t>
            </a:r>
            <a:r>
              <a:rPr lang="en-US" dirty="0"/>
              <a:t> option at the bottom of the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(left panel) Configuration Properties &gt; C/C++ &gt; Preprocessor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(right panel) Preprocessor Definition and click on the arrow that appears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Edit and enter: _CRT_SECURE_NO_WARNINGS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OK</a:t>
            </a:r>
          </a:p>
          <a:p>
            <a:r>
              <a:rPr lang="en-US" dirty="0"/>
              <a:t>You can also place the following line at the very top (before preprocessor macros) of your code: #define _CRT_SECURE_NO_WARNINGS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885DA-1825-9D47-868C-5D441279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55A17-4900-8945-861C-CF82DBB9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6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6943-47AD-0F41-9633-A4EDEAC6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CDAA7-A560-F949-984A-B23973DD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is basic but powerful. It scans for text entry and picks the bits you want (specified by conversion characters)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801B-4C20-C740-82D4-29B20FF5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C4D9E-E74D-A54A-91E2-08D854F0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FD2393-CC1C-9E4E-B6FF-F1678512B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0941"/>
              </p:ext>
            </p:extLst>
          </p:nvPr>
        </p:nvGraphicFramePr>
        <p:xfrm>
          <a:off x="180110" y="2657763"/>
          <a:ext cx="8783298" cy="36779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27766">
                  <a:extLst>
                    <a:ext uri="{9D8B030D-6E8A-4147-A177-3AD203B41FA5}">
                      <a16:colId xmlns:a16="http://schemas.microsoft.com/office/drawing/2014/main" val="3976398304"/>
                    </a:ext>
                  </a:extLst>
                </a:gridCol>
                <a:gridCol w="2927766">
                  <a:extLst>
                    <a:ext uri="{9D8B030D-6E8A-4147-A177-3AD203B41FA5}">
                      <a16:colId xmlns:a16="http://schemas.microsoft.com/office/drawing/2014/main" val="2102779914"/>
                    </a:ext>
                  </a:extLst>
                </a:gridCol>
                <a:gridCol w="2927766">
                  <a:extLst>
                    <a:ext uri="{9D8B030D-6E8A-4147-A177-3AD203B41FA5}">
                      <a16:colId xmlns:a16="http://schemas.microsoft.com/office/drawing/2014/main" val="252336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KEYBOARD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selected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8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 pitchFamily="2" charset="0"/>
                        </a:rPr>
                        <a:t>scanf</a:t>
                      </a:r>
                      <a:r>
                        <a:rPr lang="en-US" dirty="0">
                          <a:latin typeface="Courier" pitchFamily="2" charset="0"/>
                        </a:rPr>
                        <a:t>(”%d %</a:t>
                      </a:r>
                      <a:r>
                        <a:rPr lang="en-US" dirty="0" err="1">
                          <a:latin typeface="Courier" pitchFamily="2" charset="0"/>
                        </a:rPr>
                        <a:t>f”,&amp;a,&amp;b</a:t>
                      </a:r>
                      <a:r>
                        <a:rPr lang="en-US" dirty="0">
                          <a:latin typeface="Courier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12 _ ⏎45.313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a=12 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b=45.313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3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 pitchFamily="2" charset="0"/>
                        </a:rPr>
                        <a:t>scanf</a:t>
                      </a:r>
                      <a:r>
                        <a:rPr lang="en-US" dirty="0">
                          <a:latin typeface="Courier" pitchFamily="2" charset="0"/>
                        </a:rPr>
                        <a:t>(“</a:t>
                      </a:r>
                      <a:r>
                        <a:rPr lang="en-US" dirty="0" err="1">
                          <a:latin typeface="Courier" pitchFamily="2" charset="0"/>
                        </a:rPr>
                        <a:t>mahi%d</a:t>
                      </a:r>
                      <a:r>
                        <a:rPr lang="en-US" dirty="0">
                          <a:latin typeface="Courier" pitchFamily="2" charset="0"/>
                        </a:rPr>
                        <a:t>”,&amp;a)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mahi12 _ 34.3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2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 pitchFamily="2" charset="0"/>
                        </a:rPr>
                        <a:t>scanf</a:t>
                      </a:r>
                      <a:r>
                        <a:rPr lang="en-US" dirty="0">
                          <a:latin typeface="Courier" pitchFamily="2" charset="0"/>
                        </a:rPr>
                        <a:t>(“%</a:t>
                      </a:r>
                      <a:r>
                        <a:rPr lang="en-US" dirty="0" err="1">
                          <a:latin typeface="Courier" pitchFamily="2" charset="0"/>
                        </a:rPr>
                        <a:t>d”,&amp;a</a:t>
                      </a:r>
                      <a:r>
                        <a:rPr lang="en-US" dirty="0">
                          <a:latin typeface="Courier" pitchFamily="2" charset="0"/>
                        </a:rPr>
                        <a:t>);</a:t>
                      </a:r>
                      <a:br>
                        <a:rPr lang="en-US" dirty="0">
                          <a:latin typeface="Courier" pitchFamily="2" charset="0"/>
                        </a:rPr>
                      </a:br>
                      <a:r>
                        <a:rPr lang="en-US" dirty="0" err="1">
                          <a:latin typeface="Courier" pitchFamily="2" charset="0"/>
                        </a:rPr>
                        <a:t>scanf</a:t>
                      </a:r>
                      <a:r>
                        <a:rPr lang="en-US" dirty="0">
                          <a:latin typeface="Courier" pitchFamily="2" charset="0"/>
                        </a:rPr>
                        <a:t>(”%</a:t>
                      </a:r>
                      <a:r>
                        <a:rPr lang="en-US" dirty="0" err="1">
                          <a:latin typeface="Courier" pitchFamily="2" charset="0"/>
                        </a:rPr>
                        <a:t>c”,&amp;n</a:t>
                      </a:r>
                      <a:r>
                        <a:rPr lang="en-US" dirty="0">
                          <a:latin typeface="Courier" pitchFamily="2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12 _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a=12 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n=’_’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1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6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" pitchFamily="2" charset="0"/>
                        </a:rPr>
                        <a:t>scanf</a:t>
                      </a:r>
                      <a:r>
                        <a:rPr lang="en-US" dirty="0">
                          <a:latin typeface="Courier" pitchFamily="2" charset="0"/>
                        </a:rPr>
                        <a:t>(“%</a:t>
                      </a:r>
                      <a:r>
                        <a:rPr lang="en-US" dirty="0" err="1">
                          <a:latin typeface="Courier" pitchFamily="2" charset="0"/>
                        </a:rPr>
                        <a:t>d”,&amp;a</a:t>
                      </a:r>
                      <a:r>
                        <a:rPr lang="en-US" dirty="0">
                          <a:latin typeface="Courier" pitchFamily="2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" pitchFamily="2" charset="0"/>
                        </a:rPr>
                        <a:t>fflush</a:t>
                      </a:r>
                      <a:r>
                        <a:rPr lang="en-US" dirty="0">
                          <a:latin typeface="Courier" pitchFamily="2" charset="0"/>
                        </a:rPr>
                        <a:t>(</a:t>
                      </a:r>
                      <a:r>
                        <a:rPr lang="en-US" dirty="0" err="1">
                          <a:latin typeface="Courier" pitchFamily="2" charset="0"/>
                        </a:rPr>
                        <a:t>stdin</a:t>
                      </a:r>
                      <a:r>
                        <a:rPr lang="en-US" dirty="0">
                          <a:latin typeface="Courier" pitchFamily="2" charset="0"/>
                        </a:rPr>
                        <a:t>);</a:t>
                      </a:r>
                      <a:br>
                        <a:rPr lang="en-US" dirty="0">
                          <a:latin typeface="Courier" pitchFamily="2" charset="0"/>
                        </a:rPr>
                      </a:br>
                      <a:r>
                        <a:rPr lang="en-US" dirty="0" err="1">
                          <a:latin typeface="Courier" pitchFamily="2" charset="0"/>
                        </a:rPr>
                        <a:t>scanf</a:t>
                      </a:r>
                      <a:r>
                        <a:rPr lang="en-US" dirty="0">
                          <a:latin typeface="Courier" pitchFamily="2" charset="0"/>
                        </a:rPr>
                        <a:t>(”%</a:t>
                      </a:r>
                      <a:r>
                        <a:rPr lang="en-US" dirty="0" err="1">
                          <a:latin typeface="Courier" pitchFamily="2" charset="0"/>
                        </a:rPr>
                        <a:t>c”,&amp;n</a:t>
                      </a:r>
                      <a:r>
                        <a:rPr lang="en-US" dirty="0">
                          <a:latin typeface="Courier" pitchFamily="2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12 _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a=12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n=’A’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2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3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62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FBA7-739E-F64E-94BC-4B2FFA38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0E5C-6C23-7647-8FCC-18B9A427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initializing: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type </a:t>
            </a:r>
            <a:r>
              <a:rPr lang="en-US" sz="1600" dirty="0" err="1">
                <a:latin typeface="Courier" pitchFamily="2" charset="0"/>
              </a:rPr>
              <a:t>variable_name</a:t>
            </a:r>
            <a:r>
              <a:rPr lang="en-US" sz="1600" dirty="0">
                <a:latin typeface="Courier" pitchFamily="2" charset="0"/>
              </a:rPr>
              <a:t> [size 1</a:t>
            </a:r>
            <a:r>
              <a:rPr lang="en-US" sz="1600" baseline="30000" dirty="0">
                <a:latin typeface="Courier" pitchFamily="2" charset="0"/>
              </a:rPr>
              <a:t>st</a:t>
            </a:r>
            <a:r>
              <a:rPr lang="en-US" sz="1600" dirty="0">
                <a:latin typeface="Courier" pitchFamily="2" charset="0"/>
              </a:rPr>
              <a:t> dim][size 2</a:t>
            </a:r>
            <a:r>
              <a:rPr lang="en-US" sz="1600" baseline="30000" dirty="0">
                <a:latin typeface="Courier" pitchFamily="2" charset="0"/>
              </a:rPr>
              <a:t>nd</a:t>
            </a:r>
            <a:r>
              <a:rPr lang="en-US" sz="1600" dirty="0">
                <a:latin typeface="Courier" pitchFamily="2" charset="0"/>
              </a:rPr>
              <a:t> dim][…]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int grades[10];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// will create 10 element array of integers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int </a:t>
            </a:r>
            <a:r>
              <a:rPr lang="en-US" sz="1600" dirty="0" err="1">
                <a:latin typeface="Courier" pitchFamily="2" charset="0"/>
              </a:rPr>
              <a:t>oddsratio</a:t>
            </a:r>
            <a:r>
              <a:rPr lang="en-US" sz="1600" dirty="0">
                <a:latin typeface="Courier" pitchFamily="2" charset="0"/>
              </a:rPr>
              <a:t>[2][2];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 //will create a 2x2 array of integers</a:t>
            </a:r>
          </a:p>
          <a:p>
            <a:endParaRPr lang="en-US" dirty="0"/>
          </a:p>
          <a:p>
            <a:r>
              <a:rPr lang="en-US" dirty="0"/>
              <a:t>When accessing: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variable_name</a:t>
            </a:r>
            <a:r>
              <a:rPr lang="en-US" sz="1600" dirty="0">
                <a:latin typeface="Courier" pitchFamily="2" charset="0"/>
              </a:rPr>
              <a:t>[index 1</a:t>
            </a:r>
            <a:r>
              <a:rPr lang="en-US" sz="1600" baseline="30000" dirty="0">
                <a:latin typeface="Courier" pitchFamily="2" charset="0"/>
              </a:rPr>
              <a:t>st</a:t>
            </a:r>
            <a:r>
              <a:rPr lang="en-US" sz="1600" dirty="0">
                <a:latin typeface="Courier" pitchFamily="2" charset="0"/>
              </a:rPr>
              <a:t> dim][index 2</a:t>
            </a:r>
            <a:r>
              <a:rPr lang="en-US" sz="1600" baseline="30000" dirty="0">
                <a:latin typeface="Courier" pitchFamily="2" charset="0"/>
              </a:rPr>
              <a:t>nd</a:t>
            </a:r>
            <a:r>
              <a:rPr lang="en-US" sz="1600" dirty="0">
                <a:latin typeface="Courier" pitchFamily="2" charset="0"/>
              </a:rPr>
              <a:t> dim][…]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a=grades[0];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//will access first element in grades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risk=</a:t>
            </a:r>
            <a:r>
              <a:rPr lang="en-US" sz="1600" dirty="0" err="1">
                <a:latin typeface="Courier" pitchFamily="2" charset="0"/>
              </a:rPr>
              <a:t>oddsratio</a:t>
            </a:r>
            <a:r>
              <a:rPr lang="en-US" sz="1600" dirty="0">
                <a:latin typeface="Courier" pitchFamily="2" charset="0"/>
              </a:rPr>
              <a:t>[1][1];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//will access 2 row 2 col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324B-D000-734C-8C1A-23D9B207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D7430-E8E9-AC49-8BD8-2653252A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0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7EFA-9EF5-DD4C-A808-F92727E1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AB3A-73A6-9D43-AC04-403E3286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int x[3]={1,2,3};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//1x3 array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double y[2];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//1x2 array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y[0] = 1.5;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y[1] = 4.0;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* 2x3 arrays; note that the nested braces, which indicate the intended row in y, are optional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int y[2][3]={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            {1,2,0},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            {4,5,6}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          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/* x is equivalent to y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int x[2][3]={1,2,0,4,5,6};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3FB27-928A-BB45-AF92-45D27996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27EB8-490A-DC4F-BF61-BB9C1AF2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9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F3DD-44D9-CD45-850D-B395C186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7927-90A5-DD47-BA43-97161435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strings are stored as character arrays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FC44C-A781-184D-B0F8-A7A0C89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799F7-43BC-6B42-9384-569B92DC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72A90-672E-AD47-9199-16CA89CF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046" y="2189988"/>
            <a:ext cx="3670300" cy="281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9F071-0E67-CC47-AC50-BB8D481AF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89988"/>
            <a:ext cx="34798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575E3A-6AA0-7048-8AF5-60E8C97A6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209032"/>
            <a:ext cx="26924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56B228-4715-4641-9986-B6231DCBE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046" y="5196332"/>
            <a:ext cx="2730500" cy="393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1F354E-18FB-3A40-9A6F-75D3078E8DF8}"/>
              </a:ext>
            </a:extLst>
          </p:cNvPr>
          <p:cNvSpPr txBox="1"/>
          <p:nvPr/>
        </p:nvSpPr>
        <p:spPr>
          <a:xfrm>
            <a:off x="4813046" y="5827363"/>
            <a:ext cx="4063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strcpy</a:t>
            </a:r>
            <a:r>
              <a:rPr lang="en-US" dirty="0"/>
              <a:t> automatically adds end of string \0</a:t>
            </a:r>
          </a:p>
          <a:p>
            <a:r>
              <a:rPr lang="en-US" dirty="0"/>
              <a:t>requires header file: </a:t>
            </a:r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EA0B8-7F48-CC47-AA01-6AC409915EB5}"/>
              </a:ext>
            </a:extLst>
          </p:cNvPr>
          <p:cNvSpPr txBox="1"/>
          <p:nvPr/>
        </p:nvSpPr>
        <p:spPr>
          <a:xfrm>
            <a:off x="733873" y="5849034"/>
            <a:ext cx="286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string character: \0</a:t>
            </a:r>
          </a:p>
          <a:p>
            <a:r>
              <a:rPr lang="en-US" dirty="0"/>
              <a:t>helps C identify end of string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B07CA8-1F0D-4345-9CCD-4263CAD2A5F9}"/>
              </a:ext>
            </a:extLst>
          </p:cNvPr>
          <p:cNvCxnSpPr>
            <a:stCxn id="14" idx="0"/>
          </p:cNvCxnSpPr>
          <p:nvPr/>
        </p:nvCxnSpPr>
        <p:spPr>
          <a:xfrm flipV="1">
            <a:off x="2167984" y="4169044"/>
            <a:ext cx="420233" cy="167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77F1ED-049A-6C49-96C4-485C219336BB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648196" y="2588217"/>
            <a:ext cx="196849" cy="323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06CB-22AB-DD41-BA5C-F1F12ADB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3572-D7BC-2547-8037-0CCBE4438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/>
              <a:t> with conversion characters: </a:t>
            </a:r>
            <a:r>
              <a:rPr lang="en-US" dirty="0">
                <a:latin typeface="Courier" pitchFamily="2" charset="0"/>
              </a:rPr>
              <a:t>%s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%c </a:t>
            </a:r>
            <a:r>
              <a:rPr lang="en-US" dirty="0"/>
              <a:t>for character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putchar</a:t>
            </a:r>
            <a:r>
              <a:rPr lang="en-US" dirty="0"/>
              <a:t> for single character variables</a:t>
            </a:r>
          </a:p>
          <a:p>
            <a:pPr lvl="1"/>
            <a:r>
              <a:rPr lang="en-US" dirty="0" err="1">
                <a:latin typeface="Courier" pitchFamily="2" charset="0"/>
              </a:rPr>
              <a:t>putchar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variable_name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puts</a:t>
            </a:r>
            <a:r>
              <a:rPr lang="en-US" dirty="0"/>
              <a:t> for string variables</a:t>
            </a:r>
          </a:p>
          <a:p>
            <a:pPr lvl="1"/>
            <a:r>
              <a:rPr lang="en-US" dirty="0">
                <a:latin typeface="Courier" pitchFamily="2" charset="0"/>
              </a:rPr>
              <a:t>puts(</a:t>
            </a:r>
            <a:r>
              <a:rPr lang="en-US" dirty="0" err="1">
                <a:latin typeface="Courier" pitchFamily="2" charset="0"/>
              </a:rPr>
              <a:t>variable_name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569D2-E715-FC45-88DA-D9DC6A89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069EC-D4DE-694A-91E6-FC807C0B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87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3792</TotalTime>
  <Words>1109</Words>
  <Application>Microsoft Office PowerPoint</Application>
  <PresentationFormat>On-screen Show (4:3)</PresentationFormat>
  <Paragraphs>251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Calibri Light</vt:lpstr>
      <vt:lpstr>Courier</vt:lpstr>
      <vt:lpstr>Futura</vt:lpstr>
      <vt:lpstr>Gill Sans</vt:lpstr>
      <vt:lpstr>Rockwell Extra Bold</vt:lpstr>
      <vt:lpstr>Wingdings</vt:lpstr>
      <vt:lpstr>Wood Type</vt:lpstr>
      <vt:lpstr>ENGR 12</vt:lpstr>
      <vt:lpstr>Modifiers</vt:lpstr>
      <vt:lpstr>Reading data into C</vt:lpstr>
      <vt:lpstr>Windows ONLY Error</vt:lpstr>
      <vt:lpstr>scanf utility</vt:lpstr>
      <vt:lpstr>Arrays</vt:lpstr>
      <vt:lpstr>Example</vt:lpstr>
      <vt:lpstr>String Arrays</vt:lpstr>
      <vt:lpstr>Printing strings</vt:lpstr>
      <vt:lpstr>Note: Arrays</vt:lpstr>
      <vt:lpstr>Struct User Defined Data type</vt:lpstr>
      <vt:lpstr>STRUCT Sample code</vt:lpstr>
      <vt:lpstr>Arithmetic Operations</vt:lpstr>
      <vt:lpstr>Data types in C arithmetic</vt:lpstr>
      <vt:lpstr>Hierarchy of operations</vt:lpstr>
      <vt:lpstr>Relational Operators</vt:lpstr>
      <vt:lpstr>Logical Operators</vt:lpstr>
      <vt:lpstr>If statement</vt:lpstr>
      <vt:lpstr>Switch Statement</vt:lpstr>
      <vt:lpstr>Loopy Loops: While &amp; do-while</vt:lpstr>
      <vt:lpstr>Loopy Loops: For</vt:lpstr>
      <vt:lpstr>Handout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168</cp:revision>
  <dcterms:created xsi:type="dcterms:W3CDTF">2018-01-16T11:06:59Z</dcterms:created>
  <dcterms:modified xsi:type="dcterms:W3CDTF">2018-03-20T19:01:01Z</dcterms:modified>
</cp:coreProperties>
</file>