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9" r:id="rId34"/>
    <p:sldId id="290" r:id="rId35"/>
    <p:sldId id="296" r:id="rId36"/>
    <p:sldId id="297" r:id="rId37"/>
    <p:sldId id="291" r:id="rId38"/>
    <p:sldId id="292" r:id="rId39"/>
    <p:sldId id="293" r:id="rId40"/>
    <p:sldId id="294" r:id="rId41"/>
    <p:sldId id="28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53"/>
  </p:normalViewPr>
  <p:slideViewPr>
    <p:cSldViewPr snapToGrid="0" snapToObjects="1">
      <p:cViewPr varScale="1">
        <p:scale>
          <a:sx n="92" d="100"/>
          <a:sy n="92" d="100"/>
        </p:scale>
        <p:origin x="176" y="1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1C450-0AC5-494B-9493-298380D87A61}" type="datetimeFigureOut">
              <a:rPr lang="en-US" smtClean="0"/>
              <a:t>1/16/18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F4F0D-C144-0E47-BDDF-E58C1ED97FEB}" type="slidenum">
              <a:rPr lang="en-US" smtClean="0"/>
              <a:t>‹#›</a:t>
            </a:fld>
            <a:endParaRPr lang="en-US"/>
          </a:p>
        </p:txBody>
      </p:sp>
    </p:spTree>
    <p:extLst>
      <p:ext uri="{BB962C8B-B14F-4D97-AF65-F5344CB8AC3E}">
        <p14:creationId xmlns:p14="http://schemas.microsoft.com/office/powerpoint/2010/main" val="23843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BF4F0D-C144-0E47-BDDF-E58C1ED97FEB}" type="slidenum">
              <a:rPr lang="en-US" smtClean="0"/>
              <a:t>6</a:t>
            </a:fld>
            <a:endParaRPr lang="en-US"/>
          </a:p>
        </p:txBody>
      </p:sp>
    </p:spTree>
    <p:extLst>
      <p:ext uri="{BB962C8B-B14F-4D97-AF65-F5344CB8AC3E}">
        <p14:creationId xmlns:p14="http://schemas.microsoft.com/office/powerpoint/2010/main" val="1063737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EC3118-9972-354D-8DC5-218B241A137D}" type="datetime1">
              <a:rPr lang="en-US" smtClean="0"/>
              <a:t>1/16/18</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D22F896-40B5-4ADD-8801-0D06FADFA095}" type="slidenum">
              <a:rPr lang="en-US" smtClean="0"/>
              <a:t>‹#›</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093F27-7D10-3B47-8546-C5EF135BBB43}" type="datetime1">
              <a:rPr lang="en-US" smtClean="0"/>
              <a:t>1/16/18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572206-7295-5844-A2EE-E5F4A7D54197}" type="datetime1">
              <a:rPr lang="en-US" smtClean="0"/>
              <a:t>1/16/18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Header">
    <p:spTree>
      <p:nvGrpSpPr>
        <p:cNvPr id="1" name=""/>
        <p:cNvGrpSpPr/>
        <p:nvPr/>
      </p:nvGrpSpPr>
      <p:grpSpPr>
        <a:xfrm>
          <a:off x="0" y="0"/>
          <a:ext cx="0" cy="0"/>
          <a:chOff x="0" y="0"/>
          <a:chExt cx="0" cy="0"/>
        </a:xfrm>
      </p:grpSpPr>
      <p:sp>
        <p:nvSpPr>
          <p:cNvPr id="35" name="Title Text"/>
          <p:cNvSpPr txBox="1">
            <a:spLocks noGrp="1"/>
          </p:cNvSpPr>
          <p:nvPr>
            <p:ph type="title"/>
          </p:nvPr>
        </p:nvSpPr>
        <p:spPr>
          <a:prstGeom prst="rect">
            <a:avLst/>
          </a:prstGeom>
        </p:spPr>
        <p:txBody>
          <a:bodyPr/>
          <a:lstStyle/>
          <a:p>
            <a:r>
              <a:t>Title Text</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8048786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1609344"/>
            <a:ext cx="7772400" cy="4562856"/>
          </a:xfrm>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35DDCAB-F764-D74F-8F8B-690ED2EB016F}" type="datetime1">
              <a:rPr lang="en-US" smtClean="0"/>
              <a:t>1/16/18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FF3582E3-40BD-114B-9F59-C65522CA6A2E}" type="datetime1">
              <a:rPr lang="en-US" smtClean="0"/>
              <a:t>1/16/18</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6D22F896-40B5-4ADD-8801-0D06FADFA095}" type="slidenum">
              <a:rPr lang="en-US" smtClean="0"/>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19634A-1E82-1A45-95BA-662427724CC6}" type="datetime1">
              <a:rPr lang="en-US" smtClean="0"/>
              <a:t>1/16/18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71CAB2-8770-0F43-B84E-7E725F8CDF38}" type="datetime1">
              <a:rPr lang="en-US" smtClean="0"/>
              <a:t>1/16/18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81051F8-0F43-8144-AEB9-6CD472E15AB2}" type="datetime1">
              <a:rPr lang="en-US" smtClean="0"/>
              <a:t>1/16/18</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CFD53-42B4-A845-9736-013E447D2274}" type="datetime1">
              <a:rPr lang="en-US" smtClean="0"/>
              <a:t>1/16/18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934C4DC2-1CC6-AC41-8124-F39A7ABE49CB}" type="datetime1">
              <a:rPr lang="en-US" smtClean="0"/>
              <a:t>1/16/18</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3DFA6FF3-E0C3-BC44-A58E-4BF5FA5781DB}" type="datetime1">
              <a:rPr lang="en-US" smtClean="0"/>
              <a:t>1/16/18</a:t>
            </a:fld>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75132" y="0"/>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9024336-23EE-D649-B651-70E073647BE3}" type="datetime1">
              <a:rPr lang="en-US" smtClean="0"/>
              <a:t>1/16/18</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13706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cw.mit.edu/"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cw.mit.edu/"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cw.mit.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ocw.mit.ed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hyperlink" Target="http://ocw.mit.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ENGR 12</a:t>
            </a:r>
            <a:endParaRPr lang="en-US" dirty="0"/>
          </a:p>
        </p:txBody>
      </p:sp>
      <p:sp>
        <p:nvSpPr>
          <p:cNvPr id="3" name="Subtitle 2"/>
          <p:cNvSpPr>
            <a:spLocks noGrp="1"/>
          </p:cNvSpPr>
          <p:nvPr>
            <p:ph type="subTitle" idx="1"/>
          </p:nvPr>
        </p:nvSpPr>
        <p:spPr/>
        <p:txBody>
          <a:bodyPr/>
          <a:lstStyle/>
          <a:p>
            <a:r>
              <a:rPr lang="en-US" dirty="0" smtClean="0"/>
              <a:t>Dr. Mandala</a:t>
            </a:r>
            <a:endParaRPr lang="en-US" dirty="0"/>
          </a:p>
        </p:txBody>
      </p:sp>
      <p:sp>
        <p:nvSpPr>
          <p:cNvPr id="4" name="Date Placeholder 3"/>
          <p:cNvSpPr>
            <a:spLocks noGrp="1"/>
          </p:cNvSpPr>
          <p:nvPr>
            <p:ph type="dt" sz="half" idx="10"/>
          </p:nvPr>
        </p:nvSpPr>
        <p:spPr/>
        <p:txBody>
          <a:bodyPr/>
          <a:lstStyle/>
          <a:p>
            <a:fld id="{03675CFB-40FD-9D40-A3A0-B535327B6306}"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233805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Indexing"/>
          <p:cNvSpPr txBox="1">
            <a:spLocks noGrp="1"/>
          </p:cNvSpPr>
          <p:nvPr>
            <p:ph type="title"/>
          </p:nvPr>
        </p:nvSpPr>
        <p:spPr>
          <a:prstGeom prst="rect">
            <a:avLst/>
          </a:prstGeom>
        </p:spPr>
        <p:txBody>
          <a:bodyPr/>
          <a:lstStyle/>
          <a:p>
            <a:r>
              <a:t>Indexing</a:t>
            </a:r>
          </a:p>
        </p:txBody>
      </p:sp>
      <p:sp>
        <p:nvSpPr>
          <p:cNvPr id="174" name="Assume that:…"/>
          <p:cNvSpPr txBox="1"/>
          <p:nvPr/>
        </p:nvSpPr>
        <p:spPr>
          <a:xfrm>
            <a:off x="110714" y="1390939"/>
            <a:ext cx="8940432" cy="107424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ormAutofit lnSpcReduction="10000"/>
          </a:bodyPr>
          <a:lstStyle/>
          <a:p>
            <a:pPr algn="l">
              <a:defRPr sz="3200">
                <a:solidFill>
                  <a:srgbClr val="00008B"/>
                </a:solidFill>
                <a:latin typeface="Gill Sans"/>
                <a:ea typeface="Gill Sans"/>
                <a:cs typeface="Gill Sans"/>
                <a:sym typeface="Gill Sans"/>
              </a:defRPr>
            </a:pPr>
            <a:r>
              <a:rPr sz="2250" dirty="0"/>
              <a:t>Assume that:</a:t>
            </a:r>
          </a:p>
          <a:p>
            <a:pPr algn="l">
              <a:defRPr sz="3200">
                <a:solidFill>
                  <a:srgbClr val="00008B"/>
                </a:solidFill>
                <a:latin typeface="Courier"/>
                <a:ea typeface="Courier"/>
                <a:cs typeface="Courier"/>
                <a:sym typeface="Courier"/>
              </a:defRPr>
            </a:pPr>
            <a:r>
              <a:rPr sz="2250" dirty="0"/>
              <a:t>&gt;&gt; x=[10,32,0.6]; </a:t>
            </a:r>
            <a:r>
              <a:rPr sz="1547" dirty="0">
                <a:solidFill>
                  <a:srgbClr val="008F00"/>
                </a:solidFill>
              </a:rPr>
              <a:t>%1x3 array (or row vector)</a:t>
            </a:r>
          </a:p>
          <a:p>
            <a:pPr algn="l">
              <a:defRPr sz="3200">
                <a:solidFill>
                  <a:srgbClr val="00008B"/>
                </a:solidFill>
                <a:latin typeface="Gill Sans"/>
                <a:ea typeface="Gill Sans"/>
                <a:cs typeface="Gill Sans"/>
                <a:sym typeface="Gill Sans"/>
              </a:defRPr>
            </a:pPr>
            <a:r>
              <a:rPr sz="2250" dirty="0"/>
              <a:t>Pictorially,</a:t>
            </a:r>
          </a:p>
        </p:txBody>
      </p:sp>
      <p:sp>
        <p:nvSpPr>
          <p:cNvPr id="175" name="Rectangle"/>
          <p:cNvSpPr/>
          <p:nvPr/>
        </p:nvSpPr>
        <p:spPr>
          <a:xfrm>
            <a:off x="1014333" y="2698942"/>
            <a:ext cx="1205901" cy="892969"/>
          </a:xfrm>
          <a:prstGeom prst="rect">
            <a:avLst/>
          </a:prstGeom>
          <a:ln w="50800">
            <a:solidFill>
              <a:srgbClr val="945200"/>
            </a:solidFill>
            <a:miter lim="400000"/>
          </a:ln>
        </p:spPr>
        <p:txBody>
          <a:bodyPr lIns="35719" tIns="35719" rIns="35719" bIns="35719" anchor="ctr"/>
          <a:lstStyle/>
          <a:p>
            <a:pPr>
              <a:defRPr sz="2400"/>
            </a:pPr>
            <a:endParaRPr sz="1687"/>
          </a:p>
        </p:txBody>
      </p:sp>
      <p:sp>
        <p:nvSpPr>
          <p:cNvPr id="176" name="Rectangle"/>
          <p:cNvSpPr/>
          <p:nvPr/>
        </p:nvSpPr>
        <p:spPr>
          <a:xfrm>
            <a:off x="2225630" y="2698942"/>
            <a:ext cx="1205902" cy="892969"/>
          </a:xfrm>
          <a:prstGeom prst="rect">
            <a:avLst/>
          </a:prstGeom>
          <a:ln w="50800">
            <a:solidFill>
              <a:srgbClr val="945200"/>
            </a:solidFill>
            <a:miter lim="400000"/>
          </a:ln>
        </p:spPr>
        <p:txBody>
          <a:bodyPr lIns="35719" tIns="35719" rIns="35719" bIns="35719" anchor="ctr"/>
          <a:lstStyle/>
          <a:p>
            <a:pPr>
              <a:defRPr sz="2400"/>
            </a:pPr>
            <a:endParaRPr sz="1687"/>
          </a:p>
        </p:txBody>
      </p:sp>
      <p:sp>
        <p:nvSpPr>
          <p:cNvPr id="177" name="Rectangle"/>
          <p:cNvSpPr/>
          <p:nvPr/>
        </p:nvSpPr>
        <p:spPr>
          <a:xfrm>
            <a:off x="3428000" y="2698942"/>
            <a:ext cx="1205901" cy="892969"/>
          </a:xfrm>
          <a:prstGeom prst="rect">
            <a:avLst/>
          </a:prstGeom>
          <a:ln w="50800">
            <a:solidFill>
              <a:srgbClr val="945200"/>
            </a:solidFill>
            <a:miter lim="400000"/>
          </a:ln>
        </p:spPr>
        <p:txBody>
          <a:bodyPr lIns="35719" tIns="35719" rIns="35719" bIns="35719" anchor="ctr"/>
          <a:lstStyle/>
          <a:p>
            <a:pPr>
              <a:defRPr sz="2400"/>
            </a:pPr>
            <a:endParaRPr sz="1687"/>
          </a:p>
        </p:txBody>
      </p:sp>
      <p:sp>
        <p:nvSpPr>
          <p:cNvPr id="178" name="10"/>
          <p:cNvSpPr txBox="1"/>
          <p:nvPr/>
        </p:nvSpPr>
        <p:spPr>
          <a:xfrm>
            <a:off x="1408987" y="2936235"/>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10</a:t>
            </a:r>
          </a:p>
        </p:txBody>
      </p:sp>
      <p:sp>
        <p:nvSpPr>
          <p:cNvPr id="179" name="32"/>
          <p:cNvSpPr txBox="1"/>
          <p:nvPr/>
        </p:nvSpPr>
        <p:spPr>
          <a:xfrm>
            <a:off x="2615820" y="2936235"/>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32</a:t>
            </a:r>
          </a:p>
        </p:txBody>
      </p:sp>
      <p:sp>
        <p:nvSpPr>
          <p:cNvPr id="180" name="0.6"/>
          <p:cNvSpPr txBox="1"/>
          <p:nvPr/>
        </p:nvSpPr>
        <p:spPr>
          <a:xfrm>
            <a:off x="3681314" y="2936235"/>
            <a:ext cx="69927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0.6</a:t>
            </a:r>
          </a:p>
        </p:txBody>
      </p:sp>
      <p:sp>
        <p:nvSpPr>
          <p:cNvPr id="181" name="Line"/>
          <p:cNvSpPr/>
          <p:nvPr/>
        </p:nvSpPr>
        <p:spPr>
          <a:xfrm flipV="1">
            <a:off x="1617283" y="3636559"/>
            <a:ext cx="1" cy="386656"/>
          </a:xfrm>
          <a:prstGeom prst="line">
            <a:avLst/>
          </a:prstGeom>
          <a:ln w="38100">
            <a:solidFill>
              <a:srgbClr val="945200"/>
            </a:solidFill>
            <a:miter lim="400000"/>
            <a:headEnd type="triangle" len="sm"/>
            <a:tailEnd type="triangle" len="sm"/>
          </a:ln>
        </p:spPr>
        <p:txBody>
          <a:bodyPr lIns="35719" tIns="35719" rIns="35719" bIns="35719" anchor="ctr"/>
          <a:lstStyle/>
          <a:p>
            <a:pPr>
              <a:defRPr sz="2400"/>
            </a:pPr>
            <a:endParaRPr sz="1687"/>
          </a:p>
        </p:txBody>
      </p:sp>
      <p:sp>
        <p:nvSpPr>
          <p:cNvPr id="182" name="Line"/>
          <p:cNvSpPr/>
          <p:nvPr/>
        </p:nvSpPr>
        <p:spPr>
          <a:xfrm flipV="1">
            <a:off x="2824116" y="3636559"/>
            <a:ext cx="1" cy="386656"/>
          </a:xfrm>
          <a:prstGeom prst="line">
            <a:avLst/>
          </a:prstGeom>
          <a:ln w="38100">
            <a:solidFill>
              <a:srgbClr val="945200"/>
            </a:solidFill>
            <a:miter lim="400000"/>
            <a:headEnd type="triangle" len="sm"/>
            <a:tailEnd type="triangle" len="sm"/>
          </a:ln>
        </p:spPr>
        <p:txBody>
          <a:bodyPr lIns="35719" tIns="35719" rIns="35719" bIns="35719" anchor="ctr"/>
          <a:lstStyle/>
          <a:p>
            <a:pPr>
              <a:defRPr sz="2400"/>
            </a:pPr>
            <a:endParaRPr sz="1687"/>
          </a:p>
        </p:txBody>
      </p:sp>
      <p:sp>
        <p:nvSpPr>
          <p:cNvPr id="183" name="Line"/>
          <p:cNvSpPr/>
          <p:nvPr/>
        </p:nvSpPr>
        <p:spPr>
          <a:xfrm flipV="1">
            <a:off x="4030949" y="3636559"/>
            <a:ext cx="1" cy="386656"/>
          </a:xfrm>
          <a:prstGeom prst="line">
            <a:avLst/>
          </a:prstGeom>
          <a:ln w="38100">
            <a:solidFill>
              <a:srgbClr val="945200"/>
            </a:solidFill>
            <a:miter lim="400000"/>
            <a:headEnd type="triangle" len="sm"/>
            <a:tailEnd type="triangle" len="sm"/>
          </a:ln>
        </p:spPr>
        <p:txBody>
          <a:bodyPr lIns="35719" tIns="35719" rIns="35719" bIns="35719" anchor="ctr"/>
          <a:lstStyle/>
          <a:p>
            <a:pPr>
              <a:defRPr sz="2400"/>
            </a:pPr>
            <a:endParaRPr sz="1687"/>
          </a:p>
        </p:txBody>
      </p:sp>
      <p:sp>
        <p:nvSpPr>
          <p:cNvPr id="184" name="1"/>
          <p:cNvSpPr txBox="1"/>
          <p:nvPr/>
        </p:nvSpPr>
        <p:spPr>
          <a:xfrm>
            <a:off x="1413452" y="3939039"/>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1</a:t>
            </a:r>
          </a:p>
        </p:txBody>
      </p:sp>
      <p:sp>
        <p:nvSpPr>
          <p:cNvPr id="185" name="2"/>
          <p:cNvSpPr txBox="1"/>
          <p:nvPr/>
        </p:nvSpPr>
        <p:spPr>
          <a:xfrm>
            <a:off x="2620285" y="3939039"/>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2</a:t>
            </a:r>
          </a:p>
        </p:txBody>
      </p:sp>
      <p:sp>
        <p:nvSpPr>
          <p:cNvPr id="186" name="3"/>
          <p:cNvSpPr txBox="1"/>
          <p:nvPr/>
        </p:nvSpPr>
        <p:spPr>
          <a:xfrm>
            <a:off x="3827118" y="3939039"/>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3</a:t>
            </a:r>
          </a:p>
        </p:txBody>
      </p:sp>
      <p:sp>
        <p:nvSpPr>
          <p:cNvPr id="187" name="index (or location) # (in MATLAB, always starts at 1)"/>
          <p:cNvSpPr txBox="1"/>
          <p:nvPr/>
        </p:nvSpPr>
        <p:spPr>
          <a:xfrm>
            <a:off x="4891077" y="3274447"/>
            <a:ext cx="3243056" cy="1110882"/>
          </a:xfrm>
          <a:prstGeom prst="rect">
            <a:avLst/>
          </a:prstGeom>
          <a:ln w="38100">
            <a:solidFill>
              <a:srgbClr val="945200"/>
            </a:solidFill>
            <a:miter lim="400000"/>
          </a:ln>
          <a:extLst>
            <a:ext uri="{C572A759-6A51-4108-AA02-DFA0A04FC94B}">
              <ma14:wrappingTextBoxFlag xmlns:ma14="http://schemas.microsoft.com/office/mac/drawingml/2011/main" val="1"/>
            </a:ext>
          </a:extLst>
        </p:spPr>
        <p:txBody>
          <a:bodyPr lIns="35719" tIns="35719" rIns="35719" bIns="35719" anchor="ctr">
            <a:spAutoFit/>
          </a:bodyPr>
          <a:lstStyle/>
          <a:p>
            <a:pPr algn="l">
              <a:defRPr sz="3200">
                <a:solidFill>
                  <a:srgbClr val="00008B"/>
                </a:solidFill>
                <a:latin typeface="Gill Sans"/>
                <a:ea typeface="Gill Sans"/>
                <a:cs typeface="Gill Sans"/>
                <a:sym typeface="Gill Sans"/>
              </a:defRPr>
            </a:pPr>
            <a:r>
              <a:rPr sz="2250"/>
              <a:t>index (or location) # (</a:t>
            </a:r>
            <a:r>
              <a:rPr sz="2250" b="1">
                <a:solidFill>
                  <a:srgbClr val="8B0000"/>
                </a:solidFill>
              </a:rPr>
              <a:t>in MATLAB, always starts at </a:t>
            </a:r>
            <a:r>
              <a:rPr sz="2250" b="1">
                <a:solidFill>
                  <a:srgbClr val="8B0000"/>
                </a:solidFill>
                <a:latin typeface="Courier"/>
                <a:ea typeface="Courier"/>
                <a:cs typeface="Courier"/>
                <a:sym typeface="Courier"/>
              </a:rPr>
              <a:t>1</a:t>
            </a:r>
            <a:r>
              <a:rPr sz="2250"/>
              <a:t>)</a:t>
            </a:r>
          </a:p>
        </p:txBody>
      </p:sp>
      <p:sp>
        <p:nvSpPr>
          <p:cNvPr id="188" name="To access a single element, must use appropriate index (or location) # and following syntax: variable-name(index#)"/>
          <p:cNvSpPr txBox="1"/>
          <p:nvPr/>
        </p:nvSpPr>
        <p:spPr>
          <a:xfrm>
            <a:off x="110714" y="5133676"/>
            <a:ext cx="8940432" cy="1367137"/>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solidFill>
                  <a:srgbClr val="00008B"/>
                </a:solidFill>
                <a:latin typeface="Gill Sans"/>
                <a:ea typeface="Gill Sans"/>
                <a:cs typeface="Gill Sans"/>
                <a:sym typeface="Gill Sans"/>
              </a:defRPr>
            </a:pPr>
            <a:r>
              <a:rPr sz="2250" dirty="0"/>
              <a:t>To access a single element, must use appropriate index (or location) # and following syntax: </a:t>
            </a:r>
            <a:r>
              <a:rPr sz="2250" dirty="0">
                <a:solidFill>
                  <a:srgbClr val="8B0000"/>
                </a:solidFill>
                <a:latin typeface="Gill Sans SemiBold"/>
                <a:ea typeface="Gill Sans SemiBold"/>
                <a:cs typeface="Gill Sans SemiBold"/>
                <a:sym typeface="Gill Sans SemiBold"/>
              </a:rPr>
              <a:t>variable-name(index#)</a:t>
            </a:r>
          </a:p>
        </p:txBody>
      </p:sp>
      <p:sp>
        <p:nvSpPr>
          <p:cNvPr id="189" name="Line"/>
          <p:cNvSpPr/>
          <p:nvPr/>
        </p:nvSpPr>
        <p:spPr>
          <a:xfrm flipH="1">
            <a:off x="4285714" y="4148230"/>
            <a:ext cx="549963" cy="1"/>
          </a:xfrm>
          <a:prstGeom prst="line">
            <a:avLst/>
          </a:prstGeom>
          <a:ln w="38100">
            <a:solidFill>
              <a:srgbClr val="945200"/>
            </a:solidFill>
            <a:miter lim="400000"/>
            <a:head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uk-UA" smtClean="0"/>
              <a:t>10</a:t>
            </a:fld>
            <a:endParaRPr lang="uk-UA"/>
          </a:p>
        </p:txBody>
      </p:sp>
    </p:spTree>
    <p:extLst>
      <p:ext uri="{BB962C8B-B14F-4D97-AF65-F5344CB8AC3E}">
        <p14:creationId xmlns:p14="http://schemas.microsoft.com/office/powerpoint/2010/main" val="47235152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ndexing"/>
          <p:cNvSpPr txBox="1">
            <a:spLocks noGrp="1"/>
          </p:cNvSpPr>
          <p:nvPr>
            <p:ph type="title"/>
          </p:nvPr>
        </p:nvSpPr>
        <p:spPr>
          <a:prstGeom prst="rect">
            <a:avLst/>
          </a:prstGeom>
        </p:spPr>
        <p:txBody>
          <a:bodyPr/>
          <a:lstStyle/>
          <a:p>
            <a:r>
              <a:t>Indexing</a:t>
            </a:r>
          </a:p>
        </p:txBody>
      </p:sp>
      <p:sp>
        <p:nvSpPr>
          <p:cNvPr id="192" name="Assume that:…"/>
          <p:cNvSpPr txBox="1"/>
          <p:nvPr/>
        </p:nvSpPr>
        <p:spPr>
          <a:xfrm>
            <a:off x="110714" y="1165015"/>
            <a:ext cx="8940432" cy="107424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ormAutofit lnSpcReduction="10000"/>
          </a:bodyPr>
          <a:lstStyle/>
          <a:p>
            <a:pPr algn="l">
              <a:defRPr sz="3200">
                <a:solidFill>
                  <a:srgbClr val="00008B"/>
                </a:solidFill>
                <a:latin typeface="Gill Sans"/>
                <a:ea typeface="Gill Sans"/>
                <a:cs typeface="Gill Sans"/>
                <a:sym typeface="Gill Sans"/>
              </a:defRPr>
            </a:pPr>
            <a:r>
              <a:rPr sz="2250"/>
              <a:t>Assume that:</a:t>
            </a:r>
          </a:p>
          <a:p>
            <a:pPr algn="l">
              <a:defRPr sz="3200">
                <a:solidFill>
                  <a:srgbClr val="00008B"/>
                </a:solidFill>
                <a:latin typeface="Courier"/>
                <a:ea typeface="Courier"/>
                <a:cs typeface="Courier"/>
                <a:sym typeface="Courier"/>
              </a:defRPr>
            </a:pPr>
            <a:r>
              <a:rPr sz="2250" dirty="0"/>
              <a:t>&gt;&gt; x=[4,3;7,9]; </a:t>
            </a:r>
            <a:r>
              <a:rPr sz="1547" dirty="0">
                <a:solidFill>
                  <a:srgbClr val="008F00"/>
                </a:solidFill>
              </a:rPr>
              <a:t>%2x2 matrix</a:t>
            </a:r>
          </a:p>
          <a:p>
            <a:pPr algn="l">
              <a:defRPr sz="3200">
                <a:solidFill>
                  <a:srgbClr val="00008B"/>
                </a:solidFill>
                <a:latin typeface="Gill Sans"/>
                <a:ea typeface="Gill Sans"/>
                <a:cs typeface="Gill Sans"/>
                <a:sym typeface="Gill Sans"/>
              </a:defRPr>
            </a:pPr>
            <a:r>
              <a:rPr sz="2250" dirty="0"/>
              <a:t>Pictorially,</a:t>
            </a:r>
          </a:p>
        </p:txBody>
      </p:sp>
      <p:sp>
        <p:nvSpPr>
          <p:cNvPr id="193" name="Rectangle"/>
          <p:cNvSpPr/>
          <p:nvPr/>
        </p:nvSpPr>
        <p:spPr>
          <a:xfrm>
            <a:off x="3324079" y="2267694"/>
            <a:ext cx="1205902" cy="892969"/>
          </a:xfrm>
          <a:prstGeom prst="rect">
            <a:avLst/>
          </a:prstGeom>
          <a:ln w="50800">
            <a:solidFill>
              <a:srgbClr val="945200"/>
            </a:solidFill>
            <a:miter lim="400000"/>
          </a:ln>
        </p:spPr>
        <p:txBody>
          <a:bodyPr lIns="35719" tIns="35719" rIns="35719" bIns="35719" anchor="ctr"/>
          <a:lstStyle/>
          <a:p>
            <a:pPr>
              <a:defRPr sz="2400"/>
            </a:pPr>
            <a:endParaRPr sz="1687"/>
          </a:p>
        </p:txBody>
      </p:sp>
      <p:sp>
        <p:nvSpPr>
          <p:cNvPr id="194" name="Rectangle"/>
          <p:cNvSpPr/>
          <p:nvPr/>
        </p:nvSpPr>
        <p:spPr>
          <a:xfrm>
            <a:off x="4535378" y="2267694"/>
            <a:ext cx="1205901" cy="892969"/>
          </a:xfrm>
          <a:prstGeom prst="rect">
            <a:avLst/>
          </a:prstGeom>
          <a:ln w="50800">
            <a:solidFill>
              <a:srgbClr val="945200"/>
            </a:solidFill>
            <a:miter lim="400000"/>
          </a:ln>
        </p:spPr>
        <p:txBody>
          <a:bodyPr lIns="35719" tIns="35719" rIns="35719" bIns="35719" anchor="ctr"/>
          <a:lstStyle/>
          <a:p>
            <a:pPr>
              <a:defRPr sz="2400"/>
            </a:pPr>
            <a:endParaRPr sz="1687"/>
          </a:p>
        </p:txBody>
      </p:sp>
      <p:sp>
        <p:nvSpPr>
          <p:cNvPr id="195" name="Rectangle"/>
          <p:cNvSpPr/>
          <p:nvPr/>
        </p:nvSpPr>
        <p:spPr>
          <a:xfrm>
            <a:off x="3324079" y="3157984"/>
            <a:ext cx="1205902" cy="892969"/>
          </a:xfrm>
          <a:prstGeom prst="rect">
            <a:avLst/>
          </a:prstGeom>
          <a:ln w="50800">
            <a:solidFill>
              <a:srgbClr val="945200"/>
            </a:solidFill>
            <a:miter lim="400000"/>
          </a:ln>
        </p:spPr>
        <p:txBody>
          <a:bodyPr lIns="35719" tIns="35719" rIns="35719" bIns="35719" anchor="ctr"/>
          <a:lstStyle/>
          <a:p>
            <a:pPr>
              <a:defRPr sz="2400"/>
            </a:pPr>
            <a:endParaRPr sz="1687"/>
          </a:p>
        </p:txBody>
      </p:sp>
      <p:sp>
        <p:nvSpPr>
          <p:cNvPr id="196" name="4"/>
          <p:cNvSpPr txBox="1"/>
          <p:nvPr/>
        </p:nvSpPr>
        <p:spPr>
          <a:xfrm>
            <a:off x="3718734" y="2504987"/>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4</a:t>
            </a:r>
          </a:p>
        </p:txBody>
      </p:sp>
      <p:sp>
        <p:nvSpPr>
          <p:cNvPr id="197" name="3"/>
          <p:cNvSpPr txBox="1"/>
          <p:nvPr/>
        </p:nvSpPr>
        <p:spPr>
          <a:xfrm>
            <a:off x="4925567" y="2504987"/>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3</a:t>
            </a:r>
          </a:p>
        </p:txBody>
      </p:sp>
      <p:sp>
        <p:nvSpPr>
          <p:cNvPr id="198" name="Rectangle"/>
          <p:cNvSpPr/>
          <p:nvPr/>
        </p:nvSpPr>
        <p:spPr>
          <a:xfrm>
            <a:off x="4535378" y="3157984"/>
            <a:ext cx="1205901" cy="892969"/>
          </a:xfrm>
          <a:prstGeom prst="rect">
            <a:avLst/>
          </a:prstGeom>
          <a:ln w="50800">
            <a:solidFill>
              <a:srgbClr val="945200"/>
            </a:solidFill>
            <a:miter lim="400000"/>
          </a:ln>
        </p:spPr>
        <p:txBody>
          <a:bodyPr lIns="35719" tIns="35719" rIns="35719" bIns="35719" anchor="ctr"/>
          <a:lstStyle/>
          <a:p>
            <a:pPr>
              <a:defRPr sz="2400"/>
            </a:pPr>
            <a:endParaRPr sz="1687"/>
          </a:p>
        </p:txBody>
      </p:sp>
      <p:sp>
        <p:nvSpPr>
          <p:cNvPr id="199" name="7"/>
          <p:cNvSpPr txBox="1"/>
          <p:nvPr/>
        </p:nvSpPr>
        <p:spPr>
          <a:xfrm>
            <a:off x="3718734" y="3395277"/>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7</a:t>
            </a:r>
          </a:p>
        </p:txBody>
      </p:sp>
      <p:sp>
        <p:nvSpPr>
          <p:cNvPr id="200" name="9"/>
          <p:cNvSpPr txBox="1"/>
          <p:nvPr/>
        </p:nvSpPr>
        <p:spPr>
          <a:xfrm>
            <a:off x="4930033" y="3395277"/>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9</a:t>
            </a:r>
          </a:p>
        </p:txBody>
      </p:sp>
      <p:sp>
        <p:nvSpPr>
          <p:cNvPr id="201" name="Line"/>
          <p:cNvSpPr/>
          <p:nvPr/>
        </p:nvSpPr>
        <p:spPr>
          <a:xfrm flipV="1">
            <a:off x="3927029" y="4107210"/>
            <a:ext cx="1" cy="386656"/>
          </a:xfrm>
          <a:prstGeom prst="line">
            <a:avLst/>
          </a:prstGeom>
          <a:ln w="38100">
            <a:solidFill>
              <a:srgbClr val="945200"/>
            </a:solidFill>
            <a:miter lim="400000"/>
            <a:headEnd type="triangle" len="sm"/>
            <a:tailEnd type="triangle" len="sm"/>
          </a:ln>
        </p:spPr>
        <p:txBody>
          <a:bodyPr lIns="35719" tIns="35719" rIns="35719" bIns="35719" anchor="ctr"/>
          <a:lstStyle/>
          <a:p>
            <a:pPr>
              <a:defRPr sz="2400"/>
            </a:pPr>
            <a:endParaRPr sz="1687"/>
          </a:p>
        </p:txBody>
      </p:sp>
      <p:sp>
        <p:nvSpPr>
          <p:cNvPr id="202" name="Line"/>
          <p:cNvSpPr/>
          <p:nvPr/>
        </p:nvSpPr>
        <p:spPr>
          <a:xfrm flipV="1">
            <a:off x="5138328" y="4107210"/>
            <a:ext cx="1" cy="386656"/>
          </a:xfrm>
          <a:prstGeom prst="line">
            <a:avLst/>
          </a:prstGeom>
          <a:ln w="38100">
            <a:solidFill>
              <a:srgbClr val="945200"/>
            </a:solidFill>
            <a:miter lim="400000"/>
            <a:headEnd type="triangle" len="sm"/>
            <a:tailEnd type="triangle" len="sm"/>
          </a:ln>
        </p:spPr>
        <p:txBody>
          <a:bodyPr lIns="35719" tIns="35719" rIns="35719" bIns="35719" anchor="ctr"/>
          <a:lstStyle/>
          <a:p>
            <a:pPr>
              <a:defRPr sz="2400"/>
            </a:pPr>
            <a:endParaRPr sz="1687"/>
          </a:p>
        </p:txBody>
      </p:sp>
      <p:sp>
        <p:nvSpPr>
          <p:cNvPr id="203" name="Line"/>
          <p:cNvSpPr/>
          <p:nvPr/>
        </p:nvSpPr>
        <p:spPr>
          <a:xfrm>
            <a:off x="2838096" y="2714178"/>
            <a:ext cx="424999" cy="1"/>
          </a:xfrm>
          <a:prstGeom prst="line">
            <a:avLst/>
          </a:prstGeom>
          <a:ln w="38100">
            <a:solidFill>
              <a:srgbClr val="945200"/>
            </a:solidFill>
            <a:miter lim="400000"/>
            <a:headEnd type="triangle" len="sm"/>
            <a:tailEnd type="triangle" len="sm"/>
          </a:ln>
        </p:spPr>
        <p:txBody>
          <a:bodyPr lIns="35719" tIns="35719" rIns="35719" bIns="35719" anchor="ctr"/>
          <a:lstStyle/>
          <a:p>
            <a:pPr>
              <a:defRPr sz="2400"/>
            </a:pPr>
            <a:endParaRPr sz="1687"/>
          </a:p>
        </p:txBody>
      </p:sp>
      <p:sp>
        <p:nvSpPr>
          <p:cNvPr id="204" name="Line"/>
          <p:cNvSpPr/>
          <p:nvPr/>
        </p:nvSpPr>
        <p:spPr>
          <a:xfrm>
            <a:off x="2838096" y="3586608"/>
            <a:ext cx="424999" cy="1"/>
          </a:xfrm>
          <a:prstGeom prst="line">
            <a:avLst/>
          </a:prstGeom>
          <a:ln w="38100">
            <a:solidFill>
              <a:srgbClr val="945200"/>
            </a:solidFill>
            <a:miter lim="400000"/>
            <a:headEnd type="triangle" len="sm"/>
            <a:tailEnd type="triangle" len="sm"/>
          </a:ln>
        </p:spPr>
        <p:txBody>
          <a:bodyPr lIns="35719" tIns="35719" rIns="35719" bIns="35719" anchor="ctr"/>
          <a:lstStyle/>
          <a:p>
            <a:pPr>
              <a:defRPr sz="2400"/>
            </a:pPr>
            <a:endParaRPr sz="1687"/>
          </a:p>
        </p:txBody>
      </p:sp>
      <p:sp>
        <p:nvSpPr>
          <p:cNvPr id="205" name="1"/>
          <p:cNvSpPr txBox="1"/>
          <p:nvPr/>
        </p:nvSpPr>
        <p:spPr>
          <a:xfrm>
            <a:off x="2449815" y="2504987"/>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1</a:t>
            </a:r>
          </a:p>
        </p:txBody>
      </p:sp>
      <p:sp>
        <p:nvSpPr>
          <p:cNvPr id="206" name="2"/>
          <p:cNvSpPr txBox="1"/>
          <p:nvPr/>
        </p:nvSpPr>
        <p:spPr>
          <a:xfrm>
            <a:off x="2449815" y="3377417"/>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2</a:t>
            </a:r>
          </a:p>
        </p:txBody>
      </p:sp>
      <p:sp>
        <p:nvSpPr>
          <p:cNvPr id="207" name="1"/>
          <p:cNvSpPr txBox="1"/>
          <p:nvPr/>
        </p:nvSpPr>
        <p:spPr>
          <a:xfrm>
            <a:off x="3718734" y="4418619"/>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1</a:t>
            </a:r>
          </a:p>
        </p:txBody>
      </p:sp>
      <p:sp>
        <p:nvSpPr>
          <p:cNvPr id="208" name="2"/>
          <p:cNvSpPr txBox="1"/>
          <p:nvPr/>
        </p:nvSpPr>
        <p:spPr>
          <a:xfrm>
            <a:off x="4930033" y="4418619"/>
            <a:ext cx="416592"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defRPr sz="3200">
                <a:solidFill>
                  <a:srgbClr val="00008B"/>
                </a:solidFill>
                <a:latin typeface="Courier"/>
                <a:ea typeface="Courier"/>
                <a:cs typeface="Courier"/>
                <a:sym typeface="Courier"/>
              </a:defRPr>
            </a:lvl1pPr>
          </a:lstStyle>
          <a:p>
            <a:r>
              <a:rPr sz="2250"/>
              <a:t>2</a:t>
            </a:r>
          </a:p>
        </p:txBody>
      </p:sp>
      <p:sp>
        <p:nvSpPr>
          <p:cNvPr id="209" name="row index (or location) #"/>
          <p:cNvSpPr txBox="1"/>
          <p:nvPr/>
        </p:nvSpPr>
        <p:spPr>
          <a:xfrm>
            <a:off x="1336307" y="4034307"/>
            <a:ext cx="1912053" cy="764633"/>
          </a:xfrm>
          <a:prstGeom prst="rect">
            <a:avLst/>
          </a:prstGeom>
          <a:ln w="38100">
            <a:solidFill>
              <a:srgbClr val="945200"/>
            </a:solidFill>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lgn="l">
              <a:defRPr sz="3200">
                <a:solidFill>
                  <a:srgbClr val="00008B"/>
                </a:solidFill>
                <a:latin typeface="Gill Sans"/>
                <a:ea typeface="Gill Sans"/>
                <a:cs typeface="Gill Sans"/>
                <a:sym typeface="Gill Sans"/>
              </a:defRPr>
            </a:lvl1pPr>
          </a:lstStyle>
          <a:p>
            <a:r>
              <a:rPr sz="2250"/>
              <a:t>row index (or location) #</a:t>
            </a:r>
          </a:p>
        </p:txBody>
      </p:sp>
      <p:sp>
        <p:nvSpPr>
          <p:cNvPr id="210" name="column index (or location) #"/>
          <p:cNvSpPr txBox="1"/>
          <p:nvPr/>
        </p:nvSpPr>
        <p:spPr>
          <a:xfrm>
            <a:off x="5895640" y="4034307"/>
            <a:ext cx="1912053" cy="764633"/>
          </a:xfrm>
          <a:prstGeom prst="rect">
            <a:avLst/>
          </a:prstGeom>
          <a:ln w="38100">
            <a:solidFill>
              <a:srgbClr val="945200"/>
            </a:solidFill>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lgn="l">
              <a:defRPr sz="3200">
                <a:solidFill>
                  <a:srgbClr val="00008B"/>
                </a:solidFill>
                <a:latin typeface="Gill Sans"/>
                <a:ea typeface="Gill Sans"/>
                <a:cs typeface="Gill Sans"/>
                <a:sym typeface="Gill Sans"/>
              </a:defRPr>
            </a:lvl1pPr>
          </a:lstStyle>
          <a:p>
            <a:r>
              <a:rPr sz="2250"/>
              <a:t>column index (or location) #</a:t>
            </a:r>
          </a:p>
        </p:txBody>
      </p:sp>
      <p:sp>
        <p:nvSpPr>
          <p:cNvPr id="211" name="Line"/>
          <p:cNvSpPr/>
          <p:nvPr/>
        </p:nvSpPr>
        <p:spPr>
          <a:xfrm flipH="1">
            <a:off x="5317956" y="4627810"/>
            <a:ext cx="549963" cy="1"/>
          </a:xfrm>
          <a:prstGeom prst="line">
            <a:avLst/>
          </a:prstGeom>
          <a:ln w="38100">
            <a:solidFill>
              <a:srgbClr val="945200"/>
            </a:solidFill>
            <a:miter lim="400000"/>
            <a:headEnd type="triangle"/>
          </a:ln>
        </p:spPr>
        <p:txBody>
          <a:bodyPr lIns="35719" tIns="35719" rIns="35719" bIns="35719" anchor="ctr"/>
          <a:lstStyle/>
          <a:p>
            <a:pPr>
              <a:defRPr sz="2400"/>
            </a:pPr>
            <a:endParaRPr sz="1687"/>
          </a:p>
        </p:txBody>
      </p:sp>
      <p:sp>
        <p:nvSpPr>
          <p:cNvPr id="212" name="Line"/>
          <p:cNvSpPr/>
          <p:nvPr/>
        </p:nvSpPr>
        <p:spPr>
          <a:xfrm flipV="1">
            <a:off x="3050595" y="3643484"/>
            <a:ext cx="1" cy="383977"/>
          </a:xfrm>
          <a:prstGeom prst="line">
            <a:avLst/>
          </a:prstGeom>
          <a:ln w="38100">
            <a:solidFill>
              <a:srgbClr val="945200"/>
            </a:solidFill>
            <a:miter lim="400000"/>
            <a:headEnd type="triangle"/>
          </a:ln>
        </p:spPr>
        <p:txBody>
          <a:bodyPr lIns="35719" tIns="35719" rIns="35719" bIns="35719" anchor="ctr"/>
          <a:lstStyle/>
          <a:p>
            <a:pPr>
              <a:defRPr sz="2400"/>
            </a:pPr>
            <a:endParaRPr sz="1687"/>
          </a:p>
        </p:txBody>
      </p:sp>
      <p:sp>
        <p:nvSpPr>
          <p:cNvPr id="213" name="To access a single element, must use appropriate row and column index (or location) #s and following syntax: variable-name(row# , column#)"/>
          <p:cNvSpPr txBox="1"/>
          <p:nvPr/>
        </p:nvSpPr>
        <p:spPr>
          <a:xfrm>
            <a:off x="110714" y="5133676"/>
            <a:ext cx="8940432" cy="1367137"/>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solidFill>
                  <a:srgbClr val="00008B"/>
                </a:solidFill>
                <a:latin typeface="Gill Sans"/>
                <a:ea typeface="Gill Sans"/>
                <a:cs typeface="Gill Sans"/>
                <a:sym typeface="Gill Sans"/>
              </a:defRPr>
            </a:pPr>
            <a:r>
              <a:rPr sz="2250"/>
              <a:t>To access a single element, must use appropriate row and column index (or location) #s and following syntax: </a:t>
            </a:r>
            <a:r>
              <a:rPr sz="2250">
                <a:solidFill>
                  <a:srgbClr val="8B0000"/>
                </a:solidFill>
                <a:latin typeface="Gill Sans SemiBold"/>
                <a:ea typeface="Gill Sans SemiBold"/>
                <a:cs typeface="Gill Sans SemiBold"/>
                <a:sym typeface="Gill Sans SemiBold"/>
              </a:rPr>
              <a:t>variable-name(row# , column#)</a:t>
            </a:r>
          </a:p>
        </p:txBody>
      </p:sp>
      <p:sp>
        <p:nvSpPr>
          <p:cNvPr id="2" name="Slide Number Placeholder 1"/>
          <p:cNvSpPr>
            <a:spLocks noGrp="1"/>
          </p:cNvSpPr>
          <p:nvPr>
            <p:ph type="sldNum" sz="quarter" idx="2"/>
          </p:nvPr>
        </p:nvSpPr>
        <p:spPr/>
        <p:txBody>
          <a:bodyPr/>
          <a:lstStyle/>
          <a:p>
            <a:fld id="{86CB4B4D-7CA3-9044-876B-883B54F8677D}" type="slidenum">
              <a:rPr lang="uk-UA" smtClean="0"/>
              <a:t>11</a:t>
            </a:fld>
            <a:endParaRPr lang="uk-UA"/>
          </a:p>
        </p:txBody>
      </p:sp>
    </p:spTree>
    <p:extLst>
      <p:ext uri="{BB962C8B-B14F-4D97-AF65-F5344CB8AC3E}">
        <p14:creationId xmlns:p14="http://schemas.microsoft.com/office/powerpoint/2010/main" val="171258859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Indexing"/>
          <p:cNvSpPr txBox="1">
            <a:spLocks noGrp="1"/>
          </p:cNvSpPr>
          <p:nvPr>
            <p:ph type="title"/>
          </p:nvPr>
        </p:nvSpPr>
        <p:spPr>
          <a:prstGeom prst="rect">
            <a:avLst/>
          </a:prstGeom>
        </p:spPr>
        <p:txBody>
          <a:bodyPr/>
          <a:lstStyle/>
          <a:p>
            <a:r>
              <a:t>Indexing</a:t>
            </a:r>
          </a:p>
        </p:txBody>
      </p:sp>
      <p:sp>
        <p:nvSpPr>
          <p:cNvPr id="216" name="exampleS…"/>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exampleS</a:t>
            </a:r>
          </a:p>
          <a:p>
            <a:pPr algn="l">
              <a:defRPr sz="3200">
                <a:solidFill>
                  <a:srgbClr val="00008B"/>
                </a:solidFill>
                <a:latin typeface="Gill Sans"/>
                <a:ea typeface="Gill Sans"/>
                <a:cs typeface="Gill Sans"/>
                <a:sym typeface="Gill Sans"/>
              </a:defRPr>
            </a:pPr>
            <a:r>
              <a:rPr sz="2250"/>
              <a:t>Assume </a:t>
            </a:r>
            <a:r>
              <a:rPr sz="2250" b="1">
                <a:latin typeface="Courier"/>
                <a:ea typeface="Courier"/>
                <a:cs typeface="Courier"/>
                <a:sym typeface="Courier"/>
              </a:rPr>
              <a:t>x=[1 2 30 1 12 2 100]</a:t>
            </a:r>
            <a:r>
              <a:rPr sz="2250"/>
              <a:t> and </a:t>
            </a:r>
            <a:r>
              <a:rPr sz="2250" b="1"/>
              <a:t>y</a:t>
            </a:r>
            <a:r>
              <a:rPr sz="2250" b="1">
                <a:latin typeface="Courier"/>
                <a:ea typeface="Courier"/>
                <a:cs typeface="Courier"/>
                <a:sym typeface="Courier"/>
              </a:rPr>
              <a:t>=[34 12;0.1 4.7]</a:t>
            </a:r>
            <a:r>
              <a:rPr sz="2250"/>
              <a:t>.</a:t>
            </a:r>
          </a:p>
          <a:p>
            <a:pPr algn="l">
              <a:defRPr sz="3200">
                <a:solidFill>
                  <a:srgbClr val="00008B"/>
                </a:solidFill>
                <a:latin typeface="Gill Sans"/>
                <a:ea typeface="Gill Sans"/>
                <a:cs typeface="Gill Sans"/>
                <a:sym typeface="Gill Sans"/>
              </a:defRPr>
            </a:pPr>
            <a:endParaRPr sz="2250"/>
          </a:p>
          <a:p>
            <a:pPr algn="l">
              <a:defRPr sz="3200">
                <a:solidFill>
                  <a:srgbClr val="00008B"/>
                </a:solidFill>
                <a:latin typeface="Courier"/>
                <a:ea typeface="Courier"/>
                <a:cs typeface="Courier"/>
                <a:sym typeface="Courier"/>
              </a:defRPr>
            </a:pPr>
            <a:r>
              <a:rPr sz="2250"/>
              <a:t>&gt;&gt; x(3) </a:t>
            </a:r>
            <a:r>
              <a:rPr sz="1547">
                <a:solidFill>
                  <a:srgbClr val="008F00"/>
                </a:solidFill>
              </a:rPr>
              <a:t>%returns 3rd element of x, i.e., 30</a:t>
            </a:r>
          </a:p>
          <a:p>
            <a:pPr algn="l">
              <a:defRPr sz="3200">
                <a:solidFill>
                  <a:srgbClr val="00008B"/>
                </a:solidFill>
                <a:latin typeface="Courier"/>
                <a:ea typeface="Courier"/>
                <a:cs typeface="Courier"/>
                <a:sym typeface="Courier"/>
              </a:defRPr>
            </a:pPr>
            <a:r>
              <a:rPr sz="2250"/>
              <a:t>&gt;&gt; x(4) </a:t>
            </a:r>
            <a:r>
              <a:rPr sz="1547">
                <a:solidFill>
                  <a:srgbClr val="008F00"/>
                </a:solidFill>
              </a:rPr>
              <a:t>%returns 4th element of x, i.e., 1</a:t>
            </a:r>
          </a:p>
          <a:p>
            <a:pPr algn="l">
              <a:defRPr sz="3200">
                <a:solidFill>
                  <a:srgbClr val="00008B"/>
                </a:solidFill>
                <a:latin typeface="Courier"/>
                <a:ea typeface="Courier"/>
                <a:cs typeface="Courier"/>
                <a:sym typeface="Courier"/>
              </a:defRPr>
            </a:pPr>
            <a:r>
              <a:rPr sz="2250"/>
              <a:t>&gt;&gt; x(7) </a:t>
            </a:r>
            <a:r>
              <a:rPr sz="1547">
                <a:solidFill>
                  <a:srgbClr val="008F00"/>
                </a:solidFill>
              </a:rPr>
              <a:t>%returns 7th element of x, i.e., 100</a:t>
            </a:r>
          </a:p>
          <a:p>
            <a:pPr algn="l">
              <a:defRPr sz="3200">
                <a:solidFill>
                  <a:srgbClr val="00008B"/>
                </a:solidFill>
                <a:latin typeface="Courier"/>
                <a:ea typeface="Courier"/>
                <a:cs typeface="Courier"/>
                <a:sym typeface="Courier"/>
              </a:defRPr>
            </a:pPr>
            <a:r>
              <a:rPr sz="2250"/>
              <a:t>&gt;&gt; y(1,1) </a:t>
            </a:r>
            <a:r>
              <a:rPr sz="1547">
                <a:solidFill>
                  <a:srgbClr val="008F00"/>
                </a:solidFill>
              </a:rPr>
              <a:t>%returns element in 1st row, 1st column, i.e., 34</a:t>
            </a:r>
          </a:p>
          <a:p>
            <a:pPr algn="l">
              <a:defRPr sz="3200">
                <a:solidFill>
                  <a:srgbClr val="00008B"/>
                </a:solidFill>
                <a:latin typeface="Courier"/>
                <a:ea typeface="Courier"/>
                <a:cs typeface="Courier"/>
                <a:sym typeface="Courier"/>
              </a:defRPr>
            </a:pPr>
            <a:r>
              <a:rPr sz="2250"/>
              <a:t>&gt;&gt; y(1,2) </a:t>
            </a:r>
            <a:r>
              <a:rPr sz="1547">
                <a:solidFill>
                  <a:srgbClr val="008F00"/>
                </a:solidFill>
              </a:rPr>
              <a:t>%returns element in 1st row, 2nd column, i.e., 12</a:t>
            </a:r>
          </a:p>
          <a:p>
            <a:pPr algn="l">
              <a:defRPr sz="3200">
                <a:solidFill>
                  <a:srgbClr val="00008B"/>
                </a:solidFill>
                <a:latin typeface="Courier"/>
                <a:ea typeface="Courier"/>
                <a:cs typeface="Courier"/>
                <a:sym typeface="Courier"/>
              </a:defRPr>
            </a:pPr>
            <a:r>
              <a:rPr sz="2250"/>
              <a:t>&gt;&gt; y(2,1) </a:t>
            </a:r>
            <a:r>
              <a:rPr sz="1547">
                <a:solidFill>
                  <a:srgbClr val="008F00"/>
                </a:solidFill>
              </a:rPr>
              <a:t>%returns element in 2nd row, 1st column, i.e., 0.1</a:t>
            </a:r>
          </a:p>
          <a:p>
            <a:pPr algn="l">
              <a:defRPr sz="3200">
                <a:solidFill>
                  <a:srgbClr val="00008B"/>
                </a:solidFill>
                <a:latin typeface="Courier"/>
                <a:ea typeface="Courier"/>
                <a:cs typeface="Courier"/>
                <a:sym typeface="Courier"/>
              </a:defRPr>
            </a:pPr>
            <a:r>
              <a:rPr sz="2250"/>
              <a:t>&gt;&gt; y(2,2) </a:t>
            </a:r>
            <a:r>
              <a:rPr sz="1547">
                <a:solidFill>
                  <a:srgbClr val="008F00"/>
                </a:solidFill>
              </a:rPr>
              <a:t>%returns element in 2nd row, 2nd column, i.e., 4.7</a:t>
            </a:r>
          </a:p>
        </p:txBody>
      </p:sp>
      <p:sp>
        <p:nvSpPr>
          <p:cNvPr id="2" name="Slide Number Placeholder 1"/>
          <p:cNvSpPr>
            <a:spLocks noGrp="1"/>
          </p:cNvSpPr>
          <p:nvPr>
            <p:ph type="sldNum" sz="quarter" idx="2"/>
          </p:nvPr>
        </p:nvSpPr>
        <p:spPr/>
        <p:txBody>
          <a:bodyPr/>
          <a:lstStyle/>
          <a:p>
            <a:fld id="{86CB4B4D-7CA3-9044-876B-883B54F8677D}" type="slidenum">
              <a:rPr lang="uk-UA" smtClean="0"/>
              <a:t>12</a:t>
            </a:fld>
            <a:endParaRPr lang="uk-UA"/>
          </a:p>
        </p:txBody>
      </p:sp>
    </p:spTree>
    <p:extLst>
      <p:ext uri="{BB962C8B-B14F-4D97-AF65-F5344CB8AC3E}">
        <p14:creationId xmlns:p14="http://schemas.microsoft.com/office/powerpoint/2010/main" val="75312819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Indexing"/>
          <p:cNvSpPr txBox="1">
            <a:spLocks noGrp="1"/>
          </p:cNvSpPr>
          <p:nvPr>
            <p:ph type="title"/>
          </p:nvPr>
        </p:nvSpPr>
        <p:spPr>
          <a:prstGeom prst="rect">
            <a:avLst/>
          </a:prstGeom>
        </p:spPr>
        <p:txBody>
          <a:bodyPr/>
          <a:lstStyle/>
          <a:p>
            <a:r>
              <a:t>Indexing</a:t>
            </a:r>
          </a:p>
        </p:txBody>
      </p:sp>
      <p:sp>
        <p:nvSpPr>
          <p:cNvPr id="219" name="colon (:) notation…"/>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colon (:) notation</a:t>
            </a:r>
          </a:p>
          <a:p>
            <a:pPr algn="l">
              <a:defRPr sz="3200">
                <a:latin typeface="Gill Sans"/>
                <a:ea typeface="Gill Sans"/>
                <a:cs typeface="Gill Sans"/>
                <a:sym typeface="Gill Sans"/>
              </a:defRPr>
            </a:pPr>
            <a:r>
              <a:rPr sz="2250">
                <a:solidFill>
                  <a:srgbClr val="00008B"/>
                </a:solidFill>
              </a:rPr>
              <a:t>The colon notation can be used to pick out selected rows, columns, and elements of arrays (vectors) and matrices</a:t>
            </a:r>
          </a:p>
          <a:p>
            <a:pPr algn="l">
              <a:defRPr sz="3200">
                <a:latin typeface="Gill Sans"/>
                <a:ea typeface="Gill Sans"/>
                <a:cs typeface="Gill Sans"/>
                <a:sym typeface="Gill Sans"/>
              </a:defRPr>
            </a:pPr>
            <a:endParaRPr sz="2250">
              <a:solidFill>
                <a:srgbClr val="00008B"/>
              </a:solidFill>
            </a:endParaRPr>
          </a:p>
          <a:p>
            <a:pPr algn="l">
              <a:defRPr sz="3200">
                <a:latin typeface="Gill Sans"/>
                <a:ea typeface="Gill Sans"/>
                <a:cs typeface="Gill Sans"/>
                <a:sym typeface="Gill Sans"/>
              </a:defRPr>
            </a:pPr>
            <a:r>
              <a:rPr sz="2250">
                <a:solidFill>
                  <a:srgbClr val="00008B"/>
                </a:solidFill>
              </a:rPr>
              <a:t>Assume that </a:t>
            </a:r>
            <a:r>
              <a:rPr sz="2250">
                <a:solidFill>
                  <a:srgbClr val="00008B"/>
                </a:solidFill>
                <a:latin typeface="Courier"/>
                <a:ea typeface="Courier"/>
                <a:cs typeface="Courier"/>
                <a:sym typeface="Courier"/>
              </a:rPr>
              <a:t>J</a:t>
            </a:r>
            <a:r>
              <a:rPr sz="2250">
                <a:solidFill>
                  <a:srgbClr val="00008B"/>
                </a:solidFill>
              </a:rPr>
              <a:t> and </a:t>
            </a:r>
            <a:r>
              <a:rPr sz="2250">
                <a:solidFill>
                  <a:srgbClr val="00008B"/>
                </a:solidFill>
                <a:latin typeface="Courier"/>
                <a:ea typeface="Courier"/>
                <a:cs typeface="Courier"/>
                <a:sym typeface="Courier"/>
              </a:rPr>
              <a:t>K</a:t>
            </a:r>
            <a:r>
              <a:rPr sz="2250">
                <a:solidFill>
                  <a:srgbClr val="00008B"/>
                </a:solidFill>
              </a:rPr>
              <a:t> are integers. Then, </a:t>
            </a:r>
            <a:r>
              <a:rPr sz="2250">
                <a:solidFill>
                  <a:srgbClr val="00008B"/>
                </a:solidFill>
                <a:latin typeface="Courier"/>
                <a:ea typeface="Courier"/>
                <a:cs typeface="Courier"/>
                <a:sym typeface="Courier"/>
              </a:rPr>
              <a:t>J:K</a:t>
            </a:r>
            <a:r>
              <a:rPr sz="2250">
                <a:solidFill>
                  <a:srgbClr val="00008B"/>
                </a:solidFill>
              </a:rPr>
              <a:t> is the same as </a:t>
            </a: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[J, J+1, ..., K]</a:t>
            </a:r>
            <a:r>
              <a:rPr sz="2250">
                <a:solidFill>
                  <a:srgbClr val="00008B"/>
                </a:solidFill>
              </a:rPr>
              <a:t>. For example, if </a:t>
            </a:r>
            <a:r>
              <a:rPr sz="2250">
                <a:solidFill>
                  <a:srgbClr val="00008B"/>
                </a:solidFill>
                <a:latin typeface="Courier"/>
                <a:ea typeface="Courier"/>
                <a:cs typeface="Courier"/>
                <a:sym typeface="Courier"/>
              </a:rPr>
              <a:t>J=1</a:t>
            </a:r>
            <a:r>
              <a:rPr sz="2250">
                <a:solidFill>
                  <a:srgbClr val="00008B"/>
                </a:solidFill>
              </a:rPr>
              <a:t> and </a:t>
            </a:r>
            <a:r>
              <a:rPr sz="2250">
                <a:solidFill>
                  <a:srgbClr val="00008B"/>
                </a:solidFill>
                <a:latin typeface="Courier"/>
                <a:ea typeface="Courier"/>
                <a:cs typeface="Courier"/>
                <a:sym typeface="Courier"/>
              </a:rPr>
              <a:t>K=4</a:t>
            </a:r>
            <a:r>
              <a:rPr sz="2250">
                <a:solidFill>
                  <a:srgbClr val="00008B"/>
                </a:solidFill>
              </a:rPr>
              <a:t>, then </a:t>
            </a:r>
            <a:r>
              <a:rPr sz="2250">
                <a:solidFill>
                  <a:srgbClr val="00008B"/>
                </a:solidFill>
                <a:latin typeface="Courier"/>
                <a:ea typeface="Courier"/>
                <a:cs typeface="Courier"/>
                <a:sym typeface="Courier"/>
              </a:rPr>
              <a:t>J:K</a:t>
            </a:r>
            <a:r>
              <a:rPr sz="2250">
                <a:solidFill>
                  <a:srgbClr val="00008B"/>
                </a:solidFill>
              </a:rPr>
              <a:t> (i.e., </a:t>
            </a:r>
            <a:r>
              <a:rPr sz="2250">
                <a:solidFill>
                  <a:srgbClr val="00008B"/>
                </a:solidFill>
                <a:latin typeface="Courier"/>
                <a:ea typeface="Courier"/>
                <a:cs typeface="Courier"/>
                <a:sym typeface="Courier"/>
              </a:rPr>
              <a:t>1:4</a:t>
            </a:r>
            <a:r>
              <a:rPr sz="2250">
                <a:solidFill>
                  <a:srgbClr val="00008B"/>
                </a:solidFill>
              </a:rPr>
              <a:t>) is the same as </a:t>
            </a:r>
            <a:r>
              <a:rPr sz="2250">
                <a:solidFill>
                  <a:srgbClr val="00008B"/>
                </a:solidFill>
                <a:latin typeface="Courier"/>
                <a:ea typeface="Courier"/>
                <a:cs typeface="Courier"/>
                <a:sym typeface="Courier"/>
              </a:rPr>
              <a:t>[1, 2, 3, 4]</a:t>
            </a:r>
          </a:p>
          <a:p>
            <a:pPr algn="l">
              <a:defRPr sz="3200">
                <a:latin typeface="Gill Sans"/>
                <a:ea typeface="Gill Sans"/>
                <a:cs typeface="Gill Sans"/>
                <a:sym typeface="Gill Sans"/>
              </a:defRPr>
            </a:pPr>
            <a:endParaRPr sz="2250">
              <a:solidFill>
                <a:srgbClr val="00008B"/>
              </a:solidFill>
              <a:latin typeface="Courier"/>
              <a:ea typeface="Courier"/>
              <a:cs typeface="Courier"/>
              <a:sym typeface="Courier"/>
            </a:endParaRPr>
          </a:p>
          <a:p>
            <a:pPr algn="l">
              <a:defRPr sz="3200" cap="all">
                <a:solidFill>
                  <a:srgbClr val="800020"/>
                </a:solidFill>
                <a:latin typeface="Gill Sans SemiBold"/>
                <a:ea typeface="Gill Sans SemiBold"/>
                <a:cs typeface="Gill Sans SemiBold"/>
                <a:sym typeface="Gill Sans SemiBold"/>
              </a:defRPr>
            </a:pPr>
            <a:r>
              <a:rPr sz="2250"/>
              <a:t>example</a:t>
            </a:r>
          </a:p>
          <a:p>
            <a:pPr algn="l">
              <a:defRPr sz="3200">
                <a:solidFill>
                  <a:srgbClr val="00008B"/>
                </a:solidFill>
                <a:latin typeface="Gill Sans"/>
                <a:ea typeface="Gill Sans"/>
                <a:cs typeface="Gill Sans"/>
                <a:sym typeface="Gill Sans"/>
              </a:defRPr>
            </a:pPr>
            <a:r>
              <a:rPr sz="2250"/>
              <a:t>Assume </a:t>
            </a:r>
            <a:r>
              <a:rPr sz="2250" b="1">
                <a:latin typeface="Courier"/>
                <a:ea typeface="Courier"/>
                <a:cs typeface="Courier"/>
                <a:sym typeface="Courier"/>
              </a:rPr>
              <a:t>x=[1 2 30 1 12 2 100]</a:t>
            </a:r>
            <a:r>
              <a:rPr sz="2250"/>
              <a:t>.</a:t>
            </a:r>
          </a:p>
          <a:p>
            <a:pPr algn="l">
              <a:defRPr sz="3200">
                <a:solidFill>
                  <a:srgbClr val="00008B"/>
                </a:solidFill>
                <a:latin typeface="Courier"/>
                <a:ea typeface="Courier"/>
                <a:cs typeface="Courier"/>
                <a:sym typeface="Courier"/>
              </a:defRPr>
            </a:pPr>
            <a:r>
              <a:rPr sz="2250"/>
              <a:t>&gt;&gt; x(1:3) </a:t>
            </a:r>
            <a:r>
              <a:rPr sz="1547">
                <a:solidFill>
                  <a:srgbClr val="008F00"/>
                </a:solidFill>
              </a:rPr>
              <a:t>%returns [1 2 30], i.e., 1st through 3rd elements</a:t>
            </a:r>
          </a:p>
          <a:p>
            <a:pPr algn="l">
              <a:defRPr sz="3200">
                <a:solidFill>
                  <a:srgbClr val="00008B"/>
                </a:solidFill>
                <a:latin typeface="Courier"/>
                <a:ea typeface="Courier"/>
                <a:cs typeface="Courier"/>
                <a:sym typeface="Courier"/>
              </a:defRPr>
            </a:pPr>
            <a:r>
              <a:rPr sz="2250"/>
              <a:t>&gt;&gt; x(4:7) </a:t>
            </a:r>
            <a:r>
              <a:rPr sz="1547">
                <a:solidFill>
                  <a:srgbClr val="008F00"/>
                </a:solidFill>
              </a:rPr>
              <a:t>%returns [1 12 2 100], i.e., 4th through 7th elements</a:t>
            </a:r>
          </a:p>
          <a:p>
            <a:pPr algn="l">
              <a:defRPr sz="3200">
                <a:solidFill>
                  <a:srgbClr val="00008B"/>
                </a:solidFill>
                <a:latin typeface="Courier"/>
                <a:ea typeface="Courier"/>
                <a:cs typeface="Courier"/>
                <a:sym typeface="Courier"/>
              </a:defRPr>
            </a:pPr>
            <a:r>
              <a:rPr sz="2250"/>
              <a:t>&gt;&gt; x(1:7) </a:t>
            </a:r>
            <a:r>
              <a:rPr sz="1547">
                <a:solidFill>
                  <a:srgbClr val="008F00"/>
                </a:solidFill>
              </a:rPr>
              <a:t>%returns all elements of x</a:t>
            </a:r>
          </a:p>
        </p:txBody>
      </p:sp>
      <p:sp>
        <p:nvSpPr>
          <p:cNvPr id="2" name="Slide Number Placeholder 1"/>
          <p:cNvSpPr>
            <a:spLocks noGrp="1"/>
          </p:cNvSpPr>
          <p:nvPr>
            <p:ph type="sldNum" sz="quarter" idx="2"/>
          </p:nvPr>
        </p:nvSpPr>
        <p:spPr/>
        <p:txBody>
          <a:bodyPr/>
          <a:lstStyle/>
          <a:p>
            <a:fld id="{86CB4B4D-7CA3-9044-876B-883B54F8677D}" type="slidenum">
              <a:rPr lang="uk-UA" smtClean="0"/>
              <a:t>13</a:t>
            </a:fld>
            <a:endParaRPr lang="uk-UA"/>
          </a:p>
        </p:txBody>
      </p:sp>
    </p:spTree>
    <p:extLst>
      <p:ext uri="{BB962C8B-B14F-4D97-AF65-F5344CB8AC3E}">
        <p14:creationId xmlns:p14="http://schemas.microsoft.com/office/powerpoint/2010/main" val="55697475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Indexing"/>
          <p:cNvSpPr txBox="1">
            <a:spLocks noGrp="1"/>
          </p:cNvSpPr>
          <p:nvPr>
            <p:ph type="title"/>
          </p:nvPr>
        </p:nvSpPr>
        <p:spPr>
          <a:prstGeom prst="rect">
            <a:avLst/>
          </a:prstGeom>
        </p:spPr>
        <p:txBody>
          <a:bodyPr/>
          <a:lstStyle/>
          <a:p>
            <a:r>
              <a:t>Indexing</a:t>
            </a:r>
          </a:p>
        </p:txBody>
      </p:sp>
      <p:sp>
        <p:nvSpPr>
          <p:cNvPr id="222" name="colon (:) notation…"/>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colon (:) notation</a:t>
            </a:r>
          </a:p>
          <a:p>
            <a:pPr algn="l">
              <a:defRPr sz="3200">
                <a:latin typeface="Gill Sans"/>
                <a:ea typeface="Gill Sans"/>
                <a:cs typeface="Gill Sans"/>
                <a:sym typeface="Gill Sans"/>
              </a:defRPr>
            </a:pPr>
            <a:r>
              <a:rPr sz="2250">
                <a:solidFill>
                  <a:srgbClr val="00008B"/>
                </a:solidFill>
              </a:rPr>
              <a:t>Assume that </a:t>
            </a:r>
            <a:r>
              <a:rPr sz="2250">
                <a:solidFill>
                  <a:srgbClr val="00008B"/>
                </a:solidFill>
                <a:latin typeface="Courier"/>
                <a:ea typeface="Courier"/>
                <a:cs typeface="Courier"/>
                <a:sym typeface="Courier"/>
              </a:rPr>
              <a:t>A</a:t>
            </a:r>
            <a:r>
              <a:rPr sz="2250">
                <a:solidFill>
                  <a:srgbClr val="00008B"/>
                </a:solidFill>
              </a:rPr>
              <a:t> is a matrix and that </a:t>
            </a:r>
            <a:r>
              <a:rPr sz="2250">
                <a:solidFill>
                  <a:srgbClr val="00008B"/>
                </a:solidFill>
                <a:latin typeface="Courier"/>
                <a:ea typeface="Courier"/>
                <a:cs typeface="Courier"/>
                <a:sym typeface="Courier"/>
              </a:rPr>
              <a:t>J</a:t>
            </a:r>
            <a:r>
              <a:rPr sz="2250">
                <a:solidFill>
                  <a:srgbClr val="00008B"/>
                </a:solidFill>
              </a:rPr>
              <a:t> and </a:t>
            </a:r>
            <a:r>
              <a:rPr sz="2250">
                <a:solidFill>
                  <a:srgbClr val="00008B"/>
                </a:solidFill>
                <a:latin typeface="Courier"/>
                <a:ea typeface="Courier"/>
                <a:cs typeface="Courier"/>
                <a:sym typeface="Courier"/>
              </a:rPr>
              <a:t>K</a:t>
            </a:r>
            <a:r>
              <a:rPr sz="2250">
                <a:solidFill>
                  <a:srgbClr val="00008B"/>
                </a:solidFill>
              </a:rPr>
              <a:t> are integers. Then, </a:t>
            </a: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A(:)</a:t>
            </a:r>
            <a:r>
              <a:rPr sz="2250">
                <a:solidFill>
                  <a:srgbClr val="00008B"/>
                </a:solidFill>
              </a:rPr>
              <a:t> is all the elements of </a:t>
            </a:r>
            <a:r>
              <a:rPr sz="2250">
                <a:solidFill>
                  <a:srgbClr val="00008B"/>
                </a:solidFill>
                <a:latin typeface="Courier"/>
                <a:ea typeface="Courier"/>
                <a:cs typeface="Courier"/>
                <a:sym typeface="Courier"/>
              </a:rPr>
              <a:t>A</a:t>
            </a:r>
            <a:r>
              <a:rPr sz="2250">
                <a:solidFill>
                  <a:srgbClr val="00008B"/>
                </a:solidFill>
              </a:rPr>
              <a:t>, regarded as a single column</a:t>
            </a: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A(:,K)</a:t>
            </a:r>
            <a:r>
              <a:rPr sz="2250">
                <a:solidFill>
                  <a:srgbClr val="00008B"/>
                </a:solidFill>
              </a:rPr>
              <a:t> is the </a:t>
            </a:r>
            <a:r>
              <a:rPr sz="2250">
                <a:solidFill>
                  <a:srgbClr val="00008B"/>
                </a:solidFill>
                <a:latin typeface="Courier"/>
                <a:ea typeface="Courier"/>
                <a:cs typeface="Courier"/>
                <a:sym typeface="Courier"/>
              </a:rPr>
              <a:t>K</a:t>
            </a:r>
            <a:r>
              <a:rPr sz="2250">
                <a:solidFill>
                  <a:srgbClr val="00008B"/>
                </a:solidFill>
              </a:rPr>
              <a:t>-th column of </a:t>
            </a:r>
            <a:r>
              <a:rPr sz="2250">
                <a:solidFill>
                  <a:srgbClr val="00008B"/>
                </a:solidFill>
                <a:latin typeface="Courier"/>
                <a:ea typeface="Courier"/>
                <a:cs typeface="Courier"/>
                <a:sym typeface="Courier"/>
              </a:rPr>
              <a:t>A</a:t>
            </a:r>
            <a:endParaRPr sz="2250">
              <a:solidFill>
                <a:srgbClr val="00008B"/>
              </a:solidFill>
            </a:endParaRP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A(J,:)</a:t>
            </a:r>
            <a:r>
              <a:rPr sz="2250">
                <a:solidFill>
                  <a:srgbClr val="00008B"/>
                </a:solidFill>
              </a:rPr>
              <a:t> is the </a:t>
            </a:r>
            <a:r>
              <a:rPr sz="2250">
                <a:solidFill>
                  <a:srgbClr val="00008B"/>
                </a:solidFill>
                <a:latin typeface="Courier"/>
                <a:ea typeface="Courier"/>
                <a:cs typeface="Courier"/>
                <a:sym typeface="Courier"/>
              </a:rPr>
              <a:t>J</a:t>
            </a:r>
            <a:r>
              <a:rPr sz="2250">
                <a:solidFill>
                  <a:srgbClr val="00008B"/>
                </a:solidFill>
              </a:rPr>
              <a:t>-th row of </a:t>
            </a:r>
            <a:r>
              <a:rPr sz="2250">
                <a:solidFill>
                  <a:srgbClr val="00008B"/>
                </a:solidFill>
                <a:latin typeface="Courier"/>
                <a:ea typeface="Courier"/>
                <a:cs typeface="Courier"/>
                <a:sym typeface="Courier"/>
              </a:rPr>
              <a:t>A</a:t>
            </a:r>
            <a:endParaRPr sz="2250">
              <a:solidFill>
                <a:srgbClr val="00008B"/>
              </a:solidFill>
            </a:endParaRP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A(J:K,:)</a:t>
            </a:r>
            <a:r>
              <a:rPr sz="2250">
                <a:solidFill>
                  <a:srgbClr val="00008B"/>
                </a:solidFill>
              </a:rPr>
              <a:t> is </a:t>
            </a:r>
            <a:r>
              <a:rPr sz="2250">
                <a:solidFill>
                  <a:srgbClr val="00008B"/>
                </a:solidFill>
                <a:latin typeface="Courier"/>
                <a:ea typeface="Courier"/>
                <a:cs typeface="Courier"/>
                <a:sym typeface="Courier"/>
              </a:rPr>
              <a:t>[A(J,:), A(J+1,:), ..., A(K,:)]</a:t>
            </a: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A(:,J:K)</a:t>
            </a:r>
            <a:r>
              <a:rPr sz="2250">
                <a:solidFill>
                  <a:srgbClr val="00008B"/>
                </a:solidFill>
              </a:rPr>
              <a:t> is </a:t>
            </a:r>
            <a:r>
              <a:rPr sz="2250">
                <a:solidFill>
                  <a:srgbClr val="00008B"/>
                </a:solidFill>
                <a:latin typeface="Courier"/>
                <a:ea typeface="Courier"/>
                <a:cs typeface="Courier"/>
                <a:sym typeface="Courier"/>
              </a:rPr>
              <a:t>[A(:,J), A(:,J+1), ..., A(:,K)]</a:t>
            </a: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A(J:K)</a:t>
            </a:r>
            <a:r>
              <a:rPr sz="2250">
                <a:solidFill>
                  <a:srgbClr val="00008B"/>
                </a:solidFill>
              </a:rPr>
              <a:t> is </a:t>
            </a:r>
            <a:r>
              <a:rPr sz="2250">
                <a:solidFill>
                  <a:srgbClr val="00008B"/>
                </a:solidFill>
                <a:latin typeface="Courier"/>
                <a:ea typeface="Courier"/>
                <a:cs typeface="Courier"/>
                <a:sym typeface="Courier"/>
              </a:rPr>
              <a:t>[A(J), A(J+1), ..., A(K)]</a:t>
            </a:r>
          </a:p>
          <a:p>
            <a:pPr algn="l">
              <a:defRPr sz="3200" cap="all">
                <a:solidFill>
                  <a:srgbClr val="800020"/>
                </a:solidFill>
                <a:latin typeface="Gill Sans SemiBold"/>
                <a:ea typeface="Gill Sans SemiBold"/>
                <a:cs typeface="Gill Sans SemiBold"/>
                <a:sym typeface="Gill Sans SemiBold"/>
              </a:defRPr>
            </a:pPr>
            <a:endParaRPr sz="2250" b="1">
              <a:solidFill>
                <a:srgbClr val="00008B"/>
              </a:solidFill>
              <a:latin typeface="Courier"/>
              <a:ea typeface="Courier"/>
              <a:cs typeface="Courier"/>
              <a:sym typeface="Courier"/>
            </a:endParaRPr>
          </a:p>
          <a:p>
            <a:pPr algn="l">
              <a:defRPr sz="3200" cap="all">
                <a:solidFill>
                  <a:srgbClr val="800020"/>
                </a:solidFill>
                <a:latin typeface="Gill Sans SemiBold"/>
                <a:ea typeface="Gill Sans SemiBold"/>
                <a:cs typeface="Gill Sans SemiBold"/>
                <a:sym typeface="Gill Sans SemiBold"/>
              </a:defRPr>
            </a:pPr>
            <a:r>
              <a:rPr sz="2250"/>
              <a:t>example</a:t>
            </a:r>
          </a:p>
          <a:p>
            <a:pPr algn="l">
              <a:defRPr sz="3200">
                <a:solidFill>
                  <a:srgbClr val="00008B"/>
                </a:solidFill>
                <a:latin typeface="Gill Sans"/>
                <a:ea typeface="Gill Sans"/>
                <a:cs typeface="Gill Sans"/>
                <a:sym typeface="Gill Sans"/>
              </a:defRPr>
            </a:pPr>
            <a:r>
              <a:rPr sz="2250"/>
              <a:t>Assume </a:t>
            </a:r>
            <a:r>
              <a:rPr sz="2250" b="1">
                <a:latin typeface="Courier"/>
                <a:ea typeface="Courier"/>
                <a:cs typeface="Courier"/>
                <a:sym typeface="Courier"/>
              </a:rPr>
              <a:t>x=[4,3,5;7,9,10;1,2,3]</a:t>
            </a:r>
            <a:r>
              <a:rPr sz="2250"/>
              <a:t>.</a:t>
            </a:r>
          </a:p>
          <a:p>
            <a:pPr algn="l">
              <a:defRPr sz="3200">
                <a:solidFill>
                  <a:srgbClr val="00008B"/>
                </a:solidFill>
                <a:latin typeface="Courier"/>
                <a:ea typeface="Courier"/>
                <a:cs typeface="Courier"/>
                <a:sym typeface="Courier"/>
              </a:defRPr>
            </a:pPr>
            <a:r>
              <a:rPr sz="2250"/>
              <a:t>&gt;&gt; x(:,1) </a:t>
            </a:r>
            <a:r>
              <a:rPr sz="1547">
                <a:solidFill>
                  <a:srgbClr val="008F00"/>
                </a:solidFill>
              </a:rPr>
              <a:t>%returns all the elements in 1st column, i.e., [4 7 1]</a:t>
            </a:r>
          </a:p>
          <a:p>
            <a:pPr algn="l">
              <a:defRPr sz="3200">
                <a:solidFill>
                  <a:srgbClr val="00008B"/>
                </a:solidFill>
                <a:latin typeface="Courier"/>
                <a:ea typeface="Courier"/>
                <a:cs typeface="Courier"/>
                <a:sym typeface="Courier"/>
              </a:defRPr>
            </a:pPr>
            <a:r>
              <a:rPr sz="2250"/>
              <a:t>&gt;&gt; x(3,:) </a:t>
            </a:r>
            <a:r>
              <a:rPr sz="1547">
                <a:solidFill>
                  <a:srgbClr val="008F00"/>
                </a:solidFill>
              </a:rPr>
              <a:t>%returns all the elements in 3rd row, i.e., [1 2 3]</a:t>
            </a:r>
          </a:p>
          <a:p>
            <a:pPr algn="l">
              <a:defRPr sz="3200">
                <a:solidFill>
                  <a:srgbClr val="00008B"/>
                </a:solidFill>
                <a:latin typeface="Courier"/>
                <a:ea typeface="Courier"/>
                <a:cs typeface="Courier"/>
                <a:sym typeface="Courier"/>
              </a:defRPr>
            </a:pPr>
            <a:r>
              <a:rPr sz="2250"/>
              <a:t>&gt;&gt; x(1:2,:) </a:t>
            </a:r>
            <a:r>
              <a:rPr sz="1547">
                <a:solidFill>
                  <a:srgbClr val="008F00"/>
                </a:solidFill>
              </a:rPr>
              <a:t>%returns 2x3 sub-matrix [4,3,5;7,9,10]</a:t>
            </a:r>
          </a:p>
        </p:txBody>
      </p:sp>
      <p:sp>
        <p:nvSpPr>
          <p:cNvPr id="2" name="Slide Number Placeholder 1"/>
          <p:cNvSpPr>
            <a:spLocks noGrp="1"/>
          </p:cNvSpPr>
          <p:nvPr>
            <p:ph type="sldNum" sz="quarter" idx="2"/>
          </p:nvPr>
        </p:nvSpPr>
        <p:spPr/>
        <p:txBody>
          <a:bodyPr/>
          <a:lstStyle/>
          <a:p>
            <a:fld id="{86CB4B4D-7CA3-9044-876B-883B54F8677D}" type="slidenum">
              <a:rPr lang="uk-UA" smtClean="0"/>
              <a:t>14</a:t>
            </a:fld>
            <a:endParaRPr lang="uk-UA"/>
          </a:p>
        </p:txBody>
      </p:sp>
    </p:spTree>
    <p:extLst>
      <p:ext uri="{BB962C8B-B14F-4D97-AF65-F5344CB8AC3E}">
        <p14:creationId xmlns:p14="http://schemas.microsoft.com/office/powerpoint/2010/main" val="19347320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imple ways to generate vectors"/>
          <p:cNvSpPr txBox="1">
            <a:spLocks noGrp="1"/>
          </p:cNvSpPr>
          <p:nvPr>
            <p:ph type="title"/>
          </p:nvPr>
        </p:nvSpPr>
        <p:spPr>
          <a:prstGeom prst="rect">
            <a:avLst/>
          </a:prstGeom>
        </p:spPr>
        <p:txBody>
          <a:bodyPr/>
          <a:lstStyle/>
          <a:p>
            <a:r>
              <a:t>Simple ways to generate vectors</a:t>
            </a:r>
          </a:p>
        </p:txBody>
      </p:sp>
      <p:sp>
        <p:nvSpPr>
          <p:cNvPr id="225" name="Colon (:) notation…"/>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Colon (:) notation</a:t>
            </a:r>
          </a:p>
          <a:p>
            <a:pPr algn="l">
              <a:defRPr sz="3200">
                <a:latin typeface="Gill Sans"/>
                <a:ea typeface="Gill Sans"/>
                <a:cs typeface="Gill Sans"/>
                <a:sym typeface="Gill Sans"/>
              </a:defRPr>
            </a:pPr>
            <a:r>
              <a:rPr sz="2250">
                <a:solidFill>
                  <a:srgbClr val="00008B"/>
                </a:solidFill>
              </a:rPr>
              <a:t>Assume that </a:t>
            </a:r>
            <a:r>
              <a:rPr sz="2250">
                <a:solidFill>
                  <a:srgbClr val="00008B"/>
                </a:solidFill>
                <a:latin typeface="Courier"/>
                <a:ea typeface="Courier"/>
                <a:cs typeface="Courier"/>
                <a:sym typeface="Courier"/>
              </a:rPr>
              <a:t>J</a:t>
            </a:r>
            <a:r>
              <a:rPr sz="2250">
                <a:solidFill>
                  <a:srgbClr val="00008B"/>
                </a:solidFill>
              </a:rPr>
              <a:t> and </a:t>
            </a:r>
            <a:r>
              <a:rPr sz="2250">
                <a:solidFill>
                  <a:srgbClr val="00008B"/>
                </a:solidFill>
                <a:latin typeface="Courier"/>
                <a:ea typeface="Courier"/>
                <a:cs typeface="Courier"/>
                <a:sym typeface="Courier"/>
              </a:rPr>
              <a:t>K</a:t>
            </a:r>
            <a:r>
              <a:rPr sz="2250">
                <a:solidFill>
                  <a:srgbClr val="00008B"/>
                </a:solidFill>
              </a:rPr>
              <a:t> are integers. Then, </a:t>
            </a:r>
            <a:r>
              <a:rPr sz="2250">
                <a:solidFill>
                  <a:srgbClr val="00008B"/>
                </a:solidFill>
                <a:latin typeface="Courier"/>
                <a:ea typeface="Courier"/>
                <a:cs typeface="Courier"/>
                <a:sym typeface="Courier"/>
              </a:rPr>
              <a:t>J:K</a:t>
            </a:r>
            <a:r>
              <a:rPr sz="2250">
                <a:solidFill>
                  <a:srgbClr val="00008B"/>
                </a:solidFill>
              </a:rPr>
              <a:t> is the same as </a:t>
            </a: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[J, J+1, ..., K]</a:t>
            </a:r>
          </a:p>
          <a:p>
            <a:pPr algn="l">
              <a:defRPr sz="3200">
                <a:latin typeface="Gill Sans"/>
                <a:ea typeface="Gill Sans"/>
                <a:cs typeface="Gill Sans"/>
                <a:sym typeface="Gill Sans"/>
              </a:defRPr>
            </a:pPr>
            <a:endParaRPr sz="2250">
              <a:solidFill>
                <a:srgbClr val="00008B"/>
              </a:solidFill>
              <a:latin typeface="Courier"/>
              <a:ea typeface="Courier"/>
              <a:cs typeface="Courier"/>
              <a:sym typeface="Courier"/>
            </a:endParaRPr>
          </a:p>
          <a:p>
            <a:pPr algn="l">
              <a:defRPr sz="3200">
                <a:latin typeface="Gill Sans"/>
                <a:ea typeface="Gill Sans"/>
                <a:cs typeface="Gill Sans"/>
                <a:sym typeface="Gill Sans"/>
              </a:defRPr>
            </a:pPr>
            <a:r>
              <a:rPr sz="2250">
                <a:solidFill>
                  <a:srgbClr val="00008B"/>
                </a:solidFill>
              </a:rPr>
              <a:t>In General, </a:t>
            </a:r>
            <a:r>
              <a:rPr sz="2250">
                <a:solidFill>
                  <a:srgbClr val="00008B"/>
                </a:solidFill>
                <a:latin typeface="Courier"/>
                <a:ea typeface="Courier"/>
                <a:cs typeface="Courier"/>
                <a:sym typeface="Courier"/>
              </a:rPr>
              <a:t>J:K</a:t>
            </a:r>
            <a:r>
              <a:rPr sz="2250">
                <a:solidFill>
                  <a:srgbClr val="00008B"/>
                </a:solidFill>
              </a:rPr>
              <a:t> is the same as </a:t>
            </a:r>
            <a:r>
              <a:rPr sz="2250">
                <a:solidFill>
                  <a:srgbClr val="00008B"/>
                </a:solidFill>
                <a:latin typeface="Courier"/>
                <a:ea typeface="Courier"/>
                <a:cs typeface="Courier"/>
                <a:sym typeface="Courier"/>
              </a:rPr>
              <a:t>[J, J+1, ..., J+m]</a:t>
            </a:r>
            <a:r>
              <a:rPr sz="2250">
                <a:solidFill>
                  <a:srgbClr val="00008B"/>
                </a:solidFill>
              </a:rPr>
              <a:t>, where </a:t>
            </a: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m = fix(K-J)</a:t>
            </a:r>
            <a:r>
              <a:rPr sz="2250">
                <a:solidFill>
                  <a:srgbClr val="00008B"/>
                </a:solidFill>
              </a:rPr>
              <a:t> </a:t>
            </a:r>
          </a:p>
          <a:p>
            <a:pPr algn="l">
              <a:defRPr sz="3200">
                <a:latin typeface="Gill Sans"/>
                <a:ea typeface="Gill Sans"/>
                <a:cs typeface="Gill Sans"/>
                <a:sym typeface="Gill Sans"/>
              </a:defRPr>
            </a:pPr>
            <a:endParaRPr sz="2250">
              <a:solidFill>
                <a:srgbClr val="00008B"/>
              </a:solidFill>
            </a:endParaRP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J:I:K</a:t>
            </a:r>
            <a:r>
              <a:rPr sz="2250">
                <a:solidFill>
                  <a:srgbClr val="00008B"/>
                </a:solidFill>
              </a:rPr>
              <a:t> is the same as </a:t>
            </a:r>
            <a:r>
              <a:rPr sz="2250">
                <a:solidFill>
                  <a:srgbClr val="00008B"/>
                </a:solidFill>
                <a:latin typeface="Courier"/>
                <a:ea typeface="Courier"/>
                <a:cs typeface="Courier"/>
                <a:sym typeface="Courier"/>
              </a:rPr>
              <a:t>[J, J+I, ..., J+m*I]</a:t>
            </a:r>
            <a:r>
              <a:rPr sz="2250">
                <a:solidFill>
                  <a:srgbClr val="00008B"/>
                </a:solidFill>
              </a:rPr>
              <a:t>, where </a:t>
            </a: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m = fix((K-J)/I)</a:t>
            </a:r>
            <a:r>
              <a:rPr sz="2250">
                <a:solidFill>
                  <a:srgbClr val="00008B"/>
                </a:solidFill>
              </a:rPr>
              <a:t>. Here, </a:t>
            </a:r>
            <a:r>
              <a:rPr sz="2250">
                <a:solidFill>
                  <a:srgbClr val="00008B"/>
                </a:solidFill>
                <a:latin typeface="Courier"/>
                <a:ea typeface="Courier"/>
                <a:cs typeface="Courier"/>
                <a:sym typeface="Courier"/>
              </a:rPr>
              <a:t>J</a:t>
            </a:r>
            <a:r>
              <a:rPr sz="2250">
                <a:solidFill>
                  <a:srgbClr val="00008B"/>
                </a:solidFill>
              </a:rPr>
              <a:t> and </a:t>
            </a:r>
            <a:r>
              <a:rPr sz="2250">
                <a:solidFill>
                  <a:srgbClr val="00008B"/>
                </a:solidFill>
                <a:latin typeface="Courier"/>
                <a:ea typeface="Courier"/>
                <a:cs typeface="Courier"/>
                <a:sym typeface="Courier"/>
              </a:rPr>
              <a:t>K</a:t>
            </a:r>
            <a:r>
              <a:rPr sz="2250">
                <a:solidFill>
                  <a:srgbClr val="00008B"/>
                </a:solidFill>
              </a:rPr>
              <a:t> are the start and end values, respectively, in the vector and </a:t>
            </a:r>
            <a:r>
              <a:rPr sz="2250">
                <a:solidFill>
                  <a:srgbClr val="00008B"/>
                </a:solidFill>
                <a:latin typeface="Courier"/>
                <a:ea typeface="Courier"/>
                <a:cs typeface="Courier"/>
                <a:sym typeface="Courier"/>
              </a:rPr>
              <a:t>I</a:t>
            </a:r>
            <a:r>
              <a:rPr sz="2250">
                <a:solidFill>
                  <a:srgbClr val="00008B"/>
                </a:solidFill>
              </a:rPr>
              <a:t> is the increment (when omitted, it will automatically assume a value of </a:t>
            </a:r>
            <a:r>
              <a:rPr sz="2250">
                <a:solidFill>
                  <a:srgbClr val="00008B"/>
                </a:solidFill>
                <a:latin typeface="Courier"/>
                <a:ea typeface="Courier"/>
                <a:cs typeface="Courier"/>
                <a:sym typeface="Courier"/>
              </a:rPr>
              <a:t>1</a:t>
            </a:r>
            <a:r>
              <a:rPr sz="2250">
                <a:solidFill>
                  <a:srgbClr val="00008B"/>
                </a:solidFill>
              </a:rPr>
              <a:t>, as in </a:t>
            </a:r>
            <a:r>
              <a:rPr sz="2250">
                <a:solidFill>
                  <a:srgbClr val="00008B"/>
                </a:solidFill>
                <a:latin typeface="Courier"/>
                <a:ea typeface="Courier"/>
                <a:cs typeface="Courier"/>
                <a:sym typeface="Courier"/>
              </a:rPr>
              <a:t>J:K</a:t>
            </a:r>
            <a:r>
              <a:rPr sz="2250">
                <a:solidFill>
                  <a:srgbClr val="00008B"/>
                </a:solidFill>
              </a:rPr>
              <a:t>)</a:t>
            </a:r>
          </a:p>
          <a:p>
            <a:pPr algn="l">
              <a:defRPr sz="3200" cap="all">
                <a:solidFill>
                  <a:srgbClr val="800020"/>
                </a:solidFill>
                <a:latin typeface="Gill Sans SemiBold"/>
                <a:ea typeface="Gill Sans SemiBold"/>
                <a:cs typeface="Gill Sans SemiBold"/>
                <a:sym typeface="Gill Sans SemiBold"/>
              </a:defRPr>
            </a:pPr>
            <a:endParaRPr sz="2250">
              <a:solidFill>
                <a:srgbClr val="00008B"/>
              </a:solidFill>
            </a:endParaRPr>
          </a:p>
          <a:p>
            <a:pPr algn="l">
              <a:defRPr sz="3200" cap="all">
                <a:solidFill>
                  <a:srgbClr val="800020"/>
                </a:solidFill>
                <a:latin typeface="Gill Sans SemiBold"/>
                <a:ea typeface="Gill Sans SemiBold"/>
                <a:cs typeface="Gill Sans SemiBold"/>
                <a:sym typeface="Gill Sans SemiBold"/>
              </a:defRPr>
            </a:pPr>
            <a:r>
              <a:rPr sz="2250"/>
              <a:t>examples</a:t>
            </a:r>
          </a:p>
          <a:p>
            <a:pPr algn="l">
              <a:defRPr sz="3200">
                <a:solidFill>
                  <a:srgbClr val="00008B"/>
                </a:solidFill>
                <a:latin typeface="Courier"/>
                <a:ea typeface="Courier"/>
                <a:cs typeface="Courier"/>
                <a:sym typeface="Courier"/>
              </a:defRPr>
            </a:pPr>
            <a:r>
              <a:rPr sz="2250"/>
              <a:t>&gt;&gt; x=1:10; </a:t>
            </a:r>
            <a:r>
              <a:rPr sz="1547">
                <a:solidFill>
                  <a:srgbClr val="008F00"/>
                </a:solidFill>
              </a:rPr>
              <a:t>%linearly spaced vector between 1 and 10</a:t>
            </a:r>
          </a:p>
          <a:p>
            <a:pPr algn="l">
              <a:defRPr sz="3200">
                <a:solidFill>
                  <a:srgbClr val="00008B"/>
                </a:solidFill>
                <a:latin typeface="Courier"/>
                <a:ea typeface="Courier"/>
                <a:cs typeface="Courier"/>
                <a:sym typeface="Courier"/>
              </a:defRPr>
            </a:pPr>
            <a:r>
              <a:rPr sz="2250"/>
              <a:t>&gt;&gt; y=1:0.5:10; </a:t>
            </a:r>
            <a:r>
              <a:rPr sz="1547">
                <a:solidFill>
                  <a:srgbClr val="008F00"/>
                </a:solidFill>
              </a:rPr>
              <a:t>%linearly spaced vector between 1 and 10 with I=0.5</a:t>
            </a:r>
          </a:p>
        </p:txBody>
      </p:sp>
      <p:sp>
        <p:nvSpPr>
          <p:cNvPr id="2" name="Slide Number Placeholder 1"/>
          <p:cNvSpPr>
            <a:spLocks noGrp="1"/>
          </p:cNvSpPr>
          <p:nvPr>
            <p:ph type="sldNum" sz="quarter" idx="2"/>
          </p:nvPr>
        </p:nvSpPr>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41391487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imple ways to generate vectors"/>
          <p:cNvSpPr txBox="1">
            <a:spLocks noGrp="1"/>
          </p:cNvSpPr>
          <p:nvPr>
            <p:ph type="title"/>
          </p:nvPr>
        </p:nvSpPr>
        <p:spPr>
          <a:prstGeom prst="rect">
            <a:avLst/>
          </a:prstGeom>
        </p:spPr>
        <p:txBody>
          <a:bodyPr/>
          <a:lstStyle/>
          <a:p>
            <a:r>
              <a:t>Simple ways to generate vectors</a:t>
            </a:r>
          </a:p>
        </p:txBody>
      </p:sp>
      <p:sp>
        <p:nvSpPr>
          <p:cNvPr id="228" name="other ways…"/>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other ways</a:t>
            </a:r>
          </a:p>
          <a:p>
            <a:pPr algn="l">
              <a:defRPr sz="3200">
                <a:latin typeface="Courier"/>
                <a:ea typeface="Courier"/>
                <a:cs typeface="Courier"/>
                <a:sym typeface="Courier"/>
              </a:defRPr>
            </a:pPr>
            <a:r>
              <a:rPr sz="2250" b="1">
                <a:solidFill>
                  <a:srgbClr val="00008B"/>
                </a:solidFill>
              </a:rPr>
              <a:t>linspace</a:t>
            </a:r>
            <a:r>
              <a:rPr sz="2250">
                <a:solidFill>
                  <a:srgbClr val="00008B"/>
                </a:solidFill>
              </a:rPr>
              <a:t>(X1, X2, N)</a:t>
            </a:r>
            <a:r>
              <a:rPr sz="2250">
                <a:solidFill>
                  <a:srgbClr val="00008B"/>
                </a:solidFill>
                <a:latin typeface="Gill Sans"/>
                <a:ea typeface="Gill Sans"/>
                <a:cs typeface="Gill Sans"/>
                <a:sym typeface="Gill Sans"/>
              </a:rPr>
              <a:t> generates </a:t>
            </a:r>
            <a:r>
              <a:rPr sz="2250">
                <a:solidFill>
                  <a:srgbClr val="00008B"/>
                </a:solidFill>
              </a:rPr>
              <a:t>N</a:t>
            </a:r>
            <a:r>
              <a:rPr sz="2250">
                <a:solidFill>
                  <a:srgbClr val="00008B"/>
                </a:solidFill>
                <a:latin typeface="Gill Sans"/>
                <a:ea typeface="Gill Sans"/>
                <a:cs typeface="Gill Sans"/>
                <a:sym typeface="Gill Sans"/>
              </a:rPr>
              <a:t> points between </a:t>
            </a:r>
            <a:r>
              <a:rPr sz="2250">
                <a:solidFill>
                  <a:srgbClr val="00008B"/>
                </a:solidFill>
              </a:rPr>
              <a:t>X1</a:t>
            </a:r>
            <a:r>
              <a:rPr sz="2250">
                <a:solidFill>
                  <a:srgbClr val="00008B"/>
                </a:solidFill>
                <a:latin typeface="Gill Sans"/>
                <a:ea typeface="Gill Sans"/>
                <a:cs typeface="Gill Sans"/>
                <a:sym typeface="Gill Sans"/>
              </a:rPr>
              <a:t> and </a:t>
            </a:r>
            <a:r>
              <a:rPr sz="2250">
                <a:solidFill>
                  <a:srgbClr val="00008B"/>
                </a:solidFill>
              </a:rPr>
              <a:t>X2</a:t>
            </a:r>
          </a:p>
          <a:p>
            <a:pPr algn="l">
              <a:defRPr sz="3200">
                <a:latin typeface="Courier"/>
                <a:ea typeface="Courier"/>
                <a:cs typeface="Courier"/>
                <a:sym typeface="Courier"/>
              </a:defRPr>
            </a:pPr>
            <a:r>
              <a:rPr sz="2250" b="1">
                <a:solidFill>
                  <a:srgbClr val="00008B"/>
                </a:solidFill>
              </a:rPr>
              <a:t>ones</a:t>
            </a:r>
            <a:r>
              <a:rPr sz="2250">
                <a:solidFill>
                  <a:srgbClr val="00008B"/>
                </a:solidFill>
              </a:rPr>
              <a:t>(M,N)</a:t>
            </a:r>
            <a:r>
              <a:rPr sz="2250">
                <a:solidFill>
                  <a:srgbClr val="00008B"/>
                </a:solidFill>
                <a:latin typeface="Gill Sans"/>
                <a:ea typeface="Gill Sans"/>
                <a:cs typeface="Gill Sans"/>
                <a:sym typeface="Gill Sans"/>
              </a:rPr>
              <a:t> is an </a:t>
            </a:r>
            <a:r>
              <a:rPr sz="2250">
                <a:solidFill>
                  <a:srgbClr val="00008B"/>
                </a:solidFill>
              </a:rPr>
              <a:t>M</a:t>
            </a:r>
            <a:r>
              <a:rPr sz="2250">
                <a:solidFill>
                  <a:srgbClr val="00008B"/>
                </a:solidFill>
                <a:latin typeface="Gill Sans"/>
                <a:ea typeface="Gill Sans"/>
                <a:cs typeface="Gill Sans"/>
                <a:sym typeface="Gill Sans"/>
              </a:rPr>
              <a:t>-by-</a:t>
            </a:r>
            <a:r>
              <a:rPr sz="2250">
                <a:solidFill>
                  <a:srgbClr val="00008B"/>
                </a:solidFill>
              </a:rPr>
              <a:t>N</a:t>
            </a:r>
            <a:r>
              <a:rPr sz="2250">
                <a:solidFill>
                  <a:srgbClr val="00008B"/>
                </a:solidFill>
                <a:latin typeface="Gill Sans"/>
                <a:ea typeface="Gill Sans"/>
                <a:cs typeface="Gill Sans"/>
                <a:sym typeface="Gill Sans"/>
              </a:rPr>
              <a:t> matrix of ones</a:t>
            </a:r>
            <a:endParaRPr sz="2250">
              <a:solidFill>
                <a:srgbClr val="00008B"/>
              </a:solidFill>
            </a:endParaRPr>
          </a:p>
          <a:p>
            <a:pPr algn="l">
              <a:defRPr sz="3200">
                <a:latin typeface="Courier"/>
                <a:ea typeface="Courier"/>
                <a:cs typeface="Courier"/>
                <a:sym typeface="Courier"/>
              </a:defRPr>
            </a:pPr>
            <a:r>
              <a:rPr sz="2250" b="1">
                <a:solidFill>
                  <a:srgbClr val="00008B"/>
                </a:solidFill>
              </a:rPr>
              <a:t>zeros</a:t>
            </a:r>
            <a:r>
              <a:rPr sz="2250">
                <a:solidFill>
                  <a:srgbClr val="00008B"/>
                </a:solidFill>
              </a:rPr>
              <a:t>(M,N)</a:t>
            </a:r>
            <a:r>
              <a:rPr sz="2250">
                <a:solidFill>
                  <a:srgbClr val="00008B"/>
                </a:solidFill>
                <a:latin typeface="Gill Sans"/>
                <a:ea typeface="Gill Sans"/>
                <a:cs typeface="Gill Sans"/>
                <a:sym typeface="Gill Sans"/>
              </a:rPr>
              <a:t> is an </a:t>
            </a:r>
            <a:r>
              <a:rPr sz="2250">
                <a:solidFill>
                  <a:srgbClr val="00008B"/>
                </a:solidFill>
              </a:rPr>
              <a:t>M</a:t>
            </a:r>
            <a:r>
              <a:rPr sz="2250">
                <a:solidFill>
                  <a:srgbClr val="00008B"/>
                </a:solidFill>
                <a:latin typeface="Gill Sans"/>
                <a:ea typeface="Gill Sans"/>
                <a:cs typeface="Gill Sans"/>
                <a:sym typeface="Gill Sans"/>
              </a:rPr>
              <a:t>-by-</a:t>
            </a:r>
            <a:r>
              <a:rPr sz="2250">
                <a:solidFill>
                  <a:srgbClr val="00008B"/>
                </a:solidFill>
              </a:rPr>
              <a:t>N</a:t>
            </a:r>
            <a:r>
              <a:rPr sz="2250">
                <a:solidFill>
                  <a:srgbClr val="00008B"/>
                </a:solidFill>
                <a:latin typeface="Gill Sans"/>
                <a:ea typeface="Gill Sans"/>
                <a:cs typeface="Gill Sans"/>
                <a:sym typeface="Gill Sans"/>
              </a:rPr>
              <a:t> matrix of zeros</a:t>
            </a:r>
            <a:endParaRPr sz="2250">
              <a:solidFill>
                <a:srgbClr val="00008B"/>
              </a:solidFill>
            </a:endParaRPr>
          </a:p>
          <a:p>
            <a:pPr algn="l">
              <a:defRPr sz="3200">
                <a:latin typeface="Gill Sans"/>
                <a:ea typeface="Gill Sans"/>
                <a:cs typeface="Gill Sans"/>
                <a:sym typeface="Gill Sans"/>
              </a:defRPr>
            </a:pPr>
            <a:endParaRPr sz="2250">
              <a:solidFill>
                <a:srgbClr val="00008B"/>
              </a:solidFill>
            </a:endParaRPr>
          </a:p>
          <a:p>
            <a:pPr algn="l">
              <a:defRPr sz="3200" cap="all">
                <a:solidFill>
                  <a:srgbClr val="800020"/>
                </a:solidFill>
                <a:latin typeface="Gill Sans SemiBold"/>
                <a:ea typeface="Gill Sans SemiBold"/>
                <a:cs typeface="Gill Sans SemiBold"/>
                <a:sym typeface="Gill Sans SemiBold"/>
              </a:defRPr>
            </a:pPr>
            <a:r>
              <a:rPr sz="2250"/>
              <a:t>examples</a:t>
            </a:r>
          </a:p>
          <a:p>
            <a:pPr algn="l">
              <a:defRPr sz="3200">
                <a:solidFill>
                  <a:srgbClr val="00008B"/>
                </a:solidFill>
                <a:latin typeface="Courier"/>
                <a:ea typeface="Courier"/>
                <a:cs typeface="Courier"/>
                <a:sym typeface="Courier"/>
              </a:defRPr>
            </a:pPr>
            <a:r>
              <a:rPr sz="2250"/>
              <a:t>&gt;&gt; x=linspace(1,10,10); </a:t>
            </a:r>
            <a:r>
              <a:rPr sz="1547">
                <a:solidFill>
                  <a:srgbClr val="008F00"/>
                </a:solidFill>
              </a:rPr>
              <a:t>%generate vector using linspace command</a:t>
            </a:r>
          </a:p>
          <a:p>
            <a:pPr algn="l">
              <a:defRPr sz="3200">
                <a:solidFill>
                  <a:srgbClr val="00008B"/>
                </a:solidFill>
                <a:latin typeface="Courier"/>
                <a:ea typeface="Courier"/>
                <a:cs typeface="Courier"/>
                <a:sym typeface="Courier"/>
              </a:defRPr>
            </a:pPr>
            <a:r>
              <a:rPr sz="2250"/>
              <a:t>&gt;&gt; y=zeros(1,10); </a:t>
            </a:r>
            <a:r>
              <a:rPr sz="1547">
                <a:solidFill>
                  <a:srgbClr val="008F00"/>
                </a:solidFill>
              </a:rPr>
              <a:t>%1x10 row vector of zeros</a:t>
            </a:r>
          </a:p>
          <a:p>
            <a:pPr algn="l">
              <a:defRPr sz="3200">
                <a:solidFill>
                  <a:srgbClr val="00008B"/>
                </a:solidFill>
                <a:latin typeface="Courier"/>
                <a:ea typeface="Courier"/>
                <a:cs typeface="Courier"/>
                <a:sym typeface="Courier"/>
              </a:defRPr>
            </a:pPr>
            <a:r>
              <a:rPr sz="2250"/>
              <a:t>&gt;&gt; z=ones(5,1); </a:t>
            </a:r>
            <a:r>
              <a:rPr sz="1547">
                <a:solidFill>
                  <a:srgbClr val="008F00"/>
                </a:solidFill>
              </a:rPr>
              <a:t>%5x1 column vector of ones</a:t>
            </a:r>
          </a:p>
        </p:txBody>
      </p:sp>
      <p:sp>
        <p:nvSpPr>
          <p:cNvPr id="2" name="Slide Number Placeholder 1"/>
          <p:cNvSpPr>
            <a:spLocks noGrp="1"/>
          </p:cNvSpPr>
          <p:nvPr>
            <p:ph type="sldNum" sz="quarter" idx="2"/>
          </p:nvPr>
        </p:nvSpPr>
        <p:spPr/>
        <p:txBody>
          <a:bodyPr/>
          <a:lstStyle/>
          <a:p>
            <a:fld id="{86CB4B4D-7CA3-9044-876B-883B54F8677D}" type="slidenum">
              <a:rPr lang="uk-UA" smtClean="0"/>
              <a:t>16</a:t>
            </a:fld>
            <a:endParaRPr lang="uk-UA"/>
          </a:p>
        </p:txBody>
      </p:sp>
    </p:spTree>
    <p:extLst>
      <p:ext uri="{BB962C8B-B14F-4D97-AF65-F5344CB8AC3E}">
        <p14:creationId xmlns:p14="http://schemas.microsoft.com/office/powerpoint/2010/main" val="96780510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ome useful MATLAB functions/commands"/>
          <p:cNvSpPr txBox="1">
            <a:spLocks noGrp="1"/>
          </p:cNvSpPr>
          <p:nvPr>
            <p:ph type="title"/>
          </p:nvPr>
        </p:nvSpPr>
        <p:spPr>
          <a:xfrm>
            <a:off x="0" y="0"/>
            <a:ext cx="8963406" cy="1609344"/>
          </a:xfrm>
          <a:prstGeom prst="rect">
            <a:avLst/>
          </a:prstGeom>
        </p:spPr>
        <p:txBody>
          <a:bodyPr/>
          <a:lstStyle/>
          <a:p>
            <a:r>
              <a:t>Some </a:t>
            </a:r>
            <a:r>
              <a:rPr/>
              <a:t>useful </a:t>
            </a:r>
            <a:r>
              <a:rPr smtClean="0"/>
              <a:t>MATLAB</a:t>
            </a:r>
            <a:r>
              <a:rPr lang="en-US" smtClean="0"/>
              <a:t> </a:t>
            </a:r>
            <a:r>
              <a:rPr smtClean="0"/>
              <a:t>functions/commands</a:t>
            </a:r>
            <a:endParaRPr/>
          </a:p>
        </p:txBody>
      </p:sp>
      <p:graphicFrame>
        <p:nvGraphicFramePr>
          <p:cNvPr id="231" name="Table"/>
          <p:cNvGraphicFramePr/>
          <p:nvPr>
            <p:extLst>
              <p:ext uri="{D42A27DB-BD31-4B8C-83A1-F6EECF244321}">
                <p14:modId xmlns:p14="http://schemas.microsoft.com/office/powerpoint/2010/main" val="1456008489"/>
              </p:ext>
            </p:extLst>
          </p:nvPr>
        </p:nvGraphicFramePr>
        <p:xfrm>
          <a:off x="549398" y="1939766"/>
          <a:ext cx="8045202" cy="4913950"/>
        </p:xfrm>
        <a:graphic>
          <a:graphicData uri="http://schemas.openxmlformats.org/drawingml/2006/table">
            <a:tbl>
              <a:tblPr firstRow="1"/>
              <a:tblGrid>
                <a:gridCol w="1598414"/>
                <a:gridCol w="1187648"/>
                <a:gridCol w="5259140"/>
              </a:tblGrid>
              <a:tr h="455832">
                <a:tc>
                  <a:txBody>
                    <a:bodyPr/>
                    <a:lstStyle/>
                    <a:p>
                      <a:pPr>
                        <a:spcBef>
                          <a:spcPts val="4200"/>
                        </a:spcBef>
                        <a:defRPr sz="1800" b="0">
                          <a:solidFill>
                            <a:srgbClr val="000000"/>
                          </a:solidFill>
                        </a:defRPr>
                      </a:pPr>
                      <a:r>
                        <a:rPr sz="2300" cap="all">
                          <a:solidFill>
                            <a:srgbClr val="FFFFFF"/>
                          </a:solidFill>
                          <a:latin typeface="Futura"/>
                          <a:ea typeface="Futura"/>
                          <a:cs typeface="Futura"/>
                          <a:sym typeface="Futura"/>
                        </a:rPr>
                        <a:t>operator</a:t>
                      </a:r>
                    </a:p>
                  </a:txBody>
                  <a:tcPr marL="35719" marR="35719" marT="35719" marB="35719" anchor="ctr" horzOverflow="overflow">
                    <a:lnL w="25400">
                      <a:solidFill>
                        <a:srgbClr val="00008B"/>
                      </a:solidFill>
                      <a:miter lim="400000"/>
                    </a:lnL>
                    <a:lnR w="25400">
                      <a:solidFill>
                        <a:srgbClr val="00008B"/>
                      </a:solidFill>
                      <a:miter lim="400000"/>
                    </a:lnR>
                    <a:lnT w="25400">
                      <a:solidFill>
                        <a:srgbClr val="00008B"/>
                      </a:solidFill>
                      <a:miter lim="400000"/>
                    </a:lnT>
                    <a:lnB w="25400">
                      <a:solidFill>
                        <a:srgbClr val="00008B"/>
                      </a:solidFill>
                      <a:miter lim="400000"/>
                    </a:lnB>
                    <a:solidFill>
                      <a:srgbClr val="945200"/>
                    </a:solidFill>
                  </a:tcPr>
                </a:tc>
                <a:tc>
                  <a:txBody>
                    <a:bodyPr/>
                    <a:lstStyle/>
                    <a:p>
                      <a:pPr>
                        <a:spcBef>
                          <a:spcPts val="4200"/>
                        </a:spcBef>
                        <a:defRPr sz="1800" b="0">
                          <a:solidFill>
                            <a:srgbClr val="000000"/>
                          </a:solidFill>
                        </a:defRPr>
                      </a:pPr>
                      <a:r>
                        <a:rPr sz="2300" cap="all">
                          <a:solidFill>
                            <a:srgbClr val="FFFFFF"/>
                          </a:solidFill>
                          <a:latin typeface="Futura"/>
                          <a:ea typeface="Futura"/>
                          <a:cs typeface="Futura"/>
                          <a:sym typeface="Futura"/>
                        </a:rPr>
                        <a:t>SYNTAX</a:t>
                      </a:r>
                    </a:p>
                  </a:txBody>
                  <a:tcPr marL="35719" marR="35719" marT="35719" marB="35719" anchor="ctr" horzOverflow="overflow">
                    <a:lnL w="25400">
                      <a:solidFill>
                        <a:srgbClr val="00008B"/>
                      </a:solidFill>
                      <a:miter lim="400000"/>
                    </a:lnL>
                    <a:lnR w="25400">
                      <a:solidFill>
                        <a:srgbClr val="00008B"/>
                      </a:solidFill>
                      <a:miter lim="400000"/>
                    </a:lnR>
                    <a:lnT w="25400">
                      <a:solidFill>
                        <a:srgbClr val="00008B"/>
                      </a:solidFill>
                      <a:miter lim="400000"/>
                    </a:lnT>
                    <a:lnB w="25400">
                      <a:solidFill>
                        <a:srgbClr val="00008B"/>
                      </a:solidFill>
                      <a:miter lim="400000"/>
                    </a:lnB>
                    <a:solidFill>
                      <a:srgbClr val="945200"/>
                    </a:solidFill>
                  </a:tcPr>
                </a:tc>
                <a:tc>
                  <a:txBody>
                    <a:bodyPr/>
                    <a:lstStyle/>
                    <a:p>
                      <a:pPr>
                        <a:spcBef>
                          <a:spcPts val="4200"/>
                        </a:spcBef>
                        <a:defRPr sz="1800" b="0">
                          <a:solidFill>
                            <a:srgbClr val="000000"/>
                          </a:solidFill>
                        </a:defRPr>
                      </a:pPr>
                      <a:r>
                        <a:rPr sz="2300" cap="all">
                          <a:solidFill>
                            <a:srgbClr val="FFFFFF"/>
                          </a:solidFill>
                          <a:latin typeface="Futura"/>
                          <a:ea typeface="Futura"/>
                          <a:cs typeface="Futura"/>
                          <a:sym typeface="Futura"/>
                        </a:rPr>
                        <a:t>description</a:t>
                      </a:r>
                    </a:p>
                  </a:txBody>
                  <a:tcPr marL="35719" marR="35719" marT="35719" marB="35719" anchor="ctr" horzOverflow="overflow">
                    <a:lnL w="25400">
                      <a:solidFill>
                        <a:srgbClr val="00008B"/>
                      </a:solidFill>
                      <a:miter lim="400000"/>
                    </a:lnL>
                    <a:lnR w="25400">
                      <a:solidFill>
                        <a:srgbClr val="00008B"/>
                      </a:solidFill>
                      <a:miter lim="400000"/>
                    </a:lnR>
                    <a:lnT w="25400">
                      <a:solidFill>
                        <a:srgbClr val="00008B"/>
                      </a:solidFill>
                      <a:miter lim="400000"/>
                    </a:lnT>
                    <a:lnB w="25400">
                      <a:solidFill>
                        <a:srgbClr val="00008B"/>
                      </a:solidFill>
                      <a:miter lim="400000"/>
                    </a:lnB>
                    <a:solidFill>
                      <a:srgbClr val="945200"/>
                    </a:solidFill>
                  </a:tcPr>
                </a:tc>
              </a:tr>
              <a:tr h="757238">
                <a:tc>
                  <a:txBody>
                    <a:bodyPr/>
                    <a:lstStyle/>
                    <a:p>
                      <a:pPr algn="l" defTabSz="914400">
                        <a:defRPr sz="1800"/>
                      </a:pPr>
                      <a:r>
                        <a:rPr sz="2300">
                          <a:solidFill>
                            <a:srgbClr val="00008B"/>
                          </a:solidFill>
                          <a:latin typeface="Gill Sans"/>
                          <a:ea typeface="Gill Sans"/>
                          <a:cs typeface="Gill Sans"/>
                          <a:sym typeface="Gill Sans"/>
                        </a:rPr>
                        <a:t>Length</a:t>
                      </a:r>
                    </a:p>
                  </a:txBody>
                  <a:tcPr marL="35719" marR="35719" marT="35719" marB="35719" anchor="ctr" horzOverflow="overflow">
                    <a:lnL w="25400">
                      <a:solidFill>
                        <a:srgbClr val="945200"/>
                      </a:solidFill>
                      <a:miter lim="400000"/>
                    </a:lnL>
                    <a:lnR w="25400">
                      <a:solidFill>
                        <a:srgbClr val="945200"/>
                      </a:solidFill>
                      <a:miter lim="400000"/>
                    </a:lnR>
                    <a:lnT w="25400">
                      <a:solidFill>
                        <a:srgbClr val="00008B"/>
                      </a:solidFill>
                      <a:miter lim="400000"/>
                    </a:lnT>
                    <a:lnB w="12700">
                      <a:solidFill>
                        <a:srgbClr val="945200"/>
                      </a:solidFill>
                      <a:miter lim="400000"/>
                    </a:lnB>
                  </a:tcPr>
                </a:tc>
                <a:tc>
                  <a:txBody>
                    <a:bodyPr/>
                    <a:lstStyle/>
                    <a:p>
                      <a:pPr defTabSz="914400">
                        <a:defRPr sz="1800"/>
                      </a:pPr>
                      <a:r>
                        <a:rPr sz="2300" b="1">
                          <a:solidFill>
                            <a:srgbClr val="00008B"/>
                          </a:solidFill>
                          <a:latin typeface="Courier"/>
                          <a:ea typeface="Courier"/>
                          <a:cs typeface="Courier"/>
                          <a:sym typeface="Courier"/>
                        </a:rPr>
                        <a:t>length</a:t>
                      </a:r>
                    </a:p>
                  </a:txBody>
                  <a:tcPr marL="35719" marR="35719" marT="35719" marB="35719" anchor="ctr" horzOverflow="overflow">
                    <a:lnL w="25400">
                      <a:solidFill>
                        <a:srgbClr val="945200"/>
                      </a:solidFill>
                      <a:miter lim="400000"/>
                    </a:lnL>
                    <a:lnR w="25400">
                      <a:solidFill>
                        <a:srgbClr val="945200"/>
                      </a:solidFill>
                      <a:miter lim="400000"/>
                    </a:lnR>
                    <a:lnT w="25400">
                      <a:solidFill>
                        <a:srgbClr val="00008B"/>
                      </a:solidFill>
                      <a:miter lim="400000"/>
                    </a:lnT>
                    <a:lnB w="12700">
                      <a:solidFill>
                        <a:srgbClr val="945200"/>
                      </a:solidFill>
                      <a:miter lim="400000"/>
                    </a:lnB>
                  </a:tcPr>
                </a:tc>
                <a:tc>
                  <a:txBody>
                    <a:bodyPr/>
                    <a:lstStyle/>
                    <a:p>
                      <a:pPr algn="l" defTabSz="914400">
                        <a:defRPr sz="1800"/>
                      </a:pPr>
                      <a:r>
                        <a:rPr sz="2300">
                          <a:solidFill>
                            <a:srgbClr val="00008B"/>
                          </a:solidFill>
                          <a:latin typeface="Gill Sans"/>
                          <a:ea typeface="Gill Sans"/>
                          <a:cs typeface="Gill Sans"/>
                          <a:sym typeface="Gill Sans"/>
                        </a:rPr>
                        <a:t>Returns the length of a vector, that is, the number of elements in a vector</a:t>
                      </a:r>
                    </a:p>
                  </a:txBody>
                  <a:tcPr marL="35719" marR="35719" marT="35719" marB="35719" anchor="ctr" horzOverflow="overflow">
                    <a:lnL w="25400">
                      <a:solidFill>
                        <a:srgbClr val="945200"/>
                      </a:solidFill>
                      <a:miter lim="400000"/>
                    </a:lnL>
                    <a:lnR w="25400">
                      <a:solidFill>
                        <a:srgbClr val="945200"/>
                      </a:solidFill>
                      <a:miter lim="400000"/>
                    </a:lnR>
                    <a:lnT w="25400">
                      <a:solidFill>
                        <a:srgbClr val="00008B"/>
                      </a:solidFill>
                      <a:miter lim="400000"/>
                    </a:lnT>
                    <a:lnB w="12700">
                      <a:solidFill>
                        <a:srgbClr val="945200"/>
                      </a:solidFill>
                      <a:miter lim="400000"/>
                    </a:lnB>
                  </a:tcPr>
                </a:tc>
              </a:tr>
              <a:tr h="757238">
                <a:tc>
                  <a:txBody>
                    <a:bodyPr/>
                    <a:lstStyle/>
                    <a:p>
                      <a:pPr algn="l" defTabSz="914400">
                        <a:defRPr sz="1800"/>
                      </a:pPr>
                      <a:r>
                        <a:rPr sz="2300">
                          <a:solidFill>
                            <a:srgbClr val="00008B"/>
                          </a:solidFill>
                          <a:latin typeface="Gill Sans"/>
                          <a:ea typeface="Gill Sans"/>
                          <a:cs typeface="Gill Sans"/>
                          <a:sym typeface="Gill Sans"/>
                        </a:rPr>
                        <a:t>Size</a:t>
                      </a:r>
                    </a:p>
                  </a:txBody>
                  <a:tcPr marL="35719" marR="35719" marT="35719" marB="35719"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1800"/>
                      </a:pPr>
                      <a:r>
                        <a:rPr sz="2300" b="1">
                          <a:solidFill>
                            <a:srgbClr val="00008B"/>
                          </a:solidFill>
                          <a:latin typeface="Courier"/>
                          <a:ea typeface="Courier"/>
                          <a:cs typeface="Courier"/>
                          <a:sym typeface="Courier"/>
                        </a:rPr>
                        <a:t>size</a:t>
                      </a:r>
                    </a:p>
                  </a:txBody>
                  <a:tcPr marL="35719" marR="35719" marT="35719" marB="35719"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algn="l" defTabSz="914400">
                        <a:defRPr sz="1800"/>
                      </a:pPr>
                      <a:r>
                        <a:rPr sz="2300" dirty="0">
                          <a:solidFill>
                            <a:srgbClr val="00008B"/>
                          </a:solidFill>
                          <a:latin typeface="Gill Sans"/>
                          <a:ea typeface="Gill Sans"/>
                          <a:cs typeface="Gill Sans"/>
                          <a:sym typeface="Gill Sans"/>
                        </a:rPr>
                        <a:t>Returns the number of rows and columns in a matrix</a:t>
                      </a:r>
                    </a:p>
                  </a:txBody>
                  <a:tcPr marL="35719" marR="35719" marT="35719" marB="35719"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1100138">
                <a:tc>
                  <a:txBody>
                    <a:bodyPr/>
                    <a:lstStyle/>
                    <a:p>
                      <a:pPr algn="l" defTabSz="914400">
                        <a:defRPr sz="1800"/>
                      </a:pPr>
                      <a:r>
                        <a:rPr sz="2300">
                          <a:solidFill>
                            <a:srgbClr val="00008B"/>
                          </a:solidFill>
                          <a:latin typeface="Gill Sans"/>
                          <a:ea typeface="Gill Sans"/>
                          <a:cs typeface="Gill Sans"/>
                          <a:sym typeface="Gill Sans"/>
                        </a:rPr>
                        <a:t>Max/Min</a:t>
                      </a:r>
                    </a:p>
                  </a:txBody>
                  <a:tcPr marL="35719" marR="35719" marT="35719" marB="35719"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1800"/>
                      </a:pPr>
                      <a:r>
                        <a:rPr sz="2300" b="1" dirty="0">
                          <a:solidFill>
                            <a:srgbClr val="00008B"/>
                          </a:solidFill>
                          <a:latin typeface="Courier"/>
                          <a:ea typeface="Courier"/>
                          <a:cs typeface="Courier"/>
                          <a:sym typeface="Courier"/>
                        </a:rPr>
                        <a:t>max</a:t>
                      </a:r>
                      <a:r>
                        <a:rPr sz="2300" b="1" dirty="0" smtClean="0">
                          <a:solidFill>
                            <a:srgbClr val="00008B"/>
                          </a:solidFill>
                          <a:latin typeface="Courier"/>
                          <a:ea typeface="Courier"/>
                          <a:cs typeface="Courier"/>
                          <a:sym typeface="Courier"/>
                        </a:rPr>
                        <a:t>/</a:t>
                      </a:r>
                      <a:endParaRPr lang="en-US" sz="2300" b="1" dirty="0" smtClean="0">
                        <a:solidFill>
                          <a:srgbClr val="00008B"/>
                        </a:solidFill>
                        <a:latin typeface="Courier"/>
                        <a:ea typeface="Courier"/>
                        <a:cs typeface="Courier"/>
                        <a:sym typeface="Courier"/>
                      </a:endParaRPr>
                    </a:p>
                    <a:p>
                      <a:pPr defTabSz="914400">
                        <a:defRPr sz="1800"/>
                      </a:pPr>
                      <a:r>
                        <a:rPr sz="2300" b="1" dirty="0" smtClean="0">
                          <a:solidFill>
                            <a:srgbClr val="00008B"/>
                          </a:solidFill>
                          <a:latin typeface="Courier"/>
                          <a:ea typeface="Courier"/>
                          <a:cs typeface="Courier"/>
                          <a:sym typeface="Courier"/>
                        </a:rPr>
                        <a:t>min</a:t>
                      </a:r>
                      <a:endParaRPr sz="2300" b="1" dirty="0">
                        <a:solidFill>
                          <a:srgbClr val="00008B"/>
                        </a:solidFill>
                        <a:latin typeface="Courier"/>
                        <a:ea typeface="Courier"/>
                        <a:cs typeface="Courier"/>
                        <a:sym typeface="Courier"/>
                      </a:endParaRPr>
                    </a:p>
                  </a:txBody>
                  <a:tcPr marL="35719" marR="35719" marT="35719" marB="35719"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algn="l" defTabSz="914400">
                        <a:defRPr sz="1800"/>
                      </a:pPr>
                      <a:r>
                        <a:rPr sz="2300">
                          <a:solidFill>
                            <a:srgbClr val="00008B"/>
                          </a:solidFill>
                          <a:latin typeface="Gill Sans"/>
                          <a:ea typeface="Gill Sans"/>
                          <a:cs typeface="Gill Sans"/>
                          <a:sym typeface="Gill Sans"/>
                        </a:rPr>
                        <a:t>For vectors, is the largest/smallest element. For matrices, is a row vector containing the max/min element from each column</a:t>
                      </a:r>
                    </a:p>
                  </a:txBody>
                  <a:tcPr marL="35719" marR="35719" marT="35719" marB="35719"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1443038">
                <a:tc>
                  <a:txBody>
                    <a:bodyPr/>
                    <a:lstStyle/>
                    <a:p>
                      <a:pPr algn="l" defTabSz="914400">
                        <a:defRPr sz="1800"/>
                      </a:pPr>
                      <a:r>
                        <a:rPr sz="2300">
                          <a:solidFill>
                            <a:srgbClr val="00008B"/>
                          </a:solidFill>
                          <a:latin typeface="Gill Sans"/>
                          <a:ea typeface="Gill Sans"/>
                          <a:cs typeface="Gill Sans"/>
                          <a:sym typeface="Gill Sans"/>
                        </a:rPr>
                        <a:t>Sum</a:t>
                      </a:r>
                    </a:p>
                  </a:txBody>
                  <a:tcPr marL="35719" marR="35719" marT="35719" marB="35719" anchor="ctr" horzOverflow="overflow">
                    <a:lnL w="25400">
                      <a:solidFill>
                        <a:srgbClr val="945200"/>
                      </a:solidFill>
                      <a:miter lim="400000"/>
                    </a:lnL>
                    <a:lnR w="25400">
                      <a:solidFill>
                        <a:srgbClr val="945200"/>
                      </a:solidFill>
                      <a:miter lim="400000"/>
                    </a:lnR>
                    <a:lnT w="12700">
                      <a:solidFill>
                        <a:srgbClr val="945200"/>
                      </a:solidFill>
                      <a:miter lim="400000"/>
                    </a:lnT>
                    <a:lnB w="25400">
                      <a:solidFill>
                        <a:srgbClr val="945200"/>
                      </a:solidFill>
                      <a:miter lim="400000"/>
                    </a:lnB>
                  </a:tcPr>
                </a:tc>
                <a:tc>
                  <a:txBody>
                    <a:bodyPr/>
                    <a:lstStyle/>
                    <a:p>
                      <a:pPr defTabSz="914400">
                        <a:defRPr sz="1800"/>
                      </a:pPr>
                      <a:r>
                        <a:rPr sz="2300" b="1" dirty="0">
                          <a:solidFill>
                            <a:srgbClr val="00008B"/>
                          </a:solidFill>
                          <a:latin typeface="Courier"/>
                          <a:ea typeface="Courier"/>
                          <a:cs typeface="Courier"/>
                          <a:sym typeface="Courier"/>
                        </a:rPr>
                        <a:t>sum</a:t>
                      </a:r>
                    </a:p>
                  </a:txBody>
                  <a:tcPr marL="35719" marR="35719" marT="35719" marB="35719" anchor="ctr" horzOverflow="overflow">
                    <a:lnL w="25400">
                      <a:solidFill>
                        <a:srgbClr val="945200"/>
                      </a:solidFill>
                      <a:miter lim="400000"/>
                    </a:lnL>
                    <a:lnR w="25400">
                      <a:solidFill>
                        <a:srgbClr val="945200"/>
                      </a:solidFill>
                      <a:miter lim="400000"/>
                    </a:lnR>
                    <a:lnT w="12700">
                      <a:solidFill>
                        <a:srgbClr val="945200"/>
                      </a:solidFill>
                      <a:miter lim="400000"/>
                    </a:lnT>
                    <a:lnB w="25400">
                      <a:solidFill>
                        <a:srgbClr val="945200"/>
                      </a:solidFill>
                      <a:miter lim="400000"/>
                    </a:lnB>
                  </a:tcPr>
                </a:tc>
                <a:tc>
                  <a:txBody>
                    <a:bodyPr/>
                    <a:lstStyle/>
                    <a:p>
                      <a:pPr algn="l" defTabSz="914400">
                        <a:defRPr sz="1800"/>
                      </a:pPr>
                      <a:r>
                        <a:rPr sz="2300" dirty="0">
                          <a:solidFill>
                            <a:srgbClr val="00008B"/>
                          </a:solidFill>
                          <a:latin typeface="Gill Sans"/>
                          <a:ea typeface="Gill Sans"/>
                          <a:cs typeface="Gill Sans"/>
                          <a:sym typeface="Gill Sans"/>
                        </a:rPr>
                        <a:t>Returns the sum of the elements of the vector. If applied to a matrix, then the result is a row vector with the sum over each column</a:t>
                      </a:r>
                    </a:p>
                  </a:txBody>
                  <a:tcPr marL="35719" marR="35719" marT="35719" marB="35719" anchor="ctr" horzOverflow="overflow">
                    <a:lnL w="25400">
                      <a:solidFill>
                        <a:srgbClr val="945200"/>
                      </a:solidFill>
                      <a:miter lim="400000"/>
                    </a:lnL>
                    <a:lnR w="25400">
                      <a:solidFill>
                        <a:srgbClr val="945200"/>
                      </a:solidFill>
                      <a:miter lim="400000"/>
                    </a:lnR>
                    <a:lnT w="12700">
                      <a:solidFill>
                        <a:srgbClr val="945200"/>
                      </a:solidFill>
                      <a:miter lim="400000"/>
                    </a:lnT>
                    <a:lnB w="25400">
                      <a:solidFill>
                        <a:srgbClr val="945200"/>
                      </a:solidFill>
                      <a:miter lim="400000"/>
                    </a:lnB>
                  </a:tcPr>
                </a:tc>
              </a:tr>
            </a:tbl>
          </a:graphicData>
        </a:graphic>
      </p:graphicFrame>
      <p:sp>
        <p:nvSpPr>
          <p:cNvPr id="232" name="Some useful MATLAB functions/commands to be used with arrays (vectors) and matrices"/>
          <p:cNvSpPr txBox="1"/>
          <p:nvPr/>
        </p:nvSpPr>
        <p:spPr>
          <a:xfrm>
            <a:off x="101783" y="1255317"/>
            <a:ext cx="8940432" cy="714375"/>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ormAutofit lnSpcReduction="10000"/>
          </a:bodyPr>
          <a:lstStyle>
            <a:lvl1pPr algn="l">
              <a:defRPr sz="3200">
                <a:solidFill>
                  <a:srgbClr val="00008B"/>
                </a:solidFill>
                <a:latin typeface="Gill Sans"/>
                <a:ea typeface="Gill Sans"/>
                <a:cs typeface="Gill Sans"/>
                <a:sym typeface="Gill Sans"/>
              </a:defRPr>
            </a:lvl1pPr>
          </a:lstStyle>
          <a:p>
            <a:r>
              <a:rPr sz="2250"/>
              <a:t>Some useful MATLAB </a:t>
            </a:r>
            <a:r>
              <a:rPr sz="2250" smtClean="0"/>
              <a:t>functions/commands </a:t>
            </a:r>
            <a:r>
              <a:rPr sz="2250"/>
              <a:t>to be used with arrays (vectors) and matrices</a:t>
            </a:r>
          </a:p>
        </p:txBody>
      </p:sp>
      <p:sp>
        <p:nvSpPr>
          <p:cNvPr id="2" name="Slide Number Placeholder 1"/>
          <p:cNvSpPr>
            <a:spLocks noGrp="1"/>
          </p:cNvSpPr>
          <p:nvPr>
            <p:ph type="sldNum" sz="quarter" idx="2"/>
          </p:nvPr>
        </p:nvSpPr>
        <p:spPr/>
        <p:txBody>
          <a:bodyPr/>
          <a:lstStyle/>
          <a:p>
            <a:fld id="{86CB4B4D-7CA3-9044-876B-883B54F8677D}" type="slidenum">
              <a:rPr lang="uk-UA" smtClean="0"/>
              <a:t>17</a:t>
            </a:fld>
            <a:endParaRPr lang="uk-UA"/>
          </a:p>
        </p:txBody>
      </p:sp>
    </p:spTree>
    <p:extLst>
      <p:ext uri="{BB962C8B-B14F-4D97-AF65-F5344CB8AC3E}">
        <p14:creationId xmlns:p14="http://schemas.microsoft.com/office/powerpoint/2010/main" val="85927416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ome useful MATLAB functions/commands"/>
          <p:cNvSpPr txBox="1">
            <a:spLocks noGrp="1"/>
          </p:cNvSpPr>
          <p:nvPr>
            <p:ph type="title"/>
          </p:nvPr>
        </p:nvSpPr>
        <p:spPr>
          <a:xfrm>
            <a:off x="0" y="0"/>
            <a:ext cx="9144000" cy="1609344"/>
          </a:xfrm>
          <a:prstGeom prst="rect">
            <a:avLst/>
          </a:prstGeom>
        </p:spPr>
        <p:txBody>
          <a:bodyPr/>
          <a:lstStyle/>
          <a:p>
            <a:r>
              <a:t>Some useful MATLAB functions/commands</a:t>
            </a:r>
          </a:p>
        </p:txBody>
      </p:sp>
      <p:sp>
        <p:nvSpPr>
          <p:cNvPr id="235" name="exampleS…"/>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exampleS</a:t>
            </a:r>
          </a:p>
          <a:p>
            <a:pPr algn="l">
              <a:defRPr sz="3200">
                <a:latin typeface="Gill Sans"/>
                <a:ea typeface="Gill Sans"/>
                <a:cs typeface="Gill Sans"/>
                <a:sym typeface="Gill Sans"/>
              </a:defRPr>
            </a:pPr>
            <a:r>
              <a:rPr sz="2250">
                <a:solidFill>
                  <a:srgbClr val="00008B"/>
                </a:solidFill>
              </a:rPr>
              <a:t>Assume </a:t>
            </a:r>
            <a:r>
              <a:rPr sz="2250" b="1">
                <a:solidFill>
                  <a:srgbClr val="00008B"/>
                </a:solidFill>
                <a:latin typeface="Courier"/>
                <a:ea typeface="Courier"/>
                <a:cs typeface="Courier"/>
                <a:sym typeface="Courier"/>
              </a:rPr>
              <a:t>x=[1 2 3 1 12 2 100]</a:t>
            </a:r>
            <a:r>
              <a:rPr sz="2250">
                <a:solidFill>
                  <a:srgbClr val="00008B"/>
                </a:solidFill>
              </a:rPr>
              <a:t>.</a:t>
            </a:r>
          </a:p>
          <a:p>
            <a:pPr algn="l">
              <a:defRPr sz="3200">
                <a:latin typeface="Courier"/>
                <a:ea typeface="Courier"/>
                <a:cs typeface="Courier"/>
                <a:sym typeface="Courier"/>
              </a:defRPr>
            </a:pPr>
            <a:r>
              <a:rPr sz="2250">
                <a:solidFill>
                  <a:srgbClr val="00008B"/>
                </a:solidFill>
              </a:rPr>
              <a:t>&gt;&gt; length(x) </a:t>
            </a:r>
            <a:r>
              <a:rPr sz="1547">
                <a:solidFill>
                  <a:srgbClr val="008F00"/>
                </a:solidFill>
              </a:rPr>
              <a:t>%returns number of elements in x, i.e., 7</a:t>
            </a:r>
          </a:p>
          <a:p>
            <a:pPr algn="l">
              <a:defRPr sz="3200">
                <a:solidFill>
                  <a:srgbClr val="00008B"/>
                </a:solidFill>
                <a:latin typeface="Courier"/>
                <a:ea typeface="Courier"/>
                <a:cs typeface="Courier"/>
                <a:sym typeface="Courier"/>
              </a:defRPr>
            </a:pPr>
            <a:r>
              <a:rPr sz="2250"/>
              <a:t>&gt;&gt; sum(x) </a:t>
            </a:r>
            <a:r>
              <a:rPr sz="1547">
                <a:solidFill>
                  <a:srgbClr val="008F00"/>
                </a:solidFill>
              </a:rPr>
              <a:t>%returns the sum of the elements, i.e., 121</a:t>
            </a:r>
          </a:p>
          <a:p>
            <a:pPr algn="l">
              <a:defRPr sz="3200">
                <a:solidFill>
                  <a:srgbClr val="00008B"/>
                </a:solidFill>
                <a:latin typeface="Courier"/>
                <a:ea typeface="Courier"/>
                <a:cs typeface="Courier"/>
                <a:sym typeface="Courier"/>
              </a:defRPr>
            </a:pPr>
            <a:r>
              <a:rPr sz="2250"/>
              <a:t>&gt;&gt; max(x) </a:t>
            </a:r>
            <a:r>
              <a:rPr sz="1547">
                <a:solidFill>
                  <a:srgbClr val="008F00"/>
                </a:solidFill>
              </a:rPr>
              <a:t>%returns the largest elements, i.e., 100</a:t>
            </a:r>
          </a:p>
          <a:p>
            <a:pPr algn="l">
              <a:defRPr sz="3200">
                <a:solidFill>
                  <a:srgbClr val="00008B"/>
                </a:solidFill>
                <a:latin typeface="Courier"/>
                <a:ea typeface="Courier"/>
                <a:cs typeface="Courier"/>
                <a:sym typeface="Courier"/>
              </a:defRPr>
            </a:pPr>
            <a:r>
              <a:rPr sz="2250"/>
              <a:t>&gt;&gt; v=max(x) </a:t>
            </a:r>
            <a:r>
              <a:rPr sz="1547">
                <a:solidFill>
                  <a:srgbClr val="008F00"/>
                </a:solidFill>
              </a:rPr>
              <a:t>%same as above, but stores the largest value in v</a:t>
            </a:r>
          </a:p>
          <a:p>
            <a:pPr algn="l">
              <a:defRPr sz="3200">
                <a:solidFill>
                  <a:srgbClr val="00008B"/>
                </a:solidFill>
                <a:latin typeface="Courier"/>
                <a:ea typeface="Courier"/>
                <a:cs typeface="Courier"/>
                <a:sym typeface="Courier"/>
              </a:defRPr>
            </a:pPr>
            <a:r>
              <a:rPr sz="2250"/>
              <a:t>&gt;&gt; [v,loc]=max(x) </a:t>
            </a:r>
            <a:r>
              <a:rPr sz="1547">
                <a:solidFill>
                  <a:srgbClr val="008F00"/>
                </a:solidFill>
              </a:rPr>
              <a:t>%returns the largest value and its location</a:t>
            </a:r>
          </a:p>
          <a:p>
            <a:pPr algn="l">
              <a:defRPr sz="3200">
                <a:solidFill>
                  <a:srgbClr val="00008B"/>
                </a:solidFill>
                <a:latin typeface="Courier"/>
                <a:ea typeface="Courier"/>
                <a:cs typeface="Courier"/>
                <a:sym typeface="Courier"/>
              </a:defRPr>
            </a:pPr>
            <a:r>
              <a:rPr sz="2250"/>
              <a:t>&gt;&gt; min(x) </a:t>
            </a:r>
            <a:r>
              <a:rPr sz="1547">
                <a:solidFill>
                  <a:srgbClr val="008F00"/>
                </a:solidFill>
              </a:rPr>
              <a:t>%returns the smallest element, i.e., 1</a:t>
            </a:r>
          </a:p>
          <a:p>
            <a:pPr algn="l">
              <a:defRPr sz="3200">
                <a:solidFill>
                  <a:srgbClr val="00008B"/>
                </a:solidFill>
                <a:latin typeface="Courier"/>
                <a:ea typeface="Courier"/>
                <a:cs typeface="Courier"/>
                <a:sym typeface="Courier"/>
              </a:defRPr>
            </a:pPr>
            <a:endParaRPr sz="1547">
              <a:solidFill>
                <a:srgbClr val="008F00"/>
              </a:solidFill>
            </a:endParaRPr>
          </a:p>
          <a:p>
            <a:pPr algn="l">
              <a:defRPr sz="3200">
                <a:latin typeface="Gill Sans"/>
                <a:ea typeface="Gill Sans"/>
                <a:cs typeface="Gill Sans"/>
                <a:sym typeface="Gill Sans"/>
              </a:defRPr>
            </a:pPr>
            <a:r>
              <a:rPr sz="2250">
                <a:solidFill>
                  <a:srgbClr val="00008B"/>
                </a:solidFill>
              </a:rPr>
              <a:t>Assume </a:t>
            </a:r>
            <a:r>
              <a:rPr sz="2250" b="1">
                <a:solidFill>
                  <a:srgbClr val="00008B"/>
                </a:solidFill>
                <a:latin typeface="Courier"/>
                <a:ea typeface="Courier"/>
                <a:cs typeface="Courier"/>
                <a:sym typeface="Courier"/>
              </a:rPr>
              <a:t>p=[4 5;32 10]</a:t>
            </a:r>
            <a:r>
              <a:rPr sz="2250">
                <a:solidFill>
                  <a:srgbClr val="00008B"/>
                </a:solidFill>
              </a:rPr>
              <a:t>.</a:t>
            </a:r>
          </a:p>
          <a:p>
            <a:pPr algn="l">
              <a:defRPr sz="3200">
                <a:latin typeface="Courier"/>
                <a:ea typeface="Courier"/>
                <a:cs typeface="Courier"/>
                <a:sym typeface="Courier"/>
              </a:defRPr>
            </a:pPr>
            <a:r>
              <a:rPr sz="2250">
                <a:solidFill>
                  <a:srgbClr val="00008B"/>
                </a:solidFill>
              </a:rPr>
              <a:t>&gt;&gt; size(p) </a:t>
            </a:r>
            <a:r>
              <a:rPr sz="1547">
                <a:solidFill>
                  <a:srgbClr val="008F00"/>
                </a:solidFill>
              </a:rPr>
              <a:t>%returns number of rows and columns, i.e., 2 and 2</a:t>
            </a:r>
          </a:p>
          <a:p>
            <a:pPr algn="l">
              <a:defRPr sz="3200">
                <a:latin typeface="Courier"/>
                <a:ea typeface="Courier"/>
                <a:cs typeface="Courier"/>
                <a:sym typeface="Courier"/>
              </a:defRPr>
            </a:pPr>
            <a:r>
              <a:rPr sz="2250">
                <a:solidFill>
                  <a:srgbClr val="00008B"/>
                </a:solidFill>
              </a:rPr>
              <a:t>&gt;&gt; [r,c]=size(p) </a:t>
            </a:r>
            <a:r>
              <a:rPr sz="1547">
                <a:solidFill>
                  <a:srgbClr val="008F00"/>
                </a:solidFill>
              </a:rPr>
              <a:t>%same as above, but stores values in r and c</a:t>
            </a:r>
          </a:p>
          <a:p>
            <a:pPr algn="l">
              <a:defRPr sz="3200">
                <a:solidFill>
                  <a:srgbClr val="00008B"/>
                </a:solidFill>
                <a:latin typeface="Courier"/>
                <a:ea typeface="Courier"/>
                <a:cs typeface="Courier"/>
                <a:sym typeface="Courier"/>
              </a:defRPr>
            </a:pPr>
            <a:r>
              <a:rPr sz="2250"/>
              <a:t>&gt;&gt; sum(p) </a:t>
            </a:r>
            <a:r>
              <a:rPr sz="1547">
                <a:solidFill>
                  <a:srgbClr val="008F00"/>
                </a:solidFill>
              </a:rPr>
              <a:t>%returns 36 (4+32) and 15 (5+10)</a:t>
            </a:r>
          </a:p>
          <a:p>
            <a:pPr algn="l">
              <a:defRPr sz="3200">
                <a:solidFill>
                  <a:srgbClr val="00008B"/>
                </a:solidFill>
                <a:latin typeface="Courier"/>
                <a:ea typeface="Courier"/>
                <a:cs typeface="Courier"/>
                <a:sym typeface="Courier"/>
              </a:defRPr>
            </a:pPr>
            <a:r>
              <a:rPr sz="2250"/>
              <a:t>&gt;&gt; max(p) </a:t>
            </a:r>
            <a:r>
              <a:rPr sz="1547">
                <a:solidFill>
                  <a:srgbClr val="008F00"/>
                </a:solidFill>
              </a:rPr>
              <a:t>%returns 32 and 10 (largest value in each column)</a:t>
            </a:r>
          </a:p>
          <a:p>
            <a:pPr algn="l">
              <a:defRPr sz="3200">
                <a:solidFill>
                  <a:srgbClr val="00008B"/>
                </a:solidFill>
                <a:latin typeface="Courier"/>
                <a:ea typeface="Courier"/>
                <a:cs typeface="Courier"/>
                <a:sym typeface="Courier"/>
              </a:defRPr>
            </a:pPr>
            <a:r>
              <a:rPr sz="2250"/>
              <a:t>&gt;&gt; min(p) </a:t>
            </a:r>
            <a:r>
              <a:rPr sz="1547">
                <a:solidFill>
                  <a:srgbClr val="008F00"/>
                </a:solidFill>
              </a:rPr>
              <a:t>%returns 4 and 5 (smallest value in each column)</a:t>
            </a:r>
          </a:p>
        </p:txBody>
      </p:sp>
      <p:sp>
        <p:nvSpPr>
          <p:cNvPr id="2" name="Slide Number Placeholder 1"/>
          <p:cNvSpPr>
            <a:spLocks noGrp="1"/>
          </p:cNvSpPr>
          <p:nvPr>
            <p:ph type="sldNum" sz="quarter" idx="2"/>
          </p:nvPr>
        </p:nvSpPr>
        <p:spPr/>
        <p:txBody>
          <a:bodyPr/>
          <a:lstStyle/>
          <a:p>
            <a:fld id="{86CB4B4D-7CA3-9044-876B-883B54F8677D}" type="slidenum">
              <a:rPr lang="uk-UA" smtClean="0"/>
              <a:t>18</a:t>
            </a:fld>
            <a:endParaRPr lang="uk-UA"/>
          </a:p>
        </p:txBody>
      </p:sp>
    </p:spTree>
    <p:extLst>
      <p:ext uri="{BB962C8B-B14F-4D97-AF65-F5344CB8AC3E}">
        <p14:creationId xmlns:p14="http://schemas.microsoft.com/office/powerpoint/2010/main" val="214083192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ell arrays"/>
          <p:cNvSpPr txBox="1">
            <a:spLocks noGrp="1"/>
          </p:cNvSpPr>
          <p:nvPr>
            <p:ph type="title"/>
          </p:nvPr>
        </p:nvSpPr>
        <p:spPr>
          <a:prstGeom prst="rect">
            <a:avLst/>
          </a:prstGeom>
        </p:spPr>
        <p:txBody>
          <a:bodyPr/>
          <a:lstStyle/>
          <a:p>
            <a:r>
              <a:t>Cell arrays</a:t>
            </a:r>
          </a:p>
        </p:txBody>
      </p:sp>
      <p:sp>
        <p:nvSpPr>
          <p:cNvPr id="238" name="A cell array is a data type with indexed data containers called cells, where each cell can contain any type of data (numeric, string, etc.). Cell arrays commonly contain either lists of text strings, combinations of text and numbers, or numeric arrays of different sizes, and are defined using curly brackets, i.e., {…}…"/>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lnSpcReduction="10000"/>
          </a:bodyPr>
          <a:lstStyle/>
          <a:p>
            <a:pPr defTabSz="402536">
              <a:defRPr sz="3136">
                <a:latin typeface="Gill Sans"/>
                <a:ea typeface="Gill Sans"/>
                <a:cs typeface="Gill Sans"/>
                <a:sym typeface="Gill Sans"/>
              </a:defRPr>
            </a:pPr>
            <a:r>
              <a:rPr sz="2205">
                <a:solidFill>
                  <a:srgbClr val="00008B"/>
                </a:solidFill>
              </a:rPr>
              <a:t>A cell array is a data type with indexed data containers called </a:t>
            </a:r>
            <a:r>
              <a:rPr sz="2205" i="1">
                <a:solidFill>
                  <a:srgbClr val="00008B"/>
                </a:solidFill>
              </a:rPr>
              <a:t>cells</a:t>
            </a:r>
            <a:r>
              <a:rPr sz="2205">
                <a:solidFill>
                  <a:srgbClr val="00008B"/>
                </a:solidFill>
              </a:rPr>
              <a:t>, where each cell can contain any type of data (</a:t>
            </a:r>
            <a:r>
              <a:rPr sz="2205" i="1">
                <a:solidFill>
                  <a:srgbClr val="00008B"/>
                </a:solidFill>
              </a:rPr>
              <a:t>numeric</a:t>
            </a:r>
            <a:r>
              <a:rPr sz="2205">
                <a:solidFill>
                  <a:srgbClr val="00008B"/>
                </a:solidFill>
              </a:rPr>
              <a:t>, </a:t>
            </a:r>
            <a:r>
              <a:rPr sz="2205" i="1">
                <a:solidFill>
                  <a:srgbClr val="00008B"/>
                </a:solidFill>
              </a:rPr>
              <a:t>string</a:t>
            </a:r>
            <a:r>
              <a:rPr sz="2205">
                <a:solidFill>
                  <a:srgbClr val="00008B"/>
                </a:solidFill>
              </a:rPr>
              <a:t>, etc.). Cell arrays commonly contain either lists of text strings, combinations of text and numbers, or numeric arrays of different sizes, and are defined using curly brackets, i.e., </a:t>
            </a:r>
            <a:r>
              <a:rPr sz="2205">
                <a:solidFill>
                  <a:srgbClr val="00008B"/>
                </a:solidFill>
                <a:latin typeface="Courier"/>
                <a:ea typeface="Courier"/>
                <a:cs typeface="Courier"/>
                <a:sym typeface="Courier"/>
              </a:rPr>
              <a:t>{…}</a:t>
            </a:r>
            <a:endParaRPr sz="2205">
              <a:solidFill>
                <a:srgbClr val="00008B"/>
              </a:solidFill>
            </a:endParaRPr>
          </a:p>
          <a:p>
            <a:pPr defTabSz="402536">
              <a:defRPr sz="3136">
                <a:latin typeface="Gill Sans"/>
                <a:ea typeface="Gill Sans"/>
                <a:cs typeface="Gill Sans"/>
                <a:sym typeface="Gill Sans"/>
              </a:defRPr>
            </a:pPr>
            <a:endParaRPr sz="2205">
              <a:solidFill>
                <a:srgbClr val="00008B"/>
              </a:solidFill>
            </a:endParaRPr>
          </a:p>
          <a:p>
            <a:pPr defTabSz="402536">
              <a:defRPr sz="3136" cap="all">
                <a:solidFill>
                  <a:srgbClr val="800020"/>
                </a:solidFill>
                <a:latin typeface="Gill Sans SemiBold"/>
                <a:ea typeface="Gill Sans SemiBold"/>
                <a:cs typeface="Gill Sans SemiBold"/>
                <a:sym typeface="Gill Sans SemiBold"/>
              </a:defRPr>
            </a:pPr>
            <a:r>
              <a:rPr sz="2205"/>
              <a:t>examples</a:t>
            </a:r>
          </a:p>
          <a:p>
            <a:pPr defTabSz="402536">
              <a:defRPr sz="3136">
                <a:latin typeface="Courier"/>
                <a:ea typeface="Courier"/>
                <a:cs typeface="Courier"/>
                <a:sym typeface="Courier"/>
              </a:defRPr>
            </a:pPr>
            <a:r>
              <a:rPr sz="2205">
                <a:solidFill>
                  <a:srgbClr val="00008B"/>
                </a:solidFill>
              </a:rPr>
              <a:t>&gt;&gt; y={‘one’,’two’,’three’,1,2,3}; </a:t>
            </a:r>
            <a:r>
              <a:rPr sz="1516">
                <a:solidFill>
                  <a:srgbClr val="008F00"/>
                </a:solidFill>
              </a:rPr>
              <a:t>%1x6 cell array</a:t>
            </a:r>
          </a:p>
          <a:p>
            <a:pPr defTabSz="402536">
              <a:defRPr sz="3136" cap="all">
                <a:solidFill>
                  <a:srgbClr val="800020"/>
                </a:solidFill>
                <a:latin typeface="Gill Sans SemiBold"/>
                <a:ea typeface="Gill Sans SemiBold"/>
                <a:cs typeface="Gill Sans SemiBold"/>
                <a:sym typeface="Gill Sans SemiBold"/>
              </a:defRPr>
            </a:pPr>
            <a:endParaRPr sz="1516">
              <a:solidFill>
                <a:srgbClr val="008F00"/>
              </a:solidFill>
            </a:endParaRPr>
          </a:p>
          <a:p>
            <a:pPr defTabSz="402536">
              <a:defRPr sz="3136" cap="all">
                <a:solidFill>
                  <a:srgbClr val="800020"/>
                </a:solidFill>
                <a:latin typeface="Gill Sans SemiBold"/>
                <a:ea typeface="Gill Sans SemiBold"/>
                <a:cs typeface="Gill Sans SemiBold"/>
                <a:sym typeface="Gill Sans SemiBold"/>
              </a:defRPr>
            </a:pPr>
            <a:r>
              <a:rPr sz="2205"/>
              <a:t>extracting elements</a:t>
            </a:r>
          </a:p>
          <a:p>
            <a:pPr defTabSz="402536">
              <a:defRPr sz="3136">
                <a:latin typeface="Gill Sans"/>
                <a:ea typeface="Gill Sans"/>
                <a:cs typeface="Gill Sans"/>
                <a:sym typeface="Gill Sans"/>
              </a:defRPr>
            </a:pPr>
            <a:r>
              <a:rPr sz="2205">
                <a:solidFill>
                  <a:srgbClr val="00008B"/>
                </a:solidFill>
              </a:rPr>
              <a:t>Elements in a cell array are indexed the same way as regular arrays. However, you can access the elements in one of two ways: using parenthesis—returns another cell array—or curly brackets—returns value</a:t>
            </a:r>
          </a:p>
          <a:p>
            <a:pPr defTabSz="402536">
              <a:defRPr sz="3136">
                <a:latin typeface="Gill Sans"/>
                <a:ea typeface="Gill Sans"/>
                <a:cs typeface="Gill Sans"/>
                <a:sym typeface="Gill Sans"/>
              </a:defRPr>
            </a:pPr>
            <a:endParaRPr sz="2205">
              <a:solidFill>
                <a:srgbClr val="00008B"/>
              </a:solidFill>
            </a:endParaRPr>
          </a:p>
          <a:p>
            <a:pPr defTabSz="402536">
              <a:defRPr sz="3136" cap="all">
                <a:solidFill>
                  <a:srgbClr val="800020"/>
                </a:solidFill>
                <a:latin typeface="Gill Sans SemiBold"/>
                <a:ea typeface="Gill Sans SemiBold"/>
                <a:cs typeface="Gill Sans SemiBold"/>
                <a:sym typeface="Gill Sans SemiBold"/>
              </a:defRPr>
            </a:pPr>
            <a:r>
              <a:rPr sz="2205"/>
              <a:t>examples</a:t>
            </a:r>
            <a:endParaRPr sz="2205">
              <a:solidFill>
                <a:srgbClr val="00008B"/>
              </a:solidFill>
            </a:endParaRPr>
          </a:p>
          <a:p>
            <a:pPr defTabSz="402536">
              <a:defRPr sz="3136">
                <a:latin typeface="Gill Sans"/>
                <a:ea typeface="Gill Sans"/>
                <a:cs typeface="Gill Sans"/>
                <a:sym typeface="Gill Sans"/>
              </a:defRPr>
            </a:pPr>
            <a:r>
              <a:rPr sz="2205">
                <a:solidFill>
                  <a:srgbClr val="00008B"/>
                </a:solidFill>
              </a:rPr>
              <a:t>To access the 2nd and 5th elements of </a:t>
            </a:r>
            <a:r>
              <a:rPr sz="2205">
                <a:solidFill>
                  <a:srgbClr val="00008B"/>
                </a:solidFill>
                <a:latin typeface="Courier"/>
                <a:ea typeface="Courier"/>
                <a:cs typeface="Courier"/>
                <a:sym typeface="Courier"/>
              </a:rPr>
              <a:t>y</a:t>
            </a:r>
            <a:r>
              <a:rPr sz="2205">
                <a:solidFill>
                  <a:srgbClr val="00008B"/>
                </a:solidFill>
              </a:rPr>
              <a:t> as cell and number, respectively</a:t>
            </a:r>
          </a:p>
          <a:p>
            <a:pPr defTabSz="402536">
              <a:defRPr sz="3136">
                <a:latin typeface="Courier"/>
                <a:ea typeface="Courier"/>
                <a:cs typeface="Courier"/>
                <a:sym typeface="Courier"/>
              </a:defRPr>
            </a:pPr>
            <a:r>
              <a:rPr sz="2205">
                <a:solidFill>
                  <a:srgbClr val="00008B"/>
                </a:solidFill>
              </a:rPr>
              <a:t>&gt;&gt; y(2) </a:t>
            </a:r>
            <a:r>
              <a:rPr sz="1516">
                <a:solidFill>
                  <a:srgbClr val="008F00"/>
                </a:solidFill>
              </a:rPr>
              <a:t>%returns a 1x1 cell array</a:t>
            </a:r>
          </a:p>
          <a:p>
            <a:pPr defTabSz="402536">
              <a:defRPr sz="3136">
                <a:latin typeface="Courier"/>
                <a:ea typeface="Courier"/>
                <a:cs typeface="Courier"/>
                <a:sym typeface="Courier"/>
              </a:defRPr>
            </a:pPr>
            <a:r>
              <a:rPr sz="2205">
                <a:solidFill>
                  <a:srgbClr val="00008B"/>
                </a:solidFill>
              </a:rPr>
              <a:t>&gt;&gt; y{5} </a:t>
            </a:r>
            <a:r>
              <a:rPr sz="1516">
                <a:solidFill>
                  <a:srgbClr val="008F00"/>
                </a:solidFill>
              </a:rPr>
              <a:t>%returns the number 2</a:t>
            </a:r>
          </a:p>
        </p:txBody>
      </p:sp>
      <p:sp>
        <p:nvSpPr>
          <p:cNvPr id="2" name="Slide Number Placeholder 1"/>
          <p:cNvSpPr>
            <a:spLocks noGrp="1"/>
          </p:cNvSpPr>
          <p:nvPr>
            <p:ph type="sldNum" sz="quarter" idx="2"/>
          </p:nvPr>
        </p:nvSpPr>
        <p:spPr/>
        <p:txBody>
          <a:bodyPr/>
          <a:lstStyle/>
          <a:p>
            <a:fld id="{86CB4B4D-7CA3-9044-876B-883B54F8677D}" type="slidenum">
              <a:rPr lang="uk-UA" smtClean="0"/>
              <a:t>19</a:t>
            </a:fld>
            <a:endParaRPr lang="uk-UA"/>
          </a:p>
        </p:txBody>
      </p:sp>
    </p:spTree>
    <p:extLst>
      <p:ext uri="{BB962C8B-B14F-4D97-AF65-F5344CB8AC3E}">
        <p14:creationId xmlns:p14="http://schemas.microsoft.com/office/powerpoint/2010/main" val="202105760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Assistant Professor in Bioengineering</a:t>
            </a:r>
          </a:p>
          <a:p>
            <a:r>
              <a:rPr lang="en-US" dirty="0" smtClean="0"/>
              <a:t>Mechanical engineer focusing on medical device design</a:t>
            </a:r>
          </a:p>
          <a:p>
            <a:r>
              <a:rPr lang="en-US" dirty="0" smtClean="0"/>
              <a:t>Research interests include product design, design education, and engineering education</a:t>
            </a:r>
          </a:p>
          <a:p>
            <a:endParaRPr lang="en-US" dirty="0" smtClean="0"/>
          </a:p>
          <a:p>
            <a:r>
              <a:rPr lang="en-US" dirty="0" smtClean="0"/>
              <a:t>Office: 225 A Benedum Hall</a:t>
            </a:r>
          </a:p>
          <a:p>
            <a:r>
              <a:rPr lang="en-US" dirty="0" smtClean="0"/>
              <a:t>Office hours: TBA</a:t>
            </a:r>
          </a:p>
          <a:p>
            <a:r>
              <a:rPr lang="en-US" dirty="0" smtClean="0"/>
              <a:t>E-mail: </a:t>
            </a:r>
            <a:r>
              <a:rPr lang="en-US" dirty="0" err="1" smtClean="0"/>
              <a:t>m.mandala@pitt.edu</a:t>
            </a:r>
            <a:endParaRPr lang="en-US" dirty="0"/>
          </a:p>
        </p:txBody>
      </p:sp>
      <p:sp>
        <p:nvSpPr>
          <p:cNvPr id="4" name="Date Placeholder 3"/>
          <p:cNvSpPr>
            <a:spLocks noGrp="1"/>
          </p:cNvSpPr>
          <p:nvPr>
            <p:ph type="dt" sz="half" idx="10"/>
          </p:nvPr>
        </p:nvSpPr>
        <p:spPr/>
        <p:txBody>
          <a:bodyPr/>
          <a:lstStyle/>
          <a:p>
            <a:fld id="{0681E76E-2388-F64B-834C-7A777246174C}"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714282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tructure arrays"/>
          <p:cNvSpPr txBox="1">
            <a:spLocks noGrp="1"/>
          </p:cNvSpPr>
          <p:nvPr>
            <p:ph type="title"/>
          </p:nvPr>
        </p:nvSpPr>
        <p:spPr>
          <a:prstGeom prst="rect">
            <a:avLst/>
          </a:prstGeom>
        </p:spPr>
        <p:txBody>
          <a:bodyPr/>
          <a:lstStyle/>
          <a:p>
            <a:r>
              <a:t>Structure arrays</a:t>
            </a:r>
          </a:p>
        </p:txBody>
      </p:sp>
      <p:sp>
        <p:nvSpPr>
          <p:cNvPr id="241" name="A structure array is a data type that groups related data using data containers called fields. Each field can contain any type of data (numeric, string, etc.)…"/>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latin typeface="Gill Sans"/>
                <a:ea typeface="Gill Sans"/>
                <a:cs typeface="Gill Sans"/>
                <a:sym typeface="Gill Sans"/>
              </a:defRPr>
            </a:pPr>
            <a:r>
              <a:rPr sz="2250">
                <a:solidFill>
                  <a:srgbClr val="00008B"/>
                </a:solidFill>
              </a:rPr>
              <a:t>A structure array is a data type that groups related data using data containers called </a:t>
            </a:r>
            <a:r>
              <a:rPr sz="2250" b="1">
                <a:solidFill>
                  <a:srgbClr val="00008B"/>
                </a:solidFill>
              </a:rPr>
              <a:t>fields</a:t>
            </a:r>
            <a:r>
              <a:rPr sz="2250">
                <a:solidFill>
                  <a:srgbClr val="00008B"/>
                </a:solidFill>
              </a:rPr>
              <a:t>. Each field can contain any type of data (</a:t>
            </a:r>
            <a:r>
              <a:rPr sz="2250" i="1">
                <a:solidFill>
                  <a:srgbClr val="00008B"/>
                </a:solidFill>
              </a:rPr>
              <a:t>numeric</a:t>
            </a:r>
            <a:r>
              <a:rPr sz="2250">
                <a:solidFill>
                  <a:srgbClr val="00008B"/>
                </a:solidFill>
              </a:rPr>
              <a:t>, </a:t>
            </a:r>
            <a:r>
              <a:rPr sz="2250" i="1">
                <a:solidFill>
                  <a:srgbClr val="00008B"/>
                </a:solidFill>
              </a:rPr>
              <a:t>string</a:t>
            </a:r>
            <a:r>
              <a:rPr sz="2250">
                <a:solidFill>
                  <a:srgbClr val="00008B"/>
                </a:solidFill>
              </a:rPr>
              <a:t>, etc.)</a:t>
            </a:r>
          </a:p>
          <a:p>
            <a:pPr algn="l">
              <a:defRPr sz="3200">
                <a:latin typeface="Gill Sans"/>
                <a:ea typeface="Gill Sans"/>
                <a:cs typeface="Gill Sans"/>
                <a:sym typeface="Gill Sans"/>
              </a:defRPr>
            </a:pPr>
            <a:endParaRPr sz="2250">
              <a:solidFill>
                <a:srgbClr val="00008B"/>
              </a:solidFill>
            </a:endParaRPr>
          </a:p>
          <a:p>
            <a:pPr algn="l">
              <a:defRPr sz="3200" cap="all">
                <a:solidFill>
                  <a:srgbClr val="800020"/>
                </a:solidFill>
                <a:latin typeface="Gill Sans SemiBold"/>
                <a:ea typeface="Gill Sans SemiBold"/>
                <a:cs typeface="Gill Sans SemiBold"/>
                <a:sym typeface="Gill Sans SemiBold"/>
              </a:defRPr>
            </a:pPr>
            <a:r>
              <a:rPr sz="2250"/>
              <a:t>defining structure Arrays</a:t>
            </a:r>
          </a:p>
          <a:p>
            <a:pPr algn="l">
              <a:defRPr sz="3200">
                <a:solidFill>
                  <a:srgbClr val="00008B"/>
                </a:solidFill>
                <a:latin typeface="Courier"/>
                <a:ea typeface="Courier"/>
                <a:cs typeface="Courier"/>
                <a:sym typeface="Courier"/>
              </a:defRPr>
            </a:pPr>
            <a:r>
              <a:rPr sz="2250"/>
              <a:t>S=</a:t>
            </a:r>
            <a:r>
              <a:rPr sz="2250" b="1"/>
              <a:t>struct</a:t>
            </a:r>
            <a:r>
              <a:rPr sz="2250"/>
              <a:t>(‘field1',VALUES1,'field2',VALUES2,...) </a:t>
            </a:r>
            <a:r>
              <a:rPr sz="2250">
                <a:latin typeface="Gill Sans"/>
                <a:ea typeface="Gill Sans"/>
                <a:cs typeface="Gill Sans"/>
                <a:sym typeface="Gill Sans"/>
              </a:rPr>
              <a:t>creates a structure array with the specified fields and values</a:t>
            </a:r>
          </a:p>
          <a:p>
            <a:pPr algn="l">
              <a:defRPr sz="3200">
                <a:solidFill>
                  <a:srgbClr val="00008B"/>
                </a:solidFill>
                <a:latin typeface="Courier"/>
                <a:ea typeface="Courier"/>
                <a:cs typeface="Courier"/>
                <a:sym typeface="Courier"/>
              </a:defRPr>
            </a:pPr>
            <a:endParaRPr sz="2250">
              <a:latin typeface="Gill Sans"/>
              <a:ea typeface="Gill Sans"/>
              <a:cs typeface="Gill Sans"/>
              <a:sym typeface="Gill Sans"/>
            </a:endParaRPr>
          </a:p>
          <a:p>
            <a:pPr algn="l">
              <a:defRPr sz="3200" cap="all">
                <a:solidFill>
                  <a:srgbClr val="800020"/>
                </a:solidFill>
                <a:latin typeface="Gill Sans SemiBold"/>
                <a:ea typeface="Gill Sans SemiBold"/>
                <a:cs typeface="Gill Sans SemiBold"/>
                <a:sym typeface="Gill Sans SemiBold"/>
              </a:defRPr>
            </a:pPr>
            <a:r>
              <a:rPr sz="2250" b="1">
                <a:latin typeface="Gill Sans"/>
                <a:ea typeface="Gill Sans"/>
                <a:cs typeface="Gill Sans"/>
                <a:sym typeface="Gill Sans"/>
              </a:rPr>
              <a:t>example</a:t>
            </a:r>
          </a:p>
          <a:p>
            <a:pPr algn="l">
              <a:defRPr sz="3200">
                <a:latin typeface="Courier"/>
                <a:ea typeface="Courier"/>
                <a:cs typeface="Courier"/>
                <a:sym typeface="Courier"/>
              </a:defRPr>
            </a:pPr>
            <a:r>
              <a:rPr sz="2250">
                <a:solidFill>
                  <a:srgbClr val="00008B"/>
                </a:solidFill>
              </a:rPr>
              <a:t>&gt;&gt; x=struct(‘fName’,’John’,’lName’,’Doe’,’Age’,24)</a:t>
            </a:r>
          </a:p>
          <a:p>
            <a:pPr algn="l">
              <a:defRPr sz="3200">
                <a:latin typeface="Courier"/>
                <a:ea typeface="Courier"/>
                <a:cs typeface="Courier"/>
                <a:sym typeface="Courier"/>
              </a:defRPr>
            </a:pPr>
            <a:endParaRPr sz="2250">
              <a:solidFill>
                <a:srgbClr val="00008B"/>
              </a:solidFill>
            </a:endParaRPr>
          </a:p>
          <a:p>
            <a:pPr algn="l">
              <a:defRPr sz="3200" cap="all">
                <a:solidFill>
                  <a:srgbClr val="8B0000"/>
                </a:solidFill>
                <a:latin typeface="Gill Sans SemiBold"/>
                <a:ea typeface="Gill Sans SemiBold"/>
                <a:cs typeface="Gill Sans SemiBold"/>
                <a:sym typeface="Gill Sans SemiBold"/>
              </a:defRPr>
            </a:pPr>
            <a:r>
              <a:rPr sz="2250"/>
              <a:t>retrieving structure field content</a:t>
            </a:r>
            <a:endParaRPr sz="2250">
              <a:solidFill>
                <a:srgbClr val="00008B"/>
              </a:solidFill>
            </a:endParaRPr>
          </a:p>
          <a:p>
            <a:pPr algn="l">
              <a:defRPr sz="3200">
                <a:latin typeface="Gill Sans"/>
                <a:ea typeface="Gill Sans"/>
                <a:cs typeface="Gill Sans"/>
                <a:sym typeface="Gill Sans"/>
              </a:defRPr>
            </a:pPr>
            <a:r>
              <a:rPr sz="2250">
                <a:solidFill>
                  <a:srgbClr val="00008B"/>
                </a:solidFill>
                <a:latin typeface="Courier"/>
                <a:ea typeface="Courier"/>
                <a:cs typeface="Courier"/>
                <a:sym typeface="Courier"/>
              </a:rPr>
              <a:t>F=</a:t>
            </a:r>
            <a:r>
              <a:rPr sz="2250" b="1">
                <a:solidFill>
                  <a:srgbClr val="00008B"/>
                </a:solidFill>
                <a:latin typeface="Courier"/>
                <a:ea typeface="Courier"/>
                <a:cs typeface="Courier"/>
                <a:sym typeface="Courier"/>
              </a:rPr>
              <a:t>getfield</a:t>
            </a:r>
            <a:r>
              <a:rPr sz="2250">
                <a:solidFill>
                  <a:srgbClr val="00008B"/>
                </a:solidFill>
                <a:latin typeface="Courier"/>
                <a:ea typeface="Courier"/>
                <a:cs typeface="Courier"/>
                <a:sym typeface="Courier"/>
              </a:rPr>
              <a:t>(S,'field')</a:t>
            </a:r>
            <a:r>
              <a:rPr sz="2250">
                <a:solidFill>
                  <a:srgbClr val="00008B"/>
                </a:solidFill>
              </a:rPr>
              <a:t> returns the contents of the specified field</a:t>
            </a:r>
          </a:p>
          <a:p>
            <a:pPr algn="l">
              <a:defRPr sz="3200">
                <a:latin typeface="Gill Sans"/>
                <a:ea typeface="Gill Sans"/>
                <a:cs typeface="Gill Sans"/>
                <a:sym typeface="Gill Sans"/>
              </a:defRPr>
            </a:pPr>
            <a:endParaRPr sz="2250">
              <a:solidFill>
                <a:srgbClr val="00008B"/>
              </a:solidFill>
            </a:endParaRPr>
          </a:p>
          <a:p>
            <a:pPr algn="l">
              <a:defRPr sz="3200" cap="all">
                <a:solidFill>
                  <a:srgbClr val="800020"/>
                </a:solidFill>
                <a:latin typeface="Gill Sans SemiBold"/>
                <a:ea typeface="Gill Sans SemiBold"/>
                <a:cs typeface="Gill Sans SemiBold"/>
                <a:sym typeface="Gill Sans SemiBold"/>
              </a:defRPr>
            </a:pPr>
            <a:r>
              <a:rPr sz="2250" b="1">
                <a:latin typeface="Gill Sans"/>
                <a:ea typeface="Gill Sans"/>
                <a:cs typeface="Gill Sans"/>
                <a:sym typeface="Gill Sans"/>
              </a:rPr>
              <a:t>example</a:t>
            </a:r>
          </a:p>
          <a:p>
            <a:pPr algn="l">
              <a:defRPr sz="3200">
                <a:latin typeface="Courier"/>
                <a:ea typeface="Courier"/>
                <a:cs typeface="Courier"/>
                <a:sym typeface="Courier"/>
              </a:defRPr>
            </a:pPr>
            <a:r>
              <a:rPr sz="2250">
                <a:solidFill>
                  <a:srgbClr val="00008B"/>
                </a:solidFill>
              </a:rPr>
              <a:t>&gt;&gt; getfield(x,’fName’)</a:t>
            </a:r>
            <a:r>
              <a:rPr sz="2250"/>
              <a:t> </a:t>
            </a:r>
            <a:r>
              <a:rPr sz="1547">
                <a:solidFill>
                  <a:srgbClr val="008F00"/>
                </a:solidFill>
              </a:rPr>
              <a:t>%returns John</a:t>
            </a:r>
          </a:p>
        </p:txBody>
      </p:sp>
      <p:sp>
        <p:nvSpPr>
          <p:cNvPr id="2" name="Slide Number Placeholder 1"/>
          <p:cNvSpPr>
            <a:spLocks noGrp="1"/>
          </p:cNvSpPr>
          <p:nvPr>
            <p:ph type="sldNum" sz="quarter" idx="2"/>
          </p:nvPr>
        </p:nvSpPr>
        <p:spPr/>
        <p:txBody>
          <a:bodyPr/>
          <a:lstStyle/>
          <a:p>
            <a:fld id="{86CB4B4D-7CA3-9044-876B-883B54F8677D}" type="slidenum">
              <a:rPr lang="uk-UA" smtClean="0"/>
              <a:t>20</a:t>
            </a:fld>
            <a:endParaRPr lang="uk-UA"/>
          </a:p>
        </p:txBody>
      </p:sp>
    </p:spTree>
    <p:extLst>
      <p:ext uri="{BB962C8B-B14F-4D97-AF65-F5344CB8AC3E}">
        <p14:creationId xmlns:p14="http://schemas.microsoft.com/office/powerpoint/2010/main" val="116627221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tructure arrays"/>
          <p:cNvSpPr txBox="1">
            <a:spLocks noGrp="1"/>
          </p:cNvSpPr>
          <p:nvPr>
            <p:ph type="title"/>
          </p:nvPr>
        </p:nvSpPr>
        <p:spPr>
          <a:prstGeom prst="rect">
            <a:avLst/>
          </a:prstGeom>
        </p:spPr>
        <p:txBody>
          <a:bodyPr/>
          <a:lstStyle/>
          <a:p>
            <a:r>
              <a:t>Structure arrays</a:t>
            </a:r>
          </a:p>
        </p:txBody>
      </p:sp>
      <p:sp>
        <p:nvSpPr>
          <p:cNvPr id="244" name="A structure array is a data type that groups related data using data containers called fields. Each field can contain any type of data (numeric, string, etc.)…"/>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defTabSz="406644">
              <a:defRPr sz="3168">
                <a:latin typeface="Gill Sans"/>
                <a:ea typeface="Gill Sans"/>
                <a:cs typeface="Gill Sans"/>
                <a:sym typeface="Gill Sans"/>
              </a:defRPr>
            </a:pPr>
            <a:r>
              <a:rPr sz="2227">
                <a:solidFill>
                  <a:srgbClr val="00008B"/>
                </a:solidFill>
              </a:rPr>
              <a:t>A structure array is a data type that groups related data using data containers called </a:t>
            </a:r>
            <a:r>
              <a:rPr sz="2227" b="1">
                <a:solidFill>
                  <a:srgbClr val="00008B"/>
                </a:solidFill>
              </a:rPr>
              <a:t>fields</a:t>
            </a:r>
            <a:r>
              <a:rPr sz="2227">
                <a:solidFill>
                  <a:srgbClr val="00008B"/>
                </a:solidFill>
              </a:rPr>
              <a:t>. Each field can contain any type of data (</a:t>
            </a:r>
            <a:r>
              <a:rPr sz="2227" i="1">
                <a:solidFill>
                  <a:srgbClr val="00008B"/>
                </a:solidFill>
              </a:rPr>
              <a:t>numeric</a:t>
            </a:r>
            <a:r>
              <a:rPr sz="2227">
                <a:solidFill>
                  <a:srgbClr val="00008B"/>
                </a:solidFill>
              </a:rPr>
              <a:t>, </a:t>
            </a:r>
            <a:r>
              <a:rPr sz="2227" i="1">
                <a:solidFill>
                  <a:srgbClr val="00008B"/>
                </a:solidFill>
              </a:rPr>
              <a:t>string</a:t>
            </a:r>
            <a:r>
              <a:rPr sz="2227">
                <a:solidFill>
                  <a:srgbClr val="00008B"/>
                </a:solidFill>
              </a:rPr>
              <a:t>, etc.)</a:t>
            </a:r>
          </a:p>
          <a:p>
            <a:pPr defTabSz="406644">
              <a:defRPr sz="3168">
                <a:latin typeface="Gill Sans"/>
                <a:ea typeface="Gill Sans"/>
                <a:cs typeface="Gill Sans"/>
                <a:sym typeface="Gill Sans"/>
              </a:defRPr>
            </a:pPr>
            <a:endParaRPr sz="2227">
              <a:solidFill>
                <a:srgbClr val="00008B"/>
              </a:solidFill>
            </a:endParaRPr>
          </a:p>
          <a:p>
            <a:pPr defTabSz="406644">
              <a:defRPr sz="3168" cap="all">
                <a:solidFill>
                  <a:srgbClr val="800020"/>
                </a:solidFill>
                <a:latin typeface="Gill Sans SemiBold"/>
                <a:ea typeface="Gill Sans SemiBold"/>
                <a:cs typeface="Gill Sans SemiBold"/>
                <a:sym typeface="Gill Sans SemiBold"/>
              </a:defRPr>
            </a:pPr>
            <a:r>
              <a:rPr sz="2227"/>
              <a:t>defining structure Arrays</a:t>
            </a:r>
          </a:p>
          <a:p>
            <a:pPr defTabSz="406644">
              <a:defRPr sz="3168">
                <a:solidFill>
                  <a:srgbClr val="00008B"/>
                </a:solidFill>
                <a:latin typeface="Gill Sans"/>
                <a:ea typeface="Gill Sans"/>
                <a:cs typeface="Gill Sans"/>
                <a:sym typeface="Gill Sans"/>
              </a:defRPr>
            </a:pPr>
            <a:r>
              <a:rPr sz="2227"/>
              <a:t>A structure array can also be defined using the </a:t>
            </a:r>
            <a:r>
              <a:rPr sz="2227" b="1"/>
              <a:t>dot notation</a:t>
            </a:r>
          </a:p>
          <a:p>
            <a:pPr defTabSz="406644">
              <a:defRPr sz="3168">
                <a:solidFill>
                  <a:srgbClr val="00008B"/>
                </a:solidFill>
                <a:latin typeface="Courier"/>
                <a:ea typeface="Courier"/>
                <a:cs typeface="Courier"/>
                <a:sym typeface="Courier"/>
              </a:defRPr>
            </a:pPr>
            <a:endParaRPr sz="2227">
              <a:latin typeface="Gill Sans"/>
              <a:ea typeface="Gill Sans"/>
              <a:cs typeface="Gill Sans"/>
              <a:sym typeface="Gill Sans"/>
            </a:endParaRPr>
          </a:p>
          <a:p>
            <a:pPr defTabSz="406644">
              <a:defRPr sz="3168" cap="all">
                <a:solidFill>
                  <a:srgbClr val="800020"/>
                </a:solidFill>
                <a:latin typeface="Gill Sans SemiBold"/>
                <a:ea typeface="Gill Sans SemiBold"/>
                <a:cs typeface="Gill Sans SemiBold"/>
                <a:sym typeface="Gill Sans SemiBold"/>
              </a:defRPr>
            </a:pPr>
            <a:r>
              <a:rPr sz="2227" b="1">
                <a:latin typeface="Gill Sans"/>
                <a:ea typeface="Gill Sans"/>
                <a:cs typeface="Gill Sans"/>
                <a:sym typeface="Gill Sans"/>
              </a:rPr>
              <a:t>example</a:t>
            </a:r>
          </a:p>
          <a:p>
            <a:pPr defTabSz="406644">
              <a:defRPr sz="3168">
                <a:latin typeface="Courier"/>
                <a:ea typeface="Courier"/>
                <a:cs typeface="Courier"/>
                <a:sym typeface="Courier"/>
              </a:defRPr>
            </a:pPr>
            <a:r>
              <a:rPr sz="2227">
                <a:solidFill>
                  <a:srgbClr val="00008B"/>
                </a:solidFill>
              </a:rPr>
              <a:t>&gt;&gt; x.fName=‘Jane’; </a:t>
            </a:r>
            <a:r>
              <a:rPr sz="1531">
                <a:solidFill>
                  <a:srgbClr val="008F00"/>
                </a:solidFill>
              </a:rPr>
              <a:t>%first name field</a:t>
            </a:r>
            <a:endParaRPr sz="2227">
              <a:solidFill>
                <a:srgbClr val="00008B"/>
              </a:solidFill>
            </a:endParaRPr>
          </a:p>
          <a:p>
            <a:pPr defTabSz="406644">
              <a:defRPr sz="3168">
                <a:latin typeface="Courier"/>
                <a:ea typeface="Courier"/>
                <a:cs typeface="Courier"/>
                <a:sym typeface="Courier"/>
              </a:defRPr>
            </a:pPr>
            <a:r>
              <a:rPr sz="2227">
                <a:solidFill>
                  <a:srgbClr val="00008B"/>
                </a:solidFill>
              </a:rPr>
              <a:t>&gt;&gt; x.lName=‘Doe’; </a:t>
            </a:r>
            <a:r>
              <a:rPr sz="1531">
                <a:solidFill>
                  <a:srgbClr val="008F00"/>
                </a:solidFill>
              </a:rPr>
              <a:t>%last name field</a:t>
            </a:r>
            <a:endParaRPr sz="2227">
              <a:solidFill>
                <a:srgbClr val="00008B"/>
              </a:solidFill>
            </a:endParaRPr>
          </a:p>
          <a:p>
            <a:pPr defTabSz="406644">
              <a:defRPr sz="3168">
                <a:latin typeface="Courier"/>
                <a:ea typeface="Courier"/>
                <a:cs typeface="Courier"/>
                <a:sym typeface="Courier"/>
              </a:defRPr>
            </a:pPr>
            <a:r>
              <a:rPr sz="2227">
                <a:solidFill>
                  <a:srgbClr val="00008B"/>
                </a:solidFill>
              </a:rPr>
              <a:t>&gt;&gt; x.Age=24; </a:t>
            </a:r>
            <a:r>
              <a:rPr sz="1531">
                <a:solidFill>
                  <a:srgbClr val="008F00"/>
                </a:solidFill>
              </a:rPr>
              <a:t>%age field</a:t>
            </a:r>
            <a:endParaRPr sz="2227">
              <a:solidFill>
                <a:srgbClr val="00008B"/>
              </a:solidFill>
            </a:endParaRPr>
          </a:p>
          <a:p>
            <a:pPr defTabSz="406644">
              <a:defRPr sz="3168">
                <a:latin typeface="Courier"/>
                <a:ea typeface="Courier"/>
                <a:cs typeface="Courier"/>
                <a:sym typeface="Courier"/>
              </a:defRPr>
            </a:pPr>
            <a:endParaRPr sz="2227">
              <a:solidFill>
                <a:srgbClr val="00008B"/>
              </a:solidFill>
            </a:endParaRPr>
          </a:p>
          <a:p>
            <a:pPr defTabSz="406644">
              <a:defRPr sz="3168" cap="all">
                <a:solidFill>
                  <a:srgbClr val="8B0000"/>
                </a:solidFill>
                <a:latin typeface="Gill Sans SemiBold"/>
                <a:ea typeface="Gill Sans SemiBold"/>
                <a:cs typeface="Gill Sans SemiBold"/>
                <a:sym typeface="Gill Sans SemiBold"/>
              </a:defRPr>
            </a:pPr>
            <a:r>
              <a:rPr sz="2227"/>
              <a:t>retrieving structure field content</a:t>
            </a:r>
            <a:endParaRPr sz="2227">
              <a:solidFill>
                <a:srgbClr val="00008B"/>
              </a:solidFill>
            </a:endParaRPr>
          </a:p>
          <a:p>
            <a:pPr defTabSz="406644">
              <a:defRPr sz="3168">
                <a:latin typeface="Gill Sans"/>
                <a:ea typeface="Gill Sans"/>
                <a:cs typeface="Gill Sans"/>
                <a:sym typeface="Gill Sans"/>
              </a:defRPr>
            </a:pPr>
            <a:r>
              <a:rPr sz="2227">
                <a:solidFill>
                  <a:srgbClr val="00008B"/>
                </a:solidFill>
                <a:latin typeface="Courier"/>
                <a:ea typeface="Courier"/>
                <a:cs typeface="Courier"/>
                <a:sym typeface="Courier"/>
              </a:rPr>
              <a:t>F=S.field</a:t>
            </a:r>
            <a:r>
              <a:rPr sz="2227">
                <a:solidFill>
                  <a:srgbClr val="00008B"/>
                </a:solidFill>
              </a:rPr>
              <a:t> returns the content(s) of the specified field</a:t>
            </a:r>
          </a:p>
          <a:p>
            <a:pPr defTabSz="406644">
              <a:defRPr sz="3168">
                <a:latin typeface="Gill Sans"/>
                <a:ea typeface="Gill Sans"/>
                <a:cs typeface="Gill Sans"/>
                <a:sym typeface="Gill Sans"/>
              </a:defRPr>
            </a:pPr>
            <a:endParaRPr sz="2227">
              <a:solidFill>
                <a:srgbClr val="00008B"/>
              </a:solidFill>
            </a:endParaRPr>
          </a:p>
          <a:p>
            <a:pPr defTabSz="406644">
              <a:defRPr sz="3168" cap="all">
                <a:solidFill>
                  <a:srgbClr val="800020"/>
                </a:solidFill>
                <a:latin typeface="Gill Sans SemiBold"/>
                <a:ea typeface="Gill Sans SemiBold"/>
                <a:cs typeface="Gill Sans SemiBold"/>
                <a:sym typeface="Gill Sans SemiBold"/>
              </a:defRPr>
            </a:pPr>
            <a:r>
              <a:rPr sz="2227" b="1">
                <a:latin typeface="Gill Sans"/>
                <a:ea typeface="Gill Sans"/>
                <a:cs typeface="Gill Sans"/>
                <a:sym typeface="Gill Sans"/>
              </a:rPr>
              <a:t>example</a:t>
            </a:r>
          </a:p>
          <a:p>
            <a:pPr defTabSz="406644">
              <a:defRPr sz="3168">
                <a:latin typeface="Courier"/>
                <a:ea typeface="Courier"/>
                <a:cs typeface="Courier"/>
                <a:sym typeface="Courier"/>
              </a:defRPr>
            </a:pPr>
            <a:r>
              <a:rPr sz="2227">
                <a:solidFill>
                  <a:srgbClr val="00008B"/>
                </a:solidFill>
              </a:rPr>
              <a:t>&gt;&gt; x.fName</a:t>
            </a:r>
            <a:r>
              <a:rPr sz="2227"/>
              <a:t> </a:t>
            </a:r>
            <a:r>
              <a:rPr sz="1531">
                <a:solidFill>
                  <a:srgbClr val="008F00"/>
                </a:solidFill>
              </a:rPr>
              <a:t>%returns John</a:t>
            </a:r>
          </a:p>
        </p:txBody>
      </p:sp>
      <p:sp>
        <p:nvSpPr>
          <p:cNvPr id="2" name="Slide Number Placeholder 1"/>
          <p:cNvSpPr>
            <a:spLocks noGrp="1"/>
          </p:cNvSpPr>
          <p:nvPr>
            <p:ph type="sldNum" sz="quarter" idx="2"/>
          </p:nvPr>
        </p:nvSpPr>
        <p:spPr/>
        <p:txBody>
          <a:bodyPr/>
          <a:lstStyle/>
          <a:p>
            <a:fld id="{86CB4B4D-7CA3-9044-876B-883B54F8677D}" type="slidenum">
              <a:rPr lang="uk-UA" smtClean="0"/>
              <a:t>21</a:t>
            </a:fld>
            <a:endParaRPr lang="uk-UA"/>
          </a:p>
        </p:txBody>
      </p:sp>
    </p:spTree>
    <p:extLst>
      <p:ext uri="{BB962C8B-B14F-4D97-AF65-F5344CB8AC3E}">
        <p14:creationId xmlns:p14="http://schemas.microsoft.com/office/powerpoint/2010/main" val="145387133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Entering external data"/>
          <p:cNvSpPr txBox="1">
            <a:spLocks noGrp="1"/>
          </p:cNvSpPr>
          <p:nvPr>
            <p:ph type="title"/>
          </p:nvPr>
        </p:nvSpPr>
        <p:spPr>
          <a:prstGeom prst="rect">
            <a:avLst/>
          </a:prstGeom>
        </p:spPr>
        <p:txBody>
          <a:bodyPr/>
          <a:lstStyle/>
          <a:p>
            <a:r>
              <a:t>Entering external data</a:t>
            </a:r>
          </a:p>
        </p:txBody>
      </p:sp>
      <p:sp>
        <p:nvSpPr>
          <p:cNvPr id="247" name="saving workspace variables…"/>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saving workspace variables</a:t>
            </a:r>
          </a:p>
          <a:p>
            <a:pPr algn="l">
              <a:defRPr sz="3200">
                <a:latin typeface="Gill Sans"/>
                <a:ea typeface="Gill Sans"/>
                <a:cs typeface="Gill Sans"/>
                <a:sym typeface="Gill Sans"/>
              </a:defRPr>
            </a:pPr>
            <a:r>
              <a:rPr sz="2250">
                <a:solidFill>
                  <a:srgbClr val="00008B"/>
                </a:solidFill>
              </a:rPr>
              <a:t>To save </a:t>
            </a:r>
            <a:r>
              <a:rPr sz="2250" i="1">
                <a:solidFill>
                  <a:srgbClr val="00008B"/>
                </a:solidFill>
              </a:rPr>
              <a:t>workspace</a:t>
            </a:r>
            <a:r>
              <a:rPr sz="2250">
                <a:solidFill>
                  <a:srgbClr val="00008B"/>
                </a:solidFill>
              </a:rPr>
              <a:t> variables/data (note that when MATLAB is exited, all </a:t>
            </a:r>
            <a:r>
              <a:rPr sz="2250" i="1">
                <a:solidFill>
                  <a:srgbClr val="00008B"/>
                </a:solidFill>
              </a:rPr>
              <a:t>workspace</a:t>
            </a:r>
            <a:r>
              <a:rPr sz="2250">
                <a:solidFill>
                  <a:srgbClr val="00008B"/>
                </a:solidFill>
              </a:rPr>
              <a:t> variables are automatically cleared), use the </a:t>
            </a:r>
            <a:r>
              <a:rPr sz="2250" b="1">
                <a:solidFill>
                  <a:srgbClr val="00008B"/>
                </a:solidFill>
                <a:latin typeface="Courier"/>
                <a:ea typeface="Courier"/>
                <a:cs typeface="Courier"/>
                <a:sym typeface="Courier"/>
              </a:rPr>
              <a:t>save</a:t>
            </a:r>
            <a:r>
              <a:rPr sz="2250">
                <a:solidFill>
                  <a:srgbClr val="00008B"/>
                </a:solidFill>
              </a:rPr>
              <a:t> command. This command saves the data in a compressed binary file with a </a:t>
            </a:r>
            <a:r>
              <a:rPr sz="2250">
                <a:solidFill>
                  <a:srgbClr val="00008B"/>
                </a:solidFill>
                <a:latin typeface="Gill Sans SemiBold"/>
                <a:ea typeface="Gill Sans SemiBold"/>
                <a:cs typeface="Gill Sans SemiBold"/>
                <a:sym typeface="Gill Sans SemiBold"/>
              </a:rPr>
              <a:t>.mat</a:t>
            </a:r>
            <a:r>
              <a:rPr sz="2250">
                <a:solidFill>
                  <a:srgbClr val="00008B"/>
                </a:solidFill>
              </a:rPr>
              <a:t> extension (called a MAT-file)</a:t>
            </a:r>
          </a:p>
          <a:p>
            <a:pPr algn="l">
              <a:defRPr sz="3200">
                <a:latin typeface="Gill Sans"/>
                <a:ea typeface="Gill Sans"/>
                <a:cs typeface="Gill Sans"/>
                <a:sym typeface="Gill Sans"/>
              </a:defRPr>
            </a:pPr>
            <a:endParaRPr sz="2250">
              <a:solidFill>
                <a:srgbClr val="00008B"/>
              </a:solidFill>
            </a:endParaRPr>
          </a:p>
          <a:p>
            <a:pPr algn="l">
              <a:defRPr sz="3200" cap="all">
                <a:solidFill>
                  <a:srgbClr val="800020"/>
                </a:solidFill>
                <a:latin typeface="Gill Sans SemiBold"/>
                <a:ea typeface="Gill Sans SemiBold"/>
                <a:cs typeface="Gill Sans SemiBold"/>
                <a:sym typeface="Gill Sans SemiBold"/>
              </a:defRPr>
            </a:pPr>
            <a:r>
              <a:rPr sz="2250"/>
              <a:t>example</a:t>
            </a:r>
          </a:p>
          <a:p>
            <a:pPr algn="l">
              <a:defRPr sz="3200">
                <a:solidFill>
                  <a:srgbClr val="00008B"/>
                </a:solidFill>
                <a:latin typeface="Gill Sans"/>
                <a:ea typeface="Gill Sans"/>
                <a:cs typeface="Gill Sans"/>
                <a:sym typeface="Gill Sans"/>
              </a:defRPr>
            </a:pPr>
            <a:r>
              <a:rPr sz="2250"/>
              <a:t>Assume that the variables </a:t>
            </a:r>
            <a:r>
              <a:rPr sz="2250">
                <a:latin typeface="Courier"/>
                <a:ea typeface="Courier"/>
                <a:cs typeface="Courier"/>
                <a:sym typeface="Courier"/>
              </a:rPr>
              <a:t>z</a:t>
            </a:r>
            <a:r>
              <a:rPr sz="2250"/>
              <a:t> (</a:t>
            </a:r>
            <a:r>
              <a:rPr sz="2250">
                <a:latin typeface="Courier"/>
                <a:ea typeface="Courier"/>
                <a:cs typeface="Courier"/>
                <a:sym typeface="Courier"/>
              </a:rPr>
              <a:t>=2</a:t>
            </a:r>
            <a:r>
              <a:rPr sz="2250"/>
              <a:t>) and </a:t>
            </a:r>
            <a:r>
              <a:rPr sz="2250">
                <a:latin typeface="Courier"/>
                <a:ea typeface="Courier"/>
                <a:cs typeface="Courier"/>
                <a:sym typeface="Courier"/>
              </a:rPr>
              <a:t>y</a:t>
            </a:r>
            <a:r>
              <a:rPr sz="2250"/>
              <a:t> (</a:t>
            </a:r>
            <a:r>
              <a:rPr sz="2250">
                <a:latin typeface="Courier"/>
                <a:ea typeface="Courier"/>
                <a:cs typeface="Courier"/>
                <a:sym typeface="Courier"/>
              </a:rPr>
              <a:t>=‘hello’</a:t>
            </a:r>
            <a:r>
              <a:rPr sz="2250"/>
              <a:t>) are already residing in the </a:t>
            </a:r>
            <a:r>
              <a:rPr sz="2250" i="1"/>
              <a:t>workspace</a:t>
            </a:r>
            <a:r>
              <a:rPr sz="2250"/>
              <a:t>. Then</a:t>
            </a:r>
          </a:p>
          <a:p>
            <a:pPr algn="l">
              <a:defRPr sz="3200">
                <a:solidFill>
                  <a:srgbClr val="00008B"/>
                </a:solidFill>
                <a:latin typeface="Courier"/>
                <a:ea typeface="Courier"/>
                <a:cs typeface="Courier"/>
                <a:sym typeface="Courier"/>
              </a:defRPr>
            </a:pPr>
            <a:r>
              <a:rPr sz="2250"/>
              <a:t>&gt;&gt; save myVar.mat </a:t>
            </a:r>
            <a:r>
              <a:rPr sz="1547">
                <a:solidFill>
                  <a:srgbClr val="008F00"/>
                </a:solidFill>
              </a:rPr>
              <a:t>%saves z and y to a file names myVar.mat</a:t>
            </a:r>
          </a:p>
          <a:p>
            <a:pPr algn="l">
              <a:defRPr sz="3200">
                <a:solidFill>
                  <a:srgbClr val="00008B"/>
                </a:solidFill>
                <a:latin typeface="Courier"/>
                <a:ea typeface="Courier"/>
                <a:cs typeface="Courier"/>
                <a:sym typeface="Courier"/>
              </a:defRPr>
            </a:pPr>
            <a:r>
              <a:rPr sz="2250"/>
              <a:t>&gt;&gt; save myVar.mat z </a:t>
            </a:r>
            <a:r>
              <a:rPr sz="1547">
                <a:solidFill>
                  <a:srgbClr val="008F00"/>
                </a:solidFill>
              </a:rPr>
              <a:t>%only saves z to myVar.mat</a:t>
            </a:r>
          </a:p>
        </p:txBody>
      </p:sp>
      <p:sp>
        <p:nvSpPr>
          <p:cNvPr id="2" name="Slide Number Placeholder 1"/>
          <p:cNvSpPr>
            <a:spLocks noGrp="1"/>
          </p:cNvSpPr>
          <p:nvPr>
            <p:ph type="sldNum" sz="quarter" idx="2"/>
          </p:nvPr>
        </p:nvSpPr>
        <p:spPr/>
        <p:txBody>
          <a:bodyPr/>
          <a:lstStyle/>
          <a:p>
            <a:fld id="{86CB4B4D-7CA3-9044-876B-883B54F8677D}" type="slidenum">
              <a:rPr lang="uk-UA" smtClean="0"/>
              <a:t>22</a:t>
            </a:fld>
            <a:endParaRPr lang="uk-UA"/>
          </a:p>
        </p:txBody>
      </p:sp>
    </p:spTree>
    <p:extLst>
      <p:ext uri="{BB962C8B-B14F-4D97-AF65-F5344CB8AC3E}">
        <p14:creationId xmlns:p14="http://schemas.microsoft.com/office/powerpoint/2010/main" val="114660858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Entering external data"/>
          <p:cNvSpPr txBox="1">
            <a:spLocks noGrp="1"/>
          </p:cNvSpPr>
          <p:nvPr>
            <p:ph type="title"/>
          </p:nvPr>
        </p:nvSpPr>
        <p:spPr>
          <a:prstGeom prst="rect">
            <a:avLst/>
          </a:prstGeom>
        </p:spPr>
        <p:txBody>
          <a:bodyPr/>
          <a:lstStyle/>
          <a:p>
            <a:r>
              <a:t>Entering external data</a:t>
            </a:r>
          </a:p>
        </p:txBody>
      </p:sp>
      <p:sp>
        <p:nvSpPr>
          <p:cNvPr id="250" name="loading data…"/>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loading data</a:t>
            </a:r>
          </a:p>
          <a:p>
            <a:pPr algn="l">
              <a:defRPr sz="3200">
                <a:latin typeface="Gill Sans"/>
                <a:ea typeface="Gill Sans"/>
                <a:cs typeface="Gill Sans"/>
                <a:sym typeface="Gill Sans"/>
              </a:defRPr>
            </a:pPr>
            <a:r>
              <a:rPr sz="2250">
                <a:solidFill>
                  <a:srgbClr val="00008B"/>
                </a:solidFill>
              </a:rPr>
              <a:t>To load external data (either a </a:t>
            </a:r>
            <a:r>
              <a:rPr sz="2250" b="1">
                <a:solidFill>
                  <a:srgbClr val="00008B"/>
                </a:solidFill>
              </a:rPr>
              <a:t>.mat</a:t>
            </a:r>
            <a:r>
              <a:rPr sz="2250">
                <a:solidFill>
                  <a:srgbClr val="00008B"/>
                </a:solidFill>
              </a:rPr>
              <a:t> file or </a:t>
            </a:r>
            <a:r>
              <a:rPr sz="2250" b="1">
                <a:solidFill>
                  <a:srgbClr val="00008B"/>
                </a:solidFill>
              </a:rPr>
              <a:t>.dat</a:t>
            </a:r>
            <a:r>
              <a:rPr sz="2250">
                <a:solidFill>
                  <a:srgbClr val="00008B"/>
                </a:solidFill>
              </a:rPr>
              <a:t> file) into MATLAB, use the </a:t>
            </a:r>
            <a:r>
              <a:rPr sz="2250" b="1">
                <a:solidFill>
                  <a:srgbClr val="00008B"/>
                </a:solidFill>
                <a:latin typeface="Courier"/>
                <a:ea typeface="Courier"/>
                <a:cs typeface="Courier"/>
                <a:sym typeface="Courier"/>
              </a:rPr>
              <a:t>load</a:t>
            </a:r>
            <a:r>
              <a:rPr sz="2250">
                <a:solidFill>
                  <a:srgbClr val="00008B"/>
                </a:solidFill>
              </a:rPr>
              <a:t> command. This command restores data from a file into the </a:t>
            </a:r>
            <a:r>
              <a:rPr sz="2250" i="1">
                <a:solidFill>
                  <a:srgbClr val="00008B"/>
                </a:solidFill>
              </a:rPr>
              <a:t>workspace</a:t>
            </a:r>
            <a:endParaRPr sz="2250">
              <a:solidFill>
                <a:srgbClr val="00008B"/>
              </a:solidFill>
            </a:endParaRPr>
          </a:p>
          <a:p>
            <a:pPr algn="l">
              <a:defRPr sz="3200">
                <a:latin typeface="Gill Sans"/>
                <a:ea typeface="Gill Sans"/>
                <a:cs typeface="Gill Sans"/>
                <a:sym typeface="Gill Sans"/>
              </a:defRPr>
            </a:pPr>
            <a:endParaRPr sz="2250">
              <a:solidFill>
                <a:srgbClr val="00008B"/>
              </a:solidFill>
            </a:endParaRPr>
          </a:p>
          <a:p>
            <a:pPr algn="l">
              <a:defRPr sz="3200" cap="all">
                <a:solidFill>
                  <a:srgbClr val="800020"/>
                </a:solidFill>
                <a:latin typeface="Gill Sans SemiBold"/>
                <a:ea typeface="Gill Sans SemiBold"/>
                <a:cs typeface="Gill Sans SemiBold"/>
                <a:sym typeface="Gill Sans SemiBold"/>
              </a:defRPr>
            </a:pPr>
            <a:r>
              <a:rPr sz="2250"/>
              <a:t>example</a:t>
            </a:r>
            <a:endParaRPr sz="1547">
              <a:solidFill>
                <a:srgbClr val="008F00"/>
              </a:solidFill>
            </a:endParaRPr>
          </a:p>
          <a:p>
            <a:pPr algn="l">
              <a:defRPr sz="3200">
                <a:solidFill>
                  <a:srgbClr val="00008B"/>
                </a:solidFill>
                <a:latin typeface="Gill Sans"/>
                <a:ea typeface="Gill Sans"/>
                <a:cs typeface="Gill Sans"/>
                <a:sym typeface="Gill Sans"/>
              </a:defRPr>
            </a:pPr>
            <a:r>
              <a:rPr sz="2250"/>
              <a:t>Assume that you have access to two files called myData.mat and Data.dat. Then,</a:t>
            </a:r>
            <a:endParaRPr sz="1547">
              <a:solidFill>
                <a:srgbClr val="008F00"/>
              </a:solidFill>
            </a:endParaRPr>
          </a:p>
          <a:p>
            <a:pPr algn="l">
              <a:defRPr sz="3200">
                <a:solidFill>
                  <a:srgbClr val="00008B"/>
                </a:solidFill>
                <a:latin typeface="Courier"/>
                <a:ea typeface="Courier"/>
                <a:cs typeface="Courier"/>
                <a:sym typeface="Courier"/>
              </a:defRPr>
            </a:pPr>
            <a:r>
              <a:rPr sz="2250"/>
              <a:t>&gt;&gt; load myData.mat </a:t>
            </a:r>
            <a:r>
              <a:rPr sz="1547">
                <a:solidFill>
                  <a:srgbClr val="008F00"/>
                </a:solidFill>
              </a:rPr>
              <a:t>%loads data stored in myData.mat</a:t>
            </a:r>
          </a:p>
          <a:p>
            <a:pPr algn="l">
              <a:defRPr sz="3200">
                <a:solidFill>
                  <a:srgbClr val="00008B"/>
                </a:solidFill>
                <a:latin typeface="Courier"/>
                <a:ea typeface="Courier"/>
                <a:cs typeface="Courier"/>
                <a:sym typeface="Courier"/>
              </a:defRPr>
            </a:pPr>
            <a:r>
              <a:rPr sz="2250"/>
              <a:t>&gt;&gt; load Data.dat </a:t>
            </a:r>
            <a:r>
              <a:rPr sz="1547">
                <a:solidFill>
                  <a:srgbClr val="008F00"/>
                </a:solidFill>
              </a:rPr>
              <a:t>%loads data stored in Data.dat</a:t>
            </a:r>
          </a:p>
          <a:p>
            <a:pPr algn="l">
              <a:defRPr sz="3200">
                <a:solidFill>
                  <a:srgbClr val="00008B"/>
                </a:solidFill>
                <a:latin typeface="Gill Sans"/>
                <a:ea typeface="Gill Sans"/>
                <a:cs typeface="Gill Sans"/>
                <a:sym typeface="Gill Sans"/>
              </a:defRPr>
            </a:pPr>
            <a:endParaRPr sz="1547">
              <a:solidFill>
                <a:srgbClr val="008F00"/>
              </a:solidFill>
            </a:endParaRPr>
          </a:p>
          <a:p>
            <a:pPr algn="l">
              <a:defRPr sz="3200" cap="all">
                <a:solidFill>
                  <a:srgbClr val="8B0000"/>
                </a:solidFill>
                <a:latin typeface="Gill Sans SemiBold"/>
                <a:ea typeface="Gill Sans SemiBold"/>
                <a:cs typeface="Gill Sans SemiBold"/>
                <a:sym typeface="Gill Sans SemiBold"/>
              </a:defRPr>
            </a:pPr>
            <a:r>
              <a:rPr sz="2250"/>
              <a:t>loading and assigning data to a variable</a:t>
            </a:r>
            <a:endParaRPr sz="1547">
              <a:solidFill>
                <a:srgbClr val="008F00"/>
              </a:solidFill>
            </a:endParaRPr>
          </a:p>
          <a:p>
            <a:pPr algn="l">
              <a:defRPr sz="3200">
                <a:solidFill>
                  <a:srgbClr val="00008B"/>
                </a:solidFill>
                <a:latin typeface="Courier"/>
                <a:ea typeface="Courier"/>
                <a:cs typeface="Courier"/>
                <a:sym typeface="Courier"/>
              </a:defRPr>
            </a:pPr>
            <a:r>
              <a:rPr sz="2250"/>
              <a:t>&gt;&gt; d=load(‘Data.dat’); </a:t>
            </a:r>
            <a:r>
              <a:rPr sz="1547">
                <a:solidFill>
                  <a:srgbClr val="008F00"/>
                </a:solidFill>
              </a:rPr>
              <a:t>%loads and assign content to variable d</a:t>
            </a:r>
          </a:p>
        </p:txBody>
      </p:sp>
      <p:sp>
        <p:nvSpPr>
          <p:cNvPr id="2" name="Slide Number Placeholder 1"/>
          <p:cNvSpPr>
            <a:spLocks noGrp="1"/>
          </p:cNvSpPr>
          <p:nvPr>
            <p:ph type="sldNum" sz="quarter" idx="2"/>
          </p:nvPr>
        </p:nvSpPr>
        <p:spPr/>
        <p:txBody>
          <a:bodyPr/>
          <a:lstStyle/>
          <a:p>
            <a:fld id="{86CB4B4D-7CA3-9044-876B-883B54F8677D}" type="slidenum">
              <a:rPr lang="uk-UA" smtClean="0"/>
              <a:t>23</a:t>
            </a:fld>
            <a:endParaRPr lang="uk-UA"/>
          </a:p>
        </p:txBody>
      </p:sp>
    </p:spTree>
    <p:extLst>
      <p:ext uri="{BB962C8B-B14F-4D97-AF65-F5344CB8AC3E}">
        <p14:creationId xmlns:p14="http://schemas.microsoft.com/office/powerpoint/2010/main" val="167974037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Matrix concatenation"/>
          <p:cNvSpPr txBox="1">
            <a:spLocks noGrp="1"/>
          </p:cNvSpPr>
          <p:nvPr>
            <p:ph type="title"/>
          </p:nvPr>
        </p:nvSpPr>
        <p:spPr>
          <a:prstGeom prst="rect">
            <a:avLst/>
          </a:prstGeom>
        </p:spPr>
        <p:txBody>
          <a:bodyPr/>
          <a:lstStyle/>
          <a:p>
            <a:r>
              <a:t>Matrix concatenation</a:t>
            </a:r>
          </a:p>
        </p:txBody>
      </p:sp>
      <p:sp>
        <p:nvSpPr>
          <p:cNvPr id="253" name="Let A=[1 2;3 4] and B=[5 6;7 8]. To concatenate A and B, to obtain a new 4x2 matrix, you can use the following commands:…"/>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solidFill>
                  <a:srgbClr val="00008B"/>
                </a:solidFill>
                <a:latin typeface="Gill Sans"/>
                <a:ea typeface="Gill Sans"/>
                <a:cs typeface="Gill Sans"/>
                <a:sym typeface="Gill Sans"/>
              </a:defRPr>
            </a:pPr>
            <a:r>
              <a:rPr sz="2250"/>
              <a:t>Let </a:t>
            </a:r>
            <a:r>
              <a:rPr sz="2250" b="1">
                <a:latin typeface="Courier"/>
                <a:ea typeface="Courier"/>
                <a:cs typeface="Courier"/>
                <a:sym typeface="Courier"/>
              </a:rPr>
              <a:t>A=[1 2;3 4]</a:t>
            </a:r>
            <a:r>
              <a:rPr sz="2250"/>
              <a:t> and </a:t>
            </a:r>
            <a:r>
              <a:rPr sz="2250" b="1">
                <a:latin typeface="Courier"/>
                <a:ea typeface="Courier"/>
                <a:cs typeface="Courier"/>
                <a:sym typeface="Courier"/>
              </a:rPr>
              <a:t>B=[5 6;7 8]</a:t>
            </a:r>
            <a:r>
              <a:rPr sz="2250"/>
              <a:t>. To concatenate </a:t>
            </a:r>
            <a:r>
              <a:rPr sz="2250">
                <a:latin typeface="Courier"/>
                <a:ea typeface="Courier"/>
                <a:cs typeface="Courier"/>
                <a:sym typeface="Courier"/>
              </a:rPr>
              <a:t>A</a:t>
            </a:r>
            <a:r>
              <a:rPr sz="2250"/>
              <a:t> and </a:t>
            </a:r>
            <a:r>
              <a:rPr sz="2250">
                <a:latin typeface="Courier"/>
                <a:ea typeface="Courier"/>
                <a:cs typeface="Courier"/>
                <a:sym typeface="Courier"/>
              </a:rPr>
              <a:t>B</a:t>
            </a:r>
            <a:r>
              <a:rPr sz="2250"/>
              <a:t>, to obtain a new </a:t>
            </a:r>
            <a:r>
              <a:rPr sz="2250">
                <a:latin typeface="Courier"/>
                <a:ea typeface="Courier"/>
                <a:cs typeface="Courier"/>
                <a:sym typeface="Courier"/>
              </a:rPr>
              <a:t>4x2</a:t>
            </a:r>
            <a:r>
              <a:rPr sz="2250"/>
              <a:t> matrix, you can use the following commands:</a:t>
            </a:r>
          </a:p>
          <a:p>
            <a:pPr algn="l">
              <a:defRPr sz="3200">
                <a:latin typeface="Courier"/>
                <a:ea typeface="Courier"/>
                <a:cs typeface="Courier"/>
                <a:sym typeface="Courier"/>
              </a:defRPr>
            </a:pPr>
            <a:r>
              <a:rPr sz="2250">
                <a:solidFill>
                  <a:srgbClr val="00008B"/>
                </a:solidFill>
              </a:rPr>
              <a:t>&gt;&gt; C=[A;B]; </a:t>
            </a:r>
            <a:r>
              <a:rPr sz="1547">
                <a:solidFill>
                  <a:srgbClr val="008F00"/>
                </a:solidFill>
              </a:rPr>
              <a:t>%direct approach; note use of semicolon</a:t>
            </a:r>
            <a:endParaRPr sz="2250">
              <a:solidFill>
                <a:srgbClr val="00008B"/>
              </a:solidFill>
            </a:endParaRPr>
          </a:p>
          <a:p>
            <a:pPr algn="l">
              <a:defRPr sz="3200">
                <a:latin typeface="Courier"/>
                <a:ea typeface="Courier"/>
                <a:cs typeface="Courier"/>
                <a:sym typeface="Courier"/>
              </a:defRPr>
            </a:pPr>
            <a:r>
              <a:rPr sz="2250">
                <a:solidFill>
                  <a:srgbClr val="00008B"/>
                </a:solidFill>
              </a:rPr>
              <a:t>&gt;&gt; C=cat(1,A,B); </a:t>
            </a:r>
            <a:r>
              <a:rPr sz="1547">
                <a:solidFill>
                  <a:srgbClr val="008F00"/>
                </a:solidFill>
              </a:rPr>
              <a:t>%using cat command</a:t>
            </a:r>
            <a:endParaRPr sz="2250">
              <a:solidFill>
                <a:srgbClr val="00008B"/>
              </a:solidFill>
            </a:endParaRPr>
          </a:p>
          <a:p>
            <a:pPr algn="l">
              <a:defRPr sz="3200">
                <a:latin typeface="Courier"/>
                <a:ea typeface="Courier"/>
                <a:cs typeface="Courier"/>
                <a:sym typeface="Courier"/>
              </a:defRPr>
            </a:pPr>
            <a:r>
              <a:rPr sz="2250">
                <a:solidFill>
                  <a:srgbClr val="00008B"/>
                </a:solidFill>
              </a:rPr>
              <a:t>&gt;&gt; C=vertcat(A,B);</a:t>
            </a:r>
            <a:r>
              <a:rPr sz="2250"/>
              <a:t> </a:t>
            </a:r>
            <a:r>
              <a:rPr sz="1547">
                <a:solidFill>
                  <a:srgbClr val="008F00"/>
                </a:solidFill>
              </a:rPr>
              <a:t>%using vertcat command</a:t>
            </a:r>
            <a:endParaRPr sz="2250">
              <a:solidFill>
                <a:srgbClr val="00008B"/>
              </a:solidFill>
            </a:endParaRPr>
          </a:p>
          <a:p>
            <a:pPr algn="l">
              <a:defRPr sz="3200">
                <a:latin typeface="Gill Sans"/>
                <a:ea typeface="Gill Sans"/>
                <a:cs typeface="Gill Sans"/>
                <a:sym typeface="Gill Sans"/>
              </a:defRPr>
            </a:pPr>
            <a:endParaRPr sz="2250">
              <a:solidFill>
                <a:srgbClr val="00008B"/>
              </a:solidFill>
            </a:endParaRPr>
          </a:p>
          <a:p>
            <a:pPr algn="l">
              <a:defRPr sz="3200">
                <a:solidFill>
                  <a:srgbClr val="00008B"/>
                </a:solidFill>
                <a:latin typeface="Gill Sans"/>
                <a:ea typeface="Gill Sans"/>
                <a:cs typeface="Gill Sans"/>
                <a:sym typeface="Gill Sans"/>
              </a:defRPr>
            </a:pPr>
            <a:r>
              <a:rPr sz="2250"/>
              <a:t>To concatenate </a:t>
            </a:r>
            <a:r>
              <a:rPr sz="2250">
                <a:latin typeface="Courier"/>
                <a:ea typeface="Courier"/>
                <a:cs typeface="Courier"/>
                <a:sym typeface="Courier"/>
              </a:rPr>
              <a:t>A</a:t>
            </a:r>
            <a:r>
              <a:rPr sz="2250"/>
              <a:t> and </a:t>
            </a:r>
            <a:r>
              <a:rPr sz="2250">
                <a:latin typeface="Courier"/>
                <a:ea typeface="Courier"/>
                <a:cs typeface="Courier"/>
                <a:sym typeface="Courier"/>
              </a:rPr>
              <a:t>B</a:t>
            </a:r>
            <a:r>
              <a:rPr sz="2250"/>
              <a:t>, to obtain a new </a:t>
            </a:r>
            <a:r>
              <a:rPr sz="2250">
                <a:latin typeface="Courier"/>
                <a:ea typeface="Courier"/>
                <a:cs typeface="Courier"/>
                <a:sym typeface="Courier"/>
              </a:rPr>
              <a:t>2x4</a:t>
            </a:r>
            <a:r>
              <a:rPr sz="2250"/>
              <a:t> matrix, you can use the following commands:</a:t>
            </a:r>
          </a:p>
          <a:p>
            <a:pPr algn="l">
              <a:defRPr sz="3200">
                <a:latin typeface="Courier"/>
                <a:ea typeface="Courier"/>
                <a:cs typeface="Courier"/>
                <a:sym typeface="Courier"/>
              </a:defRPr>
            </a:pPr>
            <a:r>
              <a:rPr sz="2250">
                <a:solidFill>
                  <a:srgbClr val="00008B"/>
                </a:solidFill>
              </a:rPr>
              <a:t>&gt;&gt; D=[A,B]; </a:t>
            </a:r>
            <a:r>
              <a:rPr sz="1547">
                <a:solidFill>
                  <a:srgbClr val="008F00"/>
                </a:solidFill>
              </a:rPr>
              <a:t>%direct approach; note absence of semicolon</a:t>
            </a:r>
            <a:endParaRPr sz="2250">
              <a:solidFill>
                <a:srgbClr val="00008B"/>
              </a:solidFill>
            </a:endParaRPr>
          </a:p>
          <a:p>
            <a:pPr algn="l">
              <a:defRPr sz="3200">
                <a:latin typeface="Courier"/>
                <a:ea typeface="Courier"/>
                <a:cs typeface="Courier"/>
                <a:sym typeface="Courier"/>
              </a:defRPr>
            </a:pPr>
            <a:r>
              <a:rPr sz="2250">
                <a:solidFill>
                  <a:srgbClr val="00008B"/>
                </a:solidFill>
              </a:rPr>
              <a:t>&gt;&gt; D=cat(2,A,B); </a:t>
            </a:r>
            <a:r>
              <a:rPr sz="1547">
                <a:solidFill>
                  <a:srgbClr val="008F00"/>
                </a:solidFill>
              </a:rPr>
              <a:t>%using cat command</a:t>
            </a:r>
            <a:endParaRPr sz="2250">
              <a:solidFill>
                <a:srgbClr val="00008B"/>
              </a:solidFill>
            </a:endParaRPr>
          </a:p>
          <a:p>
            <a:pPr algn="l">
              <a:defRPr sz="3200">
                <a:latin typeface="Courier"/>
                <a:ea typeface="Courier"/>
                <a:cs typeface="Courier"/>
                <a:sym typeface="Courier"/>
              </a:defRPr>
            </a:pPr>
            <a:r>
              <a:rPr sz="2250">
                <a:solidFill>
                  <a:srgbClr val="00008B"/>
                </a:solidFill>
              </a:rPr>
              <a:t>&gt;&gt; D=horzcat(A,B);</a:t>
            </a:r>
            <a:r>
              <a:rPr sz="2250"/>
              <a:t> </a:t>
            </a:r>
            <a:r>
              <a:rPr sz="1547">
                <a:solidFill>
                  <a:srgbClr val="008F00"/>
                </a:solidFill>
              </a:rPr>
              <a:t>%using horzcat command</a:t>
            </a:r>
          </a:p>
        </p:txBody>
      </p:sp>
      <p:sp>
        <p:nvSpPr>
          <p:cNvPr id="2" name="Slide Number Placeholder 1"/>
          <p:cNvSpPr>
            <a:spLocks noGrp="1"/>
          </p:cNvSpPr>
          <p:nvPr>
            <p:ph type="sldNum" sz="quarter" idx="2"/>
          </p:nvPr>
        </p:nvSpPr>
        <p:spPr/>
        <p:txBody>
          <a:bodyPr/>
          <a:lstStyle/>
          <a:p>
            <a:fld id="{86CB4B4D-7CA3-9044-876B-883B54F8677D}" type="slidenum">
              <a:rPr lang="uk-UA" smtClean="0"/>
              <a:t>24</a:t>
            </a:fld>
            <a:endParaRPr lang="uk-UA"/>
          </a:p>
        </p:txBody>
      </p:sp>
    </p:spTree>
    <p:extLst>
      <p:ext uri="{BB962C8B-B14F-4D97-AF65-F5344CB8AC3E}">
        <p14:creationId xmlns:p14="http://schemas.microsoft.com/office/powerpoint/2010/main" val="57639193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tring concatenation"/>
          <p:cNvSpPr txBox="1">
            <a:spLocks noGrp="1"/>
          </p:cNvSpPr>
          <p:nvPr>
            <p:ph type="title"/>
          </p:nvPr>
        </p:nvSpPr>
        <p:spPr>
          <a:prstGeom prst="rect">
            <a:avLst/>
          </a:prstGeom>
        </p:spPr>
        <p:txBody>
          <a:bodyPr/>
          <a:lstStyle/>
          <a:p>
            <a:r>
              <a:t>String concatenation</a:t>
            </a:r>
          </a:p>
        </p:txBody>
      </p:sp>
      <p:sp>
        <p:nvSpPr>
          <p:cNvPr id="256" name="There are various ways to concatenate string variables. For example, you can concatenate strings using the strcat command:…"/>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latin typeface="Gill Sans"/>
                <a:ea typeface="Gill Sans"/>
                <a:cs typeface="Gill Sans"/>
                <a:sym typeface="Gill Sans"/>
              </a:defRPr>
            </a:pPr>
            <a:r>
              <a:rPr sz="2250">
                <a:solidFill>
                  <a:srgbClr val="00008B"/>
                </a:solidFill>
              </a:rPr>
              <a:t>There are various ways to concatenate string variables. For example, you can concatenate strings using the </a:t>
            </a:r>
            <a:r>
              <a:rPr sz="2250" b="1">
                <a:solidFill>
                  <a:srgbClr val="800020"/>
                </a:solidFill>
                <a:latin typeface="Courier"/>
                <a:ea typeface="Courier"/>
                <a:cs typeface="Courier"/>
                <a:sym typeface="Courier"/>
              </a:rPr>
              <a:t>strcat</a:t>
            </a:r>
            <a:r>
              <a:rPr sz="2250">
                <a:solidFill>
                  <a:srgbClr val="00008B"/>
                </a:solidFill>
              </a:rPr>
              <a:t> command:</a:t>
            </a:r>
          </a:p>
          <a:p>
            <a:pPr algn="l">
              <a:defRPr sz="3200">
                <a:latin typeface="Courier"/>
                <a:ea typeface="Courier"/>
                <a:cs typeface="Courier"/>
                <a:sym typeface="Courier"/>
              </a:defRPr>
            </a:pPr>
            <a:r>
              <a:rPr sz="2250">
                <a:solidFill>
                  <a:srgbClr val="00008B"/>
                </a:solidFill>
              </a:rPr>
              <a:t>&gt;&gt; s=‘wonder’; w=‘fully’;</a:t>
            </a:r>
          </a:p>
          <a:p>
            <a:pPr algn="l">
              <a:defRPr sz="3200">
                <a:latin typeface="Courier"/>
                <a:ea typeface="Courier"/>
                <a:cs typeface="Courier"/>
                <a:sym typeface="Courier"/>
              </a:defRPr>
            </a:pPr>
            <a:r>
              <a:rPr sz="2250">
                <a:solidFill>
                  <a:srgbClr val="00008B"/>
                </a:solidFill>
              </a:rPr>
              <a:t>&gt;&gt; strcat(s,w)</a:t>
            </a:r>
            <a:r>
              <a:rPr sz="2250"/>
              <a:t> </a:t>
            </a:r>
            <a:r>
              <a:rPr sz="1547">
                <a:solidFill>
                  <a:srgbClr val="008F00"/>
                </a:solidFill>
              </a:rPr>
              <a:t>%answer is: wonderfully</a:t>
            </a:r>
            <a:endParaRPr sz="2250">
              <a:solidFill>
                <a:srgbClr val="00008B"/>
              </a:solidFill>
            </a:endParaRPr>
          </a:p>
          <a:p>
            <a:pPr algn="l">
              <a:defRPr sz="3200">
                <a:latin typeface="Gill Sans"/>
                <a:ea typeface="Gill Sans"/>
                <a:cs typeface="Gill Sans"/>
                <a:sym typeface="Gill Sans"/>
              </a:defRPr>
            </a:pPr>
            <a:endParaRPr sz="2250">
              <a:solidFill>
                <a:srgbClr val="00008B"/>
              </a:solidFill>
            </a:endParaRPr>
          </a:p>
          <a:p>
            <a:pPr algn="l">
              <a:defRPr sz="3200">
                <a:latin typeface="Gill Sans"/>
                <a:ea typeface="Gill Sans"/>
                <a:cs typeface="Gill Sans"/>
                <a:sym typeface="Gill Sans"/>
              </a:defRPr>
            </a:pPr>
            <a:r>
              <a:rPr sz="2250">
                <a:solidFill>
                  <a:srgbClr val="00008B"/>
                </a:solidFill>
              </a:rPr>
              <a:t>Note that </a:t>
            </a:r>
            <a:r>
              <a:rPr sz="2250" b="1">
                <a:solidFill>
                  <a:srgbClr val="800020"/>
                </a:solidFill>
                <a:latin typeface="Courier"/>
                <a:ea typeface="Courier"/>
                <a:cs typeface="Courier"/>
                <a:sym typeface="Courier"/>
              </a:rPr>
              <a:t>strcat</a:t>
            </a:r>
            <a:r>
              <a:rPr sz="2250">
                <a:solidFill>
                  <a:srgbClr val="00008B"/>
                </a:solidFill>
              </a:rPr>
              <a:t> removes trailing ASCII white-space characters. To preserve trailing spaces, you can use </a:t>
            </a:r>
            <a:r>
              <a:rPr sz="2250" i="1">
                <a:solidFill>
                  <a:srgbClr val="00008B"/>
                </a:solidFill>
              </a:rPr>
              <a:t>horizontal array concatenation</a:t>
            </a:r>
            <a:r>
              <a:rPr sz="2250">
                <a:solidFill>
                  <a:srgbClr val="00008B"/>
                </a:solidFill>
              </a:rPr>
              <a:t>:</a:t>
            </a:r>
          </a:p>
          <a:p>
            <a:pPr algn="l">
              <a:defRPr sz="3200">
                <a:latin typeface="Courier"/>
                <a:ea typeface="Courier"/>
                <a:cs typeface="Courier"/>
                <a:sym typeface="Courier"/>
              </a:defRPr>
            </a:pPr>
            <a:r>
              <a:rPr sz="2250">
                <a:solidFill>
                  <a:srgbClr val="00008B"/>
                </a:solidFill>
              </a:rPr>
              <a:t>&gt;&gt; s=‘Hello ’; w=‘World!’;</a:t>
            </a:r>
            <a:r>
              <a:rPr sz="2250"/>
              <a:t> </a:t>
            </a:r>
            <a:r>
              <a:rPr sz="1547">
                <a:solidFill>
                  <a:srgbClr val="008F00"/>
                </a:solidFill>
              </a:rPr>
              <a:t>%note the space after Hello</a:t>
            </a:r>
            <a:endParaRPr sz="2250">
              <a:solidFill>
                <a:srgbClr val="00008B"/>
              </a:solidFill>
            </a:endParaRPr>
          </a:p>
          <a:p>
            <a:pPr algn="l">
              <a:defRPr sz="3200">
                <a:latin typeface="Courier"/>
                <a:ea typeface="Courier"/>
                <a:cs typeface="Courier"/>
                <a:sym typeface="Courier"/>
              </a:defRPr>
            </a:pPr>
            <a:r>
              <a:rPr sz="2250">
                <a:solidFill>
                  <a:srgbClr val="00008B"/>
                </a:solidFill>
              </a:rPr>
              <a:t>&gt;&gt; [s,w]</a:t>
            </a:r>
            <a:r>
              <a:rPr sz="2250"/>
              <a:t> </a:t>
            </a:r>
            <a:r>
              <a:rPr sz="1547">
                <a:solidFill>
                  <a:srgbClr val="008F00"/>
                </a:solidFill>
              </a:rPr>
              <a:t>%answer is: Hello World!</a:t>
            </a:r>
            <a:endParaRPr sz="2250">
              <a:solidFill>
                <a:srgbClr val="00008B"/>
              </a:solidFill>
            </a:endParaRPr>
          </a:p>
          <a:p>
            <a:pPr algn="l">
              <a:defRPr sz="3200">
                <a:latin typeface="Gill Sans"/>
                <a:ea typeface="Gill Sans"/>
                <a:cs typeface="Gill Sans"/>
                <a:sym typeface="Gill Sans"/>
              </a:defRPr>
            </a:pPr>
            <a:endParaRPr sz="2250">
              <a:solidFill>
                <a:srgbClr val="00008B"/>
              </a:solidFill>
            </a:endParaRPr>
          </a:p>
          <a:p>
            <a:pPr algn="l">
              <a:defRPr sz="3200">
                <a:latin typeface="Gill Sans"/>
                <a:ea typeface="Gill Sans"/>
                <a:cs typeface="Gill Sans"/>
                <a:sym typeface="Gill Sans"/>
              </a:defRPr>
            </a:pPr>
            <a:r>
              <a:rPr sz="2250">
                <a:solidFill>
                  <a:srgbClr val="00008B"/>
                </a:solidFill>
              </a:rPr>
              <a:t>You can also combine a string and a number by converting the number to a string (using </a:t>
            </a:r>
            <a:r>
              <a:rPr sz="2250" b="1">
                <a:solidFill>
                  <a:srgbClr val="800020"/>
                </a:solidFill>
                <a:latin typeface="Courier"/>
                <a:ea typeface="Courier"/>
                <a:cs typeface="Courier"/>
                <a:sym typeface="Courier"/>
              </a:rPr>
              <a:t>num2str</a:t>
            </a:r>
            <a:r>
              <a:rPr sz="2250">
                <a:solidFill>
                  <a:srgbClr val="00008B"/>
                </a:solidFill>
              </a:rPr>
              <a:t> command):</a:t>
            </a:r>
          </a:p>
          <a:p>
            <a:pPr algn="l">
              <a:defRPr sz="3200">
                <a:latin typeface="Courier"/>
                <a:ea typeface="Courier"/>
                <a:cs typeface="Courier"/>
                <a:sym typeface="Courier"/>
              </a:defRPr>
            </a:pPr>
            <a:r>
              <a:rPr sz="2250">
                <a:solidFill>
                  <a:srgbClr val="00008B"/>
                </a:solidFill>
              </a:rPr>
              <a:t>&gt;&gt; s=‘The final result is: ’; n=25;</a:t>
            </a:r>
          </a:p>
          <a:p>
            <a:pPr algn="l">
              <a:defRPr sz="3200">
                <a:latin typeface="Courier"/>
                <a:ea typeface="Courier"/>
                <a:cs typeface="Courier"/>
                <a:sym typeface="Courier"/>
              </a:defRPr>
            </a:pPr>
            <a:r>
              <a:rPr sz="2250">
                <a:solidFill>
                  <a:srgbClr val="00008B"/>
                </a:solidFill>
              </a:rPr>
              <a:t>&gt;&gt; [s,num2str(n)]</a:t>
            </a:r>
            <a:r>
              <a:rPr sz="2250"/>
              <a:t> </a:t>
            </a:r>
            <a:r>
              <a:rPr sz="1547">
                <a:solidFill>
                  <a:srgbClr val="008F00"/>
                </a:solidFill>
              </a:rPr>
              <a:t>%answer is: The final result is: 25</a:t>
            </a:r>
          </a:p>
        </p:txBody>
      </p:sp>
      <p:sp>
        <p:nvSpPr>
          <p:cNvPr id="2" name="Slide Number Placeholder 1"/>
          <p:cNvSpPr>
            <a:spLocks noGrp="1"/>
          </p:cNvSpPr>
          <p:nvPr>
            <p:ph type="sldNum" sz="quarter" idx="2"/>
          </p:nvPr>
        </p:nvSpPr>
        <p:spPr/>
        <p:txBody>
          <a:bodyPr/>
          <a:lstStyle/>
          <a:p>
            <a:fld id="{86CB4B4D-7CA3-9044-876B-883B54F8677D}" type="slidenum">
              <a:rPr lang="uk-UA" smtClean="0"/>
              <a:t>25</a:t>
            </a:fld>
            <a:endParaRPr lang="uk-UA"/>
          </a:p>
        </p:txBody>
      </p:sp>
    </p:spTree>
    <p:extLst>
      <p:ext uri="{BB962C8B-B14F-4D97-AF65-F5344CB8AC3E}">
        <p14:creationId xmlns:p14="http://schemas.microsoft.com/office/powerpoint/2010/main" val="12051992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Week-2 Tue</a:t>
            </a:r>
            <a:endParaRPr lang="en-US" dirty="0"/>
          </a:p>
        </p:txBody>
      </p:sp>
      <p:sp>
        <p:nvSpPr>
          <p:cNvPr id="7" name="Text Placeholder 6"/>
          <p:cNvSpPr>
            <a:spLocks noGrp="1"/>
          </p:cNvSpPr>
          <p:nvPr>
            <p:ph type="body" idx="1"/>
          </p:nvPr>
        </p:nvSpPr>
        <p:spPr/>
        <p:txBody>
          <a:bodyPr>
            <a:normAutofit fontScale="62500" lnSpcReduction="20000"/>
          </a:bodyPr>
          <a:lstStyle/>
          <a:p>
            <a:r>
              <a:rPr lang="en-US" dirty="0"/>
              <a:t>Using MATLAB to solve Ax=b </a:t>
            </a:r>
          </a:p>
          <a:p>
            <a:r>
              <a:rPr lang="en-US" dirty="0"/>
              <a:t>Relational and logical operators</a:t>
            </a:r>
          </a:p>
          <a:p>
            <a:r>
              <a:rPr lang="en-US" dirty="0"/>
              <a:t>Conditional statements - if, if-else, if-</a:t>
            </a:r>
            <a:r>
              <a:rPr lang="en-US" dirty="0" err="1"/>
              <a:t>elseif</a:t>
            </a:r>
            <a:r>
              <a:rPr lang="en-US" dirty="0"/>
              <a:t>-else</a:t>
            </a:r>
          </a:p>
          <a:p>
            <a:r>
              <a:rPr lang="en-US" dirty="0"/>
              <a:t>Loops - for, while</a:t>
            </a:r>
          </a:p>
          <a:p>
            <a:endParaRPr lang="en-US" dirty="0"/>
          </a:p>
        </p:txBody>
      </p:sp>
      <p:sp>
        <p:nvSpPr>
          <p:cNvPr id="3" name="Slide Number Placeholder 2"/>
          <p:cNvSpPr>
            <a:spLocks noGrp="1"/>
          </p:cNvSpPr>
          <p:nvPr>
            <p:ph type="sldNum" sz="quarter" idx="12"/>
          </p:nvPr>
        </p:nvSpPr>
        <p:spPr/>
        <p:txBody>
          <a:bodyPr/>
          <a:lstStyle/>
          <a:p>
            <a:fld id="{86CB4B4D-7CA3-9044-876B-883B54F8677D}" type="slidenum">
              <a:rPr lang="uk-UA" smtClean="0"/>
              <a:t>26</a:t>
            </a:fld>
            <a:endParaRPr lang="uk-UA"/>
          </a:p>
        </p:txBody>
      </p:sp>
    </p:spTree>
    <p:extLst>
      <p:ext uri="{BB962C8B-B14F-4D97-AF65-F5344CB8AC3E}">
        <p14:creationId xmlns:p14="http://schemas.microsoft.com/office/powerpoint/2010/main" val="989235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a:t>
            </a:r>
            <a:r>
              <a:rPr lang="en-US" dirty="0" err="1" smtClean="0"/>
              <a:t>matlab</a:t>
            </a:r>
            <a:r>
              <a:rPr lang="en-US" dirty="0" smtClean="0"/>
              <a:t> to solve ax=b</a:t>
            </a:r>
            <a:endParaRPr lang="en-US" dirty="0"/>
          </a:p>
        </p:txBody>
      </p:sp>
      <p:sp>
        <p:nvSpPr>
          <p:cNvPr id="7" name="Content Placeholder 6"/>
          <p:cNvSpPr>
            <a:spLocks noGrp="1"/>
          </p:cNvSpPr>
          <p:nvPr>
            <p:ph idx="1"/>
          </p:nvPr>
        </p:nvSpPr>
        <p:spPr/>
        <p:txBody>
          <a:bodyPr>
            <a:normAutofit fontScale="62500" lnSpcReduction="20000"/>
          </a:bodyPr>
          <a:lstStyle/>
          <a:p>
            <a:pPr marL="0" indent="0">
              <a:spcBef>
                <a:spcPts val="3200"/>
              </a:spcBef>
              <a:buClr>
                <a:srgbClr val="800020"/>
              </a:buClr>
              <a:buNone/>
              <a:defRPr sz="3200">
                <a:solidFill>
                  <a:srgbClr val="00008B"/>
                </a:solidFill>
                <a:latin typeface="Gill Sans"/>
                <a:ea typeface="Gill Sans"/>
                <a:cs typeface="Gill Sans"/>
                <a:sym typeface="Gill Sans"/>
              </a:defRPr>
            </a:pPr>
            <a:r>
              <a:rPr lang="en-US" dirty="0"/>
              <a:t>In every field of engineering there are problems that require the engineer to solve a system of </a:t>
            </a:r>
            <a:r>
              <a:rPr lang="en-US" b="1" dirty="0"/>
              <a:t>linear equations</a:t>
            </a:r>
            <a:endParaRPr lang="en-US" dirty="0">
              <a:solidFill>
                <a:srgbClr val="800020"/>
              </a:solidFill>
              <a:ea typeface="Gill Sans SemiBold"/>
              <a:cs typeface="Gill Sans SemiBold"/>
              <a:sym typeface="Gill Sans SemiBold"/>
            </a:endParaRPr>
          </a:p>
          <a:p>
            <a:pPr marL="0" indent="0">
              <a:buNone/>
              <a:defRPr sz="3200">
                <a:solidFill>
                  <a:srgbClr val="00008B"/>
                </a:solidFill>
                <a:latin typeface="Gill Sans"/>
                <a:ea typeface="Gill Sans"/>
                <a:cs typeface="Gill Sans"/>
                <a:sym typeface="Gill Sans"/>
              </a:defRPr>
            </a:pPr>
            <a:r>
              <a:rPr lang="en-US" dirty="0" smtClean="0">
                <a:solidFill>
                  <a:srgbClr val="800020"/>
                </a:solidFill>
                <a:ea typeface="Gill Sans SemiBold"/>
                <a:cs typeface="Gill Sans SemiBold"/>
                <a:sym typeface="Gill Sans SemiBold"/>
              </a:rPr>
              <a:t>EXAMPLE</a:t>
            </a:r>
          </a:p>
          <a:p>
            <a:pPr marL="0" indent="0">
              <a:buNone/>
              <a:defRPr sz="3200">
                <a:solidFill>
                  <a:srgbClr val="00008B"/>
                </a:solidFill>
                <a:latin typeface="Gill Sans"/>
                <a:ea typeface="Gill Sans"/>
                <a:cs typeface="Gill Sans"/>
                <a:sym typeface="Gill Sans"/>
              </a:defRPr>
            </a:pPr>
            <a:r>
              <a:rPr lang="en-US" dirty="0" smtClean="0"/>
              <a:t>John bought </a:t>
            </a:r>
            <a:r>
              <a:rPr lang="en-US" dirty="0" smtClean="0">
                <a:ea typeface="Gill Sans SemiBold"/>
                <a:cs typeface="Gill Sans SemiBold"/>
                <a:sym typeface="Gill Sans SemiBold"/>
              </a:rPr>
              <a:t>three</a:t>
            </a:r>
            <a:r>
              <a:rPr lang="en-US" dirty="0" smtClean="0"/>
              <a:t> </a:t>
            </a:r>
            <a:r>
              <a:rPr lang="en-US" dirty="0" smtClean="0">
                <a:solidFill>
                  <a:srgbClr val="800020"/>
                </a:solidFill>
              </a:rPr>
              <a:t>tangerines</a:t>
            </a:r>
            <a:r>
              <a:rPr lang="en-US" dirty="0" smtClean="0"/>
              <a:t>, </a:t>
            </a:r>
            <a:r>
              <a:rPr lang="en-US" dirty="0" smtClean="0">
                <a:ea typeface="Gill Sans SemiBold"/>
                <a:cs typeface="Gill Sans SemiBold"/>
                <a:sym typeface="Gill Sans SemiBold"/>
              </a:rPr>
              <a:t>four</a:t>
            </a:r>
            <a:r>
              <a:rPr lang="en-US" dirty="0" smtClean="0"/>
              <a:t> </a:t>
            </a:r>
            <a:r>
              <a:rPr lang="en-US" dirty="0" smtClean="0">
                <a:solidFill>
                  <a:srgbClr val="800020"/>
                </a:solidFill>
              </a:rPr>
              <a:t>bananas</a:t>
            </a:r>
            <a:r>
              <a:rPr lang="en-US" dirty="0" smtClean="0"/>
              <a:t>, and </a:t>
            </a:r>
            <a:r>
              <a:rPr lang="en-US" dirty="0" smtClean="0">
                <a:ea typeface="Gill Sans SemiBold"/>
                <a:cs typeface="Gill Sans SemiBold"/>
                <a:sym typeface="Gill Sans SemiBold"/>
              </a:rPr>
              <a:t>two</a:t>
            </a:r>
            <a:r>
              <a:rPr lang="en-US" dirty="0" smtClean="0"/>
              <a:t> </a:t>
            </a:r>
            <a:r>
              <a:rPr lang="en-US" dirty="0" smtClean="0">
                <a:solidFill>
                  <a:srgbClr val="800020"/>
                </a:solidFill>
              </a:rPr>
              <a:t>peaches</a:t>
            </a:r>
            <a:r>
              <a:rPr lang="en-US" dirty="0" smtClean="0"/>
              <a:t> and paid </a:t>
            </a:r>
            <a:r>
              <a:rPr lang="en-US" dirty="0" smtClean="0">
                <a:ea typeface="Gill Sans SemiBold"/>
                <a:cs typeface="Gill Sans SemiBold"/>
                <a:sym typeface="Gill Sans SemiBold"/>
              </a:rPr>
              <a:t>$2.15</a:t>
            </a:r>
            <a:r>
              <a:rPr lang="en-US" dirty="0" smtClean="0"/>
              <a:t>; Mary got </a:t>
            </a:r>
            <a:r>
              <a:rPr lang="en-US" dirty="0" smtClean="0">
                <a:ea typeface="Gill Sans SemiBold"/>
                <a:cs typeface="Gill Sans SemiBold"/>
                <a:sym typeface="Gill Sans SemiBold"/>
              </a:rPr>
              <a:t>seven</a:t>
            </a:r>
            <a:r>
              <a:rPr lang="en-US" dirty="0" smtClean="0"/>
              <a:t> </a:t>
            </a:r>
            <a:r>
              <a:rPr lang="en-US" dirty="0" smtClean="0">
                <a:solidFill>
                  <a:srgbClr val="800020"/>
                </a:solidFill>
              </a:rPr>
              <a:t>tangerines</a:t>
            </a:r>
            <a:r>
              <a:rPr lang="en-US" dirty="0" smtClean="0"/>
              <a:t> and </a:t>
            </a:r>
            <a:r>
              <a:rPr lang="en-US" dirty="0" smtClean="0">
                <a:ea typeface="Gill Sans SemiBold"/>
                <a:cs typeface="Gill Sans SemiBold"/>
                <a:sym typeface="Gill Sans SemiBold"/>
              </a:rPr>
              <a:t>four</a:t>
            </a:r>
            <a:r>
              <a:rPr lang="en-US" dirty="0" smtClean="0"/>
              <a:t> </a:t>
            </a:r>
            <a:r>
              <a:rPr lang="en-US" dirty="0" smtClean="0">
                <a:solidFill>
                  <a:srgbClr val="800020"/>
                </a:solidFill>
              </a:rPr>
              <a:t>peaches</a:t>
            </a:r>
            <a:r>
              <a:rPr lang="en-US" dirty="0" smtClean="0"/>
              <a:t> and paid </a:t>
            </a:r>
            <a:r>
              <a:rPr lang="en-US" dirty="0" smtClean="0">
                <a:ea typeface="Gill Sans SemiBold"/>
                <a:cs typeface="Gill Sans SemiBold"/>
                <a:sym typeface="Gill Sans SemiBold"/>
              </a:rPr>
              <a:t>$2.95</a:t>
            </a:r>
            <a:r>
              <a:rPr lang="en-US" dirty="0" smtClean="0"/>
              <a:t>; Steve got </a:t>
            </a:r>
            <a:r>
              <a:rPr lang="en-US" dirty="0" smtClean="0">
                <a:ea typeface="Gill Sans SemiBold"/>
                <a:cs typeface="Gill Sans SemiBold"/>
                <a:sym typeface="Gill Sans SemiBold"/>
              </a:rPr>
              <a:t>four</a:t>
            </a:r>
            <a:r>
              <a:rPr lang="en-US" dirty="0" smtClean="0"/>
              <a:t> </a:t>
            </a:r>
            <a:r>
              <a:rPr lang="en-US" dirty="0" smtClean="0">
                <a:solidFill>
                  <a:srgbClr val="800020"/>
                </a:solidFill>
              </a:rPr>
              <a:t>tangerines</a:t>
            </a:r>
            <a:r>
              <a:rPr lang="en-US" dirty="0" smtClean="0"/>
              <a:t> and </a:t>
            </a:r>
            <a:r>
              <a:rPr lang="en-US" dirty="0" smtClean="0">
                <a:ea typeface="Gill Sans SemiBold"/>
                <a:cs typeface="Gill Sans SemiBold"/>
                <a:sym typeface="Gill Sans SemiBold"/>
              </a:rPr>
              <a:t>six</a:t>
            </a:r>
            <a:r>
              <a:rPr lang="en-US" dirty="0" smtClean="0"/>
              <a:t> </a:t>
            </a:r>
            <a:r>
              <a:rPr lang="en-US" dirty="0" smtClean="0">
                <a:solidFill>
                  <a:srgbClr val="800020"/>
                </a:solidFill>
              </a:rPr>
              <a:t>bananas</a:t>
            </a:r>
            <a:r>
              <a:rPr lang="en-US" dirty="0" smtClean="0"/>
              <a:t> and paid </a:t>
            </a:r>
            <a:r>
              <a:rPr lang="en-US" dirty="0" smtClean="0">
                <a:ea typeface="Gill Sans SemiBold"/>
                <a:cs typeface="Gill Sans SemiBold"/>
                <a:sym typeface="Gill Sans SemiBold"/>
              </a:rPr>
              <a:t>$2.20</a:t>
            </a:r>
          </a:p>
          <a:p>
            <a:pPr marL="0" indent="0">
              <a:buNone/>
              <a:defRPr sz="3200">
                <a:solidFill>
                  <a:srgbClr val="00008B"/>
                </a:solidFill>
                <a:latin typeface="Gill Sans"/>
                <a:ea typeface="Gill Sans"/>
                <a:cs typeface="Gill Sans"/>
                <a:sym typeface="Gill Sans"/>
              </a:defRPr>
            </a:pPr>
            <a:r>
              <a:rPr lang="en-US" dirty="0" smtClean="0">
                <a:solidFill>
                  <a:srgbClr val="800020"/>
                </a:solidFill>
                <a:ea typeface="Gill Sans SemiBold"/>
                <a:cs typeface="Gill Sans SemiBold"/>
                <a:sym typeface="Gill Sans SemiBold"/>
              </a:rPr>
              <a:t>QUESTION</a:t>
            </a:r>
          </a:p>
          <a:p>
            <a:pPr marL="0" indent="0">
              <a:buNone/>
              <a:defRPr sz="3200">
                <a:solidFill>
                  <a:srgbClr val="00008B"/>
                </a:solidFill>
                <a:latin typeface="Gill Sans"/>
                <a:ea typeface="Gill Sans"/>
                <a:cs typeface="Gill Sans"/>
                <a:sym typeface="Gill Sans"/>
              </a:defRPr>
            </a:pPr>
            <a:r>
              <a:rPr lang="en-US" dirty="0" smtClean="0"/>
              <a:t>What is the individual price of each kind of fruit?</a:t>
            </a:r>
          </a:p>
          <a:p>
            <a:pPr marL="0" indent="0">
              <a:buNone/>
              <a:defRPr sz="3200">
                <a:solidFill>
                  <a:srgbClr val="00008B"/>
                </a:solidFill>
                <a:latin typeface="Gill Sans"/>
                <a:ea typeface="Gill Sans"/>
                <a:cs typeface="Gill Sans"/>
                <a:sym typeface="Gill Sans"/>
              </a:defRPr>
            </a:pPr>
            <a:endParaRPr lang="en-US" dirty="0" smtClean="0"/>
          </a:p>
          <a:p>
            <a:pPr marL="0" indent="0">
              <a:buNone/>
              <a:defRPr sz="3200" b="1">
                <a:solidFill>
                  <a:srgbClr val="800020"/>
                </a:solidFill>
                <a:latin typeface="Gill Sans"/>
                <a:ea typeface="Gill Sans"/>
                <a:cs typeface="Gill Sans"/>
                <a:sym typeface="Gill Sans"/>
              </a:defRPr>
            </a:pPr>
            <a:r>
              <a:rPr lang="en-US" dirty="0" smtClean="0"/>
              <a:t>STRATEGY</a:t>
            </a:r>
          </a:p>
          <a:p>
            <a:pPr marL="0" indent="0">
              <a:buClr>
                <a:srgbClr val="800020"/>
              </a:buClr>
              <a:buSzPct val="100000"/>
              <a:buNone/>
              <a:defRPr sz="3200">
                <a:latin typeface="Gill Sans"/>
                <a:ea typeface="Gill Sans"/>
                <a:cs typeface="Gill Sans"/>
                <a:sym typeface="Gill Sans"/>
              </a:defRPr>
            </a:pPr>
            <a:r>
              <a:rPr lang="en-US" dirty="0" smtClean="0">
                <a:solidFill>
                  <a:srgbClr val="00008B"/>
                </a:solidFill>
              </a:rPr>
              <a:t>List the </a:t>
            </a:r>
            <a:r>
              <a:rPr lang="en-US" i="1" dirty="0" smtClean="0">
                <a:solidFill>
                  <a:srgbClr val="00008B"/>
                </a:solidFill>
              </a:rPr>
              <a:t>unknowns</a:t>
            </a:r>
            <a:r>
              <a:rPr lang="en-US" dirty="0" smtClean="0">
                <a:solidFill>
                  <a:srgbClr val="00008B"/>
                </a:solidFill>
              </a:rPr>
              <a:t> (</a:t>
            </a:r>
            <a:r>
              <a:rPr lang="en-US" b="1" dirty="0" smtClean="0">
                <a:solidFill>
                  <a:srgbClr val="00008B"/>
                </a:solidFill>
                <a:ea typeface="Courier"/>
                <a:cs typeface="Courier"/>
                <a:sym typeface="Courier"/>
              </a:rPr>
              <a:t>x</a:t>
            </a:r>
            <a:r>
              <a:rPr lang="en-US" b="1" baseline="-5999" dirty="0" smtClean="0">
                <a:solidFill>
                  <a:srgbClr val="00008B"/>
                </a:solidFill>
                <a:ea typeface="Courier"/>
                <a:cs typeface="Courier"/>
                <a:sym typeface="Courier"/>
              </a:rPr>
              <a:t>1</a:t>
            </a:r>
            <a:r>
              <a:rPr lang="en-US" dirty="0" smtClean="0">
                <a:solidFill>
                  <a:srgbClr val="00008B"/>
                </a:solidFill>
                <a:ea typeface="Courier"/>
                <a:cs typeface="Courier"/>
                <a:sym typeface="Courier"/>
              </a:rPr>
              <a:t>, </a:t>
            </a:r>
            <a:r>
              <a:rPr lang="en-US" b="1" dirty="0" smtClean="0">
                <a:solidFill>
                  <a:srgbClr val="00008B"/>
                </a:solidFill>
                <a:ea typeface="Courier"/>
                <a:cs typeface="Courier"/>
                <a:sym typeface="Courier"/>
              </a:rPr>
              <a:t>x</a:t>
            </a:r>
            <a:r>
              <a:rPr lang="en-US" b="1" baseline="-5999" dirty="0" smtClean="0">
                <a:solidFill>
                  <a:srgbClr val="00008B"/>
                </a:solidFill>
                <a:ea typeface="Courier"/>
                <a:cs typeface="Courier"/>
                <a:sym typeface="Courier"/>
              </a:rPr>
              <a:t>2</a:t>
            </a:r>
            <a:r>
              <a:rPr lang="en-US" dirty="0" smtClean="0">
                <a:solidFill>
                  <a:srgbClr val="00008B"/>
                </a:solidFill>
                <a:ea typeface="Courier"/>
                <a:cs typeface="Courier"/>
                <a:sym typeface="Courier"/>
              </a:rPr>
              <a:t>, …, </a:t>
            </a:r>
            <a:r>
              <a:rPr lang="en-US" b="1" dirty="0" err="1" smtClean="0">
                <a:solidFill>
                  <a:srgbClr val="00008B"/>
                </a:solidFill>
                <a:ea typeface="Courier"/>
                <a:cs typeface="Courier"/>
                <a:sym typeface="Courier"/>
              </a:rPr>
              <a:t>x</a:t>
            </a:r>
            <a:r>
              <a:rPr lang="en-US" b="1" baseline="-5999" dirty="0" err="1" smtClean="0">
                <a:solidFill>
                  <a:srgbClr val="00008B"/>
                </a:solidFill>
                <a:ea typeface="Courier"/>
                <a:cs typeface="Courier"/>
                <a:sym typeface="Courier"/>
              </a:rPr>
              <a:t>n</a:t>
            </a:r>
            <a:r>
              <a:rPr lang="en-US" dirty="0" smtClean="0">
                <a:solidFill>
                  <a:srgbClr val="00008B"/>
                </a:solidFill>
              </a:rPr>
              <a:t>)</a:t>
            </a:r>
          </a:p>
          <a:p>
            <a:pPr marL="0" indent="0">
              <a:buClr>
                <a:srgbClr val="800020"/>
              </a:buClr>
              <a:buSzPct val="100000"/>
              <a:buNone/>
              <a:defRPr sz="3200">
                <a:latin typeface="Gill Sans"/>
                <a:ea typeface="Gill Sans"/>
                <a:cs typeface="Gill Sans"/>
                <a:sym typeface="Gill Sans"/>
              </a:defRPr>
            </a:pPr>
            <a:r>
              <a:rPr lang="en-US" dirty="0" smtClean="0">
                <a:solidFill>
                  <a:srgbClr val="00008B"/>
                </a:solidFill>
              </a:rPr>
              <a:t>Translate the conditions given by the problem into mathematical equations of the form: </a:t>
            </a:r>
            <a:r>
              <a:rPr lang="en-US" b="1" dirty="0" smtClean="0">
                <a:solidFill>
                  <a:srgbClr val="00008B"/>
                </a:solidFill>
                <a:ea typeface="Courier"/>
                <a:cs typeface="Courier"/>
                <a:sym typeface="Courier"/>
              </a:rPr>
              <a:t>a</a:t>
            </a:r>
            <a:r>
              <a:rPr lang="en-US" b="1" baseline="-5999" dirty="0" smtClean="0">
                <a:solidFill>
                  <a:srgbClr val="00008B"/>
                </a:solidFill>
                <a:ea typeface="Courier"/>
                <a:cs typeface="Courier"/>
                <a:sym typeface="Courier"/>
              </a:rPr>
              <a:t>1</a:t>
            </a:r>
            <a:r>
              <a:rPr lang="en-US" b="1" dirty="0" smtClean="0">
                <a:solidFill>
                  <a:srgbClr val="00008B"/>
                </a:solidFill>
                <a:ea typeface="Courier"/>
                <a:cs typeface="Courier"/>
                <a:sym typeface="Courier"/>
              </a:rPr>
              <a:t>x</a:t>
            </a:r>
            <a:r>
              <a:rPr lang="en-US" b="1" baseline="-5999" dirty="0" smtClean="0">
                <a:solidFill>
                  <a:srgbClr val="00008B"/>
                </a:solidFill>
                <a:ea typeface="Courier"/>
                <a:cs typeface="Courier"/>
                <a:sym typeface="Courier"/>
              </a:rPr>
              <a:t>1</a:t>
            </a:r>
            <a:r>
              <a:rPr lang="en-US" b="1" dirty="0" smtClean="0">
                <a:solidFill>
                  <a:srgbClr val="00008B"/>
                </a:solidFill>
                <a:ea typeface="Courier"/>
                <a:cs typeface="Courier"/>
                <a:sym typeface="Courier"/>
              </a:rPr>
              <a:t>+a</a:t>
            </a:r>
            <a:r>
              <a:rPr lang="en-US" b="1" baseline="-5999" dirty="0" smtClean="0">
                <a:solidFill>
                  <a:srgbClr val="00008B"/>
                </a:solidFill>
                <a:ea typeface="Courier"/>
                <a:cs typeface="Courier"/>
                <a:sym typeface="Courier"/>
              </a:rPr>
              <a:t>2</a:t>
            </a:r>
            <a:r>
              <a:rPr lang="en-US" b="1" dirty="0" smtClean="0">
                <a:solidFill>
                  <a:srgbClr val="00008B"/>
                </a:solidFill>
                <a:ea typeface="Courier"/>
                <a:cs typeface="Courier"/>
                <a:sym typeface="Courier"/>
              </a:rPr>
              <a:t>x</a:t>
            </a:r>
            <a:r>
              <a:rPr lang="en-US" b="1" baseline="-5999" dirty="0" smtClean="0">
                <a:solidFill>
                  <a:srgbClr val="00008B"/>
                </a:solidFill>
                <a:ea typeface="Courier"/>
                <a:cs typeface="Courier"/>
                <a:sym typeface="Courier"/>
              </a:rPr>
              <a:t>2</a:t>
            </a:r>
            <a:r>
              <a:rPr lang="en-US" b="1" dirty="0" smtClean="0">
                <a:solidFill>
                  <a:srgbClr val="00008B"/>
                </a:solidFill>
                <a:ea typeface="Courier"/>
                <a:cs typeface="Courier"/>
                <a:sym typeface="Courier"/>
              </a:rPr>
              <a:t>+…+</a:t>
            </a:r>
            <a:r>
              <a:rPr lang="en-US" b="1" dirty="0" err="1" smtClean="0">
                <a:solidFill>
                  <a:srgbClr val="00008B"/>
                </a:solidFill>
                <a:ea typeface="Courier"/>
                <a:cs typeface="Courier"/>
                <a:sym typeface="Courier"/>
              </a:rPr>
              <a:t>a</a:t>
            </a:r>
            <a:r>
              <a:rPr lang="en-US" b="1" baseline="-5999" dirty="0" err="1" smtClean="0">
                <a:solidFill>
                  <a:srgbClr val="00008B"/>
                </a:solidFill>
                <a:ea typeface="Courier"/>
                <a:cs typeface="Courier"/>
                <a:sym typeface="Courier"/>
              </a:rPr>
              <a:t>n</a:t>
            </a:r>
            <a:r>
              <a:rPr lang="en-US" b="1" dirty="0" err="1" smtClean="0">
                <a:solidFill>
                  <a:srgbClr val="00008B"/>
                </a:solidFill>
                <a:ea typeface="Courier"/>
                <a:cs typeface="Courier"/>
                <a:sym typeface="Courier"/>
              </a:rPr>
              <a:t>x</a:t>
            </a:r>
            <a:r>
              <a:rPr lang="en-US" b="1" baseline="-5999" dirty="0" err="1" smtClean="0">
                <a:solidFill>
                  <a:srgbClr val="00008B"/>
                </a:solidFill>
                <a:ea typeface="Courier"/>
                <a:cs typeface="Courier"/>
                <a:sym typeface="Courier"/>
              </a:rPr>
              <a:t>n</a:t>
            </a:r>
            <a:endParaRPr lang="en-US" dirty="0" smtClean="0">
              <a:solidFill>
                <a:srgbClr val="00008B"/>
              </a:solidFill>
            </a:endParaRPr>
          </a:p>
          <a:p>
            <a:pPr marL="0" indent="0">
              <a:buClr>
                <a:srgbClr val="800020"/>
              </a:buClr>
              <a:buSzPct val="100000"/>
              <a:buNone/>
              <a:defRPr sz="3200">
                <a:latin typeface="Gill Sans"/>
                <a:ea typeface="Gill Sans"/>
                <a:cs typeface="Gill Sans"/>
                <a:sym typeface="Gill Sans"/>
              </a:defRPr>
            </a:pPr>
            <a:r>
              <a:rPr lang="en-US" dirty="0" smtClean="0">
                <a:solidFill>
                  <a:srgbClr val="00008B"/>
                </a:solidFill>
              </a:rPr>
              <a:t>Solve these equations simultaneously to find the </a:t>
            </a:r>
            <a:r>
              <a:rPr lang="en-US" i="1" dirty="0" smtClean="0">
                <a:solidFill>
                  <a:srgbClr val="00008B"/>
                </a:solidFill>
              </a:rPr>
              <a:t>unknowns</a:t>
            </a:r>
          </a:p>
          <a:p>
            <a:endParaRPr lang="en-US" dirty="0"/>
          </a:p>
        </p:txBody>
      </p:sp>
      <p:sp>
        <p:nvSpPr>
          <p:cNvPr id="4" name="Date Placeholder 3"/>
          <p:cNvSpPr>
            <a:spLocks noGrp="1"/>
          </p:cNvSpPr>
          <p:nvPr>
            <p:ph type="dt" sz="half" idx="10"/>
          </p:nvPr>
        </p:nvSpPr>
        <p:spPr/>
        <p:txBody>
          <a:bodyPr/>
          <a:lstStyle/>
          <a:p>
            <a:fld id="{FF3582E3-40BD-114B-9F59-C65522CA6A2E}"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972039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linear </a:t>
            </a:r>
            <a:r>
              <a:rPr lang="en-US" dirty="0" err="1" smtClean="0"/>
              <a:t>eqn</a:t>
            </a:r>
            <a:endParaRPr lang="en-US" dirty="0"/>
          </a:p>
        </p:txBody>
      </p:sp>
      <p:sp>
        <p:nvSpPr>
          <p:cNvPr id="3" name="Content Placeholder 2"/>
          <p:cNvSpPr>
            <a:spLocks noGrp="1"/>
          </p:cNvSpPr>
          <p:nvPr>
            <p:ph idx="1"/>
          </p:nvPr>
        </p:nvSpPr>
        <p:spPr>
          <a:xfrm>
            <a:off x="685800" y="1260764"/>
            <a:ext cx="7772400" cy="4911436"/>
          </a:xfrm>
        </p:spPr>
        <p:txBody>
          <a:bodyPr/>
          <a:lstStyle/>
          <a:p>
            <a:pPr marL="0" indent="0">
              <a:buNone/>
            </a:pPr>
            <a:r>
              <a:rPr lang="en-US" dirty="0">
                <a:solidFill>
                  <a:srgbClr val="00008B"/>
                </a:solidFill>
              </a:rPr>
              <a:t>Collect the </a:t>
            </a:r>
            <a:r>
              <a:rPr lang="en-US" i="1" dirty="0">
                <a:solidFill>
                  <a:srgbClr val="00008B"/>
                </a:solidFill>
              </a:rPr>
              <a:t>unknowns</a:t>
            </a:r>
            <a:r>
              <a:rPr lang="en-US" dirty="0">
                <a:solidFill>
                  <a:srgbClr val="00008B"/>
                </a:solidFill>
              </a:rPr>
              <a:t>: </a:t>
            </a:r>
            <a:r>
              <a:rPr lang="en-US" dirty="0">
                <a:solidFill>
                  <a:srgbClr val="8B0000"/>
                </a:solidFill>
              </a:rPr>
              <a:t>cost of tangerine (</a:t>
            </a:r>
            <a:r>
              <a:rPr lang="en-US" dirty="0">
                <a:solidFill>
                  <a:srgbClr val="8B0000"/>
                </a:solidFill>
                <a:ea typeface="Courier"/>
                <a:cs typeface="Courier"/>
                <a:sym typeface="Courier"/>
              </a:rPr>
              <a:t>x</a:t>
            </a:r>
            <a:r>
              <a:rPr lang="en-US" baseline="-5999" dirty="0">
                <a:solidFill>
                  <a:srgbClr val="8B0000"/>
                </a:solidFill>
                <a:ea typeface="Courier"/>
                <a:cs typeface="Courier"/>
                <a:sym typeface="Courier"/>
              </a:rPr>
              <a:t>1</a:t>
            </a:r>
            <a:r>
              <a:rPr lang="en-US" dirty="0">
                <a:solidFill>
                  <a:srgbClr val="8B0000"/>
                </a:solidFill>
              </a:rPr>
              <a:t>), banana (</a:t>
            </a:r>
            <a:r>
              <a:rPr lang="en-US" dirty="0">
                <a:solidFill>
                  <a:srgbClr val="8B0000"/>
                </a:solidFill>
                <a:ea typeface="Courier"/>
                <a:cs typeface="Courier"/>
                <a:sym typeface="Courier"/>
              </a:rPr>
              <a:t>x</a:t>
            </a:r>
            <a:r>
              <a:rPr lang="en-US" baseline="-5999" dirty="0">
                <a:solidFill>
                  <a:srgbClr val="8B0000"/>
                </a:solidFill>
                <a:ea typeface="Courier"/>
                <a:cs typeface="Courier"/>
                <a:sym typeface="Courier"/>
              </a:rPr>
              <a:t>2</a:t>
            </a:r>
            <a:r>
              <a:rPr lang="en-US" dirty="0">
                <a:solidFill>
                  <a:srgbClr val="8B0000"/>
                </a:solidFill>
              </a:rPr>
              <a:t>), and peach (</a:t>
            </a:r>
            <a:r>
              <a:rPr lang="en-US" dirty="0">
                <a:solidFill>
                  <a:srgbClr val="8B0000"/>
                </a:solidFill>
                <a:ea typeface="Courier"/>
                <a:cs typeface="Courier"/>
                <a:sym typeface="Courier"/>
              </a:rPr>
              <a:t>x</a:t>
            </a:r>
            <a:r>
              <a:rPr lang="en-US" baseline="-5999" dirty="0">
                <a:solidFill>
                  <a:srgbClr val="8B0000"/>
                </a:solidFill>
                <a:ea typeface="Courier"/>
                <a:cs typeface="Courier"/>
                <a:sym typeface="Courier"/>
              </a:rPr>
              <a:t>3</a:t>
            </a:r>
            <a:r>
              <a:rPr lang="en-US" dirty="0">
                <a:solidFill>
                  <a:srgbClr val="8B0000"/>
                </a:solidFill>
              </a:rPr>
              <a:t>)</a:t>
            </a:r>
            <a:r>
              <a:rPr lang="en-US" dirty="0">
                <a:solidFill>
                  <a:srgbClr val="00008B"/>
                </a:solidFill>
              </a:rPr>
              <a:t> into a vector </a:t>
            </a:r>
            <a:r>
              <a:rPr lang="en-US" b="1" dirty="0">
                <a:solidFill>
                  <a:srgbClr val="800020"/>
                </a:solidFill>
                <a:ea typeface="Courier"/>
                <a:cs typeface="Courier"/>
                <a:sym typeface="Courier"/>
              </a:rPr>
              <a:t>x</a:t>
            </a:r>
            <a:r>
              <a:rPr lang="en-US" dirty="0">
                <a:solidFill>
                  <a:srgbClr val="00008B"/>
                </a:solidFill>
              </a:rPr>
              <a:t>; collect coefficients of </a:t>
            </a:r>
            <a:r>
              <a:rPr lang="en-US" b="1" dirty="0">
                <a:solidFill>
                  <a:srgbClr val="800020"/>
                </a:solidFill>
                <a:ea typeface="Courier"/>
                <a:cs typeface="Courier"/>
                <a:sym typeface="Courier"/>
              </a:rPr>
              <a:t>x</a:t>
            </a:r>
            <a:r>
              <a:rPr lang="en-US" dirty="0">
                <a:solidFill>
                  <a:srgbClr val="00008B"/>
                </a:solidFill>
              </a:rPr>
              <a:t> into a matrix </a:t>
            </a:r>
            <a:r>
              <a:rPr lang="en-US" b="1" dirty="0">
                <a:solidFill>
                  <a:srgbClr val="800020"/>
                </a:solidFill>
                <a:ea typeface="Courier"/>
                <a:cs typeface="Courier"/>
                <a:sym typeface="Courier"/>
              </a:rPr>
              <a:t>A</a:t>
            </a:r>
            <a:r>
              <a:rPr lang="en-US" dirty="0">
                <a:solidFill>
                  <a:srgbClr val="00008B"/>
                </a:solidFill>
              </a:rPr>
              <a:t>; collect right hand side numbers into a vector </a:t>
            </a:r>
            <a:r>
              <a:rPr lang="en-US" b="1" dirty="0">
                <a:solidFill>
                  <a:srgbClr val="800020"/>
                </a:solidFill>
                <a:ea typeface="Courier"/>
                <a:cs typeface="Courier"/>
                <a:sym typeface="Courier"/>
              </a:rPr>
              <a:t>b</a:t>
            </a:r>
            <a:r>
              <a:rPr lang="en-US" dirty="0">
                <a:solidFill>
                  <a:srgbClr val="00008B"/>
                </a:solidFill>
              </a:rPr>
              <a:t>;</a:t>
            </a:r>
            <a:r>
              <a:rPr lang="en-US" dirty="0">
                <a:solidFill>
                  <a:srgbClr val="800020"/>
                </a:solidFill>
              </a:rPr>
              <a:t> </a:t>
            </a:r>
            <a:r>
              <a:rPr lang="en-US" dirty="0">
                <a:solidFill>
                  <a:srgbClr val="00008B"/>
                </a:solidFill>
              </a:rPr>
              <a:t>this will result in an equation of the form…</a:t>
            </a:r>
          </a:p>
          <a:p>
            <a:pPr marL="0" indent="0">
              <a:buNone/>
            </a:pPr>
            <a:endParaRPr lang="en-US" dirty="0"/>
          </a:p>
        </p:txBody>
      </p:sp>
      <p:sp>
        <p:nvSpPr>
          <p:cNvPr id="4" name="Date Placeholder 3"/>
          <p:cNvSpPr>
            <a:spLocks noGrp="1"/>
          </p:cNvSpPr>
          <p:nvPr>
            <p:ph type="dt" sz="half" idx="10"/>
          </p:nvPr>
        </p:nvSpPr>
        <p:spPr/>
        <p:txBody>
          <a:bodyPr/>
          <a:lstStyle/>
          <a:p>
            <a:fld id="{B35DDCAB-F764-D74F-8F8B-690ED2EB016F}"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graphicFrame>
        <p:nvGraphicFramePr>
          <p:cNvPr id="9" name="Table"/>
          <p:cNvGraphicFramePr/>
          <p:nvPr>
            <p:extLst>
              <p:ext uri="{D42A27DB-BD31-4B8C-83A1-F6EECF244321}">
                <p14:modId xmlns:p14="http://schemas.microsoft.com/office/powerpoint/2010/main" val="1336834784"/>
              </p:ext>
            </p:extLst>
          </p:nvPr>
        </p:nvGraphicFramePr>
        <p:xfrm>
          <a:off x="2147457" y="2862073"/>
          <a:ext cx="5522973" cy="2240280"/>
        </p:xfrm>
        <a:graphic>
          <a:graphicData uri="http://schemas.openxmlformats.org/drawingml/2006/table">
            <a:tbl>
              <a:tblPr bandRow="1"/>
              <a:tblGrid>
                <a:gridCol w="518916"/>
                <a:gridCol w="518916"/>
                <a:gridCol w="518916"/>
                <a:gridCol w="518916"/>
                <a:gridCol w="518916"/>
                <a:gridCol w="518916"/>
                <a:gridCol w="518916"/>
                <a:gridCol w="518916"/>
                <a:gridCol w="518916"/>
                <a:gridCol w="852729"/>
              </a:tblGrid>
              <a:tr h="746760">
                <a:tc>
                  <a:txBody>
                    <a:bodyPr/>
                    <a:lstStyle/>
                    <a:p>
                      <a:pPr defTabSz="914400">
                        <a:defRPr sz="1800"/>
                      </a:pPr>
                      <a:r>
                        <a:rPr sz="2400">
                          <a:solidFill>
                            <a:srgbClr val="00008B"/>
                          </a:solidFill>
                          <a:latin typeface="Courier"/>
                          <a:ea typeface="Courier"/>
                          <a:cs typeface="Courier"/>
                          <a:sym typeface="Courier"/>
                        </a:rPr>
                        <a:t>3</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6D6D6"/>
                    </a:solidFill>
                  </a:tcPr>
                </a:tc>
                <a:tc>
                  <a:txBody>
                    <a:bodyPr/>
                    <a:lstStyle/>
                    <a:p>
                      <a:pPr defTabSz="914400">
                        <a:defRPr sz="3200">
                          <a:solidFill>
                            <a:srgbClr val="00008B"/>
                          </a:solidFill>
                          <a:latin typeface="Courier"/>
                          <a:ea typeface="Courier"/>
                          <a:cs typeface="Courier"/>
                          <a:sym typeface="Courier"/>
                        </a:defRPr>
                      </a:pPr>
                      <a:r>
                        <a:rPr sz="2400"/>
                        <a:t>x</a:t>
                      </a:r>
                      <a:r>
                        <a:rPr sz="2400" baseline="-5999"/>
                        <a:t>1</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9300"/>
                    </a:solidFill>
                  </a:tcPr>
                </a:tc>
                <a:tc>
                  <a:txBody>
                    <a:bodyPr/>
                    <a:lstStyle/>
                    <a:p>
                      <a:pPr defTabSz="914400">
                        <a:defRPr sz="1800"/>
                      </a:pPr>
                      <a:r>
                        <a:rPr sz="2400">
                          <a:solidFill>
                            <a:srgbClr val="00008B"/>
                          </a:solidFill>
                          <a:latin typeface="Courier"/>
                          <a:ea typeface="Courier"/>
                          <a:cs typeface="Courier"/>
                          <a:sym typeface="Courier"/>
                        </a:rPr>
                        <a:t>+</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defTabSz="914400">
                        <a:defRPr sz="1800"/>
                      </a:pPr>
                      <a:r>
                        <a:rPr sz="2400">
                          <a:solidFill>
                            <a:srgbClr val="00008B"/>
                          </a:solidFill>
                          <a:latin typeface="Courier"/>
                          <a:ea typeface="Courier"/>
                          <a:cs typeface="Courier"/>
                          <a:sym typeface="Courier"/>
                        </a:rPr>
                        <a:t>4</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6D6D6"/>
                    </a:solidFill>
                  </a:tcPr>
                </a:tc>
                <a:tc>
                  <a:txBody>
                    <a:bodyPr/>
                    <a:lstStyle/>
                    <a:p>
                      <a:pPr defTabSz="914400">
                        <a:defRPr sz="3200">
                          <a:solidFill>
                            <a:srgbClr val="00008B"/>
                          </a:solidFill>
                          <a:latin typeface="Courier"/>
                          <a:ea typeface="Courier"/>
                          <a:cs typeface="Courier"/>
                          <a:sym typeface="Courier"/>
                        </a:defRPr>
                      </a:pPr>
                      <a:r>
                        <a:rPr sz="2400"/>
                        <a:t>x</a:t>
                      </a:r>
                      <a:r>
                        <a:rPr sz="2400" baseline="-5999"/>
                        <a:t>2</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9300"/>
                    </a:solidFill>
                  </a:tcPr>
                </a:tc>
                <a:tc>
                  <a:txBody>
                    <a:bodyPr/>
                    <a:lstStyle/>
                    <a:p>
                      <a:pPr defTabSz="914400">
                        <a:defRPr sz="1800"/>
                      </a:pPr>
                      <a:r>
                        <a:rPr sz="2400">
                          <a:solidFill>
                            <a:srgbClr val="00008B"/>
                          </a:solidFill>
                          <a:latin typeface="Courier"/>
                          <a:ea typeface="Courier"/>
                          <a:cs typeface="Courier"/>
                          <a:sym typeface="Courier"/>
                        </a:rPr>
                        <a:t>+</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defTabSz="914400">
                        <a:defRPr sz="1800"/>
                      </a:pPr>
                      <a:r>
                        <a:rPr sz="2400">
                          <a:solidFill>
                            <a:srgbClr val="00008B"/>
                          </a:solidFill>
                          <a:latin typeface="Courier"/>
                          <a:ea typeface="Courier"/>
                          <a:cs typeface="Courier"/>
                          <a:sym typeface="Courier"/>
                        </a:rPr>
                        <a:t>2</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6D6D6"/>
                    </a:solidFill>
                  </a:tcPr>
                </a:tc>
                <a:tc>
                  <a:txBody>
                    <a:bodyPr/>
                    <a:lstStyle/>
                    <a:p>
                      <a:pPr defTabSz="914400">
                        <a:defRPr sz="3200">
                          <a:solidFill>
                            <a:srgbClr val="00008B"/>
                          </a:solidFill>
                          <a:latin typeface="Courier"/>
                          <a:ea typeface="Courier"/>
                          <a:cs typeface="Courier"/>
                          <a:sym typeface="Courier"/>
                        </a:defRPr>
                      </a:pPr>
                      <a:r>
                        <a:rPr sz="2400"/>
                        <a:t>x</a:t>
                      </a:r>
                      <a:r>
                        <a:rPr sz="2400" baseline="-5999"/>
                        <a:t>3</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9300"/>
                    </a:solidFill>
                  </a:tcPr>
                </a:tc>
                <a:tc>
                  <a:txBody>
                    <a:bodyPr/>
                    <a:lstStyle/>
                    <a:p>
                      <a:pPr defTabSz="914400">
                        <a:defRPr sz="1800"/>
                      </a:pPr>
                      <a:r>
                        <a:rPr sz="2400">
                          <a:solidFill>
                            <a:srgbClr val="00008B"/>
                          </a:solidFill>
                          <a:latin typeface="Courier"/>
                          <a:ea typeface="Courier"/>
                          <a:cs typeface="Courier"/>
                          <a:sym typeface="Courier"/>
                        </a:rPr>
                        <a:t>=</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defTabSz="914400">
                        <a:defRPr sz="1800"/>
                      </a:pPr>
                      <a:r>
                        <a:rPr sz="2400">
                          <a:solidFill>
                            <a:srgbClr val="00008B"/>
                          </a:solidFill>
                          <a:latin typeface="Courier"/>
                          <a:ea typeface="Courier"/>
                          <a:cs typeface="Courier"/>
                          <a:sym typeface="Courier"/>
                        </a:rPr>
                        <a:t>2.15</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4F8F00"/>
                    </a:solidFill>
                  </a:tcPr>
                </a:tc>
              </a:tr>
              <a:tr h="746760">
                <a:tc>
                  <a:txBody>
                    <a:bodyPr/>
                    <a:lstStyle/>
                    <a:p>
                      <a:pPr defTabSz="914400">
                        <a:defRPr sz="1800"/>
                      </a:pPr>
                      <a:r>
                        <a:rPr sz="2400">
                          <a:solidFill>
                            <a:srgbClr val="00008B"/>
                          </a:solidFill>
                          <a:latin typeface="Courier"/>
                          <a:ea typeface="Courier"/>
                          <a:cs typeface="Courier"/>
                          <a:sym typeface="Courier"/>
                        </a:rPr>
                        <a:t>7</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6D6D6"/>
                    </a:solidFill>
                  </a:tcPr>
                </a:tc>
                <a:tc>
                  <a:txBody>
                    <a:bodyPr/>
                    <a:lstStyle/>
                    <a:p>
                      <a:pPr defTabSz="914400">
                        <a:defRPr sz="3200">
                          <a:solidFill>
                            <a:srgbClr val="00008B"/>
                          </a:solidFill>
                          <a:latin typeface="Courier"/>
                          <a:ea typeface="Courier"/>
                          <a:cs typeface="Courier"/>
                          <a:sym typeface="Courier"/>
                        </a:defRPr>
                      </a:pPr>
                      <a:r>
                        <a:rPr sz="2400" dirty="0"/>
                        <a:t>x</a:t>
                      </a:r>
                      <a:r>
                        <a:rPr sz="2400" baseline="-5999" dirty="0"/>
                        <a:t>1</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9300"/>
                    </a:solidFill>
                  </a:tcPr>
                </a:tc>
                <a:tc>
                  <a:txBody>
                    <a:bodyPr/>
                    <a:lstStyle/>
                    <a:p>
                      <a:pPr defTabSz="914400">
                        <a:defRPr sz="1800"/>
                      </a:pPr>
                      <a:r>
                        <a:rPr sz="2400">
                          <a:solidFill>
                            <a:srgbClr val="00008B"/>
                          </a:solidFill>
                          <a:latin typeface="Courier"/>
                          <a:ea typeface="Courier"/>
                          <a:cs typeface="Courier"/>
                          <a:sym typeface="Courier"/>
                        </a:rPr>
                        <a:t>+</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defTabSz="914400">
                        <a:defRPr sz="1800"/>
                      </a:pPr>
                      <a:r>
                        <a:rPr sz="2400">
                          <a:solidFill>
                            <a:srgbClr val="00008B"/>
                          </a:solidFill>
                          <a:latin typeface="Courier"/>
                          <a:ea typeface="Courier"/>
                          <a:cs typeface="Courier"/>
                          <a:sym typeface="Courier"/>
                        </a:rPr>
                        <a:t>0</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6D6D6"/>
                    </a:solidFill>
                  </a:tcPr>
                </a:tc>
                <a:tc>
                  <a:txBody>
                    <a:bodyPr/>
                    <a:lstStyle/>
                    <a:p>
                      <a:pPr defTabSz="914400">
                        <a:defRPr sz="3200">
                          <a:solidFill>
                            <a:srgbClr val="00008B"/>
                          </a:solidFill>
                          <a:latin typeface="Courier"/>
                          <a:ea typeface="Courier"/>
                          <a:cs typeface="Courier"/>
                          <a:sym typeface="Courier"/>
                        </a:defRPr>
                      </a:pPr>
                      <a:r>
                        <a:rPr sz="2400"/>
                        <a:t>x</a:t>
                      </a:r>
                      <a:r>
                        <a:rPr sz="2400" baseline="-5999"/>
                        <a:t>2</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9300"/>
                    </a:solidFill>
                  </a:tcPr>
                </a:tc>
                <a:tc>
                  <a:txBody>
                    <a:bodyPr/>
                    <a:lstStyle/>
                    <a:p>
                      <a:pPr defTabSz="914400">
                        <a:defRPr sz="1800"/>
                      </a:pPr>
                      <a:r>
                        <a:rPr sz="2400">
                          <a:solidFill>
                            <a:srgbClr val="00008B"/>
                          </a:solidFill>
                          <a:latin typeface="Courier"/>
                          <a:ea typeface="Courier"/>
                          <a:cs typeface="Courier"/>
                          <a:sym typeface="Courier"/>
                        </a:rPr>
                        <a:t>+</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defTabSz="914400">
                        <a:defRPr sz="1800"/>
                      </a:pPr>
                      <a:r>
                        <a:rPr sz="2400">
                          <a:solidFill>
                            <a:srgbClr val="00008B"/>
                          </a:solidFill>
                          <a:latin typeface="Courier"/>
                          <a:ea typeface="Courier"/>
                          <a:cs typeface="Courier"/>
                          <a:sym typeface="Courier"/>
                        </a:rPr>
                        <a:t>4</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6D6D6"/>
                    </a:solidFill>
                  </a:tcPr>
                </a:tc>
                <a:tc>
                  <a:txBody>
                    <a:bodyPr/>
                    <a:lstStyle/>
                    <a:p>
                      <a:pPr defTabSz="914400">
                        <a:defRPr sz="3200">
                          <a:solidFill>
                            <a:srgbClr val="00008B"/>
                          </a:solidFill>
                          <a:latin typeface="Courier"/>
                          <a:ea typeface="Courier"/>
                          <a:cs typeface="Courier"/>
                          <a:sym typeface="Courier"/>
                        </a:defRPr>
                      </a:pPr>
                      <a:r>
                        <a:rPr sz="2400"/>
                        <a:t>x</a:t>
                      </a:r>
                      <a:r>
                        <a:rPr sz="2400" baseline="-5999"/>
                        <a:t>3</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9300"/>
                    </a:solidFill>
                  </a:tcPr>
                </a:tc>
                <a:tc>
                  <a:txBody>
                    <a:bodyPr/>
                    <a:lstStyle/>
                    <a:p>
                      <a:pPr defTabSz="914400">
                        <a:defRPr sz="1800"/>
                      </a:pPr>
                      <a:r>
                        <a:rPr sz="2400">
                          <a:solidFill>
                            <a:srgbClr val="00008B"/>
                          </a:solidFill>
                          <a:latin typeface="Courier"/>
                          <a:ea typeface="Courier"/>
                          <a:cs typeface="Courier"/>
                          <a:sym typeface="Courier"/>
                        </a:rPr>
                        <a:t>=</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defTabSz="914400">
                        <a:defRPr sz="1800"/>
                      </a:pPr>
                      <a:r>
                        <a:rPr sz="2400">
                          <a:solidFill>
                            <a:srgbClr val="00008B"/>
                          </a:solidFill>
                          <a:latin typeface="Courier"/>
                          <a:ea typeface="Courier"/>
                          <a:cs typeface="Courier"/>
                          <a:sym typeface="Courier"/>
                        </a:rPr>
                        <a:t>2.95</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4F8F00"/>
                    </a:solidFill>
                  </a:tcPr>
                </a:tc>
              </a:tr>
              <a:tr h="746760">
                <a:tc>
                  <a:txBody>
                    <a:bodyPr/>
                    <a:lstStyle/>
                    <a:p>
                      <a:pPr defTabSz="914400">
                        <a:defRPr sz="1800"/>
                      </a:pPr>
                      <a:r>
                        <a:rPr sz="2400" dirty="0">
                          <a:solidFill>
                            <a:srgbClr val="00008B"/>
                          </a:solidFill>
                          <a:latin typeface="Courier"/>
                          <a:ea typeface="Courier"/>
                          <a:cs typeface="Courier"/>
                          <a:sym typeface="Courier"/>
                        </a:rPr>
                        <a:t>4</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6D6D6"/>
                    </a:solidFill>
                  </a:tcPr>
                </a:tc>
                <a:tc>
                  <a:txBody>
                    <a:bodyPr/>
                    <a:lstStyle/>
                    <a:p>
                      <a:pPr defTabSz="914400">
                        <a:defRPr sz="3200">
                          <a:solidFill>
                            <a:srgbClr val="00008B"/>
                          </a:solidFill>
                          <a:latin typeface="Courier"/>
                          <a:ea typeface="Courier"/>
                          <a:cs typeface="Courier"/>
                          <a:sym typeface="Courier"/>
                        </a:defRPr>
                      </a:pPr>
                      <a:r>
                        <a:rPr sz="2400"/>
                        <a:t>x</a:t>
                      </a:r>
                      <a:r>
                        <a:rPr sz="2400" baseline="-5999"/>
                        <a:t>1</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9300"/>
                    </a:solidFill>
                  </a:tcPr>
                </a:tc>
                <a:tc>
                  <a:txBody>
                    <a:bodyPr/>
                    <a:lstStyle/>
                    <a:p>
                      <a:pPr defTabSz="914400">
                        <a:defRPr sz="1800"/>
                      </a:pPr>
                      <a:r>
                        <a:rPr sz="2400">
                          <a:solidFill>
                            <a:srgbClr val="00008B"/>
                          </a:solidFill>
                          <a:latin typeface="Courier"/>
                          <a:ea typeface="Courier"/>
                          <a:cs typeface="Courier"/>
                          <a:sym typeface="Courier"/>
                        </a:rPr>
                        <a:t>+</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defTabSz="914400">
                        <a:defRPr sz="1800"/>
                      </a:pPr>
                      <a:r>
                        <a:rPr sz="2400">
                          <a:solidFill>
                            <a:srgbClr val="00008B"/>
                          </a:solidFill>
                          <a:latin typeface="Courier"/>
                          <a:ea typeface="Courier"/>
                          <a:cs typeface="Courier"/>
                          <a:sym typeface="Courier"/>
                        </a:rPr>
                        <a:t>6</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6D6D6"/>
                    </a:solidFill>
                  </a:tcPr>
                </a:tc>
                <a:tc>
                  <a:txBody>
                    <a:bodyPr/>
                    <a:lstStyle/>
                    <a:p>
                      <a:pPr defTabSz="914400">
                        <a:defRPr sz="3200">
                          <a:solidFill>
                            <a:srgbClr val="00008B"/>
                          </a:solidFill>
                          <a:latin typeface="Courier"/>
                          <a:ea typeface="Courier"/>
                          <a:cs typeface="Courier"/>
                          <a:sym typeface="Courier"/>
                        </a:defRPr>
                      </a:pPr>
                      <a:r>
                        <a:rPr sz="2400"/>
                        <a:t>x</a:t>
                      </a:r>
                      <a:r>
                        <a:rPr sz="2400" baseline="-5999"/>
                        <a:t>2</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9300"/>
                    </a:solidFill>
                  </a:tcPr>
                </a:tc>
                <a:tc>
                  <a:txBody>
                    <a:bodyPr/>
                    <a:lstStyle/>
                    <a:p>
                      <a:pPr defTabSz="914400">
                        <a:defRPr sz="1800"/>
                      </a:pPr>
                      <a:r>
                        <a:rPr sz="2400">
                          <a:solidFill>
                            <a:srgbClr val="00008B"/>
                          </a:solidFill>
                          <a:latin typeface="Courier"/>
                          <a:ea typeface="Courier"/>
                          <a:cs typeface="Courier"/>
                          <a:sym typeface="Courier"/>
                        </a:rPr>
                        <a:t>+</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defTabSz="914400">
                        <a:defRPr sz="1800"/>
                      </a:pPr>
                      <a:r>
                        <a:rPr sz="2400">
                          <a:solidFill>
                            <a:srgbClr val="00008B"/>
                          </a:solidFill>
                          <a:latin typeface="Courier"/>
                          <a:ea typeface="Courier"/>
                          <a:cs typeface="Courier"/>
                          <a:sym typeface="Courier"/>
                        </a:rPr>
                        <a:t>0</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6D6D6"/>
                    </a:solidFill>
                  </a:tcPr>
                </a:tc>
                <a:tc>
                  <a:txBody>
                    <a:bodyPr/>
                    <a:lstStyle/>
                    <a:p>
                      <a:pPr defTabSz="914400">
                        <a:defRPr sz="3200">
                          <a:solidFill>
                            <a:srgbClr val="00008B"/>
                          </a:solidFill>
                          <a:latin typeface="Courier"/>
                          <a:ea typeface="Courier"/>
                          <a:cs typeface="Courier"/>
                          <a:sym typeface="Courier"/>
                        </a:defRPr>
                      </a:pPr>
                      <a:r>
                        <a:rPr sz="2400"/>
                        <a:t>x</a:t>
                      </a:r>
                      <a:r>
                        <a:rPr sz="2400" baseline="-5999"/>
                        <a:t>3</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9300"/>
                    </a:solidFill>
                  </a:tcPr>
                </a:tc>
                <a:tc>
                  <a:txBody>
                    <a:bodyPr/>
                    <a:lstStyle/>
                    <a:p>
                      <a:pPr defTabSz="914400">
                        <a:defRPr sz="1800"/>
                      </a:pPr>
                      <a:r>
                        <a:rPr sz="2400">
                          <a:solidFill>
                            <a:srgbClr val="00008B"/>
                          </a:solidFill>
                          <a:latin typeface="Courier"/>
                          <a:ea typeface="Courier"/>
                          <a:cs typeface="Courier"/>
                          <a:sym typeface="Courier"/>
                        </a:rPr>
                        <a:t>=</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defTabSz="914400">
                        <a:defRPr sz="1800"/>
                      </a:pPr>
                      <a:r>
                        <a:rPr sz="2400" dirty="0">
                          <a:solidFill>
                            <a:srgbClr val="00008B"/>
                          </a:solidFill>
                          <a:latin typeface="Courier"/>
                          <a:ea typeface="Courier"/>
                          <a:cs typeface="Courier"/>
                          <a:sym typeface="Courier"/>
                        </a:rPr>
                        <a:t>2.20</a:t>
                      </a:r>
                    </a:p>
                  </a:txBody>
                  <a:tcPr marL="50800" marR="50800" marT="50800" marB="50800" anchor="ctr"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4F8F00"/>
                    </a:solidFill>
                  </a:tcPr>
                </a:tc>
              </a:tr>
            </a:tbl>
          </a:graphicData>
        </a:graphic>
      </p:graphicFrame>
      <p:pic>
        <p:nvPicPr>
          <p:cNvPr id="10" name="Image" descr="Image"/>
          <p:cNvPicPr>
            <a:picLocks noChangeAspect="1"/>
          </p:cNvPicPr>
          <p:nvPr/>
        </p:nvPicPr>
        <p:blipFill>
          <a:blip r:embed="rId2">
            <a:extLst/>
          </a:blip>
          <a:stretch>
            <a:fillRect/>
          </a:stretch>
        </p:blipFill>
        <p:spPr>
          <a:xfrm>
            <a:off x="305816" y="5423938"/>
            <a:ext cx="2540001" cy="1213972"/>
          </a:xfrm>
          <a:prstGeom prst="rect">
            <a:avLst/>
          </a:prstGeom>
          <a:ln w="12700">
            <a:miter lim="400000"/>
          </a:ln>
        </p:spPr>
      </p:pic>
      <p:pic>
        <p:nvPicPr>
          <p:cNvPr id="11" name="Image" descr="Image"/>
          <p:cNvPicPr>
            <a:picLocks noChangeAspect="1"/>
          </p:cNvPicPr>
          <p:nvPr/>
        </p:nvPicPr>
        <p:blipFill>
          <a:blip r:embed="rId3">
            <a:extLst/>
          </a:blip>
          <a:stretch>
            <a:fillRect/>
          </a:stretch>
        </p:blipFill>
        <p:spPr>
          <a:xfrm>
            <a:off x="3897375" y="5331347"/>
            <a:ext cx="1905001" cy="1399153"/>
          </a:xfrm>
          <a:prstGeom prst="rect">
            <a:avLst/>
          </a:prstGeom>
          <a:ln w="12700">
            <a:miter lim="400000"/>
          </a:ln>
        </p:spPr>
      </p:pic>
      <p:pic>
        <p:nvPicPr>
          <p:cNvPr id="12" name="Image" descr="Image"/>
          <p:cNvPicPr>
            <a:picLocks noChangeAspect="1"/>
          </p:cNvPicPr>
          <p:nvPr/>
        </p:nvPicPr>
        <p:blipFill>
          <a:blip r:embed="rId4">
            <a:extLst/>
          </a:blip>
          <a:stretch>
            <a:fillRect/>
          </a:stretch>
        </p:blipFill>
        <p:spPr>
          <a:xfrm>
            <a:off x="6057392" y="5408686"/>
            <a:ext cx="1905001" cy="1244474"/>
          </a:xfrm>
          <a:prstGeom prst="rect">
            <a:avLst/>
          </a:prstGeom>
          <a:ln w="12700">
            <a:miter lim="400000"/>
          </a:ln>
        </p:spPr>
      </p:pic>
      <p:sp>
        <p:nvSpPr>
          <p:cNvPr id="13" name="Line"/>
          <p:cNvSpPr/>
          <p:nvPr/>
        </p:nvSpPr>
        <p:spPr>
          <a:xfrm flipH="1" flipV="1">
            <a:off x="2884192" y="5295029"/>
            <a:ext cx="3160414" cy="0"/>
          </a:xfrm>
          <a:prstGeom prst="line">
            <a:avLst/>
          </a:prstGeom>
          <a:ln w="50800">
            <a:solidFill>
              <a:srgbClr val="945200"/>
            </a:solidFill>
            <a:miter lim="400000"/>
          </a:ln>
        </p:spPr>
        <p:txBody>
          <a:bodyPr lIns="50800" tIns="50800" rIns="50800" bIns="50800" anchor="ctr"/>
          <a:lstStyle/>
          <a:p>
            <a:pPr>
              <a:defRPr sz="2400"/>
            </a:pPr>
            <a:endParaRPr/>
          </a:p>
        </p:txBody>
      </p:sp>
      <p:sp>
        <p:nvSpPr>
          <p:cNvPr id="14" name="Line"/>
          <p:cNvSpPr/>
          <p:nvPr/>
        </p:nvSpPr>
        <p:spPr>
          <a:xfrm>
            <a:off x="2884192" y="5060037"/>
            <a:ext cx="1" cy="234992"/>
          </a:xfrm>
          <a:prstGeom prst="line">
            <a:avLst/>
          </a:prstGeom>
          <a:ln w="50800">
            <a:solidFill>
              <a:srgbClr val="945200"/>
            </a:solidFill>
            <a:miter lim="400000"/>
            <a:headEnd type="triangle" len="sm"/>
          </a:ln>
        </p:spPr>
        <p:txBody>
          <a:bodyPr lIns="50800" tIns="50800" rIns="50800" bIns="50800" anchor="ctr"/>
          <a:lstStyle/>
          <a:p>
            <a:pPr>
              <a:defRPr sz="2400"/>
            </a:pPr>
            <a:endParaRPr/>
          </a:p>
        </p:txBody>
      </p:sp>
      <p:sp>
        <p:nvSpPr>
          <p:cNvPr id="15" name="Line"/>
          <p:cNvSpPr/>
          <p:nvPr/>
        </p:nvSpPr>
        <p:spPr>
          <a:xfrm>
            <a:off x="4549047" y="5060037"/>
            <a:ext cx="1" cy="234992"/>
          </a:xfrm>
          <a:prstGeom prst="line">
            <a:avLst/>
          </a:prstGeom>
          <a:ln w="50800">
            <a:solidFill>
              <a:srgbClr val="945200"/>
            </a:solidFill>
            <a:miter lim="400000"/>
            <a:headEnd type="triangle" len="sm"/>
          </a:ln>
        </p:spPr>
        <p:txBody>
          <a:bodyPr lIns="50800" tIns="50800" rIns="50800" bIns="50800" anchor="ctr"/>
          <a:lstStyle/>
          <a:p>
            <a:pPr>
              <a:defRPr sz="2400"/>
            </a:pPr>
            <a:endParaRPr/>
          </a:p>
        </p:txBody>
      </p:sp>
      <p:sp>
        <p:nvSpPr>
          <p:cNvPr id="16" name="Line"/>
          <p:cNvSpPr/>
          <p:nvPr/>
        </p:nvSpPr>
        <p:spPr>
          <a:xfrm>
            <a:off x="6044606" y="5060037"/>
            <a:ext cx="1" cy="234992"/>
          </a:xfrm>
          <a:prstGeom prst="line">
            <a:avLst/>
          </a:prstGeom>
          <a:ln w="50800">
            <a:solidFill>
              <a:srgbClr val="945200"/>
            </a:solidFill>
            <a:miter lim="400000"/>
            <a:headEnd type="triangle" len="sm"/>
          </a:ln>
        </p:spPr>
        <p:txBody>
          <a:bodyPr lIns="50800" tIns="50800" rIns="50800" bIns="50800" anchor="ctr"/>
          <a:lstStyle/>
          <a:p>
            <a:pPr>
              <a:defRPr sz="2400"/>
            </a:pPr>
            <a:endParaRPr/>
          </a:p>
        </p:txBody>
      </p:sp>
      <p:sp>
        <p:nvSpPr>
          <p:cNvPr id="18" name="Line"/>
          <p:cNvSpPr/>
          <p:nvPr/>
        </p:nvSpPr>
        <p:spPr>
          <a:xfrm flipH="1" flipV="1">
            <a:off x="1231740" y="2749889"/>
            <a:ext cx="4140716" cy="1803"/>
          </a:xfrm>
          <a:prstGeom prst="line">
            <a:avLst/>
          </a:prstGeom>
          <a:ln w="50800">
            <a:solidFill>
              <a:srgbClr val="945200"/>
            </a:solidFill>
            <a:miter lim="400000"/>
          </a:ln>
        </p:spPr>
        <p:txBody>
          <a:bodyPr lIns="50800" tIns="50800" rIns="50800" bIns="50800" anchor="ctr"/>
          <a:lstStyle/>
          <a:p>
            <a:pPr>
              <a:defRPr sz="2400"/>
            </a:pPr>
            <a:endParaRPr/>
          </a:p>
        </p:txBody>
      </p:sp>
      <p:sp>
        <p:nvSpPr>
          <p:cNvPr id="19" name="Line"/>
          <p:cNvSpPr/>
          <p:nvPr/>
        </p:nvSpPr>
        <p:spPr>
          <a:xfrm flipH="1">
            <a:off x="1205344" y="2724491"/>
            <a:ext cx="8221" cy="2620138"/>
          </a:xfrm>
          <a:prstGeom prst="line">
            <a:avLst/>
          </a:prstGeom>
          <a:ln w="50800">
            <a:solidFill>
              <a:srgbClr val="945200"/>
            </a:solidFill>
            <a:miter lim="400000"/>
            <a:tailEnd type="triangle" len="sm"/>
          </a:ln>
        </p:spPr>
        <p:txBody>
          <a:bodyPr lIns="50800" tIns="50800" rIns="50800" bIns="50800" anchor="ctr"/>
          <a:lstStyle/>
          <a:p>
            <a:pPr>
              <a:defRPr sz="2400"/>
            </a:pPr>
            <a:endParaRPr/>
          </a:p>
        </p:txBody>
      </p:sp>
      <p:sp>
        <p:nvSpPr>
          <p:cNvPr id="20" name="Line"/>
          <p:cNvSpPr/>
          <p:nvPr/>
        </p:nvSpPr>
        <p:spPr>
          <a:xfrm>
            <a:off x="2286713" y="2724490"/>
            <a:ext cx="1" cy="234992"/>
          </a:xfrm>
          <a:prstGeom prst="line">
            <a:avLst/>
          </a:prstGeom>
          <a:ln w="50800">
            <a:solidFill>
              <a:srgbClr val="945200"/>
            </a:solidFill>
            <a:miter lim="400000"/>
            <a:tailEnd type="triangle" len="sm"/>
          </a:ln>
        </p:spPr>
        <p:txBody>
          <a:bodyPr lIns="50800" tIns="50800" rIns="50800" bIns="50800" anchor="ctr"/>
          <a:lstStyle/>
          <a:p>
            <a:pPr>
              <a:defRPr sz="2400"/>
            </a:pPr>
            <a:endParaRPr/>
          </a:p>
        </p:txBody>
      </p:sp>
      <p:sp>
        <p:nvSpPr>
          <p:cNvPr id="21" name="Line"/>
          <p:cNvSpPr/>
          <p:nvPr/>
        </p:nvSpPr>
        <p:spPr>
          <a:xfrm>
            <a:off x="3897375" y="2751694"/>
            <a:ext cx="1" cy="234992"/>
          </a:xfrm>
          <a:prstGeom prst="line">
            <a:avLst/>
          </a:prstGeom>
          <a:ln w="50800">
            <a:solidFill>
              <a:srgbClr val="945200"/>
            </a:solidFill>
            <a:miter lim="400000"/>
            <a:tailEnd type="triangle" len="sm"/>
          </a:ln>
        </p:spPr>
        <p:txBody>
          <a:bodyPr lIns="50800" tIns="50800" rIns="50800" bIns="50800" anchor="ctr"/>
          <a:lstStyle/>
          <a:p>
            <a:pPr>
              <a:defRPr sz="2400"/>
            </a:pPr>
            <a:endParaRPr/>
          </a:p>
        </p:txBody>
      </p:sp>
      <p:sp>
        <p:nvSpPr>
          <p:cNvPr id="22" name="Line"/>
          <p:cNvSpPr/>
          <p:nvPr/>
        </p:nvSpPr>
        <p:spPr>
          <a:xfrm>
            <a:off x="5372456" y="2761488"/>
            <a:ext cx="1" cy="234992"/>
          </a:xfrm>
          <a:prstGeom prst="line">
            <a:avLst/>
          </a:prstGeom>
          <a:ln w="50800">
            <a:solidFill>
              <a:srgbClr val="945200"/>
            </a:solidFill>
            <a:miter lim="400000"/>
            <a:tailEnd type="triangle" len="sm"/>
          </a:ln>
        </p:spPr>
        <p:txBody>
          <a:bodyPr lIns="50800" tIns="50800" rIns="50800" bIns="50800" anchor="ctr"/>
          <a:lstStyle/>
          <a:p>
            <a:pPr>
              <a:defRPr sz="2400"/>
            </a:pPr>
            <a:endParaRPr/>
          </a:p>
        </p:txBody>
      </p:sp>
    </p:spTree>
    <p:extLst>
      <p:ext uri="{BB962C8B-B14F-4D97-AF65-F5344CB8AC3E}">
        <p14:creationId xmlns:p14="http://schemas.microsoft.com/office/powerpoint/2010/main" val="1615110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Image" descr="Image"/>
          <p:cNvPicPr>
            <a:picLocks noChangeAspect="1"/>
          </p:cNvPicPr>
          <p:nvPr/>
        </p:nvPicPr>
        <p:blipFill>
          <a:blip r:embed="rId2">
            <a:extLst/>
          </a:blip>
          <a:stretch>
            <a:fillRect/>
          </a:stretch>
        </p:blipFill>
        <p:spPr>
          <a:xfrm>
            <a:off x="3679031" y="835325"/>
            <a:ext cx="1785938" cy="442389"/>
          </a:xfrm>
          <a:prstGeom prst="rect">
            <a:avLst/>
          </a:prstGeom>
          <a:ln w="12700">
            <a:miter lim="400000"/>
          </a:ln>
        </p:spPr>
      </p:pic>
      <p:sp>
        <p:nvSpPr>
          <p:cNvPr id="287" name="To find the unknowns, i.e., component in vector x, left multiply this equation by the inverse of matrix A"/>
          <p:cNvSpPr txBox="1"/>
          <p:nvPr/>
        </p:nvSpPr>
        <p:spPr>
          <a:xfrm>
            <a:off x="107156" y="1362945"/>
            <a:ext cx="8940431" cy="100642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ormAutofit/>
          </a:bodyPr>
          <a:lstStyle/>
          <a:p>
            <a:pPr algn="l">
              <a:defRPr sz="3200">
                <a:latin typeface="Gill Sans"/>
                <a:ea typeface="Gill Sans"/>
                <a:cs typeface="Gill Sans"/>
                <a:sym typeface="Gill Sans"/>
              </a:defRPr>
            </a:pPr>
            <a:r>
              <a:rPr sz="2250" dirty="0">
                <a:solidFill>
                  <a:srgbClr val="00008B"/>
                </a:solidFill>
              </a:rPr>
              <a:t>To find the </a:t>
            </a:r>
            <a:r>
              <a:rPr sz="2250" i="1" dirty="0">
                <a:solidFill>
                  <a:srgbClr val="00008B"/>
                </a:solidFill>
              </a:rPr>
              <a:t>unknowns</a:t>
            </a:r>
            <a:r>
              <a:rPr sz="2250" dirty="0">
                <a:solidFill>
                  <a:srgbClr val="00008B"/>
                </a:solidFill>
              </a:rPr>
              <a:t>, i.e., component in vector </a:t>
            </a:r>
            <a:r>
              <a:rPr sz="2250" b="1" dirty="0">
                <a:solidFill>
                  <a:srgbClr val="800020"/>
                </a:solidFill>
                <a:ea typeface="Courier"/>
                <a:cs typeface="Courier"/>
                <a:sym typeface="Courier"/>
              </a:rPr>
              <a:t>x</a:t>
            </a:r>
            <a:r>
              <a:rPr sz="2250" dirty="0">
                <a:solidFill>
                  <a:srgbClr val="00008B"/>
                </a:solidFill>
              </a:rPr>
              <a:t>, left multiply this equation by the inverse of matrix </a:t>
            </a:r>
            <a:r>
              <a:rPr sz="2250" b="1" dirty="0">
                <a:solidFill>
                  <a:srgbClr val="800020"/>
                </a:solidFill>
                <a:ea typeface="Courier"/>
                <a:cs typeface="Courier"/>
                <a:sym typeface="Courier"/>
              </a:rPr>
              <a:t>A</a:t>
            </a:r>
          </a:p>
        </p:txBody>
      </p:sp>
      <p:pic>
        <p:nvPicPr>
          <p:cNvPr id="288" name="Image" descr="Image"/>
          <p:cNvPicPr>
            <a:picLocks noChangeAspect="1"/>
          </p:cNvPicPr>
          <p:nvPr/>
        </p:nvPicPr>
        <p:blipFill>
          <a:blip r:embed="rId3">
            <a:extLst/>
          </a:blip>
          <a:stretch>
            <a:fillRect/>
          </a:stretch>
        </p:blipFill>
        <p:spPr>
          <a:xfrm>
            <a:off x="2339578" y="2277460"/>
            <a:ext cx="4464844" cy="450581"/>
          </a:xfrm>
          <a:prstGeom prst="rect">
            <a:avLst/>
          </a:prstGeom>
          <a:ln w="12700">
            <a:miter lim="400000"/>
          </a:ln>
        </p:spPr>
      </p:pic>
      <p:sp>
        <p:nvSpPr>
          <p:cNvPr id="289" name="Line"/>
          <p:cNvSpPr/>
          <p:nvPr/>
        </p:nvSpPr>
        <p:spPr>
          <a:xfrm>
            <a:off x="2389417" y="2741123"/>
            <a:ext cx="1" cy="587281"/>
          </a:xfrm>
          <a:prstGeom prst="line">
            <a:avLst/>
          </a:prstGeom>
          <a:ln w="50800">
            <a:solidFill>
              <a:srgbClr val="945200"/>
            </a:solidFill>
            <a:miter lim="400000"/>
            <a:tailEnd type="triangle" len="sm"/>
          </a:ln>
        </p:spPr>
        <p:txBody>
          <a:bodyPr lIns="35719" tIns="35719" rIns="35719" bIns="35719" anchor="ctr"/>
          <a:lstStyle/>
          <a:p>
            <a:pPr>
              <a:defRPr sz="2400"/>
            </a:pPr>
            <a:endParaRPr sz="1687"/>
          </a:p>
        </p:txBody>
      </p:sp>
      <p:sp>
        <p:nvSpPr>
          <p:cNvPr id="290" name="inverse of matrix A"/>
          <p:cNvSpPr txBox="1"/>
          <p:nvPr/>
        </p:nvSpPr>
        <p:spPr>
          <a:xfrm>
            <a:off x="1224930" y="3304252"/>
            <a:ext cx="2339872" cy="418384"/>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p>
            <a:pPr>
              <a:spcBef>
                <a:spcPts val="1758"/>
              </a:spcBef>
              <a:defRPr sz="3200">
                <a:solidFill>
                  <a:srgbClr val="00008B"/>
                </a:solidFill>
                <a:latin typeface="Gill Sans"/>
                <a:ea typeface="Gill Sans"/>
                <a:cs typeface="Gill Sans"/>
                <a:sym typeface="Gill Sans"/>
              </a:defRPr>
            </a:pPr>
            <a:r>
              <a:rPr sz="2250" dirty="0"/>
              <a:t>inverse of matrix </a:t>
            </a:r>
            <a:r>
              <a:rPr sz="2250" dirty="0">
                <a:solidFill>
                  <a:srgbClr val="800020"/>
                </a:solidFill>
                <a:ea typeface="Gill Sans SemiBold"/>
                <a:cs typeface="Gill Sans SemiBold"/>
                <a:sym typeface="Gill Sans SemiBold"/>
              </a:rPr>
              <a:t>A</a:t>
            </a:r>
          </a:p>
        </p:txBody>
      </p:sp>
      <p:pic>
        <p:nvPicPr>
          <p:cNvPr id="291" name="Image" descr="Image"/>
          <p:cNvPicPr>
            <a:picLocks noChangeAspect="1"/>
          </p:cNvPicPr>
          <p:nvPr/>
        </p:nvPicPr>
        <p:blipFill>
          <a:blip r:embed="rId4">
            <a:extLst/>
          </a:blip>
          <a:stretch>
            <a:fillRect/>
          </a:stretch>
        </p:blipFill>
        <p:spPr>
          <a:xfrm>
            <a:off x="4530162" y="3503122"/>
            <a:ext cx="1785938" cy="879440"/>
          </a:xfrm>
          <a:prstGeom prst="rect">
            <a:avLst/>
          </a:prstGeom>
          <a:ln w="12700">
            <a:miter lim="400000"/>
          </a:ln>
        </p:spPr>
      </p:pic>
      <p:sp>
        <p:nvSpPr>
          <p:cNvPr id="292" name="Line"/>
          <p:cNvSpPr/>
          <p:nvPr/>
        </p:nvSpPr>
        <p:spPr>
          <a:xfrm>
            <a:off x="4608480" y="2753688"/>
            <a:ext cx="1" cy="1030053"/>
          </a:xfrm>
          <a:prstGeom prst="line">
            <a:avLst/>
          </a:prstGeom>
          <a:ln w="50800">
            <a:solidFill>
              <a:srgbClr val="945200"/>
            </a:solidFill>
            <a:miter lim="400000"/>
            <a:tailEnd type="triangle" len="sm"/>
          </a:ln>
        </p:spPr>
        <p:txBody>
          <a:bodyPr lIns="35719" tIns="35719" rIns="35719" bIns="35719" anchor="ctr"/>
          <a:lstStyle/>
          <a:p>
            <a:pPr>
              <a:defRPr sz="2400"/>
            </a:pPr>
            <a:endParaRPr sz="1687"/>
          </a:p>
        </p:txBody>
      </p:sp>
      <p:sp>
        <p:nvSpPr>
          <p:cNvPr id="293" name="identity matrix"/>
          <p:cNvSpPr txBox="1"/>
          <p:nvPr/>
        </p:nvSpPr>
        <p:spPr>
          <a:xfrm>
            <a:off x="4746427" y="3059524"/>
            <a:ext cx="2020746" cy="418384"/>
          </a:xfrm>
          <a:prstGeom prst="rect">
            <a:avLst/>
          </a:prstGeom>
          <a:ln w="12700">
            <a:miter lim="400000"/>
          </a:ln>
          <a:extLst>
            <a:ext uri="{C572A759-6A51-4108-AA02-DFA0A04FC94B}">
              <ma14:wrappingTextBoxFlag xmlns:ma14="http://schemas.microsoft.com/office/mac/drawingml/2011/main" val="1"/>
            </a:ext>
          </a:extLst>
        </p:spPr>
        <p:txBody>
          <a:bodyPr wrap="none" lIns="35719" tIns="35719" rIns="35719" bIns="35719" anchor="ctr">
            <a:spAutoFit/>
          </a:bodyPr>
          <a:lstStyle>
            <a:lvl1pPr algn="l">
              <a:spcBef>
                <a:spcPts val="2500"/>
              </a:spcBef>
              <a:defRPr sz="3200">
                <a:solidFill>
                  <a:srgbClr val="00008B"/>
                </a:solidFill>
                <a:latin typeface="Gill Sans"/>
                <a:ea typeface="Gill Sans"/>
                <a:cs typeface="Gill Sans"/>
                <a:sym typeface="Gill Sans"/>
              </a:defRPr>
            </a:lvl1pPr>
          </a:lstStyle>
          <a:p>
            <a:r>
              <a:rPr sz="2250" dirty="0">
                <a:latin typeface="+mn-lt"/>
              </a:rPr>
              <a:t>identity matrix</a:t>
            </a:r>
          </a:p>
        </p:txBody>
      </p:sp>
      <p:sp>
        <p:nvSpPr>
          <p:cNvPr id="294" name="Therefore, the unknowns are found by multiplying the inverse of matrix A (if it exists) by vector b"/>
          <p:cNvSpPr txBox="1"/>
          <p:nvPr/>
        </p:nvSpPr>
        <p:spPr>
          <a:xfrm>
            <a:off x="107156" y="4455598"/>
            <a:ext cx="8940431" cy="100642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ormAutofit/>
          </a:bodyPr>
          <a:lstStyle/>
          <a:p>
            <a:pPr algn="l">
              <a:defRPr sz="3200">
                <a:latin typeface="Gill Sans"/>
                <a:ea typeface="Gill Sans"/>
                <a:cs typeface="Gill Sans"/>
                <a:sym typeface="Gill Sans"/>
              </a:defRPr>
            </a:pPr>
            <a:r>
              <a:rPr sz="2250" dirty="0">
                <a:solidFill>
                  <a:srgbClr val="00008B"/>
                </a:solidFill>
              </a:rPr>
              <a:t>Therefore, the </a:t>
            </a:r>
            <a:r>
              <a:rPr sz="2250" i="1" dirty="0">
                <a:solidFill>
                  <a:srgbClr val="00008B"/>
                </a:solidFill>
              </a:rPr>
              <a:t>unknowns</a:t>
            </a:r>
            <a:r>
              <a:rPr sz="2250" dirty="0">
                <a:solidFill>
                  <a:srgbClr val="00008B"/>
                </a:solidFill>
              </a:rPr>
              <a:t> are found by multiplying the inverse of matrix </a:t>
            </a:r>
            <a:r>
              <a:rPr sz="2250" b="1" dirty="0">
                <a:solidFill>
                  <a:srgbClr val="800020"/>
                </a:solidFill>
                <a:ea typeface="Courier"/>
                <a:cs typeface="Courier"/>
                <a:sym typeface="Courier"/>
              </a:rPr>
              <a:t>A</a:t>
            </a:r>
            <a:r>
              <a:rPr sz="2250" dirty="0">
                <a:solidFill>
                  <a:srgbClr val="00008B"/>
                </a:solidFill>
              </a:rPr>
              <a:t> (if it exists) by vector </a:t>
            </a:r>
            <a:r>
              <a:rPr sz="2250" b="1" dirty="0">
                <a:solidFill>
                  <a:srgbClr val="800020"/>
                </a:solidFill>
                <a:ea typeface="Courier"/>
                <a:cs typeface="Courier"/>
                <a:sym typeface="Courier"/>
              </a:rPr>
              <a:t>b</a:t>
            </a:r>
          </a:p>
        </p:txBody>
      </p:sp>
      <p:pic>
        <p:nvPicPr>
          <p:cNvPr id="295" name="Image" descr="Image"/>
          <p:cNvPicPr>
            <a:picLocks noChangeAspect="1"/>
          </p:cNvPicPr>
          <p:nvPr/>
        </p:nvPicPr>
        <p:blipFill>
          <a:blip r:embed="rId5">
            <a:extLst/>
          </a:blip>
          <a:stretch>
            <a:fillRect/>
          </a:stretch>
        </p:blipFill>
        <p:spPr>
          <a:xfrm>
            <a:off x="4234741" y="5387619"/>
            <a:ext cx="2678907" cy="593315"/>
          </a:xfrm>
          <a:prstGeom prst="rect">
            <a:avLst/>
          </a:prstGeom>
          <a:ln w="12700">
            <a:miter lim="400000"/>
          </a:ln>
        </p:spPr>
      </p:pic>
      <p:sp>
        <p:nvSpPr>
          <p:cNvPr id="296" name="Rectangle"/>
          <p:cNvSpPr/>
          <p:nvPr/>
        </p:nvSpPr>
        <p:spPr>
          <a:xfrm>
            <a:off x="4079531" y="5237792"/>
            <a:ext cx="2986284" cy="1012193"/>
          </a:xfrm>
          <a:prstGeom prst="rect">
            <a:avLst/>
          </a:prstGeom>
          <a:solidFill>
            <a:srgbClr val="FF9300">
              <a:alpha val="15000"/>
            </a:srgbClr>
          </a:solidFill>
          <a:ln w="50800">
            <a:solidFill>
              <a:srgbClr val="945200"/>
            </a:solidFill>
            <a:miter lim="400000"/>
          </a:ln>
        </p:spPr>
        <p:txBody>
          <a:bodyPr lIns="35719" tIns="35719" rIns="35719" bIns="35719" anchor="ctr"/>
          <a:lstStyle/>
          <a:p>
            <a:pPr>
              <a:defRPr sz="2400"/>
            </a:pPr>
            <a:endParaRPr sz="1687"/>
          </a:p>
        </p:txBody>
      </p:sp>
      <p:sp>
        <p:nvSpPr>
          <p:cNvPr id="297" name="SOLUTION"/>
          <p:cNvSpPr txBox="1"/>
          <p:nvPr/>
        </p:nvSpPr>
        <p:spPr>
          <a:xfrm>
            <a:off x="2060328" y="5534697"/>
            <a:ext cx="1785938" cy="4183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lvl1pPr>
              <a:spcBef>
                <a:spcPts val="2500"/>
              </a:spcBef>
              <a:defRPr sz="3200">
                <a:solidFill>
                  <a:srgbClr val="00008B"/>
                </a:solidFill>
                <a:latin typeface="Gill Sans"/>
                <a:ea typeface="Gill Sans"/>
                <a:cs typeface="Gill Sans"/>
                <a:sym typeface="Gill Sans"/>
              </a:defRPr>
            </a:lvl1pPr>
          </a:lstStyle>
          <a:p>
            <a:r>
              <a:rPr sz="2250" dirty="0">
                <a:latin typeface="+mn-lt"/>
              </a:rPr>
              <a:t>SOLUTION</a:t>
            </a:r>
          </a:p>
        </p:txBody>
      </p:sp>
    </p:spTree>
    <p:extLst>
      <p:ext uri="{BB962C8B-B14F-4D97-AF65-F5344CB8AC3E}">
        <p14:creationId xmlns:p14="http://schemas.microsoft.com/office/powerpoint/2010/main" val="1773993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Course policies</a:t>
            </a:r>
            <a:endParaRPr lang="en-US" dirty="0"/>
          </a:p>
        </p:txBody>
      </p:sp>
      <p:sp>
        <p:nvSpPr>
          <p:cNvPr id="3" name="Content Placeholder 2"/>
          <p:cNvSpPr>
            <a:spLocks noGrp="1"/>
          </p:cNvSpPr>
          <p:nvPr>
            <p:ph idx="1"/>
          </p:nvPr>
        </p:nvSpPr>
        <p:spPr/>
        <p:txBody>
          <a:bodyPr/>
          <a:lstStyle/>
          <a:p>
            <a:r>
              <a:rPr lang="en-US" dirty="0" smtClean="0"/>
              <a:t>Attend every class, avoid playing games, snapchat, etc. in class.</a:t>
            </a:r>
          </a:p>
          <a:p>
            <a:r>
              <a:rPr lang="en-US" dirty="0" smtClean="0"/>
              <a:t>Follow in-class demos/practice handouts</a:t>
            </a:r>
          </a:p>
          <a:p>
            <a:r>
              <a:rPr lang="en-US" dirty="0" smtClean="0"/>
              <a:t>Ask questions </a:t>
            </a:r>
            <a:r>
              <a:rPr lang="mr-IN" dirty="0" smtClean="0"/>
              <a:t>–</a:t>
            </a:r>
            <a:r>
              <a:rPr lang="en-US" dirty="0" smtClean="0"/>
              <a:t> I may not know all answers but I can find resources to help out</a:t>
            </a:r>
          </a:p>
          <a:p>
            <a:r>
              <a:rPr lang="en-US" dirty="0" smtClean="0"/>
              <a:t>Spread out your work load </a:t>
            </a:r>
            <a:r>
              <a:rPr lang="mr-IN" dirty="0" smtClean="0"/>
              <a:t>–</a:t>
            </a:r>
            <a:r>
              <a:rPr lang="en-US" dirty="0" smtClean="0"/>
              <a:t> spend a few hours every other day for ENGR12</a:t>
            </a:r>
          </a:p>
          <a:p>
            <a:r>
              <a:rPr lang="en-US" dirty="0" smtClean="0"/>
              <a:t>Meet with your TAs or me when you can</a:t>
            </a:r>
            <a:r>
              <a:rPr lang="mr-IN" dirty="0" smtClean="0"/>
              <a:t>’</a:t>
            </a:r>
            <a:r>
              <a:rPr lang="en-US" dirty="0" smtClean="0"/>
              <a:t>t find answers to your questions</a:t>
            </a:r>
            <a:endParaRPr lang="en-US" dirty="0"/>
          </a:p>
        </p:txBody>
      </p:sp>
      <p:sp>
        <p:nvSpPr>
          <p:cNvPr id="4" name="Date Placeholder 3"/>
          <p:cNvSpPr>
            <a:spLocks noGrp="1"/>
          </p:cNvSpPr>
          <p:nvPr>
            <p:ph type="dt" sz="half" idx="10"/>
          </p:nvPr>
        </p:nvSpPr>
        <p:spPr/>
        <p:txBody>
          <a:bodyPr/>
          <a:lstStyle/>
          <a:p>
            <a:fld id="{3568EE40-ACF8-DF43-BDFC-6ACA73CE6123}"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564869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dirty="0" err="1" smtClean="0"/>
              <a:t>matlab</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defRPr sz="3200">
                <a:solidFill>
                  <a:srgbClr val="00008B"/>
                </a:solidFill>
                <a:latin typeface="Gill Sans"/>
                <a:ea typeface="Gill Sans"/>
                <a:cs typeface="Gill Sans"/>
                <a:sym typeface="Gill Sans"/>
              </a:defRPr>
            </a:pPr>
            <a:r>
              <a:rPr lang="en-US" dirty="0"/>
              <a:t>To solve </a:t>
            </a:r>
            <a:r>
              <a:rPr lang="en-US" b="1" dirty="0">
                <a:solidFill>
                  <a:srgbClr val="800020"/>
                </a:solidFill>
                <a:ea typeface="Courier"/>
                <a:cs typeface="Courier"/>
                <a:sym typeface="Courier"/>
              </a:rPr>
              <a:t>Ax=b</a:t>
            </a:r>
            <a:r>
              <a:rPr lang="en-US" dirty="0"/>
              <a:t> in MATLAB, you need to first check if the inverse of matrix </a:t>
            </a:r>
            <a:r>
              <a:rPr lang="en-US" b="1" dirty="0">
                <a:solidFill>
                  <a:srgbClr val="800020"/>
                </a:solidFill>
                <a:ea typeface="Courier"/>
                <a:cs typeface="Courier"/>
                <a:sym typeface="Courier"/>
              </a:rPr>
              <a:t>A</a:t>
            </a:r>
            <a:r>
              <a:rPr lang="en-US" dirty="0"/>
              <a:t> exists, and if it does, then compute the inverse of matrix </a:t>
            </a:r>
            <a:r>
              <a:rPr lang="en-US" b="1" dirty="0">
                <a:solidFill>
                  <a:srgbClr val="800020"/>
                </a:solidFill>
                <a:ea typeface="Courier"/>
                <a:cs typeface="Courier"/>
                <a:sym typeface="Courier"/>
              </a:rPr>
              <a:t>A</a:t>
            </a:r>
            <a:r>
              <a:rPr lang="en-US" dirty="0"/>
              <a:t> and multiply it by vector </a:t>
            </a:r>
            <a:r>
              <a:rPr lang="en-US" b="1" dirty="0">
                <a:solidFill>
                  <a:srgbClr val="800020"/>
                </a:solidFill>
                <a:ea typeface="Courier"/>
                <a:cs typeface="Courier"/>
                <a:sym typeface="Courier"/>
              </a:rPr>
              <a:t>b</a:t>
            </a:r>
            <a:r>
              <a:rPr lang="en-US" dirty="0"/>
              <a:t>, i.e., </a:t>
            </a:r>
            <a:r>
              <a:rPr lang="en-US" dirty="0" err="1">
                <a:ea typeface="Courier"/>
                <a:cs typeface="Courier"/>
                <a:sym typeface="Courier"/>
              </a:rPr>
              <a:t>inv</a:t>
            </a:r>
            <a:r>
              <a:rPr lang="en-US" dirty="0">
                <a:ea typeface="Courier"/>
                <a:cs typeface="Courier"/>
                <a:sym typeface="Courier"/>
              </a:rPr>
              <a:t>(A)*b</a:t>
            </a:r>
          </a:p>
          <a:p>
            <a:pPr marL="0" indent="0">
              <a:buNone/>
              <a:defRPr sz="3200">
                <a:solidFill>
                  <a:srgbClr val="00008B"/>
                </a:solidFill>
                <a:latin typeface="Gill Sans"/>
                <a:ea typeface="Gill Sans"/>
                <a:cs typeface="Gill Sans"/>
                <a:sym typeface="Gill Sans"/>
              </a:defRPr>
            </a:pPr>
            <a:endParaRPr lang="en-US" dirty="0">
              <a:ea typeface="Courier"/>
              <a:cs typeface="Courier"/>
              <a:sym typeface="Courier"/>
            </a:endParaRPr>
          </a:p>
          <a:p>
            <a:pPr marL="0" indent="0">
              <a:buNone/>
              <a:defRPr sz="3200" b="1">
                <a:solidFill>
                  <a:srgbClr val="8B0000"/>
                </a:solidFill>
                <a:latin typeface="Gill Sans"/>
                <a:ea typeface="Gill Sans"/>
                <a:cs typeface="Gill Sans"/>
                <a:sym typeface="Gill Sans"/>
              </a:defRPr>
            </a:pPr>
            <a:r>
              <a:rPr lang="en-US" dirty="0">
                <a:ea typeface="Gill Sans SemiBold"/>
                <a:cs typeface="Gill Sans SemiBold"/>
                <a:sym typeface="Gill Sans SemiBold"/>
              </a:rPr>
              <a:t>DETERMINANT</a:t>
            </a:r>
          </a:p>
          <a:p>
            <a:pPr marL="0" indent="0">
              <a:buNone/>
              <a:defRPr sz="3200">
                <a:solidFill>
                  <a:srgbClr val="00008B"/>
                </a:solidFill>
                <a:latin typeface="Gill Sans"/>
                <a:ea typeface="Gill Sans"/>
                <a:cs typeface="Gill Sans"/>
                <a:sym typeface="Gill Sans"/>
              </a:defRPr>
            </a:pPr>
            <a:r>
              <a:rPr lang="en-US" dirty="0"/>
              <a:t>To check if the inverse of </a:t>
            </a:r>
            <a:r>
              <a:rPr lang="en-US" b="1" dirty="0">
                <a:solidFill>
                  <a:srgbClr val="800020"/>
                </a:solidFill>
                <a:ea typeface="Courier"/>
                <a:cs typeface="Courier"/>
                <a:sym typeface="Courier"/>
              </a:rPr>
              <a:t>A</a:t>
            </a:r>
            <a:r>
              <a:rPr lang="en-US" dirty="0"/>
              <a:t> exists, use MATLAB’s </a:t>
            </a:r>
            <a:r>
              <a:rPr lang="en-US" b="1" dirty="0" err="1">
                <a:solidFill>
                  <a:srgbClr val="800020"/>
                </a:solidFill>
                <a:ea typeface="Courier"/>
                <a:cs typeface="Courier"/>
                <a:sym typeface="Courier"/>
              </a:rPr>
              <a:t>det</a:t>
            </a:r>
            <a:r>
              <a:rPr lang="en-US" dirty="0"/>
              <a:t> command</a:t>
            </a:r>
          </a:p>
          <a:p>
            <a:pPr marL="0" indent="0">
              <a:buNone/>
              <a:defRPr sz="3200">
                <a:solidFill>
                  <a:srgbClr val="00008B"/>
                </a:solidFill>
                <a:latin typeface="Gill Sans"/>
                <a:ea typeface="Gill Sans"/>
                <a:cs typeface="Gill Sans"/>
                <a:sym typeface="Gill Sans"/>
              </a:defRPr>
            </a:pPr>
            <a:endParaRPr lang="en-US" dirty="0"/>
          </a:p>
          <a:p>
            <a:pPr marL="0" indent="0">
              <a:buNone/>
              <a:defRPr sz="3200" b="1">
                <a:solidFill>
                  <a:srgbClr val="8B0000"/>
                </a:solidFill>
                <a:latin typeface="Gill Sans"/>
                <a:ea typeface="Gill Sans"/>
                <a:cs typeface="Gill Sans"/>
                <a:sym typeface="Gill Sans"/>
              </a:defRPr>
            </a:pPr>
            <a:r>
              <a:rPr lang="en-US" dirty="0">
                <a:ea typeface="Gill Sans SemiBold"/>
                <a:cs typeface="Gill Sans SemiBold"/>
                <a:sym typeface="Gill Sans SemiBold"/>
              </a:rPr>
              <a:t>INVERSE</a:t>
            </a:r>
          </a:p>
          <a:p>
            <a:pPr marL="0" indent="0">
              <a:buNone/>
              <a:defRPr sz="3200">
                <a:solidFill>
                  <a:srgbClr val="00008B"/>
                </a:solidFill>
                <a:latin typeface="Gill Sans"/>
                <a:ea typeface="Gill Sans"/>
                <a:cs typeface="Gill Sans"/>
                <a:sym typeface="Gill Sans"/>
              </a:defRPr>
            </a:pPr>
            <a:r>
              <a:rPr lang="en-US" dirty="0"/>
              <a:t>To compute the inverse of matrix </a:t>
            </a:r>
            <a:r>
              <a:rPr lang="en-US" b="1" dirty="0">
                <a:solidFill>
                  <a:srgbClr val="800020"/>
                </a:solidFill>
                <a:ea typeface="Courier"/>
                <a:cs typeface="Courier"/>
                <a:sym typeface="Courier"/>
              </a:rPr>
              <a:t>A</a:t>
            </a:r>
            <a:r>
              <a:rPr lang="en-US" dirty="0"/>
              <a:t>, use MATLAB’s </a:t>
            </a:r>
            <a:r>
              <a:rPr lang="en-US" b="1" dirty="0" err="1">
                <a:solidFill>
                  <a:srgbClr val="800020"/>
                </a:solidFill>
                <a:ea typeface="Courier"/>
                <a:cs typeface="Courier"/>
                <a:sym typeface="Courier"/>
              </a:rPr>
              <a:t>inv</a:t>
            </a:r>
            <a:r>
              <a:rPr lang="en-US" dirty="0"/>
              <a:t> command</a:t>
            </a:r>
          </a:p>
          <a:p>
            <a:pPr marL="0" indent="0">
              <a:buNone/>
              <a:defRPr sz="3200">
                <a:solidFill>
                  <a:srgbClr val="00008B"/>
                </a:solidFill>
                <a:latin typeface="Gill Sans"/>
                <a:ea typeface="Gill Sans"/>
                <a:cs typeface="Gill Sans"/>
                <a:sym typeface="Gill Sans"/>
              </a:defRPr>
            </a:pPr>
            <a:endParaRPr lang="en-US" dirty="0"/>
          </a:p>
          <a:p>
            <a:pPr marL="0" indent="0">
              <a:buNone/>
              <a:defRPr sz="3200" b="1">
                <a:solidFill>
                  <a:srgbClr val="8B0000"/>
                </a:solidFill>
                <a:latin typeface="Gill Sans"/>
                <a:ea typeface="Gill Sans"/>
                <a:cs typeface="Gill Sans"/>
                <a:sym typeface="Gill Sans"/>
              </a:defRPr>
            </a:pPr>
            <a:r>
              <a:rPr lang="en-US" dirty="0">
                <a:ea typeface="Gill Sans SemiBold"/>
                <a:cs typeface="Gill Sans SemiBold"/>
                <a:sym typeface="Gill Sans SemiBold"/>
              </a:rPr>
              <a:t>ALTERNATIVE METHOD</a:t>
            </a:r>
          </a:p>
          <a:p>
            <a:pPr marL="0" indent="0">
              <a:buNone/>
              <a:defRPr sz="3200">
                <a:solidFill>
                  <a:srgbClr val="00008B"/>
                </a:solidFill>
                <a:latin typeface="Gill Sans"/>
                <a:ea typeface="Gill Sans"/>
                <a:cs typeface="Gill Sans"/>
                <a:sym typeface="Gill Sans"/>
              </a:defRPr>
            </a:pPr>
            <a:r>
              <a:rPr lang="en-US" dirty="0"/>
              <a:t>Since </a:t>
            </a:r>
            <a:r>
              <a:rPr lang="en-US" b="1" dirty="0">
                <a:solidFill>
                  <a:srgbClr val="8B0000"/>
                </a:solidFill>
                <a:ea typeface="Courier"/>
                <a:cs typeface="Courier"/>
                <a:sym typeface="Courier"/>
              </a:rPr>
              <a:t>A</a:t>
            </a:r>
            <a:r>
              <a:rPr lang="en-US" dirty="0"/>
              <a:t> is a matrix and </a:t>
            </a:r>
            <a:r>
              <a:rPr lang="en-US" b="1" dirty="0">
                <a:solidFill>
                  <a:srgbClr val="8B0000"/>
                </a:solidFill>
                <a:ea typeface="Courier"/>
                <a:cs typeface="Courier"/>
                <a:sym typeface="Courier"/>
              </a:rPr>
              <a:t>b</a:t>
            </a:r>
            <a:r>
              <a:rPr lang="en-US" dirty="0"/>
              <a:t> a vector, then you can use the left matrix divide operator (see Using MATLAB as a calculator) to solve </a:t>
            </a:r>
            <a:r>
              <a:rPr lang="en-US" b="1" dirty="0">
                <a:solidFill>
                  <a:srgbClr val="800020"/>
                </a:solidFill>
                <a:ea typeface="Courier"/>
                <a:cs typeface="Courier"/>
                <a:sym typeface="Courier"/>
              </a:rPr>
              <a:t>Ax=b</a:t>
            </a:r>
            <a:r>
              <a:rPr lang="en-US" dirty="0"/>
              <a:t>, i.e.,  </a:t>
            </a:r>
            <a:r>
              <a:rPr lang="en-US" b="1" dirty="0">
                <a:solidFill>
                  <a:srgbClr val="800020"/>
                </a:solidFill>
                <a:ea typeface="Courier"/>
                <a:cs typeface="Courier"/>
                <a:sym typeface="Courier"/>
              </a:rPr>
              <a:t>A\b</a:t>
            </a:r>
            <a:r>
              <a:rPr lang="en-US" dirty="0"/>
              <a:t> (note that you still need to check if the determinant of </a:t>
            </a:r>
            <a:r>
              <a:rPr lang="en-US" b="1" dirty="0">
                <a:solidFill>
                  <a:srgbClr val="800020"/>
                </a:solidFill>
                <a:ea typeface="Courier"/>
                <a:cs typeface="Courier"/>
                <a:sym typeface="Courier"/>
              </a:rPr>
              <a:t>A</a:t>
            </a:r>
            <a:r>
              <a:rPr lang="en-US" dirty="0"/>
              <a:t> exists)</a:t>
            </a:r>
          </a:p>
          <a:p>
            <a:pPr marL="0" indent="0">
              <a:buNone/>
            </a:pPr>
            <a:endParaRPr lang="en-US" dirty="0"/>
          </a:p>
        </p:txBody>
      </p:sp>
      <p:sp>
        <p:nvSpPr>
          <p:cNvPr id="4" name="Date Placeholder 3"/>
          <p:cNvSpPr>
            <a:spLocks noGrp="1"/>
          </p:cNvSpPr>
          <p:nvPr>
            <p:ph type="dt" sz="half" idx="10"/>
          </p:nvPr>
        </p:nvSpPr>
        <p:spPr/>
        <p:txBody>
          <a:bodyPr/>
          <a:lstStyle/>
          <a:p>
            <a:fld id="{B35DDCAB-F764-D74F-8F8B-690ED2EB016F}"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120358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US" dirty="0"/>
          </a:p>
        </p:txBody>
      </p:sp>
      <p:sp>
        <p:nvSpPr>
          <p:cNvPr id="3" name="Content Placeholder 2"/>
          <p:cNvSpPr>
            <a:spLocks noGrp="1"/>
          </p:cNvSpPr>
          <p:nvPr>
            <p:ph idx="1"/>
          </p:nvPr>
        </p:nvSpPr>
        <p:spPr/>
        <p:txBody>
          <a:bodyPr>
            <a:normAutofit/>
          </a:bodyPr>
          <a:lstStyle/>
          <a:p>
            <a:pPr marL="0" indent="0">
              <a:buNone/>
              <a:defRPr sz="3200" cap="all">
                <a:solidFill>
                  <a:srgbClr val="800020"/>
                </a:solidFill>
                <a:latin typeface="Gill Sans SemiBold"/>
                <a:ea typeface="Gill Sans SemiBold"/>
                <a:cs typeface="Gill Sans SemiBold"/>
                <a:sym typeface="Gill Sans SemiBold"/>
              </a:defRPr>
            </a:pPr>
            <a:r>
              <a:rPr lang="en-US" dirty="0"/>
              <a:t>example</a:t>
            </a:r>
          </a:p>
          <a:p>
            <a:pPr marL="0" indent="0">
              <a:buNone/>
              <a:defRPr sz="3200">
                <a:latin typeface="Gill Sans"/>
                <a:ea typeface="Gill Sans"/>
                <a:cs typeface="Gill Sans"/>
                <a:sym typeface="Gill Sans"/>
              </a:defRPr>
            </a:pPr>
            <a:r>
              <a:rPr lang="en-US" sz="2400" dirty="0">
                <a:solidFill>
                  <a:srgbClr val="00008B"/>
                </a:solidFill>
              </a:rPr>
              <a:t>Let </a:t>
            </a:r>
            <a:r>
              <a:rPr lang="en-US" sz="2400" b="1" dirty="0">
                <a:solidFill>
                  <a:srgbClr val="00008B"/>
                </a:solidFill>
                <a:ea typeface="Courier"/>
                <a:cs typeface="Courier"/>
                <a:sym typeface="Courier"/>
              </a:rPr>
              <a:t>A=[3 4 2;7 0 4;4 6 0]</a:t>
            </a:r>
            <a:r>
              <a:rPr lang="en-US" sz="2400" dirty="0">
                <a:solidFill>
                  <a:srgbClr val="00008B"/>
                </a:solidFill>
              </a:rPr>
              <a:t> and </a:t>
            </a:r>
            <a:r>
              <a:rPr lang="en-US" sz="2400" b="1" dirty="0">
                <a:solidFill>
                  <a:srgbClr val="00008B"/>
                </a:solidFill>
                <a:ea typeface="Courier"/>
                <a:cs typeface="Courier"/>
                <a:sym typeface="Courier"/>
              </a:rPr>
              <a:t>b=[2.15;2.95;2.20]</a:t>
            </a:r>
            <a:r>
              <a:rPr lang="en-US" sz="2400" dirty="0">
                <a:solidFill>
                  <a:srgbClr val="00008B"/>
                </a:solidFill>
              </a:rPr>
              <a:t>.</a:t>
            </a:r>
          </a:p>
          <a:p>
            <a:pPr marL="0" indent="0">
              <a:buNone/>
              <a:defRPr sz="3200">
                <a:latin typeface="Courier"/>
                <a:ea typeface="Courier"/>
                <a:cs typeface="Courier"/>
                <a:sym typeface="Courier"/>
              </a:defRPr>
            </a:pPr>
            <a:r>
              <a:rPr lang="en-US" sz="2200" dirty="0">
                <a:solidFill>
                  <a:srgbClr val="00008B"/>
                </a:solidFill>
                <a:latin typeface="Courier New" charset="0"/>
                <a:ea typeface="Courier New" charset="0"/>
                <a:cs typeface="Courier New" charset="0"/>
              </a:rPr>
              <a:t>&gt;&gt; </a:t>
            </a:r>
            <a:r>
              <a:rPr lang="en-US" sz="2200" dirty="0" err="1">
                <a:solidFill>
                  <a:srgbClr val="00008B"/>
                </a:solidFill>
                <a:latin typeface="Courier New" charset="0"/>
                <a:ea typeface="Courier New" charset="0"/>
                <a:cs typeface="Courier New" charset="0"/>
              </a:rPr>
              <a:t>det</a:t>
            </a:r>
            <a:r>
              <a:rPr lang="en-US" sz="2200" dirty="0">
                <a:solidFill>
                  <a:srgbClr val="00008B"/>
                </a:solidFill>
                <a:latin typeface="Courier New" charset="0"/>
                <a:ea typeface="Courier New" charset="0"/>
                <a:cs typeface="Courier New" charset="0"/>
              </a:rPr>
              <a:t>(A) </a:t>
            </a:r>
            <a:r>
              <a:rPr lang="en-US" sz="2200" dirty="0">
                <a:solidFill>
                  <a:srgbClr val="008F00"/>
                </a:solidFill>
                <a:latin typeface="Courier New" charset="0"/>
                <a:ea typeface="Courier New" charset="0"/>
                <a:cs typeface="Courier New" charset="0"/>
              </a:rPr>
              <a:t>%returns 76, which means that it exists</a:t>
            </a:r>
          </a:p>
          <a:p>
            <a:pPr marL="0" indent="0">
              <a:buNone/>
              <a:defRPr sz="3200">
                <a:solidFill>
                  <a:srgbClr val="00008B"/>
                </a:solidFill>
                <a:latin typeface="Courier"/>
                <a:ea typeface="Courier"/>
                <a:cs typeface="Courier"/>
                <a:sym typeface="Courier"/>
              </a:defRPr>
            </a:pPr>
            <a:r>
              <a:rPr lang="en-US" sz="2200" dirty="0">
                <a:latin typeface="Courier New" charset="0"/>
                <a:ea typeface="Courier New" charset="0"/>
                <a:cs typeface="Courier New" charset="0"/>
              </a:rPr>
              <a:t>&gt;&gt; x=</a:t>
            </a:r>
            <a:r>
              <a:rPr lang="en-US" sz="2200" dirty="0" err="1">
                <a:latin typeface="Courier New" charset="0"/>
                <a:ea typeface="Courier New" charset="0"/>
                <a:cs typeface="Courier New" charset="0"/>
              </a:rPr>
              <a:t>inv</a:t>
            </a:r>
            <a:r>
              <a:rPr lang="en-US" sz="2200" dirty="0">
                <a:latin typeface="Courier New" charset="0"/>
                <a:ea typeface="Courier New" charset="0"/>
                <a:cs typeface="Courier New" charset="0"/>
              </a:rPr>
              <a:t>(A)*b </a:t>
            </a:r>
            <a:r>
              <a:rPr lang="en-US" sz="2200" dirty="0">
                <a:solidFill>
                  <a:srgbClr val="008F00"/>
                </a:solidFill>
                <a:latin typeface="Courier New" charset="0"/>
                <a:ea typeface="Courier New" charset="0"/>
                <a:cs typeface="Courier New" charset="0"/>
              </a:rPr>
              <a:t>%returns x=[0.25;0.20;0.30]</a:t>
            </a:r>
          </a:p>
          <a:p>
            <a:pPr marL="0" indent="0">
              <a:buNone/>
              <a:defRPr sz="3200">
                <a:solidFill>
                  <a:srgbClr val="00008B"/>
                </a:solidFill>
                <a:latin typeface="Courier"/>
                <a:ea typeface="Courier"/>
                <a:cs typeface="Courier"/>
                <a:sym typeface="Courier"/>
              </a:defRPr>
            </a:pPr>
            <a:endParaRPr lang="en-US" sz="1600" dirty="0">
              <a:solidFill>
                <a:srgbClr val="008F00"/>
              </a:solidFill>
            </a:endParaRPr>
          </a:p>
          <a:p>
            <a:pPr marL="0" indent="0">
              <a:buNone/>
              <a:defRPr sz="3200">
                <a:latin typeface="Gill Sans"/>
                <a:ea typeface="Gill Sans"/>
                <a:cs typeface="Gill Sans"/>
                <a:sym typeface="Gill Sans"/>
              </a:defRPr>
            </a:pPr>
            <a:r>
              <a:rPr lang="en-US" sz="2800" dirty="0">
                <a:solidFill>
                  <a:srgbClr val="00008B"/>
                </a:solidFill>
              </a:rPr>
              <a:t>Alternatively</a:t>
            </a:r>
            <a:endParaRPr lang="en-US" dirty="0">
              <a:solidFill>
                <a:srgbClr val="00008B"/>
              </a:solidFill>
            </a:endParaRPr>
          </a:p>
          <a:p>
            <a:pPr marL="0" indent="0">
              <a:buNone/>
              <a:defRPr sz="3200">
                <a:latin typeface="Courier"/>
                <a:ea typeface="Courier"/>
                <a:cs typeface="Courier"/>
                <a:sym typeface="Courier"/>
              </a:defRPr>
            </a:pPr>
            <a:r>
              <a:rPr lang="en-US" sz="2200" dirty="0">
                <a:solidFill>
                  <a:srgbClr val="00008B"/>
                </a:solidFill>
                <a:latin typeface="Courier New" charset="0"/>
                <a:ea typeface="Courier New" charset="0"/>
                <a:cs typeface="Courier New" charset="0"/>
              </a:rPr>
              <a:t>&gt;&gt; x=A\b </a:t>
            </a:r>
            <a:r>
              <a:rPr lang="en-US" sz="2200" dirty="0">
                <a:solidFill>
                  <a:srgbClr val="92D050"/>
                </a:solidFill>
                <a:latin typeface="Courier New" charset="0"/>
                <a:ea typeface="Courier New" charset="0"/>
                <a:cs typeface="Courier New" charset="0"/>
              </a:rPr>
              <a:t>%returns x=[0.25;0.20;0.30]</a:t>
            </a:r>
          </a:p>
          <a:p>
            <a:pPr marL="0" indent="0">
              <a:buNone/>
            </a:pPr>
            <a:endParaRPr lang="en-US" dirty="0"/>
          </a:p>
        </p:txBody>
      </p:sp>
      <p:sp>
        <p:nvSpPr>
          <p:cNvPr id="4" name="Date Placeholder 3"/>
          <p:cNvSpPr>
            <a:spLocks noGrp="1"/>
          </p:cNvSpPr>
          <p:nvPr>
            <p:ph type="dt" sz="half" idx="10"/>
          </p:nvPr>
        </p:nvSpPr>
        <p:spPr/>
        <p:txBody>
          <a:bodyPr/>
          <a:lstStyle/>
          <a:p>
            <a:fld id="{B35DDCAB-F764-D74F-8F8B-690ED2EB016F}"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668693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&amp; Logical Operators</a:t>
            </a:r>
            <a:endParaRPr lang="en-US" dirty="0"/>
          </a:p>
        </p:txBody>
      </p:sp>
      <p:sp>
        <p:nvSpPr>
          <p:cNvPr id="4" name="Date Placeholder 3"/>
          <p:cNvSpPr>
            <a:spLocks noGrp="1"/>
          </p:cNvSpPr>
          <p:nvPr>
            <p:ph type="dt" sz="half" idx="10"/>
          </p:nvPr>
        </p:nvSpPr>
        <p:spPr/>
        <p:txBody>
          <a:bodyPr/>
          <a:lstStyle/>
          <a:p>
            <a:fld id="{B35DDCAB-F764-D74F-8F8B-690ED2EB016F}"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32</a:t>
            </a:fld>
            <a:endParaRPr lang="en-US" dirty="0"/>
          </a:p>
        </p:txBody>
      </p:sp>
      <p:graphicFrame>
        <p:nvGraphicFramePr>
          <p:cNvPr id="6" name="Table"/>
          <p:cNvGraphicFramePr/>
          <p:nvPr>
            <p:extLst>
              <p:ext uri="{D42A27DB-BD31-4B8C-83A1-F6EECF244321}">
                <p14:modId xmlns:p14="http://schemas.microsoft.com/office/powerpoint/2010/main" val="428831415"/>
              </p:ext>
            </p:extLst>
          </p:nvPr>
        </p:nvGraphicFramePr>
        <p:xfrm>
          <a:off x="214746" y="1812531"/>
          <a:ext cx="3710383" cy="3341831"/>
        </p:xfrm>
        <a:graphic>
          <a:graphicData uri="http://schemas.openxmlformats.org/drawingml/2006/table">
            <a:tbl>
              <a:tblPr firstRow="1"/>
              <a:tblGrid>
                <a:gridCol w="2350932"/>
                <a:gridCol w="1359451"/>
              </a:tblGrid>
              <a:tr h="537671">
                <a:tc>
                  <a:txBody>
                    <a:bodyPr/>
                    <a:lstStyle/>
                    <a:p>
                      <a:pPr>
                        <a:spcBef>
                          <a:spcPts val="4200"/>
                        </a:spcBef>
                        <a:defRPr sz="1800" b="0">
                          <a:solidFill>
                            <a:srgbClr val="000000"/>
                          </a:solidFill>
                        </a:defRPr>
                      </a:pPr>
                      <a:r>
                        <a:rPr sz="2400" cap="all">
                          <a:solidFill>
                            <a:srgbClr val="FFFFFF"/>
                          </a:solidFill>
                          <a:latin typeface="Futura"/>
                          <a:ea typeface="Futura"/>
                          <a:cs typeface="Futura"/>
                          <a:sym typeface="Futura"/>
                        </a:rPr>
                        <a:t>operator</a:t>
                      </a:r>
                    </a:p>
                  </a:txBody>
                  <a:tcPr marL="50800" marR="50800" marT="50800" marB="50800" anchor="ctr" horzOverflow="overflow">
                    <a:lnL w="25400">
                      <a:solidFill>
                        <a:srgbClr val="00008B"/>
                      </a:solidFill>
                      <a:miter lim="400000"/>
                    </a:lnL>
                    <a:lnR w="25400">
                      <a:solidFill>
                        <a:srgbClr val="00008B"/>
                      </a:solidFill>
                      <a:miter lim="400000"/>
                    </a:lnR>
                    <a:lnT w="25400">
                      <a:solidFill>
                        <a:srgbClr val="00008B"/>
                      </a:solidFill>
                      <a:miter lim="400000"/>
                    </a:lnT>
                    <a:lnB w="25400">
                      <a:solidFill>
                        <a:srgbClr val="00008B"/>
                      </a:solidFill>
                      <a:miter lim="400000"/>
                    </a:lnB>
                    <a:solidFill>
                      <a:srgbClr val="945200"/>
                    </a:solidFill>
                  </a:tcPr>
                </a:tc>
                <a:tc>
                  <a:txBody>
                    <a:bodyPr/>
                    <a:lstStyle/>
                    <a:p>
                      <a:pPr>
                        <a:spcBef>
                          <a:spcPts val="4200"/>
                        </a:spcBef>
                        <a:defRPr sz="1800" b="0">
                          <a:solidFill>
                            <a:srgbClr val="000000"/>
                          </a:solidFill>
                        </a:defRPr>
                      </a:pPr>
                      <a:r>
                        <a:rPr sz="2400" cap="all">
                          <a:solidFill>
                            <a:srgbClr val="FFFFFF"/>
                          </a:solidFill>
                          <a:latin typeface="Futura"/>
                          <a:ea typeface="Futura"/>
                          <a:cs typeface="Futura"/>
                          <a:sym typeface="Futura"/>
                        </a:rPr>
                        <a:t>SYNTAX</a:t>
                      </a:r>
                    </a:p>
                  </a:txBody>
                  <a:tcPr marL="50800" marR="50800" marT="50800" marB="50800" anchor="ctr" horzOverflow="overflow">
                    <a:lnL w="25400">
                      <a:solidFill>
                        <a:srgbClr val="00008B"/>
                      </a:solidFill>
                      <a:miter lim="400000"/>
                    </a:lnL>
                    <a:lnR w="25400">
                      <a:solidFill>
                        <a:srgbClr val="00008B"/>
                      </a:solidFill>
                      <a:miter lim="400000"/>
                    </a:lnR>
                    <a:lnT w="25400">
                      <a:solidFill>
                        <a:srgbClr val="00008B"/>
                      </a:solidFill>
                      <a:miter lim="400000"/>
                    </a:lnT>
                    <a:lnB w="25400">
                      <a:solidFill>
                        <a:srgbClr val="00008B"/>
                      </a:solidFill>
                      <a:miter lim="400000"/>
                    </a:lnB>
                    <a:solidFill>
                      <a:srgbClr val="945200"/>
                    </a:solidFill>
                  </a:tcPr>
                </a:tc>
              </a:tr>
              <a:tr h="398437">
                <a:tc>
                  <a:txBody>
                    <a:bodyPr/>
                    <a:lstStyle/>
                    <a:p>
                      <a:pPr algn="l" defTabSz="914400">
                        <a:defRPr sz="1800"/>
                      </a:pPr>
                      <a:r>
                        <a:rPr sz="2400" dirty="0">
                          <a:solidFill>
                            <a:srgbClr val="00008B"/>
                          </a:solidFill>
                          <a:latin typeface="Gill Sans"/>
                          <a:ea typeface="Gill Sans"/>
                          <a:cs typeface="Gill Sans"/>
                          <a:sym typeface="Gill Sans"/>
                        </a:rPr>
                        <a:t>Equal</a:t>
                      </a:r>
                    </a:p>
                  </a:txBody>
                  <a:tcPr marL="50800" marR="50800" marT="50800" marB="50800" anchor="ctr" horzOverflow="overflow">
                    <a:lnL w="25400">
                      <a:solidFill>
                        <a:srgbClr val="945200"/>
                      </a:solidFill>
                      <a:miter lim="400000"/>
                    </a:lnL>
                    <a:lnR w="25400">
                      <a:solidFill>
                        <a:srgbClr val="945200"/>
                      </a:solidFill>
                      <a:miter lim="400000"/>
                    </a:lnR>
                    <a:lnT w="25400">
                      <a:solidFill>
                        <a:srgbClr val="00008B"/>
                      </a:solidFill>
                      <a:miter lim="400000"/>
                    </a:lnT>
                    <a:lnB w="12700">
                      <a:solidFill>
                        <a:srgbClr val="945200"/>
                      </a:solidFill>
                      <a:miter lim="400000"/>
                    </a:lnB>
                  </a:tcPr>
                </a:tc>
                <a:tc>
                  <a:txBody>
                    <a:bodyPr/>
                    <a:lstStyle/>
                    <a:p>
                      <a:pPr defTabSz="914400">
                        <a:defRPr sz="1800"/>
                      </a:pPr>
                      <a:r>
                        <a:rPr sz="2400" b="1">
                          <a:solidFill>
                            <a:srgbClr val="00008B"/>
                          </a:solidFill>
                          <a:latin typeface="Courier"/>
                          <a:ea typeface="Courier"/>
                          <a:cs typeface="Courier"/>
                          <a:sym typeface="Courier"/>
                        </a:rPr>
                        <a:t>==</a:t>
                      </a:r>
                    </a:p>
                  </a:txBody>
                  <a:tcPr marL="50800" marR="50800" marT="50800" marB="50800" anchor="ctr" horzOverflow="overflow">
                    <a:lnL w="25400">
                      <a:solidFill>
                        <a:srgbClr val="945200"/>
                      </a:solidFill>
                      <a:miter lim="400000"/>
                    </a:lnL>
                    <a:lnR w="25400">
                      <a:solidFill>
                        <a:srgbClr val="945200"/>
                      </a:solidFill>
                      <a:miter lim="400000"/>
                    </a:lnR>
                    <a:lnT w="25400">
                      <a:solidFill>
                        <a:srgbClr val="00008B"/>
                      </a:solidFill>
                      <a:miter lim="400000"/>
                    </a:lnT>
                    <a:lnB w="12700">
                      <a:solidFill>
                        <a:srgbClr val="945200"/>
                      </a:solidFill>
                      <a:miter lim="400000"/>
                    </a:lnB>
                  </a:tcPr>
                </a:tc>
              </a:tr>
              <a:tr h="397492">
                <a:tc>
                  <a:txBody>
                    <a:bodyPr/>
                    <a:lstStyle/>
                    <a:p>
                      <a:pPr algn="l" defTabSz="914400">
                        <a:defRPr sz="1800"/>
                      </a:pPr>
                      <a:r>
                        <a:rPr sz="2400">
                          <a:solidFill>
                            <a:srgbClr val="00008B"/>
                          </a:solidFill>
                          <a:latin typeface="Gill Sans"/>
                          <a:ea typeface="Gill Sans"/>
                          <a:cs typeface="Gill Sans"/>
                          <a:sym typeface="Gill Sans"/>
                        </a:rPr>
                        <a:t>Not equal</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1800"/>
                      </a:pPr>
                      <a:r>
                        <a:rPr sz="2400" b="1">
                          <a:solidFill>
                            <a:srgbClr val="00008B"/>
                          </a:solidFill>
                          <a:latin typeface="Courier"/>
                          <a:ea typeface="Courier"/>
                          <a:cs typeface="Courier"/>
                          <a:sym typeface="Courier"/>
                        </a:rPr>
                        <a:t>~=</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397492">
                <a:tc>
                  <a:txBody>
                    <a:bodyPr/>
                    <a:lstStyle/>
                    <a:p>
                      <a:pPr algn="l" defTabSz="914400">
                        <a:defRPr sz="1800"/>
                      </a:pPr>
                      <a:r>
                        <a:rPr sz="2400">
                          <a:solidFill>
                            <a:srgbClr val="00008B"/>
                          </a:solidFill>
                          <a:latin typeface="Gill Sans"/>
                          <a:ea typeface="Gill Sans"/>
                          <a:cs typeface="Gill Sans"/>
                          <a:sym typeface="Gill Sans"/>
                        </a:rPr>
                        <a:t>Greater than</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1800"/>
                      </a:pPr>
                      <a:r>
                        <a:rPr sz="2400" b="1">
                          <a:solidFill>
                            <a:srgbClr val="00008B"/>
                          </a:solidFill>
                          <a:latin typeface="Courier"/>
                          <a:ea typeface="Courier"/>
                          <a:cs typeface="Courier"/>
                          <a:sym typeface="Courier"/>
                        </a:rPr>
                        <a:t>&gt;</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397492">
                <a:tc>
                  <a:txBody>
                    <a:bodyPr/>
                    <a:lstStyle/>
                    <a:p>
                      <a:pPr algn="l" defTabSz="914400">
                        <a:defRPr sz="1800"/>
                      </a:pPr>
                      <a:r>
                        <a:rPr sz="2400">
                          <a:solidFill>
                            <a:srgbClr val="00008B"/>
                          </a:solidFill>
                          <a:latin typeface="Gill Sans"/>
                          <a:ea typeface="Gill Sans"/>
                          <a:cs typeface="Gill Sans"/>
                          <a:sym typeface="Gill Sans"/>
                        </a:rPr>
                        <a:t>Less than</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1800"/>
                      </a:pPr>
                      <a:r>
                        <a:rPr sz="2400" b="1">
                          <a:solidFill>
                            <a:srgbClr val="00008B"/>
                          </a:solidFill>
                          <a:latin typeface="Courier"/>
                          <a:ea typeface="Courier"/>
                          <a:cs typeface="Courier"/>
                          <a:sym typeface="Courier"/>
                        </a:rPr>
                        <a:t>&lt;</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397492">
                <a:tc>
                  <a:txBody>
                    <a:bodyPr/>
                    <a:lstStyle/>
                    <a:p>
                      <a:pPr algn="l" defTabSz="914400">
                        <a:defRPr sz="1800"/>
                      </a:pPr>
                      <a:r>
                        <a:rPr sz="2400">
                          <a:solidFill>
                            <a:srgbClr val="00008B"/>
                          </a:solidFill>
                          <a:latin typeface="Gill Sans"/>
                          <a:ea typeface="Gill Sans"/>
                          <a:cs typeface="Gill Sans"/>
                          <a:sym typeface="Gill Sans"/>
                        </a:rPr>
                        <a:t>Greater or equal</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1800"/>
                      </a:pPr>
                      <a:r>
                        <a:rPr sz="2400" b="1">
                          <a:solidFill>
                            <a:srgbClr val="00008B"/>
                          </a:solidFill>
                          <a:latin typeface="Courier"/>
                          <a:ea typeface="Courier"/>
                          <a:cs typeface="Courier"/>
                          <a:sym typeface="Courier"/>
                        </a:rPr>
                        <a:t>&gt;=</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398437">
                <a:tc>
                  <a:txBody>
                    <a:bodyPr/>
                    <a:lstStyle/>
                    <a:p>
                      <a:pPr algn="l" defTabSz="914400">
                        <a:defRPr sz="1800"/>
                      </a:pPr>
                      <a:r>
                        <a:rPr sz="2400" dirty="0">
                          <a:solidFill>
                            <a:srgbClr val="00008B"/>
                          </a:solidFill>
                          <a:latin typeface="Gill Sans"/>
                          <a:ea typeface="Gill Sans"/>
                          <a:cs typeface="Gill Sans"/>
                          <a:sym typeface="Gill Sans"/>
                        </a:rPr>
                        <a:t>Less or equal</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25400">
                      <a:solidFill>
                        <a:srgbClr val="945200"/>
                      </a:solidFill>
                      <a:miter lim="400000"/>
                    </a:lnB>
                  </a:tcPr>
                </a:tc>
                <a:tc>
                  <a:txBody>
                    <a:bodyPr/>
                    <a:lstStyle/>
                    <a:p>
                      <a:pPr defTabSz="914400">
                        <a:defRPr sz="1800"/>
                      </a:pPr>
                      <a:r>
                        <a:rPr sz="2400" b="1" dirty="0">
                          <a:solidFill>
                            <a:srgbClr val="00008B"/>
                          </a:solidFill>
                          <a:latin typeface="Courier"/>
                          <a:ea typeface="Courier"/>
                          <a:cs typeface="Courier"/>
                          <a:sym typeface="Courier"/>
                        </a:rPr>
                        <a:t>&lt;=</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25400">
                      <a:solidFill>
                        <a:srgbClr val="945200"/>
                      </a:solidFill>
                      <a:miter lim="400000"/>
                    </a:lnB>
                  </a:tcPr>
                </a:tc>
              </a:tr>
            </a:tbl>
          </a:graphicData>
        </a:graphic>
      </p:graphicFrame>
      <p:graphicFrame>
        <p:nvGraphicFramePr>
          <p:cNvPr id="7" name="Table"/>
          <p:cNvGraphicFramePr/>
          <p:nvPr>
            <p:extLst>
              <p:ext uri="{D42A27DB-BD31-4B8C-83A1-F6EECF244321}">
                <p14:modId xmlns:p14="http://schemas.microsoft.com/office/powerpoint/2010/main" val="1974243259"/>
              </p:ext>
            </p:extLst>
          </p:nvPr>
        </p:nvGraphicFramePr>
        <p:xfrm>
          <a:off x="4187880" y="1812531"/>
          <a:ext cx="4775526" cy="3341831"/>
        </p:xfrm>
        <a:graphic>
          <a:graphicData uri="http://schemas.openxmlformats.org/drawingml/2006/table">
            <a:tbl>
              <a:tblPr firstRow="1"/>
              <a:tblGrid>
                <a:gridCol w="1466717"/>
                <a:gridCol w="3308809"/>
              </a:tblGrid>
              <a:tr h="529737">
                <a:tc>
                  <a:txBody>
                    <a:bodyPr/>
                    <a:lstStyle/>
                    <a:p>
                      <a:pPr>
                        <a:spcBef>
                          <a:spcPts val="4200"/>
                        </a:spcBef>
                        <a:defRPr sz="1800" b="0">
                          <a:solidFill>
                            <a:srgbClr val="000000"/>
                          </a:solidFill>
                        </a:defRPr>
                      </a:pPr>
                      <a:r>
                        <a:rPr sz="2000" cap="all">
                          <a:solidFill>
                            <a:srgbClr val="FFFFFF"/>
                          </a:solidFill>
                          <a:latin typeface="Futura"/>
                          <a:ea typeface="Futura"/>
                          <a:cs typeface="Futura"/>
                          <a:sym typeface="Futura"/>
                        </a:rPr>
                        <a:t>operator</a:t>
                      </a:r>
                    </a:p>
                  </a:txBody>
                  <a:tcPr marL="50800" marR="50800" marT="50800" marB="50800" anchor="ctr" horzOverflow="overflow">
                    <a:lnL w="25400">
                      <a:solidFill>
                        <a:srgbClr val="00008B"/>
                      </a:solidFill>
                      <a:miter lim="400000"/>
                    </a:lnL>
                    <a:lnR w="25400">
                      <a:solidFill>
                        <a:srgbClr val="00008B"/>
                      </a:solidFill>
                      <a:miter lim="400000"/>
                    </a:lnR>
                    <a:lnT w="25400">
                      <a:solidFill>
                        <a:srgbClr val="00008B"/>
                      </a:solidFill>
                      <a:miter lim="400000"/>
                    </a:lnT>
                    <a:lnB w="25400">
                      <a:solidFill>
                        <a:srgbClr val="00008B"/>
                      </a:solidFill>
                      <a:miter lim="400000"/>
                    </a:lnB>
                    <a:solidFill>
                      <a:srgbClr val="945200"/>
                    </a:solidFill>
                  </a:tcPr>
                </a:tc>
                <a:tc>
                  <a:txBody>
                    <a:bodyPr/>
                    <a:lstStyle/>
                    <a:p>
                      <a:pPr>
                        <a:spcBef>
                          <a:spcPts val="4200"/>
                        </a:spcBef>
                        <a:defRPr sz="1800" b="0">
                          <a:solidFill>
                            <a:srgbClr val="000000"/>
                          </a:solidFill>
                        </a:defRPr>
                      </a:pPr>
                      <a:r>
                        <a:rPr sz="2000" cap="all">
                          <a:solidFill>
                            <a:srgbClr val="FFFFFF"/>
                          </a:solidFill>
                          <a:latin typeface="Futura"/>
                          <a:ea typeface="Futura"/>
                          <a:cs typeface="Futura"/>
                          <a:sym typeface="Futura"/>
                        </a:rPr>
                        <a:t>SYNTAX</a:t>
                      </a:r>
                    </a:p>
                  </a:txBody>
                  <a:tcPr marL="50800" marR="50800" marT="50800" marB="50800" anchor="ctr" horzOverflow="overflow">
                    <a:lnL w="25400">
                      <a:solidFill>
                        <a:srgbClr val="00008B"/>
                      </a:solidFill>
                      <a:miter lim="400000"/>
                    </a:lnL>
                    <a:lnR w="25400">
                      <a:solidFill>
                        <a:srgbClr val="00008B"/>
                      </a:solidFill>
                      <a:miter lim="400000"/>
                    </a:lnR>
                    <a:lnT w="25400">
                      <a:solidFill>
                        <a:srgbClr val="00008B"/>
                      </a:solidFill>
                      <a:miter lim="400000"/>
                    </a:lnT>
                    <a:lnB w="25400">
                      <a:solidFill>
                        <a:srgbClr val="00008B"/>
                      </a:solidFill>
                      <a:miter lim="400000"/>
                    </a:lnB>
                    <a:solidFill>
                      <a:srgbClr val="945200"/>
                    </a:solidFill>
                  </a:tcPr>
                </a:tc>
              </a:tr>
              <a:tr h="471995">
                <a:tc>
                  <a:txBody>
                    <a:bodyPr/>
                    <a:lstStyle/>
                    <a:p>
                      <a:pPr algn="l" defTabSz="914400">
                        <a:defRPr sz="1800"/>
                      </a:pPr>
                      <a:r>
                        <a:rPr sz="2000" cap="all" baseline="0" dirty="0">
                          <a:solidFill>
                            <a:srgbClr val="00008B"/>
                          </a:solidFill>
                          <a:latin typeface="Gill Sans"/>
                          <a:ea typeface="Gill Sans"/>
                          <a:cs typeface="Gill Sans"/>
                          <a:sym typeface="Gill Sans"/>
                        </a:rPr>
                        <a:t>And</a:t>
                      </a:r>
                    </a:p>
                  </a:txBody>
                  <a:tcPr marL="50800" marR="50800" marT="50800" marB="50800" anchor="ctr" horzOverflow="overflow">
                    <a:lnL w="25400">
                      <a:solidFill>
                        <a:srgbClr val="945200"/>
                      </a:solidFill>
                      <a:miter lim="400000"/>
                    </a:lnL>
                    <a:lnR w="25400">
                      <a:solidFill>
                        <a:srgbClr val="945200"/>
                      </a:solidFill>
                      <a:miter lim="400000"/>
                    </a:lnR>
                    <a:lnT w="25400">
                      <a:solidFill>
                        <a:srgbClr val="00008B"/>
                      </a:solidFill>
                      <a:miter lim="400000"/>
                    </a:lnT>
                    <a:lnB w="12700">
                      <a:solidFill>
                        <a:srgbClr val="945200"/>
                      </a:solidFill>
                      <a:miter lim="400000"/>
                    </a:lnB>
                  </a:tcPr>
                </a:tc>
                <a:tc>
                  <a:txBody>
                    <a:bodyPr/>
                    <a:lstStyle/>
                    <a:p>
                      <a:pPr defTabSz="914400">
                        <a:defRPr sz="3200" b="1">
                          <a:solidFill>
                            <a:srgbClr val="00008B"/>
                          </a:solidFill>
                          <a:latin typeface="Courier"/>
                          <a:ea typeface="Courier"/>
                          <a:cs typeface="Courier"/>
                          <a:sym typeface="Courier"/>
                        </a:defRPr>
                      </a:pPr>
                      <a:r>
                        <a:rPr sz="2000" dirty="0"/>
                        <a:t>&amp;</a:t>
                      </a:r>
                      <a:r>
                        <a:rPr sz="2000" b="0" dirty="0">
                          <a:latin typeface="Gill Sans"/>
                          <a:ea typeface="Gill Sans"/>
                          <a:cs typeface="Gill Sans"/>
                          <a:sym typeface="Gill Sans"/>
                        </a:rPr>
                        <a:t> </a:t>
                      </a:r>
                      <a:r>
                        <a:rPr sz="1600" b="0" dirty="0">
                          <a:solidFill>
                            <a:srgbClr val="800020"/>
                          </a:solidFill>
                          <a:latin typeface="Gill Sans"/>
                          <a:ea typeface="Gill Sans"/>
                          <a:cs typeface="Gill Sans"/>
                          <a:sym typeface="Gill Sans"/>
                        </a:rPr>
                        <a:t>(element-wise)</a:t>
                      </a:r>
                      <a:r>
                        <a:rPr sz="2000" b="0" dirty="0">
                          <a:latin typeface="Gill Sans"/>
                          <a:ea typeface="Gill Sans"/>
                          <a:cs typeface="Gill Sans"/>
                          <a:sym typeface="Gill Sans"/>
                        </a:rPr>
                        <a:t> </a:t>
                      </a:r>
                      <a:r>
                        <a:rPr sz="2000" dirty="0"/>
                        <a:t>&amp;&amp;</a:t>
                      </a:r>
                      <a:r>
                        <a:rPr sz="1600" b="0" dirty="0">
                          <a:solidFill>
                            <a:srgbClr val="800020"/>
                          </a:solidFill>
                          <a:latin typeface="Gill Sans"/>
                          <a:ea typeface="Gill Sans"/>
                          <a:cs typeface="Gill Sans"/>
                          <a:sym typeface="Gill Sans"/>
                        </a:rPr>
                        <a:t> (short-circuit)</a:t>
                      </a:r>
                    </a:p>
                  </a:txBody>
                  <a:tcPr marL="50800" marR="50800" marT="50800" marB="50800" anchor="ctr" horzOverflow="overflow">
                    <a:lnL w="25400">
                      <a:solidFill>
                        <a:srgbClr val="945200"/>
                      </a:solidFill>
                      <a:miter lim="400000"/>
                    </a:lnL>
                    <a:lnR w="25400">
                      <a:solidFill>
                        <a:srgbClr val="945200"/>
                      </a:solidFill>
                      <a:miter lim="400000"/>
                    </a:lnR>
                    <a:lnT w="25400">
                      <a:solidFill>
                        <a:srgbClr val="00008B"/>
                      </a:solidFill>
                      <a:miter lim="400000"/>
                    </a:lnT>
                    <a:lnB w="12700">
                      <a:solidFill>
                        <a:srgbClr val="945200"/>
                      </a:solidFill>
                      <a:miter lim="400000"/>
                    </a:lnB>
                  </a:tcPr>
                </a:tc>
              </a:tr>
              <a:tr h="467026">
                <a:tc>
                  <a:txBody>
                    <a:bodyPr/>
                    <a:lstStyle/>
                    <a:p>
                      <a:pPr algn="l" defTabSz="914400">
                        <a:defRPr sz="1800"/>
                      </a:pPr>
                      <a:r>
                        <a:rPr sz="2000" cap="all" baseline="0" dirty="0">
                          <a:solidFill>
                            <a:srgbClr val="00008B"/>
                          </a:solidFill>
                          <a:latin typeface="Gill Sans"/>
                          <a:ea typeface="Gill Sans"/>
                          <a:cs typeface="Gill Sans"/>
                          <a:sym typeface="Gill Sans"/>
                        </a:rPr>
                        <a:t>Or</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3200" b="1">
                          <a:solidFill>
                            <a:srgbClr val="00008B"/>
                          </a:solidFill>
                          <a:latin typeface="Courier"/>
                          <a:ea typeface="Courier"/>
                          <a:cs typeface="Courier"/>
                          <a:sym typeface="Courier"/>
                        </a:defRPr>
                      </a:pPr>
                      <a:r>
                        <a:rPr sz="2000"/>
                        <a:t>|</a:t>
                      </a:r>
                      <a:r>
                        <a:rPr sz="2000" b="0">
                          <a:latin typeface="Gill Sans"/>
                          <a:ea typeface="Gill Sans"/>
                          <a:cs typeface="Gill Sans"/>
                          <a:sym typeface="Gill Sans"/>
                        </a:rPr>
                        <a:t> </a:t>
                      </a:r>
                      <a:r>
                        <a:rPr sz="1600" b="0">
                          <a:solidFill>
                            <a:srgbClr val="800020"/>
                          </a:solidFill>
                          <a:latin typeface="Gill Sans"/>
                          <a:ea typeface="Gill Sans"/>
                          <a:cs typeface="Gill Sans"/>
                          <a:sym typeface="Gill Sans"/>
                        </a:rPr>
                        <a:t>(element-wise)</a:t>
                      </a:r>
                      <a:r>
                        <a:rPr sz="2000" b="0">
                          <a:latin typeface="Gill Sans"/>
                          <a:ea typeface="Gill Sans"/>
                          <a:cs typeface="Gill Sans"/>
                          <a:sym typeface="Gill Sans"/>
                        </a:rPr>
                        <a:t> </a:t>
                      </a:r>
                      <a:r>
                        <a:rPr sz="2000"/>
                        <a:t>||</a:t>
                      </a:r>
                      <a:r>
                        <a:rPr sz="1600" b="0">
                          <a:solidFill>
                            <a:srgbClr val="800020"/>
                          </a:solidFill>
                          <a:latin typeface="Gill Sans"/>
                          <a:ea typeface="Gill Sans"/>
                          <a:cs typeface="Gill Sans"/>
                          <a:sym typeface="Gill Sans"/>
                        </a:rPr>
                        <a:t> (short-circuit)</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467026">
                <a:tc>
                  <a:txBody>
                    <a:bodyPr/>
                    <a:lstStyle/>
                    <a:p>
                      <a:pPr algn="l" defTabSz="914400">
                        <a:defRPr sz="1800"/>
                      </a:pPr>
                      <a:r>
                        <a:rPr sz="2000" cap="all" baseline="0" dirty="0">
                          <a:solidFill>
                            <a:srgbClr val="00008B"/>
                          </a:solidFill>
                          <a:latin typeface="Gill Sans"/>
                          <a:ea typeface="Gill Sans"/>
                          <a:cs typeface="Gill Sans"/>
                          <a:sym typeface="Gill Sans"/>
                        </a:rPr>
                        <a:t>Not</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1800"/>
                      </a:pPr>
                      <a:r>
                        <a:rPr sz="2000" b="1">
                          <a:solidFill>
                            <a:srgbClr val="00008B"/>
                          </a:solidFill>
                          <a:latin typeface="Courier"/>
                          <a:ea typeface="Courier"/>
                          <a:cs typeface="Courier"/>
                          <a:sym typeface="Courier"/>
                        </a:rPr>
                        <a:t>~</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467026">
                <a:tc>
                  <a:txBody>
                    <a:bodyPr/>
                    <a:lstStyle/>
                    <a:p>
                      <a:pPr algn="l" defTabSz="914400">
                        <a:defRPr sz="1800"/>
                      </a:pPr>
                      <a:r>
                        <a:rPr sz="2000" cap="all" baseline="0" dirty="0">
                          <a:solidFill>
                            <a:srgbClr val="00008B"/>
                          </a:solidFill>
                          <a:latin typeface="Gill Sans"/>
                          <a:ea typeface="Gill Sans"/>
                          <a:cs typeface="Gill Sans"/>
                          <a:sym typeface="Gill Sans"/>
                        </a:rPr>
                        <a:t>XOR</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1800"/>
                      </a:pPr>
                      <a:r>
                        <a:rPr sz="2000" b="1">
                          <a:solidFill>
                            <a:srgbClr val="00008B"/>
                          </a:solidFill>
                          <a:latin typeface="Courier"/>
                          <a:ea typeface="Courier"/>
                          <a:cs typeface="Courier"/>
                          <a:sym typeface="Courier"/>
                        </a:rPr>
                        <a:t>xor</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467026">
                <a:tc>
                  <a:txBody>
                    <a:bodyPr/>
                    <a:lstStyle/>
                    <a:p>
                      <a:pPr algn="l" defTabSz="914400">
                        <a:defRPr sz="1800"/>
                      </a:pPr>
                      <a:r>
                        <a:rPr sz="2000" dirty="0">
                          <a:solidFill>
                            <a:srgbClr val="00008B"/>
                          </a:solidFill>
                          <a:latin typeface="Gill Sans"/>
                          <a:ea typeface="Gill Sans"/>
                          <a:cs typeface="Gill Sans"/>
                          <a:sym typeface="Gill Sans"/>
                        </a:rPr>
                        <a:t>All true</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c>
                  <a:txBody>
                    <a:bodyPr/>
                    <a:lstStyle/>
                    <a:p>
                      <a:pPr defTabSz="914400">
                        <a:defRPr sz="1800"/>
                      </a:pPr>
                      <a:r>
                        <a:rPr sz="2000" b="1">
                          <a:solidFill>
                            <a:srgbClr val="00008B"/>
                          </a:solidFill>
                          <a:latin typeface="Courier"/>
                          <a:ea typeface="Courier"/>
                          <a:cs typeface="Courier"/>
                          <a:sym typeface="Courier"/>
                        </a:rPr>
                        <a:t>all</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12700">
                      <a:solidFill>
                        <a:srgbClr val="945200"/>
                      </a:solidFill>
                      <a:miter lim="400000"/>
                    </a:lnB>
                  </a:tcPr>
                </a:tc>
              </a:tr>
              <a:tr h="471995">
                <a:tc>
                  <a:txBody>
                    <a:bodyPr/>
                    <a:lstStyle/>
                    <a:p>
                      <a:pPr algn="l" defTabSz="914400">
                        <a:defRPr sz="1800"/>
                      </a:pPr>
                      <a:r>
                        <a:rPr sz="2000">
                          <a:solidFill>
                            <a:srgbClr val="00008B"/>
                          </a:solidFill>
                          <a:latin typeface="Gill Sans"/>
                          <a:ea typeface="Gill Sans"/>
                          <a:cs typeface="Gill Sans"/>
                          <a:sym typeface="Gill Sans"/>
                        </a:rPr>
                        <a:t>Any true</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25400">
                      <a:solidFill>
                        <a:srgbClr val="945200"/>
                      </a:solidFill>
                      <a:miter lim="400000"/>
                    </a:lnB>
                  </a:tcPr>
                </a:tc>
                <a:tc>
                  <a:txBody>
                    <a:bodyPr/>
                    <a:lstStyle/>
                    <a:p>
                      <a:pPr defTabSz="914400">
                        <a:defRPr sz="1800"/>
                      </a:pPr>
                      <a:r>
                        <a:rPr sz="2000" b="1" dirty="0">
                          <a:solidFill>
                            <a:srgbClr val="00008B"/>
                          </a:solidFill>
                          <a:latin typeface="Courier"/>
                          <a:ea typeface="Courier"/>
                          <a:cs typeface="Courier"/>
                          <a:sym typeface="Courier"/>
                        </a:rPr>
                        <a:t>any</a:t>
                      </a:r>
                    </a:p>
                  </a:txBody>
                  <a:tcPr marL="50800" marR="50800" marT="50800" marB="50800" anchor="ctr" horzOverflow="overflow">
                    <a:lnL w="25400">
                      <a:solidFill>
                        <a:srgbClr val="945200"/>
                      </a:solidFill>
                      <a:miter lim="400000"/>
                    </a:lnL>
                    <a:lnR w="25400">
                      <a:solidFill>
                        <a:srgbClr val="945200"/>
                      </a:solidFill>
                      <a:miter lim="400000"/>
                    </a:lnR>
                    <a:lnT w="12700">
                      <a:solidFill>
                        <a:srgbClr val="945200"/>
                      </a:solidFill>
                      <a:miter lim="400000"/>
                    </a:lnT>
                    <a:lnB w="25400">
                      <a:solidFill>
                        <a:srgbClr val="945200"/>
                      </a:solidFill>
                      <a:miter lim="400000"/>
                    </a:lnB>
                  </a:tcPr>
                </a:tc>
              </a:tr>
            </a:tbl>
          </a:graphicData>
        </a:graphic>
      </p:graphicFrame>
      <p:sp>
        <p:nvSpPr>
          <p:cNvPr id="8" name="relational operators"/>
          <p:cNvSpPr txBox="1"/>
          <p:nvPr/>
        </p:nvSpPr>
        <p:spPr>
          <a:xfrm>
            <a:off x="214746" y="1313828"/>
            <a:ext cx="4073131" cy="3971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92500" lnSpcReduction="20000"/>
          </a:bodyPr>
          <a:lstStyle>
            <a:lvl1pPr>
              <a:defRPr sz="3200" cap="all">
                <a:solidFill>
                  <a:srgbClr val="800020"/>
                </a:solidFill>
                <a:latin typeface="Gill Sans SemiBold"/>
                <a:ea typeface="Gill Sans SemiBold"/>
                <a:cs typeface="Gill Sans SemiBold"/>
                <a:sym typeface="Gill Sans SemiBold"/>
              </a:defRPr>
            </a:lvl1pPr>
          </a:lstStyle>
          <a:p>
            <a:r>
              <a:rPr sz="2400" dirty="0"/>
              <a:t>relational operators</a:t>
            </a:r>
          </a:p>
        </p:txBody>
      </p:sp>
      <p:sp>
        <p:nvSpPr>
          <p:cNvPr id="9" name="Logical operators"/>
          <p:cNvSpPr txBox="1"/>
          <p:nvPr/>
        </p:nvSpPr>
        <p:spPr>
          <a:xfrm>
            <a:off x="4890274" y="1313828"/>
            <a:ext cx="4073132" cy="3971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92500" lnSpcReduction="20000"/>
          </a:bodyPr>
          <a:lstStyle>
            <a:lvl1pPr>
              <a:defRPr sz="3200" cap="all">
                <a:solidFill>
                  <a:srgbClr val="800020"/>
                </a:solidFill>
                <a:latin typeface="Gill Sans SemiBold"/>
                <a:ea typeface="Gill Sans SemiBold"/>
                <a:cs typeface="Gill Sans SemiBold"/>
                <a:sym typeface="Gill Sans SemiBold"/>
              </a:defRPr>
            </a:lvl1pPr>
          </a:lstStyle>
          <a:p>
            <a:r>
              <a:rPr sz="2400"/>
              <a:t>Logical operators</a:t>
            </a:r>
          </a:p>
        </p:txBody>
      </p:sp>
      <p:sp>
        <p:nvSpPr>
          <p:cNvPr id="10" name="Note: Boolean values: 0 is false; nonzero is true…"/>
          <p:cNvSpPr txBox="1"/>
          <p:nvPr/>
        </p:nvSpPr>
        <p:spPr>
          <a:xfrm>
            <a:off x="213868" y="5471114"/>
            <a:ext cx="11557000" cy="8412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200">
                <a:solidFill>
                  <a:srgbClr val="00008B"/>
                </a:solidFill>
                <a:latin typeface="Gill Sans"/>
                <a:ea typeface="Gill Sans"/>
                <a:cs typeface="Gill Sans"/>
                <a:sym typeface="Gill Sans"/>
              </a:defRPr>
            </a:pPr>
            <a:r>
              <a:rPr sz="2400">
                <a:solidFill>
                  <a:srgbClr val="800020"/>
                </a:solidFill>
                <a:latin typeface="Gill Sans SemiBold"/>
                <a:ea typeface="Gill Sans SemiBold"/>
                <a:cs typeface="Gill Sans SemiBold"/>
                <a:sym typeface="Gill Sans SemiBold"/>
              </a:rPr>
              <a:t>Note:</a:t>
            </a:r>
            <a:r>
              <a:rPr sz="2400"/>
              <a:t> Boolean values: </a:t>
            </a:r>
            <a:r>
              <a:rPr sz="2400" b="1">
                <a:latin typeface="Courier"/>
                <a:ea typeface="Courier"/>
                <a:cs typeface="Courier"/>
                <a:sym typeface="Courier"/>
              </a:rPr>
              <a:t>0</a:t>
            </a:r>
            <a:r>
              <a:rPr sz="2400"/>
              <a:t> is </a:t>
            </a:r>
            <a:r>
              <a:rPr sz="2400">
                <a:solidFill>
                  <a:srgbClr val="800020"/>
                </a:solidFill>
                <a:latin typeface="Gill Sans SemiBold"/>
                <a:ea typeface="Gill Sans SemiBold"/>
                <a:cs typeface="Gill Sans SemiBold"/>
                <a:sym typeface="Gill Sans SemiBold"/>
              </a:rPr>
              <a:t>false</a:t>
            </a:r>
            <a:r>
              <a:rPr sz="2400"/>
              <a:t>; </a:t>
            </a:r>
            <a:r>
              <a:rPr sz="2400">
                <a:latin typeface="Gill Sans SemiBold"/>
                <a:ea typeface="Gill Sans SemiBold"/>
                <a:cs typeface="Gill Sans SemiBold"/>
                <a:sym typeface="Gill Sans SemiBold"/>
              </a:rPr>
              <a:t>nonzero</a:t>
            </a:r>
            <a:r>
              <a:rPr sz="2400"/>
              <a:t> is </a:t>
            </a:r>
            <a:r>
              <a:rPr sz="2400">
                <a:solidFill>
                  <a:srgbClr val="800020"/>
                </a:solidFill>
                <a:latin typeface="Gill Sans SemiBold"/>
                <a:ea typeface="Gill Sans SemiBold"/>
                <a:cs typeface="Gill Sans SemiBold"/>
                <a:sym typeface="Gill Sans SemiBold"/>
              </a:rPr>
              <a:t>true</a:t>
            </a:r>
          </a:p>
          <a:p>
            <a:pPr algn="l">
              <a:defRPr sz="3200">
                <a:solidFill>
                  <a:srgbClr val="00008B"/>
                </a:solidFill>
                <a:latin typeface="Gill Sans"/>
                <a:ea typeface="Gill Sans"/>
                <a:cs typeface="Gill Sans"/>
                <a:sym typeface="Gill Sans"/>
              </a:defRPr>
            </a:pPr>
            <a:r>
              <a:rPr sz="2400" dirty="0"/>
              <a:t>For a detailed list of operators see: </a:t>
            </a:r>
            <a:r>
              <a:rPr sz="2400" dirty="0">
                <a:solidFill>
                  <a:srgbClr val="800020"/>
                </a:solidFill>
                <a:latin typeface="Courier"/>
                <a:ea typeface="Courier"/>
                <a:cs typeface="Courier"/>
                <a:sym typeface="Courier"/>
              </a:rPr>
              <a:t>help .</a:t>
            </a:r>
          </a:p>
        </p:txBody>
      </p:sp>
    </p:spTree>
    <p:extLst>
      <p:ext uri="{BB962C8B-B14F-4D97-AF65-F5344CB8AC3E}">
        <p14:creationId xmlns:p14="http://schemas.microsoft.com/office/powerpoint/2010/main" val="101479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onditional statements"/>
          <p:cNvSpPr txBox="1">
            <a:spLocks noGrp="1"/>
          </p:cNvSpPr>
          <p:nvPr>
            <p:ph type="title"/>
          </p:nvPr>
        </p:nvSpPr>
        <p:spPr>
          <a:prstGeom prst="rect">
            <a:avLst/>
          </a:prstGeom>
        </p:spPr>
        <p:txBody>
          <a:bodyPr/>
          <a:lstStyle/>
          <a:p>
            <a:r>
              <a:t>Conditional statements</a:t>
            </a:r>
          </a:p>
        </p:txBody>
      </p:sp>
      <p:sp>
        <p:nvSpPr>
          <p:cNvPr id="314" name="Source: MIT OpenCourseWare (http://ocw.mit.edu)"/>
          <p:cNvSpPr txBox="1"/>
          <p:nvPr/>
        </p:nvSpPr>
        <p:spPr>
          <a:xfrm>
            <a:off x="112236" y="6232922"/>
            <a:ext cx="3564759" cy="340619"/>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1800">
                <a:solidFill>
                  <a:srgbClr val="00008B"/>
                </a:solidFill>
                <a:latin typeface="Gill Sans"/>
                <a:ea typeface="Gill Sans"/>
                <a:cs typeface="Gill Sans"/>
                <a:sym typeface="Gill Sans"/>
              </a:defRPr>
            </a:pPr>
            <a:r>
              <a:rPr sz="1266">
                <a:solidFill>
                  <a:srgbClr val="800020"/>
                </a:solidFill>
                <a:latin typeface="Gill Sans SemiBold"/>
                <a:ea typeface="Gill Sans SemiBold"/>
                <a:cs typeface="Gill Sans SemiBold"/>
                <a:sym typeface="Gill Sans SemiBold"/>
              </a:rPr>
              <a:t>Source:</a:t>
            </a:r>
            <a:r>
              <a:rPr sz="1266"/>
              <a:t> MIT OpenCourseWare (</a:t>
            </a:r>
            <a:r>
              <a:rPr sz="1266" u="sng">
                <a:hlinkClick r:id="rId2"/>
              </a:rPr>
              <a:t>http://ocw.mit.edu</a:t>
            </a:r>
            <a:r>
              <a:rPr sz="1266"/>
              <a:t>)</a:t>
            </a:r>
          </a:p>
        </p:txBody>
      </p:sp>
      <p:sp>
        <p:nvSpPr>
          <p:cNvPr id="315" name="if-Else…"/>
          <p:cNvSpPr txBox="1"/>
          <p:nvPr/>
        </p:nvSpPr>
        <p:spPr>
          <a:xfrm>
            <a:off x="2525985" y="1368397"/>
            <a:ext cx="3228815" cy="122908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defRPr sz="3200" cap="all">
                <a:solidFill>
                  <a:srgbClr val="800020"/>
                </a:solidFill>
                <a:latin typeface="Gill Sans SemiBold"/>
                <a:ea typeface="Gill Sans SemiBold"/>
                <a:cs typeface="Gill Sans SemiBold"/>
                <a:sym typeface="Gill Sans SemiBold"/>
              </a:defRPr>
            </a:pPr>
            <a:r>
              <a:rPr sz="2250"/>
              <a:t>if-Else</a:t>
            </a:r>
          </a:p>
          <a:p>
            <a:pPr>
              <a:defRPr sz="3200" cap="all">
                <a:solidFill>
                  <a:srgbClr val="800020"/>
                </a:solidFill>
                <a:latin typeface="Gill Sans SemiBold"/>
                <a:ea typeface="Gill Sans SemiBold"/>
                <a:cs typeface="Gill Sans SemiBold"/>
                <a:sym typeface="Gill Sans SemiBold"/>
              </a:defRPr>
            </a:pPr>
            <a:r>
              <a:rPr sz="2250"/>
              <a:t>structure</a:t>
            </a:r>
          </a:p>
        </p:txBody>
      </p:sp>
      <p:sp>
        <p:nvSpPr>
          <p:cNvPr id="316" name="if (condition)…"/>
          <p:cNvSpPr txBox="1"/>
          <p:nvPr/>
        </p:nvSpPr>
        <p:spPr>
          <a:xfrm>
            <a:off x="3065516" y="2555790"/>
            <a:ext cx="2149753" cy="2252959"/>
          </a:xfrm>
          <a:prstGeom prst="rect">
            <a:avLst/>
          </a:prstGeom>
          <a:ln w="50800">
            <a:solidFill>
              <a:srgbClr val="945200"/>
            </a:solidFill>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solidFill>
                  <a:srgbClr val="00008B"/>
                </a:solidFill>
                <a:latin typeface="Gill Sans"/>
                <a:ea typeface="Gill Sans"/>
                <a:cs typeface="Gill Sans"/>
                <a:sym typeface="Gill Sans"/>
              </a:defRPr>
            </a:pPr>
            <a:r>
              <a:rPr sz="2250">
                <a:solidFill>
                  <a:srgbClr val="800020"/>
                </a:solidFill>
                <a:latin typeface="Courier"/>
                <a:ea typeface="Courier"/>
                <a:cs typeface="Courier"/>
                <a:sym typeface="Courier"/>
              </a:rPr>
              <a:t>if</a:t>
            </a:r>
            <a:r>
              <a:rPr sz="2250"/>
              <a:t> (</a:t>
            </a:r>
            <a:r>
              <a:rPr sz="2250" i="1"/>
              <a:t>condition</a:t>
            </a:r>
            <a:r>
              <a:rPr sz="2250"/>
              <a:t>)</a:t>
            </a:r>
          </a:p>
          <a:p>
            <a:pPr lvl="1" algn="l">
              <a:defRPr sz="3200" i="1">
                <a:solidFill>
                  <a:srgbClr val="00008B"/>
                </a:solidFill>
                <a:latin typeface="Gill Sans"/>
                <a:ea typeface="Gill Sans"/>
                <a:cs typeface="Gill Sans"/>
                <a:sym typeface="Gill Sans"/>
              </a:defRPr>
            </a:pPr>
            <a:r>
              <a:rPr sz="2250"/>
              <a:t>command(s)</a:t>
            </a:r>
          </a:p>
          <a:p>
            <a:pPr algn="l">
              <a:defRPr sz="3200">
                <a:solidFill>
                  <a:srgbClr val="800020"/>
                </a:solidFill>
                <a:latin typeface="Courier"/>
                <a:ea typeface="Courier"/>
                <a:cs typeface="Courier"/>
                <a:sym typeface="Courier"/>
              </a:defRPr>
            </a:pPr>
            <a:r>
              <a:rPr sz="2250"/>
              <a:t>else</a:t>
            </a:r>
          </a:p>
          <a:p>
            <a:pPr lvl="1" algn="l">
              <a:defRPr sz="3200" i="1">
                <a:solidFill>
                  <a:srgbClr val="00008B"/>
                </a:solidFill>
                <a:latin typeface="Gill Sans"/>
                <a:ea typeface="Gill Sans"/>
                <a:cs typeface="Gill Sans"/>
                <a:sym typeface="Gill Sans"/>
              </a:defRPr>
            </a:pPr>
            <a:r>
              <a:rPr sz="2250"/>
              <a:t>command(s)</a:t>
            </a:r>
          </a:p>
          <a:p>
            <a:pPr algn="l">
              <a:defRPr sz="3200">
                <a:solidFill>
                  <a:srgbClr val="800020"/>
                </a:solidFill>
                <a:latin typeface="Courier"/>
                <a:ea typeface="Courier"/>
                <a:cs typeface="Courier"/>
                <a:sym typeface="Courier"/>
              </a:defRPr>
            </a:pPr>
            <a:r>
              <a:rPr sz="2250"/>
              <a:t>end</a:t>
            </a:r>
          </a:p>
        </p:txBody>
      </p:sp>
      <p:sp>
        <p:nvSpPr>
          <p:cNvPr id="317" name="if (condition)…"/>
          <p:cNvSpPr txBox="1"/>
          <p:nvPr/>
        </p:nvSpPr>
        <p:spPr>
          <a:xfrm>
            <a:off x="580411" y="2555790"/>
            <a:ext cx="2149753" cy="2252959"/>
          </a:xfrm>
          <a:prstGeom prst="rect">
            <a:avLst/>
          </a:prstGeom>
          <a:ln w="50800">
            <a:solidFill>
              <a:srgbClr val="945200"/>
            </a:solidFill>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solidFill>
                  <a:srgbClr val="00008B"/>
                </a:solidFill>
                <a:latin typeface="Gill Sans"/>
                <a:ea typeface="Gill Sans"/>
                <a:cs typeface="Gill Sans"/>
                <a:sym typeface="Gill Sans"/>
              </a:defRPr>
            </a:pPr>
            <a:r>
              <a:rPr sz="2250">
                <a:solidFill>
                  <a:srgbClr val="800020"/>
                </a:solidFill>
                <a:latin typeface="Courier"/>
                <a:ea typeface="Courier"/>
                <a:cs typeface="Courier"/>
                <a:sym typeface="Courier"/>
              </a:rPr>
              <a:t>if</a:t>
            </a:r>
            <a:r>
              <a:rPr sz="2250"/>
              <a:t> (</a:t>
            </a:r>
            <a:r>
              <a:rPr sz="2250" i="1"/>
              <a:t>condition</a:t>
            </a:r>
            <a:r>
              <a:rPr sz="2250"/>
              <a:t>)</a:t>
            </a:r>
          </a:p>
          <a:p>
            <a:pPr lvl="1" algn="l">
              <a:defRPr sz="3200" i="1">
                <a:solidFill>
                  <a:srgbClr val="00008B"/>
                </a:solidFill>
                <a:latin typeface="Gill Sans"/>
                <a:ea typeface="Gill Sans"/>
                <a:cs typeface="Gill Sans"/>
                <a:sym typeface="Gill Sans"/>
              </a:defRPr>
            </a:pPr>
            <a:r>
              <a:rPr sz="2250"/>
              <a:t>command(s)</a:t>
            </a:r>
          </a:p>
          <a:p>
            <a:pPr algn="l">
              <a:defRPr sz="3200">
                <a:solidFill>
                  <a:srgbClr val="800020"/>
                </a:solidFill>
                <a:latin typeface="Courier"/>
                <a:ea typeface="Courier"/>
                <a:cs typeface="Courier"/>
                <a:sym typeface="Courier"/>
              </a:defRPr>
            </a:pPr>
            <a:r>
              <a:rPr sz="2250"/>
              <a:t>end</a:t>
            </a:r>
          </a:p>
        </p:txBody>
      </p:sp>
      <p:sp>
        <p:nvSpPr>
          <p:cNvPr id="318" name="If…"/>
          <p:cNvSpPr txBox="1"/>
          <p:nvPr/>
        </p:nvSpPr>
        <p:spPr>
          <a:xfrm>
            <a:off x="562552" y="1515946"/>
            <a:ext cx="2185471" cy="929308"/>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defRPr sz="3200" cap="all">
                <a:solidFill>
                  <a:srgbClr val="800020"/>
                </a:solidFill>
                <a:latin typeface="Gill Sans SemiBold"/>
                <a:ea typeface="Gill Sans SemiBold"/>
                <a:cs typeface="Gill Sans SemiBold"/>
                <a:sym typeface="Gill Sans SemiBold"/>
              </a:defRPr>
            </a:pPr>
            <a:r>
              <a:rPr sz="2250"/>
              <a:t>If</a:t>
            </a:r>
          </a:p>
          <a:p>
            <a:pPr>
              <a:defRPr sz="3200" cap="all">
                <a:solidFill>
                  <a:srgbClr val="800020"/>
                </a:solidFill>
                <a:latin typeface="Gill Sans SemiBold"/>
                <a:ea typeface="Gill Sans SemiBold"/>
                <a:cs typeface="Gill Sans SemiBold"/>
                <a:sym typeface="Gill Sans SemiBold"/>
              </a:defRPr>
            </a:pPr>
            <a:r>
              <a:rPr sz="2250"/>
              <a:t>Structure</a:t>
            </a:r>
          </a:p>
        </p:txBody>
      </p:sp>
      <p:sp>
        <p:nvSpPr>
          <p:cNvPr id="319" name="if-Elseif-else…"/>
          <p:cNvSpPr txBox="1"/>
          <p:nvPr/>
        </p:nvSpPr>
        <p:spPr>
          <a:xfrm>
            <a:off x="5060192" y="1518284"/>
            <a:ext cx="3521258" cy="929308"/>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defRPr sz="3200" cap="all">
                <a:solidFill>
                  <a:srgbClr val="800020"/>
                </a:solidFill>
                <a:latin typeface="Gill Sans SemiBold"/>
                <a:ea typeface="Gill Sans SemiBold"/>
                <a:cs typeface="Gill Sans SemiBold"/>
                <a:sym typeface="Gill Sans SemiBold"/>
              </a:defRPr>
            </a:pPr>
            <a:r>
              <a:rPr sz="2250"/>
              <a:t>if-Elseif-else</a:t>
            </a:r>
          </a:p>
          <a:p>
            <a:pPr>
              <a:defRPr sz="3200" cap="all">
                <a:solidFill>
                  <a:srgbClr val="800020"/>
                </a:solidFill>
                <a:latin typeface="Gill Sans SemiBold"/>
                <a:ea typeface="Gill Sans SemiBold"/>
                <a:cs typeface="Gill Sans SemiBold"/>
                <a:sym typeface="Gill Sans SemiBold"/>
              </a:defRPr>
            </a:pPr>
            <a:r>
              <a:rPr sz="2250"/>
              <a:t>structure</a:t>
            </a:r>
          </a:p>
        </p:txBody>
      </p:sp>
      <p:sp>
        <p:nvSpPr>
          <p:cNvPr id="320" name="if (condition)…"/>
          <p:cNvSpPr txBox="1"/>
          <p:nvPr/>
        </p:nvSpPr>
        <p:spPr>
          <a:xfrm>
            <a:off x="5461223" y="2555789"/>
            <a:ext cx="2719195" cy="3398157"/>
          </a:xfrm>
          <a:prstGeom prst="rect">
            <a:avLst/>
          </a:prstGeom>
          <a:ln w="50800">
            <a:solidFill>
              <a:srgbClr val="945200"/>
            </a:solidFill>
            <a:miter lim="400000"/>
          </a:ln>
          <a:extLst>
            <a:ext uri="{C572A759-6A51-4108-AA02-DFA0A04FC94B}">
              <ma14:wrappingTextBoxFlag xmlns:ma14="http://schemas.microsoft.com/office/mac/drawingml/2011/main" val="1"/>
            </a:ext>
          </a:extLst>
        </p:spPr>
        <p:txBody>
          <a:bodyPr lIns="35719" tIns="35719" rIns="35719" bIns="35719" anchor="ctr">
            <a:normAutofit lnSpcReduction="10000"/>
          </a:bodyPr>
          <a:lstStyle/>
          <a:p>
            <a:pPr algn="l">
              <a:defRPr sz="3200">
                <a:solidFill>
                  <a:srgbClr val="00008B"/>
                </a:solidFill>
                <a:latin typeface="Gill Sans"/>
                <a:ea typeface="Gill Sans"/>
                <a:cs typeface="Gill Sans"/>
                <a:sym typeface="Gill Sans"/>
              </a:defRPr>
            </a:pPr>
            <a:r>
              <a:rPr sz="2250">
                <a:solidFill>
                  <a:srgbClr val="800020"/>
                </a:solidFill>
                <a:latin typeface="Courier"/>
                <a:ea typeface="Courier"/>
                <a:cs typeface="Courier"/>
                <a:sym typeface="Courier"/>
              </a:rPr>
              <a:t>if</a:t>
            </a:r>
            <a:r>
              <a:rPr sz="2250"/>
              <a:t> (</a:t>
            </a:r>
            <a:r>
              <a:rPr sz="2250" i="1"/>
              <a:t>condition</a:t>
            </a:r>
            <a:r>
              <a:rPr sz="2250"/>
              <a:t>)</a:t>
            </a:r>
          </a:p>
          <a:p>
            <a:pPr lvl="1" algn="l">
              <a:defRPr sz="3200">
                <a:solidFill>
                  <a:srgbClr val="00008B"/>
                </a:solidFill>
                <a:latin typeface="Gill Sans"/>
                <a:ea typeface="Gill Sans"/>
                <a:cs typeface="Gill Sans"/>
                <a:sym typeface="Gill Sans"/>
              </a:defRPr>
            </a:pPr>
            <a:r>
              <a:rPr sz="2250"/>
              <a:t>command(s)</a:t>
            </a:r>
          </a:p>
          <a:p>
            <a:pPr algn="l">
              <a:defRPr sz="3200">
                <a:solidFill>
                  <a:srgbClr val="00008B"/>
                </a:solidFill>
                <a:latin typeface="Gill Sans"/>
                <a:ea typeface="Gill Sans"/>
                <a:cs typeface="Gill Sans"/>
                <a:sym typeface="Gill Sans"/>
              </a:defRPr>
            </a:pPr>
            <a:r>
              <a:rPr sz="2250">
                <a:solidFill>
                  <a:srgbClr val="800020"/>
                </a:solidFill>
                <a:latin typeface="Courier"/>
                <a:ea typeface="Courier"/>
                <a:cs typeface="Courier"/>
                <a:sym typeface="Courier"/>
              </a:rPr>
              <a:t>elseif</a:t>
            </a:r>
            <a:r>
              <a:rPr sz="2250"/>
              <a:t> (</a:t>
            </a:r>
            <a:r>
              <a:rPr sz="2250" i="1"/>
              <a:t>condition</a:t>
            </a:r>
            <a:r>
              <a:rPr sz="2250"/>
              <a:t>)</a:t>
            </a:r>
          </a:p>
          <a:p>
            <a:pPr lvl="1" algn="l">
              <a:defRPr sz="3200">
                <a:solidFill>
                  <a:srgbClr val="00008B"/>
                </a:solidFill>
                <a:latin typeface="Gill Sans"/>
                <a:ea typeface="Gill Sans"/>
                <a:cs typeface="Gill Sans"/>
                <a:sym typeface="Gill Sans"/>
              </a:defRPr>
            </a:pPr>
            <a:r>
              <a:rPr sz="2250"/>
              <a:t>command(s)</a:t>
            </a:r>
          </a:p>
          <a:p>
            <a:pPr lvl="1" algn="l">
              <a:defRPr sz="3200">
                <a:solidFill>
                  <a:srgbClr val="00008B"/>
                </a:solidFill>
                <a:latin typeface="Gill Sans"/>
                <a:ea typeface="Gill Sans"/>
                <a:cs typeface="Gill Sans"/>
                <a:sym typeface="Gill Sans"/>
              </a:defRPr>
            </a:pPr>
            <a:r>
              <a:rPr sz="2250"/>
              <a:t>.</a:t>
            </a:r>
          </a:p>
          <a:p>
            <a:pPr lvl="1" algn="l">
              <a:defRPr sz="3200">
                <a:solidFill>
                  <a:srgbClr val="00008B"/>
                </a:solidFill>
                <a:latin typeface="Gill Sans"/>
                <a:ea typeface="Gill Sans"/>
                <a:cs typeface="Gill Sans"/>
                <a:sym typeface="Gill Sans"/>
              </a:defRPr>
            </a:pPr>
            <a:r>
              <a:rPr sz="2250"/>
              <a:t>.</a:t>
            </a:r>
          </a:p>
          <a:p>
            <a:pPr lvl="1" algn="l">
              <a:defRPr sz="3200">
                <a:solidFill>
                  <a:srgbClr val="00008B"/>
                </a:solidFill>
                <a:latin typeface="Gill Sans"/>
                <a:ea typeface="Gill Sans"/>
                <a:cs typeface="Gill Sans"/>
                <a:sym typeface="Gill Sans"/>
              </a:defRPr>
            </a:pPr>
            <a:r>
              <a:rPr sz="2250"/>
              <a:t>.</a:t>
            </a:r>
          </a:p>
          <a:p>
            <a:pPr algn="l">
              <a:defRPr sz="3200">
                <a:solidFill>
                  <a:srgbClr val="800020"/>
                </a:solidFill>
                <a:latin typeface="Courier"/>
                <a:ea typeface="Courier"/>
                <a:cs typeface="Courier"/>
                <a:sym typeface="Courier"/>
              </a:defRPr>
            </a:pPr>
            <a:r>
              <a:rPr sz="2250"/>
              <a:t>else</a:t>
            </a:r>
          </a:p>
          <a:p>
            <a:pPr lvl="1" algn="l">
              <a:defRPr sz="3200" i="1">
                <a:solidFill>
                  <a:srgbClr val="00008B"/>
                </a:solidFill>
                <a:latin typeface="Gill Sans"/>
                <a:ea typeface="Gill Sans"/>
                <a:cs typeface="Gill Sans"/>
                <a:sym typeface="Gill Sans"/>
              </a:defRPr>
            </a:pPr>
            <a:r>
              <a:rPr sz="2250"/>
              <a:t>command(s)</a:t>
            </a:r>
          </a:p>
          <a:p>
            <a:pPr algn="l">
              <a:defRPr sz="3200">
                <a:solidFill>
                  <a:srgbClr val="800020"/>
                </a:solidFill>
                <a:latin typeface="Courier"/>
                <a:ea typeface="Courier"/>
                <a:cs typeface="Courier"/>
                <a:sym typeface="Courier"/>
              </a:defRPr>
            </a:pPr>
            <a:r>
              <a:rPr sz="2250"/>
              <a:t>end</a:t>
            </a:r>
          </a:p>
        </p:txBody>
      </p:sp>
      <p:sp>
        <p:nvSpPr>
          <p:cNvPr id="321" name="Note: Conditional statement within the parentheses will evaluate to 0 (false) or 1 (true)"/>
          <p:cNvSpPr txBox="1"/>
          <p:nvPr/>
        </p:nvSpPr>
        <p:spPr>
          <a:xfrm>
            <a:off x="107157" y="4974325"/>
            <a:ext cx="5143046" cy="1110882"/>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p>
            <a:pPr algn="l">
              <a:defRPr sz="3200">
                <a:solidFill>
                  <a:srgbClr val="00008B"/>
                </a:solidFill>
                <a:latin typeface="Gill Sans"/>
                <a:ea typeface="Gill Sans"/>
                <a:cs typeface="Gill Sans"/>
                <a:sym typeface="Gill Sans"/>
              </a:defRPr>
            </a:pPr>
            <a:r>
              <a:rPr sz="2250">
                <a:solidFill>
                  <a:srgbClr val="800020"/>
                </a:solidFill>
                <a:latin typeface="Gill Sans SemiBold"/>
                <a:ea typeface="Gill Sans SemiBold"/>
                <a:cs typeface="Gill Sans SemiBold"/>
                <a:sym typeface="Gill Sans SemiBold"/>
              </a:rPr>
              <a:t>Note:</a:t>
            </a:r>
            <a:r>
              <a:rPr sz="2250"/>
              <a:t> Conditional statement within the parentheses will evaluate to </a:t>
            </a:r>
            <a:r>
              <a:rPr sz="2250">
                <a:solidFill>
                  <a:srgbClr val="800020"/>
                </a:solidFill>
                <a:latin typeface="Courier"/>
                <a:ea typeface="Courier"/>
                <a:cs typeface="Courier"/>
                <a:sym typeface="Courier"/>
              </a:rPr>
              <a:t>0</a:t>
            </a:r>
            <a:r>
              <a:rPr sz="2250"/>
              <a:t> (</a:t>
            </a:r>
            <a:r>
              <a:rPr sz="2250">
                <a:latin typeface="Gill Sans SemiBold"/>
                <a:ea typeface="Gill Sans SemiBold"/>
                <a:cs typeface="Gill Sans SemiBold"/>
                <a:sym typeface="Gill Sans SemiBold"/>
              </a:rPr>
              <a:t>false</a:t>
            </a:r>
            <a:r>
              <a:rPr sz="2250"/>
              <a:t>) or </a:t>
            </a:r>
            <a:r>
              <a:rPr sz="2250">
                <a:solidFill>
                  <a:srgbClr val="800020"/>
                </a:solidFill>
                <a:latin typeface="Courier"/>
                <a:ea typeface="Courier"/>
                <a:cs typeface="Courier"/>
                <a:sym typeface="Courier"/>
              </a:rPr>
              <a:t>1</a:t>
            </a:r>
            <a:r>
              <a:rPr sz="2250"/>
              <a:t> (</a:t>
            </a:r>
            <a:r>
              <a:rPr sz="2250">
                <a:latin typeface="Gill Sans SemiBold"/>
                <a:ea typeface="Gill Sans SemiBold"/>
                <a:cs typeface="Gill Sans SemiBold"/>
                <a:sym typeface="Gill Sans SemiBold"/>
              </a:rPr>
              <a:t>true</a:t>
            </a:r>
            <a:r>
              <a:rPr sz="2250"/>
              <a:t>)</a:t>
            </a:r>
          </a:p>
        </p:txBody>
      </p:sp>
    </p:spTree>
    <p:extLst>
      <p:ext uri="{BB962C8B-B14F-4D97-AF65-F5344CB8AC3E}">
        <p14:creationId xmlns:p14="http://schemas.microsoft.com/office/powerpoint/2010/main" val="129784748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onditional statements"/>
          <p:cNvSpPr txBox="1">
            <a:spLocks noGrp="1"/>
          </p:cNvSpPr>
          <p:nvPr>
            <p:ph type="title"/>
          </p:nvPr>
        </p:nvSpPr>
        <p:spPr>
          <a:prstGeom prst="rect">
            <a:avLst/>
          </a:prstGeom>
        </p:spPr>
        <p:txBody>
          <a:bodyPr/>
          <a:lstStyle/>
          <a:p>
            <a:r>
              <a:t>Conditional statements</a:t>
            </a:r>
          </a:p>
        </p:txBody>
      </p:sp>
      <p:sp>
        <p:nvSpPr>
          <p:cNvPr id="324" name="Let a=14.2, b=12.3.…"/>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defTabSz="345030">
              <a:defRPr sz="2688">
                <a:latin typeface="Gill Sans"/>
                <a:ea typeface="Gill Sans"/>
                <a:cs typeface="Gill Sans"/>
                <a:sym typeface="Gill Sans"/>
              </a:defRPr>
            </a:pPr>
            <a:r>
              <a:rPr sz="1890">
                <a:solidFill>
                  <a:srgbClr val="00008B"/>
                </a:solidFill>
              </a:rPr>
              <a:t>Let </a:t>
            </a:r>
            <a:r>
              <a:rPr sz="1890" b="1">
                <a:solidFill>
                  <a:srgbClr val="00008B"/>
                </a:solidFill>
                <a:latin typeface="Courier"/>
                <a:ea typeface="Courier"/>
                <a:cs typeface="Courier"/>
                <a:sym typeface="Courier"/>
              </a:rPr>
              <a:t>a=14.2</a:t>
            </a:r>
            <a:r>
              <a:rPr sz="1890">
                <a:solidFill>
                  <a:srgbClr val="00008B"/>
                </a:solidFill>
              </a:rPr>
              <a:t>, </a:t>
            </a:r>
            <a:r>
              <a:rPr sz="1890" b="1">
                <a:solidFill>
                  <a:srgbClr val="00008B"/>
                </a:solidFill>
                <a:latin typeface="Courier"/>
                <a:ea typeface="Courier"/>
                <a:cs typeface="Courier"/>
                <a:sym typeface="Courier"/>
              </a:rPr>
              <a:t>b=12.3</a:t>
            </a:r>
            <a:r>
              <a:rPr sz="1890">
                <a:solidFill>
                  <a:srgbClr val="00008B"/>
                </a:solidFill>
              </a:rPr>
              <a:t>.</a:t>
            </a:r>
          </a:p>
          <a:p>
            <a:pPr defTabSz="345030">
              <a:defRPr sz="2688" cap="all">
                <a:solidFill>
                  <a:srgbClr val="800020"/>
                </a:solidFill>
                <a:latin typeface="Gill Sans SemiBold"/>
                <a:ea typeface="Gill Sans SemiBold"/>
                <a:cs typeface="Gill Sans SemiBold"/>
                <a:sym typeface="Gill Sans SemiBold"/>
              </a:defRPr>
            </a:pPr>
            <a:r>
              <a:rPr sz="1890"/>
              <a:t>example 1 - if statement</a:t>
            </a:r>
            <a:endParaRPr sz="1890">
              <a:solidFill>
                <a:srgbClr val="00008B"/>
              </a:solidFill>
            </a:endParaRPr>
          </a:p>
          <a:p>
            <a:pPr defTabSz="345030">
              <a:defRPr sz="2688">
                <a:latin typeface="Courier"/>
                <a:ea typeface="Courier"/>
                <a:cs typeface="Courier"/>
                <a:sym typeface="Courier"/>
              </a:defRPr>
            </a:pPr>
            <a:r>
              <a:rPr sz="1890">
                <a:solidFill>
                  <a:srgbClr val="00008B"/>
                </a:solidFill>
              </a:rPr>
              <a:t>if (a &gt; b) </a:t>
            </a:r>
            <a:r>
              <a:rPr sz="1299">
                <a:solidFill>
                  <a:srgbClr val="008F00"/>
                </a:solidFill>
              </a:rPr>
              <a:t>%check if a is greater than b</a:t>
            </a:r>
          </a:p>
          <a:p>
            <a:pPr lvl="1" indent="135011" defTabSz="345030">
              <a:defRPr sz="2688">
                <a:latin typeface="Courier"/>
                <a:ea typeface="Courier"/>
                <a:cs typeface="Courier"/>
                <a:sym typeface="Courier"/>
              </a:defRPr>
            </a:pPr>
            <a:r>
              <a:rPr sz="1890">
                <a:solidFill>
                  <a:srgbClr val="00008B"/>
                </a:solidFill>
              </a:rPr>
              <a:t>c=‘a is greater than b’; </a:t>
            </a:r>
            <a:r>
              <a:rPr sz="1299">
                <a:solidFill>
                  <a:srgbClr val="008F00"/>
                </a:solidFill>
              </a:rPr>
              <a:t>%create new variable</a:t>
            </a:r>
          </a:p>
          <a:p>
            <a:pPr defTabSz="345030">
              <a:defRPr sz="2688">
                <a:latin typeface="Courier"/>
                <a:ea typeface="Courier"/>
                <a:cs typeface="Courier"/>
                <a:sym typeface="Courier"/>
              </a:defRPr>
            </a:pPr>
            <a:r>
              <a:rPr sz="1890">
                <a:solidFill>
                  <a:srgbClr val="00008B"/>
                </a:solidFill>
              </a:rPr>
              <a:t>end</a:t>
            </a:r>
            <a:endParaRPr sz="1299">
              <a:solidFill>
                <a:srgbClr val="008F00"/>
              </a:solidFill>
            </a:endParaRPr>
          </a:p>
          <a:p>
            <a:pPr defTabSz="345030">
              <a:defRPr sz="2688" cap="all">
                <a:solidFill>
                  <a:srgbClr val="8B0000"/>
                </a:solidFill>
                <a:latin typeface="Gill Sans SemiBold"/>
                <a:ea typeface="Gill Sans SemiBold"/>
                <a:cs typeface="Gill Sans SemiBold"/>
                <a:sym typeface="Gill Sans SemiBold"/>
              </a:defRPr>
            </a:pPr>
            <a:r>
              <a:rPr sz="1890"/>
              <a:t>example 2 - if-else statement</a:t>
            </a:r>
            <a:endParaRPr sz="1299">
              <a:solidFill>
                <a:srgbClr val="008F00"/>
              </a:solidFill>
            </a:endParaRPr>
          </a:p>
          <a:p>
            <a:pPr defTabSz="345030">
              <a:defRPr sz="2688">
                <a:latin typeface="Courier"/>
                <a:ea typeface="Courier"/>
                <a:cs typeface="Courier"/>
                <a:sym typeface="Courier"/>
              </a:defRPr>
            </a:pPr>
            <a:r>
              <a:rPr sz="1890">
                <a:solidFill>
                  <a:srgbClr val="00008B"/>
                </a:solidFill>
              </a:rPr>
              <a:t>if (a &gt; b) </a:t>
            </a:r>
            <a:r>
              <a:rPr sz="1299">
                <a:solidFill>
                  <a:srgbClr val="008F00"/>
                </a:solidFill>
              </a:rPr>
              <a:t>%check if a is greater than b</a:t>
            </a:r>
          </a:p>
          <a:p>
            <a:pPr lvl="1" indent="135011" defTabSz="345030">
              <a:defRPr sz="2688">
                <a:latin typeface="Courier"/>
                <a:ea typeface="Courier"/>
                <a:cs typeface="Courier"/>
                <a:sym typeface="Courier"/>
              </a:defRPr>
            </a:pPr>
            <a:r>
              <a:rPr sz="1890">
                <a:solidFill>
                  <a:srgbClr val="00008B"/>
                </a:solidFill>
              </a:rPr>
              <a:t>c=‘a is greater than b’; </a:t>
            </a:r>
            <a:r>
              <a:rPr sz="1299">
                <a:solidFill>
                  <a:srgbClr val="008F00"/>
                </a:solidFill>
              </a:rPr>
              <a:t>%create new variable</a:t>
            </a:r>
          </a:p>
          <a:p>
            <a:pPr defTabSz="345030">
              <a:defRPr sz="2688">
                <a:latin typeface="Courier"/>
                <a:ea typeface="Courier"/>
                <a:cs typeface="Courier"/>
                <a:sym typeface="Courier"/>
              </a:defRPr>
            </a:pPr>
            <a:r>
              <a:rPr sz="1890">
                <a:solidFill>
                  <a:srgbClr val="00008B"/>
                </a:solidFill>
              </a:rPr>
              <a:t>else </a:t>
            </a:r>
            <a:r>
              <a:rPr sz="1299">
                <a:solidFill>
                  <a:srgbClr val="008F00"/>
                </a:solidFill>
              </a:rPr>
              <a:t>%if a is not greater than b, then</a:t>
            </a:r>
            <a:endParaRPr sz="1890">
              <a:solidFill>
                <a:srgbClr val="00008B"/>
              </a:solidFill>
            </a:endParaRPr>
          </a:p>
          <a:p>
            <a:pPr lvl="1" indent="135011" defTabSz="345030">
              <a:defRPr sz="2688">
                <a:latin typeface="Courier"/>
                <a:ea typeface="Courier"/>
                <a:cs typeface="Courier"/>
                <a:sym typeface="Courier"/>
              </a:defRPr>
            </a:pPr>
            <a:r>
              <a:rPr sz="1890">
                <a:solidFill>
                  <a:srgbClr val="00008B"/>
                </a:solidFill>
              </a:rPr>
              <a:t>c=‘a is less than b’; </a:t>
            </a:r>
            <a:r>
              <a:rPr sz="1299">
                <a:solidFill>
                  <a:srgbClr val="008F00"/>
                </a:solidFill>
              </a:rPr>
              <a:t>%create new variable</a:t>
            </a:r>
          </a:p>
          <a:p>
            <a:pPr defTabSz="345030">
              <a:defRPr sz="2688">
                <a:latin typeface="Courier"/>
                <a:ea typeface="Courier"/>
                <a:cs typeface="Courier"/>
                <a:sym typeface="Courier"/>
              </a:defRPr>
            </a:pPr>
            <a:r>
              <a:rPr sz="1890">
                <a:solidFill>
                  <a:srgbClr val="00008B"/>
                </a:solidFill>
              </a:rPr>
              <a:t>end</a:t>
            </a:r>
            <a:endParaRPr sz="1299">
              <a:solidFill>
                <a:srgbClr val="008F00"/>
              </a:solidFill>
            </a:endParaRPr>
          </a:p>
          <a:p>
            <a:pPr defTabSz="345030">
              <a:defRPr sz="2688" cap="all">
                <a:solidFill>
                  <a:srgbClr val="8B0000"/>
                </a:solidFill>
                <a:latin typeface="Gill Sans SemiBold"/>
                <a:ea typeface="Gill Sans SemiBold"/>
                <a:cs typeface="Gill Sans SemiBold"/>
                <a:sym typeface="Gill Sans SemiBold"/>
              </a:defRPr>
            </a:pPr>
            <a:r>
              <a:rPr sz="1890"/>
              <a:t>example 2 - if-elseif-else statement</a:t>
            </a:r>
            <a:endParaRPr sz="1299">
              <a:solidFill>
                <a:srgbClr val="008F00"/>
              </a:solidFill>
            </a:endParaRPr>
          </a:p>
          <a:p>
            <a:pPr defTabSz="345030">
              <a:defRPr sz="2688">
                <a:latin typeface="Courier"/>
                <a:ea typeface="Courier"/>
                <a:cs typeface="Courier"/>
                <a:sym typeface="Courier"/>
              </a:defRPr>
            </a:pPr>
            <a:r>
              <a:rPr sz="1890">
                <a:solidFill>
                  <a:srgbClr val="00008B"/>
                </a:solidFill>
              </a:rPr>
              <a:t>if (a &gt; b) </a:t>
            </a:r>
            <a:r>
              <a:rPr sz="1299">
                <a:solidFill>
                  <a:srgbClr val="008F00"/>
                </a:solidFill>
              </a:rPr>
              <a:t>%check if a is greater than b</a:t>
            </a:r>
          </a:p>
          <a:p>
            <a:pPr lvl="1" indent="135011" defTabSz="345030">
              <a:defRPr sz="2688">
                <a:latin typeface="Courier"/>
                <a:ea typeface="Courier"/>
                <a:cs typeface="Courier"/>
                <a:sym typeface="Courier"/>
              </a:defRPr>
            </a:pPr>
            <a:r>
              <a:rPr sz="1890">
                <a:solidFill>
                  <a:srgbClr val="00008B"/>
                </a:solidFill>
              </a:rPr>
              <a:t>c=‘a is greater than b’; </a:t>
            </a:r>
            <a:r>
              <a:rPr sz="1299">
                <a:solidFill>
                  <a:srgbClr val="008F00"/>
                </a:solidFill>
              </a:rPr>
              <a:t>%create new variable</a:t>
            </a:r>
          </a:p>
          <a:p>
            <a:pPr defTabSz="345030">
              <a:defRPr sz="2688">
                <a:latin typeface="Courier"/>
                <a:ea typeface="Courier"/>
                <a:cs typeface="Courier"/>
                <a:sym typeface="Courier"/>
              </a:defRPr>
            </a:pPr>
            <a:r>
              <a:rPr sz="1890">
                <a:solidFill>
                  <a:srgbClr val="00008B"/>
                </a:solidFill>
              </a:rPr>
              <a:t>elseif (a &lt; b) </a:t>
            </a:r>
            <a:r>
              <a:rPr sz="1299">
                <a:solidFill>
                  <a:srgbClr val="008F00"/>
                </a:solidFill>
              </a:rPr>
              <a:t>%if a is not greater than b, then</a:t>
            </a:r>
            <a:endParaRPr sz="1890">
              <a:solidFill>
                <a:srgbClr val="00008B"/>
              </a:solidFill>
            </a:endParaRPr>
          </a:p>
          <a:p>
            <a:pPr lvl="1" indent="135011" defTabSz="345030">
              <a:defRPr sz="2688">
                <a:latin typeface="Courier"/>
                <a:ea typeface="Courier"/>
                <a:cs typeface="Courier"/>
                <a:sym typeface="Courier"/>
              </a:defRPr>
            </a:pPr>
            <a:r>
              <a:rPr sz="1890">
                <a:solidFill>
                  <a:srgbClr val="00008B"/>
                </a:solidFill>
              </a:rPr>
              <a:t>c=‘a is less than b’; </a:t>
            </a:r>
            <a:r>
              <a:rPr sz="1299">
                <a:solidFill>
                  <a:srgbClr val="008F00"/>
                </a:solidFill>
              </a:rPr>
              <a:t>%create new variable</a:t>
            </a:r>
          </a:p>
          <a:p>
            <a:pPr defTabSz="345030">
              <a:defRPr sz="2688">
                <a:latin typeface="Courier"/>
                <a:ea typeface="Courier"/>
                <a:cs typeface="Courier"/>
                <a:sym typeface="Courier"/>
              </a:defRPr>
            </a:pPr>
            <a:r>
              <a:rPr sz="1890">
                <a:solidFill>
                  <a:srgbClr val="00008B"/>
                </a:solidFill>
              </a:rPr>
              <a:t>else</a:t>
            </a:r>
          </a:p>
          <a:p>
            <a:pPr lvl="1" indent="135011" defTabSz="345030">
              <a:defRPr sz="2688">
                <a:latin typeface="Courier"/>
                <a:ea typeface="Courier"/>
                <a:cs typeface="Courier"/>
                <a:sym typeface="Courier"/>
              </a:defRPr>
            </a:pPr>
            <a:r>
              <a:rPr sz="1890">
                <a:solidFill>
                  <a:srgbClr val="00008B"/>
                </a:solidFill>
              </a:rPr>
              <a:t>c=‘a and b are equal’; </a:t>
            </a:r>
            <a:r>
              <a:rPr sz="1299">
                <a:solidFill>
                  <a:srgbClr val="008F00"/>
                </a:solidFill>
              </a:rPr>
              <a:t>%create new variable</a:t>
            </a:r>
            <a:endParaRPr sz="1890">
              <a:solidFill>
                <a:srgbClr val="00008B"/>
              </a:solidFill>
            </a:endParaRPr>
          </a:p>
          <a:p>
            <a:pPr defTabSz="345030">
              <a:defRPr sz="2688">
                <a:latin typeface="Courier"/>
                <a:ea typeface="Courier"/>
                <a:cs typeface="Courier"/>
                <a:sym typeface="Courier"/>
              </a:defRPr>
            </a:pPr>
            <a:r>
              <a:rPr sz="1890">
                <a:solidFill>
                  <a:srgbClr val="00008B"/>
                </a:solidFill>
              </a:rPr>
              <a:t>end</a:t>
            </a:r>
          </a:p>
        </p:txBody>
      </p:sp>
    </p:spTree>
    <p:extLst>
      <p:ext uri="{BB962C8B-B14F-4D97-AF65-F5344CB8AC3E}">
        <p14:creationId xmlns:p14="http://schemas.microsoft.com/office/powerpoint/2010/main" val="931345044"/>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 in class</a:t>
            </a:r>
            <a:endParaRPr lang="en-US" dirty="0"/>
          </a:p>
        </p:txBody>
      </p:sp>
      <p:sp>
        <p:nvSpPr>
          <p:cNvPr id="5" name="Content Placeholder 4"/>
          <p:cNvSpPr>
            <a:spLocks noGrp="1"/>
          </p:cNvSpPr>
          <p:nvPr>
            <p:ph idx="1"/>
          </p:nvPr>
        </p:nvSpPr>
        <p:spPr/>
        <p:txBody>
          <a:bodyPr/>
          <a:lstStyle/>
          <a:p>
            <a:r>
              <a:rPr lang="en-US" dirty="0" smtClean="0"/>
              <a:t>Write a </a:t>
            </a:r>
            <a:r>
              <a:rPr lang="en-US" dirty="0" smtClean="0"/>
              <a:t>MATLAB code </a:t>
            </a:r>
            <a:r>
              <a:rPr lang="en-US" dirty="0" smtClean="0"/>
              <a:t>to assess whether Year entered by user is a Leap year or not.</a:t>
            </a:r>
          </a:p>
          <a:p>
            <a:pPr lvl="1"/>
            <a:r>
              <a:rPr lang="en-US" dirty="0" smtClean="0"/>
              <a:t>Use </a:t>
            </a:r>
            <a:r>
              <a:rPr lang="en-US" i="1" dirty="0" smtClean="0"/>
              <a:t>input </a:t>
            </a:r>
            <a:r>
              <a:rPr lang="en-US" dirty="0" smtClean="0"/>
              <a:t>to </a:t>
            </a:r>
            <a:r>
              <a:rPr lang="en-US" dirty="0" smtClean="0"/>
              <a:t>solicit user input</a:t>
            </a:r>
          </a:p>
          <a:p>
            <a:pPr lvl="1"/>
            <a:r>
              <a:rPr lang="en-US" dirty="0" smtClean="0"/>
              <a:t>Use </a:t>
            </a:r>
            <a:r>
              <a:rPr lang="en-US" i="1" dirty="0" smtClean="0"/>
              <a:t>if and if else </a:t>
            </a:r>
            <a:r>
              <a:rPr lang="en-US" dirty="0" smtClean="0"/>
              <a:t>to verify whether the year entered is leap </a:t>
            </a:r>
            <a:r>
              <a:rPr lang="en-US" dirty="0" smtClean="0"/>
              <a:t>year</a:t>
            </a:r>
          </a:p>
          <a:p>
            <a:pPr marL="0" indent="0">
              <a:buNone/>
            </a:pPr>
            <a:endParaRPr lang="en-US" dirty="0" smtClean="0"/>
          </a:p>
          <a:p>
            <a:pPr marL="0" indent="0">
              <a:buNone/>
            </a:pPr>
            <a:endParaRPr lang="en-US" dirty="0"/>
          </a:p>
          <a:p>
            <a:r>
              <a:rPr lang="en-US" dirty="0" smtClean="0"/>
              <a:t>Note:</a:t>
            </a:r>
            <a:endParaRPr lang="en-US" dirty="0"/>
          </a:p>
          <a:p>
            <a:pPr lvl="1"/>
            <a:r>
              <a:rPr lang="en-US" dirty="0" smtClean="0"/>
              <a:t>Begin using </a:t>
            </a:r>
            <a:r>
              <a:rPr lang="en-US" dirty="0" smtClean="0"/>
              <a:t>a constant value (</a:t>
            </a:r>
            <a:r>
              <a:rPr lang="en-US" dirty="0" err="1" smtClean="0"/>
              <a:t>var</a:t>
            </a:r>
            <a:r>
              <a:rPr lang="en-US" dirty="0" smtClean="0"/>
              <a:t> year=1996;)</a:t>
            </a:r>
          </a:p>
          <a:p>
            <a:pPr lvl="1"/>
            <a:r>
              <a:rPr lang="en-US" dirty="0" smtClean="0"/>
              <a:t>If your logic works, add prompt to enter variable value.</a:t>
            </a:r>
            <a:endParaRPr lang="en-US" dirty="0"/>
          </a:p>
          <a:p>
            <a:pPr lvl="1"/>
            <a:endParaRPr lang="en-US" dirty="0" smtClean="0"/>
          </a:p>
        </p:txBody>
      </p:sp>
      <p:sp>
        <p:nvSpPr>
          <p:cNvPr id="3" name="Slide Number Placeholder 2"/>
          <p:cNvSpPr>
            <a:spLocks noGrp="1"/>
          </p:cNvSpPr>
          <p:nvPr>
            <p:ph type="sldNum" sz="quarter" idx="12"/>
          </p:nvPr>
        </p:nvSpPr>
        <p:spPr/>
        <p:txBody>
          <a:bodyPr/>
          <a:lstStyle/>
          <a:p>
            <a:fld id="{86CB4B4D-7CA3-9044-876B-883B54F8677D}" type="slidenum">
              <a:rPr lang="uk-UA" smtClean="0"/>
              <a:t>35</a:t>
            </a:fld>
            <a:endParaRPr lang="uk-UA"/>
          </a:p>
        </p:txBody>
      </p:sp>
    </p:spTree>
    <p:extLst>
      <p:ext uri="{BB962C8B-B14F-4D97-AF65-F5344CB8AC3E}">
        <p14:creationId xmlns:p14="http://schemas.microsoft.com/office/powerpoint/2010/main" val="1725051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 in class</a:t>
            </a:r>
            <a:endParaRPr lang="en-US" dirty="0"/>
          </a:p>
        </p:txBody>
      </p:sp>
      <p:sp>
        <p:nvSpPr>
          <p:cNvPr id="5" name="Content Placeholder 4"/>
          <p:cNvSpPr>
            <a:spLocks noGrp="1"/>
          </p:cNvSpPr>
          <p:nvPr>
            <p:ph idx="1"/>
          </p:nvPr>
        </p:nvSpPr>
        <p:spPr/>
        <p:txBody>
          <a:bodyPr/>
          <a:lstStyle/>
          <a:p>
            <a:r>
              <a:rPr lang="en-US" dirty="0"/>
              <a:t>Leap Year</a:t>
            </a:r>
          </a:p>
          <a:p>
            <a:pPr marL="635946" lvl="1" indent="-361639">
              <a:buFont typeface="+mj-lt"/>
              <a:buAutoNum type="arabicPeriod"/>
            </a:pPr>
            <a:r>
              <a:rPr lang="en-US" dirty="0"/>
              <a:t>If year is divisible by 4, proceed to step 2 or skip to step 5</a:t>
            </a:r>
          </a:p>
          <a:p>
            <a:pPr marL="635946" lvl="1" indent="-361639">
              <a:buFont typeface="+mj-lt"/>
              <a:buAutoNum type="arabicPeriod"/>
            </a:pPr>
            <a:r>
              <a:rPr lang="en-US" dirty="0"/>
              <a:t>If year is divisible by 100, proceed to step 3 or skip to step 4</a:t>
            </a:r>
          </a:p>
          <a:p>
            <a:pPr marL="635946" lvl="1" indent="-361639">
              <a:buFont typeface="+mj-lt"/>
              <a:buAutoNum type="arabicPeriod"/>
            </a:pPr>
            <a:r>
              <a:rPr lang="en-US" dirty="0"/>
              <a:t>If year is divisible by 400, proceed to step 4</a:t>
            </a:r>
          </a:p>
          <a:p>
            <a:pPr marL="635946" lvl="1" indent="-361639">
              <a:buFont typeface="+mj-lt"/>
              <a:buAutoNum type="arabicPeriod"/>
            </a:pPr>
            <a:r>
              <a:rPr lang="en-US" dirty="0"/>
              <a:t>Year is Leap Year (end)</a:t>
            </a:r>
          </a:p>
          <a:p>
            <a:pPr marL="635946" lvl="1" indent="-361639">
              <a:buFont typeface="+mj-lt"/>
              <a:buAutoNum type="arabicPeriod"/>
            </a:pPr>
            <a:r>
              <a:rPr lang="en-US" dirty="0"/>
              <a:t>Year is not Leap Year (end)</a:t>
            </a:r>
          </a:p>
          <a:p>
            <a:pPr lvl="1"/>
            <a:endParaRPr lang="en-US" dirty="0"/>
          </a:p>
          <a:p>
            <a:pPr lvl="1"/>
            <a:endParaRPr lang="en-US" dirty="0" smtClean="0"/>
          </a:p>
        </p:txBody>
      </p:sp>
      <p:sp>
        <p:nvSpPr>
          <p:cNvPr id="3" name="Slide Number Placeholder 2"/>
          <p:cNvSpPr>
            <a:spLocks noGrp="1"/>
          </p:cNvSpPr>
          <p:nvPr>
            <p:ph type="sldNum" sz="quarter" idx="12"/>
          </p:nvPr>
        </p:nvSpPr>
        <p:spPr/>
        <p:txBody>
          <a:bodyPr/>
          <a:lstStyle/>
          <a:p>
            <a:fld id="{86CB4B4D-7CA3-9044-876B-883B54F8677D}" type="slidenum">
              <a:rPr lang="uk-UA" smtClean="0"/>
              <a:t>36</a:t>
            </a:fld>
            <a:endParaRPr lang="uk-UA"/>
          </a:p>
        </p:txBody>
      </p:sp>
    </p:spTree>
    <p:extLst>
      <p:ext uri="{BB962C8B-B14F-4D97-AF65-F5344CB8AC3E}">
        <p14:creationId xmlns:p14="http://schemas.microsoft.com/office/powerpoint/2010/main" val="1912368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Loops: for"/>
          <p:cNvSpPr txBox="1">
            <a:spLocks noGrp="1"/>
          </p:cNvSpPr>
          <p:nvPr>
            <p:ph type="title"/>
          </p:nvPr>
        </p:nvSpPr>
        <p:spPr>
          <a:prstGeom prst="rect">
            <a:avLst/>
          </a:prstGeom>
        </p:spPr>
        <p:txBody>
          <a:bodyPr/>
          <a:lstStyle/>
          <a:p>
            <a:r>
              <a:t>Loops: </a:t>
            </a:r>
            <a:r>
              <a:rPr>
                <a:latin typeface="Courier"/>
                <a:ea typeface="Courier"/>
                <a:cs typeface="Courier"/>
                <a:sym typeface="Courier"/>
              </a:rPr>
              <a:t>for</a:t>
            </a:r>
          </a:p>
        </p:txBody>
      </p:sp>
      <p:sp>
        <p:nvSpPr>
          <p:cNvPr id="327" name="Source: MIT OpenCourseWare (http://ocw.mit.edu)"/>
          <p:cNvSpPr txBox="1"/>
          <p:nvPr/>
        </p:nvSpPr>
        <p:spPr>
          <a:xfrm>
            <a:off x="112236" y="6232922"/>
            <a:ext cx="3564759" cy="340619"/>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1800">
                <a:solidFill>
                  <a:srgbClr val="00008B"/>
                </a:solidFill>
                <a:latin typeface="Gill Sans"/>
                <a:ea typeface="Gill Sans"/>
                <a:cs typeface="Gill Sans"/>
                <a:sym typeface="Gill Sans"/>
              </a:defRPr>
            </a:pPr>
            <a:r>
              <a:rPr sz="1266">
                <a:solidFill>
                  <a:srgbClr val="800020"/>
                </a:solidFill>
                <a:latin typeface="Gill Sans SemiBold"/>
                <a:ea typeface="Gill Sans SemiBold"/>
                <a:cs typeface="Gill Sans SemiBold"/>
                <a:sym typeface="Gill Sans SemiBold"/>
              </a:rPr>
              <a:t>Source:</a:t>
            </a:r>
            <a:r>
              <a:rPr sz="1266"/>
              <a:t> MIT OpenCourseWare (</a:t>
            </a:r>
            <a:r>
              <a:rPr sz="1266" u="sng">
                <a:hlinkClick r:id="rId2"/>
              </a:rPr>
              <a:t>http://ocw.mit.edu</a:t>
            </a:r>
            <a:r>
              <a:rPr sz="1266"/>
              <a:t>)</a:t>
            </a:r>
          </a:p>
        </p:txBody>
      </p:sp>
      <p:sp>
        <p:nvSpPr>
          <p:cNvPr id="328" name="for (loop-variable)…"/>
          <p:cNvSpPr txBox="1"/>
          <p:nvPr/>
        </p:nvSpPr>
        <p:spPr>
          <a:xfrm>
            <a:off x="608228" y="2543622"/>
            <a:ext cx="2572777" cy="2252959"/>
          </a:xfrm>
          <a:prstGeom prst="rect">
            <a:avLst/>
          </a:prstGeom>
          <a:ln w="50800">
            <a:solidFill>
              <a:srgbClr val="945200"/>
            </a:solidFill>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solidFill>
                  <a:srgbClr val="00008B"/>
                </a:solidFill>
                <a:latin typeface="Gill Sans"/>
                <a:ea typeface="Gill Sans"/>
                <a:cs typeface="Gill Sans"/>
                <a:sym typeface="Gill Sans"/>
              </a:defRPr>
            </a:pPr>
            <a:r>
              <a:rPr sz="2250">
                <a:solidFill>
                  <a:srgbClr val="800020"/>
                </a:solidFill>
                <a:latin typeface="Courier"/>
                <a:ea typeface="Courier"/>
                <a:cs typeface="Courier"/>
                <a:sym typeface="Courier"/>
              </a:rPr>
              <a:t>for</a:t>
            </a:r>
            <a:r>
              <a:rPr sz="2250"/>
              <a:t> (</a:t>
            </a:r>
            <a:r>
              <a:rPr sz="2250" i="1"/>
              <a:t>loop-variable)</a:t>
            </a:r>
          </a:p>
          <a:p>
            <a:pPr lvl="1" algn="l">
              <a:defRPr sz="3200" i="1">
                <a:solidFill>
                  <a:srgbClr val="00008B"/>
                </a:solidFill>
                <a:latin typeface="Gill Sans"/>
                <a:ea typeface="Gill Sans"/>
                <a:cs typeface="Gill Sans"/>
                <a:sym typeface="Gill Sans"/>
              </a:defRPr>
            </a:pPr>
            <a:r>
              <a:rPr sz="2250"/>
              <a:t>command(s)</a:t>
            </a:r>
          </a:p>
          <a:p>
            <a:pPr algn="l">
              <a:defRPr sz="3200">
                <a:solidFill>
                  <a:srgbClr val="800020"/>
                </a:solidFill>
                <a:latin typeface="Courier"/>
                <a:ea typeface="Courier"/>
                <a:cs typeface="Courier"/>
                <a:sym typeface="Courier"/>
              </a:defRPr>
            </a:pPr>
            <a:r>
              <a:rPr sz="2250"/>
              <a:t>end</a:t>
            </a:r>
          </a:p>
        </p:txBody>
      </p:sp>
      <p:sp>
        <p:nvSpPr>
          <p:cNvPr id="329" name="for-loop…"/>
          <p:cNvSpPr txBox="1"/>
          <p:nvPr/>
        </p:nvSpPr>
        <p:spPr>
          <a:xfrm>
            <a:off x="801880" y="1503779"/>
            <a:ext cx="2185471" cy="929308"/>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defRPr sz="3200" cap="all">
                <a:solidFill>
                  <a:srgbClr val="800020"/>
                </a:solidFill>
                <a:latin typeface="Gill Sans SemiBold"/>
                <a:ea typeface="Gill Sans SemiBold"/>
                <a:cs typeface="Gill Sans SemiBold"/>
                <a:sym typeface="Gill Sans SemiBold"/>
              </a:defRPr>
            </a:pPr>
            <a:r>
              <a:rPr sz="2250"/>
              <a:t>for-loop</a:t>
            </a:r>
          </a:p>
          <a:p>
            <a:pPr>
              <a:defRPr sz="3200" cap="all">
                <a:solidFill>
                  <a:srgbClr val="800020"/>
                </a:solidFill>
                <a:latin typeface="Gill Sans SemiBold"/>
                <a:ea typeface="Gill Sans SemiBold"/>
                <a:cs typeface="Gill Sans SemiBold"/>
                <a:sym typeface="Gill Sans SemiBold"/>
              </a:defRPr>
            </a:pPr>
            <a:r>
              <a:rPr sz="2250"/>
              <a:t>Structure</a:t>
            </a:r>
          </a:p>
        </p:txBody>
      </p:sp>
      <p:sp>
        <p:nvSpPr>
          <p:cNvPr id="330" name="for-loops are used for a known number of iterations…"/>
          <p:cNvSpPr txBox="1"/>
          <p:nvPr/>
        </p:nvSpPr>
        <p:spPr>
          <a:xfrm>
            <a:off x="3856611" y="862942"/>
            <a:ext cx="4697021" cy="561432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marL="446469" indent="-446469">
              <a:buClr>
                <a:srgbClr val="800020"/>
              </a:buClr>
              <a:buSzPct val="200000"/>
              <a:buChar char="•"/>
              <a:defRPr sz="3200">
                <a:latin typeface="Gill Sans"/>
                <a:ea typeface="Gill Sans"/>
                <a:cs typeface="Gill Sans"/>
                <a:sym typeface="Gill Sans"/>
              </a:defRPr>
            </a:pPr>
            <a:r>
              <a:rPr sz="2250">
                <a:solidFill>
                  <a:srgbClr val="011993"/>
                </a:solidFill>
                <a:latin typeface="Courier"/>
                <a:ea typeface="Courier"/>
                <a:cs typeface="Courier"/>
                <a:sym typeface="Courier"/>
              </a:rPr>
              <a:t>for</a:t>
            </a:r>
            <a:r>
              <a:rPr sz="2250">
                <a:solidFill>
                  <a:srgbClr val="011993"/>
                </a:solidFill>
              </a:rPr>
              <a:t>-loops are u</a:t>
            </a:r>
            <a:r>
              <a:rPr sz="2250">
                <a:solidFill>
                  <a:srgbClr val="00008B"/>
                </a:solidFill>
              </a:rPr>
              <a:t>sed for a known number of iterations</a:t>
            </a:r>
          </a:p>
          <a:p>
            <a:pPr algn="l">
              <a:defRPr sz="3200">
                <a:latin typeface="Gill Sans"/>
                <a:ea typeface="Gill Sans"/>
                <a:cs typeface="Gill Sans"/>
                <a:sym typeface="Gill Sans"/>
              </a:defRPr>
            </a:pPr>
            <a:endParaRPr sz="2250">
              <a:solidFill>
                <a:srgbClr val="00008B"/>
              </a:solidFill>
            </a:endParaRPr>
          </a:p>
          <a:p>
            <a:pPr algn="l">
              <a:defRPr sz="3200" cap="all">
                <a:solidFill>
                  <a:srgbClr val="800020"/>
                </a:solidFill>
                <a:latin typeface="Gill Sans SemiBold"/>
                <a:ea typeface="Gill Sans SemiBold"/>
                <a:cs typeface="Gill Sans SemiBold"/>
                <a:sym typeface="Gill Sans SemiBold"/>
              </a:defRPr>
            </a:pPr>
            <a:r>
              <a:rPr sz="2250"/>
              <a:t>loop variable</a:t>
            </a:r>
            <a:endParaRPr sz="2250">
              <a:solidFill>
                <a:srgbClr val="00008B"/>
              </a:solidFill>
            </a:endParaRPr>
          </a:p>
          <a:p>
            <a:pPr marL="446469" indent="-446469">
              <a:buClr>
                <a:srgbClr val="800020"/>
              </a:buClr>
              <a:buSzPct val="200000"/>
              <a:buChar char="•"/>
              <a:defRPr sz="3200">
                <a:latin typeface="Gill Sans"/>
                <a:ea typeface="Gill Sans"/>
                <a:cs typeface="Gill Sans"/>
                <a:sym typeface="Gill Sans"/>
              </a:defRPr>
            </a:pPr>
            <a:r>
              <a:rPr sz="2250">
                <a:solidFill>
                  <a:srgbClr val="00008B"/>
                </a:solidFill>
              </a:rPr>
              <a:t>Defined as a vector, e.g., </a:t>
            </a:r>
            <a:r>
              <a:rPr sz="2250">
                <a:solidFill>
                  <a:srgbClr val="00008B"/>
                </a:solidFill>
                <a:latin typeface="Courier"/>
                <a:ea typeface="Courier"/>
                <a:cs typeface="Courier"/>
                <a:sym typeface="Courier"/>
              </a:rPr>
              <a:t>ii=1:10</a:t>
            </a:r>
            <a:endParaRPr sz="2250">
              <a:solidFill>
                <a:srgbClr val="00008B"/>
              </a:solidFill>
            </a:endParaRPr>
          </a:p>
          <a:p>
            <a:pPr marL="446469" indent="-446469">
              <a:buClr>
                <a:srgbClr val="800020"/>
              </a:buClr>
              <a:buSzPct val="200000"/>
              <a:buChar char="•"/>
              <a:defRPr sz="3200">
                <a:latin typeface="Gill Sans"/>
                <a:ea typeface="Gill Sans"/>
                <a:cs typeface="Gill Sans"/>
                <a:sym typeface="Gill Sans"/>
              </a:defRPr>
            </a:pPr>
            <a:endParaRPr sz="2250">
              <a:solidFill>
                <a:srgbClr val="00008B"/>
              </a:solidFill>
            </a:endParaRPr>
          </a:p>
          <a:p>
            <a:pPr marL="446469" indent="-446469">
              <a:buClr>
                <a:srgbClr val="800020"/>
              </a:buClr>
              <a:buSzPct val="200000"/>
              <a:buChar char="•"/>
              <a:defRPr sz="3200">
                <a:latin typeface="Gill Sans"/>
                <a:ea typeface="Gill Sans"/>
                <a:cs typeface="Gill Sans"/>
                <a:sym typeface="Gill Sans"/>
              </a:defRPr>
            </a:pPr>
            <a:r>
              <a:rPr sz="2250">
                <a:solidFill>
                  <a:srgbClr val="00008B"/>
                </a:solidFill>
              </a:rPr>
              <a:t>Scalar within the command block</a:t>
            </a:r>
          </a:p>
          <a:p>
            <a:pPr marL="446469" indent="-446469">
              <a:buClr>
                <a:srgbClr val="800020"/>
              </a:buClr>
              <a:buSzPct val="200000"/>
              <a:buChar char="•"/>
              <a:defRPr sz="3200">
                <a:latin typeface="Gill Sans"/>
                <a:ea typeface="Gill Sans"/>
                <a:cs typeface="Gill Sans"/>
                <a:sym typeface="Gill Sans"/>
              </a:defRPr>
            </a:pPr>
            <a:endParaRPr sz="2250">
              <a:solidFill>
                <a:srgbClr val="00008B"/>
              </a:solidFill>
            </a:endParaRPr>
          </a:p>
          <a:p>
            <a:pPr marL="446469" indent="-446469">
              <a:buClr>
                <a:srgbClr val="800020"/>
              </a:buClr>
              <a:buSzPct val="200000"/>
              <a:buChar char="•"/>
              <a:defRPr sz="3200">
                <a:latin typeface="Gill Sans"/>
                <a:ea typeface="Gill Sans"/>
                <a:cs typeface="Gill Sans"/>
                <a:sym typeface="Gill Sans"/>
              </a:defRPr>
            </a:pPr>
            <a:r>
              <a:rPr sz="2250">
                <a:solidFill>
                  <a:srgbClr val="00008B"/>
                </a:solidFill>
              </a:rPr>
              <a:t>Does not have to have consecutive values (though, it’s usually cleaner if they’re consecutive)</a:t>
            </a:r>
          </a:p>
        </p:txBody>
      </p:sp>
    </p:spTree>
    <p:extLst>
      <p:ext uri="{BB962C8B-B14F-4D97-AF65-F5344CB8AC3E}">
        <p14:creationId xmlns:p14="http://schemas.microsoft.com/office/powerpoint/2010/main" val="10785152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Loops: for"/>
          <p:cNvSpPr txBox="1">
            <a:spLocks noGrp="1"/>
          </p:cNvSpPr>
          <p:nvPr>
            <p:ph type="title"/>
          </p:nvPr>
        </p:nvSpPr>
        <p:spPr>
          <a:prstGeom prst="rect">
            <a:avLst/>
          </a:prstGeom>
        </p:spPr>
        <p:txBody>
          <a:bodyPr/>
          <a:lstStyle/>
          <a:p>
            <a:r>
              <a:t>Loops: </a:t>
            </a:r>
            <a:r>
              <a:rPr>
                <a:latin typeface="Courier"/>
                <a:ea typeface="Courier"/>
                <a:cs typeface="Courier"/>
                <a:sym typeface="Courier"/>
              </a:rPr>
              <a:t>for</a:t>
            </a:r>
          </a:p>
        </p:txBody>
      </p:sp>
      <p:sp>
        <p:nvSpPr>
          <p:cNvPr id="333" name="example…"/>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example</a:t>
            </a:r>
          </a:p>
          <a:p>
            <a:pPr algn="l">
              <a:defRPr sz="3200">
                <a:latin typeface="Gill Sans"/>
                <a:ea typeface="Gill Sans"/>
                <a:cs typeface="Gill Sans"/>
                <a:sym typeface="Gill Sans"/>
              </a:defRPr>
            </a:pPr>
            <a:r>
              <a:rPr sz="2250">
                <a:solidFill>
                  <a:srgbClr val="00008B"/>
                </a:solidFill>
              </a:rPr>
              <a:t>Let </a:t>
            </a:r>
            <a:r>
              <a:rPr sz="2250" b="1">
                <a:solidFill>
                  <a:srgbClr val="00008B"/>
                </a:solidFill>
                <a:latin typeface="Courier"/>
                <a:ea typeface="Courier"/>
                <a:cs typeface="Courier"/>
                <a:sym typeface="Courier"/>
              </a:rPr>
              <a:t>a=[1 2 3 4]</a:t>
            </a:r>
            <a:r>
              <a:rPr sz="2250">
                <a:solidFill>
                  <a:srgbClr val="00008B"/>
                </a:solidFill>
              </a:rPr>
              <a:t> and </a:t>
            </a:r>
            <a:r>
              <a:rPr sz="2250" b="1">
                <a:solidFill>
                  <a:srgbClr val="00008B"/>
                </a:solidFill>
                <a:latin typeface="Courier"/>
                <a:ea typeface="Courier"/>
                <a:cs typeface="Courier"/>
                <a:sym typeface="Courier"/>
              </a:rPr>
              <a:t>b=[5 6 7 8]</a:t>
            </a:r>
            <a:r>
              <a:rPr sz="2250">
                <a:solidFill>
                  <a:srgbClr val="00008B"/>
                </a:solidFill>
              </a:rPr>
              <a:t>. Swap values of </a:t>
            </a:r>
            <a:r>
              <a:rPr sz="2250" b="1">
                <a:solidFill>
                  <a:srgbClr val="00008B"/>
                </a:solidFill>
                <a:latin typeface="Courier"/>
                <a:ea typeface="Courier"/>
                <a:cs typeface="Courier"/>
                <a:sym typeface="Courier"/>
              </a:rPr>
              <a:t>a</a:t>
            </a:r>
            <a:r>
              <a:rPr sz="2250">
                <a:solidFill>
                  <a:srgbClr val="00008B"/>
                </a:solidFill>
              </a:rPr>
              <a:t> and </a:t>
            </a:r>
            <a:r>
              <a:rPr sz="2250" b="1">
                <a:solidFill>
                  <a:srgbClr val="00008B"/>
                </a:solidFill>
                <a:latin typeface="Courier"/>
                <a:ea typeface="Courier"/>
                <a:cs typeface="Courier"/>
                <a:sym typeface="Courier"/>
              </a:rPr>
              <a:t>b</a:t>
            </a:r>
            <a:r>
              <a:rPr sz="2250">
                <a:solidFill>
                  <a:srgbClr val="00008B"/>
                </a:solidFill>
              </a:rPr>
              <a:t>. </a:t>
            </a:r>
          </a:p>
          <a:p>
            <a:pPr algn="l">
              <a:defRPr sz="3200">
                <a:latin typeface="Courier"/>
                <a:ea typeface="Courier"/>
                <a:cs typeface="Courier"/>
                <a:sym typeface="Courier"/>
              </a:defRPr>
            </a:pPr>
            <a:r>
              <a:rPr sz="2250">
                <a:solidFill>
                  <a:srgbClr val="00008B"/>
                </a:solidFill>
              </a:rPr>
              <a:t>c=a; </a:t>
            </a:r>
            <a:r>
              <a:rPr sz="1547">
                <a:solidFill>
                  <a:srgbClr val="008F00"/>
                </a:solidFill>
              </a:rPr>
              <a:t>%make a copy of vector a</a:t>
            </a:r>
            <a:endParaRPr sz="2250">
              <a:solidFill>
                <a:srgbClr val="00008B"/>
              </a:solidFill>
            </a:endParaRPr>
          </a:p>
          <a:p>
            <a:pPr algn="l">
              <a:defRPr sz="3200">
                <a:latin typeface="Courier"/>
                <a:ea typeface="Courier"/>
                <a:cs typeface="Courier"/>
                <a:sym typeface="Courier"/>
              </a:defRPr>
            </a:pPr>
            <a:r>
              <a:rPr sz="2250">
                <a:solidFill>
                  <a:srgbClr val="00008B"/>
                </a:solidFill>
              </a:rPr>
              <a:t>for ii=1:length(a)</a:t>
            </a:r>
            <a:r>
              <a:rPr sz="2250"/>
              <a:t> </a:t>
            </a:r>
            <a:r>
              <a:rPr sz="1547">
                <a:solidFill>
                  <a:srgbClr val="008F00"/>
                </a:solidFill>
              </a:rPr>
              <a:t>%need to loop 4 times</a:t>
            </a:r>
            <a:endParaRPr sz="2250">
              <a:solidFill>
                <a:srgbClr val="00008B"/>
              </a:solidFill>
            </a:endParaRPr>
          </a:p>
          <a:p>
            <a:pPr lvl="1" algn="l">
              <a:defRPr sz="3200">
                <a:latin typeface="Courier"/>
                <a:ea typeface="Courier"/>
                <a:cs typeface="Courier"/>
                <a:sym typeface="Courier"/>
              </a:defRPr>
            </a:pPr>
            <a:r>
              <a:rPr sz="2250">
                <a:solidFill>
                  <a:srgbClr val="00008B"/>
                </a:solidFill>
              </a:rPr>
              <a:t>a(ii)=b(ii);</a:t>
            </a:r>
            <a:r>
              <a:rPr sz="2250"/>
              <a:t> </a:t>
            </a:r>
            <a:r>
              <a:rPr sz="1547">
                <a:solidFill>
                  <a:srgbClr val="008F00"/>
                </a:solidFill>
              </a:rPr>
              <a:t>%at each iteration, swap numbers</a:t>
            </a:r>
            <a:endParaRPr sz="2250">
              <a:solidFill>
                <a:srgbClr val="00008B"/>
              </a:solidFill>
            </a:endParaRPr>
          </a:p>
          <a:p>
            <a:pPr lvl="1" algn="l">
              <a:defRPr sz="3200">
                <a:latin typeface="Courier"/>
                <a:ea typeface="Courier"/>
                <a:cs typeface="Courier"/>
                <a:sym typeface="Courier"/>
              </a:defRPr>
            </a:pPr>
            <a:r>
              <a:rPr sz="2250">
                <a:solidFill>
                  <a:srgbClr val="00008B"/>
                </a:solidFill>
              </a:rPr>
              <a:t>b(ii)=c(ii);</a:t>
            </a:r>
            <a:r>
              <a:rPr sz="2250"/>
              <a:t> </a:t>
            </a:r>
            <a:r>
              <a:rPr sz="1547">
                <a:solidFill>
                  <a:srgbClr val="008F00"/>
                </a:solidFill>
              </a:rPr>
              <a:t>%at each iteration, swap numbers</a:t>
            </a:r>
            <a:endParaRPr sz="2250">
              <a:solidFill>
                <a:srgbClr val="00008B"/>
              </a:solidFill>
            </a:endParaRPr>
          </a:p>
          <a:p>
            <a:pPr algn="l">
              <a:defRPr sz="3200">
                <a:latin typeface="Courier"/>
                <a:ea typeface="Courier"/>
                <a:cs typeface="Courier"/>
                <a:sym typeface="Courier"/>
              </a:defRPr>
            </a:pPr>
            <a:r>
              <a:rPr sz="2250">
                <a:solidFill>
                  <a:srgbClr val="00008B"/>
                </a:solidFill>
              </a:rPr>
              <a:t>end</a:t>
            </a:r>
          </a:p>
        </p:txBody>
      </p:sp>
    </p:spTree>
    <p:extLst>
      <p:ext uri="{BB962C8B-B14F-4D97-AF65-F5344CB8AC3E}">
        <p14:creationId xmlns:p14="http://schemas.microsoft.com/office/powerpoint/2010/main" val="184382607"/>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Loops: while"/>
          <p:cNvSpPr txBox="1">
            <a:spLocks noGrp="1"/>
          </p:cNvSpPr>
          <p:nvPr>
            <p:ph type="title"/>
          </p:nvPr>
        </p:nvSpPr>
        <p:spPr>
          <a:prstGeom prst="rect">
            <a:avLst/>
          </a:prstGeom>
        </p:spPr>
        <p:txBody>
          <a:bodyPr/>
          <a:lstStyle/>
          <a:p>
            <a:r>
              <a:t>Loops: </a:t>
            </a:r>
            <a:r>
              <a:rPr>
                <a:latin typeface="Courier"/>
                <a:ea typeface="Courier"/>
                <a:cs typeface="Courier"/>
                <a:sym typeface="Courier"/>
              </a:rPr>
              <a:t>while</a:t>
            </a:r>
          </a:p>
        </p:txBody>
      </p:sp>
      <p:sp>
        <p:nvSpPr>
          <p:cNvPr id="336" name="Source: MIT OpenCourseWare (http://ocw.mit.edu)"/>
          <p:cNvSpPr txBox="1"/>
          <p:nvPr/>
        </p:nvSpPr>
        <p:spPr>
          <a:xfrm>
            <a:off x="112236" y="6232922"/>
            <a:ext cx="3564759" cy="340619"/>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1800">
                <a:solidFill>
                  <a:srgbClr val="00008B"/>
                </a:solidFill>
                <a:latin typeface="Gill Sans"/>
                <a:ea typeface="Gill Sans"/>
                <a:cs typeface="Gill Sans"/>
                <a:sym typeface="Gill Sans"/>
              </a:defRPr>
            </a:pPr>
            <a:r>
              <a:rPr sz="1266">
                <a:solidFill>
                  <a:srgbClr val="800020"/>
                </a:solidFill>
                <a:latin typeface="Gill Sans SemiBold"/>
                <a:ea typeface="Gill Sans SemiBold"/>
                <a:cs typeface="Gill Sans SemiBold"/>
                <a:sym typeface="Gill Sans SemiBold"/>
              </a:rPr>
              <a:t>Source:</a:t>
            </a:r>
            <a:r>
              <a:rPr sz="1266"/>
              <a:t> MIT OpenCourseWare (</a:t>
            </a:r>
            <a:r>
              <a:rPr sz="1266" u="sng">
                <a:hlinkClick r:id="rId2"/>
              </a:rPr>
              <a:t>http://ocw.mit.edu</a:t>
            </a:r>
            <a:r>
              <a:rPr sz="1266"/>
              <a:t>)</a:t>
            </a:r>
          </a:p>
        </p:txBody>
      </p:sp>
      <p:sp>
        <p:nvSpPr>
          <p:cNvPr id="337" name="while (condition)…"/>
          <p:cNvSpPr txBox="1"/>
          <p:nvPr/>
        </p:nvSpPr>
        <p:spPr>
          <a:xfrm>
            <a:off x="582572" y="2543622"/>
            <a:ext cx="2252374" cy="2252959"/>
          </a:xfrm>
          <a:prstGeom prst="rect">
            <a:avLst/>
          </a:prstGeom>
          <a:ln w="50800">
            <a:solidFill>
              <a:srgbClr val="945200"/>
            </a:solidFill>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solidFill>
                  <a:srgbClr val="00008B"/>
                </a:solidFill>
                <a:latin typeface="Gill Sans"/>
                <a:ea typeface="Gill Sans"/>
                <a:cs typeface="Gill Sans"/>
                <a:sym typeface="Gill Sans"/>
              </a:defRPr>
            </a:pPr>
            <a:r>
              <a:rPr sz="2250">
                <a:solidFill>
                  <a:srgbClr val="800020"/>
                </a:solidFill>
                <a:latin typeface="Courier"/>
                <a:ea typeface="Courier"/>
                <a:cs typeface="Courier"/>
                <a:sym typeface="Courier"/>
              </a:rPr>
              <a:t>while</a:t>
            </a:r>
            <a:r>
              <a:rPr sz="2250"/>
              <a:t> (</a:t>
            </a:r>
            <a:r>
              <a:rPr sz="2250" i="1"/>
              <a:t>condition</a:t>
            </a:r>
            <a:r>
              <a:rPr sz="2250"/>
              <a:t>)</a:t>
            </a:r>
          </a:p>
          <a:p>
            <a:pPr lvl="1" algn="l">
              <a:defRPr sz="3200" i="1">
                <a:solidFill>
                  <a:srgbClr val="00008B"/>
                </a:solidFill>
                <a:latin typeface="Gill Sans"/>
                <a:ea typeface="Gill Sans"/>
                <a:cs typeface="Gill Sans"/>
                <a:sym typeface="Gill Sans"/>
              </a:defRPr>
            </a:pPr>
            <a:r>
              <a:rPr sz="2250"/>
              <a:t>command(s)</a:t>
            </a:r>
          </a:p>
          <a:p>
            <a:pPr algn="l">
              <a:defRPr sz="3200">
                <a:solidFill>
                  <a:srgbClr val="800020"/>
                </a:solidFill>
                <a:latin typeface="Courier"/>
                <a:ea typeface="Courier"/>
                <a:cs typeface="Courier"/>
                <a:sym typeface="Courier"/>
              </a:defRPr>
            </a:pPr>
            <a:r>
              <a:rPr sz="2250"/>
              <a:t>end</a:t>
            </a:r>
          </a:p>
        </p:txBody>
      </p:sp>
      <p:sp>
        <p:nvSpPr>
          <p:cNvPr id="338" name="while-loop…"/>
          <p:cNvSpPr txBox="1"/>
          <p:nvPr/>
        </p:nvSpPr>
        <p:spPr>
          <a:xfrm>
            <a:off x="616023" y="1503779"/>
            <a:ext cx="2185471" cy="929308"/>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defRPr sz="3200" cap="all">
                <a:solidFill>
                  <a:srgbClr val="800020"/>
                </a:solidFill>
                <a:latin typeface="Gill Sans SemiBold"/>
                <a:ea typeface="Gill Sans SemiBold"/>
                <a:cs typeface="Gill Sans SemiBold"/>
                <a:sym typeface="Gill Sans SemiBold"/>
              </a:defRPr>
            </a:pPr>
            <a:r>
              <a:rPr sz="2250"/>
              <a:t>while-loop</a:t>
            </a:r>
          </a:p>
          <a:p>
            <a:pPr>
              <a:defRPr sz="3200" cap="all">
                <a:solidFill>
                  <a:srgbClr val="800020"/>
                </a:solidFill>
                <a:latin typeface="Gill Sans SemiBold"/>
                <a:ea typeface="Gill Sans SemiBold"/>
                <a:cs typeface="Gill Sans SemiBold"/>
                <a:sym typeface="Gill Sans SemiBold"/>
              </a:defRPr>
            </a:pPr>
            <a:r>
              <a:rPr sz="2250"/>
              <a:t>Structure</a:t>
            </a:r>
          </a:p>
        </p:txBody>
      </p:sp>
      <p:sp>
        <p:nvSpPr>
          <p:cNvPr id="339" name="while-loop is like a more general for-loop; do not need to know number of iterations…"/>
          <p:cNvSpPr txBox="1"/>
          <p:nvPr/>
        </p:nvSpPr>
        <p:spPr>
          <a:xfrm>
            <a:off x="3882267" y="862942"/>
            <a:ext cx="4697021" cy="561432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marL="446469" indent="-446469">
              <a:buClr>
                <a:srgbClr val="800020"/>
              </a:buClr>
              <a:buSzPct val="200000"/>
              <a:buChar char="•"/>
              <a:defRPr sz="3200">
                <a:latin typeface="Gill Sans"/>
                <a:ea typeface="Gill Sans"/>
                <a:cs typeface="Gill Sans"/>
                <a:sym typeface="Gill Sans"/>
              </a:defRPr>
            </a:pPr>
            <a:r>
              <a:rPr sz="2250">
                <a:solidFill>
                  <a:srgbClr val="011993"/>
                </a:solidFill>
                <a:latin typeface="Courier"/>
                <a:ea typeface="Courier"/>
                <a:cs typeface="Courier"/>
                <a:sym typeface="Courier"/>
              </a:rPr>
              <a:t>while</a:t>
            </a:r>
            <a:r>
              <a:rPr sz="2250">
                <a:solidFill>
                  <a:srgbClr val="011993"/>
                </a:solidFill>
              </a:rPr>
              <a:t>-loop is like a more general </a:t>
            </a:r>
            <a:r>
              <a:rPr sz="2250">
                <a:solidFill>
                  <a:srgbClr val="011993"/>
                </a:solidFill>
                <a:latin typeface="Courier"/>
                <a:ea typeface="Courier"/>
                <a:cs typeface="Courier"/>
                <a:sym typeface="Courier"/>
              </a:rPr>
              <a:t>for</a:t>
            </a:r>
            <a:r>
              <a:rPr sz="2250">
                <a:solidFill>
                  <a:srgbClr val="011993"/>
                </a:solidFill>
              </a:rPr>
              <a:t>-loop; do not need to know number of iterations</a:t>
            </a:r>
          </a:p>
          <a:p>
            <a:pPr marL="446469" indent="-446469">
              <a:buClr>
                <a:srgbClr val="800020"/>
              </a:buClr>
              <a:buSzPct val="200000"/>
              <a:buChar char="•"/>
              <a:defRPr sz="3200">
                <a:latin typeface="Gill Sans"/>
                <a:ea typeface="Gill Sans"/>
                <a:cs typeface="Gill Sans"/>
                <a:sym typeface="Gill Sans"/>
              </a:defRPr>
            </a:pPr>
            <a:endParaRPr sz="2250">
              <a:solidFill>
                <a:srgbClr val="011993"/>
              </a:solidFill>
            </a:endParaRPr>
          </a:p>
          <a:p>
            <a:pPr marL="446469" indent="-446469">
              <a:buClr>
                <a:srgbClr val="800020"/>
              </a:buClr>
              <a:buSzPct val="200000"/>
              <a:buChar char="•"/>
              <a:defRPr sz="3200">
                <a:latin typeface="Gill Sans"/>
                <a:ea typeface="Gill Sans"/>
                <a:cs typeface="Gill Sans"/>
                <a:sym typeface="Gill Sans"/>
              </a:defRPr>
            </a:pPr>
            <a:r>
              <a:rPr sz="2250">
                <a:solidFill>
                  <a:srgbClr val="00008B"/>
                </a:solidFill>
              </a:rPr>
              <a:t>The command block will execute while the conditional expression, i.e., (</a:t>
            </a:r>
            <a:r>
              <a:rPr sz="2250" i="1">
                <a:solidFill>
                  <a:srgbClr val="00008B"/>
                </a:solidFill>
              </a:rPr>
              <a:t>condition</a:t>
            </a:r>
            <a:r>
              <a:rPr sz="2250">
                <a:solidFill>
                  <a:srgbClr val="00008B"/>
                </a:solidFill>
              </a:rPr>
              <a:t>), is true</a:t>
            </a:r>
          </a:p>
          <a:p>
            <a:pPr marL="446469" indent="-446469">
              <a:buClr>
                <a:srgbClr val="800020"/>
              </a:buClr>
              <a:buSzPct val="200000"/>
              <a:buChar char="•"/>
              <a:defRPr sz="3200">
                <a:latin typeface="Gill Sans"/>
                <a:ea typeface="Gill Sans"/>
                <a:cs typeface="Gill Sans"/>
                <a:sym typeface="Gill Sans"/>
              </a:defRPr>
            </a:pPr>
            <a:endParaRPr sz="2250">
              <a:solidFill>
                <a:srgbClr val="00008B"/>
              </a:solidFill>
            </a:endParaRPr>
          </a:p>
          <a:p>
            <a:pPr marL="446469" indent="-446469">
              <a:buClr>
                <a:srgbClr val="800020"/>
              </a:buClr>
              <a:buSzPct val="200000"/>
              <a:buChar char="•"/>
              <a:defRPr sz="3200">
                <a:latin typeface="Gill Sans"/>
                <a:ea typeface="Gill Sans"/>
                <a:cs typeface="Gill Sans"/>
                <a:sym typeface="Gill Sans"/>
              </a:defRPr>
            </a:pPr>
            <a:r>
              <a:rPr sz="2250">
                <a:solidFill>
                  <a:srgbClr val="00008B"/>
                </a:solidFill>
              </a:rPr>
              <a:t>Beware of infinite loops!</a:t>
            </a:r>
          </a:p>
        </p:txBody>
      </p:sp>
    </p:spTree>
    <p:extLst>
      <p:ext uri="{BB962C8B-B14F-4D97-AF65-F5344CB8AC3E}">
        <p14:creationId xmlns:p14="http://schemas.microsoft.com/office/powerpoint/2010/main" val="9957322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was I week-1?</a:t>
            </a:r>
            <a:endParaRPr lang="en-US" dirty="0"/>
          </a:p>
        </p:txBody>
      </p:sp>
      <p:sp>
        <p:nvSpPr>
          <p:cNvPr id="3" name="Content Placeholder 2"/>
          <p:cNvSpPr>
            <a:spLocks noGrp="1"/>
          </p:cNvSpPr>
          <p:nvPr>
            <p:ph idx="1"/>
          </p:nvPr>
        </p:nvSpPr>
        <p:spPr/>
        <p:txBody>
          <a:bodyPr/>
          <a:lstStyle/>
          <a:p>
            <a:r>
              <a:rPr lang="en-US" dirty="0" smtClean="0"/>
              <a:t>Transition from Student to Work Permit (I graduated recently!)</a:t>
            </a:r>
          </a:p>
          <a:p>
            <a:r>
              <a:rPr lang="en-US" dirty="0" smtClean="0"/>
              <a:t>Special thanks to Prof. </a:t>
            </a:r>
            <a:r>
              <a:rPr lang="en-US" dirty="0" err="1" smtClean="0"/>
              <a:t>Budny</a:t>
            </a:r>
            <a:r>
              <a:rPr lang="en-US" dirty="0" smtClean="0"/>
              <a:t> for helping me out!</a:t>
            </a:r>
            <a:endParaRPr lang="en-US" dirty="0"/>
          </a:p>
        </p:txBody>
      </p:sp>
      <p:sp>
        <p:nvSpPr>
          <p:cNvPr id="4" name="Date Placeholder 3"/>
          <p:cNvSpPr>
            <a:spLocks noGrp="1"/>
          </p:cNvSpPr>
          <p:nvPr>
            <p:ph type="dt" sz="half" idx="10"/>
          </p:nvPr>
        </p:nvSpPr>
        <p:spPr/>
        <p:txBody>
          <a:bodyPr/>
          <a:lstStyle/>
          <a:p>
            <a:fld id="{CE7F3380-46FC-B342-9F11-F8EEA2895C8A}"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770142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Loops: while"/>
          <p:cNvSpPr txBox="1">
            <a:spLocks noGrp="1"/>
          </p:cNvSpPr>
          <p:nvPr>
            <p:ph type="title"/>
          </p:nvPr>
        </p:nvSpPr>
        <p:spPr>
          <a:prstGeom prst="rect">
            <a:avLst/>
          </a:prstGeom>
        </p:spPr>
        <p:txBody>
          <a:bodyPr/>
          <a:lstStyle/>
          <a:p>
            <a:r>
              <a:t>Loops: </a:t>
            </a:r>
            <a:r>
              <a:rPr>
                <a:latin typeface="Courier"/>
                <a:ea typeface="Courier"/>
                <a:cs typeface="Courier"/>
                <a:sym typeface="Courier"/>
              </a:rPr>
              <a:t>while</a:t>
            </a:r>
          </a:p>
        </p:txBody>
      </p:sp>
      <p:sp>
        <p:nvSpPr>
          <p:cNvPr id="342" name="example…"/>
          <p:cNvSpPr txBox="1"/>
          <p:nvPr/>
        </p:nvSpPr>
        <p:spPr>
          <a:xfrm>
            <a:off x="103306" y="875110"/>
            <a:ext cx="8940432" cy="5589984"/>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cap="all">
                <a:solidFill>
                  <a:srgbClr val="800020"/>
                </a:solidFill>
                <a:latin typeface="Gill Sans SemiBold"/>
                <a:ea typeface="Gill Sans SemiBold"/>
                <a:cs typeface="Gill Sans SemiBold"/>
                <a:sym typeface="Gill Sans SemiBold"/>
              </a:defRPr>
            </a:pPr>
            <a:r>
              <a:rPr sz="2250"/>
              <a:t>example</a:t>
            </a:r>
          </a:p>
          <a:p>
            <a:pPr algn="l">
              <a:defRPr sz="3200">
                <a:latin typeface="Gill Sans"/>
                <a:ea typeface="Gill Sans"/>
                <a:cs typeface="Gill Sans"/>
                <a:sym typeface="Gill Sans"/>
              </a:defRPr>
            </a:pPr>
            <a:r>
              <a:rPr sz="2250">
                <a:solidFill>
                  <a:srgbClr val="00008B"/>
                </a:solidFill>
              </a:rPr>
              <a:t>Let </a:t>
            </a:r>
            <a:r>
              <a:rPr sz="2250" b="1">
                <a:solidFill>
                  <a:srgbClr val="00008B"/>
                </a:solidFill>
                <a:latin typeface="Courier"/>
                <a:ea typeface="Courier"/>
                <a:cs typeface="Courier"/>
                <a:sym typeface="Courier"/>
              </a:rPr>
              <a:t>a=[1 2 3 4]</a:t>
            </a:r>
            <a:r>
              <a:rPr sz="2250">
                <a:solidFill>
                  <a:srgbClr val="00008B"/>
                </a:solidFill>
              </a:rPr>
              <a:t> and </a:t>
            </a:r>
            <a:r>
              <a:rPr sz="2250" b="1">
                <a:solidFill>
                  <a:srgbClr val="00008B"/>
                </a:solidFill>
                <a:latin typeface="Courier"/>
                <a:ea typeface="Courier"/>
                <a:cs typeface="Courier"/>
                <a:sym typeface="Courier"/>
              </a:rPr>
              <a:t>b=[5 6 7 8]</a:t>
            </a:r>
            <a:r>
              <a:rPr sz="2250">
                <a:solidFill>
                  <a:srgbClr val="00008B"/>
                </a:solidFill>
              </a:rPr>
              <a:t>. Swap values of </a:t>
            </a:r>
            <a:r>
              <a:rPr sz="2250" b="1">
                <a:solidFill>
                  <a:srgbClr val="00008B"/>
                </a:solidFill>
                <a:latin typeface="Courier"/>
                <a:ea typeface="Courier"/>
                <a:cs typeface="Courier"/>
                <a:sym typeface="Courier"/>
              </a:rPr>
              <a:t>a</a:t>
            </a:r>
            <a:r>
              <a:rPr sz="2250">
                <a:solidFill>
                  <a:srgbClr val="00008B"/>
                </a:solidFill>
              </a:rPr>
              <a:t> and </a:t>
            </a:r>
            <a:r>
              <a:rPr sz="2250" b="1">
                <a:solidFill>
                  <a:srgbClr val="00008B"/>
                </a:solidFill>
                <a:latin typeface="Courier"/>
                <a:ea typeface="Courier"/>
                <a:cs typeface="Courier"/>
                <a:sym typeface="Courier"/>
              </a:rPr>
              <a:t>b</a:t>
            </a:r>
            <a:r>
              <a:rPr sz="2250">
                <a:solidFill>
                  <a:srgbClr val="00008B"/>
                </a:solidFill>
              </a:rPr>
              <a:t>. </a:t>
            </a:r>
          </a:p>
          <a:p>
            <a:pPr algn="l">
              <a:defRPr sz="3200">
                <a:latin typeface="Courier"/>
                <a:ea typeface="Courier"/>
                <a:cs typeface="Courier"/>
                <a:sym typeface="Courier"/>
              </a:defRPr>
            </a:pPr>
            <a:r>
              <a:rPr sz="2250">
                <a:solidFill>
                  <a:srgbClr val="00008B"/>
                </a:solidFill>
              </a:rPr>
              <a:t>c=a; </a:t>
            </a:r>
            <a:r>
              <a:rPr sz="1547">
                <a:solidFill>
                  <a:srgbClr val="008F00"/>
                </a:solidFill>
              </a:rPr>
              <a:t>%make a copy of vector a</a:t>
            </a:r>
            <a:endParaRPr sz="2250">
              <a:solidFill>
                <a:srgbClr val="00008B"/>
              </a:solidFill>
            </a:endParaRPr>
          </a:p>
          <a:p>
            <a:pPr algn="l">
              <a:defRPr sz="3200">
                <a:latin typeface="Courier"/>
                <a:ea typeface="Courier"/>
                <a:cs typeface="Courier"/>
                <a:sym typeface="Courier"/>
              </a:defRPr>
            </a:pPr>
            <a:r>
              <a:rPr sz="2250">
                <a:solidFill>
                  <a:srgbClr val="00008B"/>
                </a:solidFill>
              </a:rPr>
              <a:t>ii=1; </a:t>
            </a:r>
            <a:r>
              <a:rPr sz="1547">
                <a:solidFill>
                  <a:srgbClr val="008F00"/>
                </a:solidFill>
              </a:rPr>
              <a:t>%define a variable to count</a:t>
            </a:r>
            <a:endParaRPr sz="2250">
              <a:solidFill>
                <a:srgbClr val="00008B"/>
              </a:solidFill>
            </a:endParaRPr>
          </a:p>
          <a:p>
            <a:pPr algn="l">
              <a:defRPr sz="3200">
                <a:latin typeface="Courier"/>
                <a:ea typeface="Courier"/>
                <a:cs typeface="Courier"/>
                <a:sym typeface="Courier"/>
              </a:defRPr>
            </a:pPr>
            <a:r>
              <a:rPr sz="2250">
                <a:solidFill>
                  <a:srgbClr val="00008B"/>
                </a:solidFill>
              </a:rPr>
              <a:t>while(ii&lt;=4) </a:t>
            </a:r>
            <a:r>
              <a:rPr sz="1547">
                <a:solidFill>
                  <a:srgbClr val="008F00"/>
                </a:solidFill>
              </a:rPr>
              <a:t>%need to continuously check a condition</a:t>
            </a:r>
            <a:endParaRPr sz="2250">
              <a:solidFill>
                <a:srgbClr val="00008B"/>
              </a:solidFill>
            </a:endParaRPr>
          </a:p>
          <a:p>
            <a:pPr lvl="1" algn="l">
              <a:defRPr sz="3200">
                <a:latin typeface="Courier"/>
                <a:ea typeface="Courier"/>
                <a:cs typeface="Courier"/>
                <a:sym typeface="Courier"/>
              </a:defRPr>
            </a:pPr>
            <a:r>
              <a:rPr sz="2250">
                <a:solidFill>
                  <a:srgbClr val="00008B"/>
                </a:solidFill>
              </a:rPr>
              <a:t>a(ii)=b(ii);</a:t>
            </a:r>
            <a:r>
              <a:rPr sz="2250"/>
              <a:t> </a:t>
            </a:r>
            <a:r>
              <a:rPr sz="1547">
                <a:solidFill>
                  <a:srgbClr val="008F00"/>
                </a:solidFill>
              </a:rPr>
              <a:t>%at each iteration, swap numbers</a:t>
            </a:r>
            <a:endParaRPr sz="2250">
              <a:solidFill>
                <a:srgbClr val="00008B"/>
              </a:solidFill>
            </a:endParaRPr>
          </a:p>
          <a:p>
            <a:pPr lvl="1" algn="l">
              <a:defRPr sz="3200">
                <a:latin typeface="Courier"/>
                <a:ea typeface="Courier"/>
                <a:cs typeface="Courier"/>
                <a:sym typeface="Courier"/>
              </a:defRPr>
            </a:pPr>
            <a:r>
              <a:rPr sz="2250">
                <a:solidFill>
                  <a:srgbClr val="00008B"/>
                </a:solidFill>
              </a:rPr>
              <a:t>b(ii)=c(ii);</a:t>
            </a:r>
            <a:r>
              <a:rPr sz="2250"/>
              <a:t> </a:t>
            </a:r>
            <a:r>
              <a:rPr sz="1547">
                <a:solidFill>
                  <a:srgbClr val="008F00"/>
                </a:solidFill>
              </a:rPr>
              <a:t>%at each iteration, swap numbers</a:t>
            </a:r>
            <a:endParaRPr sz="2250">
              <a:solidFill>
                <a:srgbClr val="00008B"/>
              </a:solidFill>
            </a:endParaRPr>
          </a:p>
          <a:p>
            <a:pPr lvl="1" algn="l">
              <a:defRPr sz="3200">
                <a:latin typeface="Courier"/>
                <a:ea typeface="Courier"/>
                <a:cs typeface="Courier"/>
                <a:sym typeface="Courier"/>
              </a:defRPr>
            </a:pPr>
            <a:r>
              <a:rPr sz="2250">
                <a:solidFill>
                  <a:srgbClr val="00008B"/>
                </a:solidFill>
              </a:rPr>
              <a:t>ii=ii+1;</a:t>
            </a:r>
            <a:r>
              <a:rPr sz="2250"/>
              <a:t> </a:t>
            </a:r>
            <a:r>
              <a:rPr sz="1547">
                <a:solidFill>
                  <a:srgbClr val="008F00"/>
                </a:solidFill>
              </a:rPr>
              <a:t>%increment counter</a:t>
            </a:r>
            <a:endParaRPr sz="2250">
              <a:solidFill>
                <a:srgbClr val="00008B"/>
              </a:solidFill>
            </a:endParaRPr>
          </a:p>
          <a:p>
            <a:pPr algn="l">
              <a:defRPr sz="3200">
                <a:latin typeface="Courier"/>
                <a:ea typeface="Courier"/>
                <a:cs typeface="Courier"/>
                <a:sym typeface="Courier"/>
              </a:defRPr>
            </a:pPr>
            <a:r>
              <a:rPr sz="2250">
                <a:solidFill>
                  <a:srgbClr val="00008B"/>
                </a:solidFill>
              </a:rPr>
              <a:t>end</a:t>
            </a:r>
          </a:p>
        </p:txBody>
      </p:sp>
    </p:spTree>
    <p:extLst>
      <p:ext uri="{BB962C8B-B14F-4D97-AF65-F5344CB8AC3E}">
        <p14:creationId xmlns:p14="http://schemas.microsoft.com/office/powerpoint/2010/main" val="63748198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	</a:t>
            </a:r>
            <a:endParaRPr lang="en-US" dirty="0"/>
          </a:p>
        </p:txBody>
      </p:sp>
      <p:sp>
        <p:nvSpPr>
          <p:cNvPr id="3" name="Content Placeholder 2"/>
          <p:cNvSpPr>
            <a:spLocks noGrp="1"/>
          </p:cNvSpPr>
          <p:nvPr>
            <p:ph idx="1"/>
          </p:nvPr>
        </p:nvSpPr>
        <p:spPr/>
        <p:txBody>
          <a:bodyPr/>
          <a:lstStyle/>
          <a:p>
            <a:r>
              <a:rPr lang="en-US" dirty="0" smtClean="0"/>
              <a:t>Based on handouts</a:t>
            </a:r>
            <a:r>
              <a:rPr lang="en-US" dirty="0"/>
              <a:t> </a:t>
            </a:r>
            <a:r>
              <a:rPr lang="en-US" dirty="0" smtClean="0"/>
              <a:t>and lectures by Dr. </a:t>
            </a:r>
            <a:r>
              <a:rPr lang="en-US" dirty="0" err="1" smtClean="0"/>
              <a:t>Arash</a:t>
            </a:r>
            <a:r>
              <a:rPr lang="en-US" dirty="0" smtClean="0"/>
              <a:t> </a:t>
            </a:r>
            <a:r>
              <a:rPr lang="en-US" dirty="0" err="1" smtClean="0"/>
              <a:t>Mehboobin</a:t>
            </a:r>
            <a:endParaRPr lang="en-US" dirty="0"/>
          </a:p>
        </p:txBody>
      </p:sp>
      <p:sp>
        <p:nvSpPr>
          <p:cNvPr id="4" name="Date Placeholder 3"/>
          <p:cNvSpPr>
            <a:spLocks noGrp="1"/>
          </p:cNvSpPr>
          <p:nvPr>
            <p:ph type="dt" sz="half" idx="10"/>
          </p:nvPr>
        </p:nvSpPr>
        <p:spPr/>
        <p:txBody>
          <a:bodyPr/>
          <a:lstStyle/>
          <a:p>
            <a:fld id="{B35DDCAB-F764-D74F-8F8B-690ED2EB016F}"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1654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you learnt so far?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275" y="1635825"/>
            <a:ext cx="4850969" cy="4850969"/>
          </a:xfrm>
        </p:spPr>
      </p:pic>
      <p:sp>
        <p:nvSpPr>
          <p:cNvPr id="5" name="Date Placeholder 4"/>
          <p:cNvSpPr>
            <a:spLocks noGrp="1"/>
          </p:cNvSpPr>
          <p:nvPr>
            <p:ph type="dt" sz="half" idx="10"/>
          </p:nvPr>
        </p:nvSpPr>
        <p:spPr/>
        <p:txBody>
          <a:bodyPr/>
          <a:lstStyle/>
          <a:p>
            <a:fld id="{00732458-B894-9C4B-A00D-35D465001EB8}" type="datetime1">
              <a:rPr lang="en-US" smtClean="0"/>
              <a:t>1/16/18</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80250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6" name="Text Placeholder 5"/>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6CC6F8A-B2BC-B342-B512-BF132C2B749A}" type="datetime1">
              <a:rPr lang="en-US" smtClean="0"/>
              <a:t>1/16/18</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705426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cripts"/>
          <p:cNvSpPr txBox="1">
            <a:spLocks noGrp="1"/>
          </p:cNvSpPr>
          <p:nvPr>
            <p:ph type="title"/>
          </p:nvPr>
        </p:nvSpPr>
        <p:spPr>
          <a:prstGeom prst="rect">
            <a:avLst/>
          </a:prstGeom>
        </p:spPr>
        <p:txBody>
          <a:bodyPr/>
          <a:lstStyle/>
          <a:p>
            <a:r>
              <a:rPr dirty="0"/>
              <a:t>Scripts</a:t>
            </a:r>
          </a:p>
        </p:txBody>
      </p:sp>
      <p:sp>
        <p:nvSpPr>
          <p:cNvPr id="141" name="Collection of commands executed in sequence…"/>
          <p:cNvSpPr txBox="1"/>
          <p:nvPr/>
        </p:nvSpPr>
        <p:spPr>
          <a:xfrm>
            <a:off x="103306" y="2093976"/>
            <a:ext cx="8940432" cy="4397907"/>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marL="446469" indent="-446469">
              <a:spcBef>
                <a:spcPts val="2250"/>
              </a:spcBef>
              <a:buClr>
                <a:srgbClr val="800020"/>
              </a:buClr>
              <a:buSzPct val="200000"/>
              <a:buChar char="•"/>
              <a:defRPr sz="3200">
                <a:latin typeface="Gill Sans"/>
                <a:ea typeface="Gill Sans"/>
                <a:cs typeface="Gill Sans"/>
                <a:sym typeface="Gill Sans"/>
              </a:defRPr>
            </a:pPr>
            <a:r>
              <a:rPr sz="2250" dirty="0">
                <a:solidFill>
                  <a:srgbClr val="00008B"/>
                </a:solidFill>
              </a:rPr>
              <a:t>Collection of commands executed in sequence</a:t>
            </a:r>
          </a:p>
          <a:p>
            <a:pPr marL="446469" indent="-446469">
              <a:spcBef>
                <a:spcPts val="2250"/>
              </a:spcBef>
              <a:buClr>
                <a:srgbClr val="800020"/>
              </a:buClr>
              <a:buSzPct val="200000"/>
              <a:buChar char="•"/>
              <a:defRPr sz="3200">
                <a:latin typeface="Gill Sans"/>
                <a:ea typeface="Gill Sans"/>
                <a:cs typeface="Gill Sans"/>
                <a:sym typeface="Gill Sans"/>
              </a:defRPr>
            </a:pPr>
            <a:r>
              <a:rPr sz="2250" dirty="0">
                <a:solidFill>
                  <a:srgbClr val="00008B"/>
                </a:solidFill>
              </a:rPr>
              <a:t>Written in the MATLAB editor</a:t>
            </a:r>
          </a:p>
          <a:p>
            <a:pPr marL="446469" indent="-446469">
              <a:spcBef>
                <a:spcPts val="2250"/>
              </a:spcBef>
              <a:buClr>
                <a:srgbClr val="800020"/>
              </a:buClr>
              <a:buSzPct val="200000"/>
              <a:buChar char="•"/>
              <a:defRPr sz="3200">
                <a:latin typeface="Gill Sans"/>
                <a:ea typeface="Gill Sans"/>
                <a:cs typeface="Gill Sans"/>
                <a:sym typeface="Gill Sans"/>
              </a:defRPr>
            </a:pPr>
            <a:r>
              <a:rPr sz="2250" dirty="0">
                <a:solidFill>
                  <a:srgbClr val="00008B"/>
                </a:solidFill>
              </a:rPr>
              <a:t>Saved as an M-file (extension: </a:t>
            </a:r>
            <a:r>
              <a:rPr sz="2250" b="1" dirty="0">
                <a:solidFill>
                  <a:srgbClr val="00008B"/>
                </a:solidFill>
              </a:rPr>
              <a:t>.m</a:t>
            </a:r>
            <a:r>
              <a:rPr sz="2250" dirty="0">
                <a:solidFill>
                  <a:srgbClr val="00008B"/>
                </a:solidFill>
              </a:rPr>
              <a:t>)</a:t>
            </a:r>
          </a:p>
          <a:p>
            <a:pPr marL="446469" indent="-446469">
              <a:spcBef>
                <a:spcPts val="2250"/>
              </a:spcBef>
              <a:buClr>
                <a:srgbClr val="800020"/>
              </a:buClr>
              <a:buSzPct val="200000"/>
              <a:buChar char="•"/>
              <a:defRPr sz="3200">
                <a:latin typeface="Gill Sans"/>
                <a:ea typeface="Gill Sans"/>
                <a:cs typeface="Gill Sans"/>
                <a:sym typeface="Gill Sans"/>
              </a:defRPr>
            </a:pPr>
            <a:r>
              <a:rPr sz="2250" dirty="0">
                <a:solidFill>
                  <a:srgbClr val="00008B"/>
                </a:solidFill>
              </a:rPr>
              <a:t>Note that scripts are somewhat </a:t>
            </a:r>
            <a:r>
              <a:rPr sz="2250" i="1" dirty="0">
                <a:solidFill>
                  <a:srgbClr val="00008B"/>
                </a:solidFill>
              </a:rPr>
              <a:t>static</a:t>
            </a:r>
            <a:r>
              <a:rPr sz="2250" dirty="0">
                <a:solidFill>
                  <a:srgbClr val="00008B"/>
                </a:solidFill>
              </a:rPr>
              <a:t>, since there is no input and no explicit output</a:t>
            </a:r>
          </a:p>
          <a:p>
            <a:pPr marL="446469" indent="-446469">
              <a:spcBef>
                <a:spcPts val="2250"/>
              </a:spcBef>
              <a:buClr>
                <a:srgbClr val="800020"/>
              </a:buClr>
              <a:buSzPct val="200000"/>
              <a:buChar char="•"/>
              <a:defRPr sz="3200">
                <a:latin typeface="Gill Sans"/>
                <a:ea typeface="Gill Sans"/>
                <a:cs typeface="Gill Sans"/>
                <a:sym typeface="Gill Sans"/>
              </a:defRPr>
            </a:pPr>
            <a:r>
              <a:rPr sz="2250" dirty="0">
                <a:solidFill>
                  <a:srgbClr val="00008B"/>
                </a:solidFill>
              </a:rPr>
              <a:t>All variables created and modified in a script exist in the workspace even after it has stopped running</a:t>
            </a:r>
          </a:p>
        </p:txBody>
      </p:sp>
      <p:sp>
        <p:nvSpPr>
          <p:cNvPr id="142" name="Source: MIT OpenCourseWare (http://ocw.mit.edu)"/>
          <p:cNvSpPr txBox="1"/>
          <p:nvPr/>
        </p:nvSpPr>
        <p:spPr>
          <a:xfrm>
            <a:off x="112236" y="6232922"/>
            <a:ext cx="3564759" cy="340619"/>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1800">
                <a:solidFill>
                  <a:srgbClr val="00008B"/>
                </a:solidFill>
                <a:latin typeface="Gill Sans"/>
                <a:ea typeface="Gill Sans"/>
                <a:cs typeface="Gill Sans"/>
                <a:sym typeface="Gill Sans"/>
              </a:defRPr>
            </a:pPr>
            <a:r>
              <a:rPr sz="1266">
                <a:solidFill>
                  <a:srgbClr val="800020"/>
                </a:solidFill>
                <a:latin typeface="Gill Sans SemiBold"/>
                <a:ea typeface="Gill Sans SemiBold"/>
                <a:cs typeface="Gill Sans SemiBold"/>
                <a:sym typeface="Gill Sans SemiBold"/>
              </a:rPr>
              <a:t>Source:</a:t>
            </a:r>
            <a:r>
              <a:rPr sz="1266"/>
              <a:t> MIT OpenCourseWare (</a:t>
            </a:r>
            <a:r>
              <a:rPr sz="1266" u="sng">
                <a:hlinkClick r:id="rId2"/>
              </a:rPr>
              <a:t>http://ocw.mit.edu</a:t>
            </a:r>
            <a:r>
              <a:rPr sz="1266"/>
              <a:t>)</a:t>
            </a:r>
          </a:p>
        </p:txBody>
      </p:sp>
      <p:sp>
        <p:nvSpPr>
          <p:cNvPr id="3" name="Slide Number Placeholder 2"/>
          <p:cNvSpPr>
            <a:spLocks noGrp="1"/>
          </p:cNvSpPr>
          <p:nvPr>
            <p:ph type="sldNum" sz="quarter" idx="2"/>
          </p:nvPr>
        </p:nvSpPr>
        <p:spPr/>
        <p:txBody>
          <a:bodyPr/>
          <a:lstStyle/>
          <a:p>
            <a:fld id="{86CB4B4D-7CA3-9044-876B-883B54F8677D}" type="slidenum">
              <a:rPr lang="uk-UA" smtClean="0"/>
              <a:t>7</a:t>
            </a:fld>
            <a:endParaRPr lang="uk-UA"/>
          </a:p>
        </p:txBody>
      </p:sp>
    </p:spTree>
    <p:extLst>
      <p:ext uri="{BB962C8B-B14F-4D97-AF65-F5344CB8AC3E}">
        <p14:creationId xmlns:p14="http://schemas.microsoft.com/office/powerpoint/2010/main" val="160905955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reating scripts"/>
          <p:cNvSpPr txBox="1">
            <a:spLocks noGrp="1"/>
          </p:cNvSpPr>
          <p:nvPr>
            <p:ph type="title"/>
          </p:nvPr>
        </p:nvSpPr>
        <p:spPr>
          <a:prstGeom prst="rect">
            <a:avLst/>
          </a:prstGeom>
        </p:spPr>
        <p:txBody>
          <a:bodyPr/>
          <a:lstStyle/>
          <a:p>
            <a:r>
              <a:rPr dirty="0"/>
              <a:t>Creating scripts</a:t>
            </a:r>
          </a:p>
        </p:txBody>
      </p:sp>
      <p:pic>
        <p:nvPicPr>
          <p:cNvPr id="145" name="snapshot4.png" descr="snapshot4.png"/>
          <p:cNvPicPr>
            <a:picLocks noChangeAspect="1"/>
          </p:cNvPicPr>
          <p:nvPr/>
        </p:nvPicPr>
        <p:blipFill>
          <a:blip r:embed="rId2">
            <a:extLst/>
          </a:blip>
          <a:stretch>
            <a:fillRect/>
          </a:stretch>
        </p:blipFill>
        <p:spPr>
          <a:xfrm>
            <a:off x="1906538" y="1040309"/>
            <a:ext cx="2232423" cy="4911328"/>
          </a:xfrm>
          <a:prstGeom prst="rect">
            <a:avLst/>
          </a:prstGeom>
          <a:ln w="12700">
            <a:miter lim="400000"/>
          </a:ln>
        </p:spPr>
      </p:pic>
      <p:sp>
        <p:nvSpPr>
          <p:cNvPr id="146" name="Line"/>
          <p:cNvSpPr/>
          <p:nvPr/>
        </p:nvSpPr>
        <p:spPr>
          <a:xfrm>
            <a:off x="891770" y="1553766"/>
            <a:ext cx="1060198" cy="0"/>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47" name="Line"/>
          <p:cNvSpPr/>
          <p:nvPr/>
        </p:nvSpPr>
        <p:spPr>
          <a:xfrm>
            <a:off x="1619626" y="2241352"/>
            <a:ext cx="743108" cy="0"/>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48" name="Option 1: Use New Script shortcut"/>
          <p:cNvSpPr txBox="1"/>
          <p:nvPr/>
        </p:nvSpPr>
        <p:spPr>
          <a:xfrm>
            <a:off x="107156" y="3198781"/>
            <a:ext cx="1292643" cy="78637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p>
            <a:pPr algn="l">
              <a:defRPr sz="2200">
                <a:solidFill>
                  <a:srgbClr val="00008B"/>
                </a:solidFill>
                <a:latin typeface="Gill Sans"/>
                <a:ea typeface="Gill Sans"/>
                <a:cs typeface="Gill Sans"/>
                <a:sym typeface="Gill Sans"/>
              </a:defRPr>
            </a:pPr>
            <a:r>
              <a:rPr sz="1547">
                <a:solidFill>
                  <a:srgbClr val="800020"/>
                </a:solidFill>
                <a:latin typeface="Gill Sans SemiBold"/>
                <a:ea typeface="Gill Sans SemiBold"/>
                <a:cs typeface="Gill Sans SemiBold"/>
                <a:sym typeface="Gill Sans SemiBold"/>
              </a:rPr>
              <a:t>Option 1:</a:t>
            </a:r>
            <a:r>
              <a:rPr sz="1547"/>
              <a:t> Use </a:t>
            </a:r>
            <a:r>
              <a:rPr sz="1547">
                <a:latin typeface="Gill Sans SemiBold"/>
                <a:ea typeface="Gill Sans SemiBold"/>
                <a:cs typeface="Gill Sans SemiBold"/>
                <a:sym typeface="Gill Sans SemiBold"/>
              </a:rPr>
              <a:t>New Script</a:t>
            </a:r>
            <a:r>
              <a:rPr sz="1547"/>
              <a:t> shortcut</a:t>
            </a:r>
          </a:p>
        </p:txBody>
      </p:sp>
      <p:sp>
        <p:nvSpPr>
          <p:cNvPr id="149" name="Line"/>
          <p:cNvSpPr/>
          <p:nvPr/>
        </p:nvSpPr>
        <p:spPr>
          <a:xfrm flipH="1">
            <a:off x="891539" y="1453358"/>
            <a:ext cx="1" cy="1744698"/>
          </a:xfrm>
          <a:prstGeom prst="line">
            <a:avLst/>
          </a:prstGeom>
          <a:ln w="50800">
            <a:solidFill>
              <a:srgbClr val="945200"/>
            </a:solidFill>
            <a:miter lim="400000"/>
            <a:tailEnd type="triangle" len="sm"/>
          </a:ln>
        </p:spPr>
        <p:txBody>
          <a:bodyPr lIns="35719" tIns="35719" rIns="35719" bIns="35719" anchor="ctr"/>
          <a:lstStyle/>
          <a:p>
            <a:pPr>
              <a:defRPr sz="2400"/>
            </a:pPr>
            <a:endParaRPr sz="1687"/>
          </a:p>
        </p:txBody>
      </p:sp>
      <p:sp>
        <p:nvSpPr>
          <p:cNvPr id="150" name="Option 2: Use New &gt; Script shortcut"/>
          <p:cNvSpPr txBox="1"/>
          <p:nvPr/>
        </p:nvSpPr>
        <p:spPr>
          <a:xfrm>
            <a:off x="616149" y="4971298"/>
            <a:ext cx="1292643" cy="78637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p>
            <a:pPr algn="l">
              <a:defRPr sz="2200">
                <a:solidFill>
                  <a:srgbClr val="00008B"/>
                </a:solidFill>
                <a:latin typeface="Gill Sans"/>
                <a:ea typeface="Gill Sans"/>
                <a:cs typeface="Gill Sans"/>
                <a:sym typeface="Gill Sans"/>
              </a:defRPr>
            </a:pPr>
            <a:r>
              <a:rPr sz="1547">
                <a:solidFill>
                  <a:srgbClr val="800020"/>
                </a:solidFill>
                <a:latin typeface="Gill Sans SemiBold"/>
                <a:ea typeface="Gill Sans SemiBold"/>
                <a:cs typeface="Gill Sans SemiBold"/>
                <a:sym typeface="Gill Sans SemiBold"/>
              </a:rPr>
              <a:t>Option 2:</a:t>
            </a:r>
            <a:r>
              <a:rPr sz="1547"/>
              <a:t> Use </a:t>
            </a:r>
            <a:r>
              <a:rPr sz="1547">
                <a:latin typeface="Gill Sans SemiBold"/>
                <a:ea typeface="Gill Sans SemiBold"/>
                <a:cs typeface="Gill Sans SemiBold"/>
                <a:sym typeface="Gill Sans SemiBold"/>
              </a:rPr>
              <a:t>New &gt; Script </a:t>
            </a:r>
            <a:r>
              <a:rPr sz="1547"/>
              <a:t>shortcut</a:t>
            </a:r>
          </a:p>
        </p:txBody>
      </p:sp>
      <p:sp>
        <p:nvSpPr>
          <p:cNvPr id="151" name="Line"/>
          <p:cNvSpPr/>
          <p:nvPr/>
        </p:nvSpPr>
        <p:spPr>
          <a:xfrm flipH="1">
            <a:off x="1623773" y="2136454"/>
            <a:ext cx="1" cy="2201550"/>
          </a:xfrm>
          <a:prstGeom prst="line">
            <a:avLst/>
          </a:prstGeom>
          <a:ln w="50800">
            <a:solidFill>
              <a:srgbClr val="945200"/>
            </a:solidFill>
            <a:miter lim="400000"/>
            <a:tailEnd type="triangle" len="sm"/>
          </a:ln>
        </p:spPr>
        <p:txBody>
          <a:bodyPr lIns="35719" tIns="35719" rIns="35719" bIns="35719" anchor="ctr"/>
          <a:lstStyle/>
          <a:p>
            <a:pPr>
              <a:defRPr sz="2400"/>
            </a:pPr>
            <a:endParaRPr sz="1687"/>
          </a:p>
        </p:txBody>
      </p:sp>
      <p:sp>
        <p:nvSpPr>
          <p:cNvPr id="152" name="Option 3: Use MATLAB’s edit command:…"/>
          <p:cNvSpPr txBox="1"/>
          <p:nvPr/>
        </p:nvSpPr>
        <p:spPr>
          <a:xfrm>
            <a:off x="4346717" y="875110"/>
            <a:ext cx="4697021" cy="510778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3200">
                <a:latin typeface="Gill Sans"/>
                <a:ea typeface="Gill Sans"/>
                <a:cs typeface="Gill Sans"/>
                <a:sym typeface="Gill Sans"/>
              </a:defRPr>
            </a:pPr>
            <a:r>
              <a:rPr sz="2250" b="1">
                <a:solidFill>
                  <a:srgbClr val="800020"/>
                </a:solidFill>
              </a:rPr>
              <a:t>Option 3: </a:t>
            </a:r>
            <a:r>
              <a:rPr sz="2250">
                <a:solidFill>
                  <a:srgbClr val="00008B"/>
                </a:solidFill>
              </a:rPr>
              <a:t>Use MATLAB’s </a:t>
            </a:r>
            <a:r>
              <a:rPr sz="2250">
                <a:solidFill>
                  <a:srgbClr val="00008B"/>
                </a:solidFill>
                <a:latin typeface="Courier"/>
                <a:ea typeface="Courier"/>
                <a:cs typeface="Courier"/>
                <a:sym typeface="Courier"/>
              </a:rPr>
              <a:t>edit </a:t>
            </a:r>
            <a:r>
              <a:rPr sz="2250">
                <a:solidFill>
                  <a:srgbClr val="00008B"/>
                </a:solidFill>
              </a:rPr>
              <a:t>command:</a:t>
            </a:r>
          </a:p>
          <a:p>
            <a:pPr algn="l">
              <a:defRPr sz="3200">
                <a:latin typeface="Courier"/>
                <a:ea typeface="Courier"/>
                <a:cs typeface="Courier"/>
                <a:sym typeface="Courier"/>
              </a:defRPr>
            </a:pPr>
            <a:endParaRPr sz="2250">
              <a:solidFill>
                <a:srgbClr val="00008B"/>
              </a:solidFill>
            </a:endParaRPr>
          </a:p>
          <a:p>
            <a:pPr algn="l">
              <a:defRPr sz="3200">
                <a:solidFill>
                  <a:srgbClr val="800020"/>
                </a:solidFill>
                <a:latin typeface="Courier"/>
                <a:ea typeface="Courier"/>
                <a:cs typeface="Courier"/>
                <a:sym typeface="Courier"/>
              </a:defRPr>
            </a:pPr>
            <a:r>
              <a:rPr sz="2250"/>
              <a:t>&gt;&gt; edit</a:t>
            </a:r>
            <a:endParaRPr sz="2250">
              <a:solidFill>
                <a:srgbClr val="00008B"/>
              </a:solidFill>
            </a:endParaRPr>
          </a:p>
          <a:p>
            <a:pPr algn="l">
              <a:defRPr sz="3200">
                <a:latin typeface="Gill Sans"/>
                <a:ea typeface="Gill Sans"/>
                <a:cs typeface="Gill Sans"/>
                <a:sym typeface="Gill Sans"/>
              </a:defRPr>
            </a:pPr>
            <a:endParaRPr sz="2250">
              <a:solidFill>
                <a:srgbClr val="00008B"/>
              </a:solidFill>
            </a:endParaRPr>
          </a:p>
          <a:p>
            <a:pPr algn="l">
              <a:defRPr sz="3200">
                <a:latin typeface="Gill Sans"/>
                <a:ea typeface="Gill Sans"/>
                <a:cs typeface="Gill Sans"/>
                <a:sym typeface="Gill Sans"/>
              </a:defRPr>
            </a:pPr>
            <a:r>
              <a:rPr sz="2250">
                <a:solidFill>
                  <a:srgbClr val="00008B"/>
                </a:solidFill>
              </a:rPr>
              <a:t>to open an </a:t>
            </a:r>
            <a:r>
              <a:rPr sz="2250" i="1">
                <a:solidFill>
                  <a:srgbClr val="00008B"/>
                </a:solidFill>
              </a:rPr>
              <a:t>empty</a:t>
            </a:r>
            <a:r>
              <a:rPr sz="2250">
                <a:solidFill>
                  <a:srgbClr val="00008B"/>
                </a:solidFill>
              </a:rPr>
              <a:t> script, or</a:t>
            </a:r>
          </a:p>
          <a:p>
            <a:pPr algn="l">
              <a:defRPr sz="3200">
                <a:latin typeface="Courier"/>
                <a:ea typeface="Courier"/>
                <a:cs typeface="Courier"/>
                <a:sym typeface="Courier"/>
              </a:defRPr>
            </a:pPr>
            <a:endParaRPr sz="2250">
              <a:solidFill>
                <a:srgbClr val="00008B"/>
              </a:solidFill>
            </a:endParaRPr>
          </a:p>
          <a:p>
            <a:pPr algn="l">
              <a:defRPr sz="3200">
                <a:solidFill>
                  <a:srgbClr val="800020"/>
                </a:solidFill>
                <a:latin typeface="Courier"/>
                <a:ea typeface="Courier"/>
                <a:cs typeface="Courier"/>
                <a:sym typeface="Courier"/>
              </a:defRPr>
            </a:pPr>
            <a:r>
              <a:rPr sz="2250"/>
              <a:t>&gt;&gt; edit </a:t>
            </a:r>
            <a:r>
              <a:rPr sz="2250" i="1"/>
              <a:t>file-name.m</a:t>
            </a:r>
            <a:endParaRPr sz="2250">
              <a:solidFill>
                <a:srgbClr val="00008B"/>
              </a:solidFill>
            </a:endParaRPr>
          </a:p>
          <a:p>
            <a:pPr algn="l">
              <a:defRPr sz="3200">
                <a:latin typeface="Gill Sans"/>
                <a:ea typeface="Gill Sans"/>
                <a:cs typeface="Gill Sans"/>
                <a:sym typeface="Gill Sans"/>
              </a:defRPr>
            </a:pPr>
            <a:endParaRPr sz="2250">
              <a:solidFill>
                <a:srgbClr val="00008B"/>
              </a:solidFill>
            </a:endParaRPr>
          </a:p>
          <a:p>
            <a:pPr algn="l">
              <a:defRPr sz="3200">
                <a:latin typeface="Gill Sans"/>
                <a:ea typeface="Gill Sans"/>
                <a:cs typeface="Gill Sans"/>
                <a:sym typeface="Gill Sans"/>
              </a:defRPr>
            </a:pPr>
            <a:r>
              <a:rPr sz="2250">
                <a:solidFill>
                  <a:srgbClr val="00008B"/>
                </a:solidFill>
              </a:rPr>
              <a:t>to open a script with given </a:t>
            </a:r>
            <a:r>
              <a:rPr sz="2250">
                <a:solidFill>
                  <a:srgbClr val="00008B"/>
                </a:solidFill>
                <a:latin typeface="Courier"/>
                <a:ea typeface="Courier"/>
                <a:cs typeface="Courier"/>
                <a:sym typeface="Courier"/>
              </a:rPr>
              <a:t>file-name</a:t>
            </a:r>
            <a:r>
              <a:rPr sz="2250">
                <a:solidFill>
                  <a:srgbClr val="00008B"/>
                </a:solidFill>
              </a:rPr>
              <a:t> that you choose for your script, e.g.,</a:t>
            </a:r>
          </a:p>
          <a:p>
            <a:pPr algn="l">
              <a:defRPr sz="3200">
                <a:latin typeface="Gill Sans"/>
                <a:ea typeface="Gill Sans"/>
                <a:cs typeface="Gill Sans"/>
                <a:sym typeface="Gill Sans"/>
              </a:defRPr>
            </a:pPr>
            <a:endParaRPr sz="2250">
              <a:solidFill>
                <a:srgbClr val="00008B"/>
              </a:solidFill>
            </a:endParaRPr>
          </a:p>
          <a:p>
            <a:pPr algn="l">
              <a:defRPr sz="3200">
                <a:solidFill>
                  <a:srgbClr val="800020"/>
                </a:solidFill>
                <a:latin typeface="Courier"/>
                <a:ea typeface="Courier"/>
                <a:cs typeface="Courier"/>
                <a:sym typeface="Courier"/>
              </a:defRPr>
            </a:pPr>
            <a:r>
              <a:rPr sz="2250"/>
              <a:t>&gt;&gt; edit myScript.m</a:t>
            </a:r>
          </a:p>
        </p:txBody>
      </p:sp>
      <p:sp>
        <p:nvSpPr>
          <p:cNvPr id="2" name="Slide Number Placeholder 1"/>
          <p:cNvSpPr>
            <a:spLocks noGrp="1"/>
          </p:cNvSpPr>
          <p:nvPr>
            <p:ph type="sldNum" sz="quarter" idx="2"/>
          </p:nvPr>
        </p:nvSpPr>
        <p:spPr/>
        <p:txBody>
          <a:bodyPr/>
          <a:lstStyle/>
          <a:p>
            <a:fld id="{86CB4B4D-7CA3-9044-876B-883B54F8677D}" type="slidenum">
              <a:rPr lang="uk-UA" smtClean="0"/>
              <a:t>8</a:t>
            </a:fld>
            <a:endParaRPr lang="uk-UA"/>
          </a:p>
        </p:txBody>
      </p:sp>
    </p:spTree>
    <p:extLst>
      <p:ext uri="{BB962C8B-B14F-4D97-AF65-F5344CB8AC3E}">
        <p14:creationId xmlns:p14="http://schemas.microsoft.com/office/powerpoint/2010/main" val="20232379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Editor"/>
          <p:cNvSpPr txBox="1">
            <a:spLocks noGrp="1"/>
          </p:cNvSpPr>
          <p:nvPr>
            <p:ph type="title"/>
          </p:nvPr>
        </p:nvSpPr>
        <p:spPr>
          <a:prstGeom prst="rect">
            <a:avLst/>
          </a:prstGeom>
        </p:spPr>
        <p:txBody>
          <a:bodyPr/>
          <a:lstStyle/>
          <a:p>
            <a:r>
              <a:t>Editor</a:t>
            </a:r>
          </a:p>
        </p:txBody>
      </p:sp>
      <p:pic>
        <p:nvPicPr>
          <p:cNvPr id="155" name="snapshot5.png" descr="snapshot5.png"/>
          <p:cNvPicPr>
            <a:picLocks noChangeAspect="1"/>
          </p:cNvPicPr>
          <p:nvPr/>
        </p:nvPicPr>
        <p:blipFill>
          <a:blip r:embed="rId2">
            <a:extLst/>
          </a:blip>
          <a:stretch>
            <a:fillRect/>
          </a:stretch>
        </p:blipFill>
        <p:spPr>
          <a:xfrm>
            <a:off x="331920" y="1722043"/>
            <a:ext cx="8483204" cy="3547860"/>
          </a:xfrm>
          <a:prstGeom prst="rect">
            <a:avLst/>
          </a:prstGeom>
          <a:ln w="12700">
            <a:miter lim="400000"/>
          </a:ln>
        </p:spPr>
      </p:pic>
      <p:sp>
        <p:nvSpPr>
          <p:cNvPr id="156" name="Line"/>
          <p:cNvSpPr/>
          <p:nvPr/>
        </p:nvSpPr>
        <p:spPr>
          <a:xfrm>
            <a:off x="8639473" y="1410891"/>
            <a:ext cx="0" cy="340619"/>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57" name="Line"/>
          <p:cNvSpPr/>
          <p:nvPr/>
        </p:nvSpPr>
        <p:spPr>
          <a:xfrm flipV="1">
            <a:off x="415230" y="5143500"/>
            <a:ext cx="0" cy="425102"/>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58" name="Line"/>
          <p:cNvSpPr/>
          <p:nvPr/>
        </p:nvSpPr>
        <p:spPr>
          <a:xfrm flipH="1">
            <a:off x="567035" y="1410890"/>
            <a:ext cx="1" cy="2983378"/>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59" name="Line"/>
          <p:cNvSpPr/>
          <p:nvPr/>
        </p:nvSpPr>
        <p:spPr>
          <a:xfrm>
            <a:off x="5478363" y="1410891"/>
            <a:ext cx="0" cy="340619"/>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60" name="Line"/>
          <p:cNvSpPr/>
          <p:nvPr/>
        </p:nvSpPr>
        <p:spPr>
          <a:xfrm flipH="1" flipV="1">
            <a:off x="4153314" y="3495972"/>
            <a:ext cx="447603" cy="333274"/>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61" name="Line"/>
          <p:cNvSpPr/>
          <p:nvPr/>
        </p:nvSpPr>
        <p:spPr>
          <a:xfrm flipH="1">
            <a:off x="4116746" y="3826371"/>
            <a:ext cx="472493" cy="0"/>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62" name="Line"/>
          <p:cNvSpPr/>
          <p:nvPr/>
        </p:nvSpPr>
        <p:spPr>
          <a:xfrm flipH="1">
            <a:off x="2161145" y="4933652"/>
            <a:ext cx="785032" cy="0"/>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63" name="possible breakpoints (use for debugging code)"/>
          <p:cNvSpPr txBox="1"/>
          <p:nvPr/>
        </p:nvSpPr>
        <p:spPr>
          <a:xfrm>
            <a:off x="503624" y="815727"/>
            <a:ext cx="2480500" cy="714376"/>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lvl1pPr algn="l">
              <a:defRPr sz="2200">
                <a:solidFill>
                  <a:srgbClr val="021EAA"/>
                </a:solidFill>
                <a:latin typeface="Gill Sans"/>
                <a:ea typeface="Gill Sans"/>
                <a:cs typeface="Gill Sans"/>
                <a:sym typeface="Gill Sans"/>
              </a:defRPr>
            </a:lvl1pPr>
          </a:lstStyle>
          <a:p>
            <a:r>
              <a:rPr sz="1547"/>
              <a:t>possible breakpoints (use for debugging code)</a:t>
            </a:r>
          </a:p>
        </p:txBody>
      </p:sp>
      <p:sp>
        <p:nvSpPr>
          <p:cNvPr id="164" name="MATLAB file path"/>
          <p:cNvSpPr txBox="1"/>
          <p:nvPr/>
        </p:nvSpPr>
        <p:spPr>
          <a:xfrm>
            <a:off x="3951234" y="1074688"/>
            <a:ext cx="1654992" cy="34062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lvl1pPr algn="l">
              <a:defRPr sz="2200">
                <a:solidFill>
                  <a:srgbClr val="021EAA"/>
                </a:solidFill>
                <a:latin typeface="Gill Sans"/>
                <a:ea typeface="Gill Sans"/>
                <a:cs typeface="Gill Sans"/>
                <a:sym typeface="Gill Sans"/>
              </a:defRPr>
            </a:lvl1pPr>
          </a:lstStyle>
          <a:p>
            <a:r>
              <a:rPr sz="1547"/>
              <a:t>MATLAB file path</a:t>
            </a:r>
          </a:p>
        </p:txBody>
      </p:sp>
      <p:sp>
        <p:nvSpPr>
          <p:cNvPr id="165" name="* means that the file is not saved"/>
          <p:cNvSpPr txBox="1"/>
          <p:nvPr/>
        </p:nvSpPr>
        <p:spPr>
          <a:xfrm>
            <a:off x="5942240" y="1074688"/>
            <a:ext cx="2945088" cy="34062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2200">
                <a:solidFill>
                  <a:srgbClr val="021EAA"/>
                </a:solidFill>
                <a:latin typeface="Gill Sans"/>
                <a:ea typeface="Gill Sans"/>
                <a:cs typeface="Gill Sans"/>
                <a:sym typeface="Gill Sans"/>
              </a:defRPr>
            </a:pPr>
            <a:r>
              <a:rPr sz="1547" b="1">
                <a:solidFill>
                  <a:srgbClr val="800020"/>
                </a:solidFill>
                <a:latin typeface="Courier"/>
                <a:ea typeface="Courier"/>
                <a:cs typeface="Courier"/>
                <a:sym typeface="Courier"/>
              </a:rPr>
              <a:t>*</a:t>
            </a:r>
            <a:r>
              <a:rPr sz="1547"/>
              <a:t> means that the file is not saved</a:t>
            </a:r>
          </a:p>
        </p:txBody>
      </p:sp>
      <p:sp>
        <p:nvSpPr>
          <p:cNvPr id="166" name="line numbers"/>
          <p:cNvSpPr txBox="1"/>
          <p:nvPr/>
        </p:nvSpPr>
        <p:spPr>
          <a:xfrm>
            <a:off x="351820" y="5505200"/>
            <a:ext cx="1403880" cy="340619"/>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lvl1pPr algn="l">
              <a:defRPr sz="2200">
                <a:solidFill>
                  <a:srgbClr val="021EAA"/>
                </a:solidFill>
                <a:latin typeface="Gill Sans"/>
                <a:ea typeface="Gill Sans"/>
                <a:cs typeface="Gill Sans"/>
                <a:sym typeface="Gill Sans"/>
              </a:defRPr>
            </a:lvl1pPr>
          </a:lstStyle>
          <a:p>
            <a:r>
              <a:rPr sz="1547"/>
              <a:t>line numbers</a:t>
            </a:r>
          </a:p>
        </p:txBody>
      </p:sp>
      <p:sp>
        <p:nvSpPr>
          <p:cNvPr id="167" name="comments"/>
          <p:cNvSpPr txBox="1"/>
          <p:nvPr/>
        </p:nvSpPr>
        <p:spPr>
          <a:xfrm>
            <a:off x="2968218" y="4763343"/>
            <a:ext cx="1026287" cy="340619"/>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lvl1pPr algn="l">
              <a:defRPr sz="2200">
                <a:solidFill>
                  <a:srgbClr val="021EAA"/>
                </a:solidFill>
                <a:latin typeface="Gill Sans"/>
                <a:ea typeface="Gill Sans"/>
                <a:cs typeface="Gill Sans"/>
                <a:sym typeface="Gill Sans"/>
              </a:defRPr>
            </a:lvl1pPr>
          </a:lstStyle>
          <a:p>
            <a:r>
              <a:rPr sz="1547"/>
              <a:t>comments</a:t>
            </a:r>
          </a:p>
        </p:txBody>
      </p:sp>
      <p:sp>
        <p:nvSpPr>
          <p:cNvPr id="168" name="script documentation (i.e., help)"/>
          <p:cNvSpPr txBox="1"/>
          <p:nvPr/>
        </p:nvSpPr>
        <p:spPr>
          <a:xfrm>
            <a:off x="4620211" y="3656062"/>
            <a:ext cx="3084649" cy="340619"/>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lvl1pPr algn="l">
              <a:defRPr sz="2200">
                <a:solidFill>
                  <a:srgbClr val="021EAA"/>
                </a:solidFill>
                <a:latin typeface="Gill Sans"/>
                <a:ea typeface="Gill Sans"/>
                <a:cs typeface="Gill Sans"/>
                <a:sym typeface="Gill Sans"/>
              </a:defRPr>
            </a:lvl1pPr>
          </a:lstStyle>
          <a:p>
            <a:r>
              <a:rPr sz="1547"/>
              <a:t>script documentation (i.e., help)</a:t>
            </a:r>
          </a:p>
        </p:txBody>
      </p:sp>
      <p:sp>
        <p:nvSpPr>
          <p:cNvPr id="169" name="Line"/>
          <p:cNvSpPr/>
          <p:nvPr/>
        </p:nvSpPr>
        <p:spPr>
          <a:xfrm flipV="1">
            <a:off x="2933402" y="4660006"/>
            <a:ext cx="0" cy="287041"/>
          </a:xfrm>
          <a:prstGeom prst="line">
            <a:avLst/>
          </a:prstGeom>
          <a:ln w="50800">
            <a:solidFill>
              <a:srgbClr val="945200"/>
            </a:solidFill>
            <a:miter lim="400000"/>
            <a:tailEnd type="triangle"/>
          </a:ln>
        </p:spPr>
        <p:txBody>
          <a:bodyPr lIns="35719" tIns="35719" rIns="35719" bIns="35719" anchor="ctr"/>
          <a:lstStyle/>
          <a:p>
            <a:pPr>
              <a:defRPr sz="2400"/>
            </a:pPr>
            <a:endParaRPr sz="1687"/>
          </a:p>
        </p:txBody>
      </p:sp>
      <p:sp>
        <p:nvSpPr>
          <p:cNvPr id="170" name="Note: Anything following a percent (%) sign is seen as a comment. First sequence of comments becomes the script’s help file. Remember to comment your scripts thoroughly"/>
          <p:cNvSpPr txBox="1"/>
          <p:nvPr/>
        </p:nvSpPr>
        <p:spPr>
          <a:xfrm>
            <a:off x="4135875" y="5329131"/>
            <a:ext cx="4689805" cy="1024448"/>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spAutoFit/>
          </a:bodyPr>
          <a:lstStyle/>
          <a:p>
            <a:pPr algn="l">
              <a:defRPr sz="2200">
                <a:solidFill>
                  <a:srgbClr val="00008B"/>
                </a:solidFill>
                <a:latin typeface="Gill Sans"/>
                <a:ea typeface="Gill Sans"/>
                <a:cs typeface="Gill Sans"/>
                <a:sym typeface="Gill Sans"/>
              </a:defRPr>
            </a:pPr>
            <a:r>
              <a:rPr sz="1547">
                <a:solidFill>
                  <a:srgbClr val="800020"/>
                </a:solidFill>
                <a:latin typeface="Gill Sans SemiBold"/>
                <a:ea typeface="Gill Sans SemiBold"/>
                <a:cs typeface="Gill Sans SemiBold"/>
                <a:sym typeface="Gill Sans SemiBold"/>
              </a:rPr>
              <a:t>Note:</a:t>
            </a:r>
            <a:r>
              <a:rPr sz="1547"/>
              <a:t> Anything following a percent (</a:t>
            </a:r>
            <a:r>
              <a:rPr sz="1547" b="1">
                <a:latin typeface="Courier"/>
                <a:ea typeface="Courier"/>
                <a:cs typeface="Courier"/>
                <a:sym typeface="Courier"/>
              </a:rPr>
              <a:t>%</a:t>
            </a:r>
            <a:r>
              <a:rPr sz="1547"/>
              <a:t>) sign is seen as a comment. First sequence of comments becomes the script’s help file. </a:t>
            </a:r>
            <a:r>
              <a:rPr sz="1547">
                <a:solidFill>
                  <a:srgbClr val="800020"/>
                </a:solidFill>
                <a:latin typeface="Gill Sans SemiBold"/>
                <a:ea typeface="Gill Sans SemiBold"/>
                <a:cs typeface="Gill Sans SemiBold"/>
                <a:sym typeface="Gill Sans SemiBold"/>
              </a:rPr>
              <a:t>Remember to comment your scripts thoroughly</a:t>
            </a:r>
          </a:p>
        </p:txBody>
      </p:sp>
      <p:sp>
        <p:nvSpPr>
          <p:cNvPr id="171" name="Source: MIT OpenCourseWare (http://ocw.mit.edu)"/>
          <p:cNvSpPr txBox="1"/>
          <p:nvPr/>
        </p:nvSpPr>
        <p:spPr>
          <a:xfrm>
            <a:off x="112236" y="6232922"/>
            <a:ext cx="3564759" cy="340619"/>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normAutofit/>
          </a:bodyPr>
          <a:lstStyle/>
          <a:p>
            <a:pPr algn="l">
              <a:defRPr sz="1800">
                <a:solidFill>
                  <a:srgbClr val="00008B"/>
                </a:solidFill>
                <a:latin typeface="Gill Sans"/>
                <a:ea typeface="Gill Sans"/>
                <a:cs typeface="Gill Sans"/>
                <a:sym typeface="Gill Sans"/>
              </a:defRPr>
            </a:pPr>
            <a:r>
              <a:rPr sz="1266">
                <a:solidFill>
                  <a:srgbClr val="800020"/>
                </a:solidFill>
                <a:latin typeface="Gill Sans SemiBold"/>
                <a:ea typeface="Gill Sans SemiBold"/>
                <a:cs typeface="Gill Sans SemiBold"/>
                <a:sym typeface="Gill Sans SemiBold"/>
              </a:rPr>
              <a:t>Source:</a:t>
            </a:r>
            <a:r>
              <a:rPr sz="1266"/>
              <a:t> MIT OpenCourseWare (</a:t>
            </a:r>
            <a:r>
              <a:rPr sz="1266" u="sng">
                <a:hlinkClick r:id="rId3"/>
              </a:rPr>
              <a:t>http://ocw.mit.edu</a:t>
            </a:r>
            <a:r>
              <a:rPr sz="1266"/>
              <a:t>)</a:t>
            </a:r>
          </a:p>
        </p:txBody>
      </p:sp>
      <p:sp>
        <p:nvSpPr>
          <p:cNvPr id="2" name="Slide Number Placeholder 1"/>
          <p:cNvSpPr>
            <a:spLocks noGrp="1"/>
          </p:cNvSpPr>
          <p:nvPr>
            <p:ph type="sldNum" sz="quarter" idx="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989375750"/>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62</TotalTime>
  <Words>3353</Words>
  <Application>Microsoft Macintosh PowerPoint</Application>
  <PresentationFormat>On-screen Show (4:3)</PresentationFormat>
  <Paragraphs>520</Paragraphs>
  <Slides>41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Calibri</vt:lpstr>
      <vt:lpstr>Cambria</vt:lpstr>
      <vt:lpstr>Courier</vt:lpstr>
      <vt:lpstr>Courier New</vt:lpstr>
      <vt:lpstr>Futura</vt:lpstr>
      <vt:lpstr>Gill Sans</vt:lpstr>
      <vt:lpstr>Gill Sans SemiBold</vt:lpstr>
      <vt:lpstr>Mangal</vt:lpstr>
      <vt:lpstr>Rockwell</vt:lpstr>
      <vt:lpstr>Rockwell Condensed</vt:lpstr>
      <vt:lpstr>Rockwell Extra Bold</vt:lpstr>
      <vt:lpstr>Wingdings</vt:lpstr>
      <vt:lpstr>Wood Type</vt:lpstr>
      <vt:lpstr>ENGR 12</vt:lpstr>
      <vt:lpstr>About me</vt:lpstr>
      <vt:lpstr>My Course policies</vt:lpstr>
      <vt:lpstr>Where was I week-1?</vt:lpstr>
      <vt:lpstr>What have you learnt so far?</vt:lpstr>
      <vt:lpstr>Review</vt:lpstr>
      <vt:lpstr>Scripts</vt:lpstr>
      <vt:lpstr>Creating scripts</vt:lpstr>
      <vt:lpstr>Editor</vt:lpstr>
      <vt:lpstr>Indexing</vt:lpstr>
      <vt:lpstr>Indexing</vt:lpstr>
      <vt:lpstr>Indexing</vt:lpstr>
      <vt:lpstr>Indexing</vt:lpstr>
      <vt:lpstr>Indexing</vt:lpstr>
      <vt:lpstr>Simple ways to generate vectors</vt:lpstr>
      <vt:lpstr>Simple ways to generate vectors</vt:lpstr>
      <vt:lpstr>Some useful MATLAB functions/commands</vt:lpstr>
      <vt:lpstr>Some useful MATLAB functions/commands</vt:lpstr>
      <vt:lpstr>Cell arrays</vt:lpstr>
      <vt:lpstr>Structure arrays</vt:lpstr>
      <vt:lpstr>Structure arrays</vt:lpstr>
      <vt:lpstr>Entering external data</vt:lpstr>
      <vt:lpstr>Entering external data</vt:lpstr>
      <vt:lpstr>Matrix concatenation</vt:lpstr>
      <vt:lpstr>String concatenation</vt:lpstr>
      <vt:lpstr>Week-2 Tue</vt:lpstr>
      <vt:lpstr>Using matlab to solve ax=b</vt:lpstr>
      <vt:lpstr>Simultaneous linear eqn</vt:lpstr>
      <vt:lpstr>PowerPoint Presentation</vt:lpstr>
      <vt:lpstr>In matlab</vt:lpstr>
      <vt:lpstr>Sample code</vt:lpstr>
      <vt:lpstr>Relational &amp; Logical Operators</vt:lpstr>
      <vt:lpstr>Conditional statements</vt:lpstr>
      <vt:lpstr>Conditional statements</vt:lpstr>
      <vt:lpstr>Try in class</vt:lpstr>
      <vt:lpstr>Try in class</vt:lpstr>
      <vt:lpstr>Loops: for</vt:lpstr>
      <vt:lpstr>Loops: for</vt:lpstr>
      <vt:lpstr>Loops: while</vt:lpstr>
      <vt:lpstr>Loops: while</vt:lpstr>
      <vt:lpstr>Acknowledgment </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12</dc:title>
  <dc:creator>Microsoft Office User</dc:creator>
  <cp:lastModifiedBy>Microsoft Office User</cp:lastModifiedBy>
  <cp:revision>9</cp:revision>
  <dcterms:created xsi:type="dcterms:W3CDTF">2018-01-16T11:06:59Z</dcterms:created>
  <dcterms:modified xsi:type="dcterms:W3CDTF">2018-01-16T12:12:53Z</dcterms:modified>
</cp:coreProperties>
</file>