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4"/>
  </p:notesMasterIdLst>
  <p:sldIdLst>
    <p:sldId id="256" r:id="rId2"/>
    <p:sldId id="344" r:id="rId3"/>
    <p:sldId id="349" r:id="rId4"/>
    <p:sldId id="350" r:id="rId5"/>
    <p:sldId id="352" r:id="rId6"/>
    <p:sldId id="353" r:id="rId7"/>
    <p:sldId id="356" r:id="rId8"/>
    <p:sldId id="351" r:id="rId9"/>
    <p:sldId id="354" r:id="rId10"/>
    <p:sldId id="355" r:id="rId11"/>
    <p:sldId id="357" r:id="rId12"/>
    <p:sldId id="33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  <p:cmAuthor id="2" name="Microsoft Office User" initials="MOU" lastIdx="1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3" name="Mahender Mandala" initials="MM" lastIdx="2" clrIdx="2">
    <p:extLst>
      <p:ext uri="{19B8F6BF-5375-455C-9EA6-DF929625EA0E}">
        <p15:presenceInfo xmlns:p15="http://schemas.microsoft.com/office/powerpoint/2012/main" userId="710e4c4a23ba2d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6"/>
    <p:restoredTop sz="79636"/>
  </p:normalViewPr>
  <p:slideViewPr>
    <p:cSldViewPr snapToGrid="0" snapToObjects="1">
      <p:cViewPr varScale="1">
        <p:scale>
          <a:sx n="65" d="100"/>
          <a:sy n="65" d="100"/>
        </p:scale>
        <p:origin x="53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1C450-0AC5-494B-9493-298380D87A61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F4F0D-C144-0E47-BDDF-E58C1ED97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50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12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93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3118-9972-354D-8DC5-218B241A137D}" type="datetime1">
              <a:rPr lang="en-US" smtClean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3F27-7D10-3B47-8546-C5EF135BBB43}" type="datetime1">
              <a:rPr lang="en-US" smtClean="0"/>
              <a:t>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206-7295-5844-A2EE-E5F4A7D54197}" type="datetime1">
              <a:rPr lang="en-US" smtClean="0"/>
              <a:t>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9344"/>
            <a:ext cx="7772400" cy="4562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3582E3-40BD-114B-9F59-C65522CA6A2E}" type="datetime1">
              <a:rPr lang="en-US" smtClean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634A-1E82-1A45-95BA-662427724CC6}" type="datetime1">
              <a:rPr lang="en-US" smtClean="0"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CAB2-8770-0F43-B84E-7E725F8CDF38}" type="datetime1">
              <a:rPr lang="en-US" smtClean="0"/>
              <a:t>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81051F8-0F43-8144-AEB9-6CD472E15AB2}" type="datetime1">
              <a:rPr lang="en-US" smtClean="0"/>
              <a:t>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FD53-42B4-A845-9736-013E447D2274}" type="datetime1">
              <a:rPr lang="en-US" smtClean="0"/>
              <a:t>2/13/2018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4DC2-1CC6-AC41-8124-F39A7ABE49CB}" type="datetime1">
              <a:rPr lang="en-US" smtClean="0"/>
              <a:t>2/13/2018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6FF3-E0C3-BC44-A58E-4BF5FA5781DB}" type="datetime1">
              <a:rPr lang="en-US" smtClean="0"/>
              <a:t>2/13/2018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5132" y="0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024336-23EE-D649-B651-70E073647BE3}" type="datetime1">
              <a:rPr lang="en-US" smtClean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ENGR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Mandala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5CFB-40FD-9D40-A3A0-B535327B6306}" type="datetime1">
              <a:rPr lang="en-US" smtClean="0"/>
              <a:t>2/13/2018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F3D34-BCE5-2346-9DD7-C0D5FC9D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05CAF-F314-9F42-A46C-84A5A5787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way to define a equation/function</a:t>
            </a:r>
          </a:p>
          <a:p>
            <a:pPr lvl="1"/>
            <a:r>
              <a:rPr lang="en-US" dirty="0"/>
              <a:t>Does not require a new m-file with function in it.</a:t>
            </a:r>
          </a:p>
          <a:p>
            <a:pPr lvl="1"/>
            <a:r>
              <a:rPr lang="en-US" dirty="0"/>
              <a:t>Create function and return handle in one step</a:t>
            </a:r>
          </a:p>
          <a:p>
            <a:pPr marL="274320" lvl="1" indent="0" algn="ctr">
              <a:buNone/>
            </a:pPr>
            <a:r>
              <a:rPr lang="en-US" dirty="0" err="1">
                <a:latin typeface="Courier" pitchFamily="2" charset="0"/>
              </a:rPr>
              <a:t>function_handle</a:t>
            </a:r>
            <a:r>
              <a:rPr lang="en-US" dirty="0">
                <a:latin typeface="Courier" pitchFamily="2" charset="0"/>
              </a:rPr>
              <a:t>=@(</a:t>
            </a:r>
            <a:r>
              <a:rPr lang="en-US" dirty="0" err="1">
                <a:latin typeface="Courier" pitchFamily="2" charset="0"/>
              </a:rPr>
              <a:t>argument_list</a:t>
            </a:r>
            <a:r>
              <a:rPr lang="en-US" dirty="0">
                <a:latin typeface="Courier" pitchFamily="2" charset="0"/>
              </a:rPr>
              <a:t>)expression</a:t>
            </a:r>
          </a:p>
          <a:p>
            <a:pPr marL="274320" lvl="1" indent="0" algn="ctr">
              <a:buNone/>
            </a:pPr>
            <a:endParaRPr lang="en-US" dirty="0">
              <a:latin typeface="Courier" pitchFamily="2" charset="0"/>
            </a:endParaRPr>
          </a:p>
          <a:p>
            <a:pPr lvl="1"/>
            <a:r>
              <a:rPr lang="en-US" b="1" dirty="0" err="1">
                <a:latin typeface="Courier" pitchFamily="2" charset="0"/>
              </a:rPr>
              <a:t>argument_list</a:t>
            </a:r>
            <a:r>
              <a:rPr lang="en-US" b="1" dirty="0">
                <a:latin typeface="Courier" pitchFamily="2" charset="0"/>
              </a:rPr>
              <a:t>: </a:t>
            </a:r>
            <a:r>
              <a:rPr lang="en-US" dirty="0"/>
              <a:t>variables in function, x, y, z etc.</a:t>
            </a:r>
          </a:p>
          <a:p>
            <a:pPr lvl="1"/>
            <a:r>
              <a:rPr lang="en-US" b="1" dirty="0">
                <a:latin typeface="Courier" pitchFamily="2" charset="0"/>
              </a:rPr>
              <a:t>expression: </a:t>
            </a:r>
            <a:r>
              <a:rPr lang="en-US" dirty="0"/>
              <a:t>single MATLAB expression containing variables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F062B-5341-CB4D-A319-EB0AF96A2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2/13/2018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8E727-DD00-A84B-AD02-9EE3C7BE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591324-11CD-204D-83BC-0A0D2A8B7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082" y="4285095"/>
            <a:ext cx="3022600" cy="1612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4684EC-C58A-F143-B449-6AAF88D1E4CC}"/>
              </a:ext>
            </a:extLst>
          </p:cNvPr>
          <p:cNvSpPr txBox="1"/>
          <p:nvPr/>
        </p:nvSpPr>
        <p:spPr>
          <a:xfrm>
            <a:off x="4978676" y="4572000"/>
            <a:ext cx="3794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Now, you can use f in all analyses methods</a:t>
            </a:r>
          </a:p>
          <a:p>
            <a:endParaRPr lang="en-US" dirty="0"/>
          </a:p>
          <a:p>
            <a:r>
              <a:rPr lang="en-US" dirty="0" err="1">
                <a:latin typeface="Courier" pitchFamily="2" charset="0"/>
              </a:rPr>
              <a:t>fplot</a:t>
            </a:r>
            <a:r>
              <a:rPr lang="en-US" dirty="0">
                <a:latin typeface="Courier" pitchFamily="2" charset="0"/>
              </a:rPr>
              <a:t>(f,[-10 10])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D83D0B-3802-DF40-AD96-0C2125743D48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1440874" y="4530437"/>
            <a:ext cx="3537802" cy="64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259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C048-9467-BA47-AA93-8012B873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math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5CF51-D6A5-B744-97B7-4A3401F40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2"/>
                </a:solidFill>
                <a:latin typeface="Courier" pitchFamily="2" charset="0"/>
              </a:rPr>
              <a:t>fplot</a:t>
            </a:r>
            <a:r>
              <a:rPr lang="en-US" dirty="0"/>
              <a:t> plots a mathematical function</a:t>
            </a:r>
          </a:p>
          <a:p>
            <a:r>
              <a:rPr lang="en-US" dirty="0"/>
              <a:t>Syntax: </a:t>
            </a:r>
            <a:r>
              <a:rPr lang="en-US" dirty="0" err="1">
                <a:solidFill>
                  <a:schemeClr val="accent2"/>
                </a:solidFill>
                <a:latin typeface="Courier" pitchFamily="2" charset="0"/>
              </a:rPr>
              <a:t>fplot</a:t>
            </a:r>
            <a:r>
              <a:rPr lang="en-US" dirty="0">
                <a:solidFill>
                  <a:schemeClr val="accent2"/>
                </a:solidFill>
                <a:latin typeface="Courier" pitchFamily="2" charset="0"/>
              </a:rPr>
              <a:t>(fun)</a:t>
            </a:r>
          </a:p>
          <a:p>
            <a:pPr lvl="1"/>
            <a:r>
              <a:rPr lang="en-US" dirty="0"/>
              <a:t>Plots </a:t>
            </a:r>
            <a:r>
              <a:rPr lang="en-US" dirty="0">
                <a:latin typeface="Courier" pitchFamily="2" charset="0"/>
              </a:rPr>
              <a:t>fun</a:t>
            </a:r>
            <a:r>
              <a:rPr lang="en-US" dirty="0"/>
              <a:t> (a function handle or equation as a string) between limits of the current axes (default of </a:t>
            </a:r>
            <a:r>
              <a:rPr lang="en-US" sz="2000" dirty="0">
                <a:latin typeface="Courier" pitchFamily="2" charset="0"/>
              </a:rPr>
              <a:t>[-5 5]</a:t>
            </a:r>
            <a:r>
              <a:rPr lang="en-US" dirty="0"/>
              <a:t>).</a:t>
            </a:r>
          </a:p>
          <a:p>
            <a:r>
              <a:rPr lang="en-US" dirty="0"/>
              <a:t>Syntax: </a:t>
            </a:r>
            <a:r>
              <a:rPr lang="en-US" dirty="0" err="1">
                <a:solidFill>
                  <a:schemeClr val="accent2"/>
                </a:solidFill>
                <a:latin typeface="Courier" pitchFamily="2" charset="0"/>
              </a:rPr>
              <a:t>fplot</a:t>
            </a:r>
            <a:r>
              <a:rPr lang="en-US" dirty="0">
                <a:solidFill>
                  <a:schemeClr val="accent2"/>
                </a:solidFill>
                <a:latin typeface="Courier" pitchFamily="2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urier" pitchFamily="2" charset="0"/>
              </a:rPr>
              <a:t>fun,lims</a:t>
            </a:r>
            <a:r>
              <a:rPr lang="en-US" dirty="0">
                <a:solidFill>
                  <a:schemeClr val="accent2"/>
                </a:solidFill>
                <a:latin typeface="Courier" pitchFamily="2" charset="0"/>
              </a:rPr>
              <a:t>)</a:t>
            </a:r>
          </a:p>
          <a:p>
            <a:pPr lvl="1"/>
            <a:r>
              <a:rPr lang="en-US" dirty="0"/>
              <a:t>Plots </a:t>
            </a:r>
            <a:r>
              <a:rPr lang="en-US" dirty="0">
                <a:latin typeface="Courier" pitchFamily="2" charset="0"/>
              </a:rPr>
              <a:t>fun</a:t>
            </a:r>
            <a:r>
              <a:rPr lang="en-US" dirty="0"/>
              <a:t> (a function handle or equation as a string) between limits defined by array </a:t>
            </a:r>
            <a:r>
              <a:rPr lang="en-US" dirty="0" err="1">
                <a:latin typeface="Courier" pitchFamily="2" charset="0"/>
              </a:rPr>
              <a:t>lims</a:t>
            </a:r>
            <a:r>
              <a:rPr lang="en-US" dirty="0"/>
              <a:t> (example </a:t>
            </a:r>
            <a:r>
              <a:rPr lang="en-US" dirty="0" err="1">
                <a:latin typeface="Courier" pitchFamily="2" charset="0"/>
              </a:rPr>
              <a:t>lims</a:t>
            </a:r>
            <a:r>
              <a:rPr lang="en-US" dirty="0">
                <a:latin typeface="Courier" pitchFamily="2" charset="0"/>
              </a:rPr>
              <a:t>=</a:t>
            </a:r>
            <a:r>
              <a:rPr lang="en-US" sz="2000" dirty="0">
                <a:latin typeface="Courier" pitchFamily="2" charset="0"/>
              </a:rPr>
              <a:t>[-10 10]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Note to define x and y limits use [</a:t>
            </a:r>
            <a:r>
              <a:rPr lang="en-US" dirty="0" err="1"/>
              <a:t>xmin</a:t>
            </a:r>
            <a:r>
              <a:rPr lang="en-US" dirty="0"/>
              <a:t> </a:t>
            </a:r>
            <a:r>
              <a:rPr lang="en-US" dirty="0" err="1"/>
              <a:t>xmax</a:t>
            </a:r>
            <a:r>
              <a:rPr lang="en-US" dirty="0"/>
              <a:t> </a:t>
            </a:r>
            <a:r>
              <a:rPr lang="en-US" dirty="0" err="1"/>
              <a:t>ymin</a:t>
            </a:r>
            <a:r>
              <a:rPr lang="en-US" dirty="0"/>
              <a:t> </a:t>
            </a:r>
            <a:r>
              <a:rPr lang="en-US" dirty="0" err="1"/>
              <a:t>ymax</a:t>
            </a:r>
            <a:r>
              <a:rPr lang="en-US" dirty="0"/>
              <a:t>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243D4-0008-1446-BB67-FEA0DA63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2/13/2018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530D3E-A6F4-6844-A5D8-1B794757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812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5F44-F6EB-CF46-B08E-A21DBD45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handout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8FD64-1CE4-F44B-907E-7140DD5CA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Handout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A682B-C84B-694A-AAA0-2C8507C7C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2/13/2018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CE671-437F-9F41-BB52-23775EF7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1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9CDD4-B117-2D4B-A6D4-FA997435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in your teams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3A3BE-2542-E640-9067-6D2A83F9A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output/input variables are defined in functions: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function counter(start)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0/1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function </a:t>
            </a:r>
            <a:r>
              <a:rPr lang="en-US" dirty="0" err="1">
                <a:latin typeface="Courier" pitchFamily="2" charset="0"/>
              </a:rPr>
              <a:t>avg</a:t>
            </a:r>
            <a:r>
              <a:rPr lang="en-US" dirty="0">
                <a:latin typeface="Courier" pitchFamily="2" charset="0"/>
              </a:rPr>
              <a:t>=</a:t>
            </a:r>
            <a:r>
              <a:rPr lang="en-US" dirty="0" err="1">
                <a:latin typeface="Courier" pitchFamily="2" charset="0"/>
              </a:rPr>
              <a:t>basic_stats</a:t>
            </a:r>
            <a:r>
              <a:rPr lang="en-US" dirty="0">
                <a:latin typeface="Courier" pitchFamily="2" charset="0"/>
              </a:rPr>
              <a:t>(value)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1/1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function [</a:t>
            </a:r>
            <a:r>
              <a:rPr lang="en-US" dirty="0" err="1">
                <a:latin typeface="Courier" pitchFamily="2" charset="0"/>
              </a:rPr>
              <a:t>avg</a:t>
            </a:r>
            <a:r>
              <a:rPr lang="en-US" dirty="0">
                <a:latin typeface="Courier" pitchFamily="2" charset="0"/>
              </a:rPr>
              <a:t>, total]=sales(</a:t>
            </a:r>
            <a:r>
              <a:rPr lang="en-US" dirty="0" err="1">
                <a:latin typeface="Courier" pitchFamily="2" charset="0"/>
              </a:rPr>
              <a:t>month,autosales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2/2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function [</a:t>
            </a:r>
            <a:r>
              <a:rPr lang="en-US" dirty="0" err="1">
                <a:latin typeface="Courier" pitchFamily="2" charset="0"/>
              </a:rPr>
              <a:t>scores,avg</a:t>
            </a:r>
            <a:r>
              <a:rPr lang="en-US" dirty="0">
                <a:latin typeface="Courier" pitchFamily="2" charset="0"/>
              </a:rPr>
              <a:t>]=</a:t>
            </a:r>
            <a:r>
              <a:rPr lang="en-US" dirty="0" err="1">
                <a:latin typeface="Courier" pitchFamily="2" charset="0"/>
              </a:rPr>
              <a:t>student_grades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2/0	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Function </a:t>
            </a:r>
            <a:r>
              <a:rPr lang="en-US" dirty="0" err="1">
                <a:latin typeface="Courier" pitchFamily="2" charset="0"/>
              </a:rPr>
              <a:t>hellworld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0/0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2B6F1-ADA0-8745-B774-9D08FFE6E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2/13/2018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7DF13-9B25-BD47-8F2E-68091CF5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9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9CDD4-B117-2D4B-A6D4-FA997435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in your teams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3A3BE-2542-E640-9067-6D2A83F9A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value and datatype of </a:t>
            </a:r>
            <a:r>
              <a:rPr lang="en-US" dirty="0">
                <a:latin typeface="Courier" pitchFamily="2" charset="0"/>
              </a:rPr>
              <a:t>nargout</a:t>
            </a:r>
            <a:r>
              <a:rPr lang="en-US" dirty="0"/>
              <a:t>, when:</a:t>
            </a:r>
          </a:p>
          <a:p>
            <a:pPr marL="0" indent="0" algn="ctr">
              <a:buNone/>
            </a:pPr>
            <a:r>
              <a:rPr lang="en-US" dirty="0">
                <a:latin typeface="Courier" pitchFamily="2" charset="0"/>
              </a:rPr>
              <a:t>function varargout=counter(start)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&gt;&gt; [start, end]=counter(89);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2, numeric array with one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&gt;&gt; [start, end, mid]=counter(2);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3, numeric array with one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&gt;&gt; counter(2);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0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Courier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2B6F1-ADA0-8745-B774-9D08FFE6E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2/13/2018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7DF13-9B25-BD47-8F2E-68091CF5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20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9CDD4-B117-2D4B-A6D4-FA997435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in your teams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3A3BE-2542-E640-9067-6D2A83F9A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value and datatype of </a:t>
            </a:r>
            <a:r>
              <a:rPr lang="en-US" dirty="0" err="1">
                <a:latin typeface="Courier" pitchFamily="2" charset="0"/>
              </a:rPr>
              <a:t>nargin</a:t>
            </a:r>
            <a:r>
              <a:rPr lang="en-US" dirty="0">
                <a:latin typeface="Courier" pitchFamily="2" charset="0"/>
              </a:rPr>
              <a:t> and </a:t>
            </a:r>
            <a:r>
              <a:rPr lang="en-US" dirty="0" err="1">
                <a:latin typeface="Courier" pitchFamily="2" charset="0"/>
              </a:rPr>
              <a:t>varargin</a:t>
            </a:r>
            <a:r>
              <a:rPr lang="en-US" dirty="0"/>
              <a:t>, when:</a:t>
            </a:r>
          </a:p>
          <a:p>
            <a:pPr marL="0" indent="0" algn="ctr">
              <a:buNone/>
            </a:pPr>
            <a:r>
              <a:rPr lang="en-US" dirty="0">
                <a:latin typeface="Courier" pitchFamily="2" charset="0"/>
              </a:rPr>
              <a:t>function </a:t>
            </a:r>
            <a:r>
              <a:rPr lang="en-US" dirty="0" err="1">
                <a:latin typeface="Courier" pitchFamily="2" charset="0"/>
              </a:rPr>
              <a:t>avg</a:t>
            </a:r>
            <a:r>
              <a:rPr lang="en-US" dirty="0">
                <a:latin typeface="Courier" pitchFamily="2" charset="0"/>
              </a:rPr>
              <a:t>=grades(</a:t>
            </a:r>
            <a:r>
              <a:rPr lang="en-US" dirty="0" err="1">
                <a:latin typeface="Courier" pitchFamily="2" charset="0"/>
              </a:rPr>
              <a:t>varargin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&gt;&gt; </a:t>
            </a:r>
            <a:r>
              <a:rPr lang="en-US" dirty="0" err="1">
                <a:latin typeface="Courier" pitchFamily="2" charset="0"/>
              </a:rPr>
              <a:t>classavg</a:t>
            </a:r>
            <a:r>
              <a:rPr lang="en-US" dirty="0">
                <a:latin typeface="Courier" pitchFamily="2" charset="0"/>
              </a:rPr>
              <a:t>=grades(scores,57,100);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err="1">
                <a:latin typeface="Courier" pitchFamily="2" charset="0"/>
              </a:rPr>
              <a:t>Nargin</a:t>
            </a:r>
            <a:r>
              <a:rPr lang="en-US" dirty="0">
                <a:latin typeface="Courier" pitchFamily="2" charset="0"/>
              </a:rPr>
              <a:t> = 3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err="1">
                <a:latin typeface="Courier" pitchFamily="2" charset="0"/>
              </a:rPr>
              <a:t>Varargin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>
                <a:latin typeface="Courier" pitchFamily="2" charset="0"/>
              </a:rPr>
              <a:t>= </a:t>
            </a:r>
            <a:r>
              <a:rPr lang="en-US" dirty="0">
                <a:latin typeface="Courier" pitchFamily="2" charset="0"/>
              </a:rPr>
              <a:t>{</a:t>
            </a:r>
            <a:r>
              <a:rPr lang="en-US">
                <a:latin typeface="Courier" pitchFamily="2" charset="0"/>
              </a:rPr>
              <a:t>scores</a:t>
            </a:r>
            <a:r>
              <a:rPr lang="en-US" dirty="0">
                <a:latin typeface="Courier" pitchFamily="2" charset="0"/>
              </a:rPr>
              <a:t>, 57</a:t>
            </a:r>
            <a:r>
              <a:rPr lang="en-US">
                <a:latin typeface="Courier" pitchFamily="2" charset="0"/>
              </a:rPr>
              <a:t>, 100</a:t>
            </a:r>
            <a:r>
              <a:rPr lang="en-US" dirty="0">
                <a:latin typeface="Courier" pitchFamily="2" charset="0"/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&gt;&gt; </a:t>
            </a:r>
            <a:r>
              <a:rPr lang="en-US" dirty="0" err="1">
                <a:latin typeface="Courier" pitchFamily="2" charset="0"/>
              </a:rPr>
              <a:t>classavg</a:t>
            </a:r>
            <a:r>
              <a:rPr lang="en-US" dirty="0">
                <a:latin typeface="Courier" pitchFamily="2" charset="0"/>
              </a:rPr>
              <a:t>=grades()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err="1">
                <a:latin typeface="Courier" pitchFamily="2" charset="0"/>
              </a:rPr>
              <a:t>Nargin</a:t>
            </a:r>
            <a:r>
              <a:rPr lang="en-US" dirty="0">
                <a:latin typeface="Courier" pitchFamily="2" charset="0"/>
              </a:rPr>
              <a:t> = 0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err="1">
                <a:latin typeface="Courier" pitchFamily="2" charset="0"/>
              </a:rPr>
              <a:t>Varargin</a:t>
            </a:r>
            <a:r>
              <a:rPr lang="en-US" dirty="0">
                <a:latin typeface="Courier" pitchFamily="2" charset="0"/>
              </a:rPr>
              <a:t> = []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Courier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2B6F1-ADA0-8745-B774-9D08FFE6E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2/13/2018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7DF13-9B25-BD47-8F2E-68091CF5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56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D747B-FD2C-CE4B-B9AB-89654F47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Analyses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65BC28-BD62-EA46-B66D-373BBE5746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engineering, analyzing functions (equations) of one or more variables is an important task.</a:t>
                </a:r>
              </a:p>
              <a:p>
                <a:pPr lvl="1"/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num>
                      <m:den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the maxima and minima, roots, derivatives etc.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How can MATLAB work with functions?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65BC28-BD62-EA46-B66D-373BBE5746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6" t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12398-EC9C-CD4D-B08B-B0C6FEAB8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2/13/2018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72943-693D-A649-B2F5-F2AD0C02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81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59E2B-F220-6D4E-AA1D-E4F60EBE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Define the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F233-00D3-0B48-A26C-56779E68A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you let MATLAB know what is the function equation?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Method 1: Entering the function as a string </a:t>
            </a:r>
            <a:r>
              <a:rPr lang="en-US" i="1" dirty="0">
                <a:solidFill>
                  <a:srgbClr val="FF0000"/>
                </a:solidFill>
              </a:rPr>
              <a:t>(will not be supported in future)</a:t>
            </a:r>
          </a:p>
          <a:p>
            <a:pPr lvl="1"/>
            <a:r>
              <a:rPr lang="en-US" dirty="0">
                <a:latin typeface="Courier" pitchFamily="2" charset="0"/>
              </a:rPr>
              <a:t>f=‘sin(x)./(x.^2+1)’</a:t>
            </a:r>
          </a:p>
          <a:p>
            <a:pPr lvl="1"/>
            <a:endParaRPr lang="en-US" dirty="0">
              <a:latin typeface="Courier" pitchFamily="2" charset="0"/>
            </a:endParaRPr>
          </a:p>
          <a:p>
            <a:r>
              <a:rPr lang="en-US" dirty="0"/>
              <a:t>Method 2: Creating a MATLAB function (m-file)</a:t>
            </a:r>
          </a:p>
          <a:p>
            <a:pPr lvl="1"/>
            <a:r>
              <a:rPr lang="en-US" dirty="0">
                <a:latin typeface="Courier" pitchFamily="2" charset="0"/>
              </a:rPr>
              <a:t>function y=eq1(x)</a:t>
            </a:r>
          </a:p>
          <a:p>
            <a:pPr marL="274320" lvl="1" indent="0">
              <a:buNone/>
            </a:pPr>
            <a:r>
              <a:rPr lang="en-US" dirty="0">
                <a:latin typeface="Courier" pitchFamily="2" charset="0"/>
              </a:rPr>
              <a:t>	…</a:t>
            </a:r>
          </a:p>
          <a:p>
            <a:r>
              <a:rPr lang="en-US" dirty="0"/>
              <a:t>Method 3: Creating an anonymous function </a:t>
            </a:r>
            <a:r>
              <a:rPr lang="en-US" i="1" dirty="0">
                <a:solidFill>
                  <a:srgbClr val="00B050"/>
                </a:solidFill>
              </a:rPr>
              <a:t>(recommended)</a:t>
            </a:r>
          </a:p>
          <a:p>
            <a:pPr lvl="1"/>
            <a:r>
              <a:rPr lang="en-US" dirty="0">
                <a:latin typeface="Courier" pitchFamily="2" charset="0"/>
              </a:rPr>
              <a:t>f=@(x)sin(x)./(x.^2+1);</a:t>
            </a:r>
          </a:p>
          <a:p>
            <a:endParaRPr lang="en-US" dirty="0">
              <a:latin typeface="Courier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E4BDD-36BC-1644-A8CD-2E92A1BA2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2/13/2018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A078A-242C-3546-BBCD-6EF0AF06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ECDED9E1-F884-7242-85F0-2036B1864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6223" y="1973806"/>
            <a:ext cx="1973118" cy="68699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98763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C8B1E-7126-2F44-9DD5-719E6010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analyze the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2ED92-3E1E-524D-9CF8-86244BF07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to plot the defined equation you can use </a:t>
            </a:r>
            <a:r>
              <a:rPr lang="en-US" dirty="0" err="1"/>
              <a:t>fplot</a:t>
            </a:r>
            <a:endParaRPr lang="en-US" dirty="0"/>
          </a:p>
          <a:p>
            <a:pPr lvl="1"/>
            <a:r>
              <a:rPr lang="en-US" dirty="0">
                <a:latin typeface="Courier" pitchFamily="2" charset="0"/>
              </a:rPr>
              <a:t>&gt;&gt; f=@equation1;</a:t>
            </a:r>
          </a:p>
          <a:p>
            <a:pPr lvl="1"/>
            <a:r>
              <a:rPr lang="en-US" dirty="0">
                <a:latin typeface="Courier" pitchFamily="2" charset="0"/>
              </a:rPr>
              <a:t>&gt;&gt; </a:t>
            </a:r>
            <a:r>
              <a:rPr lang="en-US" dirty="0" err="1">
                <a:latin typeface="Courier" pitchFamily="2" charset="0"/>
              </a:rPr>
              <a:t>fplot</a:t>
            </a:r>
            <a:r>
              <a:rPr lang="en-US" dirty="0">
                <a:latin typeface="Courier" pitchFamily="2" charset="0"/>
              </a:rPr>
              <a:t>(f,[-10 10]);</a:t>
            </a:r>
          </a:p>
          <a:p>
            <a:r>
              <a:rPr lang="en-US" dirty="0"/>
              <a:t>Several MATLAB built-in functions can help analyze engineering equations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BAFCE-3D8A-DE43-B4FC-CC0C2F22E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2/13/2018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C0142-07AF-E74D-A30A-C24155BE4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031457F3-C643-C543-BC65-F0C0F16161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1761340"/>
              </p:ext>
            </p:extLst>
          </p:nvPr>
        </p:nvGraphicFramePr>
        <p:xfrm>
          <a:off x="969818" y="3453487"/>
          <a:ext cx="6466031" cy="3404513"/>
        </p:xfrm>
        <a:graphic>
          <a:graphicData uri="http://schemas.openxmlformats.org/drawingml/2006/table">
            <a:tbl>
              <a:tblPr firstRow="1">
                <a:tableStyleId>{91EBBBCC-DAD2-459C-BE2E-F6DE35CF9A28}</a:tableStyleId>
              </a:tblPr>
              <a:tblGrid>
                <a:gridCol w="1815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0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919">
                <a:tc>
                  <a:txBody>
                    <a:bodyPr/>
                    <a:lstStyle/>
                    <a:p>
                      <a:pPr>
                        <a:spcBef>
                          <a:spcPts val="42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800" cap="all">
                          <a:sym typeface="Futura"/>
                        </a:rPr>
                        <a:t>Function</a:t>
                      </a:r>
                      <a:endParaRPr sz="1800" cap="all">
                        <a:solidFill>
                          <a:srgbClr val="FFFFFF"/>
                        </a:solidFill>
                        <a:latin typeface="Futura"/>
                        <a:ea typeface="Futura"/>
                        <a:cs typeface="Futura"/>
                        <a:sym typeface="Futura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42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800" cap="all">
                          <a:sym typeface="Futura"/>
                        </a:rPr>
                        <a:t>description</a:t>
                      </a:r>
                      <a:endParaRPr sz="1800" cap="all">
                        <a:solidFill>
                          <a:srgbClr val="FFFFFF"/>
                        </a:solidFill>
                        <a:latin typeface="Futura"/>
                        <a:ea typeface="Futura"/>
                        <a:cs typeface="Futura"/>
                        <a:sym typeface="Futura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94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800" dirty="0" err="1">
                          <a:sym typeface="Courier"/>
                        </a:rPr>
                        <a:t>fplot</a:t>
                      </a:r>
                      <a:endParaRPr sz="1800" dirty="0">
                        <a:solidFill>
                          <a:srgbClr val="00008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800">
                          <a:sym typeface="Gill Sans"/>
                        </a:rPr>
                        <a:t>Plots 2D mathematical function</a:t>
                      </a:r>
                      <a:endParaRPr sz="1800">
                        <a:solidFill>
                          <a:srgbClr val="00008B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77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800">
                          <a:sym typeface="Courier"/>
                        </a:rPr>
                        <a:t>feval</a:t>
                      </a:r>
                      <a:endParaRPr sz="1800">
                        <a:solidFill>
                          <a:srgbClr val="00008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800">
                          <a:sym typeface="Gill Sans"/>
                        </a:rPr>
                        <a:t>Evaluates a mathematical function</a:t>
                      </a:r>
                      <a:endParaRPr sz="1800">
                        <a:solidFill>
                          <a:srgbClr val="00008B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77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800">
                          <a:sym typeface="Courier"/>
                        </a:rPr>
                        <a:t>fzero</a:t>
                      </a:r>
                      <a:endParaRPr sz="1800">
                        <a:solidFill>
                          <a:srgbClr val="00008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800" dirty="0">
                          <a:sym typeface="Gill Sans"/>
                        </a:rPr>
                        <a:t>Finds roots of a mathematical function</a:t>
                      </a:r>
                      <a:endParaRPr sz="1800" dirty="0">
                        <a:solidFill>
                          <a:srgbClr val="00008B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77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800">
                          <a:sym typeface="Courier"/>
                        </a:rPr>
                        <a:t>fminbnd</a:t>
                      </a:r>
                      <a:endParaRPr sz="1800">
                        <a:solidFill>
                          <a:srgbClr val="00008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800">
                          <a:sym typeface="Gill Sans"/>
                        </a:rPr>
                        <a:t>Finds minima of mathematical functions</a:t>
                      </a:r>
                      <a:endParaRPr sz="1800">
                        <a:solidFill>
                          <a:srgbClr val="00008B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77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800">
                          <a:sym typeface="Courier"/>
                        </a:rPr>
                        <a:t>quad,quadl</a:t>
                      </a:r>
                      <a:endParaRPr sz="1800">
                        <a:solidFill>
                          <a:srgbClr val="00008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800">
                          <a:sym typeface="Gill Sans"/>
                        </a:rPr>
                        <a:t>Numerical integration</a:t>
                      </a:r>
                      <a:endParaRPr sz="1800">
                        <a:solidFill>
                          <a:srgbClr val="00008B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77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800">
                          <a:sym typeface="Courier"/>
                        </a:rPr>
                        <a:t>trapz</a:t>
                      </a:r>
                      <a:endParaRPr sz="1800">
                        <a:solidFill>
                          <a:srgbClr val="00008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800">
                          <a:sym typeface="Gill Sans"/>
                        </a:rPr>
                        <a:t>Trapezoidal numerical integration </a:t>
                      </a:r>
                      <a:endParaRPr sz="1800">
                        <a:solidFill>
                          <a:srgbClr val="00008B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77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800">
                          <a:sym typeface="Courier"/>
                        </a:rPr>
                        <a:t>diff</a:t>
                      </a:r>
                      <a:endParaRPr sz="1800">
                        <a:solidFill>
                          <a:srgbClr val="00008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800" dirty="0">
                          <a:sym typeface="Gill Sans"/>
                        </a:rPr>
                        <a:t>Numerical differentiation</a:t>
                      </a:r>
                      <a:endParaRPr sz="1800" dirty="0">
                        <a:solidFill>
                          <a:srgbClr val="00008B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822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E46B-2640-C647-863D-A9428832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Function Handle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76D7D-A78A-DF43-B277-D70A19578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MATLAB value (data-type) that provides a means to call or invoke a function indirectly. You can even use it as an argument for other functions.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1ECD-58B1-2448-8BAD-8E972B08D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2/13/2018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A2B1C-8DBE-5545-850E-E96DD4AD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2769E7-3917-BC4F-9E93-B282DA6ED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76" y="4062985"/>
            <a:ext cx="3009900" cy="2209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39E823-E89B-4D45-B85E-DBA8C9B1C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76" y="2511543"/>
            <a:ext cx="6070600" cy="1104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0693DF-9F67-7340-AF5A-7D63537283C9}"/>
              </a:ext>
            </a:extLst>
          </p:cNvPr>
          <p:cNvSpPr txBox="1"/>
          <p:nvPr/>
        </p:nvSpPr>
        <p:spPr>
          <a:xfrm>
            <a:off x="5270700" y="3717028"/>
            <a:ext cx="3176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@ next to function name</a:t>
            </a:r>
            <a:br>
              <a:rPr lang="en-US" dirty="0"/>
            </a:br>
            <a:r>
              <a:rPr lang="en-US" dirty="0"/>
              <a:t>to define function handle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93151B-5234-7345-A4D9-A1D52E48B0B0}"/>
              </a:ext>
            </a:extLst>
          </p:cNvPr>
          <p:cNvSpPr txBox="1"/>
          <p:nvPr/>
        </p:nvSpPr>
        <p:spPr>
          <a:xfrm>
            <a:off x="5270700" y="5357418"/>
            <a:ext cx="3227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invoke function using handle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A79577AA-EE36-AE48-975F-9C4E8A2AC71B}"/>
              </a:ext>
            </a:extLst>
          </p:cNvPr>
          <p:cNvCxnSpPr>
            <a:stCxn id="10" idx="1"/>
          </p:cNvCxnSpPr>
          <p:nvPr/>
        </p:nvCxnSpPr>
        <p:spPr>
          <a:xfrm rot="10800000" flipV="1">
            <a:off x="1579418" y="4040193"/>
            <a:ext cx="3691282" cy="3231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364266-E692-7145-B863-976205BB7F31}"/>
              </a:ext>
            </a:extLst>
          </p:cNvPr>
          <p:cNvCxnSpPr>
            <a:stCxn id="11" idx="1"/>
          </p:cNvCxnSpPr>
          <p:nvPr/>
        </p:nvCxnSpPr>
        <p:spPr>
          <a:xfrm flipH="1">
            <a:off x="1759527" y="5542084"/>
            <a:ext cx="3511173" cy="38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748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57429-212F-1F43-AE00-07061610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function handle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E05D9-24E2-4A4A-92AB-1A1E9B8E1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2/13/2018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2DDE0-F710-E84B-98A3-D06BEA60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EDA7655F-5E99-6641-8CAE-73A45FEFB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75132" y="1336294"/>
            <a:ext cx="1562100" cy="546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23A779-D39D-A346-B4D7-9DB18F88C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387" y="3218688"/>
            <a:ext cx="3035300" cy="2882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E2F757-5EBF-BC42-B860-1DA121AE9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387" y="1177544"/>
            <a:ext cx="4762500" cy="863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E2A278-460D-0A4E-A6AC-3E080CC8A8BB}"/>
              </a:ext>
            </a:extLst>
          </p:cNvPr>
          <p:cNvSpPr txBox="1"/>
          <p:nvPr/>
        </p:nvSpPr>
        <p:spPr>
          <a:xfrm>
            <a:off x="540327" y="3218688"/>
            <a:ext cx="26877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function handle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Invoke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Analyze/plot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BF8DCD-1584-B342-A10A-F5E87F48A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1387" y="6353747"/>
            <a:ext cx="12573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40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848</TotalTime>
  <Words>621</Words>
  <Application>Microsoft Office PowerPoint</Application>
  <PresentationFormat>On-screen Show (4:3)</PresentationFormat>
  <Paragraphs>139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Calibri</vt:lpstr>
      <vt:lpstr>Cambria Math</vt:lpstr>
      <vt:lpstr>Courier</vt:lpstr>
      <vt:lpstr>Futura</vt:lpstr>
      <vt:lpstr>Gill Sans</vt:lpstr>
      <vt:lpstr>Rockwell</vt:lpstr>
      <vt:lpstr>Rockwell Condensed</vt:lpstr>
      <vt:lpstr>Rockwell Extra Bold</vt:lpstr>
      <vt:lpstr>Wingdings</vt:lpstr>
      <vt:lpstr>Wood Type</vt:lpstr>
      <vt:lpstr>ENGR 12</vt:lpstr>
      <vt:lpstr>Work in your teams to answer</vt:lpstr>
      <vt:lpstr>Work in your teams to answer</vt:lpstr>
      <vt:lpstr>Work in your teams to answer</vt:lpstr>
      <vt:lpstr>Functional Analyses</vt:lpstr>
      <vt:lpstr>STEP 1: Define the function</vt:lpstr>
      <vt:lpstr>STEP 2: analyze the function</vt:lpstr>
      <vt:lpstr>Creating Function Handle</vt:lpstr>
      <vt:lpstr>Creating function handle sample</vt:lpstr>
      <vt:lpstr>Anonymous function</vt:lpstr>
      <vt:lpstr>Plotting math functions</vt:lpstr>
      <vt:lpstr>Download handout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12</dc:title>
  <dc:creator>Microsoft Office User</dc:creator>
  <cp:lastModifiedBy>Peiffer, Avery E</cp:lastModifiedBy>
  <cp:revision>82</cp:revision>
  <dcterms:created xsi:type="dcterms:W3CDTF">2018-01-16T11:06:59Z</dcterms:created>
  <dcterms:modified xsi:type="dcterms:W3CDTF">2018-02-13T19:20:51Z</dcterms:modified>
</cp:coreProperties>
</file>