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3"/>
  </p:notesMasterIdLst>
  <p:sldIdLst>
    <p:sldId id="256" r:id="rId2"/>
    <p:sldId id="372" r:id="rId3"/>
    <p:sldId id="371" r:id="rId4"/>
    <p:sldId id="367" r:id="rId5"/>
    <p:sldId id="373" r:id="rId6"/>
    <p:sldId id="378" r:id="rId7"/>
    <p:sldId id="369" r:id="rId8"/>
    <p:sldId id="374" r:id="rId9"/>
    <p:sldId id="375" r:id="rId10"/>
    <p:sldId id="376" r:id="rId11"/>
    <p:sldId id="37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MOU" lastIdx="1" clrIdx="1">
    <p:extLst>
      <p:ext uri="{19B8F6BF-5375-455C-9EA6-DF929625EA0E}">
        <p15:presenceInfo xmlns:p15="http://schemas.microsoft.com/office/powerpoint/2012/main" userId="Microsoft Office User" providerId="None"/>
      </p:ext>
    </p:extLst>
  </p:cmAuthor>
  <p:cmAuthor id="3" name="Mahender Mandala" initials="MM" lastIdx="3" clrIdx="2">
    <p:extLst>
      <p:ext uri="{19B8F6BF-5375-455C-9EA6-DF929625EA0E}">
        <p15:presenceInfo xmlns:p15="http://schemas.microsoft.com/office/powerpoint/2012/main" userId="710e4c4a23ba2d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p:restoredTop sz="79650"/>
  </p:normalViewPr>
  <p:slideViewPr>
    <p:cSldViewPr snapToGrid="0" snapToObjects="1">
      <p:cViewPr varScale="1">
        <p:scale>
          <a:sx n="68" d="100"/>
          <a:sy n="68" d="100"/>
        </p:scale>
        <p:origin x="19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1C450-0AC5-494B-9493-298380D87A61}" type="datetimeFigureOut">
              <a:rPr lang="en-US" smtClean="0"/>
              <a:t>2/22/2018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F4F0D-C144-0E47-BDDF-E58C1ED97FEB}" type="slidenum">
              <a:rPr lang="en-US" smtClean="0"/>
              <a:t>‹#›</a:t>
            </a:fld>
            <a:endParaRPr lang="en-US"/>
          </a:p>
        </p:txBody>
      </p:sp>
    </p:spTree>
    <p:extLst>
      <p:ext uri="{BB962C8B-B14F-4D97-AF65-F5344CB8AC3E}">
        <p14:creationId xmlns:p14="http://schemas.microsoft.com/office/powerpoint/2010/main" val="23843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a:t>
            </a:r>
          </a:p>
        </p:txBody>
      </p:sp>
      <p:sp>
        <p:nvSpPr>
          <p:cNvPr id="4" name="Slide Number Placeholder 3"/>
          <p:cNvSpPr>
            <a:spLocks noGrp="1"/>
          </p:cNvSpPr>
          <p:nvPr>
            <p:ph type="sldNum" sz="quarter" idx="10"/>
          </p:nvPr>
        </p:nvSpPr>
        <p:spPr/>
        <p:txBody>
          <a:bodyPr/>
          <a:lstStyle/>
          <a:p>
            <a:fld id="{ADBF4F0D-C144-0E47-BDDF-E58C1ED97FEB}" type="slidenum">
              <a:rPr lang="en-US" smtClean="0"/>
              <a:t>1</a:t>
            </a:fld>
            <a:endParaRPr lang="en-US"/>
          </a:p>
        </p:txBody>
      </p:sp>
    </p:spTree>
    <p:extLst>
      <p:ext uri="{BB962C8B-B14F-4D97-AF65-F5344CB8AC3E}">
        <p14:creationId xmlns:p14="http://schemas.microsoft.com/office/powerpoint/2010/main" val="149635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3</a:t>
            </a:fld>
            <a:endParaRPr lang="en-US"/>
          </a:p>
        </p:txBody>
      </p:sp>
    </p:spTree>
    <p:extLst>
      <p:ext uri="{BB962C8B-B14F-4D97-AF65-F5344CB8AC3E}">
        <p14:creationId xmlns:p14="http://schemas.microsoft.com/office/powerpoint/2010/main" val="310699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5</a:t>
            </a:fld>
            <a:endParaRPr lang="en-US"/>
          </a:p>
        </p:txBody>
      </p:sp>
    </p:spTree>
    <p:extLst>
      <p:ext uri="{BB962C8B-B14F-4D97-AF65-F5344CB8AC3E}">
        <p14:creationId xmlns:p14="http://schemas.microsoft.com/office/powerpoint/2010/main" val="303318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6</a:t>
            </a:fld>
            <a:endParaRPr lang="en-US"/>
          </a:p>
        </p:txBody>
      </p:sp>
    </p:spTree>
    <p:extLst>
      <p:ext uri="{BB962C8B-B14F-4D97-AF65-F5344CB8AC3E}">
        <p14:creationId xmlns:p14="http://schemas.microsoft.com/office/powerpoint/2010/main" val="263755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7</a:t>
            </a:fld>
            <a:endParaRPr lang="en-US"/>
          </a:p>
        </p:txBody>
      </p:sp>
    </p:spTree>
    <p:extLst>
      <p:ext uri="{BB962C8B-B14F-4D97-AF65-F5344CB8AC3E}">
        <p14:creationId xmlns:p14="http://schemas.microsoft.com/office/powerpoint/2010/main" val="395287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10</a:t>
            </a:fld>
            <a:endParaRPr lang="en-US"/>
          </a:p>
        </p:txBody>
      </p:sp>
    </p:spTree>
    <p:extLst>
      <p:ext uri="{BB962C8B-B14F-4D97-AF65-F5344CB8AC3E}">
        <p14:creationId xmlns:p14="http://schemas.microsoft.com/office/powerpoint/2010/main" val="3389213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4F0D-C144-0E47-BDDF-E58C1ED97FEB}" type="slidenum">
              <a:rPr lang="en-US" smtClean="0"/>
              <a:t>11</a:t>
            </a:fld>
            <a:endParaRPr lang="en-US"/>
          </a:p>
        </p:txBody>
      </p:sp>
    </p:spTree>
    <p:extLst>
      <p:ext uri="{BB962C8B-B14F-4D97-AF65-F5344CB8AC3E}">
        <p14:creationId xmlns:p14="http://schemas.microsoft.com/office/powerpoint/2010/main" val="9658153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C3118-9972-354D-8DC5-218B241A137D}" type="datetime1">
              <a:rPr lang="en-US" smtClean="0"/>
              <a:t>2/22/2018</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093F27-7D10-3B47-8546-C5EF135BBB43}" type="datetime1">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72206-7295-5844-A2EE-E5F4A7D54197}" type="datetime1">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1609344"/>
            <a:ext cx="7772400" cy="4562856"/>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35DDCAB-F764-D74F-8F8B-690ED2EB016F}" type="datetime1">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FF3582E3-40BD-114B-9F59-C65522CA6A2E}" type="datetime1">
              <a:rPr lang="en-US" smtClean="0"/>
              <a:t>2/22/2018</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19634A-1E82-1A45-95BA-662427724CC6}"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1CAB2-8770-0F43-B84E-7E725F8CDF38}" type="datetime1">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81051F8-0F43-8144-AEB9-6CD472E15AB2}" type="datetime1">
              <a:rPr lang="en-US" smtClean="0"/>
              <a:t>2/22/2018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CFD53-42B4-A845-9736-013E447D2274}" type="datetime1">
              <a:rPr lang="en-US" smtClean="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934C4DC2-1CC6-AC41-8124-F39A7ABE49CB}" type="datetime1">
              <a:rPr lang="en-US" smtClean="0"/>
              <a:t>2/22/2018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3DFA6FF3-E0C3-BC44-A58E-4BF5FA5781DB}" type="datetime1">
              <a:rPr lang="en-US" smtClean="0"/>
              <a:t>2/22/2018</a:t>
            </a:fld>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75132" y="0"/>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9024336-23EE-D649-B651-70E073647BE3}" type="datetime1">
              <a:rPr lang="en-US" smtClean="0"/>
              <a:t>2/22/2018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13706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ENGR 12</a:t>
            </a:r>
          </a:p>
        </p:txBody>
      </p:sp>
      <p:sp>
        <p:nvSpPr>
          <p:cNvPr id="3" name="Subtitle 2"/>
          <p:cNvSpPr>
            <a:spLocks noGrp="1"/>
          </p:cNvSpPr>
          <p:nvPr>
            <p:ph type="subTitle" idx="1"/>
          </p:nvPr>
        </p:nvSpPr>
        <p:spPr/>
        <p:txBody>
          <a:bodyPr/>
          <a:lstStyle/>
          <a:p>
            <a:r>
              <a:rPr lang="en-US" dirty="0"/>
              <a:t>Dr. Mandala</a:t>
            </a:r>
          </a:p>
        </p:txBody>
      </p:sp>
      <p:sp>
        <p:nvSpPr>
          <p:cNvPr id="4" name="Date Placeholder 3"/>
          <p:cNvSpPr>
            <a:spLocks noGrp="1"/>
          </p:cNvSpPr>
          <p:nvPr>
            <p:ph type="dt" sz="half" idx="10"/>
          </p:nvPr>
        </p:nvSpPr>
        <p:spPr/>
        <p:txBody>
          <a:bodyPr/>
          <a:lstStyle/>
          <a:p>
            <a:fld id="{03675CFB-40FD-9D40-A3A0-B535327B6306}" type="datetime1">
              <a:rPr lang="en-US" smtClean="0"/>
              <a:t>2/22/2018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74BF-0FF1-6D4B-A70F-65DFEE5095C8}"/>
              </a:ext>
            </a:extLst>
          </p:cNvPr>
          <p:cNvSpPr>
            <a:spLocks noGrp="1"/>
          </p:cNvSpPr>
          <p:nvPr>
            <p:ph type="title"/>
          </p:nvPr>
        </p:nvSpPr>
        <p:spPr/>
        <p:txBody>
          <a:bodyPr/>
          <a:lstStyle/>
          <a:p>
            <a:r>
              <a:rPr lang="en-US" dirty="0"/>
              <a:t>Get command</a:t>
            </a:r>
          </a:p>
        </p:txBody>
      </p:sp>
      <p:sp>
        <p:nvSpPr>
          <p:cNvPr id="3" name="Content Placeholder 2">
            <a:extLst>
              <a:ext uri="{FF2B5EF4-FFF2-40B4-BE49-F238E27FC236}">
                <a16:creationId xmlns:a16="http://schemas.microsoft.com/office/drawing/2014/main" id="{799A1BCD-5B9D-4244-A36C-6C863603C1BD}"/>
              </a:ext>
            </a:extLst>
          </p:cNvPr>
          <p:cNvSpPr>
            <a:spLocks noGrp="1"/>
          </p:cNvSpPr>
          <p:nvPr>
            <p:ph idx="1"/>
          </p:nvPr>
        </p:nvSpPr>
        <p:spPr/>
        <p:txBody>
          <a:bodyPr/>
          <a:lstStyle/>
          <a:p>
            <a:r>
              <a:rPr lang="en-US" dirty="0">
                <a:latin typeface="Courier" pitchFamily="2" charset="0"/>
              </a:rPr>
              <a:t>get(</a:t>
            </a:r>
            <a:r>
              <a:rPr lang="en-US" dirty="0" err="1">
                <a:latin typeface="Courier" pitchFamily="2" charset="0"/>
              </a:rPr>
              <a:t>object_handle</a:t>
            </a:r>
            <a:r>
              <a:rPr lang="en-US" dirty="0">
                <a:latin typeface="Courier" pitchFamily="2" charset="0"/>
              </a:rPr>
              <a:t>, </a:t>
            </a:r>
            <a:r>
              <a:rPr lang="en-US" dirty="0" err="1">
                <a:latin typeface="Courier" pitchFamily="2" charset="0"/>
              </a:rPr>
              <a:t>property_name</a:t>
            </a:r>
            <a:r>
              <a:rPr lang="en-US" dirty="0">
                <a:latin typeface="Courier" pitchFamily="2" charset="0"/>
              </a:rPr>
              <a:t>)</a:t>
            </a:r>
            <a:r>
              <a:rPr lang="en-US" dirty="0"/>
              <a:t> returns the named property of graphic object.</a:t>
            </a:r>
          </a:p>
          <a:p>
            <a:pPr lvl="1"/>
            <a:r>
              <a:rPr lang="en-US" dirty="0">
                <a:latin typeface="Courier" pitchFamily="2" charset="0"/>
              </a:rPr>
              <a:t>get(</a:t>
            </a:r>
            <a:r>
              <a:rPr lang="en-US" dirty="0" err="1">
                <a:latin typeface="Courier" pitchFamily="2" charset="0"/>
              </a:rPr>
              <a:t>f,’color</a:t>
            </a:r>
            <a:r>
              <a:rPr lang="en-US" dirty="0">
                <a:latin typeface="Courier" pitchFamily="2" charset="0"/>
              </a:rPr>
              <a:t>’);</a:t>
            </a:r>
          </a:p>
          <a:p>
            <a:r>
              <a:rPr lang="en-US" dirty="0"/>
              <a:t>If </a:t>
            </a:r>
            <a:r>
              <a:rPr lang="en-US" dirty="0" err="1"/>
              <a:t>object_handle</a:t>
            </a:r>
            <a:r>
              <a:rPr lang="en-US" dirty="0"/>
              <a:t> is set to </a:t>
            </a:r>
            <a:r>
              <a:rPr lang="en-US" b="1" dirty="0"/>
              <a:t>0</a:t>
            </a:r>
            <a:r>
              <a:rPr lang="en-US" dirty="0"/>
              <a:t> or </a:t>
            </a:r>
            <a:r>
              <a:rPr lang="en-US" b="1" dirty="0" err="1"/>
              <a:t>groot</a:t>
            </a:r>
            <a:r>
              <a:rPr lang="en-US" dirty="0"/>
              <a:t>, </a:t>
            </a:r>
            <a:r>
              <a:rPr lang="en-US" dirty="0">
                <a:latin typeface="Courier" pitchFamily="2" charset="0"/>
              </a:rPr>
              <a:t>get</a:t>
            </a:r>
            <a:r>
              <a:rPr lang="en-US" dirty="0"/>
              <a:t> pulls in values of factory/computer settings</a:t>
            </a:r>
          </a:p>
          <a:p>
            <a:pPr lvl="1"/>
            <a:r>
              <a:rPr lang="en-US" dirty="0">
                <a:latin typeface="Courier" pitchFamily="2" charset="0"/>
              </a:rPr>
              <a:t>get(</a:t>
            </a:r>
            <a:r>
              <a:rPr lang="en-US" dirty="0" err="1">
                <a:latin typeface="Courier" pitchFamily="2" charset="0"/>
              </a:rPr>
              <a:t>groot</a:t>
            </a:r>
            <a:r>
              <a:rPr lang="en-US" dirty="0">
                <a:latin typeface="Courier" pitchFamily="2" charset="0"/>
              </a:rPr>
              <a:t>,’</a:t>
            </a:r>
            <a:r>
              <a:rPr lang="en-US" dirty="0" err="1">
                <a:latin typeface="Courier" pitchFamily="2" charset="0"/>
              </a:rPr>
              <a:t>Screensize</a:t>
            </a:r>
            <a:r>
              <a:rPr lang="en-US" dirty="0">
                <a:latin typeface="Courier" pitchFamily="2" charset="0"/>
              </a:rPr>
              <a:t>’) </a:t>
            </a:r>
            <a:r>
              <a:rPr lang="en-US" dirty="0"/>
              <a:t>would result in an array containing screen size.</a:t>
            </a:r>
          </a:p>
          <a:p>
            <a:pPr lvl="1"/>
            <a:endParaRPr lang="en-US" dirty="0"/>
          </a:p>
          <a:p>
            <a:endParaRPr lang="en-US" dirty="0"/>
          </a:p>
        </p:txBody>
      </p:sp>
      <p:sp>
        <p:nvSpPr>
          <p:cNvPr id="4" name="Date Placeholder 3">
            <a:extLst>
              <a:ext uri="{FF2B5EF4-FFF2-40B4-BE49-F238E27FC236}">
                <a16:creationId xmlns:a16="http://schemas.microsoft.com/office/drawing/2014/main" id="{A846101B-F6A3-AC47-BE21-BA18BD2B15E7}"/>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A43B67B5-0400-974C-99E5-7B207306F31B}"/>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Picture 6">
            <a:extLst>
              <a:ext uri="{FF2B5EF4-FFF2-40B4-BE49-F238E27FC236}">
                <a16:creationId xmlns:a16="http://schemas.microsoft.com/office/drawing/2014/main" id="{DE1D6A0F-28A3-4D4F-8474-A0D38174C6AA}"/>
              </a:ext>
            </a:extLst>
          </p:cNvPr>
          <p:cNvPicPr>
            <a:picLocks noChangeAspect="1"/>
          </p:cNvPicPr>
          <p:nvPr/>
        </p:nvPicPr>
        <p:blipFill>
          <a:blip r:embed="rId3"/>
          <a:stretch>
            <a:fillRect/>
          </a:stretch>
        </p:blipFill>
        <p:spPr>
          <a:xfrm>
            <a:off x="985707" y="4079823"/>
            <a:ext cx="4864100" cy="1066800"/>
          </a:xfrm>
          <a:prstGeom prst="rect">
            <a:avLst/>
          </a:prstGeom>
        </p:spPr>
      </p:pic>
    </p:spTree>
    <p:extLst>
      <p:ext uri="{BB962C8B-B14F-4D97-AF65-F5344CB8AC3E}">
        <p14:creationId xmlns:p14="http://schemas.microsoft.com/office/powerpoint/2010/main" val="512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91F7-6504-EA4E-9107-9369B3A47635}"/>
              </a:ext>
            </a:extLst>
          </p:cNvPr>
          <p:cNvSpPr>
            <a:spLocks noGrp="1"/>
          </p:cNvSpPr>
          <p:nvPr>
            <p:ph type="title"/>
          </p:nvPr>
        </p:nvSpPr>
        <p:spPr/>
        <p:txBody>
          <a:bodyPr/>
          <a:lstStyle/>
          <a:p>
            <a:r>
              <a:rPr lang="en-US" dirty="0"/>
              <a:t>Figure Handle</a:t>
            </a:r>
          </a:p>
        </p:txBody>
      </p:sp>
      <p:sp>
        <p:nvSpPr>
          <p:cNvPr id="3" name="Content Placeholder 2">
            <a:extLst>
              <a:ext uri="{FF2B5EF4-FFF2-40B4-BE49-F238E27FC236}">
                <a16:creationId xmlns:a16="http://schemas.microsoft.com/office/drawing/2014/main" id="{9C686ACC-6C86-6A4E-A123-FCCBC5381BCD}"/>
              </a:ext>
            </a:extLst>
          </p:cNvPr>
          <p:cNvSpPr>
            <a:spLocks noGrp="1"/>
          </p:cNvSpPr>
          <p:nvPr>
            <p:ph idx="1"/>
          </p:nvPr>
        </p:nvSpPr>
        <p:spPr/>
        <p:txBody>
          <a:bodyPr/>
          <a:lstStyle/>
          <a:p>
            <a:pPr marL="0" indent="0">
              <a:buNone/>
            </a:pPr>
            <a:endParaRPr lang="en-US" dirty="0"/>
          </a:p>
        </p:txBody>
      </p:sp>
      <p:sp>
        <p:nvSpPr>
          <p:cNvPr id="4" name="Date Placeholder 3">
            <a:extLst>
              <a:ext uri="{FF2B5EF4-FFF2-40B4-BE49-F238E27FC236}">
                <a16:creationId xmlns:a16="http://schemas.microsoft.com/office/drawing/2014/main" id="{603F5DA3-76ED-5A44-8B5B-2CCB3A38FF05}"/>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F875E2FC-FC24-1343-B5BD-D8C6C34309AD}"/>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FFE4404-63D4-1448-A7E2-A274D11CE4C8}"/>
              </a:ext>
            </a:extLst>
          </p:cNvPr>
          <p:cNvPicPr>
            <a:picLocks noChangeAspect="1"/>
          </p:cNvPicPr>
          <p:nvPr/>
        </p:nvPicPr>
        <p:blipFill>
          <a:blip r:embed="rId3"/>
          <a:stretch>
            <a:fillRect/>
          </a:stretch>
        </p:blipFill>
        <p:spPr>
          <a:xfrm>
            <a:off x="1069975" y="4316750"/>
            <a:ext cx="1257300" cy="203200"/>
          </a:xfrm>
          <a:prstGeom prst="rect">
            <a:avLst/>
          </a:prstGeom>
        </p:spPr>
      </p:pic>
      <p:pic>
        <p:nvPicPr>
          <p:cNvPr id="9" name="Picture 8">
            <a:extLst>
              <a:ext uri="{FF2B5EF4-FFF2-40B4-BE49-F238E27FC236}">
                <a16:creationId xmlns:a16="http://schemas.microsoft.com/office/drawing/2014/main" id="{6CB09995-8CA5-9C43-8FDF-7FB726873EF0}"/>
              </a:ext>
            </a:extLst>
          </p:cNvPr>
          <p:cNvPicPr>
            <a:picLocks noChangeAspect="1"/>
          </p:cNvPicPr>
          <p:nvPr/>
        </p:nvPicPr>
        <p:blipFill>
          <a:blip r:embed="rId4"/>
          <a:stretch>
            <a:fillRect/>
          </a:stretch>
        </p:blipFill>
        <p:spPr>
          <a:xfrm>
            <a:off x="1069975" y="3747470"/>
            <a:ext cx="1244600" cy="254000"/>
          </a:xfrm>
          <a:prstGeom prst="rect">
            <a:avLst/>
          </a:prstGeom>
        </p:spPr>
      </p:pic>
      <p:pic>
        <p:nvPicPr>
          <p:cNvPr id="11" name="Picture 10">
            <a:extLst>
              <a:ext uri="{FF2B5EF4-FFF2-40B4-BE49-F238E27FC236}">
                <a16:creationId xmlns:a16="http://schemas.microsoft.com/office/drawing/2014/main" id="{950C540A-847D-6D47-A214-D91C2967D277}"/>
              </a:ext>
            </a:extLst>
          </p:cNvPr>
          <p:cNvPicPr>
            <a:picLocks noChangeAspect="1"/>
          </p:cNvPicPr>
          <p:nvPr/>
        </p:nvPicPr>
        <p:blipFill>
          <a:blip r:embed="rId5"/>
          <a:stretch>
            <a:fillRect/>
          </a:stretch>
        </p:blipFill>
        <p:spPr>
          <a:xfrm>
            <a:off x="1069975" y="2712908"/>
            <a:ext cx="2959100" cy="215900"/>
          </a:xfrm>
          <a:prstGeom prst="rect">
            <a:avLst/>
          </a:prstGeom>
        </p:spPr>
      </p:pic>
      <p:sp>
        <p:nvSpPr>
          <p:cNvPr id="12" name="TextBox 11">
            <a:extLst>
              <a:ext uri="{FF2B5EF4-FFF2-40B4-BE49-F238E27FC236}">
                <a16:creationId xmlns:a16="http://schemas.microsoft.com/office/drawing/2014/main" id="{48F12D68-E130-0F49-90B2-64137C6CE6D4}"/>
              </a:ext>
            </a:extLst>
          </p:cNvPr>
          <p:cNvSpPr txBox="1"/>
          <p:nvPr/>
        </p:nvSpPr>
        <p:spPr>
          <a:xfrm>
            <a:off x="4685664" y="2595571"/>
            <a:ext cx="3578287" cy="2031325"/>
          </a:xfrm>
          <a:prstGeom prst="rect">
            <a:avLst/>
          </a:prstGeom>
          <a:noFill/>
        </p:spPr>
        <p:txBody>
          <a:bodyPr wrap="none" rtlCol="0">
            <a:spAutoFit/>
          </a:bodyPr>
          <a:lstStyle/>
          <a:p>
            <a:r>
              <a:rPr lang="en-US" dirty="0"/>
              <a:t>Create a handle</a:t>
            </a:r>
          </a:p>
          <a:p>
            <a:endParaRPr lang="en-US" dirty="0"/>
          </a:p>
          <a:p>
            <a:r>
              <a:rPr lang="en-US" dirty="0"/>
              <a:t>Invoke figure window by handle</a:t>
            </a:r>
          </a:p>
          <a:p>
            <a:endParaRPr lang="en-US" dirty="0"/>
          </a:p>
          <a:p>
            <a:r>
              <a:rPr lang="en-US" dirty="0"/>
              <a:t>Close specific figure by handle</a:t>
            </a:r>
          </a:p>
          <a:p>
            <a:endParaRPr lang="en-US" dirty="0"/>
          </a:p>
          <a:p>
            <a:r>
              <a:rPr lang="en-US" dirty="0"/>
              <a:t>Close all figure windows</a:t>
            </a:r>
          </a:p>
        </p:txBody>
      </p:sp>
      <p:pic>
        <p:nvPicPr>
          <p:cNvPr id="14" name="Picture 13">
            <a:extLst>
              <a:ext uri="{FF2B5EF4-FFF2-40B4-BE49-F238E27FC236}">
                <a16:creationId xmlns:a16="http://schemas.microsoft.com/office/drawing/2014/main" id="{E67A11DF-CC57-A545-8E7F-E5C95A7B46E0}"/>
              </a:ext>
            </a:extLst>
          </p:cNvPr>
          <p:cNvPicPr>
            <a:picLocks noChangeAspect="1"/>
          </p:cNvPicPr>
          <p:nvPr/>
        </p:nvPicPr>
        <p:blipFill>
          <a:blip r:embed="rId6"/>
          <a:stretch>
            <a:fillRect/>
          </a:stretch>
        </p:blipFill>
        <p:spPr>
          <a:xfrm>
            <a:off x="1069975" y="3218688"/>
            <a:ext cx="1409700" cy="279400"/>
          </a:xfrm>
          <a:prstGeom prst="rect">
            <a:avLst/>
          </a:prstGeom>
        </p:spPr>
      </p:pic>
    </p:spTree>
    <p:extLst>
      <p:ext uri="{BB962C8B-B14F-4D97-AF65-F5344CB8AC3E}">
        <p14:creationId xmlns:p14="http://schemas.microsoft.com/office/powerpoint/2010/main" val="107611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F4C4-0363-154E-BBEF-DC5AD4F98123}"/>
              </a:ext>
            </a:extLst>
          </p:cNvPr>
          <p:cNvSpPr>
            <a:spLocks noGrp="1"/>
          </p:cNvSpPr>
          <p:nvPr>
            <p:ph type="title"/>
          </p:nvPr>
        </p:nvSpPr>
        <p:spPr/>
        <p:txBody>
          <a:bodyPr/>
          <a:lstStyle/>
          <a:p>
            <a:r>
              <a:rPr lang="en-US" dirty="0"/>
              <a:t>First year conference</a:t>
            </a:r>
          </a:p>
        </p:txBody>
      </p:sp>
      <p:sp>
        <p:nvSpPr>
          <p:cNvPr id="3" name="Content Placeholder 2">
            <a:extLst>
              <a:ext uri="{FF2B5EF4-FFF2-40B4-BE49-F238E27FC236}">
                <a16:creationId xmlns:a16="http://schemas.microsoft.com/office/drawing/2014/main" id="{87277BA9-C1C9-304C-9E96-7ADADE1EB813}"/>
              </a:ext>
            </a:extLst>
          </p:cNvPr>
          <p:cNvSpPr>
            <a:spLocks noGrp="1"/>
          </p:cNvSpPr>
          <p:nvPr>
            <p:ph idx="1"/>
          </p:nvPr>
        </p:nvSpPr>
        <p:spPr/>
        <p:txBody>
          <a:bodyPr>
            <a:normAutofit fontScale="92500"/>
          </a:bodyPr>
          <a:lstStyle/>
          <a:p>
            <a:r>
              <a:rPr lang="en-US" dirty="0"/>
              <a:t>Important to meet with your conference chair and co-chair.</a:t>
            </a:r>
          </a:p>
          <a:p>
            <a:pPr lvl="1"/>
            <a:r>
              <a:rPr lang="en-US" dirty="0"/>
              <a:t>They provide a portion of your grade.</a:t>
            </a:r>
          </a:p>
          <a:p>
            <a:r>
              <a:rPr lang="en-US" dirty="0"/>
              <a:t>Peer review</a:t>
            </a:r>
          </a:p>
          <a:p>
            <a:pPr lvl="1"/>
            <a:r>
              <a:rPr lang="en-US" dirty="0"/>
              <a:t>Each of you will receive 1 paper from your peers to review and provide feedback.</a:t>
            </a:r>
          </a:p>
          <a:p>
            <a:pPr lvl="1"/>
            <a:r>
              <a:rPr lang="en-US" dirty="0"/>
              <a:t>Provide feedback that is constructive and helps improve the paper.</a:t>
            </a:r>
          </a:p>
          <a:p>
            <a:pPr lvl="1"/>
            <a:r>
              <a:rPr lang="en-US" dirty="0"/>
              <a:t>This is the process followed by Scientific Publications.</a:t>
            </a:r>
          </a:p>
          <a:p>
            <a:r>
              <a:rPr lang="en-US" dirty="0"/>
              <a:t>Peer review process</a:t>
            </a:r>
          </a:p>
          <a:p>
            <a:pPr lvl="1"/>
            <a:r>
              <a:rPr lang="en-US" dirty="0"/>
              <a:t>You will receive a paper number (thru CW) and link to download the paper.</a:t>
            </a:r>
          </a:p>
          <a:p>
            <a:pPr lvl="1"/>
            <a:r>
              <a:rPr lang="en-US" dirty="0"/>
              <a:t>If paper is blank—it was not submitted yet. Wait.</a:t>
            </a:r>
          </a:p>
          <a:p>
            <a:pPr lvl="1"/>
            <a:r>
              <a:rPr lang="en-US" dirty="0"/>
              <a:t>Download, verify, and print the paper—review with a red/green pen. Print one-sided.</a:t>
            </a:r>
          </a:p>
          <a:p>
            <a:pPr lvl="1"/>
            <a:r>
              <a:rPr lang="en-US" dirty="0"/>
              <a:t>Submit printed reviews in class on Tuesday after Spring Break to receive a full credit. Delay’s will result in reduction of score up to 50%.</a:t>
            </a:r>
          </a:p>
        </p:txBody>
      </p:sp>
      <p:sp>
        <p:nvSpPr>
          <p:cNvPr id="4" name="Date Placeholder 3">
            <a:extLst>
              <a:ext uri="{FF2B5EF4-FFF2-40B4-BE49-F238E27FC236}">
                <a16:creationId xmlns:a16="http://schemas.microsoft.com/office/drawing/2014/main" id="{B37DFD99-A464-7D4F-8978-FC5869F58771}"/>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1A6B4A21-F2A5-3943-A736-56245F7B4C71}"/>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87348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8C15-396F-FF49-B6C1-07CA25027D43}"/>
              </a:ext>
            </a:extLst>
          </p:cNvPr>
          <p:cNvSpPr>
            <a:spLocks noGrp="1"/>
          </p:cNvSpPr>
          <p:nvPr>
            <p:ph type="title"/>
          </p:nvPr>
        </p:nvSpPr>
        <p:spPr/>
        <p:txBody>
          <a:bodyPr/>
          <a:lstStyle/>
          <a:p>
            <a:r>
              <a:rPr lang="en-US" dirty="0"/>
              <a:t>Test’s next week</a:t>
            </a:r>
          </a:p>
        </p:txBody>
      </p:sp>
      <p:sp>
        <p:nvSpPr>
          <p:cNvPr id="3" name="Content Placeholder 2">
            <a:extLst>
              <a:ext uri="{FF2B5EF4-FFF2-40B4-BE49-F238E27FC236}">
                <a16:creationId xmlns:a16="http://schemas.microsoft.com/office/drawing/2014/main" id="{770EBBB4-5304-A642-B92A-144686A90D17}"/>
              </a:ext>
            </a:extLst>
          </p:cNvPr>
          <p:cNvSpPr>
            <a:spLocks noGrp="1"/>
          </p:cNvSpPr>
          <p:nvPr>
            <p:ph idx="1"/>
          </p:nvPr>
        </p:nvSpPr>
        <p:spPr/>
        <p:txBody>
          <a:bodyPr/>
          <a:lstStyle/>
          <a:p>
            <a:r>
              <a:rPr lang="en-US" dirty="0"/>
              <a:t>Quiz, Tuesday, Feb 27, in class.</a:t>
            </a:r>
          </a:p>
          <a:p>
            <a:pPr lvl="1"/>
            <a:r>
              <a:rPr lang="en-US" dirty="0"/>
              <a:t>Sample Computer Test.</a:t>
            </a:r>
          </a:p>
          <a:p>
            <a:pPr lvl="1"/>
            <a:r>
              <a:rPr lang="en-US" dirty="0"/>
              <a:t>Team-based.</a:t>
            </a:r>
          </a:p>
          <a:p>
            <a:pPr lvl="1"/>
            <a:r>
              <a:rPr lang="en-US" dirty="0"/>
              <a:t>If time permits, I will review material.</a:t>
            </a:r>
          </a:p>
          <a:p>
            <a:r>
              <a:rPr lang="en-US" dirty="0"/>
              <a:t>Written Test, Tuesday, Feb 27, at 7PM in Lawrence Hall.</a:t>
            </a:r>
          </a:p>
          <a:p>
            <a:pPr lvl="1"/>
            <a:r>
              <a:rPr lang="en-US" dirty="0"/>
              <a:t>All material covered in class (written quizzes).</a:t>
            </a:r>
          </a:p>
          <a:p>
            <a:pPr lvl="1"/>
            <a:r>
              <a:rPr lang="en-US" dirty="0"/>
              <a:t>At a level where you can solve on paper.</a:t>
            </a:r>
          </a:p>
          <a:p>
            <a:r>
              <a:rPr lang="en-US" dirty="0"/>
              <a:t>Computer Test, Thursday, March 1, assigned seating.</a:t>
            </a:r>
          </a:p>
          <a:p>
            <a:pPr lvl="1"/>
            <a:r>
              <a:rPr lang="en-US" dirty="0"/>
              <a:t>Large focus on data handling, variables, loops, curve fitting, and plots.</a:t>
            </a:r>
          </a:p>
          <a:p>
            <a:pPr lvl="1"/>
            <a:r>
              <a:rPr lang="en-US" dirty="0"/>
              <a:t>Figuring out how to handle rows </a:t>
            </a:r>
            <a:r>
              <a:rPr lang="en-US"/>
              <a:t>and columns</a:t>
            </a:r>
            <a:endParaRPr lang="en-US" dirty="0"/>
          </a:p>
          <a:p>
            <a:pPr lvl="1"/>
            <a:r>
              <a:rPr lang="en-US" dirty="0"/>
              <a:t>Use of MATLAB functions.</a:t>
            </a:r>
          </a:p>
          <a:p>
            <a:pPr lvl="1"/>
            <a:r>
              <a:rPr lang="en-US" dirty="0"/>
              <a:t>Ability to display and read images.</a:t>
            </a:r>
          </a:p>
          <a:p>
            <a:pPr lvl="1"/>
            <a:endParaRPr lang="en-US" dirty="0"/>
          </a:p>
        </p:txBody>
      </p:sp>
      <p:sp>
        <p:nvSpPr>
          <p:cNvPr id="4" name="Date Placeholder 3">
            <a:extLst>
              <a:ext uri="{FF2B5EF4-FFF2-40B4-BE49-F238E27FC236}">
                <a16:creationId xmlns:a16="http://schemas.microsoft.com/office/drawing/2014/main" id="{D6761ED3-8032-3C49-9413-947D3C085658}"/>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53F04FB0-8380-B549-BBFB-C41AAE4A1AD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27329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61D1-302D-2340-8991-49801AD8BE2B}"/>
              </a:ext>
            </a:extLst>
          </p:cNvPr>
          <p:cNvSpPr>
            <a:spLocks noGrp="1"/>
          </p:cNvSpPr>
          <p:nvPr>
            <p:ph type="title"/>
          </p:nvPr>
        </p:nvSpPr>
        <p:spPr/>
        <p:txBody>
          <a:bodyPr/>
          <a:lstStyle/>
          <a:p>
            <a:r>
              <a:rPr lang="en-US" dirty="0"/>
              <a:t>Working with images</a:t>
            </a:r>
          </a:p>
        </p:txBody>
      </p:sp>
      <p:sp>
        <p:nvSpPr>
          <p:cNvPr id="3" name="Content Placeholder 2">
            <a:extLst>
              <a:ext uri="{FF2B5EF4-FFF2-40B4-BE49-F238E27FC236}">
                <a16:creationId xmlns:a16="http://schemas.microsoft.com/office/drawing/2014/main" id="{1F0598A0-5754-5E49-BE03-532E4C61F7E6}"/>
              </a:ext>
            </a:extLst>
          </p:cNvPr>
          <p:cNvSpPr>
            <a:spLocks noGrp="1"/>
          </p:cNvSpPr>
          <p:nvPr>
            <p:ph idx="1"/>
          </p:nvPr>
        </p:nvSpPr>
        <p:spPr/>
        <p:txBody>
          <a:bodyPr/>
          <a:lstStyle/>
          <a:p>
            <a:r>
              <a:rPr lang="en-US" dirty="0"/>
              <a:t>Use </a:t>
            </a:r>
            <a:r>
              <a:rPr lang="en-US" dirty="0" err="1"/>
              <a:t>imread</a:t>
            </a:r>
            <a:r>
              <a:rPr lang="en-US" dirty="0"/>
              <a:t> to read image data from current working directory (or any directory if filename contains absolute pathname).</a:t>
            </a:r>
          </a:p>
          <a:p>
            <a:pPr marL="0" indent="0">
              <a:buNone/>
            </a:pPr>
            <a:endParaRPr lang="en-US" dirty="0"/>
          </a:p>
          <a:p>
            <a:endParaRPr lang="en-US" dirty="0"/>
          </a:p>
          <a:p>
            <a:endParaRPr lang="en-US" dirty="0"/>
          </a:p>
          <a:p>
            <a:r>
              <a:rPr lang="en-US" dirty="0"/>
              <a:t>Use </a:t>
            </a:r>
            <a:r>
              <a:rPr lang="en-US" dirty="0" err="1"/>
              <a:t>imshow</a:t>
            </a:r>
            <a:r>
              <a:rPr lang="en-US" dirty="0"/>
              <a:t> to display image stored in MATLAB workspace variable.</a:t>
            </a:r>
          </a:p>
          <a:p>
            <a:pPr marL="274320" lvl="1" indent="0">
              <a:buNone/>
            </a:pPr>
            <a:endParaRPr lang="en-US" dirty="0"/>
          </a:p>
          <a:p>
            <a:endParaRPr lang="en-US" dirty="0"/>
          </a:p>
        </p:txBody>
      </p:sp>
      <p:sp>
        <p:nvSpPr>
          <p:cNvPr id="4" name="Date Placeholder 3">
            <a:extLst>
              <a:ext uri="{FF2B5EF4-FFF2-40B4-BE49-F238E27FC236}">
                <a16:creationId xmlns:a16="http://schemas.microsoft.com/office/drawing/2014/main" id="{FC9DDB8D-512E-064A-8F18-DB7E447DE970}"/>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E69BCDAC-6C51-BE48-B993-0A803F57FCFF}"/>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7" name="Picture 6">
            <a:extLst>
              <a:ext uri="{FF2B5EF4-FFF2-40B4-BE49-F238E27FC236}">
                <a16:creationId xmlns:a16="http://schemas.microsoft.com/office/drawing/2014/main" id="{E9BAFD4C-6CA5-5046-AA88-4E3B89215678}"/>
              </a:ext>
            </a:extLst>
          </p:cNvPr>
          <p:cNvPicPr>
            <a:picLocks noChangeAspect="1"/>
          </p:cNvPicPr>
          <p:nvPr/>
        </p:nvPicPr>
        <p:blipFill>
          <a:blip r:embed="rId2"/>
          <a:stretch>
            <a:fillRect/>
          </a:stretch>
        </p:blipFill>
        <p:spPr>
          <a:xfrm>
            <a:off x="1047750" y="4234600"/>
            <a:ext cx="6172200" cy="2984500"/>
          </a:xfrm>
          <a:prstGeom prst="rect">
            <a:avLst/>
          </a:prstGeom>
        </p:spPr>
      </p:pic>
      <p:pic>
        <p:nvPicPr>
          <p:cNvPr id="9" name="Picture 8">
            <a:extLst>
              <a:ext uri="{FF2B5EF4-FFF2-40B4-BE49-F238E27FC236}">
                <a16:creationId xmlns:a16="http://schemas.microsoft.com/office/drawing/2014/main" id="{80AD8344-7E02-7442-ACA0-3D610CEA2C47}"/>
              </a:ext>
            </a:extLst>
          </p:cNvPr>
          <p:cNvPicPr>
            <a:picLocks noChangeAspect="1"/>
          </p:cNvPicPr>
          <p:nvPr/>
        </p:nvPicPr>
        <p:blipFill>
          <a:blip r:embed="rId3"/>
          <a:stretch>
            <a:fillRect/>
          </a:stretch>
        </p:blipFill>
        <p:spPr>
          <a:xfrm>
            <a:off x="4208350" y="2306319"/>
            <a:ext cx="3378200" cy="711200"/>
          </a:xfrm>
          <a:prstGeom prst="rect">
            <a:avLst/>
          </a:prstGeom>
        </p:spPr>
      </p:pic>
      <p:pic>
        <p:nvPicPr>
          <p:cNvPr id="11" name="Picture 10">
            <a:extLst>
              <a:ext uri="{FF2B5EF4-FFF2-40B4-BE49-F238E27FC236}">
                <a16:creationId xmlns:a16="http://schemas.microsoft.com/office/drawing/2014/main" id="{2E0FCDF2-D076-A248-A480-DB6FAA8D05F3}"/>
              </a:ext>
            </a:extLst>
          </p:cNvPr>
          <p:cNvPicPr>
            <a:picLocks noChangeAspect="1"/>
          </p:cNvPicPr>
          <p:nvPr/>
        </p:nvPicPr>
        <p:blipFill>
          <a:blip r:embed="rId4"/>
          <a:stretch>
            <a:fillRect/>
          </a:stretch>
        </p:blipFill>
        <p:spPr>
          <a:xfrm>
            <a:off x="1047750" y="2315960"/>
            <a:ext cx="2616200" cy="241300"/>
          </a:xfrm>
          <a:prstGeom prst="rect">
            <a:avLst/>
          </a:prstGeom>
        </p:spPr>
      </p:pic>
    </p:spTree>
    <p:extLst>
      <p:ext uri="{BB962C8B-B14F-4D97-AF65-F5344CB8AC3E}">
        <p14:creationId xmlns:p14="http://schemas.microsoft.com/office/powerpoint/2010/main" val="93645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3CD1-843E-D843-A765-8A2DE4A4C546}"/>
              </a:ext>
            </a:extLst>
          </p:cNvPr>
          <p:cNvSpPr>
            <a:spLocks noGrp="1"/>
          </p:cNvSpPr>
          <p:nvPr>
            <p:ph type="title"/>
          </p:nvPr>
        </p:nvSpPr>
        <p:spPr/>
        <p:txBody>
          <a:bodyPr/>
          <a:lstStyle/>
          <a:p>
            <a:r>
              <a:rPr lang="en-US" dirty="0"/>
              <a:t>Working with images</a:t>
            </a:r>
          </a:p>
        </p:txBody>
      </p:sp>
      <p:sp>
        <p:nvSpPr>
          <p:cNvPr id="3" name="Content Placeholder 2">
            <a:extLst>
              <a:ext uri="{FF2B5EF4-FFF2-40B4-BE49-F238E27FC236}">
                <a16:creationId xmlns:a16="http://schemas.microsoft.com/office/drawing/2014/main" id="{3A8A1471-70D3-534E-B8D7-0E3D008D31E8}"/>
              </a:ext>
            </a:extLst>
          </p:cNvPr>
          <p:cNvSpPr>
            <a:spLocks noGrp="1"/>
          </p:cNvSpPr>
          <p:nvPr>
            <p:ph idx="1"/>
          </p:nvPr>
        </p:nvSpPr>
        <p:spPr/>
        <p:txBody>
          <a:bodyPr/>
          <a:lstStyle/>
          <a:p>
            <a:r>
              <a:rPr lang="en-US" dirty="0"/>
              <a:t>Images are stored as matrices, typically a 3-dimensional matrix.</a:t>
            </a:r>
          </a:p>
          <a:p>
            <a:pPr lvl="1"/>
            <a:r>
              <a:rPr lang="en-US" dirty="0"/>
              <a:t>Size equals the pixel width and height. With the 3 dimension containing individual color intensity (R-G-B).</a:t>
            </a:r>
          </a:p>
          <a:p>
            <a:pPr lvl="1"/>
            <a:r>
              <a:rPr lang="en-US" dirty="0"/>
              <a:t>100p by 100p JPEG would be stored in a matrix of size 100x100x3</a:t>
            </a:r>
          </a:p>
          <a:p>
            <a:r>
              <a:rPr lang="en-US" dirty="0"/>
              <a:t>Manipulate the image by changing the values of the matrix.</a:t>
            </a:r>
          </a:p>
          <a:p>
            <a:pPr lvl="1"/>
            <a:r>
              <a:rPr lang="en-US" dirty="0"/>
              <a:t>You can flip, reverse, add, subtract etc.</a:t>
            </a:r>
          </a:p>
          <a:p>
            <a:endParaRPr lang="en-US" dirty="0"/>
          </a:p>
        </p:txBody>
      </p:sp>
      <p:sp>
        <p:nvSpPr>
          <p:cNvPr id="4" name="Date Placeholder 3">
            <a:extLst>
              <a:ext uri="{FF2B5EF4-FFF2-40B4-BE49-F238E27FC236}">
                <a16:creationId xmlns:a16="http://schemas.microsoft.com/office/drawing/2014/main" id="{5AF9318C-56BF-F14A-9535-8F376F1913CB}"/>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A8C01101-D092-3A41-84AD-B26D8C687C9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5880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29CA-0B58-CE42-A31E-5AD6115EC65D}"/>
              </a:ext>
            </a:extLst>
          </p:cNvPr>
          <p:cNvSpPr>
            <a:spLocks noGrp="1"/>
          </p:cNvSpPr>
          <p:nvPr>
            <p:ph type="title"/>
          </p:nvPr>
        </p:nvSpPr>
        <p:spPr/>
        <p:txBody>
          <a:bodyPr/>
          <a:lstStyle/>
          <a:p>
            <a:r>
              <a:rPr lang="en-US" dirty="0"/>
              <a:t>Image Manipulation</a:t>
            </a:r>
          </a:p>
        </p:txBody>
      </p:sp>
      <p:sp>
        <p:nvSpPr>
          <p:cNvPr id="3" name="Content Placeholder 2">
            <a:extLst>
              <a:ext uri="{FF2B5EF4-FFF2-40B4-BE49-F238E27FC236}">
                <a16:creationId xmlns:a16="http://schemas.microsoft.com/office/drawing/2014/main" id="{7651321D-8FFF-4E43-8832-62CD186F5DC4}"/>
              </a:ext>
            </a:extLst>
          </p:cNvPr>
          <p:cNvSpPr>
            <a:spLocks noGrp="1"/>
          </p:cNvSpPr>
          <p:nvPr>
            <p:ph idx="1"/>
          </p:nvPr>
        </p:nvSpPr>
        <p:spPr/>
        <p:txBody>
          <a:bodyPr/>
          <a:lstStyle/>
          <a:p>
            <a:r>
              <a:rPr lang="en-US" dirty="0"/>
              <a:t>To manipulate an image, you need to manipulate its matrix.</a:t>
            </a:r>
          </a:p>
          <a:p>
            <a:r>
              <a:rPr lang="en-US" dirty="0"/>
              <a:t>In your teams, replicate the image listed below:</a:t>
            </a:r>
          </a:p>
          <a:p>
            <a:r>
              <a:rPr lang="en-US" dirty="0"/>
              <a:t>https://</a:t>
            </a:r>
            <a:r>
              <a:rPr lang="en-US" dirty="0" err="1"/>
              <a:t>www.usmint.gov</a:t>
            </a:r>
            <a:r>
              <a:rPr lang="en-US" dirty="0"/>
              <a:t>/</a:t>
            </a:r>
            <a:r>
              <a:rPr lang="en-US" dirty="0" err="1"/>
              <a:t>wordpress</a:t>
            </a:r>
            <a:r>
              <a:rPr lang="en-US" dirty="0"/>
              <a:t>/</a:t>
            </a:r>
            <a:r>
              <a:rPr lang="en-US" dirty="0" err="1"/>
              <a:t>wp</a:t>
            </a:r>
            <a:r>
              <a:rPr lang="en-US" dirty="0"/>
              <a:t>-content/uploads/2017/01/2017-america-the-beautiful-quarters-coin-proof-obverse-768x768.jpg</a:t>
            </a:r>
          </a:p>
          <a:p>
            <a:endParaRPr lang="en-US" dirty="0"/>
          </a:p>
        </p:txBody>
      </p:sp>
      <p:sp>
        <p:nvSpPr>
          <p:cNvPr id="4" name="Date Placeholder 3">
            <a:extLst>
              <a:ext uri="{FF2B5EF4-FFF2-40B4-BE49-F238E27FC236}">
                <a16:creationId xmlns:a16="http://schemas.microsoft.com/office/drawing/2014/main" id="{66697270-09BE-AD45-B0CF-F97E9EB94A42}"/>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199C5BF7-151F-B945-9177-62D22C29CE22}"/>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a:extLst>
              <a:ext uri="{FF2B5EF4-FFF2-40B4-BE49-F238E27FC236}">
                <a16:creationId xmlns:a16="http://schemas.microsoft.com/office/drawing/2014/main" id="{B0700D77-6B3A-4447-961B-4E8CEC7BB54C}"/>
              </a:ext>
            </a:extLst>
          </p:cNvPr>
          <p:cNvPicPr>
            <a:picLocks noChangeAspect="1"/>
          </p:cNvPicPr>
          <p:nvPr/>
        </p:nvPicPr>
        <p:blipFill>
          <a:blip r:embed="rId3"/>
          <a:stretch>
            <a:fillRect/>
          </a:stretch>
        </p:blipFill>
        <p:spPr>
          <a:xfrm>
            <a:off x="2570370" y="3419333"/>
            <a:ext cx="4003260" cy="3657600"/>
          </a:xfrm>
          <a:prstGeom prst="rect">
            <a:avLst/>
          </a:prstGeom>
        </p:spPr>
      </p:pic>
    </p:spTree>
    <p:extLst>
      <p:ext uri="{BB962C8B-B14F-4D97-AF65-F5344CB8AC3E}">
        <p14:creationId xmlns:p14="http://schemas.microsoft.com/office/powerpoint/2010/main" val="244350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C210-1363-6241-9A53-2B9FE09DD54B}"/>
              </a:ext>
            </a:extLst>
          </p:cNvPr>
          <p:cNvSpPr>
            <a:spLocks noGrp="1"/>
          </p:cNvSpPr>
          <p:nvPr>
            <p:ph type="title"/>
          </p:nvPr>
        </p:nvSpPr>
        <p:spPr/>
        <p:txBody>
          <a:bodyPr/>
          <a:lstStyle/>
          <a:p>
            <a:r>
              <a:rPr lang="en-US" dirty="0"/>
              <a:t>Random Number Generator</a:t>
            </a:r>
          </a:p>
        </p:txBody>
      </p:sp>
      <p:sp>
        <p:nvSpPr>
          <p:cNvPr id="3" name="Content Placeholder 2">
            <a:extLst>
              <a:ext uri="{FF2B5EF4-FFF2-40B4-BE49-F238E27FC236}">
                <a16:creationId xmlns:a16="http://schemas.microsoft.com/office/drawing/2014/main" id="{F6456DCC-94C3-6C49-A659-F9571B7C3336}"/>
              </a:ext>
            </a:extLst>
          </p:cNvPr>
          <p:cNvSpPr>
            <a:spLocks noGrp="1"/>
          </p:cNvSpPr>
          <p:nvPr>
            <p:ph idx="1"/>
          </p:nvPr>
        </p:nvSpPr>
        <p:spPr/>
        <p:txBody>
          <a:bodyPr/>
          <a:lstStyle/>
          <a:p>
            <a:r>
              <a:rPr lang="en-US" dirty="0">
                <a:latin typeface="Courier" pitchFamily="2" charset="0"/>
              </a:rPr>
              <a:t>rand([</a:t>
            </a:r>
            <a:r>
              <a:rPr lang="en-US" dirty="0" err="1">
                <a:latin typeface="Courier" pitchFamily="2" charset="0"/>
              </a:rPr>
              <a:t>size_of_array</a:t>
            </a:r>
            <a:r>
              <a:rPr lang="en-US" dirty="0">
                <a:latin typeface="Courier" pitchFamily="2" charset="0"/>
              </a:rPr>
              <a:t>])</a:t>
            </a:r>
          </a:p>
          <a:p>
            <a:pPr lvl="1"/>
            <a:r>
              <a:rPr lang="en-US" dirty="0"/>
              <a:t>Generate random numbers from uniform distribution  (between 0 and 1)</a:t>
            </a:r>
          </a:p>
          <a:p>
            <a:r>
              <a:rPr lang="en-US" dirty="0" err="1">
                <a:latin typeface="Courier" pitchFamily="2" charset="0"/>
              </a:rPr>
              <a:t>randn</a:t>
            </a:r>
            <a:r>
              <a:rPr lang="en-US" dirty="0">
                <a:latin typeface="Courier" pitchFamily="2" charset="0"/>
              </a:rPr>
              <a:t>([</a:t>
            </a:r>
            <a:r>
              <a:rPr lang="en-US" dirty="0" err="1">
                <a:latin typeface="Courier" pitchFamily="2" charset="0"/>
              </a:rPr>
              <a:t>size_of_array</a:t>
            </a:r>
            <a:r>
              <a:rPr lang="en-US" dirty="0">
                <a:latin typeface="Courier" pitchFamily="2" charset="0"/>
              </a:rPr>
              <a:t>])</a:t>
            </a:r>
          </a:p>
          <a:p>
            <a:pPr lvl="1"/>
            <a:r>
              <a:rPr lang="en-US" dirty="0"/>
              <a:t>Generate random numbers from normal distribution (mean 0 and variance 1).</a:t>
            </a:r>
          </a:p>
          <a:p>
            <a:r>
              <a:rPr lang="en-US" dirty="0" err="1">
                <a:latin typeface="Courier" pitchFamily="2" charset="0"/>
              </a:rPr>
              <a:t>randi</a:t>
            </a:r>
            <a:r>
              <a:rPr lang="en-US" dirty="0">
                <a:latin typeface="Courier" pitchFamily="2" charset="0"/>
              </a:rPr>
              <a:t>([RANGE, </a:t>
            </a:r>
            <a:r>
              <a:rPr lang="en-US" dirty="0" err="1">
                <a:latin typeface="Courier" pitchFamily="2" charset="0"/>
              </a:rPr>
              <a:t>size_of_array</a:t>
            </a:r>
            <a:r>
              <a:rPr lang="en-US" dirty="0">
                <a:latin typeface="Courier" pitchFamily="2" charset="0"/>
              </a:rPr>
              <a:t>])</a:t>
            </a:r>
          </a:p>
          <a:p>
            <a:pPr lvl="1"/>
            <a:r>
              <a:rPr lang="en-US" dirty="0"/>
              <a:t>Generate pseudo-random INTEGERS from distribution RANGE</a:t>
            </a:r>
          </a:p>
          <a:p>
            <a:pPr lvl="1"/>
            <a:r>
              <a:rPr lang="en-US" dirty="0"/>
              <a:t>If RANGE=100; </a:t>
            </a:r>
            <a:r>
              <a:rPr lang="en-US" dirty="0" err="1"/>
              <a:t>randi</a:t>
            </a:r>
            <a:r>
              <a:rPr lang="en-US" dirty="0"/>
              <a:t> generates integers from 1:100</a:t>
            </a:r>
          </a:p>
          <a:p>
            <a:pPr lvl="1"/>
            <a:r>
              <a:rPr lang="en-US" dirty="0"/>
              <a:t>If RANGE=[1 10]; </a:t>
            </a:r>
            <a:r>
              <a:rPr lang="en-US" dirty="0" err="1"/>
              <a:t>randi</a:t>
            </a:r>
            <a:r>
              <a:rPr lang="en-US" dirty="0"/>
              <a:t> generates integers from 1:10</a:t>
            </a:r>
          </a:p>
          <a:p>
            <a:pPr lvl="1"/>
            <a:r>
              <a:rPr lang="en-US" dirty="0"/>
              <a:t>To avoid repeated numbers, use </a:t>
            </a:r>
            <a:r>
              <a:rPr lang="en-US" dirty="0" err="1"/>
              <a:t>randperm</a:t>
            </a:r>
            <a:endParaRPr lang="en-US" dirty="0"/>
          </a:p>
          <a:p>
            <a:r>
              <a:rPr lang="en-US" dirty="0" err="1">
                <a:solidFill>
                  <a:srgbClr val="00B050"/>
                </a:solidFill>
                <a:latin typeface="Courier" pitchFamily="2" charset="0"/>
              </a:rPr>
              <a:t>randperm</a:t>
            </a:r>
            <a:r>
              <a:rPr lang="en-US" dirty="0">
                <a:solidFill>
                  <a:srgbClr val="00B050"/>
                </a:solidFill>
                <a:latin typeface="Courier" pitchFamily="2" charset="0"/>
              </a:rPr>
              <a:t>(IMAX)</a:t>
            </a:r>
          </a:p>
          <a:p>
            <a:pPr lvl="1"/>
            <a:r>
              <a:rPr lang="en-US" dirty="0">
                <a:solidFill>
                  <a:srgbClr val="00B050"/>
                </a:solidFill>
              </a:rPr>
              <a:t>Generate random permutations of integers in range 1:IMAX</a:t>
            </a:r>
          </a:p>
        </p:txBody>
      </p:sp>
      <p:sp>
        <p:nvSpPr>
          <p:cNvPr id="4" name="Date Placeholder 3">
            <a:extLst>
              <a:ext uri="{FF2B5EF4-FFF2-40B4-BE49-F238E27FC236}">
                <a16:creationId xmlns:a16="http://schemas.microsoft.com/office/drawing/2014/main" id="{94B7BFEA-1714-DF4B-9013-58C93D3EC842}"/>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60E48A3A-648D-A34A-9536-F45D5A3BE839}"/>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7794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0E-E3CA-AA4F-B973-57864B22843E}"/>
              </a:ext>
            </a:extLst>
          </p:cNvPr>
          <p:cNvSpPr>
            <a:spLocks noGrp="1"/>
          </p:cNvSpPr>
          <p:nvPr>
            <p:ph type="title"/>
          </p:nvPr>
        </p:nvSpPr>
        <p:spPr/>
        <p:txBody>
          <a:bodyPr/>
          <a:lstStyle/>
          <a:p>
            <a:r>
              <a:rPr lang="en-US" dirty="0"/>
              <a:t>RNG	-- MATLAB’s Random N Gen</a:t>
            </a:r>
          </a:p>
        </p:txBody>
      </p:sp>
      <p:sp>
        <p:nvSpPr>
          <p:cNvPr id="3" name="Content Placeholder 2">
            <a:extLst>
              <a:ext uri="{FF2B5EF4-FFF2-40B4-BE49-F238E27FC236}">
                <a16:creationId xmlns:a16="http://schemas.microsoft.com/office/drawing/2014/main" id="{029D3706-CB32-D444-B17E-411E901A8FC0}"/>
              </a:ext>
            </a:extLst>
          </p:cNvPr>
          <p:cNvSpPr>
            <a:spLocks noGrp="1"/>
          </p:cNvSpPr>
          <p:nvPr>
            <p:ph idx="1"/>
          </p:nvPr>
        </p:nvSpPr>
        <p:spPr/>
        <p:txBody>
          <a:bodyPr/>
          <a:lstStyle/>
          <a:p>
            <a:r>
              <a:rPr lang="en-US" dirty="0" err="1"/>
              <a:t>rng</a:t>
            </a:r>
            <a:r>
              <a:rPr lang="en-US" dirty="0"/>
              <a:t>(‘default’)</a:t>
            </a:r>
          </a:p>
          <a:p>
            <a:pPr lvl="1"/>
            <a:r>
              <a:rPr lang="en-US" dirty="0"/>
              <a:t>Resets the RNG Seed to MATLAB start up seed value(i.e., reset the RNG to original state, all random numbers generated after the reset resemble the ones generated at start of MATLAB).</a:t>
            </a:r>
          </a:p>
          <a:p>
            <a:r>
              <a:rPr lang="en-US" dirty="0" err="1"/>
              <a:t>rng</a:t>
            </a:r>
            <a:r>
              <a:rPr lang="en-US" dirty="0"/>
              <a:t>(‘shuffle’)</a:t>
            </a:r>
          </a:p>
          <a:p>
            <a:pPr lvl="1"/>
            <a:r>
              <a:rPr lang="en-US" dirty="0"/>
              <a:t>Seeds RNG based on time.</a:t>
            </a:r>
          </a:p>
          <a:p>
            <a:pPr lvl="1"/>
            <a:endParaRPr lang="en-US" dirty="0"/>
          </a:p>
        </p:txBody>
      </p:sp>
      <p:sp>
        <p:nvSpPr>
          <p:cNvPr id="4" name="Date Placeholder 3">
            <a:extLst>
              <a:ext uri="{FF2B5EF4-FFF2-40B4-BE49-F238E27FC236}">
                <a16:creationId xmlns:a16="http://schemas.microsoft.com/office/drawing/2014/main" id="{FFA45738-5559-9D41-A61B-350F076C9272}"/>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D24A37D9-EC35-2B45-826E-BA9C49AC33D9}"/>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70904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0358-8C15-724C-B91D-828BE44E3482}"/>
              </a:ext>
            </a:extLst>
          </p:cNvPr>
          <p:cNvSpPr>
            <a:spLocks noGrp="1"/>
          </p:cNvSpPr>
          <p:nvPr>
            <p:ph type="title"/>
          </p:nvPr>
        </p:nvSpPr>
        <p:spPr/>
        <p:txBody>
          <a:bodyPr/>
          <a:lstStyle/>
          <a:p>
            <a:r>
              <a:rPr lang="en-US" dirty="0"/>
              <a:t>Figure properties</a:t>
            </a:r>
          </a:p>
        </p:txBody>
      </p:sp>
      <p:sp>
        <p:nvSpPr>
          <p:cNvPr id="3" name="Content Placeholder 2">
            <a:extLst>
              <a:ext uri="{FF2B5EF4-FFF2-40B4-BE49-F238E27FC236}">
                <a16:creationId xmlns:a16="http://schemas.microsoft.com/office/drawing/2014/main" id="{5EF5D527-582B-5747-9BC1-CD7A5BBE2FFF}"/>
              </a:ext>
            </a:extLst>
          </p:cNvPr>
          <p:cNvSpPr>
            <a:spLocks noGrp="1"/>
          </p:cNvSpPr>
          <p:nvPr>
            <p:ph idx="1"/>
          </p:nvPr>
        </p:nvSpPr>
        <p:spPr/>
        <p:txBody>
          <a:bodyPr/>
          <a:lstStyle/>
          <a:p>
            <a:r>
              <a:rPr lang="en-US" dirty="0">
                <a:latin typeface="Courier" pitchFamily="2" charset="0"/>
              </a:rPr>
              <a:t>figure(‘Name’, ‘[NAME VALUE]’, ‘Position’, [left bottom w h])</a:t>
            </a:r>
          </a:p>
          <a:p>
            <a:pPr lvl="1"/>
            <a:r>
              <a:rPr lang="en-US" dirty="0"/>
              <a:t>‘Name’: Property of figure that adds a title/name to figure window.</a:t>
            </a:r>
          </a:p>
          <a:p>
            <a:pPr lvl="1"/>
            <a:r>
              <a:rPr lang="en-US" dirty="0"/>
              <a:t>‘Position’: Determines where the figure window is shown on screen along with its width and height (all values in pixels).</a:t>
            </a:r>
          </a:p>
          <a:p>
            <a:endParaRPr lang="en-US" dirty="0"/>
          </a:p>
        </p:txBody>
      </p:sp>
      <p:sp>
        <p:nvSpPr>
          <p:cNvPr id="4" name="Date Placeholder 3">
            <a:extLst>
              <a:ext uri="{FF2B5EF4-FFF2-40B4-BE49-F238E27FC236}">
                <a16:creationId xmlns:a16="http://schemas.microsoft.com/office/drawing/2014/main" id="{5D588098-DBDB-0741-9F49-F84F7A422FF5}"/>
              </a:ext>
            </a:extLst>
          </p:cNvPr>
          <p:cNvSpPr>
            <a:spLocks noGrp="1"/>
          </p:cNvSpPr>
          <p:nvPr>
            <p:ph type="dt" sz="half" idx="10"/>
          </p:nvPr>
        </p:nvSpPr>
        <p:spPr/>
        <p:txBody>
          <a:bodyPr/>
          <a:lstStyle/>
          <a:p>
            <a:fld id="{B35DDCAB-F764-D74F-8F8B-690ED2EB016F}" type="datetime1">
              <a:rPr lang="en-US" smtClean="0"/>
              <a:t>2/22/2018</a:t>
            </a:fld>
            <a:endParaRPr lang="en-US" dirty="0"/>
          </a:p>
        </p:txBody>
      </p:sp>
      <p:sp>
        <p:nvSpPr>
          <p:cNvPr id="5" name="Slide Number Placeholder 4">
            <a:extLst>
              <a:ext uri="{FF2B5EF4-FFF2-40B4-BE49-F238E27FC236}">
                <a16:creationId xmlns:a16="http://schemas.microsoft.com/office/drawing/2014/main" id="{D365A8C4-35ED-F646-A511-70E9910BA93A}"/>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a:extLst>
              <a:ext uri="{FF2B5EF4-FFF2-40B4-BE49-F238E27FC236}">
                <a16:creationId xmlns:a16="http://schemas.microsoft.com/office/drawing/2014/main" id="{675F055B-028A-AE4C-B51E-73B3B1AAA1D1}"/>
              </a:ext>
            </a:extLst>
          </p:cNvPr>
          <p:cNvPicPr>
            <a:picLocks noChangeAspect="1"/>
          </p:cNvPicPr>
          <p:nvPr/>
        </p:nvPicPr>
        <p:blipFill>
          <a:blip r:embed="rId2"/>
          <a:stretch>
            <a:fillRect/>
          </a:stretch>
        </p:blipFill>
        <p:spPr>
          <a:xfrm>
            <a:off x="852670" y="3645837"/>
            <a:ext cx="5422900" cy="4483100"/>
          </a:xfrm>
          <a:prstGeom prst="rect">
            <a:avLst/>
          </a:prstGeom>
        </p:spPr>
      </p:pic>
      <p:pic>
        <p:nvPicPr>
          <p:cNvPr id="9" name="Picture 8">
            <a:extLst>
              <a:ext uri="{FF2B5EF4-FFF2-40B4-BE49-F238E27FC236}">
                <a16:creationId xmlns:a16="http://schemas.microsoft.com/office/drawing/2014/main" id="{5A3199E3-D8A7-484A-99FF-05D6D801AC22}"/>
              </a:ext>
            </a:extLst>
          </p:cNvPr>
          <p:cNvPicPr>
            <a:picLocks noChangeAspect="1"/>
          </p:cNvPicPr>
          <p:nvPr/>
        </p:nvPicPr>
        <p:blipFill>
          <a:blip r:embed="rId3"/>
          <a:stretch>
            <a:fillRect/>
          </a:stretch>
        </p:blipFill>
        <p:spPr>
          <a:xfrm>
            <a:off x="963041" y="3218688"/>
            <a:ext cx="5384800" cy="203200"/>
          </a:xfrm>
          <a:prstGeom prst="rect">
            <a:avLst/>
          </a:prstGeom>
        </p:spPr>
      </p:pic>
    </p:spTree>
    <p:extLst>
      <p:ext uri="{BB962C8B-B14F-4D97-AF65-F5344CB8AC3E}">
        <p14:creationId xmlns:p14="http://schemas.microsoft.com/office/powerpoint/2010/main" val="360549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1451</TotalTime>
  <Words>719</Words>
  <Application>Microsoft Office PowerPoint</Application>
  <PresentationFormat>On-screen Show (4:3)</PresentationFormat>
  <Paragraphs>107</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Courier</vt:lpstr>
      <vt:lpstr>Rockwell</vt:lpstr>
      <vt:lpstr>Rockwell Condensed</vt:lpstr>
      <vt:lpstr>Rockwell Extra Bold</vt:lpstr>
      <vt:lpstr>Wingdings</vt:lpstr>
      <vt:lpstr>Wood Type</vt:lpstr>
      <vt:lpstr>ENGR 12</vt:lpstr>
      <vt:lpstr>First year conference</vt:lpstr>
      <vt:lpstr>Test’s next week</vt:lpstr>
      <vt:lpstr>Working with images</vt:lpstr>
      <vt:lpstr>Working with images</vt:lpstr>
      <vt:lpstr>Image Manipulation</vt:lpstr>
      <vt:lpstr>Random Number Generator</vt:lpstr>
      <vt:lpstr>RNG -- MATLAB’s Random N Gen</vt:lpstr>
      <vt:lpstr>Figure properties</vt:lpstr>
      <vt:lpstr>Get command</vt:lpstr>
      <vt:lpstr>Figure Handle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12</dc:title>
  <dc:creator>Microsoft Office User</dc:creator>
  <cp:lastModifiedBy>Peiffer, Avery E</cp:lastModifiedBy>
  <cp:revision>113</cp:revision>
  <dcterms:created xsi:type="dcterms:W3CDTF">2018-01-16T11:06:59Z</dcterms:created>
  <dcterms:modified xsi:type="dcterms:W3CDTF">2018-02-22T19:07:34Z</dcterms:modified>
</cp:coreProperties>
</file>