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sldIdLst>
    <p:sldId id="256" r:id="rId2"/>
    <p:sldId id="376" r:id="rId3"/>
    <p:sldId id="371" r:id="rId4"/>
    <p:sldId id="373" r:id="rId5"/>
    <p:sldId id="375" r:id="rId6"/>
    <p:sldId id="372" r:id="rId7"/>
    <p:sldId id="353" r:id="rId8"/>
    <p:sldId id="356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3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3"/>
    <p:restoredTop sz="79636"/>
  </p:normalViewPr>
  <p:slideViewPr>
    <p:cSldViewPr snapToGrid="0" snapToObjects="1">
      <p:cViewPr varScale="1">
        <p:scale>
          <a:sx n="68" d="100"/>
          <a:sy n="68" d="100"/>
        </p:scale>
        <p:origin x="19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closest value to initial guess.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in-class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Fuzziness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1DE2-C649-3140-B9C9-23BAFB47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local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1DA7-E652-CA4A-A345-AEA6C744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fminbnd</a:t>
            </a:r>
            <a:r>
              <a:rPr lang="en-US" dirty="0"/>
              <a:t> can find the local minima within a bounded x-space (or between two x-values)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ourier" pitchFamily="2" charset="0"/>
              </a:rPr>
              <a:t>fminbnd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fun,xmin,xmax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= function handle</a:t>
            </a:r>
          </a:p>
          <a:p>
            <a:pPr lvl="1"/>
            <a:r>
              <a:rPr lang="en-US" dirty="0" err="1">
                <a:latin typeface="Courier" pitchFamily="2" charset="0"/>
              </a:rPr>
              <a:t>xmin</a:t>
            </a:r>
            <a:r>
              <a:rPr lang="en-US" dirty="0"/>
              <a:t>=start point</a:t>
            </a:r>
          </a:p>
          <a:p>
            <a:pPr lvl="1"/>
            <a:r>
              <a:rPr lang="en-US" dirty="0" err="1">
                <a:latin typeface="Courier" pitchFamily="2" charset="0"/>
              </a:rPr>
              <a:t>xmax</a:t>
            </a:r>
            <a:r>
              <a:rPr lang="en-US" dirty="0"/>
              <a:t>=end point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082C-1F23-6442-AC04-7D3C9B58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7250-8131-5448-B600-1895F40C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28F31-472C-D842-B9B7-4297D2D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5089375"/>
            <a:ext cx="1181100" cy="107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F7778-D5E3-214E-9B2E-531C1826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3217050"/>
            <a:ext cx="20955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7CC51-0910-174A-948B-5EAF0D3FA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50" y="3579000"/>
            <a:ext cx="30099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33B0F6-34DC-4944-AFD7-D8C3A0DEFC33}"/>
              </a:ext>
            </a:extLst>
          </p:cNvPr>
          <p:cNvSpPr txBox="1"/>
          <p:nvPr/>
        </p:nvSpPr>
        <p:spPr>
          <a:xfrm>
            <a:off x="5992368" y="4460635"/>
            <a:ext cx="29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fminbnd</a:t>
            </a:r>
            <a:r>
              <a:rPr lang="en-US" dirty="0"/>
              <a:t> returns x-values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DD58E-866F-0D45-8E27-3151204DA8B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62627" y="4225677"/>
            <a:ext cx="1715260" cy="2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03FB8D-D1F2-084D-8A45-2040B2E393D7}"/>
              </a:ext>
            </a:extLst>
          </p:cNvPr>
          <p:cNvSpPr txBox="1"/>
          <p:nvPr/>
        </p:nvSpPr>
        <p:spPr>
          <a:xfrm>
            <a:off x="5992368" y="5668495"/>
            <a:ext cx="297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f(x) </a:t>
            </a:r>
            <a:r>
              <a:rPr lang="en-US" dirty="0"/>
              <a:t>gives y-values or the minima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B98C5F-604D-644C-A1BE-1B1B098CBE9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595582" y="5268036"/>
            <a:ext cx="1882305" cy="4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4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0F1F-0C08-B241-91B3-492B81E5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find maxima?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2B80-30AE-904E-A3D0-8A00EFE3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does not exist a built-in MATLAB function to calculate maxima. </a:t>
            </a:r>
          </a:p>
          <a:p>
            <a:r>
              <a:rPr lang="en-US" dirty="0"/>
              <a:t>To calculate the maxima of function </a:t>
            </a:r>
            <a:r>
              <a:rPr lang="en-US" dirty="0">
                <a:latin typeface="Courier" pitchFamily="2" charset="0"/>
              </a:rPr>
              <a:t>f(x)</a:t>
            </a:r>
          </a:p>
          <a:p>
            <a:pPr lvl="1"/>
            <a:r>
              <a:rPr lang="en-US" dirty="0"/>
              <a:t>Negate the function (lets call it </a:t>
            </a:r>
            <a:r>
              <a:rPr lang="en-US" sz="2000" dirty="0">
                <a:latin typeface="Courier" pitchFamily="2" charset="0"/>
              </a:rPr>
              <a:t>g(x)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minima values of </a:t>
            </a:r>
            <a:r>
              <a:rPr lang="en-US" sz="2000" dirty="0">
                <a:latin typeface="Courier" pitchFamily="2" charset="0"/>
              </a:rPr>
              <a:t>x</a:t>
            </a:r>
            <a:r>
              <a:rPr lang="en-US" dirty="0"/>
              <a:t> for the function </a:t>
            </a:r>
            <a:r>
              <a:rPr lang="en-US" sz="2000" dirty="0">
                <a:latin typeface="Courier" pitchFamily="2" charset="0"/>
              </a:rPr>
              <a:t>g(x)</a:t>
            </a:r>
            <a:r>
              <a:rPr lang="en-US" dirty="0"/>
              <a:t>, lets say </a:t>
            </a:r>
            <a:r>
              <a:rPr lang="en-US" sz="2000" dirty="0" err="1">
                <a:latin typeface="Courier" pitchFamily="2" charset="0"/>
              </a:rPr>
              <a:t>xmin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dirty="0"/>
              <a:t>Find corresponding </a:t>
            </a:r>
            <a:r>
              <a:rPr lang="en-US" sz="2000" dirty="0">
                <a:latin typeface="Courier" pitchFamily="2" charset="0"/>
              </a:rPr>
              <a:t>y-value</a:t>
            </a:r>
            <a:r>
              <a:rPr lang="en-US" dirty="0"/>
              <a:t> in function </a:t>
            </a:r>
            <a:r>
              <a:rPr lang="en-US" sz="2000" dirty="0">
                <a:latin typeface="Courier" pitchFamily="2" charset="0"/>
              </a:rPr>
              <a:t>f(</a:t>
            </a:r>
            <a:r>
              <a:rPr lang="en-US" sz="2000" dirty="0" err="1">
                <a:latin typeface="Courier" pitchFamily="2" charset="0"/>
              </a:rPr>
              <a:t>xmin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0B14-90DD-A347-AE25-C5CBBB1D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50088-6205-064F-8469-C27600F8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Fig3.png" descr="Fig3.png">
            <a:extLst>
              <a:ext uri="{FF2B5EF4-FFF2-40B4-BE49-F238E27FC236}">
                <a16:creationId xmlns:a16="http://schemas.microsoft.com/office/drawing/2014/main" id="{01318374-6B0A-7345-97B8-1B87005E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854" y="3890772"/>
            <a:ext cx="3626514" cy="27202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460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B978-CF1A-1643-80E9-E65172EC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find maxima of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9382C6-C66E-0A47-9FBE-136D4931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456" y="1720860"/>
            <a:ext cx="3468988" cy="27135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42F8-2478-5146-8110-23BC5A57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AC7F2-D532-E143-AAAA-B686F09C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4B878-958D-6646-A8D1-AA468F8A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08" y="1720860"/>
            <a:ext cx="2743200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7736E-EDFC-7443-AF24-15BDF1F6BEF2}"/>
              </a:ext>
            </a:extLst>
          </p:cNvPr>
          <p:cNvSpPr txBox="1"/>
          <p:nvPr/>
        </p:nvSpPr>
        <p:spPr>
          <a:xfrm>
            <a:off x="259307" y="172086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function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FB1ED-2A3B-2F42-AF57-3A172293AD8F}"/>
              </a:ext>
            </a:extLst>
          </p:cNvPr>
          <p:cNvSpPr txBox="1"/>
          <p:nvPr/>
        </p:nvSpPr>
        <p:spPr>
          <a:xfrm>
            <a:off x="259303" y="2345982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negative of function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A6D15-ACF2-4044-9F6F-5F7B204300E4}"/>
              </a:ext>
            </a:extLst>
          </p:cNvPr>
          <p:cNvSpPr txBox="1"/>
          <p:nvPr/>
        </p:nvSpPr>
        <p:spPr>
          <a:xfrm>
            <a:off x="259304" y="3248103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minima for function 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A173F-59F5-B54B-BF09-1197D05083B2}"/>
              </a:ext>
            </a:extLst>
          </p:cNvPr>
          <p:cNvSpPr txBox="1"/>
          <p:nvPr/>
        </p:nvSpPr>
        <p:spPr>
          <a:xfrm>
            <a:off x="259304" y="4217600"/>
            <a:ext cx="228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function f value for minima of function 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DD0846-69FD-B64E-B621-7EDDFC2F8DB8}"/>
              </a:ext>
            </a:extLst>
          </p:cNvPr>
          <p:cNvCxnSpPr/>
          <p:nvPr/>
        </p:nvCxnSpPr>
        <p:spPr>
          <a:xfrm flipV="1">
            <a:off x="2197290" y="1905526"/>
            <a:ext cx="709683" cy="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F8C2A6-C596-0E45-A546-0D2AAC5C2329}"/>
              </a:ext>
            </a:extLst>
          </p:cNvPr>
          <p:cNvCxnSpPr/>
          <p:nvPr/>
        </p:nvCxnSpPr>
        <p:spPr>
          <a:xfrm flipV="1">
            <a:off x="1937982" y="2090192"/>
            <a:ext cx="968991" cy="57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734BB-7397-CA46-92BB-692E31FD54EA}"/>
              </a:ext>
            </a:extLst>
          </p:cNvPr>
          <p:cNvCxnSpPr/>
          <p:nvPr/>
        </p:nvCxnSpPr>
        <p:spPr>
          <a:xfrm flipV="1">
            <a:off x="1596788" y="2379670"/>
            <a:ext cx="2156346" cy="13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42162-A320-9C4A-8737-6181871B2CD6}"/>
              </a:ext>
            </a:extLst>
          </p:cNvPr>
          <p:cNvCxnSpPr/>
          <p:nvPr/>
        </p:nvCxnSpPr>
        <p:spPr>
          <a:xfrm flipV="1">
            <a:off x="2039865" y="3571268"/>
            <a:ext cx="867108" cy="95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30DB04-5A36-BA4D-B211-9000EDFAC1A3}"/>
              </a:ext>
            </a:extLst>
          </p:cNvPr>
          <p:cNvSpPr txBox="1"/>
          <p:nvPr/>
        </p:nvSpPr>
        <p:spPr>
          <a:xfrm>
            <a:off x="6437376" y="1108818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 maxima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BDDD3-26A4-DE4E-A311-0ACC1C67993B}"/>
              </a:ext>
            </a:extLst>
          </p:cNvPr>
          <p:cNvCxnSpPr>
            <a:stCxn id="22" idx="2"/>
          </p:cNvCxnSpPr>
          <p:nvPr/>
        </p:nvCxnSpPr>
        <p:spPr>
          <a:xfrm flipH="1">
            <a:off x="7410734" y="1478150"/>
            <a:ext cx="169643" cy="24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2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ig4.png" descr="Fig4.png">
            <a:extLst>
              <a:ext uri="{FF2B5EF4-FFF2-40B4-BE49-F238E27FC236}">
                <a16:creationId xmlns:a16="http://schemas.microsoft.com/office/drawing/2014/main" id="{8E42C412-38D5-C643-9A4A-63A62D97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3266" y="1926109"/>
            <a:ext cx="4230140" cy="317305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60248-F65E-5545-B11C-C334233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41D8-2EC7-C847-995C-1022992F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</a:t>
            </a:r>
            <a:r>
              <a:rPr lang="en-US" dirty="0">
                <a:latin typeface="Courier" pitchFamily="2" charset="0"/>
              </a:rPr>
              <a:t>Use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trapz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trapz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x,f</a:t>
            </a:r>
            <a:r>
              <a:rPr lang="en-US" dirty="0">
                <a:latin typeface="Courier" pitchFamily="2" charset="0"/>
              </a:rPr>
              <a:t>(x))</a:t>
            </a:r>
          </a:p>
          <a:p>
            <a:pPr lvl="1"/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=array of x-values</a:t>
            </a:r>
          </a:p>
          <a:p>
            <a:pPr lvl="1"/>
            <a:r>
              <a:rPr lang="en-US" dirty="0">
                <a:latin typeface="Courier" pitchFamily="2" charset="0"/>
              </a:rPr>
              <a:t>f(x)=</a:t>
            </a:r>
            <a:r>
              <a:rPr lang="en-US" dirty="0"/>
              <a:t>array of corresponding y-values</a:t>
            </a:r>
          </a:p>
          <a:p>
            <a:r>
              <a:rPr lang="en-US" dirty="0"/>
              <a:t>Method 2: Use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quad</a:t>
            </a:r>
            <a:r>
              <a:rPr lang="en-US" dirty="0"/>
              <a:t> or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quadl</a:t>
            </a: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quad(fun,xroot1,xroot2)</a:t>
            </a:r>
          </a:p>
          <a:p>
            <a:pPr lvl="1"/>
            <a:r>
              <a:rPr lang="en-US" dirty="0" err="1">
                <a:latin typeface="Courier" pitchFamily="2" charset="0"/>
              </a:rPr>
              <a:t>quadl</a:t>
            </a:r>
            <a:r>
              <a:rPr lang="en-US" dirty="0">
                <a:latin typeface="Courier" pitchFamily="2" charset="0"/>
              </a:rPr>
              <a:t>(fun,xroot1,xroot2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=function handle</a:t>
            </a:r>
          </a:p>
          <a:p>
            <a:pPr lvl="1"/>
            <a:r>
              <a:rPr lang="en-US" dirty="0">
                <a:latin typeface="Courier" pitchFamily="2" charset="0"/>
              </a:rPr>
              <a:t>xroot1</a:t>
            </a:r>
            <a:r>
              <a:rPr lang="en-US" dirty="0"/>
              <a:t>=x-value of root 1</a:t>
            </a:r>
          </a:p>
          <a:p>
            <a:pPr lvl="1"/>
            <a:r>
              <a:rPr lang="en-US" dirty="0">
                <a:latin typeface="Courier" pitchFamily="2" charset="0"/>
              </a:rPr>
              <a:t>xroot2</a:t>
            </a:r>
            <a:r>
              <a:rPr lang="en-US" dirty="0"/>
              <a:t>=x-value of root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4A18-5FE9-9046-9283-2936DF4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DC6C0-8833-4844-871D-9D0911BC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C327-2B94-CC4E-87CC-C54321DFF66A}"/>
              </a:ext>
            </a:extLst>
          </p:cNvPr>
          <p:cNvSpPr txBox="1"/>
          <p:nvPr/>
        </p:nvSpPr>
        <p:spPr>
          <a:xfrm>
            <a:off x="5199797" y="1097387"/>
            <a:ext cx="376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over function:</a:t>
            </a:r>
          </a:p>
          <a:p>
            <a:r>
              <a:rPr lang="en-US" dirty="0"/>
              <a:t>Find area between roots and sum them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4A305-0C57-3346-801E-50E3EC9D2BC7}"/>
              </a:ext>
            </a:extLst>
          </p:cNvPr>
          <p:cNvSpPr txBox="1"/>
          <p:nvPr/>
        </p:nvSpPr>
        <p:spPr>
          <a:xfrm>
            <a:off x="5199797" y="5010961"/>
            <a:ext cx="3763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Area1+Area2+Area3+Area4+Area5+Area6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7BB1BE-C986-5B44-B77D-DA5883346CB7}"/>
              </a:ext>
            </a:extLst>
          </p:cNvPr>
          <p:cNvCxnSpPr/>
          <p:nvPr/>
        </p:nvCxnSpPr>
        <p:spPr>
          <a:xfrm flipV="1">
            <a:off x="5554639" y="3498945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58DF0-5727-7344-8FF4-C27C2C65D46C}"/>
              </a:ext>
            </a:extLst>
          </p:cNvPr>
          <p:cNvCxnSpPr/>
          <p:nvPr/>
        </p:nvCxnSpPr>
        <p:spPr>
          <a:xfrm flipV="1">
            <a:off x="6116472" y="3498945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2A08AA-8CA9-EB4E-9F5B-AC6D253B46AB}"/>
              </a:ext>
            </a:extLst>
          </p:cNvPr>
          <p:cNvCxnSpPr/>
          <p:nvPr/>
        </p:nvCxnSpPr>
        <p:spPr>
          <a:xfrm flipV="1">
            <a:off x="6662382" y="3487572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61532-9B85-4045-AAAB-67EA2419B44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070228" y="4517411"/>
            <a:ext cx="11374" cy="49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83787-43A4-3D4B-BDD5-C609D15552CC}"/>
              </a:ext>
            </a:extLst>
          </p:cNvPr>
          <p:cNvCxnSpPr/>
          <p:nvPr/>
        </p:nvCxnSpPr>
        <p:spPr>
          <a:xfrm flipV="1">
            <a:off x="7617726" y="3487572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04A3AA-81E6-0945-B134-7B28A971C21D}"/>
              </a:ext>
            </a:extLst>
          </p:cNvPr>
          <p:cNvCxnSpPr/>
          <p:nvPr/>
        </p:nvCxnSpPr>
        <p:spPr>
          <a:xfrm flipV="1">
            <a:off x="8177284" y="3512638"/>
            <a:ext cx="0" cy="151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1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A36B-95AE-824A-91CC-3C89211C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5D2A-7A43-7E40-9A50-5DAF445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complex!</a:t>
            </a:r>
          </a:p>
          <a:p>
            <a:endParaRPr lang="en-US" dirty="0"/>
          </a:p>
          <a:p>
            <a:r>
              <a:rPr lang="en-US" dirty="0"/>
              <a:t>To find differential at a point, use </a:t>
            </a:r>
            <a:r>
              <a:rPr lang="en-US" dirty="0">
                <a:latin typeface="Courier" pitchFamily="2" charset="0"/>
              </a:rPr>
              <a:t>diff</a:t>
            </a:r>
            <a:r>
              <a:rPr lang="en-US" dirty="0"/>
              <a:t> to calculate slopes</a:t>
            </a:r>
          </a:p>
          <a:p>
            <a:pPr lvl="1"/>
            <a:r>
              <a:rPr lang="en-US" sz="2000" dirty="0">
                <a:latin typeface="Courier" pitchFamily="2" charset="0"/>
              </a:rPr>
              <a:t>diff(</a:t>
            </a:r>
            <a:r>
              <a:rPr lang="en-US" sz="2000" dirty="0" err="1">
                <a:latin typeface="Courier" pitchFamily="2" charset="0"/>
              </a:rPr>
              <a:t>fun,x_bound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" pitchFamily="2" charset="0"/>
              </a:rPr>
              <a:t>fun</a:t>
            </a:r>
            <a:r>
              <a:rPr lang="en-US" dirty="0"/>
              <a:t>=function handle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x_bound</a:t>
            </a:r>
            <a:r>
              <a:rPr lang="en-US" dirty="0"/>
              <a:t>=an array containing </a:t>
            </a:r>
            <a:r>
              <a:rPr lang="en-US" sz="2000" dirty="0" err="1">
                <a:latin typeface="Courier" pitchFamily="2" charset="0"/>
              </a:rPr>
              <a:t>xmin</a:t>
            </a:r>
            <a:r>
              <a:rPr lang="en-US" dirty="0"/>
              <a:t> and </a:t>
            </a:r>
            <a:r>
              <a:rPr lang="en-US" sz="2000" dirty="0" err="1">
                <a:latin typeface="Courier" pitchFamily="2" charset="0"/>
              </a:rPr>
              <a:t>xmax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/>
              <a:t>Using</a:t>
            </a:r>
            <a:r>
              <a:rPr lang="en-US" sz="2000" dirty="0">
                <a:latin typeface="Courier" pitchFamily="2" charset="0"/>
              </a:rPr>
              <a:t> diff</a:t>
            </a:r>
            <a:r>
              <a:rPr lang="en-US" dirty="0"/>
              <a:t> finds differential at </a:t>
            </a:r>
            <a:r>
              <a:rPr lang="en-US" u="sng" dirty="0"/>
              <a:t>mid-point</a:t>
            </a:r>
            <a:r>
              <a:rPr lang="en-US" dirty="0"/>
              <a:t> of </a:t>
            </a:r>
            <a:r>
              <a:rPr lang="en-US" sz="2000" dirty="0" err="1">
                <a:latin typeface="Courier" pitchFamily="2" charset="0"/>
              </a:rPr>
              <a:t>xmin</a:t>
            </a:r>
            <a:r>
              <a:rPr lang="en-US" dirty="0"/>
              <a:t> and </a:t>
            </a:r>
            <a:r>
              <a:rPr lang="en-US" sz="2000" dirty="0" err="1">
                <a:latin typeface="Courier" pitchFamily="2" charset="0"/>
              </a:rPr>
              <a:t>xmax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C15-4EDA-5743-BE38-835E8926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D4C5-2836-304A-9AE4-55FD6F4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F3D70928-F23F-8740-87DD-E3CD75AB8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36" y="4802920"/>
            <a:ext cx="3134868" cy="42274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B61E81-11CC-534D-8918-B6B366582463}"/>
                  </a:ext>
                </a:extLst>
              </p:cNvPr>
              <p:cNvSpPr txBox="1"/>
              <p:nvPr/>
            </p:nvSpPr>
            <p:spPr>
              <a:xfrm>
                <a:off x="3916908" y="4674774"/>
                <a:ext cx="4698787" cy="576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𝑀𝐴𝑇𝐿𝐴𝐵</m:t>
                        </m:r>
                      </m:e>
                    </m:groupCh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𝐷𝐼𝐹𝐹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𝐷𝐼𝐹𝐹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or step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B61E81-11CC-534D-8918-B6B366582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08" y="4674774"/>
                <a:ext cx="4698787" cy="576120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1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3799-ADAC-0049-9FF2-292B912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34EC3-B4E9-A34A-8C56-AF64E9A5B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32883"/>
            <a:ext cx="3022600" cy="1612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3001-B0E5-A04E-9411-E08DD274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2F178-FC6D-1A47-9D0B-BE368F33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D6E79-70B1-264D-88C3-F24F5146944F}"/>
              </a:ext>
            </a:extLst>
          </p:cNvPr>
          <p:cNvSpPr txBox="1"/>
          <p:nvPr/>
        </p:nvSpPr>
        <p:spPr>
          <a:xfrm>
            <a:off x="4735773" y="1190057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B9B8F-DB49-F841-A827-755F51E57CDD}"/>
              </a:ext>
            </a:extLst>
          </p:cNvPr>
          <p:cNvSpPr txBox="1"/>
          <p:nvPr/>
        </p:nvSpPr>
        <p:spPr>
          <a:xfrm>
            <a:off x="4735773" y="3166950"/>
            <a:ext cx="363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Set range of x-values for function</a:t>
            </a:r>
          </a:p>
          <a:p>
            <a:r>
              <a:rPr lang="en-US" dirty="0">
                <a:solidFill>
                  <a:srgbClr val="00B050"/>
                </a:solidFill>
              </a:rPr>
              <a:t>Set step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BB6F-4AAB-9446-B6B4-50BC342B6923}"/>
              </a:ext>
            </a:extLst>
          </p:cNvPr>
          <p:cNvSpPr txBox="1"/>
          <p:nvPr/>
        </p:nvSpPr>
        <p:spPr>
          <a:xfrm>
            <a:off x="4735773" y="4724556"/>
            <a:ext cx="24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differential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C4B3E-C704-6940-9644-7B8BB3AFA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9" y="5180585"/>
            <a:ext cx="61722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6C2762-246D-B34B-BC8D-95F18ADD3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9" y="3351616"/>
            <a:ext cx="1968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BEF2-AE2A-4C42-BA6F-A5F4717E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 string into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19D1A3-2CD1-3548-8CE3-D4BC91609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50" y="4761485"/>
            <a:ext cx="2971800" cy="1511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E1A4-36C8-524B-939D-F29FE11C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F417D-9E88-C64F-8854-24426863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967B8E-2542-3C49-BA31-920B77F1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0" y="2555958"/>
            <a:ext cx="7493000" cy="196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5374E9-A8B8-514C-9B33-5B05090C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50" y="1226731"/>
            <a:ext cx="2654300" cy="1092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F34773-C7D0-0746-8EE5-A04B3873B0EC}"/>
              </a:ext>
            </a:extLst>
          </p:cNvPr>
          <p:cNvSpPr txBox="1"/>
          <p:nvPr/>
        </p:nvSpPr>
        <p:spPr>
          <a:xfrm>
            <a:off x="4666274" y="1286178"/>
            <a:ext cx="37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contains a string representing the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B876D-A086-4F49-A69D-154933192D92}"/>
              </a:ext>
            </a:extLst>
          </p:cNvPr>
          <p:cNvSpPr txBox="1"/>
          <p:nvPr/>
        </p:nvSpPr>
        <p:spPr>
          <a:xfrm>
            <a:off x="4702088" y="3397490"/>
            <a:ext cx="37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look like anonymous function handle!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8EBAFF-C33C-A149-973D-A82D4D29D984}"/>
              </a:ext>
            </a:extLst>
          </p:cNvPr>
          <p:cNvSpPr txBox="1"/>
          <p:nvPr/>
        </p:nvSpPr>
        <p:spPr>
          <a:xfrm>
            <a:off x="4702088" y="4669443"/>
            <a:ext cx="37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 ‘@(x)’ and voila! Looks like anon function </a:t>
            </a:r>
            <a:r>
              <a:rPr lang="en-US" dirty="0" err="1"/>
              <a:t>now.</a:t>
            </a:r>
            <a:r>
              <a:rPr lang="en-US" baseline="30000" dirty="0" err="1"/>
              <a:t>magic</a:t>
            </a:r>
            <a:endParaRPr lang="en-US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D3D9F5-EAED-E440-9056-F1EE7CEB13BF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455950" y="1392072"/>
            <a:ext cx="1210324" cy="21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7C73DC-39DE-FB46-BDC3-E73499A6CC1F}"/>
              </a:ext>
            </a:extLst>
          </p:cNvPr>
          <p:cNvCxnSpPr/>
          <p:nvPr/>
        </p:nvCxnSpPr>
        <p:spPr>
          <a:xfrm flipH="1">
            <a:off x="1405719" y="3720655"/>
            <a:ext cx="3260555" cy="56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FBD7B-9951-3843-9F72-D992E4FB7AF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637352" y="4992609"/>
            <a:ext cx="2064736" cy="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7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87E9-B75A-F24D-9512-1CA01BA1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images (Guess)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BF69-C8F2-5645-BD09-9D2AB5A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MATLAB store images (format or datatype of image data in MATLAB)?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would be the size of variable containing a 100p x 100p color image?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7944-33A5-D940-BC48-AFC3CFA9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7013A-674D-3449-96CE-E2E0E9C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6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1D1-302D-2340-8991-49801AD8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98A0-5754-5E49-BE03-532E4C61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imread</a:t>
            </a:r>
            <a:r>
              <a:rPr lang="en-US" dirty="0"/>
              <a:t> to read image data from current working directory (or any directory if filename contains absolute pathname).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imshow</a:t>
            </a:r>
            <a:r>
              <a:rPr lang="en-US" dirty="0"/>
              <a:t> to display image stored in MATLAB workspace variable.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DB8D-512E-064A-8F18-DB7E44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BCDAC-6C51-BE48-B993-0A803F57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AFD4C-6CA5-5046-AA88-4E3B8921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234600"/>
            <a:ext cx="6172200" cy="298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D8344-7E02-7442-ACA0-3D610CEA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50" y="2306319"/>
            <a:ext cx="33782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FCDF2-D076-A248-A480-DB6FAA8D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2315960"/>
            <a:ext cx="26162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5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39F-E83F-3342-BBEE-B86A17A2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Videogames, then and now…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888A46-A629-4F4E-8ECA-98C71911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357" y="2147121"/>
            <a:ext cx="2546131" cy="292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DCF5-4BE7-1B40-9581-535C47BD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33489-0F64-9949-B293-CE16A90B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DB08F-A5F5-374D-91F0-34F2C1CA8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89" y="2143327"/>
            <a:ext cx="5203787" cy="2927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5056A2-C66B-E049-9DD1-47D2A67E04B2}"/>
              </a:ext>
            </a:extLst>
          </p:cNvPr>
          <p:cNvSpPr txBox="1"/>
          <p:nvPr/>
        </p:nvSpPr>
        <p:spPr>
          <a:xfrm>
            <a:off x="3519589" y="560444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common?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D4CA6-6857-344A-B129-15C356A390ED}"/>
              </a:ext>
            </a:extLst>
          </p:cNvPr>
          <p:cNvSpPr txBox="1"/>
          <p:nvPr/>
        </p:nvSpPr>
        <p:spPr>
          <a:xfrm>
            <a:off x="392762" y="17629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46702-85C1-D04F-8C4C-DAD37800EAFC}"/>
              </a:ext>
            </a:extLst>
          </p:cNvPr>
          <p:cNvSpPr txBox="1"/>
          <p:nvPr/>
        </p:nvSpPr>
        <p:spPr>
          <a:xfrm>
            <a:off x="3398720" y="177399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2001-</a:t>
            </a:r>
          </a:p>
        </p:txBody>
      </p:sp>
    </p:spTree>
    <p:extLst>
      <p:ext uri="{BB962C8B-B14F-4D97-AF65-F5344CB8AC3E}">
        <p14:creationId xmlns:p14="http://schemas.microsoft.com/office/powerpoint/2010/main" val="27393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0978-BB68-C84E-B780-4BC57DBE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Seating Choice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257B86-CFAB-F84D-A59B-CEEF44C8C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579" y="1431541"/>
            <a:ext cx="4866290" cy="48662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7439-7803-1149-9582-F8A7C1AD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43C8-E10D-AC49-8FB2-B7B0491C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3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C210-1363-6241-9A53-2B9FE09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6DCC-94C3-6C49-A659-F9571B7C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rand([</a:t>
            </a:r>
            <a:r>
              <a:rPr lang="en-US" dirty="0" err="1">
                <a:latin typeface="Courier" pitchFamily="2" charset="0"/>
              </a:rPr>
              <a:t>size_of_array</a:t>
            </a:r>
            <a:r>
              <a:rPr lang="en-US" dirty="0">
                <a:latin typeface="Courier" pitchFamily="2" charset="0"/>
              </a:rPr>
              <a:t>])</a:t>
            </a:r>
          </a:p>
          <a:p>
            <a:pPr lvl="1"/>
            <a:r>
              <a:rPr lang="en-US" dirty="0"/>
              <a:t>Generate random numbers from uniform distribution  (between 0 and 1)</a:t>
            </a:r>
          </a:p>
          <a:p>
            <a:r>
              <a:rPr lang="en-US" dirty="0" err="1">
                <a:latin typeface="Courier" pitchFamily="2" charset="0"/>
              </a:rPr>
              <a:t>randn</a:t>
            </a:r>
            <a:r>
              <a:rPr lang="en-US" dirty="0">
                <a:latin typeface="Courier" pitchFamily="2" charset="0"/>
              </a:rPr>
              <a:t>([</a:t>
            </a:r>
            <a:r>
              <a:rPr lang="en-US" dirty="0" err="1">
                <a:latin typeface="Courier" pitchFamily="2" charset="0"/>
              </a:rPr>
              <a:t>size_of_array</a:t>
            </a:r>
            <a:r>
              <a:rPr lang="en-US" dirty="0">
                <a:latin typeface="Courier" pitchFamily="2" charset="0"/>
              </a:rPr>
              <a:t>])</a:t>
            </a:r>
          </a:p>
          <a:p>
            <a:pPr lvl="1"/>
            <a:r>
              <a:rPr lang="en-US" dirty="0"/>
              <a:t>Generate random numbers from normal distribution (mean 0 and variance 1).</a:t>
            </a:r>
          </a:p>
          <a:p>
            <a:r>
              <a:rPr lang="en-US" dirty="0" err="1">
                <a:latin typeface="Courier" pitchFamily="2" charset="0"/>
              </a:rPr>
              <a:t>randi</a:t>
            </a:r>
            <a:r>
              <a:rPr lang="en-US" dirty="0">
                <a:latin typeface="Courier" pitchFamily="2" charset="0"/>
              </a:rPr>
              <a:t>([RANGE, </a:t>
            </a:r>
            <a:r>
              <a:rPr lang="en-US" dirty="0" err="1">
                <a:latin typeface="Courier" pitchFamily="2" charset="0"/>
              </a:rPr>
              <a:t>size_of_array</a:t>
            </a:r>
            <a:r>
              <a:rPr lang="en-US" dirty="0">
                <a:latin typeface="Courier" pitchFamily="2" charset="0"/>
              </a:rPr>
              <a:t>])</a:t>
            </a:r>
          </a:p>
          <a:p>
            <a:pPr lvl="1"/>
            <a:r>
              <a:rPr lang="en-US" dirty="0"/>
              <a:t>Generate pseudo-random INTEGERS from distribution RANGE</a:t>
            </a:r>
          </a:p>
          <a:p>
            <a:pPr lvl="1"/>
            <a:r>
              <a:rPr lang="en-US" dirty="0"/>
              <a:t>If RANGE=100; </a:t>
            </a:r>
            <a:r>
              <a:rPr lang="en-US" dirty="0" err="1"/>
              <a:t>randi</a:t>
            </a:r>
            <a:r>
              <a:rPr lang="en-US" dirty="0"/>
              <a:t> generates integers from 1:100</a:t>
            </a:r>
          </a:p>
          <a:p>
            <a:pPr lvl="1"/>
            <a:r>
              <a:rPr lang="en-US" dirty="0"/>
              <a:t>If RANGE=[1 10]; </a:t>
            </a:r>
            <a:r>
              <a:rPr lang="en-US" dirty="0" err="1"/>
              <a:t>randi</a:t>
            </a:r>
            <a:r>
              <a:rPr lang="en-US" dirty="0"/>
              <a:t> generates integers from 1:10</a:t>
            </a:r>
          </a:p>
          <a:p>
            <a:pPr lvl="1"/>
            <a:r>
              <a:rPr lang="en-US" dirty="0"/>
              <a:t>To avoid repeated numbers, use </a:t>
            </a:r>
            <a:r>
              <a:rPr lang="en-US" dirty="0" err="1"/>
              <a:t>randperm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BFEA-1714-DF4B-9013-58C93D3E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48A3A-648D-A34A-9536-F45D5A3B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4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F96C-A004-FD45-A161-9856F85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randomize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8F94-0EB4-BE49-92B4-12E6565A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coin</a:t>
            </a:r>
          </a:p>
          <a:p>
            <a:endParaRPr lang="en-US" dirty="0"/>
          </a:p>
          <a:p>
            <a:r>
              <a:rPr lang="en-US" dirty="0"/>
              <a:t>6-sided dice</a:t>
            </a:r>
          </a:p>
          <a:p>
            <a:endParaRPr lang="en-US" dirty="0"/>
          </a:p>
          <a:p>
            <a:r>
              <a:rPr lang="en-US" dirty="0"/>
              <a:t>tic-tac-toe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4061-2B42-EE4F-BFBB-7D89EA7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1A699-2F1D-D44B-BA2B-95E7B587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2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5F44-F6EB-CF46-B08E-A21DBD45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D64-1CE4-F44B-907E-7140DD5C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work on ANY handout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682B-C84B-694A-AAA0-2C8507C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E671-437F-9F41-BB52-23775EF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3A12-8368-E343-935A-3DD30433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FC2-5FE1-284A-81A9-8FB4E8C1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positive. Yay!</a:t>
            </a:r>
          </a:p>
          <a:p>
            <a:r>
              <a:rPr lang="en-US" dirty="0"/>
              <a:t>&lt;25% of 145 students I teach, have minor criticism.</a:t>
            </a:r>
          </a:p>
          <a:p>
            <a:pPr lvl="1"/>
            <a:r>
              <a:rPr lang="en-US" dirty="0"/>
              <a:t>‘Slow down’</a:t>
            </a:r>
          </a:p>
          <a:p>
            <a:pPr lvl="1"/>
            <a:r>
              <a:rPr lang="en-US" dirty="0"/>
              <a:t>‘Explain with better examples’</a:t>
            </a:r>
          </a:p>
          <a:p>
            <a:pPr lvl="1"/>
            <a:r>
              <a:rPr lang="en-US" dirty="0"/>
              <a:t>‘Release assignments earlier’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‘Happy you weren’t deported’ – so am I. </a:t>
            </a:r>
          </a:p>
          <a:p>
            <a:endParaRPr lang="en-US" dirty="0"/>
          </a:p>
          <a:p>
            <a:r>
              <a:rPr lang="en-US" dirty="0"/>
              <a:t>‘I like live coding’– I like it too!</a:t>
            </a:r>
          </a:p>
          <a:p>
            <a:endParaRPr lang="en-US" dirty="0"/>
          </a:p>
          <a:p>
            <a:r>
              <a:rPr lang="en-US" dirty="0"/>
              <a:t>&lt;2% mention ‘teach what’s on quiz/</a:t>
            </a:r>
            <a:r>
              <a:rPr lang="en-US" dirty="0" err="1"/>
              <a:t>hw</a:t>
            </a:r>
            <a:r>
              <a:rPr lang="en-US" dirty="0"/>
              <a:t>/test’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193B-2457-4241-B3A3-CD6AE033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2261F-F9A2-994E-B882-A0703E23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2F7F-2C96-974C-9236-510AD1AE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D887-EBA1-0F44-A80A-6C0F4D94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7063DF-9629-1C45-AA08-542F7008E988}"/>
              </a:ext>
            </a:extLst>
          </p:cNvPr>
          <p:cNvSpPr/>
          <p:nvPr/>
        </p:nvSpPr>
        <p:spPr>
          <a:xfrm>
            <a:off x="315310" y="645546"/>
            <a:ext cx="2039007" cy="45194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Lecture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B3B70A-625E-3847-A98F-0F27406AE398}"/>
              </a:ext>
            </a:extLst>
          </p:cNvPr>
          <p:cNvSpPr/>
          <p:nvPr/>
        </p:nvSpPr>
        <p:spPr>
          <a:xfrm>
            <a:off x="1881245" y="1500735"/>
            <a:ext cx="2039007" cy="4519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Handouts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971FDF-4CE1-0448-B740-870094EBDD4E}"/>
              </a:ext>
            </a:extLst>
          </p:cNvPr>
          <p:cNvSpPr/>
          <p:nvPr/>
        </p:nvSpPr>
        <p:spPr>
          <a:xfrm>
            <a:off x="3573954" y="645546"/>
            <a:ext cx="2039007" cy="4519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08A61A-2AEE-C044-A01E-BF7F653E438E}"/>
              </a:ext>
            </a:extLst>
          </p:cNvPr>
          <p:cNvSpPr/>
          <p:nvPr/>
        </p:nvSpPr>
        <p:spPr>
          <a:xfrm>
            <a:off x="5300156" y="1498560"/>
            <a:ext cx="2039007" cy="4519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99715D-E659-EF40-A24C-19492FF53FBD}"/>
              </a:ext>
            </a:extLst>
          </p:cNvPr>
          <p:cNvSpPr/>
          <p:nvPr/>
        </p:nvSpPr>
        <p:spPr>
          <a:xfrm>
            <a:off x="6832599" y="648281"/>
            <a:ext cx="2039007" cy="4519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Test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AA8F2D-DF9E-DA40-8044-20F06EBEF76A}"/>
              </a:ext>
            </a:extLst>
          </p:cNvPr>
          <p:cNvSpPr/>
          <p:nvPr/>
        </p:nvSpPr>
        <p:spPr>
          <a:xfrm>
            <a:off x="3657599" y="5536287"/>
            <a:ext cx="2039007" cy="4519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Outside world</a:t>
            </a:r>
          </a:p>
        </p:txBody>
      </p:sp>
      <p:pic>
        <p:nvPicPr>
          <p:cNvPr id="15" name="tumblr_inline_oj8ocyFCyf1ro5idi_500_JvWtJL.mp4">
            <a:hlinkClick r:id="" action="ppaction://media"/>
            <a:extLst>
              <a:ext uri="{FF2B5EF4-FFF2-40B4-BE49-F238E27FC236}">
                <a16:creationId xmlns:a16="http://schemas.microsoft.com/office/drawing/2014/main" id="{384DBF75-E681-B34C-9575-D06C360440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02103" y="2360410"/>
            <a:ext cx="6350000" cy="2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F7025-D7EC-CD48-9D13-D43D8BD3C641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2354317" y="871519"/>
            <a:ext cx="546432" cy="62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05BD99-746F-A842-8438-0D8DCF13BAA6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2900749" y="871519"/>
            <a:ext cx="673205" cy="62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24E1E1-9F6F-FD44-A95E-9A1DE9DBC222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5612961" y="871519"/>
            <a:ext cx="706699" cy="6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FB0C2E-5C6B-8740-A5A6-31393F038D9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6319660" y="1100226"/>
            <a:ext cx="1532443" cy="3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43E0A0A-BC0D-8447-BDE1-180052E224A8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5634511" y="142818"/>
            <a:ext cx="1260184" cy="3175000"/>
          </a:xfrm>
          <a:prstGeom prst="bentConnector3">
            <a:avLst>
              <a:gd name="adj1" fmla="val 79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E9162F-AA89-584C-B0E9-992D6E1D1592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4677103" y="4900410"/>
            <a:ext cx="0" cy="6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85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2F7F-2C96-974C-9236-510AD1AE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D887-EBA1-0F44-A80A-6C0F4D94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7063DF-9629-1C45-AA08-542F7008E988}"/>
              </a:ext>
            </a:extLst>
          </p:cNvPr>
          <p:cNvSpPr/>
          <p:nvPr/>
        </p:nvSpPr>
        <p:spPr>
          <a:xfrm>
            <a:off x="315310" y="645546"/>
            <a:ext cx="2039007" cy="45194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Coding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B3B70A-625E-3847-A98F-0F27406AE398}"/>
              </a:ext>
            </a:extLst>
          </p:cNvPr>
          <p:cNvSpPr/>
          <p:nvPr/>
        </p:nvSpPr>
        <p:spPr>
          <a:xfrm>
            <a:off x="1881245" y="1500735"/>
            <a:ext cx="2039007" cy="4519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Handouts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971FDF-4CE1-0448-B740-870094EBDD4E}"/>
              </a:ext>
            </a:extLst>
          </p:cNvPr>
          <p:cNvSpPr/>
          <p:nvPr/>
        </p:nvSpPr>
        <p:spPr>
          <a:xfrm>
            <a:off x="3573954" y="645546"/>
            <a:ext cx="2039007" cy="4519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08A61A-2AEE-C044-A01E-BF7F653E438E}"/>
              </a:ext>
            </a:extLst>
          </p:cNvPr>
          <p:cNvSpPr/>
          <p:nvPr/>
        </p:nvSpPr>
        <p:spPr>
          <a:xfrm>
            <a:off x="5300156" y="1498560"/>
            <a:ext cx="2039007" cy="4519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99715D-E659-EF40-A24C-19492FF53FBD}"/>
              </a:ext>
            </a:extLst>
          </p:cNvPr>
          <p:cNvSpPr/>
          <p:nvPr/>
        </p:nvSpPr>
        <p:spPr>
          <a:xfrm>
            <a:off x="6832599" y="648281"/>
            <a:ext cx="2039007" cy="4519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Test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AA8F2D-DF9E-DA40-8044-20F06EBEF76A}"/>
              </a:ext>
            </a:extLst>
          </p:cNvPr>
          <p:cNvSpPr/>
          <p:nvPr/>
        </p:nvSpPr>
        <p:spPr>
          <a:xfrm>
            <a:off x="3657598" y="6272785"/>
            <a:ext cx="2039007" cy="4519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Outside world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42EFF5-F1A3-8A46-8A91-F27E6611C1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34814" y="1097491"/>
            <a:ext cx="3342289" cy="126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D00EAF-DDC2-A44F-9770-83A1EE07C10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00749" y="1952680"/>
            <a:ext cx="1776354" cy="40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7ABFE2-DE25-A049-8CBA-9E48AEEED90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93458" y="1097491"/>
            <a:ext cx="83645" cy="126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4281F-8639-9946-BC5E-5401C28924DF}"/>
              </a:ext>
            </a:extLst>
          </p:cNvPr>
          <p:cNvCxnSpPr>
            <a:stCxn id="9" idx="2"/>
          </p:cNvCxnSpPr>
          <p:nvPr/>
        </p:nvCxnSpPr>
        <p:spPr>
          <a:xfrm flipH="1">
            <a:off x="4677103" y="1950505"/>
            <a:ext cx="1642557" cy="4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6B91BB-CB3F-0046-87DC-8A4AF6D4D583}"/>
              </a:ext>
            </a:extLst>
          </p:cNvPr>
          <p:cNvCxnSpPr>
            <a:stCxn id="10" idx="2"/>
          </p:cNvCxnSpPr>
          <p:nvPr/>
        </p:nvCxnSpPr>
        <p:spPr>
          <a:xfrm flipH="1">
            <a:off x="4677103" y="1100226"/>
            <a:ext cx="3175000" cy="126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5C54DD-E2B4-1841-ABAE-2EC7F02CA753}"/>
              </a:ext>
            </a:extLst>
          </p:cNvPr>
          <p:cNvCxnSpPr>
            <a:endCxn id="11" idx="0"/>
          </p:cNvCxnSpPr>
          <p:nvPr/>
        </p:nvCxnSpPr>
        <p:spPr>
          <a:xfrm>
            <a:off x="4677102" y="5781040"/>
            <a:ext cx="0" cy="491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t3_1var3p_lwqONH.mp4">
            <a:hlinkClick r:id="" action="ppaction://media"/>
            <a:extLst>
              <a:ext uri="{FF2B5EF4-FFF2-40B4-BE49-F238E27FC236}">
                <a16:creationId xmlns:a16="http://schemas.microsoft.com/office/drawing/2014/main" id="{C5B96016-765C-1045-A138-C60478C87C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02102" y="2384311"/>
            <a:ext cx="635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60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repeatCount="indefinite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B341-D32B-5D46-B17B-E8C55878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steps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0ECD-2BD0-BA49-92BD-F5CF284C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game of tic-tac-toe</a:t>
            </a:r>
          </a:p>
          <a:p>
            <a:pPr lvl="1"/>
            <a:r>
              <a:rPr lang="en-US" dirty="0"/>
              <a:t>3x3 table</a:t>
            </a:r>
          </a:p>
          <a:p>
            <a:pPr lvl="1"/>
            <a:r>
              <a:rPr lang="en-US" dirty="0"/>
              <a:t>Players add a mark/symbol each turn</a:t>
            </a:r>
          </a:p>
          <a:p>
            <a:pPr lvl="1"/>
            <a:r>
              <a:rPr lang="en-US" dirty="0"/>
              <a:t>Marks in a row, col, or </a:t>
            </a:r>
            <a:r>
              <a:rPr lang="en-US" dirty="0" err="1"/>
              <a:t>diag</a:t>
            </a:r>
            <a:r>
              <a:rPr lang="en-US" dirty="0"/>
              <a:t>, wins.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8581-06E9-4745-9430-7AFD478B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D48F1-BB25-4E43-9E31-188A0235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9FB95-C4E8-F943-B86C-CC373E2F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14" y="1709929"/>
            <a:ext cx="2947662" cy="30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E2B-F220-6D4E-AA1D-E4F60EBE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233-00D3-0B48-A26C-56779E68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let MATLAB know what is the function equation?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1: Entering the function as a string </a:t>
            </a:r>
            <a:r>
              <a:rPr lang="en-US" i="1" dirty="0">
                <a:solidFill>
                  <a:srgbClr val="FF0000"/>
                </a:solidFill>
              </a:rPr>
              <a:t>(will not be supported in future)</a:t>
            </a:r>
          </a:p>
          <a:p>
            <a:pPr lvl="1"/>
            <a:r>
              <a:rPr lang="en-US" dirty="0">
                <a:latin typeface="Courier" pitchFamily="2" charset="0"/>
              </a:rPr>
              <a:t>f=‘sin(x)./(x.^2+1)’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Method 2: Creating a MATLAB function (m-file)</a:t>
            </a:r>
          </a:p>
          <a:p>
            <a:pPr lvl="1"/>
            <a:r>
              <a:rPr lang="en-US" dirty="0">
                <a:latin typeface="Courier" pitchFamily="2" charset="0"/>
              </a:rPr>
              <a:t>function y=eq1(x)</a:t>
            </a:r>
          </a:p>
          <a:p>
            <a:pPr marL="274320" lvl="1" indent="0">
              <a:buNone/>
            </a:pPr>
            <a:r>
              <a:rPr lang="en-US" dirty="0">
                <a:latin typeface="Courier" pitchFamily="2" charset="0"/>
              </a:rPr>
              <a:t>	…</a:t>
            </a:r>
          </a:p>
          <a:p>
            <a:r>
              <a:rPr lang="en-US" dirty="0"/>
              <a:t>Method 3: Creating an anonymous function </a:t>
            </a:r>
            <a:r>
              <a:rPr lang="en-US" i="1" dirty="0">
                <a:solidFill>
                  <a:srgbClr val="00B050"/>
                </a:solidFill>
              </a:rPr>
              <a:t>(recommended)</a:t>
            </a:r>
          </a:p>
          <a:p>
            <a:pPr lvl="1"/>
            <a:r>
              <a:rPr lang="en-US" dirty="0">
                <a:latin typeface="Courier" pitchFamily="2" charset="0"/>
              </a:rPr>
              <a:t>f=@(x)sin(x)./(x.^2+1);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4BDD-36BC-1644-A8CD-2E92A1BA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A078A-242C-3546-BBCD-6EF0AF06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CDED9E1-F884-7242-85F0-2036B186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223" y="1973806"/>
            <a:ext cx="1973118" cy="6869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876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8B1E-7126-2F44-9DD5-719E6010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analyze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ED92-3E1E-524D-9CF8-86244BF0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plot the defined equation you can use </a:t>
            </a:r>
            <a:r>
              <a:rPr lang="en-US" dirty="0" err="1"/>
              <a:t>fplot</a:t>
            </a:r>
            <a:endParaRPr lang="en-US" dirty="0"/>
          </a:p>
          <a:p>
            <a:pPr lvl="1"/>
            <a:r>
              <a:rPr lang="en-US" dirty="0">
                <a:latin typeface="Courier" pitchFamily="2" charset="0"/>
              </a:rPr>
              <a:t>&gt;&gt; f=@equation1;</a:t>
            </a:r>
          </a:p>
          <a:p>
            <a:pPr lvl="1"/>
            <a:r>
              <a:rPr lang="en-US" dirty="0">
                <a:latin typeface="Courier" pitchFamily="2" charset="0"/>
              </a:rPr>
              <a:t>&gt;&gt; </a:t>
            </a:r>
            <a:r>
              <a:rPr lang="en-US" dirty="0" err="1">
                <a:latin typeface="Courier" pitchFamily="2" charset="0"/>
              </a:rPr>
              <a:t>fplot</a:t>
            </a:r>
            <a:r>
              <a:rPr lang="en-US" dirty="0">
                <a:latin typeface="Courier" pitchFamily="2" charset="0"/>
              </a:rPr>
              <a:t>(f,[-10 10]);</a:t>
            </a:r>
          </a:p>
          <a:p>
            <a:r>
              <a:rPr lang="en-US" dirty="0"/>
              <a:t>Several MATLAB built-in functions can help analyze engineering equations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AFCE-3D8A-DE43-B4FC-CC0C2F22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C0142-07AF-E74D-A30A-C24155BE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031457F3-C643-C543-BC65-F0C0F1616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761340"/>
              </p:ext>
            </p:extLst>
          </p:nvPr>
        </p:nvGraphicFramePr>
        <p:xfrm>
          <a:off x="969818" y="3453487"/>
          <a:ext cx="6466031" cy="3404513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81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19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cap="all">
                          <a:sym typeface="Futura"/>
                        </a:rPr>
                        <a:t>Function</a:t>
                      </a:r>
                      <a:endParaRPr sz="1800" cap="all">
                        <a:solidFill>
                          <a:srgbClr val="FFFFFF"/>
                        </a:solidFill>
                        <a:latin typeface="Futura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cap="all">
                          <a:sym typeface="Futura"/>
                        </a:rPr>
                        <a:t>description</a:t>
                      </a:r>
                      <a:endParaRPr sz="1800" cap="all">
                        <a:solidFill>
                          <a:srgbClr val="FFFFFF"/>
                        </a:solidFill>
                        <a:latin typeface="Futura"/>
                        <a:ea typeface="Futura"/>
                        <a:cs typeface="Futura"/>
                        <a:sym typeface="Futur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4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 err="1">
                          <a:sym typeface="Courier"/>
                        </a:rPr>
                        <a:t>fplot</a:t>
                      </a:r>
                      <a:endParaRPr sz="1800" dirty="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Plots 2D mathematical function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feval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Evaluates a mathematical function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fzero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>
                          <a:sym typeface="Gill Sans"/>
                        </a:rPr>
                        <a:t>Finds roots of a mathematical function</a:t>
                      </a:r>
                      <a:endParaRPr sz="18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fminbnd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Finds minima of mathematical functions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quad,quadl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Numerical integration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trapz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Gill Sans"/>
                        </a:rPr>
                        <a:t>Trapezoidal numerical integration </a:t>
                      </a:r>
                      <a:endParaRPr sz="180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>
                          <a:sym typeface="Courier"/>
                        </a:rPr>
                        <a:t>diff</a:t>
                      </a:r>
                      <a:endParaRPr sz="1800">
                        <a:solidFill>
                          <a:srgbClr val="00008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800" dirty="0">
                          <a:sym typeface="Gill Sans"/>
                        </a:rPr>
                        <a:t>Numerical differentiation</a:t>
                      </a:r>
                      <a:endParaRPr sz="18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2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78FE-7F99-064F-91B4-CA56A38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648B-1A52-4C47-AF8C-6698A413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fzero</a:t>
            </a:r>
            <a:r>
              <a:rPr lang="en-US" dirty="0"/>
              <a:t> command returns roots of a function beginning at a starting point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ourier" pitchFamily="2" charset="0"/>
              </a:rPr>
              <a:t>fzero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fun,initial_guess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</a:rPr>
              <a:t>fun</a:t>
            </a:r>
            <a:r>
              <a:rPr lang="en-US" dirty="0"/>
              <a:t>=function handle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initial_guess</a:t>
            </a:r>
            <a:r>
              <a:rPr lang="en-US" dirty="0">
                <a:solidFill>
                  <a:srgbClr val="00B050"/>
                </a:solidFill>
              </a:rPr>
              <a:t>=starting point on input variable (x), MATLAB creates a small interval that include </a:t>
            </a:r>
            <a:r>
              <a:rPr lang="en-US" dirty="0" err="1">
                <a:solidFill>
                  <a:srgbClr val="00B050"/>
                </a:solidFill>
              </a:rPr>
              <a:t>initial_guess</a:t>
            </a:r>
            <a:r>
              <a:rPr lang="en-US" dirty="0">
                <a:solidFill>
                  <a:srgbClr val="00B050"/>
                </a:solidFill>
              </a:rPr>
              <a:t> and searches for sign change.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7341-FFB4-3F4B-B26D-0DFC5980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0DFB-D38C-8F49-9BE8-9FAD8E04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34A7F-9245-584E-993D-D98ACB68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11" y="3475661"/>
            <a:ext cx="3576986" cy="2798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50783-3340-7C4C-9E3A-E87F7BAD2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5" y="3739804"/>
            <a:ext cx="3009900" cy="280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4CAD01-F384-B84A-91DB-3B5F2C2ABDDF}"/>
              </a:ext>
            </a:extLst>
          </p:cNvPr>
          <p:cNvSpPr txBox="1"/>
          <p:nvPr/>
        </p:nvSpPr>
        <p:spPr>
          <a:xfrm>
            <a:off x="4980364" y="3739804"/>
            <a:ext cx="316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examination reveals first root is close to </a:t>
            </a:r>
            <a:r>
              <a:rPr lang="en-US" dirty="0">
                <a:latin typeface="Courier" pitchFamily="2" charset="0"/>
              </a:rPr>
              <a:t>x=-10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BA39C5-1B23-A244-AC23-9C6C49207464}"/>
              </a:ext>
            </a:extLst>
          </p:cNvPr>
          <p:cNvCxnSpPr>
            <a:cxnSpLocks/>
          </p:cNvCxnSpPr>
          <p:nvPr/>
        </p:nvCxnSpPr>
        <p:spPr>
          <a:xfrm flipH="1">
            <a:off x="5139559" y="4408227"/>
            <a:ext cx="1423946" cy="40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986250-E6F1-134D-AC89-65AA97E66119}"/>
              </a:ext>
            </a:extLst>
          </p:cNvPr>
          <p:cNvSpPr txBox="1"/>
          <p:nvPr/>
        </p:nvSpPr>
        <p:spPr>
          <a:xfrm>
            <a:off x="2660779" y="5495960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fzero</a:t>
            </a:r>
            <a:r>
              <a:rPr lang="en-US" dirty="0"/>
              <a:t> return x values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CD3B9-07E3-6243-92EC-312D420D6F0F}"/>
              </a:ext>
            </a:extLst>
          </p:cNvPr>
          <p:cNvCxnSpPr/>
          <p:nvPr/>
        </p:nvCxnSpPr>
        <p:spPr>
          <a:xfrm flipH="1">
            <a:off x="1760561" y="5718412"/>
            <a:ext cx="887105" cy="1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4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1077</TotalTime>
  <Words>938</Words>
  <Application>Microsoft Office PowerPoint</Application>
  <PresentationFormat>On-screen Show (4:3)</PresentationFormat>
  <Paragraphs>214</Paragraphs>
  <Slides>22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Cambria Math</vt:lpstr>
      <vt:lpstr>Courier</vt:lpstr>
      <vt:lpstr>Futura</vt:lpstr>
      <vt:lpstr>Gill Sans</vt:lpstr>
      <vt:lpstr>Rockwell</vt:lpstr>
      <vt:lpstr>Rockwell Condensed</vt:lpstr>
      <vt:lpstr>Rockwell Extra Bold</vt:lpstr>
      <vt:lpstr>Wingdings</vt:lpstr>
      <vt:lpstr>Wood Type</vt:lpstr>
      <vt:lpstr>ENGR 12</vt:lpstr>
      <vt:lpstr>Seating Choice</vt:lpstr>
      <vt:lpstr>Your feedback </vt:lpstr>
      <vt:lpstr>PowerPoint Presentation</vt:lpstr>
      <vt:lpstr>PowerPoint Presentation</vt:lpstr>
      <vt:lpstr>Write the steps for…</vt:lpstr>
      <vt:lpstr>STEP 1: Define the function</vt:lpstr>
      <vt:lpstr>STEP 2: analyze the function</vt:lpstr>
      <vt:lpstr>Finding Roots</vt:lpstr>
      <vt:lpstr>Finding local minima</vt:lpstr>
      <vt:lpstr>How do you find maxima?</vt:lpstr>
      <vt:lpstr>Steps to find maxima of function</vt:lpstr>
      <vt:lpstr>Numerical integral</vt:lpstr>
      <vt:lpstr>Numerical Differentiation</vt:lpstr>
      <vt:lpstr>Numerical Differentiation method</vt:lpstr>
      <vt:lpstr>Convert a string into function</vt:lpstr>
      <vt:lpstr>Working with images (Guess)</vt:lpstr>
      <vt:lpstr>Working with images</vt:lpstr>
      <vt:lpstr>Videogames, then and now…</vt:lpstr>
      <vt:lpstr>Random Number Generator</vt:lpstr>
      <vt:lpstr>How to randomize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100</cp:revision>
  <dcterms:created xsi:type="dcterms:W3CDTF">2018-01-16T11:06:59Z</dcterms:created>
  <dcterms:modified xsi:type="dcterms:W3CDTF">2018-02-22T19:01:37Z</dcterms:modified>
</cp:coreProperties>
</file>