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9"/>
  </p:notesMasterIdLst>
  <p:sldIdLst>
    <p:sldId id="256" r:id="rId2"/>
    <p:sldId id="290" r:id="rId3"/>
    <p:sldId id="291" r:id="rId4"/>
    <p:sldId id="294" r:id="rId5"/>
    <p:sldId id="292" r:id="rId6"/>
    <p:sldId id="293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9" r:id="rId20"/>
    <p:sldId id="315" r:id="rId21"/>
    <p:sldId id="310" r:id="rId22"/>
    <p:sldId id="312" r:id="rId23"/>
    <p:sldId id="314" r:id="rId24"/>
    <p:sldId id="313" r:id="rId25"/>
    <p:sldId id="299" r:id="rId26"/>
    <p:sldId id="308" r:id="rId27"/>
    <p:sldId id="311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71" d="100"/>
          <a:sy n="71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67" y="2002739"/>
            <a:ext cx="594360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067" y="3251202"/>
            <a:ext cx="594360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667" y="2002739"/>
            <a:ext cx="5991661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667" y="3251202"/>
            <a:ext cx="5991661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8/31/17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8/31/17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067" y="1"/>
            <a:ext cx="1244326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67" y="2018047"/>
            <a:ext cx="12391242" cy="638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m.mandala@pitt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ENGR 11: </a:t>
            </a:r>
            <a:br>
              <a:rPr lang="en-US" dirty="0" smtClean="0"/>
            </a:br>
            <a:r>
              <a:rPr lang="en-US" dirty="0" smtClean="0"/>
              <a:t>I</a:t>
            </a:r>
            <a:r>
              <a:rPr dirty="0" smtClean="0"/>
              <a:t>ntroduction </a:t>
            </a:r>
            <a:r>
              <a:rPr dirty="0"/>
              <a:t>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</a:t>
            </a:r>
            <a:r>
              <a:rPr lang="en-US" dirty="0"/>
              <a:t>/</a:t>
            </a:r>
            <a:r>
              <a:rPr lang="en-US" dirty="0" err="1"/>
              <a:t>Th</a:t>
            </a:r>
            <a:r>
              <a:rPr lang="en-US" dirty="0"/>
              <a:t> 10am GS </a:t>
            </a:r>
            <a:r>
              <a:rPr lang="en-US" dirty="0" smtClean="0"/>
              <a:t>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is a multiuser (</a:t>
            </a:r>
            <a:r>
              <a:rPr lang="en-US" dirty="0">
                <a:solidFill>
                  <a:srgbClr val="FF0000"/>
                </a:solidFill>
              </a:rPr>
              <a:t>multiple users can share the system</a:t>
            </a:r>
            <a:r>
              <a:rPr lang="en-US" dirty="0"/>
              <a:t>), multitasking (</a:t>
            </a:r>
            <a:r>
              <a:rPr lang="en-US" dirty="0">
                <a:solidFill>
                  <a:srgbClr val="FF0000"/>
                </a:solidFill>
              </a:rPr>
              <a:t>the system can run many different applications at the same time</a:t>
            </a:r>
            <a:r>
              <a:rPr lang="en-US" dirty="0"/>
              <a:t>) operating system</a:t>
            </a:r>
          </a:p>
          <a:p>
            <a:r>
              <a:rPr lang="en-US" dirty="0"/>
              <a:t>Unix was </a:t>
            </a:r>
            <a:r>
              <a:rPr lang="en-US" dirty="0" smtClean="0"/>
              <a:t>designed in 1969 </a:t>
            </a:r>
            <a:r>
              <a:rPr lang="en-US" dirty="0"/>
              <a:t>for interactive systems based on the notion of terminals connected to a central </a:t>
            </a:r>
            <a:r>
              <a:rPr lang="en-US" dirty="0" smtClean="0"/>
              <a:t>computer </a:t>
            </a:r>
          </a:p>
          <a:p>
            <a:r>
              <a:rPr lang="en-US" dirty="0" smtClean="0"/>
              <a:t>Works primarily through Command Line Interface (CLI)</a:t>
            </a:r>
          </a:p>
          <a:p>
            <a:r>
              <a:rPr lang="en-US" dirty="0" smtClean="0"/>
              <a:t>Several popular OS are based off of UNIX</a:t>
            </a:r>
          </a:p>
          <a:p>
            <a:pPr lvl="1"/>
            <a:r>
              <a:rPr lang="en-US" dirty="0" smtClean="0"/>
              <a:t>Can you name one?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23-0059-DA49-9C8D-2875901E2E16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: </a:t>
            </a:r>
            <a:r>
              <a:rPr lang="en-US" dirty="0"/>
              <a:t>A unit of storage. Can hold anything, such as </a:t>
            </a:r>
            <a:r>
              <a:rPr lang="en-US" i="1" dirty="0"/>
              <a:t>text</a:t>
            </a:r>
            <a:r>
              <a:rPr lang="en-US" dirty="0"/>
              <a:t>, a </a:t>
            </a:r>
            <a:r>
              <a:rPr lang="en-US" i="1" dirty="0"/>
              <a:t>program</a:t>
            </a:r>
            <a:r>
              <a:rPr lang="en-US" dirty="0"/>
              <a:t>, </a:t>
            </a:r>
            <a:r>
              <a:rPr lang="en-US" i="1" dirty="0"/>
              <a:t>pictures</a:t>
            </a:r>
            <a:r>
              <a:rPr lang="en-US" dirty="0"/>
              <a:t> and </a:t>
            </a:r>
            <a:r>
              <a:rPr lang="en-US" i="1" dirty="0"/>
              <a:t>sound</a:t>
            </a:r>
            <a:r>
              <a:rPr lang="en-US" dirty="0"/>
              <a:t>, etc. Files are organized into directories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: </a:t>
            </a:r>
            <a:r>
              <a:rPr lang="en-US" dirty="0"/>
              <a:t>A special kind of file where the system stores information about other </a:t>
            </a:r>
            <a:r>
              <a:rPr lang="en-US" dirty="0" smtClean="0"/>
              <a:t>files (</a:t>
            </a:r>
            <a:r>
              <a:rPr lang="en-US" dirty="0" smtClean="0">
                <a:solidFill>
                  <a:srgbClr val="FF0000"/>
                </a:solidFill>
              </a:rPr>
              <a:t>FOLDER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DIRECTORY TREE</a:t>
            </a:r>
            <a:r>
              <a:rPr lang="en-US" dirty="0" smtClean="0"/>
              <a:t>: </a:t>
            </a:r>
            <a:r>
              <a:rPr lang="en-US" dirty="0"/>
              <a:t>All directories on a Unix system are organized into a hierarchical structure that you can imagine as a family tree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  <a:r>
              <a:rPr lang="en-US" dirty="0" smtClean="0"/>
              <a:t>: </a:t>
            </a:r>
            <a:r>
              <a:rPr lang="en-US" dirty="0"/>
              <a:t>Includes all the files and directories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: </a:t>
            </a:r>
            <a:r>
              <a:rPr lang="en-US" dirty="0"/>
              <a:t>The directory in which you first </a:t>
            </a:r>
            <a:r>
              <a:rPr lang="en-US" dirty="0" smtClean="0"/>
              <a:t>log-in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WORKING DIRECTORY</a:t>
            </a:r>
            <a:r>
              <a:rPr lang="en-US" dirty="0" smtClean="0"/>
              <a:t>: </a:t>
            </a:r>
            <a:r>
              <a:rPr lang="en-US" dirty="0"/>
              <a:t>The directory in which you are currently working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068D-4FB6-1C45-8A91-BAF4DC9BEE5F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UNIX FILESYSTEM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27621" y="1371601"/>
            <a:ext cx="12751052" cy="7297591"/>
            <a:chOff x="152400" y="2017860"/>
            <a:chExt cx="12751052" cy="7297591"/>
          </a:xfrm>
        </p:grpSpPr>
        <p:sp>
          <p:nvSpPr>
            <p:cNvPr id="5" name="Line"/>
            <p:cNvSpPr/>
            <p:nvPr/>
          </p:nvSpPr>
          <p:spPr>
            <a:xfrm flipV="1">
              <a:off x="4811038" y="7314971"/>
              <a:ext cx="1" cy="579897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" name="Line"/>
            <p:cNvSpPr/>
            <p:nvPr/>
          </p:nvSpPr>
          <p:spPr>
            <a:xfrm flipV="1">
              <a:off x="9836799" y="5600017"/>
              <a:ext cx="1" cy="579897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8" name="Line"/>
            <p:cNvSpPr/>
            <p:nvPr/>
          </p:nvSpPr>
          <p:spPr>
            <a:xfrm flipV="1">
              <a:off x="4811038" y="5603411"/>
              <a:ext cx="1" cy="113632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Line"/>
            <p:cNvSpPr/>
            <p:nvPr/>
          </p:nvSpPr>
          <p:spPr>
            <a:xfrm flipV="1">
              <a:off x="9785999" y="4489107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0" name="Line"/>
            <p:cNvSpPr/>
            <p:nvPr/>
          </p:nvSpPr>
          <p:spPr>
            <a:xfrm flipV="1">
              <a:off x="4849138" y="4489107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1" name="Line"/>
            <p:cNvSpPr/>
            <p:nvPr/>
          </p:nvSpPr>
          <p:spPr>
            <a:xfrm flipV="1">
              <a:off x="7323918" y="3961515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Line"/>
            <p:cNvSpPr/>
            <p:nvPr/>
          </p:nvSpPr>
          <p:spPr>
            <a:xfrm flipV="1">
              <a:off x="7323918" y="3011131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Line"/>
            <p:cNvSpPr/>
            <p:nvPr/>
          </p:nvSpPr>
          <p:spPr>
            <a:xfrm flipV="1">
              <a:off x="4343900" y="3011131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Line"/>
            <p:cNvSpPr/>
            <p:nvPr/>
          </p:nvSpPr>
          <p:spPr>
            <a:xfrm flipV="1">
              <a:off x="10303937" y="2978914"/>
              <a:ext cx="1" cy="418815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Line"/>
            <p:cNvSpPr/>
            <p:nvPr/>
          </p:nvSpPr>
          <p:spPr>
            <a:xfrm flipV="1">
              <a:off x="1351181" y="3011131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Line"/>
            <p:cNvSpPr/>
            <p:nvPr/>
          </p:nvSpPr>
          <p:spPr>
            <a:xfrm flipV="1">
              <a:off x="5833909" y="2608426"/>
              <a:ext cx="1" cy="386598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Rectangle"/>
            <p:cNvSpPr/>
            <p:nvPr/>
          </p:nvSpPr>
          <p:spPr>
            <a:xfrm>
              <a:off x="4622427" y="2039978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152400" y="3409176"/>
              <a:ext cx="2422964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3132418" y="3409176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6112436" y="3409176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9092455" y="3409176"/>
              <a:ext cx="2422964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2" name="Line"/>
            <p:cNvSpPr/>
            <p:nvPr/>
          </p:nvSpPr>
          <p:spPr>
            <a:xfrm>
              <a:off x="1321541" y="3008515"/>
              <a:ext cx="9008630" cy="1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3" name="Line"/>
            <p:cNvSpPr/>
            <p:nvPr/>
          </p:nvSpPr>
          <p:spPr>
            <a:xfrm>
              <a:off x="4827924" y="4516677"/>
              <a:ext cx="4991989" cy="1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4" name="Rectangle"/>
            <p:cNvSpPr/>
            <p:nvPr/>
          </p:nvSpPr>
          <p:spPr>
            <a:xfrm>
              <a:off x="3599556" y="5056302"/>
              <a:ext cx="2422965" cy="567879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5" name="Rectangle"/>
            <p:cNvSpPr/>
            <p:nvPr/>
          </p:nvSpPr>
          <p:spPr>
            <a:xfrm>
              <a:off x="8625316" y="5056302"/>
              <a:ext cx="2422965" cy="567879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6" name="Rectangle"/>
            <p:cNvSpPr/>
            <p:nvPr/>
          </p:nvSpPr>
          <p:spPr>
            <a:xfrm>
              <a:off x="3599556" y="6756615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7" name="/"/>
            <p:cNvSpPr txBox="1"/>
            <p:nvPr/>
          </p:nvSpPr>
          <p:spPr>
            <a:xfrm>
              <a:off x="5704890" y="2017860"/>
              <a:ext cx="258039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/</a:t>
              </a:r>
            </a:p>
          </p:txBody>
        </p:sp>
        <p:sp>
          <p:nvSpPr>
            <p:cNvPr id="28" name="bin"/>
            <p:cNvSpPr txBox="1"/>
            <p:nvPr/>
          </p:nvSpPr>
          <p:spPr>
            <a:xfrm>
              <a:off x="1022007" y="3389674"/>
              <a:ext cx="683750" cy="6121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bin</a:t>
              </a:r>
            </a:p>
          </p:txBody>
        </p:sp>
        <p:sp>
          <p:nvSpPr>
            <p:cNvPr id="29" name="lib"/>
            <p:cNvSpPr txBox="1"/>
            <p:nvPr/>
          </p:nvSpPr>
          <p:spPr>
            <a:xfrm>
              <a:off x="4061015" y="3387058"/>
              <a:ext cx="565770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lib</a:t>
              </a:r>
            </a:p>
          </p:txBody>
        </p:sp>
        <p:sp>
          <p:nvSpPr>
            <p:cNvPr id="30" name="home"/>
            <p:cNvSpPr txBox="1"/>
            <p:nvPr/>
          </p:nvSpPr>
          <p:spPr>
            <a:xfrm>
              <a:off x="6752769" y="3387058"/>
              <a:ext cx="1142299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home</a:t>
              </a:r>
            </a:p>
          </p:txBody>
        </p:sp>
        <p:sp>
          <p:nvSpPr>
            <p:cNvPr id="31" name="devices"/>
            <p:cNvSpPr txBox="1"/>
            <p:nvPr/>
          </p:nvSpPr>
          <p:spPr>
            <a:xfrm>
              <a:off x="9593178" y="3389674"/>
              <a:ext cx="1421518" cy="6121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devices</a:t>
              </a:r>
            </a:p>
          </p:txBody>
        </p:sp>
        <p:sp>
          <p:nvSpPr>
            <p:cNvPr id="32" name="john"/>
            <p:cNvSpPr txBox="1"/>
            <p:nvPr/>
          </p:nvSpPr>
          <p:spPr>
            <a:xfrm>
              <a:off x="4355312" y="5050293"/>
              <a:ext cx="911452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john</a:t>
              </a:r>
            </a:p>
          </p:txBody>
        </p:sp>
        <p:sp>
          <p:nvSpPr>
            <p:cNvPr id="33" name="sally"/>
            <p:cNvSpPr txBox="1"/>
            <p:nvPr/>
          </p:nvSpPr>
          <p:spPr>
            <a:xfrm>
              <a:off x="9389626" y="5031570"/>
              <a:ext cx="894345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sally</a:t>
              </a:r>
            </a:p>
          </p:txBody>
        </p:sp>
        <p:sp>
          <p:nvSpPr>
            <p:cNvPr id="34" name="work"/>
            <p:cNvSpPr txBox="1"/>
            <p:nvPr/>
          </p:nvSpPr>
          <p:spPr>
            <a:xfrm>
              <a:off x="4282656" y="6734498"/>
              <a:ext cx="1056764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5" name="Line"/>
            <p:cNvSpPr/>
            <p:nvPr/>
          </p:nvSpPr>
          <p:spPr>
            <a:xfrm>
              <a:off x="8003090" y="6212475"/>
              <a:ext cx="3667418" cy="1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6" name="Line"/>
            <p:cNvSpPr/>
            <p:nvPr/>
          </p:nvSpPr>
          <p:spPr>
            <a:xfrm flipV="1">
              <a:off x="8023388" y="6179913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7" name="Rectangle"/>
            <p:cNvSpPr/>
            <p:nvPr/>
          </p:nvSpPr>
          <p:spPr>
            <a:xfrm>
              <a:off x="6837305" y="6759808"/>
              <a:ext cx="2422965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8" name="work"/>
            <p:cNvSpPr txBox="1"/>
            <p:nvPr/>
          </p:nvSpPr>
          <p:spPr>
            <a:xfrm>
              <a:off x="7520406" y="6753799"/>
              <a:ext cx="1056764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9" name="Line"/>
            <p:cNvSpPr/>
            <p:nvPr/>
          </p:nvSpPr>
          <p:spPr>
            <a:xfrm flipV="1">
              <a:off x="11640918" y="6179913"/>
              <a:ext cx="1" cy="579896"/>
            </a:xfrm>
            <a:prstGeom prst="line">
              <a:avLst/>
            </a:prstGeom>
            <a:ln w="63500">
              <a:solidFill>
                <a:srgbClr val="00008B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0" name="Rectangle"/>
            <p:cNvSpPr/>
            <p:nvPr/>
          </p:nvSpPr>
          <p:spPr>
            <a:xfrm>
              <a:off x="10429436" y="6759808"/>
              <a:ext cx="2422964" cy="567878"/>
            </a:xfrm>
            <a:prstGeom prst="rect">
              <a:avLst/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1" name="other"/>
            <p:cNvSpPr txBox="1"/>
            <p:nvPr/>
          </p:nvSpPr>
          <p:spPr>
            <a:xfrm>
              <a:off x="11081665" y="6753799"/>
              <a:ext cx="1118507" cy="6121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other</a:t>
              </a:r>
            </a:p>
          </p:txBody>
        </p:sp>
        <p:sp>
          <p:nvSpPr>
            <p:cNvPr id="42" name="a.txt"/>
            <p:cNvSpPr txBox="1"/>
            <p:nvPr/>
          </p:nvSpPr>
          <p:spPr>
            <a:xfrm>
              <a:off x="4282657" y="7881038"/>
              <a:ext cx="1056764" cy="497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a.txt</a:t>
              </a:r>
            </a:p>
          </p:txBody>
        </p:sp>
        <p:sp>
          <p:nvSpPr>
            <p:cNvPr id="43" name="Rounded Rectangle"/>
            <p:cNvSpPr/>
            <p:nvPr/>
          </p:nvSpPr>
          <p:spPr>
            <a:xfrm>
              <a:off x="4176038" y="7914223"/>
              <a:ext cx="1270001" cy="485199"/>
            </a:xfrm>
            <a:prstGeom prst="roundRect">
              <a:avLst>
                <a:gd name="adj" fmla="val 39262"/>
              </a:avLst>
            </a:prstGeom>
            <a:ln w="508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4" name="directory"/>
            <p:cNvSpPr txBox="1"/>
            <p:nvPr/>
          </p:nvSpPr>
          <p:spPr>
            <a:xfrm>
              <a:off x="504994" y="6736005"/>
              <a:ext cx="1947343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directory</a:t>
              </a:r>
            </a:p>
          </p:txBody>
        </p:sp>
        <p:sp>
          <p:nvSpPr>
            <p:cNvPr id="45" name="Line"/>
            <p:cNvSpPr/>
            <p:nvPr/>
          </p:nvSpPr>
          <p:spPr>
            <a:xfrm>
              <a:off x="2458075" y="7059855"/>
              <a:ext cx="1103233" cy="1"/>
            </a:xfrm>
            <a:prstGeom prst="line">
              <a:avLst/>
            </a:prstGeom>
            <a:ln w="38100">
              <a:solidFill>
                <a:srgbClr val="945200"/>
              </a:solidFill>
              <a:miter lim="400000"/>
              <a:tail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6" name="Line"/>
            <p:cNvSpPr/>
            <p:nvPr/>
          </p:nvSpPr>
          <p:spPr>
            <a:xfrm flipV="1">
              <a:off x="1546619" y="3998722"/>
              <a:ext cx="1" cy="2741015"/>
            </a:xfrm>
            <a:prstGeom prst="line">
              <a:avLst/>
            </a:prstGeom>
            <a:ln w="38100">
              <a:solidFill>
                <a:srgbClr val="945200"/>
              </a:solidFill>
              <a:miter lim="400000"/>
              <a:tail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7" name="Line"/>
            <p:cNvSpPr/>
            <p:nvPr/>
          </p:nvSpPr>
          <p:spPr>
            <a:xfrm>
              <a:off x="1546350" y="5340241"/>
              <a:ext cx="1998143" cy="1"/>
            </a:xfrm>
            <a:prstGeom prst="line">
              <a:avLst/>
            </a:prstGeom>
            <a:ln w="38100">
              <a:solidFill>
                <a:srgbClr val="945200"/>
              </a:solidFill>
              <a:miter lim="400000"/>
              <a:tail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8" name="file"/>
            <p:cNvSpPr txBox="1"/>
            <p:nvPr/>
          </p:nvSpPr>
          <p:spPr>
            <a:xfrm>
              <a:off x="1745998" y="7821217"/>
              <a:ext cx="706339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file</a:t>
              </a:r>
            </a:p>
          </p:txBody>
        </p:sp>
        <p:sp>
          <p:nvSpPr>
            <p:cNvPr id="49" name="Line"/>
            <p:cNvSpPr/>
            <p:nvPr/>
          </p:nvSpPr>
          <p:spPr>
            <a:xfrm>
              <a:off x="2458075" y="8145067"/>
              <a:ext cx="1686825" cy="1"/>
            </a:xfrm>
            <a:prstGeom prst="line">
              <a:avLst/>
            </a:prstGeom>
            <a:ln w="38100">
              <a:solidFill>
                <a:srgbClr val="945200"/>
              </a:solidFill>
              <a:miter lim="400000"/>
              <a:tail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6719345" y="4765673"/>
              <a:ext cx="6184107" cy="2811802"/>
            </a:xfrm>
            <a:prstGeom prst="rect">
              <a:avLst/>
            </a:prstGeom>
            <a:ln w="25400">
              <a:solidFill>
                <a:srgbClr val="8B0000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1" name="directory tree"/>
            <p:cNvSpPr txBox="1"/>
            <p:nvPr/>
          </p:nvSpPr>
          <p:spPr>
            <a:xfrm>
              <a:off x="8337491" y="7634319"/>
              <a:ext cx="289701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directory tree</a:t>
              </a:r>
            </a:p>
          </p:txBody>
        </p:sp>
        <p:sp>
          <p:nvSpPr>
            <p:cNvPr id="54" name="Line"/>
            <p:cNvSpPr/>
            <p:nvPr/>
          </p:nvSpPr>
          <p:spPr>
            <a:xfrm flipV="1">
              <a:off x="9785998" y="7634319"/>
              <a:ext cx="1" cy="169546"/>
            </a:xfrm>
            <a:prstGeom prst="line">
              <a:avLst/>
            </a:prstGeom>
            <a:ln w="38100">
              <a:solidFill>
                <a:srgbClr val="945200"/>
              </a:solidFill>
              <a:miter lim="400000"/>
              <a:headEnd type="triangle" len="sm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5" name="Line"/>
            <p:cNvSpPr/>
            <p:nvPr/>
          </p:nvSpPr>
          <p:spPr>
            <a:xfrm flipV="1">
              <a:off x="6226125" y="5352294"/>
              <a:ext cx="1" cy="3376520"/>
            </a:xfrm>
            <a:prstGeom prst="line">
              <a:avLst/>
            </a:prstGeom>
            <a:ln w="38100">
              <a:solidFill>
                <a:srgbClr val="945200"/>
              </a:solidFill>
              <a:miter lim="400000"/>
              <a:headEnd type="triangle" len="sm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6" name="Line"/>
            <p:cNvSpPr/>
            <p:nvPr/>
          </p:nvSpPr>
          <p:spPr>
            <a:xfrm>
              <a:off x="6073456" y="5373013"/>
              <a:ext cx="156643" cy="1"/>
            </a:xfrm>
            <a:prstGeom prst="line">
              <a:avLst/>
            </a:prstGeom>
            <a:ln w="381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7" name="home directory, assuming your username is john"/>
            <p:cNvSpPr txBox="1"/>
            <p:nvPr/>
          </p:nvSpPr>
          <p:spPr>
            <a:xfrm>
              <a:off x="3589288" y="8667750"/>
              <a:ext cx="9286876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rPr dirty="0"/>
                <a:t>home directory</a:t>
              </a:r>
              <a:r>
                <a:rPr dirty="0">
                  <a:latin typeface="Gill Sans"/>
                  <a:ea typeface="Gill Sans"/>
                  <a:cs typeface="Gill Sans"/>
                  <a:sym typeface="Gill Sans"/>
                </a:rPr>
                <a:t>, assuming your username is john</a:t>
              </a:r>
            </a:p>
          </p:txBody>
        </p:sp>
      </p:grp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4239-FEBF-7E46-911B-E6336600C4CB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Denoted by the slash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sign, is the top-most directory in the tree. It is the starting point where all branches of the tree originate from (note that the root directory has no name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 directory contains several other directories called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directories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subdirectories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6162" y="4969305"/>
            <a:ext cx="10986574" cy="4324206"/>
            <a:chOff x="524445" y="5023094"/>
            <a:chExt cx="10986574" cy="4324206"/>
          </a:xfrm>
        </p:grpSpPr>
        <p:grpSp>
          <p:nvGrpSpPr>
            <p:cNvPr id="6" name="Group"/>
            <p:cNvGrpSpPr/>
            <p:nvPr/>
          </p:nvGrpSpPr>
          <p:grpSpPr>
            <a:xfrm>
              <a:off x="1498110" y="5130800"/>
              <a:ext cx="10012909" cy="4216500"/>
              <a:chOff x="0" y="0"/>
              <a:chExt cx="10012908" cy="4216499"/>
            </a:xfrm>
          </p:grpSpPr>
          <p:sp>
            <p:nvSpPr>
              <p:cNvPr id="9" name="Line"/>
              <p:cNvSpPr/>
              <p:nvPr/>
            </p:nvSpPr>
            <p:spPr>
              <a:xfrm flipV="1">
                <a:off x="7635354" y="2824236"/>
                <a:ext cx="1" cy="4572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" name="Line"/>
              <p:cNvSpPr/>
              <p:nvPr/>
            </p:nvSpPr>
            <p:spPr>
              <a:xfrm flipV="1">
                <a:off x="3672954" y="2826912"/>
                <a:ext cx="1" cy="895900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1" name="Line"/>
              <p:cNvSpPr/>
              <p:nvPr/>
            </p:nvSpPr>
            <p:spPr>
              <a:xfrm flipV="1">
                <a:off x="7635354" y="1938362"/>
                <a:ext cx="1" cy="4572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" name="Line"/>
              <p:cNvSpPr/>
              <p:nvPr/>
            </p:nvSpPr>
            <p:spPr>
              <a:xfrm flipV="1">
                <a:off x="3672954" y="1938362"/>
                <a:ext cx="1" cy="4572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3" name="Line"/>
              <p:cNvSpPr/>
              <p:nvPr/>
            </p:nvSpPr>
            <p:spPr>
              <a:xfrm flipV="1">
                <a:off x="5654154" y="1532412"/>
                <a:ext cx="1" cy="4572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4" name="Line"/>
              <p:cNvSpPr/>
              <p:nvPr/>
            </p:nvSpPr>
            <p:spPr>
              <a:xfrm flipV="1">
                <a:off x="5654154" y="783112"/>
                <a:ext cx="1" cy="3048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" name="Line"/>
              <p:cNvSpPr/>
              <p:nvPr/>
            </p:nvSpPr>
            <p:spPr>
              <a:xfrm flipV="1">
                <a:off x="3304654" y="783112"/>
                <a:ext cx="1" cy="3048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6" name="Line"/>
              <p:cNvSpPr/>
              <p:nvPr/>
            </p:nvSpPr>
            <p:spPr>
              <a:xfrm flipV="1">
                <a:off x="8003654" y="757712"/>
                <a:ext cx="1" cy="3302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7" name="Line"/>
              <p:cNvSpPr/>
              <p:nvPr/>
            </p:nvSpPr>
            <p:spPr>
              <a:xfrm flipV="1">
                <a:off x="955154" y="783112"/>
                <a:ext cx="1" cy="3048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8" name="Line"/>
              <p:cNvSpPr/>
              <p:nvPr/>
            </p:nvSpPr>
            <p:spPr>
              <a:xfrm flipV="1">
                <a:off x="4479404" y="465612"/>
                <a:ext cx="1" cy="3048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9" name="Rectangle"/>
              <p:cNvSpPr/>
              <p:nvPr/>
            </p:nvSpPr>
            <p:spPr>
              <a:xfrm>
                <a:off x="3524250" y="17437"/>
                <a:ext cx="1910309" cy="447726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0" name="Rectangle"/>
              <p:cNvSpPr/>
              <p:nvPr/>
            </p:nvSpPr>
            <p:spPr>
              <a:xfrm>
                <a:off x="0" y="1096937"/>
                <a:ext cx="1910309" cy="447726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1" name="Rectangle"/>
              <p:cNvSpPr/>
              <p:nvPr/>
            </p:nvSpPr>
            <p:spPr>
              <a:xfrm>
                <a:off x="2349500" y="1096937"/>
                <a:ext cx="1910309" cy="447726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" name="Rectangle"/>
              <p:cNvSpPr/>
              <p:nvPr/>
            </p:nvSpPr>
            <p:spPr>
              <a:xfrm>
                <a:off x="4699000" y="1096937"/>
                <a:ext cx="1910309" cy="447726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3" name="Rectangle"/>
              <p:cNvSpPr/>
              <p:nvPr/>
            </p:nvSpPr>
            <p:spPr>
              <a:xfrm>
                <a:off x="7048500" y="1096937"/>
                <a:ext cx="1910309" cy="447726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4" name="Line"/>
              <p:cNvSpPr/>
              <p:nvPr/>
            </p:nvSpPr>
            <p:spPr>
              <a:xfrm>
                <a:off x="921771" y="781050"/>
                <a:ext cx="7102566" cy="0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5" name="Line"/>
              <p:cNvSpPr/>
              <p:nvPr/>
            </p:nvSpPr>
            <p:spPr>
              <a:xfrm>
                <a:off x="3686267" y="1970112"/>
                <a:ext cx="3935775" cy="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6" name="Rectangle"/>
              <p:cNvSpPr/>
              <p:nvPr/>
            </p:nvSpPr>
            <p:spPr>
              <a:xfrm>
                <a:off x="2717800" y="2395562"/>
                <a:ext cx="1910309" cy="447725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" name="Rectangle"/>
              <p:cNvSpPr/>
              <p:nvPr/>
            </p:nvSpPr>
            <p:spPr>
              <a:xfrm>
                <a:off x="6680200" y="2395562"/>
                <a:ext cx="1910309" cy="447725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8" name="Rectangle"/>
              <p:cNvSpPr/>
              <p:nvPr/>
            </p:nvSpPr>
            <p:spPr>
              <a:xfrm>
                <a:off x="2717800" y="3736119"/>
                <a:ext cx="1910309" cy="447725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9" name="/"/>
              <p:cNvSpPr txBox="1"/>
              <p:nvPr/>
            </p:nvSpPr>
            <p:spPr>
              <a:xfrm>
                <a:off x="4377683" y="0"/>
                <a:ext cx="203443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t>/</a:t>
                </a:r>
              </a:p>
            </p:txBody>
          </p:sp>
          <p:sp>
            <p:nvSpPr>
              <p:cNvPr id="30" name="bin"/>
              <p:cNvSpPr txBox="1"/>
              <p:nvPr/>
            </p:nvSpPr>
            <p:spPr>
              <a:xfrm>
                <a:off x="685613" y="1081562"/>
                <a:ext cx="539082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t>bin</a:t>
                </a:r>
              </a:p>
            </p:txBody>
          </p:sp>
          <p:sp>
            <p:nvSpPr>
              <p:cNvPr id="31" name="lib"/>
              <p:cNvSpPr txBox="1"/>
              <p:nvPr/>
            </p:nvSpPr>
            <p:spPr>
              <a:xfrm>
                <a:off x="3081622" y="1079500"/>
                <a:ext cx="446064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t>lib</a:t>
                </a:r>
              </a:p>
            </p:txBody>
          </p:sp>
          <p:sp>
            <p:nvSpPr>
              <p:cNvPr id="32" name="home"/>
              <p:cNvSpPr txBox="1"/>
              <p:nvPr/>
            </p:nvSpPr>
            <p:spPr>
              <a:xfrm>
                <a:off x="5203849" y="1079500"/>
                <a:ext cx="900610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rPr dirty="0"/>
                  <a:t>home</a:t>
                </a:r>
              </a:p>
            </p:txBody>
          </p:sp>
          <p:sp>
            <p:nvSpPr>
              <p:cNvPr id="33" name="devices"/>
              <p:cNvSpPr txBox="1"/>
              <p:nvPr/>
            </p:nvSpPr>
            <p:spPr>
              <a:xfrm>
                <a:off x="7443279" y="1081562"/>
                <a:ext cx="1120751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t>devices</a:t>
                </a:r>
              </a:p>
            </p:txBody>
          </p:sp>
          <p:sp>
            <p:nvSpPr>
              <p:cNvPr id="34" name="john"/>
              <p:cNvSpPr txBox="1"/>
              <p:nvPr/>
            </p:nvSpPr>
            <p:spPr>
              <a:xfrm>
                <a:off x="3313652" y="2390824"/>
                <a:ext cx="718605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rPr dirty="0"/>
                  <a:t>john</a:t>
                </a:r>
              </a:p>
            </p:txBody>
          </p:sp>
          <p:sp>
            <p:nvSpPr>
              <p:cNvPr id="35" name="sally"/>
              <p:cNvSpPr txBox="1"/>
              <p:nvPr/>
            </p:nvSpPr>
            <p:spPr>
              <a:xfrm>
                <a:off x="7282795" y="2376062"/>
                <a:ext cx="705118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t>sally</a:t>
                </a:r>
              </a:p>
            </p:txBody>
          </p:sp>
          <p:sp>
            <p:nvSpPr>
              <p:cNvPr id="36" name="work"/>
              <p:cNvSpPr txBox="1"/>
              <p:nvPr/>
            </p:nvSpPr>
            <p:spPr>
              <a:xfrm>
                <a:off x="3256368" y="3718681"/>
                <a:ext cx="833172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t>work</a:t>
                </a:r>
              </a:p>
            </p:txBody>
          </p:sp>
          <p:sp>
            <p:nvSpPr>
              <p:cNvPr id="37" name="Line"/>
              <p:cNvSpPr/>
              <p:nvPr/>
            </p:nvSpPr>
            <p:spPr>
              <a:xfrm>
                <a:off x="6189625" y="3307109"/>
                <a:ext cx="2891459" cy="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" name="Line"/>
              <p:cNvSpPr/>
              <p:nvPr/>
            </p:nvSpPr>
            <p:spPr>
              <a:xfrm flipV="1">
                <a:off x="6225654" y="3281436"/>
                <a:ext cx="1" cy="4572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9" name="Rectangle"/>
              <p:cNvSpPr/>
              <p:nvPr/>
            </p:nvSpPr>
            <p:spPr>
              <a:xfrm>
                <a:off x="5270500" y="3738636"/>
                <a:ext cx="1910309" cy="447726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0" name="work"/>
              <p:cNvSpPr txBox="1"/>
              <p:nvPr/>
            </p:nvSpPr>
            <p:spPr>
              <a:xfrm>
                <a:off x="5809068" y="3733899"/>
                <a:ext cx="833172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t>work</a:t>
                </a:r>
              </a:p>
            </p:txBody>
          </p:sp>
          <p:sp>
            <p:nvSpPr>
              <p:cNvPr id="41" name="Line"/>
              <p:cNvSpPr/>
              <p:nvPr/>
            </p:nvSpPr>
            <p:spPr>
              <a:xfrm flipV="1">
                <a:off x="9057754" y="3281436"/>
                <a:ext cx="1" cy="457201"/>
              </a:xfrm>
              <a:prstGeom prst="line">
                <a:avLst/>
              </a:prstGeom>
              <a:noFill/>
              <a:ln w="63500" cap="flat">
                <a:solidFill>
                  <a:srgbClr val="00008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" name="Rectangle"/>
              <p:cNvSpPr/>
              <p:nvPr/>
            </p:nvSpPr>
            <p:spPr>
              <a:xfrm>
                <a:off x="8102600" y="3738636"/>
                <a:ext cx="1910309" cy="447726"/>
              </a:xfrm>
              <a:prstGeom prst="rect">
                <a:avLst/>
              </a:prstGeom>
              <a:noFill/>
              <a:ln w="508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" name="other"/>
              <p:cNvSpPr txBox="1"/>
              <p:nvPr/>
            </p:nvSpPr>
            <p:spPr>
              <a:xfrm>
                <a:off x="8616829" y="3733899"/>
                <a:ext cx="881851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0008B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t>other</a:t>
                </a:r>
              </a:p>
            </p:txBody>
          </p:sp>
        </p:grpSp>
        <p:sp>
          <p:nvSpPr>
            <p:cNvPr id="7" name="root directory"/>
            <p:cNvSpPr txBox="1"/>
            <p:nvPr/>
          </p:nvSpPr>
          <p:spPr>
            <a:xfrm>
              <a:off x="855410" y="5023094"/>
              <a:ext cx="2742739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ROOT DIRECTORY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subdirectories"/>
            <p:cNvSpPr txBox="1"/>
            <p:nvPr/>
          </p:nvSpPr>
          <p:spPr>
            <a:xfrm>
              <a:off x="524445" y="7831809"/>
              <a:ext cx="3404668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lang="en-US" dirty="0" smtClean="0">
                  <a:latin typeface="+mj-lt"/>
                </a:rPr>
                <a:t>SUBDIRECTORIES</a:t>
              </a:r>
              <a:endParaRPr dirty="0">
                <a:latin typeface="+mj-lt"/>
              </a:endParaRPr>
            </a:p>
          </p:txBody>
        </p:sp>
      </p:grp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F25A-058E-E449-A07F-6260CF089285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pathname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you the </a:t>
            </a:r>
            <a:r>
              <a:rPr lang="en-US" i="1" dirty="0"/>
              <a:t>path of directories</a:t>
            </a:r>
            <a:r>
              <a:rPr lang="en-US" dirty="0"/>
              <a:t> through which you must travel to get from the </a:t>
            </a:r>
            <a:r>
              <a:rPr lang="en-US" dirty="0">
                <a:solidFill>
                  <a:srgbClr val="FF00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root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 desired </a:t>
            </a:r>
            <a:r>
              <a:rPr lang="en-US" dirty="0">
                <a:solidFill>
                  <a:srgbClr val="FF00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directory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rgbClr val="FF00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file</a:t>
            </a:r>
          </a:p>
          <a:p>
            <a:r>
              <a:rPr lang="en-US" sz="2800" dirty="0" smtClean="0">
                <a:ea typeface="Gill Sans SemiBold"/>
                <a:cs typeface="Gill Sans SemiBold"/>
                <a:sym typeface="Gill Sans SemiBold"/>
              </a:rPr>
              <a:t>Example: </a:t>
            </a:r>
            <a:r>
              <a:rPr lang="en-US" sz="2800" dirty="0"/>
              <a:t>Absolute pathname of directory </a:t>
            </a:r>
            <a:r>
              <a:rPr lang="en-US" sz="2800" b="1" dirty="0">
                <a:solidFill>
                  <a:srgbClr val="FF0000"/>
                </a:solidFill>
              </a:rPr>
              <a:t>sally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is: </a:t>
            </a:r>
            <a:r>
              <a:rPr lang="en-US" sz="2800" b="1" dirty="0">
                <a:solidFill>
                  <a:srgbClr val="FF0000"/>
                </a:solidFill>
              </a:rPr>
              <a:t>/home/sally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4" name="Group"/>
          <p:cNvGrpSpPr/>
          <p:nvPr/>
        </p:nvGrpSpPr>
        <p:grpSpPr>
          <a:xfrm>
            <a:off x="1452242" y="4323977"/>
            <a:ext cx="10012909" cy="4216500"/>
            <a:chOff x="0" y="0"/>
            <a:chExt cx="10012908" cy="4216499"/>
          </a:xfrm>
        </p:grpSpPr>
        <p:sp>
          <p:nvSpPr>
            <p:cNvPr id="5" name="Line"/>
            <p:cNvSpPr/>
            <p:nvPr/>
          </p:nvSpPr>
          <p:spPr>
            <a:xfrm flipV="1">
              <a:off x="7635354" y="28242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" name="Line"/>
            <p:cNvSpPr/>
            <p:nvPr/>
          </p:nvSpPr>
          <p:spPr>
            <a:xfrm flipV="1">
              <a:off x="3672954" y="2826912"/>
              <a:ext cx="1" cy="89590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" name="Line"/>
            <p:cNvSpPr/>
            <p:nvPr/>
          </p:nvSpPr>
          <p:spPr>
            <a:xfrm flipV="1">
              <a:off x="76353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" name="Line"/>
            <p:cNvSpPr/>
            <p:nvPr/>
          </p:nvSpPr>
          <p:spPr>
            <a:xfrm flipV="1">
              <a:off x="36729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Line"/>
            <p:cNvSpPr/>
            <p:nvPr/>
          </p:nvSpPr>
          <p:spPr>
            <a:xfrm flipV="1">
              <a:off x="5654154" y="153241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" name="Line"/>
            <p:cNvSpPr/>
            <p:nvPr/>
          </p:nvSpPr>
          <p:spPr>
            <a:xfrm flipV="1">
              <a:off x="5654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" name="Line"/>
            <p:cNvSpPr/>
            <p:nvPr/>
          </p:nvSpPr>
          <p:spPr>
            <a:xfrm flipV="1">
              <a:off x="33046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Line"/>
            <p:cNvSpPr/>
            <p:nvPr/>
          </p:nvSpPr>
          <p:spPr>
            <a:xfrm flipV="1">
              <a:off x="8003654" y="757712"/>
              <a:ext cx="1" cy="330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Line"/>
            <p:cNvSpPr/>
            <p:nvPr/>
          </p:nvSpPr>
          <p:spPr>
            <a:xfrm flipV="1">
              <a:off x="955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Line"/>
            <p:cNvSpPr/>
            <p:nvPr/>
          </p:nvSpPr>
          <p:spPr>
            <a:xfrm flipV="1">
              <a:off x="4479404" y="4656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Rectangle"/>
            <p:cNvSpPr/>
            <p:nvPr/>
          </p:nvSpPr>
          <p:spPr>
            <a:xfrm>
              <a:off x="3524250" y="17437"/>
              <a:ext cx="1910309" cy="447726"/>
            </a:xfrm>
            <a:prstGeom prst="rect">
              <a:avLst/>
            </a:prstGeom>
            <a:solidFill>
              <a:srgbClr val="945200">
                <a:alpha val="25000"/>
              </a:srgbClr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Rectangle"/>
            <p:cNvSpPr/>
            <p:nvPr/>
          </p:nvSpPr>
          <p:spPr>
            <a:xfrm>
              <a:off x="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Rectangle"/>
            <p:cNvSpPr/>
            <p:nvPr/>
          </p:nvSpPr>
          <p:spPr>
            <a:xfrm>
              <a:off x="2349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4699000" y="1096937"/>
              <a:ext cx="1910309" cy="447726"/>
            </a:xfrm>
            <a:prstGeom prst="rect">
              <a:avLst/>
            </a:prstGeom>
            <a:solidFill>
              <a:srgbClr val="945200">
                <a:alpha val="25000"/>
              </a:srgbClr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7048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Line"/>
            <p:cNvSpPr/>
            <p:nvPr/>
          </p:nvSpPr>
          <p:spPr>
            <a:xfrm>
              <a:off x="921771" y="781050"/>
              <a:ext cx="7102566" cy="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" name="Line"/>
            <p:cNvSpPr/>
            <p:nvPr/>
          </p:nvSpPr>
          <p:spPr>
            <a:xfrm>
              <a:off x="3686267" y="1970112"/>
              <a:ext cx="3935775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" name="Rectangle"/>
            <p:cNvSpPr/>
            <p:nvPr/>
          </p:nvSpPr>
          <p:spPr>
            <a:xfrm>
              <a:off x="2717800" y="2395562"/>
              <a:ext cx="1910309" cy="447725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" name="Rectangle"/>
            <p:cNvSpPr/>
            <p:nvPr/>
          </p:nvSpPr>
          <p:spPr>
            <a:xfrm>
              <a:off x="6680200" y="2395562"/>
              <a:ext cx="1910309" cy="447725"/>
            </a:xfrm>
            <a:prstGeom prst="rect">
              <a:avLst/>
            </a:prstGeom>
            <a:solidFill>
              <a:srgbClr val="945200">
                <a:alpha val="25000"/>
              </a:srgbClr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" name="Rectangle"/>
            <p:cNvSpPr/>
            <p:nvPr/>
          </p:nvSpPr>
          <p:spPr>
            <a:xfrm>
              <a:off x="2717800" y="3736119"/>
              <a:ext cx="1910309" cy="447725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" name="/"/>
            <p:cNvSpPr txBox="1"/>
            <p:nvPr/>
          </p:nvSpPr>
          <p:spPr>
            <a:xfrm>
              <a:off x="4377683" y="0"/>
              <a:ext cx="20344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/</a:t>
              </a:r>
            </a:p>
          </p:txBody>
        </p:sp>
        <p:sp>
          <p:nvSpPr>
            <p:cNvPr id="26" name="bin"/>
            <p:cNvSpPr txBox="1"/>
            <p:nvPr/>
          </p:nvSpPr>
          <p:spPr>
            <a:xfrm>
              <a:off x="685613" y="1081562"/>
              <a:ext cx="53908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bin</a:t>
              </a:r>
            </a:p>
          </p:txBody>
        </p:sp>
        <p:sp>
          <p:nvSpPr>
            <p:cNvPr id="27" name="lib"/>
            <p:cNvSpPr txBox="1"/>
            <p:nvPr/>
          </p:nvSpPr>
          <p:spPr>
            <a:xfrm>
              <a:off x="3081622" y="1079500"/>
              <a:ext cx="44606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lib</a:t>
              </a:r>
            </a:p>
          </p:txBody>
        </p:sp>
        <p:sp>
          <p:nvSpPr>
            <p:cNvPr id="28" name="home"/>
            <p:cNvSpPr txBox="1"/>
            <p:nvPr/>
          </p:nvSpPr>
          <p:spPr>
            <a:xfrm>
              <a:off x="5203849" y="1079500"/>
              <a:ext cx="90061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home</a:t>
              </a:r>
            </a:p>
          </p:txBody>
        </p:sp>
        <p:sp>
          <p:nvSpPr>
            <p:cNvPr id="29" name="devices"/>
            <p:cNvSpPr txBox="1"/>
            <p:nvPr/>
          </p:nvSpPr>
          <p:spPr>
            <a:xfrm>
              <a:off x="7443279" y="1081562"/>
              <a:ext cx="11207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devices</a:t>
              </a:r>
            </a:p>
          </p:txBody>
        </p:sp>
        <p:sp>
          <p:nvSpPr>
            <p:cNvPr id="30" name="john"/>
            <p:cNvSpPr txBox="1"/>
            <p:nvPr/>
          </p:nvSpPr>
          <p:spPr>
            <a:xfrm>
              <a:off x="3313652" y="2390824"/>
              <a:ext cx="71860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john</a:t>
              </a:r>
            </a:p>
          </p:txBody>
        </p:sp>
        <p:sp>
          <p:nvSpPr>
            <p:cNvPr id="31" name="sally"/>
            <p:cNvSpPr txBox="1"/>
            <p:nvPr/>
          </p:nvSpPr>
          <p:spPr>
            <a:xfrm>
              <a:off x="7282795" y="2376062"/>
              <a:ext cx="70511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sally</a:t>
              </a:r>
            </a:p>
          </p:txBody>
        </p:sp>
        <p:sp>
          <p:nvSpPr>
            <p:cNvPr id="32" name="work"/>
            <p:cNvSpPr txBox="1"/>
            <p:nvPr/>
          </p:nvSpPr>
          <p:spPr>
            <a:xfrm>
              <a:off x="3256368" y="3718681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3" name="Line"/>
            <p:cNvSpPr/>
            <p:nvPr/>
          </p:nvSpPr>
          <p:spPr>
            <a:xfrm>
              <a:off x="6189625" y="3307109"/>
              <a:ext cx="2891459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4" name="Line"/>
            <p:cNvSpPr/>
            <p:nvPr/>
          </p:nvSpPr>
          <p:spPr>
            <a:xfrm flipV="1">
              <a:off x="62256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5" name="Rectangle"/>
            <p:cNvSpPr/>
            <p:nvPr/>
          </p:nvSpPr>
          <p:spPr>
            <a:xfrm>
              <a:off x="5270500" y="3738636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6" name="work"/>
            <p:cNvSpPr txBox="1"/>
            <p:nvPr/>
          </p:nvSpPr>
          <p:spPr>
            <a:xfrm>
              <a:off x="5809068" y="3733899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7" name="Line"/>
            <p:cNvSpPr/>
            <p:nvPr/>
          </p:nvSpPr>
          <p:spPr>
            <a:xfrm flipV="1">
              <a:off x="90577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" name="Rectangle"/>
            <p:cNvSpPr/>
            <p:nvPr/>
          </p:nvSpPr>
          <p:spPr>
            <a:xfrm>
              <a:off x="8102600" y="3738636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" name="other"/>
            <p:cNvSpPr txBox="1"/>
            <p:nvPr/>
          </p:nvSpPr>
          <p:spPr>
            <a:xfrm>
              <a:off x="8616829" y="3733899"/>
              <a:ext cx="8818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other</a:t>
              </a: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F9A-6320-254F-A290-F39D93774BE2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location of a </a:t>
            </a:r>
            <a:r>
              <a:rPr lang="en-US" dirty="0">
                <a:solidFill>
                  <a:srgbClr val="FF0000"/>
                </a:solidFill>
              </a:rPr>
              <a:t>directory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relative to the </a:t>
            </a:r>
            <a:r>
              <a:rPr lang="en-US" dirty="0">
                <a:solidFill>
                  <a:srgbClr val="FF0000"/>
                </a:solidFill>
              </a:rPr>
              <a:t>working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</a:p>
          <a:p>
            <a:r>
              <a:rPr lang="en-US" dirty="0"/>
              <a:t>Example: Assuming you are in the directory </a:t>
            </a:r>
            <a:r>
              <a:rPr lang="en-US" dirty="0">
                <a:solidFill>
                  <a:srgbClr val="FF0000"/>
                </a:solidFill>
              </a:rPr>
              <a:t>home</a:t>
            </a:r>
            <a:r>
              <a:rPr lang="en-US" dirty="0"/>
              <a:t>, the relative pathname to john’s </a:t>
            </a:r>
            <a:r>
              <a:rPr lang="en-US" dirty="0">
                <a:solidFill>
                  <a:srgbClr val="FF0000"/>
                </a:solidFill>
              </a:rPr>
              <a:t>work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directory</a:t>
            </a:r>
            <a:r>
              <a:rPr lang="en-US" dirty="0"/>
              <a:t> is: </a:t>
            </a:r>
            <a:r>
              <a:rPr lang="en-US" dirty="0">
                <a:solidFill>
                  <a:srgbClr val="FF0000"/>
                </a:solidFill>
              </a:rPr>
              <a:t>john/work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"/>
          <p:cNvGrpSpPr/>
          <p:nvPr/>
        </p:nvGrpSpPr>
        <p:grpSpPr>
          <a:xfrm>
            <a:off x="1452242" y="4182433"/>
            <a:ext cx="10012909" cy="4216500"/>
            <a:chOff x="0" y="0"/>
            <a:chExt cx="10012908" cy="4216499"/>
          </a:xfrm>
        </p:grpSpPr>
        <p:sp>
          <p:nvSpPr>
            <p:cNvPr id="5" name="Line"/>
            <p:cNvSpPr/>
            <p:nvPr/>
          </p:nvSpPr>
          <p:spPr>
            <a:xfrm flipV="1">
              <a:off x="7635354" y="28242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" name="Line"/>
            <p:cNvSpPr/>
            <p:nvPr/>
          </p:nvSpPr>
          <p:spPr>
            <a:xfrm flipV="1">
              <a:off x="3672954" y="2826912"/>
              <a:ext cx="1" cy="89590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" name="Line"/>
            <p:cNvSpPr/>
            <p:nvPr/>
          </p:nvSpPr>
          <p:spPr>
            <a:xfrm flipV="1">
              <a:off x="76353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" name="Line"/>
            <p:cNvSpPr/>
            <p:nvPr/>
          </p:nvSpPr>
          <p:spPr>
            <a:xfrm flipV="1">
              <a:off x="36729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Line"/>
            <p:cNvSpPr/>
            <p:nvPr/>
          </p:nvSpPr>
          <p:spPr>
            <a:xfrm flipV="1">
              <a:off x="5654154" y="153241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" name="Line"/>
            <p:cNvSpPr/>
            <p:nvPr/>
          </p:nvSpPr>
          <p:spPr>
            <a:xfrm flipV="1">
              <a:off x="5654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" name="Line"/>
            <p:cNvSpPr/>
            <p:nvPr/>
          </p:nvSpPr>
          <p:spPr>
            <a:xfrm flipV="1">
              <a:off x="33046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Line"/>
            <p:cNvSpPr/>
            <p:nvPr/>
          </p:nvSpPr>
          <p:spPr>
            <a:xfrm flipV="1">
              <a:off x="8003654" y="757712"/>
              <a:ext cx="1" cy="330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Line"/>
            <p:cNvSpPr/>
            <p:nvPr/>
          </p:nvSpPr>
          <p:spPr>
            <a:xfrm flipV="1">
              <a:off x="955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Line"/>
            <p:cNvSpPr/>
            <p:nvPr/>
          </p:nvSpPr>
          <p:spPr>
            <a:xfrm flipV="1">
              <a:off x="4479404" y="4656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Rectangle"/>
            <p:cNvSpPr/>
            <p:nvPr/>
          </p:nvSpPr>
          <p:spPr>
            <a:xfrm>
              <a:off x="3524250" y="174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Rectangle"/>
            <p:cNvSpPr/>
            <p:nvPr/>
          </p:nvSpPr>
          <p:spPr>
            <a:xfrm>
              <a:off x="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Rectangle"/>
            <p:cNvSpPr/>
            <p:nvPr/>
          </p:nvSpPr>
          <p:spPr>
            <a:xfrm>
              <a:off x="2349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4699000" y="1096937"/>
              <a:ext cx="1910309" cy="447726"/>
            </a:xfrm>
            <a:prstGeom prst="rect">
              <a:avLst/>
            </a:prstGeom>
            <a:solidFill>
              <a:srgbClr val="945200">
                <a:alpha val="25000"/>
              </a:srgbClr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7048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Line"/>
            <p:cNvSpPr/>
            <p:nvPr/>
          </p:nvSpPr>
          <p:spPr>
            <a:xfrm>
              <a:off x="921771" y="781050"/>
              <a:ext cx="7102566" cy="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" name="Line"/>
            <p:cNvSpPr/>
            <p:nvPr/>
          </p:nvSpPr>
          <p:spPr>
            <a:xfrm>
              <a:off x="3686267" y="1970112"/>
              <a:ext cx="3935775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" name="Rectangle"/>
            <p:cNvSpPr/>
            <p:nvPr/>
          </p:nvSpPr>
          <p:spPr>
            <a:xfrm>
              <a:off x="2717800" y="2395562"/>
              <a:ext cx="1910309" cy="447725"/>
            </a:xfrm>
            <a:prstGeom prst="rect">
              <a:avLst/>
            </a:prstGeom>
            <a:solidFill>
              <a:srgbClr val="945200">
                <a:alpha val="25000"/>
              </a:srgbClr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" name="Rectangle"/>
            <p:cNvSpPr/>
            <p:nvPr/>
          </p:nvSpPr>
          <p:spPr>
            <a:xfrm>
              <a:off x="6680200" y="2395562"/>
              <a:ext cx="1910309" cy="447725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" name="Rectangle"/>
            <p:cNvSpPr/>
            <p:nvPr/>
          </p:nvSpPr>
          <p:spPr>
            <a:xfrm>
              <a:off x="2717800" y="3736119"/>
              <a:ext cx="1910309" cy="447725"/>
            </a:xfrm>
            <a:prstGeom prst="rect">
              <a:avLst/>
            </a:prstGeom>
            <a:solidFill>
              <a:srgbClr val="945200">
                <a:alpha val="25000"/>
              </a:srgbClr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" name="/"/>
            <p:cNvSpPr txBox="1"/>
            <p:nvPr/>
          </p:nvSpPr>
          <p:spPr>
            <a:xfrm>
              <a:off x="4377683" y="0"/>
              <a:ext cx="20344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/</a:t>
              </a:r>
            </a:p>
          </p:txBody>
        </p:sp>
        <p:sp>
          <p:nvSpPr>
            <p:cNvPr id="26" name="bin"/>
            <p:cNvSpPr txBox="1"/>
            <p:nvPr/>
          </p:nvSpPr>
          <p:spPr>
            <a:xfrm>
              <a:off x="685613" y="1081562"/>
              <a:ext cx="53908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bin</a:t>
              </a:r>
            </a:p>
          </p:txBody>
        </p:sp>
        <p:sp>
          <p:nvSpPr>
            <p:cNvPr id="27" name="lib"/>
            <p:cNvSpPr txBox="1"/>
            <p:nvPr/>
          </p:nvSpPr>
          <p:spPr>
            <a:xfrm>
              <a:off x="3081622" y="1079500"/>
              <a:ext cx="44606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lib</a:t>
              </a:r>
            </a:p>
          </p:txBody>
        </p:sp>
        <p:sp>
          <p:nvSpPr>
            <p:cNvPr id="28" name="home"/>
            <p:cNvSpPr txBox="1"/>
            <p:nvPr/>
          </p:nvSpPr>
          <p:spPr>
            <a:xfrm>
              <a:off x="5203849" y="1079500"/>
              <a:ext cx="90061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home</a:t>
              </a:r>
            </a:p>
          </p:txBody>
        </p:sp>
        <p:sp>
          <p:nvSpPr>
            <p:cNvPr id="29" name="devices"/>
            <p:cNvSpPr txBox="1"/>
            <p:nvPr/>
          </p:nvSpPr>
          <p:spPr>
            <a:xfrm>
              <a:off x="7443279" y="1081562"/>
              <a:ext cx="11207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devices</a:t>
              </a:r>
            </a:p>
          </p:txBody>
        </p:sp>
        <p:sp>
          <p:nvSpPr>
            <p:cNvPr id="30" name="john"/>
            <p:cNvSpPr txBox="1"/>
            <p:nvPr/>
          </p:nvSpPr>
          <p:spPr>
            <a:xfrm>
              <a:off x="3313652" y="2390824"/>
              <a:ext cx="71860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john</a:t>
              </a:r>
            </a:p>
          </p:txBody>
        </p:sp>
        <p:sp>
          <p:nvSpPr>
            <p:cNvPr id="31" name="sally"/>
            <p:cNvSpPr txBox="1"/>
            <p:nvPr/>
          </p:nvSpPr>
          <p:spPr>
            <a:xfrm>
              <a:off x="7282795" y="2376062"/>
              <a:ext cx="70511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sally</a:t>
              </a:r>
            </a:p>
          </p:txBody>
        </p:sp>
        <p:sp>
          <p:nvSpPr>
            <p:cNvPr id="32" name="work"/>
            <p:cNvSpPr txBox="1"/>
            <p:nvPr/>
          </p:nvSpPr>
          <p:spPr>
            <a:xfrm>
              <a:off x="3256368" y="3718681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3" name="Line"/>
            <p:cNvSpPr/>
            <p:nvPr/>
          </p:nvSpPr>
          <p:spPr>
            <a:xfrm>
              <a:off x="6189625" y="3307109"/>
              <a:ext cx="2891459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4" name="Line"/>
            <p:cNvSpPr/>
            <p:nvPr/>
          </p:nvSpPr>
          <p:spPr>
            <a:xfrm flipV="1">
              <a:off x="62256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5" name="Rectangle"/>
            <p:cNvSpPr/>
            <p:nvPr/>
          </p:nvSpPr>
          <p:spPr>
            <a:xfrm>
              <a:off x="5270500" y="3738636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6" name="work"/>
            <p:cNvSpPr txBox="1"/>
            <p:nvPr/>
          </p:nvSpPr>
          <p:spPr>
            <a:xfrm>
              <a:off x="5809068" y="3733899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7" name="Line"/>
            <p:cNvSpPr/>
            <p:nvPr/>
          </p:nvSpPr>
          <p:spPr>
            <a:xfrm flipV="1">
              <a:off x="90577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" name="Rectangle"/>
            <p:cNvSpPr/>
            <p:nvPr/>
          </p:nvSpPr>
          <p:spPr>
            <a:xfrm>
              <a:off x="8102600" y="3738636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" name="other"/>
            <p:cNvSpPr txBox="1"/>
            <p:nvPr/>
          </p:nvSpPr>
          <p:spPr>
            <a:xfrm>
              <a:off x="8616829" y="3733899"/>
              <a:ext cx="8818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other</a:t>
              </a: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58B7-270B-694A-865E-3A9FB238013E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to pathway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 Pathway: Your full mailing address</a:t>
            </a:r>
          </a:p>
          <a:p>
            <a:pPr marL="390138" lvl="1" indent="0">
              <a:buNone/>
            </a:pPr>
            <a:endParaRPr lang="en-US" dirty="0" smtClean="0"/>
          </a:p>
          <a:p>
            <a:pPr marL="39013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4300 </a:t>
            </a:r>
            <a:r>
              <a:rPr lang="en-US" dirty="0" err="1" smtClean="0">
                <a:solidFill>
                  <a:srgbClr val="FF0000"/>
                </a:solidFill>
              </a:rPr>
              <a:t>Beechwood</a:t>
            </a:r>
            <a:r>
              <a:rPr lang="en-US" dirty="0" smtClean="0">
                <a:solidFill>
                  <a:srgbClr val="FF0000"/>
                </a:solidFill>
              </a:rPr>
              <a:t> Blvd</a:t>
            </a:r>
          </a:p>
          <a:p>
            <a:pPr marL="39013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Kitchen in Apt 15</a:t>
            </a:r>
          </a:p>
          <a:p>
            <a:pPr marL="39013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Pittsburgh, PA 15217</a:t>
            </a:r>
          </a:p>
          <a:p>
            <a:pPr marL="390138" lvl="1" indent="0">
              <a:buNone/>
            </a:pPr>
            <a:endParaRPr lang="en-US" dirty="0"/>
          </a:p>
          <a:p>
            <a:r>
              <a:rPr lang="en-US" dirty="0" smtClean="0"/>
              <a:t>Relative Pathway: Your location relative to current start point</a:t>
            </a:r>
          </a:p>
          <a:p>
            <a:pPr lvl="1"/>
            <a:r>
              <a:rPr lang="en-US" dirty="0" smtClean="0"/>
              <a:t>If you are at 4300 </a:t>
            </a:r>
            <a:r>
              <a:rPr lang="en-US" dirty="0" err="1" smtClean="0"/>
              <a:t>Beechwood</a:t>
            </a:r>
            <a:r>
              <a:rPr lang="en-US" dirty="0" smtClean="0"/>
              <a:t> Blvd, your relative pathway is</a:t>
            </a:r>
          </a:p>
          <a:p>
            <a:pPr marL="39013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Kitchen in Apt 15</a:t>
            </a:r>
          </a:p>
          <a:p>
            <a:pPr marL="39013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you are in Apt 15 your relative pathway could be</a:t>
            </a:r>
          </a:p>
          <a:p>
            <a:pPr marL="390138" lvl="1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Kitchen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E91A-8E27-A240-8BF0-79E76B91E85F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pathnames </a:t>
            </a:r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start with a slash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 sign</a:t>
            </a:r>
          </a:p>
          <a:p>
            <a:pPr lvl="1"/>
            <a:r>
              <a:rPr lang="en-US" dirty="0" smtClean="0"/>
              <a:t>Example: </a:t>
            </a:r>
          </a:p>
          <a:p>
            <a:pPr lvl="1"/>
            <a:endParaRPr lang="en-US" dirty="0" smtClean="0"/>
          </a:p>
          <a:p>
            <a:pPr marL="390138" lvl="1" indent="0" algn="ctr">
              <a:buNone/>
            </a:pPr>
            <a:r>
              <a:rPr lang="en-US" sz="3200" dirty="0" smtClean="0"/>
              <a:t>/Users/Home/Mandala/ENGR11</a:t>
            </a:r>
          </a:p>
          <a:p>
            <a:pPr marL="390138" lvl="1" indent="0">
              <a:buNone/>
            </a:pPr>
            <a:endParaRPr lang="en-US" dirty="0" smtClean="0"/>
          </a:p>
          <a:p>
            <a:r>
              <a:rPr lang="en-US" dirty="0"/>
              <a:t>Relative pathnames 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 at the </a:t>
            </a:r>
            <a:r>
              <a:rPr lang="en-US" dirty="0">
                <a:solidFill>
                  <a:srgbClr val="FF0000"/>
                </a:solidFill>
              </a:rPr>
              <a:t>working</a:t>
            </a:r>
            <a:r>
              <a:rPr lang="en-US" dirty="0"/>
              <a:t> directory,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 directory. Therefore, relative pathnames </a:t>
            </a:r>
            <a:r>
              <a:rPr lang="en-US" dirty="0">
                <a:solidFill>
                  <a:srgbClr val="FF0000"/>
                </a:solidFill>
              </a:rPr>
              <a:t>never start </a:t>
            </a:r>
            <a:r>
              <a:rPr lang="en-US" dirty="0"/>
              <a:t>with a </a:t>
            </a:r>
            <a:r>
              <a:rPr lang="en-US" dirty="0" smtClean="0"/>
              <a:t>slash 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</a:t>
            </a:r>
            <a:r>
              <a:rPr lang="en-US" dirty="0" smtClean="0"/>
              <a:t> sign</a:t>
            </a:r>
          </a:p>
          <a:p>
            <a:pPr lvl="1"/>
            <a:r>
              <a:rPr lang="en-US" dirty="0" smtClean="0"/>
              <a:t>Example: Relative pathway of ENGR11 from Home</a:t>
            </a:r>
          </a:p>
          <a:p>
            <a:pPr lvl="1"/>
            <a:endParaRPr lang="en-US" dirty="0"/>
          </a:p>
          <a:p>
            <a:pPr marL="390138" lvl="1" indent="0" algn="ctr">
              <a:buNone/>
            </a:pPr>
            <a:r>
              <a:rPr lang="en-US" sz="3200" dirty="0" smtClean="0"/>
              <a:t>./Mandala/ENGR11</a:t>
            </a:r>
          </a:p>
          <a:p>
            <a:pPr marL="390138" lvl="1" indent="0" algn="ctr">
              <a:buNone/>
            </a:pPr>
            <a:r>
              <a:rPr lang="en-US" dirty="0" smtClean="0"/>
              <a:t>Or</a:t>
            </a:r>
          </a:p>
          <a:p>
            <a:pPr marL="390138" lvl="1" indent="0" algn="ctr">
              <a:buNone/>
            </a:pPr>
            <a:r>
              <a:rPr lang="en-US" sz="3200" dirty="0" smtClean="0"/>
              <a:t>Mandala/ENGR11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DFD6-2E5B-594C-AD0D-E6C55C84C760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correct pathway to directory </a:t>
            </a:r>
            <a:r>
              <a:rPr lang="en-US" dirty="0" smtClean="0">
                <a:solidFill>
                  <a:srgbClr val="FF0000"/>
                </a:solidFill>
              </a:rPr>
              <a:t>work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/home/john/work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/john/work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john/work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/home/sally/work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grpSp>
        <p:nvGrpSpPr>
          <p:cNvPr id="4" name="Group"/>
          <p:cNvGrpSpPr/>
          <p:nvPr/>
        </p:nvGrpSpPr>
        <p:grpSpPr>
          <a:xfrm>
            <a:off x="1624106" y="4704795"/>
            <a:ext cx="10012909" cy="4216500"/>
            <a:chOff x="0" y="0"/>
            <a:chExt cx="10012908" cy="4216499"/>
          </a:xfrm>
        </p:grpSpPr>
        <p:sp>
          <p:nvSpPr>
            <p:cNvPr id="5" name="Line"/>
            <p:cNvSpPr/>
            <p:nvPr/>
          </p:nvSpPr>
          <p:spPr>
            <a:xfrm flipV="1">
              <a:off x="7635354" y="28242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" name="Line"/>
            <p:cNvSpPr/>
            <p:nvPr/>
          </p:nvSpPr>
          <p:spPr>
            <a:xfrm flipV="1">
              <a:off x="3672954" y="2826912"/>
              <a:ext cx="1" cy="89590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" name="Line"/>
            <p:cNvSpPr/>
            <p:nvPr/>
          </p:nvSpPr>
          <p:spPr>
            <a:xfrm flipV="1">
              <a:off x="76353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" name="Line"/>
            <p:cNvSpPr/>
            <p:nvPr/>
          </p:nvSpPr>
          <p:spPr>
            <a:xfrm flipV="1">
              <a:off x="36729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Line"/>
            <p:cNvSpPr/>
            <p:nvPr/>
          </p:nvSpPr>
          <p:spPr>
            <a:xfrm flipV="1">
              <a:off x="5654154" y="153241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" name="Line"/>
            <p:cNvSpPr/>
            <p:nvPr/>
          </p:nvSpPr>
          <p:spPr>
            <a:xfrm flipV="1">
              <a:off x="5654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" name="Line"/>
            <p:cNvSpPr/>
            <p:nvPr/>
          </p:nvSpPr>
          <p:spPr>
            <a:xfrm flipV="1">
              <a:off x="33046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Line"/>
            <p:cNvSpPr/>
            <p:nvPr/>
          </p:nvSpPr>
          <p:spPr>
            <a:xfrm flipV="1">
              <a:off x="8003654" y="757712"/>
              <a:ext cx="1" cy="330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Line"/>
            <p:cNvSpPr/>
            <p:nvPr/>
          </p:nvSpPr>
          <p:spPr>
            <a:xfrm flipV="1">
              <a:off x="955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Line"/>
            <p:cNvSpPr/>
            <p:nvPr/>
          </p:nvSpPr>
          <p:spPr>
            <a:xfrm flipV="1">
              <a:off x="4479404" y="4656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Rectangle"/>
            <p:cNvSpPr/>
            <p:nvPr/>
          </p:nvSpPr>
          <p:spPr>
            <a:xfrm>
              <a:off x="3524250" y="174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Rectangle"/>
            <p:cNvSpPr/>
            <p:nvPr/>
          </p:nvSpPr>
          <p:spPr>
            <a:xfrm>
              <a:off x="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Rectangle"/>
            <p:cNvSpPr/>
            <p:nvPr/>
          </p:nvSpPr>
          <p:spPr>
            <a:xfrm>
              <a:off x="2349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46990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7048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Line"/>
            <p:cNvSpPr/>
            <p:nvPr/>
          </p:nvSpPr>
          <p:spPr>
            <a:xfrm>
              <a:off x="921771" y="781050"/>
              <a:ext cx="7102566" cy="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" name="Line"/>
            <p:cNvSpPr/>
            <p:nvPr/>
          </p:nvSpPr>
          <p:spPr>
            <a:xfrm>
              <a:off x="3686267" y="1970112"/>
              <a:ext cx="3935775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" name="Rectangle"/>
            <p:cNvSpPr/>
            <p:nvPr/>
          </p:nvSpPr>
          <p:spPr>
            <a:xfrm>
              <a:off x="2717800" y="2395562"/>
              <a:ext cx="1910309" cy="447725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" name="Rectangle"/>
            <p:cNvSpPr/>
            <p:nvPr/>
          </p:nvSpPr>
          <p:spPr>
            <a:xfrm>
              <a:off x="6680200" y="2395562"/>
              <a:ext cx="1910309" cy="447725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" name="Rectangle"/>
            <p:cNvSpPr/>
            <p:nvPr/>
          </p:nvSpPr>
          <p:spPr>
            <a:xfrm>
              <a:off x="2717800" y="3736119"/>
              <a:ext cx="1910309" cy="447725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" name="/"/>
            <p:cNvSpPr txBox="1"/>
            <p:nvPr/>
          </p:nvSpPr>
          <p:spPr>
            <a:xfrm>
              <a:off x="4377683" y="0"/>
              <a:ext cx="20344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/</a:t>
              </a:r>
            </a:p>
          </p:txBody>
        </p:sp>
        <p:sp>
          <p:nvSpPr>
            <p:cNvPr id="26" name="bin"/>
            <p:cNvSpPr txBox="1"/>
            <p:nvPr/>
          </p:nvSpPr>
          <p:spPr>
            <a:xfrm>
              <a:off x="685613" y="1081562"/>
              <a:ext cx="53908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bin</a:t>
              </a:r>
            </a:p>
          </p:txBody>
        </p:sp>
        <p:sp>
          <p:nvSpPr>
            <p:cNvPr id="27" name="lib"/>
            <p:cNvSpPr txBox="1"/>
            <p:nvPr/>
          </p:nvSpPr>
          <p:spPr>
            <a:xfrm>
              <a:off x="3081622" y="1079500"/>
              <a:ext cx="44606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lib</a:t>
              </a:r>
            </a:p>
          </p:txBody>
        </p:sp>
        <p:sp>
          <p:nvSpPr>
            <p:cNvPr id="28" name="home"/>
            <p:cNvSpPr txBox="1"/>
            <p:nvPr/>
          </p:nvSpPr>
          <p:spPr>
            <a:xfrm>
              <a:off x="5203849" y="1079500"/>
              <a:ext cx="90061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home</a:t>
              </a:r>
            </a:p>
          </p:txBody>
        </p:sp>
        <p:sp>
          <p:nvSpPr>
            <p:cNvPr id="29" name="devices"/>
            <p:cNvSpPr txBox="1"/>
            <p:nvPr/>
          </p:nvSpPr>
          <p:spPr>
            <a:xfrm>
              <a:off x="7443279" y="1081562"/>
              <a:ext cx="11207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devices</a:t>
              </a:r>
            </a:p>
          </p:txBody>
        </p:sp>
        <p:sp>
          <p:nvSpPr>
            <p:cNvPr id="30" name="john"/>
            <p:cNvSpPr txBox="1"/>
            <p:nvPr/>
          </p:nvSpPr>
          <p:spPr>
            <a:xfrm>
              <a:off x="3313652" y="2390824"/>
              <a:ext cx="71860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/>
                <a:t>john</a:t>
              </a:r>
            </a:p>
          </p:txBody>
        </p:sp>
        <p:sp>
          <p:nvSpPr>
            <p:cNvPr id="31" name="sally"/>
            <p:cNvSpPr txBox="1"/>
            <p:nvPr/>
          </p:nvSpPr>
          <p:spPr>
            <a:xfrm>
              <a:off x="7282795" y="2376062"/>
              <a:ext cx="70511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sally</a:t>
              </a:r>
            </a:p>
          </p:txBody>
        </p:sp>
        <p:sp>
          <p:nvSpPr>
            <p:cNvPr id="32" name="work"/>
            <p:cNvSpPr txBox="1"/>
            <p:nvPr/>
          </p:nvSpPr>
          <p:spPr>
            <a:xfrm>
              <a:off x="3256368" y="3718681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3" name="Line"/>
            <p:cNvSpPr/>
            <p:nvPr/>
          </p:nvSpPr>
          <p:spPr>
            <a:xfrm>
              <a:off x="6189625" y="3307109"/>
              <a:ext cx="2891459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4" name="Line"/>
            <p:cNvSpPr/>
            <p:nvPr/>
          </p:nvSpPr>
          <p:spPr>
            <a:xfrm flipV="1">
              <a:off x="62256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5" name="Rectangle"/>
            <p:cNvSpPr/>
            <p:nvPr/>
          </p:nvSpPr>
          <p:spPr>
            <a:xfrm>
              <a:off x="5270500" y="3738636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6" name="work"/>
            <p:cNvSpPr txBox="1"/>
            <p:nvPr/>
          </p:nvSpPr>
          <p:spPr>
            <a:xfrm>
              <a:off x="5809068" y="3733899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37" name="Line"/>
            <p:cNvSpPr/>
            <p:nvPr/>
          </p:nvSpPr>
          <p:spPr>
            <a:xfrm flipV="1">
              <a:off x="90577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" name="Rectangle"/>
            <p:cNvSpPr/>
            <p:nvPr/>
          </p:nvSpPr>
          <p:spPr>
            <a:xfrm>
              <a:off x="8102600" y="3738636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" name="other"/>
            <p:cNvSpPr txBox="1"/>
            <p:nvPr/>
          </p:nvSpPr>
          <p:spPr>
            <a:xfrm>
              <a:off x="8616829" y="3733899"/>
              <a:ext cx="8818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other</a:t>
              </a: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6CCE-EC94-AE4A-B384-F7171CD7D098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dot ‘.’ represents the absolute pathway of working directory (current)</a:t>
            </a:r>
          </a:p>
          <a:p>
            <a:r>
              <a:rPr lang="en-US" dirty="0" smtClean="0"/>
              <a:t>Double dot ‘..’ represents the parent directory of working directory (current)</a:t>
            </a:r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/>
              <a:t>/Users/Mandala/ENGR11</a:t>
            </a:r>
          </a:p>
          <a:p>
            <a:pPr marL="0" indent="0">
              <a:buNone/>
            </a:pPr>
            <a:r>
              <a:rPr lang="en-US" dirty="0" smtClean="0"/>
              <a:t>If Working Directory is </a:t>
            </a:r>
            <a:r>
              <a:rPr lang="en-US" dirty="0" smtClean="0">
                <a:solidFill>
                  <a:srgbClr val="FF0000"/>
                </a:solidFill>
              </a:rPr>
              <a:t>Mandala </a:t>
            </a:r>
            <a:r>
              <a:rPr lang="en-US" dirty="0" smtClean="0"/>
              <a:t>then</a:t>
            </a:r>
          </a:p>
          <a:p>
            <a:pPr marL="0" indent="0" algn="ctr">
              <a:buNone/>
            </a:pPr>
            <a:r>
              <a:rPr lang="en-US" dirty="0" smtClean="0"/>
              <a:t>‘.’ represents /Users/Mandala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./ENGR11 or ENGR11 will take you to ENGR11</a:t>
            </a:r>
          </a:p>
          <a:p>
            <a:pPr marL="0" indent="0" algn="ctr">
              <a:buNone/>
            </a:pPr>
            <a:r>
              <a:rPr lang="en-US" dirty="0" smtClean="0"/>
              <a:t>../ will take you to Users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55C1-AE2B-EB4A-BDEE-FAD6EFB8A27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51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394960" cy="5760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Dr. Mahender Mandala</a:t>
            </a:r>
          </a:p>
          <a:p>
            <a:pPr marL="0" indent="0">
              <a:buNone/>
            </a:pPr>
            <a:r>
              <a:rPr lang="en-US" dirty="0" smtClean="0"/>
              <a:t>Instructor</a:t>
            </a:r>
          </a:p>
          <a:p>
            <a:pPr marL="0" indent="0">
              <a:buNone/>
            </a:pPr>
            <a:r>
              <a:rPr lang="en-US" dirty="0" smtClean="0"/>
              <a:t>Department of Bioengineering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m.mandala@pitt.edu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Office: TBA </a:t>
            </a:r>
            <a:r>
              <a:rPr lang="en-US" dirty="0"/>
              <a:t>Benedum </a:t>
            </a:r>
            <a:r>
              <a:rPr lang="en-US" dirty="0" smtClean="0"/>
              <a:t>Hall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Office Hours: TBA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394960" cy="56570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Refer to </a:t>
            </a:r>
            <a:r>
              <a:rPr lang="en-US" dirty="0" err="1" smtClean="0"/>
              <a:t>CourseWeb</a:t>
            </a:r>
            <a:r>
              <a:rPr lang="en-US" smtClean="0"/>
              <a:t> Faculty Link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3C98-F2F4-CB4A-B5BB-5E395D928B28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 syntax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UNIX follows: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Command</a:t>
            </a:r>
            <a:r>
              <a:rPr lang="en-US" i="1" dirty="0"/>
              <a:t>&lt;</a:t>
            </a:r>
            <a:r>
              <a:rPr lang="en-US" dirty="0"/>
              <a:t>space</a:t>
            </a:r>
            <a:r>
              <a:rPr lang="en-US" i="1" dirty="0"/>
              <a:t>&gt;</a:t>
            </a:r>
            <a:r>
              <a:rPr lang="mr-IN" i="1" dirty="0" smtClean="0">
                <a:solidFill>
                  <a:srgbClr val="00B050"/>
                </a:solidFill>
              </a:rPr>
              <a:t>–</a:t>
            </a:r>
            <a:r>
              <a:rPr lang="en-US" i="1" dirty="0" smtClean="0">
                <a:solidFill>
                  <a:srgbClr val="00B050"/>
                </a:solidFill>
              </a:rPr>
              <a:t>options</a:t>
            </a:r>
            <a:r>
              <a:rPr lang="en-US" i="1" dirty="0" smtClean="0"/>
              <a:t>&lt;</a:t>
            </a:r>
            <a:r>
              <a:rPr lang="en-US" dirty="0" smtClean="0"/>
              <a:t>space</a:t>
            </a:r>
            <a:r>
              <a:rPr lang="en-US" i="1" dirty="0" smtClean="0"/>
              <a:t>&gt;</a:t>
            </a:r>
            <a:r>
              <a:rPr lang="en-US" i="1" dirty="0" smtClean="0">
                <a:solidFill>
                  <a:srgbClr val="0070C0"/>
                </a:solidFill>
              </a:rPr>
              <a:t>arguments</a:t>
            </a:r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cp</a:t>
            </a:r>
            <a:r>
              <a:rPr lang="en-US" i="1" dirty="0" smtClean="0"/>
              <a:t> </a:t>
            </a:r>
            <a:r>
              <a:rPr lang="mr-IN" i="1" dirty="0" smtClean="0">
                <a:solidFill>
                  <a:srgbClr val="00B050"/>
                </a:solidFill>
              </a:rPr>
              <a:t>–</a:t>
            </a:r>
            <a:r>
              <a:rPr lang="en-US" i="1" dirty="0" smtClean="0">
                <a:solidFill>
                  <a:srgbClr val="00B050"/>
                </a:solidFill>
              </a:rPr>
              <a:t>r </a:t>
            </a:r>
            <a:r>
              <a:rPr lang="en-US" i="1" dirty="0" smtClean="0">
                <a:solidFill>
                  <a:srgbClr val="0070C0"/>
                </a:solidFill>
              </a:rPr>
              <a:t>/home/engr11 /user/mandala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i="1" dirty="0"/>
              <a:t>c</a:t>
            </a:r>
            <a:r>
              <a:rPr lang="en-US" i="1" dirty="0" smtClean="0"/>
              <a:t>ommand: always the first word</a:t>
            </a:r>
          </a:p>
          <a:p>
            <a:r>
              <a:rPr lang="en-US" i="1" dirty="0" smtClean="0"/>
              <a:t>-options: modify the function of command [optional]</a:t>
            </a:r>
          </a:p>
          <a:p>
            <a:r>
              <a:rPr lang="en-US" i="1" dirty="0" smtClean="0"/>
              <a:t>Arguments: identify the data upon which command performs a function [optional]</a:t>
            </a:r>
          </a:p>
          <a:p>
            <a:endParaRPr lang="en-US" i="1" dirty="0"/>
          </a:p>
          <a:p>
            <a:r>
              <a:rPr lang="en-US" i="1" dirty="0" smtClean="0"/>
              <a:t>Note: UNIX is case sensitive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82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navigate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navigate between directories we use UNIX command </a:t>
            </a:r>
            <a:r>
              <a:rPr lang="en-US" dirty="0" smtClean="0">
                <a:solidFill>
                  <a:srgbClr val="FF0000"/>
                </a:solidFill>
              </a:rPr>
              <a:t>cd </a:t>
            </a:r>
            <a:r>
              <a:rPr lang="en-US" dirty="0" smtClean="0"/>
              <a:t>which stands for change directory</a:t>
            </a:r>
          </a:p>
          <a:p>
            <a:r>
              <a:rPr lang="en-US" dirty="0" smtClean="0"/>
              <a:t>Syntax: </a:t>
            </a:r>
            <a:r>
              <a:rPr lang="en-US" dirty="0" smtClean="0">
                <a:solidFill>
                  <a:srgbClr val="FF0000"/>
                </a:solidFill>
              </a:rPr>
              <a:t>cd&lt;space&gt;</a:t>
            </a:r>
            <a:r>
              <a:rPr lang="en-US" dirty="0" err="1" smtClean="0">
                <a:solidFill>
                  <a:srgbClr val="FF0000"/>
                </a:solidFill>
              </a:rPr>
              <a:t>DirectoryPath</a:t>
            </a:r>
            <a:r>
              <a:rPr lang="en-US" dirty="0" smtClean="0">
                <a:solidFill>
                  <a:srgbClr val="FF0000"/>
                </a:solidFill>
              </a:rPr>
              <a:t>&lt;enter&gt;</a:t>
            </a:r>
          </a:p>
          <a:p>
            <a:r>
              <a:rPr lang="en-US" dirty="0" smtClean="0"/>
              <a:t>Navigate to </a:t>
            </a:r>
            <a:r>
              <a:rPr lang="en-US" b="1" dirty="0" smtClean="0">
                <a:solidFill>
                  <a:srgbClr val="FF0000"/>
                </a:solidFill>
              </a:rPr>
              <a:t>work</a:t>
            </a:r>
            <a:r>
              <a:rPr lang="en-US" dirty="0" smtClean="0">
                <a:solidFill>
                  <a:srgbClr val="FF0000"/>
                </a:solidFill>
              </a:rPr>
              <a:t> 		cd work 	or	 cd ./work</a:t>
            </a:r>
          </a:p>
          <a:p>
            <a:r>
              <a:rPr lang="en-US" dirty="0" smtClean="0"/>
              <a:t>Navigate to </a:t>
            </a:r>
            <a:r>
              <a:rPr lang="en-US" b="1" dirty="0" smtClean="0">
                <a:solidFill>
                  <a:srgbClr val="92D050"/>
                </a:solidFill>
              </a:rPr>
              <a:t>other</a:t>
            </a:r>
            <a:r>
              <a:rPr lang="en-US" dirty="0" smtClean="0">
                <a:solidFill>
                  <a:srgbClr val="92D050"/>
                </a:solidFill>
              </a:rPr>
              <a:t>		cd /home/sally/other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1148-4A7A-FA4E-BB97-91DC69727600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  <p:grpSp>
        <p:nvGrpSpPr>
          <p:cNvPr id="7" name="Group"/>
          <p:cNvGrpSpPr/>
          <p:nvPr/>
        </p:nvGrpSpPr>
        <p:grpSpPr>
          <a:xfrm>
            <a:off x="1426233" y="4828879"/>
            <a:ext cx="10012909" cy="4216500"/>
            <a:chOff x="0" y="0"/>
            <a:chExt cx="10012908" cy="4216499"/>
          </a:xfrm>
        </p:grpSpPr>
        <p:sp>
          <p:nvSpPr>
            <p:cNvPr id="8" name="Line"/>
            <p:cNvSpPr/>
            <p:nvPr/>
          </p:nvSpPr>
          <p:spPr>
            <a:xfrm flipV="1">
              <a:off x="7635354" y="28242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Line"/>
            <p:cNvSpPr/>
            <p:nvPr/>
          </p:nvSpPr>
          <p:spPr>
            <a:xfrm flipV="1">
              <a:off x="3672954" y="2826912"/>
              <a:ext cx="1" cy="89590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" name="Line"/>
            <p:cNvSpPr/>
            <p:nvPr/>
          </p:nvSpPr>
          <p:spPr>
            <a:xfrm flipV="1">
              <a:off x="76353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" name="Line"/>
            <p:cNvSpPr/>
            <p:nvPr/>
          </p:nvSpPr>
          <p:spPr>
            <a:xfrm flipV="1">
              <a:off x="36729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Line"/>
            <p:cNvSpPr/>
            <p:nvPr/>
          </p:nvSpPr>
          <p:spPr>
            <a:xfrm flipV="1">
              <a:off x="5654154" y="153241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Line"/>
            <p:cNvSpPr/>
            <p:nvPr/>
          </p:nvSpPr>
          <p:spPr>
            <a:xfrm flipV="1">
              <a:off x="5654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Line"/>
            <p:cNvSpPr/>
            <p:nvPr/>
          </p:nvSpPr>
          <p:spPr>
            <a:xfrm flipV="1">
              <a:off x="33046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Line"/>
            <p:cNvSpPr/>
            <p:nvPr/>
          </p:nvSpPr>
          <p:spPr>
            <a:xfrm flipV="1">
              <a:off x="8003654" y="757712"/>
              <a:ext cx="1" cy="330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Line"/>
            <p:cNvSpPr/>
            <p:nvPr/>
          </p:nvSpPr>
          <p:spPr>
            <a:xfrm flipV="1">
              <a:off x="955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Line"/>
            <p:cNvSpPr/>
            <p:nvPr/>
          </p:nvSpPr>
          <p:spPr>
            <a:xfrm flipV="1">
              <a:off x="4479404" y="4656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3524250" y="174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2349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46990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" name="Rectangle"/>
            <p:cNvSpPr/>
            <p:nvPr/>
          </p:nvSpPr>
          <p:spPr>
            <a:xfrm>
              <a:off x="7048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" name="Line"/>
            <p:cNvSpPr/>
            <p:nvPr/>
          </p:nvSpPr>
          <p:spPr>
            <a:xfrm>
              <a:off x="921771" y="781050"/>
              <a:ext cx="7102566" cy="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" name="Line"/>
            <p:cNvSpPr/>
            <p:nvPr/>
          </p:nvSpPr>
          <p:spPr>
            <a:xfrm>
              <a:off x="3686267" y="1970112"/>
              <a:ext cx="3935775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" name="Rectangle"/>
            <p:cNvSpPr/>
            <p:nvPr/>
          </p:nvSpPr>
          <p:spPr>
            <a:xfrm>
              <a:off x="2717800" y="2395562"/>
              <a:ext cx="1910309" cy="447725"/>
            </a:xfrm>
            <a:prstGeom prst="rect">
              <a:avLst/>
            </a:prstGeom>
            <a:solidFill>
              <a:srgbClr val="00B0F0"/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Rectangle"/>
            <p:cNvSpPr/>
            <p:nvPr/>
          </p:nvSpPr>
          <p:spPr>
            <a:xfrm>
              <a:off x="6680200" y="2395562"/>
              <a:ext cx="1910309" cy="447725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" name="Rectangle"/>
            <p:cNvSpPr/>
            <p:nvPr/>
          </p:nvSpPr>
          <p:spPr>
            <a:xfrm>
              <a:off x="2717800" y="3736119"/>
              <a:ext cx="1910309" cy="447725"/>
            </a:xfrm>
            <a:prstGeom prst="rect">
              <a:avLst/>
            </a:prstGeom>
            <a:solidFill>
              <a:srgbClr val="FF0000"/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8" name="/"/>
            <p:cNvSpPr txBox="1"/>
            <p:nvPr/>
          </p:nvSpPr>
          <p:spPr>
            <a:xfrm>
              <a:off x="4377683" y="0"/>
              <a:ext cx="20344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/</a:t>
              </a:r>
            </a:p>
          </p:txBody>
        </p:sp>
        <p:sp>
          <p:nvSpPr>
            <p:cNvPr id="29" name="bin"/>
            <p:cNvSpPr txBox="1"/>
            <p:nvPr/>
          </p:nvSpPr>
          <p:spPr>
            <a:xfrm>
              <a:off x="685613" y="1081562"/>
              <a:ext cx="53908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bin</a:t>
              </a:r>
            </a:p>
          </p:txBody>
        </p:sp>
        <p:sp>
          <p:nvSpPr>
            <p:cNvPr id="30" name="lib"/>
            <p:cNvSpPr txBox="1"/>
            <p:nvPr/>
          </p:nvSpPr>
          <p:spPr>
            <a:xfrm>
              <a:off x="3081622" y="1079500"/>
              <a:ext cx="44606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lib</a:t>
              </a:r>
            </a:p>
          </p:txBody>
        </p:sp>
        <p:sp>
          <p:nvSpPr>
            <p:cNvPr id="31" name="home"/>
            <p:cNvSpPr txBox="1"/>
            <p:nvPr/>
          </p:nvSpPr>
          <p:spPr>
            <a:xfrm>
              <a:off x="5203849" y="1079500"/>
              <a:ext cx="90061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home</a:t>
              </a:r>
            </a:p>
          </p:txBody>
        </p:sp>
        <p:sp>
          <p:nvSpPr>
            <p:cNvPr id="32" name="devices"/>
            <p:cNvSpPr txBox="1"/>
            <p:nvPr/>
          </p:nvSpPr>
          <p:spPr>
            <a:xfrm>
              <a:off x="7443279" y="1081562"/>
              <a:ext cx="11207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devices</a:t>
              </a:r>
            </a:p>
          </p:txBody>
        </p:sp>
        <p:sp>
          <p:nvSpPr>
            <p:cNvPr id="33" name="john"/>
            <p:cNvSpPr txBox="1"/>
            <p:nvPr/>
          </p:nvSpPr>
          <p:spPr>
            <a:xfrm>
              <a:off x="3313652" y="2390824"/>
              <a:ext cx="71860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/>
                <a:t>john</a:t>
              </a:r>
            </a:p>
          </p:txBody>
        </p:sp>
        <p:sp>
          <p:nvSpPr>
            <p:cNvPr id="34" name="sally"/>
            <p:cNvSpPr txBox="1"/>
            <p:nvPr/>
          </p:nvSpPr>
          <p:spPr>
            <a:xfrm>
              <a:off x="7282795" y="2376062"/>
              <a:ext cx="70511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sally</a:t>
              </a:r>
            </a:p>
          </p:txBody>
        </p:sp>
        <p:sp>
          <p:nvSpPr>
            <p:cNvPr id="35" name="work"/>
            <p:cNvSpPr txBox="1"/>
            <p:nvPr/>
          </p:nvSpPr>
          <p:spPr>
            <a:xfrm>
              <a:off x="3256368" y="3718681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/>
                <a:t>work</a:t>
              </a:r>
            </a:p>
          </p:txBody>
        </p:sp>
        <p:sp>
          <p:nvSpPr>
            <p:cNvPr id="36" name="Line"/>
            <p:cNvSpPr/>
            <p:nvPr/>
          </p:nvSpPr>
          <p:spPr>
            <a:xfrm>
              <a:off x="6189625" y="3307109"/>
              <a:ext cx="2891459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" name="Line"/>
            <p:cNvSpPr/>
            <p:nvPr/>
          </p:nvSpPr>
          <p:spPr>
            <a:xfrm flipV="1">
              <a:off x="62256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" name="Rectangle"/>
            <p:cNvSpPr/>
            <p:nvPr/>
          </p:nvSpPr>
          <p:spPr>
            <a:xfrm>
              <a:off x="5270500" y="3738636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" name="work"/>
            <p:cNvSpPr txBox="1"/>
            <p:nvPr/>
          </p:nvSpPr>
          <p:spPr>
            <a:xfrm>
              <a:off x="5809068" y="3733899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40" name="Line"/>
            <p:cNvSpPr/>
            <p:nvPr/>
          </p:nvSpPr>
          <p:spPr>
            <a:xfrm flipV="1">
              <a:off x="90577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1" name="Rectangle"/>
            <p:cNvSpPr/>
            <p:nvPr/>
          </p:nvSpPr>
          <p:spPr>
            <a:xfrm>
              <a:off x="8102600" y="3738636"/>
              <a:ext cx="1910309" cy="447726"/>
            </a:xfrm>
            <a:prstGeom prst="rect">
              <a:avLst/>
            </a:prstGeom>
            <a:solidFill>
              <a:srgbClr val="92D050"/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2" name="other"/>
            <p:cNvSpPr txBox="1"/>
            <p:nvPr/>
          </p:nvSpPr>
          <p:spPr>
            <a:xfrm>
              <a:off x="8616829" y="3733899"/>
              <a:ext cx="8818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other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0" y="7105155"/>
            <a:ext cx="4147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Working directory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UNIX command </a:t>
            </a:r>
            <a:r>
              <a:rPr lang="en-US" dirty="0" err="1" smtClean="0">
                <a:solidFill>
                  <a:srgbClr val="FF0000"/>
                </a:solidFill>
              </a:rPr>
              <a:t>pwd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which stands for print working directory</a:t>
            </a:r>
          </a:p>
          <a:p>
            <a:r>
              <a:rPr lang="en-US" dirty="0" smtClean="0"/>
              <a:t>Syntax: </a:t>
            </a:r>
            <a:r>
              <a:rPr lang="en-US" dirty="0" err="1" smtClean="0">
                <a:solidFill>
                  <a:srgbClr val="FF0000"/>
                </a:solidFill>
              </a:rPr>
              <a:t>pwd</a:t>
            </a:r>
            <a:r>
              <a:rPr lang="en-US" dirty="0" smtClean="0"/>
              <a:t>&lt;enter&gt;</a:t>
            </a:r>
          </a:p>
          <a:p>
            <a:r>
              <a:rPr lang="en-US" dirty="0" smtClean="0"/>
              <a:t>Example: Typing </a:t>
            </a:r>
            <a:r>
              <a:rPr lang="en-US" dirty="0" err="1" smtClean="0">
                <a:solidFill>
                  <a:srgbClr val="FF0000"/>
                </a:solidFill>
              </a:rPr>
              <a:t>pwd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return (print) </a:t>
            </a:r>
            <a:r>
              <a:rPr lang="en-US" dirty="0" smtClean="0">
                <a:solidFill>
                  <a:srgbClr val="FF0000"/>
                </a:solidFill>
              </a:rPr>
              <a:t>/home/john/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67FA-9D7C-4C48-AA4E-701D8B303225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  <p:grpSp>
        <p:nvGrpSpPr>
          <p:cNvPr id="7" name="Group"/>
          <p:cNvGrpSpPr/>
          <p:nvPr/>
        </p:nvGrpSpPr>
        <p:grpSpPr>
          <a:xfrm>
            <a:off x="1426233" y="4828879"/>
            <a:ext cx="10012909" cy="4216500"/>
            <a:chOff x="0" y="0"/>
            <a:chExt cx="10012908" cy="4216499"/>
          </a:xfrm>
        </p:grpSpPr>
        <p:sp>
          <p:nvSpPr>
            <p:cNvPr id="8" name="Line"/>
            <p:cNvSpPr/>
            <p:nvPr/>
          </p:nvSpPr>
          <p:spPr>
            <a:xfrm flipV="1">
              <a:off x="7635354" y="28242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Line"/>
            <p:cNvSpPr/>
            <p:nvPr/>
          </p:nvSpPr>
          <p:spPr>
            <a:xfrm flipV="1">
              <a:off x="3672954" y="2826912"/>
              <a:ext cx="1" cy="89590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" name="Line"/>
            <p:cNvSpPr/>
            <p:nvPr/>
          </p:nvSpPr>
          <p:spPr>
            <a:xfrm flipV="1">
              <a:off x="76353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" name="Line"/>
            <p:cNvSpPr/>
            <p:nvPr/>
          </p:nvSpPr>
          <p:spPr>
            <a:xfrm flipV="1">
              <a:off x="3672954" y="193836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Line"/>
            <p:cNvSpPr/>
            <p:nvPr/>
          </p:nvSpPr>
          <p:spPr>
            <a:xfrm flipV="1">
              <a:off x="5654154" y="1532412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Line"/>
            <p:cNvSpPr/>
            <p:nvPr/>
          </p:nvSpPr>
          <p:spPr>
            <a:xfrm flipV="1">
              <a:off x="5654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Line"/>
            <p:cNvSpPr/>
            <p:nvPr/>
          </p:nvSpPr>
          <p:spPr>
            <a:xfrm flipV="1">
              <a:off x="33046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Line"/>
            <p:cNvSpPr/>
            <p:nvPr/>
          </p:nvSpPr>
          <p:spPr>
            <a:xfrm flipV="1">
              <a:off x="8003654" y="757712"/>
              <a:ext cx="1" cy="330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Line"/>
            <p:cNvSpPr/>
            <p:nvPr/>
          </p:nvSpPr>
          <p:spPr>
            <a:xfrm flipV="1">
              <a:off x="955154" y="7831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Line"/>
            <p:cNvSpPr/>
            <p:nvPr/>
          </p:nvSpPr>
          <p:spPr>
            <a:xfrm flipV="1">
              <a:off x="4479404" y="465612"/>
              <a:ext cx="1" cy="3048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3524250" y="174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2349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46990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" name="Rectangle"/>
            <p:cNvSpPr/>
            <p:nvPr/>
          </p:nvSpPr>
          <p:spPr>
            <a:xfrm>
              <a:off x="7048500" y="1096937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" name="Line"/>
            <p:cNvSpPr/>
            <p:nvPr/>
          </p:nvSpPr>
          <p:spPr>
            <a:xfrm>
              <a:off x="921771" y="781050"/>
              <a:ext cx="7102566" cy="0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" name="Line"/>
            <p:cNvSpPr/>
            <p:nvPr/>
          </p:nvSpPr>
          <p:spPr>
            <a:xfrm>
              <a:off x="3686267" y="1970112"/>
              <a:ext cx="3935775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" name="Rectangle"/>
            <p:cNvSpPr/>
            <p:nvPr/>
          </p:nvSpPr>
          <p:spPr>
            <a:xfrm>
              <a:off x="2717800" y="2395562"/>
              <a:ext cx="1910309" cy="447725"/>
            </a:xfrm>
            <a:prstGeom prst="rect">
              <a:avLst/>
            </a:prstGeom>
            <a:solidFill>
              <a:srgbClr val="00B0F0"/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Rectangle"/>
            <p:cNvSpPr/>
            <p:nvPr/>
          </p:nvSpPr>
          <p:spPr>
            <a:xfrm>
              <a:off x="6680200" y="2395562"/>
              <a:ext cx="1910309" cy="447725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" name="Rectangle"/>
            <p:cNvSpPr/>
            <p:nvPr/>
          </p:nvSpPr>
          <p:spPr>
            <a:xfrm>
              <a:off x="2717800" y="3736119"/>
              <a:ext cx="1910309" cy="447725"/>
            </a:xfrm>
            <a:prstGeom prst="rect">
              <a:avLst/>
            </a:prstGeom>
            <a:solidFill>
              <a:srgbClr val="FF0000"/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8" name="/"/>
            <p:cNvSpPr txBox="1"/>
            <p:nvPr/>
          </p:nvSpPr>
          <p:spPr>
            <a:xfrm>
              <a:off x="4377683" y="0"/>
              <a:ext cx="20344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/</a:t>
              </a:r>
            </a:p>
          </p:txBody>
        </p:sp>
        <p:sp>
          <p:nvSpPr>
            <p:cNvPr id="29" name="bin"/>
            <p:cNvSpPr txBox="1"/>
            <p:nvPr/>
          </p:nvSpPr>
          <p:spPr>
            <a:xfrm>
              <a:off x="685613" y="1081562"/>
              <a:ext cx="53908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bin</a:t>
              </a:r>
            </a:p>
          </p:txBody>
        </p:sp>
        <p:sp>
          <p:nvSpPr>
            <p:cNvPr id="30" name="lib"/>
            <p:cNvSpPr txBox="1"/>
            <p:nvPr/>
          </p:nvSpPr>
          <p:spPr>
            <a:xfrm>
              <a:off x="3081622" y="1079500"/>
              <a:ext cx="44606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lib</a:t>
              </a:r>
            </a:p>
          </p:txBody>
        </p:sp>
        <p:sp>
          <p:nvSpPr>
            <p:cNvPr id="31" name="home"/>
            <p:cNvSpPr txBox="1"/>
            <p:nvPr/>
          </p:nvSpPr>
          <p:spPr>
            <a:xfrm>
              <a:off x="5203849" y="1079500"/>
              <a:ext cx="90061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home</a:t>
              </a:r>
            </a:p>
          </p:txBody>
        </p:sp>
        <p:sp>
          <p:nvSpPr>
            <p:cNvPr id="32" name="devices"/>
            <p:cNvSpPr txBox="1"/>
            <p:nvPr/>
          </p:nvSpPr>
          <p:spPr>
            <a:xfrm>
              <a:off x="7443279" y="1081562"/>
              <a:ext cx="11207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devices</a:t>
              </a:r>
            </a:p>
          </p:txBody>
        </p:sp>
        <p:sp>
          <p:nvSpPr>
            <p:cNvPr id="33" name="john"/>
            <p:cNvSpPr txBox="1"/>
            <p:nvPr/>
          </p:nvSpPr>
          <p:spPr>
            <a:xfrm>
              <a:off x="3313652" y="2390824"/>
              <a:ext cx="71860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/>
                <a:t>john</a:t>
              </a:r>
            </a:p>
          </p:txBody>
        </p:sp>
        <p:sp>
          <p:nvSpPr>
            <p:cNvPr id="34" name="sally"/>
            <p:cNvSpPr txBox="1"/>
            <p:nvPr/>
          </p:nvSpPr>
          <p:spPr>
            <a:xfrm>
              <a:off x="7282795" y="2376062"/>
              <a:ext cx="70511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sally</a:t>
              </a:r>
            </a:p>
          </p:txBody>
        </p:sp>
        <p:sp>
          <p:nvSpPr>
            <p:cNvPr id="35" name="work"/>
            <p:cNvSpPr txBox="1"/>
            <p:nvPr/>
          </p:nvSpPr>
          <p:spPr>
            <a:xfrm>
              <a:off x="3256368" y="3718681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rPr dirty="0"/>
                <a:t>work</a:t>
              </a:r>
            </a:p>
          </p:txBody>
        </p:sp>
        <p:sp>
          <p:nvSpPr>
            <p:cNvPr id="36" name="Line"/>
            <p:cNvSpPr/>
            <p:nvPr/>
          </p:nvSpPr>
          <p:spPr>
            <a:xfrm>
              <a:off x="6189625" y="3307109"/>
              <a:ext cx="2891459" cy="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" name="Line"/>
            <p:cNvSpPr/>
            <p:nvPr/>
          </p:nvSpPr>
          <p:spPr>
            <a:xfrm flipV="1">
              <a:off x="62256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" name="Rectangle"/>
            <p:cNvSpPr/>
            <p:nvPr/>
          </p:nvSpPr>
          <p:spPr>
            <a:xfrm>
              <a:off x="5270500" y="3738636"/>
              <a:ext cx="1910309" cy="447726"/>
            </a:xfrm>
            <a:prstGeom prst="rect">
              <a:avLst/>
            </a:prstGeom>
            <a:noFill/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" name="work"/>
            <p:cNvSpPr txBox="1"/>
            <p:nvPr/>
          </p:nvSpPr>
          <p:spPr>
            <a:xfrm>
              <a:off x="5809068" y="3733899"/>
              <a:ext cx="833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work</a:t>
              </a:r>
            </a:p>
          </p:txBody>
        </p:sp>
        <p:sp>
          <p:nvSpPr>
            <p:cNvPr id="40" name="Line"/>
            <p:cNvSpPr/>
            <p:nvPr/>
          </p:nvSpPr>
          <p:spPr>
            <a:xfrm flipV="1">
              <a:off x="9057754" y="3281436"/>
              <a:ext cx="1" cy="457201"/>
            </a:xfrm>
            <a:prstGeom prst="line">
              <a:avLst/>
            </a:prstGeom>
            <a:noFill/>
            <a:ln w="63500" cap="flat">
              <a:solidFill>
                <a:srgbClr val="00008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1" name="Rectangle"/>
            <p:cNvSpPr/>
            <p:nvPr/>
          </p:nvSpPr>
          <p:spPr>
            <a:xfrm>
              <a:off x="8102600" y="3738636"/>
              <a:ext cx="1910309" cy="447726"/>
            </a:xfrm>
            <a:prstGeom prst="rect">
              <a:avLst/>
            </a:prstGeom>
            <a:solidFill>
              <a:srgbClr val="92D050"/>
            </a:solidFill>
            <a:ln w="50800" cap="flat">
              <a:solidFill>
                <a:srgbClr val="9452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2" name="other"/>
            <p:cNvSpPr txBox="1"/>
            <p:nvPr/>
          </p:nvSpPr>
          <p:spPr>
            <a:xfrm>
              <a:off x="8616829" y="3733899"/>
              <a:ext cx="88185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0008B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r>
                <a:t>other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0" y="7105155"/>
            <a:ext cx="4147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Working directory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memorize all </a:t>
            </a:r>
            <a:r>
              <a:rPr lang="en-US" dirty="0" err="1" smtClean="0"/>
              <a:t>unix</a:t>
            </a:r>
            <a:r>
              <a:rPr lang="en-US" dirty="0" smtClean="0"/>
              <a:t> commands?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NO! Unless you want to dedicate a few decades of your life.</a:t>
            </a:r>
          </a:p>
          <a:p>
            <a:r>
              <a:rPr lang="en-US" dirty="0" smtClean="0"/>
              <a:t>Learn the basics (for test and in class activity) and learn about specific commands when needed.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4976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about a command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for command + “</a:t>
            </a:r>
            <a:r>
              <a:rPr lang="en-US" dirty="0" err="1" smtClean="0"/>
              <a:t>unix</a:t>
            </a:r>
            <a:r>
              <a:rPr lang="en-US" dirty="0" smtClean="0"/>
              <a:t>” + “help”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cd </a:t>
            </a:r>
            <a:r>
              <a:rPr lang="en-US" i="1" dirty="0" err="1" smtClean="0"/>
              <a:t>unix</a:t>
            </a:r>
            <a:r>
              <a:rPr lang="en-US" i="1" dirty="0" smtClean="0"/>
              <a:t> help 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how to copy files on </a:t>
            </a:r>
            <a:r>
              <a:rPr lang="en-US" i="1" dirty="0" err="1" smtClean="0"/>
              <a:t>unix</a:t>
            </a:r>
            <a:endParaRPr lang="en-US" i="1" dirty="0" smtClean="0"/>
          </a:p>
          <a:p>
            <a:pPr lvl="1"/>
            <a:endParaRPr lang="en-US" dirty="0"/>
          </a:p>
          <a:p>
            <a:r>
              <a:rPr lang="en-US" dirty="0" smtClean="0"/>
              <a:t>Read command manual</a:t>
            </a:r>
          </a:p>
          <a:p>
            <a:pPr lvl="1"/>
            <a:r>
              <a:rPr lang="en-US" dirty="0" smtClean="0"/>
              <a:t>In terminal type </a:t>
            </a:r>
            <a:r>
              <a:rPr lang="en-US" b="1" dirty="0" smtClean="0">
                <a:solidFill>
                  <a:srgbClr val="FF0000"/>
                </a:solidFill>
              </a:rPr>
              <a:t>man</a:t>
            </a:r>
            <a:r>
              <a:rPr lang="en-US" dirty="0" smtClean="0"/>
              <a:t>&lt;space&gt;&lt;command name&gt;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man</a:t>
            </a:r>
            <a:r>
              <a:rPr lang="en-US" dirty="0" smtClean="0"/>
              <a:t> cd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572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Shell (SSH)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SSH</a:t>
            </a:r>
            <a:r>
              <a:rPr lang="en-US" dirty="0" smtClean="0"/>
              <a:t> is a secure version of </a:t>
            </a:r>
            <a:r>
              <a:rPr lang="en-US" dirty="0" smtClean="0">
                <a:solidFill>
                  <a:srgbClr val="FF0000"/>
                </a:solidFill>
              </a:rPr>
              <a:t>TELNET </a:t>
            </a:r>
            <a:r>
              <a:rPr lang="en-US" dirty="0" smtClean="0"/>
              <a:t>used to run commands on a remote computer</a:t>
            </a:r>
          </a:p>
          <a:p>
            <a:pPr lvl="1"/>
            <a:r>
              <a:rPr lang="en-US" dirty="0" smtClean="0"/>
              <a:t>SSH network </a:t>
            </a:r>
            <a:r>
              <a:rPr lang="en-US" dirty="0"/>
              <a:t>protocol </a:t>
            </a:r>
            <a:r>
              <a:rPr lang="en-US" dirty="0" smtClean="0"/>
              <a:t>provides a </a:t>
            </a:r>
            <a:r>
              <a:rPr lang="en-US" dirty="0" smtClean="0">
                <a:solidFill>
                  <a:srgbClr val="FF0000"/>
                </a:solidFill>
              </a:rPr>
              <a:t>two-way </a:t>
            </a:r>
            <a:r>
              <a:rPr lang="en-US" dirty="0">
                <a:solidFill>
                  <a:srgbClr val="FF0000"/>
                </a:solidFill>
              </a:rPr>
              <a:t>communication</a:t>
            </a:r>
            <a:r>
              <a:rPr lang="en-US" dirty="0"/>
              <a:t> </a:t>
            </a:r>
            <a:r>
              <a:rPr lang="en-US" dirty="0" smtClean="0"/>
              <a:t>between remote computer and user using command line or terminal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Windows </a:t>
            </a:r>
            <a:r>
              <a:rPr lang="en-US" dirty="0" smtClean="0">
                <a:solidFill>
                  <a:srgbClr val="FF0000"/>
                </a:solidFill>
              </a:rPr>
              <a:t>OS </a:t>
            </a:r>
            <a:r>
              <a:rPr lang="en-US" dirty="0" smtClean="0"/>
              <a:t>does </a:t>
            </a:r>
            <a:r>
              <a:rPr lang="en-US" dirty="0"/>
              <a:t>not provide a </a:t>
            </a:r>
            <a:r>
              <a:rPr lang="en-US" dirty="0" smtClean="0"/>
              <a:t>SSH program</a:t>
            </a:r>
            <a:r>
              <a:rPr lang="en-US" dirty="0"/>
              <a:t>. Instead, we will use a software called </a:t>
            </a:r>
            <a:r>
              <a:rPr lang="en-US" b="1" dirty="0" err="1">
                <a:solidFill>
                  <a:srgbClr val="FF0000"/>
                </a:solidFill>
              </a:rPr>
              <a:t>PuTTY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MacOS</a:t>
            </a:r>
            <a:r>
              <a:rPr lang="en-US" dirty="0" smtClean="0"/>
              <a:t> does provide </a:t>
            </a:r>
            <a:r>
              <a:rPr lang="en-US" dirty="0" smtClean="0">
                <a:solidFill>
                  <a:srgbClr val="FF0000"/>
                </a:solidFill>
              </a:rPr>
              <a:t>SSH</a:t>
            </a:r>
            <a:r>
              <a:rPr lang="en-US" dirty="0" smtClean="0"/>
              <a:t> through built-in program </a:t>
            </a:r>
            <a:r>
              <a:rPr lang="en-US" dirty="0" smtClean="0">
                <a:solidFill>
                  <a:srgbClr val="FF0000"/>
                </a:solidFill>
              </a:rPr>
              <a:t>TERMINAL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3EC-3B3C-674D-8730-489169BE032C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dirty="0" err="1"/>
              <a:t>PuTTY</a:t>
            </a:r>
            <a:r>
              <a:rPr lang="en-US" dirty="0"/>
              <a:t> and open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following information:</a:t>
            </a:r>
          </a:p>
          <a:p>
            <a:pPr lvl="1"/>
            <a:r>
              <a:rPr lang="en-US" dirty="0"/>
              <a:t>Host Name: </a:t>
            </a:r>
            <a:r>
              <a:rPr lang="en-US" dirty="0" err="1"/>
              <a:t>unixs.cis.pitt.edu</a:t>
            </a:r>
            <a:endParaRPr lang="en-US" dirty="0"/>
          </a:p>
          <a:p>
            <a:pPr lvl="1"/>
            <a:r>
              <a:rPr lang="en-US" dirty="0"/>
              <a:t>Port: 22</a:t>
            </a:r>
          </a:p>
          <a:p>
            <a:pPr lvl="1"/>
            <a:r>
              <a:rPr lang="en-US" dirty="0"/>
              <a:t>Protocol: SSH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your university login (e.g. abc123) and password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Locate Terminal (Applications/Utilities folder) and open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pittID@unixs.cis.pitt.edu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your </a:t>
            </a:r>
            <a:r>
              <a:rPr lang="en-US" dirty="0" smtClean="0"/>
              <a:t>Pitt password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university </a:t>
            </a:r>
            <a:r>
              <a:rPr lang="en-US" dirty="0" err="1" smtClean="0"/>
              <a:t>unix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9C54-3B72-4747-A528-844134E77335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activity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UNIX in-class </a:t>
            </a:r>
            <a:r>
              <a:rPr lang="en-US" dirty="0"/>
              <a:t>exercise will give you a chance to explore your </a:t>
            </a:r>
            <a:r>
              <a:rPr lang="en-US" dirty="0" smtClean="0"/>
              <a:t>UNIX account </a:t>
            </a:r>
            <a:r>
              <a:rPr lang="en-US" dirty="0"/>
              <a:t>and try basic </a:t>
            </a:r>
            <a:r>
              <a:rPr lang="en-US" dirty="0" smtClean="0"/>
              <a:t>UNIX commands </a:t>
            </a:r>
            <a:r>
              <a:rPr lang="en-US" dirty="0"/>
              <a:t>to see their action on directories and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Refer Handout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CAUTION: There is no undo command in UNIX, changes are cumbersome and often difficult to reverse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FFED-3630-C644-8875-DA1A63D80C6A}" type="datetime1">
              <a:rPr lang="en-US" smtClean="0"/>
              <a:t>8/31/17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32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Engineering</a:t>
            </a:r>
          </a:p>
          <a:p>
            <a:pPr lvl="1"/>
            <a:r>
              <a:rPr lang="en-US" dirty="0" smtClean="0"/>
              <a:t>Learn to use and maintain your university </a:t>
            </a:r>
            <a:r>
              <a:rPr lang="en-US" dirty="0" smtClean="0">
                <a:solidFill>
                  <a:srgbClr val="FF0000"/>
                </a:solidFill>
              </a:rPr>
              <a:t>UNIX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spreadsheets</a:t>
            </a:r>
            <a:r>
              <a:rPr lang="en-US" dirty="0" smtClean="0"/>
              <a:t> to solve engineering problems</a:t>
            </a:r>
          </a:p>
          <a:p>
            <a:pPr lvl="1"/>
            <a:r>
              <a:rPr lang="en-US" dirty="0" smtClean="0"/>
              <a:t>Design </a:t>
            </a:r>
            <a:r>
              <a:rPr lang="en-US" dirty="0" smtClean="0">
                <a:solidFill>
                  <a:srgbClr val="FF0000"/>
                </a:solidFill>
              </a:rPr>
              <a:t>web pages </a:t>
            </a:r>
            <a:r>
              <a:rPr lang="en-US" dirty="0" smtClean="0"/>
              <a:t>that include </a:t>
            </a:r>
            <a:r>
              <a:rPr lang="en-US" dirty="0" smtClean="0">
                <a:solidFill>
                  <a:srgbClr val="FF0000"/>
                </a:solidFill>
              </a:rPr>
              <a:t>JavaScript</a:t>
            </a:r>
          </a:p>
          <a:p>
            <a:pPr lvl="1"/>
            <a:r>
              <a:rPr lang="en-US" dirty="0"/>
              <a:t>Work in </a:t>
            </a:r>
            <a:r>
              <a:rPr lang="en-US" dirty="0" smtClean="0"/>
              <a:t>a diverse </a:t>
            </a:r>
            <a:r>
              <a:rPr lang="en-US" dirty="0" smtClean="0">
                <a:solidFill>
                  <a:srgbClr val="FF0000"/>
                </a:solidFill>
              </a:rPr>
              <a:t>team</a:t>
            </a:r>
            <a:r>
              <a:rPr lang="en-US" dirty="0" smtClean="0"/>
              <a:t> environment 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Engineering/Technical Communication Skills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smtClean="0">
                <a:solidFill>
                  <a:srgbClr val="FF0000"/>
                </a:solidFill>
              </a:rPr>
              <a:t>library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research</a:t>
            </a:r>
            <a:r>
              <a:rPr lang="en-US" dirty="0" smtClean="0"/>
              <a:t> skills</a:t>
            </a:r>
          </a:p>
          <a:p>
            <a:pPr lvl="1"/>
            <a:r>
              <a:rPr lang="en-US" dirty="0" smtClean="0"/>
              <a:t>Improve technical </a:t>
            </a:r>
            <a:r>
              <a:rPr lang="en-US" dirty="0" smtClean="0">
                <a:solidFill>
                  <a:srgbClr val="FF0000"/>
                </a:solidFill>
              </a:rPr>
              <a:t>writing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2C94-8289-FD48-B48B-231557539B84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and computer usage</a:t>
            </a:r>
          </a:p>
          <a:p>
            <a:pPr lvl="1"/>
            <a:r>
              <a:rPr lang="en-US" dirty="0" smtClean="0"/>
              <a:t>Acceptable: only for class related work</a:t>
            </a:r>
          </a:p>
          <a:p>
            <a:pPr lvl="1"/>
            <a:endParaRPr lang="en-US" dirty="0"/>
          </a:p>
          <a:p>
            <a:r>
              <a:rPr lang="en-US" dirty="0" smtClean="0"/>
              <a:t>Cellular devices</a:t>
            </a:r>
          </a:p>
          <a:p>
            <a:pPr lvl="1"/>
            <a:r>
              <a:rPr lang="en-US" dirty="0" smtClean="0"/>
              <a:t>Prohibited during class time unless emergency</a:t>
            </a:r>
          </a:p>
          <a:p>
            <a:pPr lvl="1"/>
            <a:endParaRPr lang="en-US" dirty="0"/>
          </a:p>
          <a:p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Expected to attend all classes on time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FF6E-6A20-FA45-B207-F4985075BDEE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course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not flunk </a:t>
            </a:r>
            <a:r>
              <a:rPr lang="en-US" dirty="0" smtClean="0"/>
              <a:t>the class</a:t>
            </a:r>
          </a:p>
          <a:p>
            <a:pPr lvl="1"/>
            <a:r>
              <a:rPr lang="en-US" dirty="0" smtClean="0"/>
              <a:t>Pay attention in class and complete all required readings</a:t>
            </a:r>
          </a:p>
          <a:p>
            <a:pPr lvl="1"/>
            <a:r>
              <a:rPr lang="en-US" dirty="0" smtClean="0"/>
              <a:t>Practice in-class assignments</a:t>
            </a:r>
          </a:p>
          <a:p>
            <a:pPr lvl="1"/>
            <a:r>
              <a:rPr lang="en-US" dirty="0" smtClean="0"/>
              <a:t>Complete all homework assignments</a:t>
            </a:r>
          </a:p>
          <a:p>
            <a:pPr lvl="1"/>
            <a:r>
              <a:rPr lang="en-US" dirty="0" smtClean="0"/>
              <a:t>Ask questions!</a:t>
            </a:r>
          </a:p>
          <a:p>
            <a:r>
              <a:rPr lang="en-US" dirty="0" smtClean="0"/>
              <a:t>Word of advice</a:t>
            </a:r>
          </a:p>
          <a:p>
            <a:pPr lvl="1"/>
            <a:r>
              <a:rPr lang="en-US" dirty="0" smtClean="0"/>
              <a:t>Develop good study skills—this is your first year of school</a:t>
            </a:r>
          </a:p>
          <a:p>
            <a:pPr lvl="1"/>
            <a:r>
              <a:rPr lang="en-US" dirty="0" smtClean="0"/>
              <a:t>Try “Learning how to Learn” on Coursera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B669-6015-BB44-B60E-21598CEB1E2F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graphicFrame>
        <p:nvGraphicFramePr>
          <p:cNvPr id="4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8474"/>
              </p:ext>
            </p:extLst>
          </p:nvPr>
        </p:nvGraphicFramePr>
        <p:xfrm>
          <a:off x="975360" y="2336520"/>
          <a:ext cx="10642899" cy="6538537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7355722"/>
                <a:gridCol w="3287177"/>
              </a:tblGrid>
              <a:tr h="1073926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cap="all" dirty="0">
                          <a:solidFill>
                            <a:srgbClr val="FFFFFF"/>
                          </a:solidFill>
                          <a:latin typeface="+mj-lt"/>
                          <a:ea typeface="Gill Sans"/>
                          <a:cs typeface="Gill Sans"/>
                        </a:rPr>
                        <a:t>Course Components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cap="all" dirty="0">
                          <a:solidFill>
                            <a:srgbClr val="FFFFFF"/>
                          </a:solidFill>
                          <a:latin typeface="+mj-lt"/>
                          <a:ea typeface="Gill Sans"/>
                          <a:cs typeface="Gill Sans"/>
                        </a:rPr>
                        <a:t>Percentage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152444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Test 1 - Excel &amp; Unix
(computer and written components)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28%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1152444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Test 2 - HTML &amp; JavaScript
(computer and written components)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20%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63321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 b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 smtClean="0">
                          <a:solidFill>
                            <a:schemeClr val="tx1"/>
                          </a:solidFill>
                          <a:latin typeface="+mn-lt"/>
                        </a:rPr>
                        <a:t>Homework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Team/Individual</a:t>
                      </a:r>
                      <a:endParaRPr baseline="30000" dirty="0">
                        <a:solidFill>
                          <a:srgbClr val="FF0000"/>
                        </a:solidFill>
                        <a:latin typeface="+mn-lt"/>
                        <a:ea typeface="Gill Sans SemiBold"/>
                        <a:cs typeface="Gill Sans SemiBold"/>
                        <a:sym typeface="Gill Sans SemiBold"/>
                      </a:endParaRP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10%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63321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 b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 smtClean="0">
                          <a:solidFill>
                            <a:schemeClr val="tx1"/>
                          </a:solidFill>
                          <a:latin typeface="+mn-lt"/>
                        </a:rPr>
                        <a:t>Quizzes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+mn-lt"/>
                          <a:ea typeface="Gill Sans SemiBold"/>
                          <a:cs typeface="Gill Sans SemiBold"/>
                          <a:sym typeface="Gill Sans SemiBold"/>
                        </a:rPr>
                        <a:t>Team/Individual</a:t>
                      </a:r>
                      <a:endParaRPr baseline="31999" dirty="0">
                        <a:solidFill>
                          <a:srgbClr val="FF0000"/>
                        </a:solidFill>
                        <a:latin typeface="+mn-lt"/>
                        <a:ea typeface="Gill Sans SemiBold"/>
                        <a:cs typeface="Gill Sans SemiBold"/>
                        <a:sym typeface="Gill Sans SemiBold"/>
                      </a:endParaRP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14%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63321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Writing assignments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20%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63321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Individual web page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4%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62687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Team web page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4%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E334-3EB8-7040-A2F1-3DEF9D52C849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graphicFrame>
        <p:nvGraphicFramePr>
          <p:cNvPr id="4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355466"/>
              </p:ext>
            </p:extLst>
          </p:nvPr>
        </p:nvGraphicFramePr>
        <p:xfrm>
          <a:off x="975360" y="2246873"/>
          <a:ext cx="4659759" cy="715010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755900"/>
                <a:gridCol w="1903859"/>
              </a:tblGrid>
              <a:tr h="5905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cap="all" dirty="0">
                          <a:solidFill>
                            <a:srgbClr val="FFFFFF"/>
                          </a:solidFill>
                          <a:latin typeface="+mj-lt"/>
                          <a:ea typeface="Gill Sans SemiBold"/>
                          <a:cs typeface="Gill Sans SemiBold"/>
                          <a:sym typeface="Gill Sans SemiBold"/>
                        </a:rPr>
                        <a:t>Percentage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cap="all" dirty="0">
                          <a:solidFill>
                            <a:srgbClr val="FFFFFF"/>
                          </a:solidFill>
                          <a:latin typeface="+mj-lt"/>
                          <a:ea typeface="Gill Sans SemiBold"/>
                          <a:cs typeface="Gill Sans SemiBold"/>
                          <a:sym typeface="Gill Sans SemiBold"/>
                        </a:rPr>
                        <a:t>Grade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100 &amp; 99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A+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98-93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92-89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A-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88-85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B+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84-79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78-75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B-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74-71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C+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70-65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64-61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C-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59 &amp; below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" name="Must get a minimum score of 60% on the tests to pass…"/>
          <p:cNvSpPr txBox="1"/>
          <p:nvPr/>
        </p:nvSpPr>
        <p:spPr>
          <a:xfrm>
            <a:off x="6659692" y="1244600"/>
            <a:ext cx="6202513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914400" hangingPunct="1">
              <a:spcBef>
                <a:spcPts val="3200"/>
              </a:spcBef>
              <a:buClr>
                <a:srgbClr val="800020"/>
              </a:buClr>
              <a:defRPr sz="1800"/>
            </a:pPr>
            <a:r>
              <a:rPr sz="3200" kern="1200" dirty="0">
                <a:solidFill>
                  <a:schemeClr val="tx1"/>
                </a:solidFill>
                <a:ea typeface="Gill Sans"/>
                <a:cs typeface="Gill Sans"/>
              </a:rPr>
              <a:t>Must get a </a:t>
            </a:r>
            <a:r>
              <a:rPr sz="3200" kern="1200" dirty="0">
                <a:solidFill>
                  <a:srgbClr val="FF0000"/>
                </a:solidFill>
                <a:ea typeface="Gill Sans"/>
                <a:cs typeface="Gill Sans"/>
              </a:rPr>
              <a:t>minimum</a:t>
            </a:r>
            <a:r>
              <a:rPr sz="3200" kern="1200" dirty="0">
                <a:solidFill>
                  <a:schemeClr val="tx1"/>
                </a:solidFill>
                <a:ea typeface="Gill Sans"/>
                <a:cs typeface="Gill Sans"/>
              </a:rPr>
              <a:t> score of </a:t>
            </a:r>
            <a:r>
              <a:rPr sz="3200" kern="1200" dirty="0">
                <a:solidFill>
                  <a:srgbClr val="FF0000"/>
                </a:solidFill>
                <a:ea typeface="Gill Sans"/>
                <a:cs typeface="Gill Sans"/>
              </a:rPr>
              <a:t>60% </a:t>
            </a:r>
            <a:r>
              <a:rPr sz="3200" kern="1200" dirty="0">
                <a:solidFill>
                  <a:schemeClr val="tx1"/>
                </a:solidFill>
                <a:ea typeface="Gill Sans"/>
                <a:cs typeface="Gill Sans"/>
              </a:rPr>
              <a:t>on the </a:t>
            </a:r>
            <a:r>
              <a:rPr sz="3200" kern="1200" dirty="0">
                <a:solidFill>
                  <a:srgbClr val="FF0000"/>
                </a:solidFill>
                <a:ea typeface="Gill Sans"/>
                <a:cs typeface="Gill Sans"/>
              </a:rPr>
              <a:t>tests</a:t>
            </a:r>
            <a:r>
              <a:rPr sz="3200" kern="1200" dirty="0">
                <a:solidFill>
                  <a:schemeClr val="tx1"/>
                </a:solidFill>
                <a:ea typeface="Gill Sans"/>
                <a:cs typeface="Gill Sans"/>
              </a:rPr>
              <a:t> to </a:t>
            </a:r>
            <a:r>
              <a:rPr sz="3200" kern="1200" dirty="0">
                <a:solidFill>
                  <a:srgbClr val="FF0000"/>
                </a:solidFill>
                <a:ea typeface="Gill Sans"/>
                <a:cs typeface="Gill Sans"/>
              </a:rPr>
              <a:t>pass</a:t>
            </a:r>
          </a:p>
          <a:p>
            <a:pPr algn="l" defTabSz="914400" hangingPunct="1">
              <a:spcBef>
                <a:spcPts val="3200"/>
              </a:spcBef>
              <a:buClr>
                <a:srgbClr val="800020"/>
              </a:buClr>
              <a:defRPr sz="1800"/>
            </a:pPr>
            <a:r>
              <a:rPr sz="3200" kern="1200" dirty="0">
                <a:solidFill>
                  <a:schemeClr val="tx1"/>
                </a:solidFill>
                <a:ea typeface="Gill Sans"/>
                <a:cs typeface="Gill Sans"/>
              </a:rPr>
              <a:t>An average score of &lt; 60% on the exams will result in a course grade of F, regardless of your other grades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F78-C4CB-6046-9DC7-B59E9226D68E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Self-elect teams of 3</a:t>
            </a:r>
          </a:p>
          <a:p>
            <a:pPr lvl="1"/>
            <a:r>
              <a:rPr lang="en-US" dirty="0" smtClean="0"/>
              <a:t>Peers who live close to you</a:t>
            </a:r>
          </a:p>
          <a:p>
            <a:pPr lvl="1"/>
            <a:r>
              <a:rPr lang="en-US" dirty="0" smtClean="0"/>
              <a:t>Peers who may be taking classes with you</a:t>
            </a:r>
          </a:p>
          <a:p>
            <a:pPr lvl="1"/>
            <a:r>
              <a:rPr lang="en-US" dirty="0" smtClean="0"/>
              <a:t>Peers who have similar availability to work with you</a:t>
            </a:r>
          </a:p>
          <a:p>
            <a:pPr lvl="1"/>
            <a:endParaRPr lang="en-US" dirty="0"/>
          </a:p>
          <a:p>
            <a:r>
              <a:rPr lang="en-US" dirty="0" smtClean="0"/>
              <a:t>September 5</a:t>
            </a:r>
            <a:r>
              <a:rPr lang="en-US" baseline="30000" dirty="0" smtClean="0"/>
              <a:t>th</a:t>
            </a:r>
          </a:p>
          <a:p>
            <a:pPr lvl="1"/>
            <a:r>
              <a:rPr lang="en-US" dirty="0" smtClean="0"/>
              <a:t>Sit in your teams in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2448-A446-2E4D-92A6-55EA79094EC2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Unix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</a:p>
          <a:p>
            <a:r>
              <a:rPr lang="en-US" dirty="0" smtClean="0"/>
              <a:t>UNIX file system, Navigation, File and Folder Manipulation, Internet, Email, and Communication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6DC1-FA34-3446-9658-CC0D5B523D59}" type="datetime1">
              <a:rPr lang="en-US" smtClean="0"/>
              <a:t>8/31/17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1551</Words>
  <Application>Microsoft Macintosh PowerPoint</Application>
  <PresentationFormat>Custom</PresentationFormat>
  <Paragraphs>372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Avenir Roman</vt:lpstr>
      <vt:lpstr>Calibri</vt:lpstr>
      <vt:lpstr>Cambria</vt:lpstr>
      <vt:lpstr>Gill Sans</vt:lpstr>
      <vt:lpstr>Gill Sans SemiBold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Instructors</vt:lpstr>
      <vt:lpstr>Course Objectives</vt:lpstr>
      <vt:lpstr>Course Policies</vt:lpstr>
      <vt:lpstr>Is this course easy?</vt:lpstr>
      <vt:lpstr>Grades</vt:lpstr>
      <vt:lpstr>Grades</vt:lpstr>
      <vt:lpstr>Teams</vt:lpstr>
      <vt:lpstr>Introduction to Unix</vt:lpstr>
      <vt:lpstr>What is UNIX?</vt:lpstr>
      <vt:lpstr>UNIX file system</vt:lpstr>
      <vt:lpstr>EXAMPLE UNIX FILESYSTEM</vt:lpstr>
      <vt:lpstr>Root directory</vt:lpstr>
      <vt:lpstr>Absolute pathname</vt:lpstr>
      <vt:lpstr>Relative pathname</vt:lpstr>
      <vt:lpstr>Analogy to pathway</vt:lpstr>
      <vt:lpstr>Summary</vt:lpstr>
      <vt:lpstr>Test yourself</vt:lpstr>
      <vt:lpstr>DOTS</vt:lpstr>
      <vt:lpstr>Unix command syntax </vt:lpstr>
      <vt:lpstr>How to navigate directories</vt:lpstr>
      <vt:lpstr>How to find your location</vt:lpstr>
      <vt:lpstr>Should I memorize all unix commands?</vt:lpstr>
      <vt:lpstr>How to learn about a command </vt:lpstr>
      <vt:lpstr>Secure Shell (SSH) Protocol</vt:lpstr>
      <vt:lpstr>Connecting to university unix account</vt:lpstr>
      <vt:lpstr>In class activity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Mahender Mandala</cp:lastModifiedBy>
  <cp:revision>27</cp:revision>
  <dcterms:modified xsi:type="dcterms:W3CDTF">2017-08-31T10:19:31Z</dcterms:modified>
</cp:coreProperties>
</file>