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4" r:id="rId1"/>
  </p:sldMasterIdLst>
  <p:notesMasterIdLst>
    <p:notesMasterId r:id="rId17"/>
  </p:notesMasterIdLst>
  <p:sldIdLst>
    <p:sldId id="256" r:id="rId2"/>
    <p:sldId id="316" r:id="rId3"/>
    <p:sldId id="301" r:id="rId4"/>
    <p:sldId id="318" r:id="rId5"/>
    <p:sldId id="317" r:id="rId6"/>
    <p:sldId id="319" r:id="rId7"/>
    <p:sldId id="320" r:id="rId8"/>
    <p:sldId id="321" r:id="rId9"/>
    <p:sldId id="329" r:id="rId10"/>
    <p:sldId id="323" r:id="rId11"/>
    <p:sldId id="322" r:id="rId12"/>
    <p:sldId id="325" r:id="rId13"/>
    <p:sldId id="326" r:id="rId14"/>
    <p:sldId id="327" r:id="rId15"/>
    <p:sldId id="311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438"/>
    <p:restoredTop sz="94592"/>
  </p:normalViewPr>
  <p:slideViewPr>
    <p:cSldViewPr snapToGrid="0" snapToObjects="1">
      <p:cViewPr varScale="1">
        <p:scale>
          <a:sx n="71" d="100"/>
          <a:sy n="71" d="100"/>
        </p:scale>
        <p:origin x="14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4" name="Shape 7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78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75360" y="1915659"/>
            <a:ext cx="11054080" cy="114749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20"/>
          </a:p>
        </p:txBody>
      </p:sp>
      <p:sp>
        <p:nvSpPr>
          <p:cNvPr id="8" name="Rectangle 7"/>
          <p:cNvSpPr/>
          <p:nvPr/>
        </p:nvSpPr>
        <p:spPr>
          <a:xfrm>
            <a:off x="975360" y="6091042"/>
            <a:ext cx="11054080" cy="114749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20"/>
          </a:p>
        </p:txBody>
      </p:sp>
      <p:sp>
        <p:nvSpPr>
          <p:cNvPr id="9" name="Rectangle 8"/>
          <p:cNvSpPr/>
          <p:nvPr/>
        </p:nvSpPr>
        <p:spPr>
          <a:xfrm>
            <a:off x="975360" y="2111686"/>
            <a:ext cx="11054080" cy="390144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20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0289465" y="5841099"/>
            <a:ext cx="1300480" cy="130048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44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56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1664" y="2036939"/>
            <a:ext cx="10799403" cy="4317594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102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1171" y="6242304"/>
            <a:ext cx="8417357" cy="1521562"/>
          </a:xfrm>
        </p:spPr>
        <p:txBody>
          <a:bodyPr>
            <a:normAutofit/>
          </a:bodyPr>
          <a:lstStyle>
            <a:lvl1pPr marL="0" indent="0" algn="l">
              <a:buNone/>
              <a:defRPr sz="2560" b="0">
                <a:solidFill>
                  <a:schemeClr val="tx1"/>
                </a:solidFill>
              </a:defRPr>
            </a:lvl1pPr>
            <a:lvl2pPr marL="650230" indent="0" algn="ctr">
              <a:buNone/>
              <a:defRPr sz="3982"/>
            </a:lvl2pPr>
            <a:lvl3pPr marL="1300460" indent="0" algn="ctr">
              <a:buNone/>
              <a:defRPr sz="3413"/>
            </a:lvl3pPr>
            <a:lvl4pPr marL="1950690" indent="0" algn="ctr">
              <a:buNone/>
              <a:defRPr sz="2844"/>
            </a:lvl4pPr>
            <a:lvl5pPr marL="2600919" indent="0" algn="ctr">
              <a:buNone/>
              <a:defRPr sz="2844"/>
            </a:lvl5pPr>
            <a:lvl6pPr marL="3251149" indent="0" algn="ctr">
              <a:buNone/>
              <a:defRPr sz="2844"/>
            </a:lvl6pPr>
            <a:lvl7pPr marL="3901379" indent="0" algn="ctr">
              <a:buNone/>
              <a:defRPr sz="2844"/>
            </a:lvl7pPr>
            <a:lvl8pPr marL="4551609" indent="0" algn="ctr">
              <a:buNone/>
              <a:defRPr sz="2844"/>
            </a:lvl8pPr>
            <a:lvl9pPr marL="5201839" indent="0" algn="ctr">
              <a:buNone/>
              <a:defRPr sz="284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AEBEE-1F97-434B-B2DC-664DF54EBF42}" type="datetime1">
              <a:rPr lang="en-US" smtClean="0"/>
              <a:t>8/30/17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55989" y="8921295"/>
            <a:ext cx="6749491" cy="519289"/>
          </a:xfrm>
        </p:spPr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02977" y="6012011"/>
            <a:ext cx="1273459" cy="910336"/>
          </a:xfrm>
        </p:spPr>
        <p:txBody>
          <a:bodyPr/>
          <a:lstStyle>
            <a:lvl1pPr>
              <a:defRPr sz="3982" b="1"/>
            </a:lvl1pPr>
          </a:lstStyle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3AF0-3E29-104D-9F0D-09332B7AD129}" type="datetime1">
              <a:rPr lang="en-US" smtClean="0"/>
              <a:t>8/30/17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06561" y="758613"/>
            <a:ext cx="2722880" cy="8019627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7921" y="758613"/>
            <a:ext cx="8006080" cy="8019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4B1B4-6BD5-314B-8B29-774E1E34C0EA}" type="datetime1">
              <a:rPr lang="en-US" smtClean="0"/>
              <a:t>8/30/17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8/30/17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994473"/>
            <a:ext cx="13004800" cy="2759125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2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1603" y="1742643"/>
            <a:ext cx="9899904" cy="5006848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9102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0158" y="7139635"/>
            <a:ext cx="9656064" cy="1517227"/>
          </a:xfrm>
        </p:spPr>
        <p:txBody>
          <a:bodyPr anchor="t">
            <a:normAutofit/>
          </a:bodyPr>
          <a:lstStyle>
            <a:lvl1pPr marL="0" indent="0">
              <a:buNone/>
              <a:defRPr sz="2560" b="0">
                <a:solidFill>
                  <a:schemeClr val="accent1">
                    <a:lumMod val="50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66579" y="8921295"/>
            <a:ext cx="2820597" cy="519289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B46000B-9D81-3349-8383-36C936787BA1}" type="datetime1">
              <a:rPr lang="en-US" smtClean="0"/>
              <a:t>8/30/17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26896" y="8921293"/>
            <a:ext cx="6749491" cy="519289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901493" y="3456886"/>
            <a:ext cx="1300480" cy="130048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44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56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7973" y="3567797"/>
            <a:ext cx="1267519" cy="1024472"/>
          </a:xfrm>
        </p:spPr>
        <p:txBody>
          <a:bodyPr/>
          <a:lstStyle>
            <a:lvl1pPr>
              <a:defRPr sz="3982"/>
            </a:lvl1pPr>
          </a:lstStyle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5360" y="3121152"/>
            <a:ext cx="5201920" cy="5657088"/>
          </a:xfrm>
        </p:spPr>
        <p:txBody>
          <a:bodyPr/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2276"/>
            </a:lvl4pPr>
            <a:lvl5pPr>
              <a:defRPr sz="2276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15599" y="3121152"/>
            <a:ext cx="5201920" cy="5657088"/>
          </a:xfrm>
        </p:spPr>
        <p:txBody>
          <a:bodyPr/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2276"/>
            </a:lvl4pPr>
            <a:lvl5pPr>
              <a:defRPr sz="2276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1621B-950C-074F-BD7D-8E442E12EBC5}" type="datetime1">
              <a:rPr lang="en-US" smtClean="0"/>
              <a:t>8/30/17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7067" y="2002739"/>
            <a:ext cx="5943600" cy="910336"/>
          </a:xfrm>
        </p:spPr>
        <p:txBody>
          <a:bodyPr anchor="ctr">
            <a:normAutofit/>
          </a:bodyPr>
          <a:lstStyle>
            <a:lvl1pPr marL="0" indent="0">
              <a:buNone/>
              <a:defRPr sz="2844" b="1">
                <a:solidFill>
                  <a:schemeClr val="accent1">
                    <a:lumMod val="75000"/>
                  </a:schemeClr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7067" y="3251202"/>
            <a:ext cx="5943600" cy="4681728"/>
          </a:xfrm>
        </p:spPr>
        <p:txBody>
          <a:bodyPr/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8667" y="2002739"/>
            <a:ext cx="5991661" cy="910336"/>
          </a:xfrm>
        </p:spPr>
        <p:txBody>
          <a:bodyPr anchor="ctr">
            <a:normAutofit/>
          </a:bodyPr>
          <a:lstStyle>
            <a:lvl1pPr marL="0" indent="0">
              <a:buNone/>
              <a:defRPr sz="2844" b="1">
                <a:solidFill>
                  <a:schemeClr val="accent1">
                    <a:lumMod val="75000"/>
                  </a:schemeClr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88667" y="3251202"/>
            <a:ext cx="5991661" cy="4681728"/>
          </a:xfrm>
        </p:spPr>
        <p:txBody>
          <a:bodyPr/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C4F8-5EAB-794A-91FF-3B7CDBEEBA05}" type="datetime1">
              <a:rPr lang="en-US" smtClean="0"/>
              <a:t>8/30/17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CC6CBE6-C188-5B45-A474-2D6170879B7A}" type="datetime1">
              <a:rPr lang="en-US" smtClean="0"/>
              <a:t>8/30/17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F3B8-271D-DC4E-B3C8-02976E97BCC2}" type="datetime1">
              <a:rPr lang="en-US" smtClean="0"/>
              <a:t>8/30/17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857324" y="2"/>
            <a:ext cx="4147476" cy="9753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2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9616" y="975360"/>
            <a:ext cx="3413760" cy="2470912"/>
          </a:xfrm>
        </p:spPr>
        <p:txBody>
          <a:bodyPr anchor="b">
            <a:normAutofit/>
          </a:bodyPr>
          <a:lstStyle>
            <a:lvl1pPr>
              <a:defRPr sz="3982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080" y="975360"/>
            <a:ext cx="7159142" cy="7139635"/>
          </a:xfrm>
        </p:spPr>
        <p:txBody>
          <a:bodyPr/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2276"/>
            </a:lvl4pPr>
            <a:lvl5pPr>
              <a:defRPr sz="2276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19616" y="3446272"/>
            <a:ext cx="3413760" cy="468172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422"/>
              </a:spcBef>
              <a:buNone/>
              <a:defRPr sz="1920">
                <a:solidFill>
                  <a:schemeClr val="accent1">
                    <a:lumMod val="50000"/>
                  </a:schemeClr>
                </a:solidFill>
              </a:defRPr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21122" y="8896367"/>
            <a:ext cx="559206" cy="559206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44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56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5013B-E837-5248-9F05-A7B7467BB6D0}" type="datetime1">
              <a:rPr lang="en-US" smtClean="0"/>
              <a:t>8/30/17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857324" y="2"/>
            <a:ext cx="4147476" cy="9753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2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9616" y="975360"/>
            <a:ext cx="3413760" cy="2470912"/>
          </a:xfrm>
        </p:spPr>
        <p:txBody>
          <a:bodyPr anchor="b">
            <a:normAutofit/>
          </a:bodyPr>
          <a:lstStyle>
            <a:lvl1pPr>
              <a:defRPr sz="3982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" y="0"/>
            <a:ext cx="8857323" cy="97536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4551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19616" y="3446272"/>
            <a:ext cx="3413760" cy="468172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422"/>
              </a:spcBef>
              <a:buNone/>
              <a:defRPr sz="1920">
                <a:solidFill>
                  <a:schemeClr val="accent1">
                    <a:lumMod val="50000"/>
                  </a:schemeClr>
                </a:solidFill>
              </a:defRPr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21122" y="8896367"/>
            <a:ext cx="559206" cy="559206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44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56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248ED-94B7-5243-98FA-C687972B562A}" type="datetime1">
              <a:rPr lang="en-US" smtClean="0"/>
              <a:t>8/30/17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2121122" y="8896367"/>
            <a:ext cx="559206" cy="559206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44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56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7067" y="1"/>
            <a:ext cx="12443261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7067" y="2018047"/>
            <a:ext cx="12391242" cy="6380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22479" y="8921295"/>
            <a:ext cx="3491789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2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8C50C53-103C-E748-8982-3773E017C1C9}" type="datetime1">
              <a:rPr lang="en-US" smtClean="0"/>
              <a:t>8/30/17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5360" y="8921295"/>
            <a:ext cx="6749491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22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065203" y="8921295"/>
            <a:ext cx="682752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64" b="1" spc="-10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1551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1300460" rtl="0" eaLnBrk="1" latinLnBrk="0" hangingPunct="1">
        <a:lnSpc>
          <a:spcPct val="90000"/>
        </a:lnSpc>
        <a:spcBef>
          <a:spcPct val="0"/>
        </a:spcBef>
        <a:buNone/>
        <a:defRPr sz="5973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260092" indent="-260092" algn="l" defTabSz="1300460" rtl="0" eaLnBrk="1" latinLnBrk="0" hangingPunct="1">
        <a:lnSpc>
          <a:spcPct val="90000"/>
        </a:lnSpc>
        <a:spcBef>
          <a:spcPts val="1707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844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indent="-260092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040368" indent="-260092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3pPr>
      <a:lvl4pPr marL="1430506" indent="-260092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4pPr>
      <a:lvl5pPr marL="1820644" indent="-260092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5pPr>
      <a:lvl6pPr marL="2275520" indent="-325115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6pPr>
      <a:lvl7pPr marL="2702180" indent="-325115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7pPr>
      <a:lvl8pPr marL="3128840" indent="-325115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8pPr>
      <a:lvl9pPr marL="3555500" indent="-325115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Introduction to…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ENGR 11: </a:t>
            </a:r>
            <a:br>
              <a:rPr lang="en-US" dirty="0" smtClean="0"/>
            </a:br>
            <a:r>
              <a:rPr lang="en-US" dirty="0" smtClean="0"/>
              <a:t>I</a:t>
            </a:r>
            <a:r>
              <a:rPr dirty="0" smtClean="0"/>
              <a:t>ntroduction </a:t>
            </a:r>
            <a:r>
              <a:rPr dirty="0"/>
              <a:t>to</a:t>
            </a:r>
          </a:p>
          <a:p>
            <a:r>
              <a:rPr dirty="0"/>
              <a:t>Engineering Analysis I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GS </a:t>
            </a:r>
            <a:r>
              <a:rPr lang="en-US" dirty="0" smtClean="0"/>
              <a:t>138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Dr. Mandala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nano</a:t>
            </a:r>
            <a:r>
              <a:rPr lang="en-US" dirty="0" smtClean="0"/>
              <a:t> or </a:t>
            </a:r>
            <a:r>
              <a:rPr lang="en-US" dirty="0" err="1" smtClean="0"/>
              <a:t>pico</a:t>
            </a:r>
            <a:r>
              <a:rPr lang="en-US" dirty="0" smtClean="0"/>
              <a:t> are Command Line Interface text editors</a:t>
            </a:r>
          </a:p>
          <a:p>
            <a:r>
              <a:rPr lang="en-US" dirty="0" err="1" smtClean="0"/>
              <a:t>nano</a:t>
            </a:r>
            <a:r>
              <a:rPr lang="en-US" dirty="0" smtClean="0"/>
              <a:t>&lt;space&gt;&lt;file pathname&gt;</a:t>
            </a:r>
          </a:p>
          <a:p>
            <a:r>
              <a:rPr lang="en-US" dirty="0" smtClean="0"/>
              <a:t>If a file name exists, it will open the file else it will create an empty file</a:t>
            </a:r>
          </a:p>
          <a:p>
            <a:r>
              <a:rPr lang="en-US" dirty="0" smtClean="0"/>
              <a:t>If no file name is provided it will ask for one when you save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8/30/17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63015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permissions in </a:t>
            </a:r>
            <a:r>
              <a:rPr lang="en-US" dirty="0" err="1" smtClean="0"/>
              <a:t>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are file permissions important?</a:t>
            </a:r>
          </a:p>
          <a:p>
            <a:endParaRPr lang="en-US" dirty="0" smtClean="0"/>
          </a:p>
          <a:p>
            <a:r>
              <a:rPr lang="en-US" dirty="0" smtClean="0"/>
              <a:t>A file or folder can have the following permissions:</a:t>
            </a:r>
          </a:p>
          <a:p>
            <a:pPr marL="904488" lvl="1" indent="-514350">
              <a:buFont typeface="+mj-lt"/>
              <a:buAutoNum type="arabicPeriod"/>
            </a:pPr>
            <a:r>
              <a:rPr lang="en-US" dirty="0" smtClean="0"/>
              <a:t>r = read access</a:t>
            </a:r>
          </a:p>
          <a:p>
            <a:pPr marL="904488" lvl="1" indent="-514350">
              <a:buFont typeface="+mj-lt"/>
              <a:buAutoNum type="arabicPeriod"/>
            </a:pPr>
            <a:r>
              <a:rPr lang="en-US" dirty="0" smtClean="0"/>
              <a:t>w = write access</a:t>
            </a:r>
          </a:p>
          <a:p>
            <a:pPr marL="904488" lvl="1" indent="-514350">
              <a:buFont typeface="+mj-lt"/>
              <a:buAutoNum type="arabicPeriod"/>
            </a:pPr>
            <a:r>
              <a:rPr lang="en-US" dirty="0" smtClean="0"/>
              <a:t>x = execute or search access</a:t>
            </a:r>
          </a:p>
          <a:p>
            <a:r>
              <a:rPr lang="en-US" dirty="0" smtClean="0"/>
              <a:t>Who can have access?</a:t>
            </a:r>
          </a:p>
          <a:p>
            <a:pPr marL="904488" lvl="1" indent="-514350">
              <a:buFont typeface="+mj-lt"/>
              <a:buAutoNum type="arabicPeriod"/>
            </a:pPr>
            <a:r>
              <a:rPr lang="en-US" dirty="0" smtClean="0"/>
              <a:t>u = user (file owner)</a:t>
            </a:r>
          </a:p>
          <a:p>
            <a:pPr marL="904488" lvl="1" indent="-514350">
              <a:buFont typeface="+mj-lt"/>
              <a:buAutoNum type="arabicPeriod"/>
            </a:pPr>
            <a:r>
              <a:rPr lang="en-US" dirty="0" smtClean="0"/>
              <a:t>g = group (user’s group)</a:t>
            </a:r>
          </a:p>
          <a:p>
            <a:pPr marL="904488" lvl="1" indent="-514350">
              <a:buFont typeface="+mj-lt"/>
              <a:buAutoNum type="arabicPeriod"/>
            </a:pPr>
            <a:r>
              <a:rPr lang="en-US" dirty="0" smtClean="0"/>
              <a:t>o = people outside group (neither file owner nor part of user’s group)</a:t>
            </a:r>
          </a:p>
          <a:p>
            <a:pPr marL="904488" lvl="1" indent="-514350">
              <a:buFont typeface="+mj-lt"/>
              <a:buAutoNum type="arabicPeriod"/>
            </a:pPr>
            <a:r>
              <a:rPr lang="en-US" dirty="0" smtClean="0"/>
              <a:t>a = all = </a:t>
            </a:r>
            <a:r>
              <a:rPr lang="en-US" dirty="0" err="1" smtClean="0"/>
              <a:t>ugo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8/30/17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36231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view permissions?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ls </a:t>
            </a:r>
            <a:r>
              <a:rPr lang="mr-IN" dirty="0" smtClean="0">
                <a:solidFill>
                  <a:srgbClr val="FF0000"/>
                </a:solidFill>
              </a:rPr>
              <a:t>-</a:t>
            </a:r>
            <a:r>
              <a:rPr lang="en-US" dirty="0" smtClean="0">
                <a:solidFill>
                  <a:srgbClr val="FF0000"/>
                </a:solidFill>
              </a:rPr>
              <a:t>l </a:t>
            </a:r>
            <a:r>
              <a:rPr lang="en-US" dirty="0" smtClean="0"/>
              <a:t>(l as long option) lists all contents with detailed permissions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is-IS" dirty="0">
                <a:solidFill>
                  <a:srgbClr val="C00000"/>
                </a:solidFill>
              </a:rPr>
              <a:t>drwxr-xr-x</a:t>
            </a:r>
            <a:r>
              <a:rPr lang="is-IS" dirty="0"/>
              <a:t>   </a:t>
            </a:r>
            <a:r>
              <a:rPr lang="is-IS" dirty="0" smtClean="0"/>
              <a:t> 4    mam447 </a:t>
            </a:r>
            <a:r>
              <a:rPr lang="is-IS" dirty="0"/>
              <a:t>  OAKLAND     2048 Sep 16  2014 </a:t>
            </a:r>
            <a:r>
              <a:rPr lang="is-IS" dirty="0" smtClean="0"/>
              <a:t>NewSite</a:t>
            </a:r>
          </a:p>
          <a:p>
            <a:endParaRPr lang="is-I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8/30/17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12</a:t>
            </a:fld>
            <a:endParaRPr lang="uk-UA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1290918" y="4267206"/>
            <a:ext cx="0" cy="10399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70330" y="5285303"/>
            <a:ext cx="2241176" cy="5659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permissions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757083" y="6586390"/>
            <a:ext cx="2241176" cy="5659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links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877671" y="4267206"/>
            <a:ext cx="0" cy="23191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532093" y="5285303"/>
            <a:ext cx="932331" cy="5659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user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3998259" y="4267206"/>
            <a:ext cx="0" cy="10180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083998" y="5285303"/>
            <a:ext cx="1348690" cy="5659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group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5794200" y="4267206"/>
            <a:ext cx="0" cy="10180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052262" y="5285303"/>
            <a:ext cx="932331" cy="5659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size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7518428" y="4267206"/>
            <a:ext cx="0" cy="10180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984593" y="6507898"/>
            <a:ext cx="2450325" cy="7893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date modified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9209755" y="4267206"/>
            <a:ext cx="1" cy="22406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0374181" y="5247978"/>
            <a:ext cx="1089702" cy="5659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name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0919033" y="4245398"/>
            <a:ext cx="0" cy="10180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888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look at permissions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 smtClean="0">
                <a:solidFill>
                  <a:srgbClr val="C00000"/>
                </a:solidFill>
              </a:rPr>
              <a:t>drwxr-xr-x</a:t>
            </a:r>
          </a:p>
          <a:p>
            <a:pPr marL="0" indent="0" algn="ctr">
              <a:buNone/>
            </a:pPr>
            <a:r>
              <a:rPr lang="en-US" dirty="0" smtClean="0"/>
              <a:t>d		</a:t>
            </a:r>
            <a:r>
              <a:rPr lang="en-US" dirty="0" err="1" smtClean="0"/>
              <a:t>rwx</a:t>
            </a:r>
            <a:r>
              <a:rPr lang="en-US" dirty="0" smtClean="0"/>
              <a:t> 		r-x		r-x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8/30/17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13</a:t>
            </a:fld>
            <a:endParaRPr lang="uk-UA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2384612" y="3040241"/>
            <a:ext cx="0" cy="10399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53035" y="4080147"/>
            <a:ext cx="3299012" cy="1442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2800" dirty="0"/>
              <a:t>d </a:t>
            </a:r>
            <a:r>
              <a:rPr lang="en-US" sz="2800" dirty="0" smtClean="0"/>
              <a:t>	: directory</a:t>
            </a:r>
            <a:endParaRPr lang="en-US" sz="2800" dirty="0"/>
          </a:p>
          <a:p>
            <a:pPr algn="l"/>
            <a:r>
              <a:rPr lang="en-US" sz="2800" dirty="0" smtClean="0"/>
              <a:t> - 	: file</a:t>
            </a:r>
          </a:p>
          <a:p>
            <a:pPr algn="l"/>
            <a:r>
              <a:rPr lang="en-US" sz="2800" dirty="0" smtClean="0"/>
              <a:t>l  	: </a:t>
            </a:r>
            <a:r>
              <a:rPr lang="en-US" sz="2800" dirty="0" err="1" smtClean="0"/>
              <a:t>symlink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67952" y="5837229"/>
            <a:ext cx="3334870" cy="9221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permissions for user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5217459" y="3099115"/>
            <a:ext cx="17928" cy="27381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057416" y="4080147"/>
            <a:ext cx="3334870" cy="9221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permissions for user group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7706923" y="3099116"/>
            <a:ext cx="17928" cy="9810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8679398" y="5837229"/>
            <a:ext cx="3334870" cy="14062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permissions for non-user and non-group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10328905" y="3099115"/>
            <a:ext cx="17928" cy="27381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105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assign permissions?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chmod</a:t>
            </a:r>
            <a:r>
              <a:rPr lang="en-US" dirty="0" smtClean="0"/>
              <a:t> command is used to change permissions</a:t>
            </a:r>
          </a:p>
          <a:p>
            <a:pPr marL="0" indent="0" algn="ctr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chmod</a:t>
            </a:r>
            <a:r>
              <a:rPr lang="en-US" dirty="0" smtClean="0"/>
              <a:t>&lt;space&gt;</a:t>
            </a:r>
            <a:r>
              <a:rPr lang="en-US" dirty="0" smtClean="0">
                <a:solidFill>
                  <a:srgbClr val="00B050"/>
                </a:solidFill>
              </a:rPr>
              <a:t>[</a:t>
            </a:r>
            <a:r>
              <a:rPr lang="en-US" dirty="0" err="1" smtClean="0">
                <a:solidFill>
                  <a:srgbClr val="00B050"/>
                </a:solidFill>
              </a:rPr>
              <a:t>augo</a:t>
            </a:r>
            <a:r>
              <a:rPr lang="en-US" dirty="0" smtClean="0">
                <a:solidFill>
                  <a:srgbClr val="00B050"/>
                </a:solidFill>
              </a:rPr>
              <a:t>][+-=][</a:t>
            </a:r>
            <a:r>
              <a:rPr lang="en-US" dirty="0" err="1" smtClean="0">
                <a:solidFill>
                  <a:srgbClr val="00B050"/>
                </a:solidFill>
              </a:rPr>
              <a:t>rwx</a:t>
            </a:r>
            <a:r>
              <a:rPr lang="en-US" dirty="0" smtClean="0">
                <a:solidFill>
                  <a:srgbClr val="00B050"/>
                </a:solidFill>
              </a:rPr>
              <a:t>]</a:t>
            </a:r>
            <a:r>
              <a:rPr lang="en-US" dirty="0" smtClean="0"/>
              <a:t>&lt;space&gt;</a:t>
            </a:r>
            <a:r>
              <a:rPr lang="en-US" dirty="0" smtClean="0">
                <a:solidFill>
                  <a:srgbClr val="0070C0"/>
                </a:solidFill>
              </a:rPr>
              <a:t>&lt;file/</a:t>
            </a:r>
            <a:r>
              <a:rPr lang="en-US" dirty="0" err="1" smtClean="0">
                <a:solidFill>
                  <a:srgbClr val="0070C0"/>
                </a:solidFill>
              </a:rPr>
              <a:t>dir</a:t>
            </a:r>
            <a:r>
              <a:rPr lang="en-US" dirty="0" smtClean="0">
                <a:solidFill>
                  <a:srgbClr val="0070C0"/>
                </a:solidFill>
              </a:rPr>
              <a:t> pathname&gt;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+ adds a permission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- removes a permission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= sets as only permission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chmod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92D050"/>
                </a:solidFill>
              </a:rPr>
              <a:t>ug+w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samplefile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8/30/17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7462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class activity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UNIX in-class </a:t>
            </a:r>
            <a:r>
              <a:rPr lang="en-US" dirty="0"/>
              <a:t>exercise will give you a chance to explore your </a:t>
            </a:r>
            <a:r>
              <a:rPr lang="en-US" dirty="0" smtClean="0"/>
              <a:t>UNIX account </a:t>
            </a:r>
            <a:r>
              <a:rPr lang="en-US" dirty="0"/>
              <a:t>and try basic </a:t>
            </a:r>
            <a:r>
              <a:rPr lang="en-US" dirty="0" smtClean="0"/>
              <a:t>UNIX commands </a:t>
            </a:r>
            <a:r>
              <a:rPr lang="en-US" dirty="0"/>
              <a:t>to see their action on directories and </a:t>
            </a:r>
            <a:r>
              <a:rPr lang="en-US" dirty="0" smtClean="0"/>
              <a:t>files</a:t>
            </a:r>
          </a:p>
          <a:p>
            <a:r>
              <a:rPr lang="en-US" dirty="0" smtClean="0"/>
              <a:t>Refer Handout</a:t>
            </a:r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CAUTION: There is no undo command in UNIX, changes are cumbersome and often difficult to reverse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FFED-3630-C644-8875-DA1A63D80C6A}" type="datetime1">
              <a:rPr lang="en-US" smtClean="0"/>
              <a:t>8/30/17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4324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Draw UNIX filesystem tree for</a:t>
            </a:r>
          </a:p>
          <a:p>
            <a:endParaRPr lang="en-US" dirty="0" smtClean="0"/>
          </a:p>
          <a:p>
            <a:pPr marL="2868748" lvl="7" indent="0">
              <a:buNone/>
            </a:pPr>
            <a:r>
              <a:rPr lang="en-US" sz="3200" dirty="0" smtClean="0"/>
              <a:t>/home/john/work/</a:t>
            </a:r>
            <a:r>
              <a:rPr lang="en-US" sz="3200" dirty="0" err="1" smtClean="0"/>
              <a:t>a.txt</a:t>
            </a:r>
            <a:endParaRPr lang="en-US" sz="3200" dirty="0" smtClean="0"/>
          </a:p>
          <a:p>
            <a:pPr marL="2868748" lvl="7" indent="0">
              <a:buNone/>
            </a:pPr>
            <a:r>
              <a:rPr lang="en-US" sz="3200" dirty="0" smtClean="0"/>
              <a:t>/home/sally/work</a:t>
            </a:r>
          </a:p>
          <a:p>
            <a:pPr marL="2868748" lvl="7" indent="0">
              <a:buNone/>
            </a:pPr>
            <a:r>
              <a:rPr lang="en-US" sz="3200" dirty="0" smtClean="0"/>
              <a:t>/home/sally/other</a:t>
            </a:r>
          </a:p>
          <a:p>
            <a:pPr marL="2868748" lvl="7" indent="0">
              <a:buNone/>
            </a:pPr>
            <a:r>
              <a:rPr lang="en-US" sz="3200" dirty="0" smtClean="0"/>
              <a:t>/devices</a:t>
            </a:r>
          </a:p>
          <a:p>
            <a:pPr marL="2868748" lvl="7" indent="0">
              <a:buNone/>
            </a:pPr>
            <a:r>
              <a:rPr lang="en-US" sz="3200" dirty="0" smtClean="0"/>
              <a:t>/lib</a:t>
            </a:r>
          </a:p>
          <a:p>
            <a:pPr marL="2868748" lvl="7" indent="0">
              <a:buNone/>
            </a:pPr>
            <a:r>
              <a:rPr lang="en-US" sz="3200" dirty="0" smtClean="0"/>
              <a:t>/bin</a:t>
            </a:r>
          </a:p>
          <a:p>
            <a:pPr marL="2868748" lvl="7" indent="0">
              <a:buNone/>
            </a:pPr>
            <a:r>
              <a:rPr lang="en-US" sz="3200" dirty="0" smtClean="0"/>
              <a:t>/bin/</a:t>
            </a:r>
            <a:r>
              <a:rPr lang="en-US" sz="3200" dirty="0" err="1" smtClean="0"/>
              <a:t>pvt</a:t>
            </a:r>
            <a:endParaRPr lang="en-US" sz="32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**Assume these pathnames represent a single server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8/30/17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Tree</a:t>
            </a:r>
            <a:endParaRPr lang="en-US" dirty="0"/>
          </a:p>
        </p:txBody>
      </p:sp>
      <p:grpSp>
        <p:nvGrpSpPr>
          <p:cNvPr id="58" name="Group 57"/>
          <p:cNvGrpSpPr/>
          <p:nvPr/>
        </p:nvGrpSpPr>
        <p:grpSpPr>
          <a:xfrm>
            <a:off x="127621" y="1371601"/>
            <a:ext cx="12700000" cy="6451058"/>
            <a:chOff x="152400" y="2017860"/>
            <a:chExt cx="12700000" cy="6451058"/>
          </a:xfrm>
        </p:grpSpPr>
        <p:sp>
          <p:nvSpPr>
            <p:cNvPr id="5" name="Line"/>
            <p:cNvSpPr/>
            <p:nvPr/>
          </p:nvSpPr>
          <p:spPr>
            <a:xfrm flipV="1">
              <a:off x="4811038" y="7314971"/>
              <a:ext cx="1" cy="579897"/>
            </a:xfrm>
            <a:prstGeom prst="line">
              <a:avLst/>
            </a:prstGeom>
            <a:ln w="63500">
              <a:solidFill>
                <a:srgbClr val="00008B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sp>
          <p:nvSpPr>
            <p:cNvPr id="7" name="Line"/>
            <p:cNvSpPr/>
            <p:nvPr/>
          </p:nvSpPr>
          <p:spPr>
            <a:xfrm flipV="1">
              <a:off x="9836799" y="5600017"/>
              <a:ext cx="1" cy="579897"/>
            </a:xfrm>
            <a:prstGeom prst="line">
              <a:avLst/>
            </a:prstGeom>
            <a:ln w="63500">
              <a:solidFill>
                <a:srgbClr val="00008B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sp>
          <p:nvSpPr>
            <p:cNvPr id="8" name="Line"/>
            <p:cNvSpPr/>
            <p:nvPr/>
          </p:nvSpPr>
          <p:spPr>
            <a:xfrm flipV="1">
              <a:off x="4811038" y="5603411"/>
              <a:ext cx="1" cy="1136326"/>
            </a:xfrm>
            <a:prstGeom prst="line">
              <a:avLst/>
            </a:prstGeom>
            <a:ln w="63500">
              <a:solidFill>
                <a:srgbClr val="00008B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sp>
          <p:nvSpPr>
            <p:cNvPr id="9" name="Line"/>
            <p:cNvSpPr/>
            <p:nvPr/>
          </p:nvSpPr>
          <p:spPr>
            <a:xfrm flipV="1">
              <a:off x="9785999" y="4489107"/>
              <a:ext cx="1" cy="579896"/>
            </a:xfrm>
            <a:prstGeom prst="line">
              <a:avLst/>
            </a:prstGeom>
            <a:ln w="63500">
              <a:solidFill>
                <a:srgbClr val="00008B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sp>
          <p:nvSpPr>
            <p:cNvPr id="10" name="Line"/>
            <p:cNvSpPr/>
            <p:nvPr/>
          </p:nvSpPr>
          <p:spPr>
            <a:xfrm flipV="1">
              <a:off x="4849138" y="4489107"/>
              <a:ext cx="1" cy="579896"/>
            </a:xfrm>
            <a:prstGeom prst="line">
              <a:avLst/>
            </a:prstGeom>
            <a:ln w="63500">
              <a:solidFill>
                <a:srgbClr val="00008B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sp>
          <p:nvSpPr>
            <p:cNvPr id="11" name="Line"/>
            <p:cNvSpPr/>
            <p:nvPr/>
          </p:nvSpPr>
          <p:spPr>
            <a:xfrm flipV="1">
              <a:off x="7323918" y="3961515"/>
              <a:ext cx="1" cy="579896"/>
            </a:xfrm>
            <a:prstGeom prst="line">
              <a:avLst/>
            </a:prstGeom>
            <a:ln w="63500">
              <a:solidFill>
                <a:srgbClr val="00008B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sp>
          <p:nvSpPr>
            <p:cNvPr id="12" name="Line"/>
            <p:cNvSpPr/>
            <p:nvPr/>
          </p:nvSpPr>
          <p:spPr>
            <a:xfrm flipV="1">
              <a:off x="7323918" y="3011131"/>
              <a:ext cx="1" cy="386598"/>
            </a:xfrm>
            <a:prstGeom prst="line">
              <a:avLst/>
            </a:prstGeom>
            <a:ln w="63500">
              <a:solidFill>
                <a:srgbClr val="00008B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sp>
          <p:nvSpPr>
            <p:cNvPr id="13" name="Line"/>
            <p:cNvSpPr/>
            <p:nvPr/>
          </p:nvSpPr>
          <p:spPr>
            <a:xfrm flipV="1">
              <a:off x="4343900" y="3011131"/>
              <a:ext cx="1" cy="386598"/>
            </a:xfrm>
            <a:prstGeom prst="line">
              <a:avLst/>
            </a:prstGeom>
            <a:ln w="63500">
              <a:solidFill>
                <a:srgbClr val="00008B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sp>
          <p:nvSpPr>
            <p:cNvPr id="14" name="Line"/>
            <p:cNvSpPr/>
            <p:nvPr/>
          </p:nvSpPr>
          <p:spPr>
            <a:xfrm flipV="1">
              <a:off x="10303937" y="2978914"/>
              <a:ext cx="1" cy="418815"/>
            </a:xfrm>
            <a:prstGeom prst="line">
              <a:avLst/>
            </a:prstGeom>
            <a:ln w="63500">
              <a:solidFill>
                <a:srgbClr val="00008B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sp>
          <p:nvSpPr>
            <p:cNvPr id="15" name="Line"/>
            <p:cNvSpPr/>
            <p:nvPr/>
          </p:nvSpPr>
          <p:spPr>
            <a:xfrm flipV="1">
              <a:off x="1351181" y="3011131"/>
              <a:ext cx="1" cy="386598"/>
            </a:xfrm>
            <a:prstGeom prst="line">
              <a:avLst/>
            </a:prstGeom>
            <a:ln w="63500">
              <a:solidFill>
                <a:srgbClr val="00008B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sp>
          <p:nvSpPr>
            <p:cNvPr id="16" name="Line"/>
            <p:cNvSpPr/>
            <p:nvPr/>
          </p:nvSpPr>
          <p:spPr>
            <a:xfrm flipV="1">
              <a:off x="5833909" y="2608426"/>
              <a:ext cx="1" cy="386598"/>
            </a:xfrm>
            <a:prstGeom prst="line">
              <a:avLst/>
            </a:prstGeom>
            <a:ln w="63500">
              <a:solidFill>
                <a:srgbClr val="00008B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sp>
          <p:nvSpPr>
            <p:cNvPr id="17" name="Rectangle"/>
            <p:cNvSpPr/>
            <p:nvPr/>
          </p:nvSpPr>
          <p:spPr>
            <a:xfrm>
              <a:off x="4622427" y="2039978"/>
              <a:ext cx="2422965" cy="567878"/>
            </a:xfrm>
            <a:prstGeom prst="rect">
              <a:avLst/>
            </a:prstGeom>
            <a:ln w="50800">
              <a:solidFill>
                <a:srgbClr val="9452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sp>
          <p:nvSpPr>
            <p:cNvPr id="18" name="Rectangle"/>
            <p:cNvSpPr/>
            <p:nvPr/>
          </p:nvSpPr>
          <p:spPr>
            <a:xfrm>
              <a:off x="152400" y="3409176"/>
              <a:ext cx="2422964" cy="567878"/>
            </a:xfrm>
            <a:prstGeom prst="rect">
              <a:avLst/>
            </a:prstGeom>
            <a:ln w="50800">
              <a:solidFill>
                <a:srgbClr val="9452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sp>
          <p:nvSpPr>
            <p:cNvPr id="19" name="Rectangle"/>
            <p:cNvSpPr/>
            <p:nvPr/>
          </p:nvSpPr>
          <p:spPr>
            <a:xfrm>
              <a:off x="3132418" y="3409176"/>
              <a:ext cx="2422965" cy="567878"/>
            </a:xfrm>
            <a:prstGeom prst="rect">
              <a:avLst/>
            </a:prstGeom>
            <a:ln w="50800">
              <a:solidFill>
                <a:srgbClr val="9452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sp>
          <p:nvSpPr>
            <p:cNvPr id="20" name="Rectangle"/>
            <p:cNvSpPr/>
            <p:nvPr/>
          </p:nvSpPr>
          <p:spPr>
            <a:xfrm>
              <a:off x="6112436" y="3409176"/>
              <a:ext cx="2422965" cy="567878"/>
            </a:xfrm>
            <a:prstGeom prst="rect">
              <a:avLst/>
            </a:prstGeom>
            <a:ln w="50800">
              <a:solidFill>
                <a:srgbClr val="9452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sp>
          <p:nvSpPr>
            <p:cNvPr id="21" name="Rectangle"/>
            <p:cNvSpPr/>
            <p:nvPr/>
          </p:nvSpPr>
          <p:spPr>
            <a:xfrm>
              <a:off x="9092455" y="3409176"/>
              <a:ext cx="2422964" cy="567878"/>
            </a:xfrm>
            <a:prstGeom prst="rect">
              <a:avLst/>
            </a:prstGeom>
            <a:ln w="50800">
              <a:solidFill>
                <a:srgbClr val="9452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sp>
          <p:nvSpPr>
            <p:cNvPr id="22" name="Line"/>
            <p:cNvSpPr/>
            <p:nvPr/>
          </p:nvSpPr>
          <p:spPr>
            <a:xfrm>
              <a:off x="1321541" y="3008515"/>
              <a:ext cx="9008630" cy="1"/>
            </a:xfrm>
            <a:prstGeom prst="line">
              <a:avLst/>
            </a:prstGeom>
            <a:ln w="63500">
              <a:solidFill>
                <a:srgbClr val="00008B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sp>
          <p:nvSpPr>
            <p:cNvPr id="23" name="Line"/>
            <p:cNvSpPr/>
            <p:nvPr/>
          </p:nvSpPr>
          <p:spPr>
            <a:xfrm>
              <a:off x="4827924" y="4516677"/>
              <a:ext cx="4991989" cy="1"/>
            </a:xfrm>
            <a:prstGeom prst="line">
              <a:avLst/>
            </a:prstGeom>
            <a:ln w="63500">
              <a:solidFill>
                <a:srgbClr val="00008B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sp>
          <p:nvSpPr>
            <p:cNvPr id="24" name="Rectangle"/>
            <p:cNvSpPr/>
            <p:nvPr/>
          </p:nvSpPr>
          <p:spPr>
            <a:xfrm>
              <a:off x="3599556" y="5056302"/>
              <a:ext cx="2422965" cy="567879"/>
            </a:xfrm>
            <a:prstGeom prst="rect">
              <a:avLst/>
            </a:prstGeom>
            <a:ln w="50800">
              <a:solidFill>
                <a:srgbClr val="9452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sp>
          <p:nvSpPr>
            <p:cNvPr id="25" name="Rectangle"/>
            <p:cNvSpPr/>
            <p:nvPr/>
          </p:nvSpPr>
          <p:spPr>
            <a:xfrm>
              <a:off x="8625316" y="5056302"/>
              <a:ext cx="2422965" cy="567879"/>
            </a:xfrm>
            <a:prstGeom prst="rect">
              <a:avLst/>
            </a:prstGeom>
            <a:ln w="50800">
              <a:solidFill>
                <a:srgbClr val="9452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sp>
          <p:nvSpPr>
            <p:cNvPr id="26" name="Rectangle"/>
            <p:cNvSpPr/>
            <p:nvPr/>
          </p:nvSpPr>
          <p:spPr>
            <a:xfrm>
              <a:off x="3599556" y="6756615"/>
              <a:ext cx="2422965" cy="567878"/>
            </a:xfrm>
            <a:prstGeom prst="rect">
              <a:avLst/>
            </a:prstGeom>
            <a:ln w="50800">
              <a:solidFill>
                <a:srgbClr val="9452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sp>
          <p:nvSpPr>
            <p:cNvPr id="27" name="/"/>
            <p:cNvSpPr txBox="1"/>
            <p:nvPr/>
          </p:nvSpPr>
          <p:spPr>
            <a:xfrm>
              <a:off x="5704890" y="2017860"/>
              <a:ext cx="258039" cy="6121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>
                <a:defRPr sz="2500">
                  <a:solidFill>
                    <a:srgbClr val="00008B"/>
                  </a:solid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r>
                <a:t>/</a:t>
              </a:r>
            </a:p>
          </p:txBody>
        </p:sp>
        <p:sp>
          <p:nvSpPr>
            <p:cNvPr id="28" name="bin"/>
            <p:cNvSpPr txBox="1"/>
            <p:nvPr/>
          </p:nvSpPr>
          <p:spPr>
            <a:xfrm>
              <a:off x="1022007" y="3389674"/>
              <a:ext cx="683750" cy="61211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>
                <a:defRPr sz="2500">
                  <a:solidFill>
                    <a:srgbClr val="00008B"/>
                  </a:solid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r>
                <a:t>bin</a:t>
              </a:r>
            </a:p>
          </p:txBody>
        </p:sp>
        <p:sp>
          <p:nvSpPr>
            <p:cNvPr id="29" name="lib"/>
            <p:cNvSpPr txBox="1"/>
            <p:nvPr/>
          </p:nvSpPr>
          <p:spPr>
            <a:xfrm>
              <a:off x="4061015" y="3387058"/>
              <a:ext cx="565770" cy="6121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>
                <a:defRPr sz="2500">
                  <a:solidFill>
                    <a:srgbClr val="00008B"/>
                  </a:solid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r>
                <a:t>lib</a:t>
              </a:r>
            </a:p>
          </p:txBody>
        </p:sp>
        <p:sp>
          <p:nvSpPr>
            <p:cNvPr id="30" name="home"/>
            <p:cNvSpPr txBox="1"/>
            <p:nvPr/>
          </p:nvSpPr>
          <p:spPr>
            <a:xfrm>
              <a:off x="6752769" y="3387058"/>
              <a:ext cx="1142299" cy="6121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>
                <a:defRPr sz="2500">
                  <a:solidFill>
                    <a:srgbClr val="00008B"/>
                  </a:solid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r>
                <a:t>home</a:t>
              </a:r>
            </a:p>
          </p:txBody>
        </p:sp>
        <p:sp>
          <p:nvSpPr>
            <p:cNvPr id="31" name="devices"/>
            <p:cNvSpPr txBox="1"/>
            <p:nvPr/>
          </p:nvSpPr>
          <p:spPr>
            <a:xfrm>
              <a:off x="9593178" y="3389674"/>
              <a:ext cx="1421518" cy="61211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>
                <a:defRPr sz="2500">
                  <a:solidFill>
                    <a:srgbClr val="00008B"/>
                  </a:solid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r>
                <a:t>devices</a:t>
              </a:r>
            </a:p>
          </p:txBody>
        </p:sp>
        <p:sp>
          <p:nvSpPr>
            <p:cNvPr id="32" name="john"/>
            <p:cNvSpPr txBox="1"/>
            <p:nvPr/>
          </p:nvSpPr>
          <p:spPr>
            <a:xfrm>
              <a:off x="4355312" y="5050293"/>
              <a:ext cx="911452" cy="6121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>
                <a:defRPr sz="2500">
                  <a:solidFill>
                    <a:srgbClr val="00008B"/>
                  </a:solid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r>
                <a:t>john</a:t>
              </a:r>
            </a:p>
          </p:txBody>
        </p:sp>
        <p:sp>
          <p:nvSpPr>
            <p:cNvPr id="33" name="sally"/>
            <p:cNvSpPr txBox="1"/>
            <p:nvPr/>
          </p:nvSpPr>
          <p:spPr>
            <a:xfrm>
              <a:off x="9389626" y="5031570"/>
              <a:ext cx="894345" cy="6121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>
                <a:defRPr sz="2500">
                  <a:solidFill>
                    <a:srgbClr val="00008B"/>
                  </a:solid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r>
                <a:t>sally</a:t>
              </a:r>
            </a:p>
          </p:txBody>
        </p:sp>
        <p:sp>
          <p:nvSpPr>
            <p:cNvPr id="34" name="work"/>
            <p:cNvSpPr txBox="1"/>
            <p:nvPr/>
          </p:nvSpPr>
          <p:spPr>
            <a:xfrm>
              <a:off x="4282656" y="6734498"/>
              <a:ext cx="1056764" cy="6121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>
                <a:defRPr sz="2500">
                  <a:solidFill>
                    <a:srgbClr val="00008B"/>
                  </a:solid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r>
                <a:rPr dirty="0"/>
                <a:t>work</a:t>
              </a:r>
            </a:p>
          </p:txBody>
        </p:sp>
        <p:sp>
          <p:nvSpPr>
            <p:cNvPr id="35" name="Line"/>
            <p:cNvSpPr/>
            <p:nvPr/>
          </p:nvSpPr>
          <p:spPr>
            <a:xfrm>
              <a:off x="8003090" y="6212475"/>
              <a:ext cx="3667418" cy="1"/>
            </a:xfrm>
            <a:prstGeom prst="line">
              <a:avLst/>
            </a:prstGeom>
            <a:ln w="63500">
              <a:solidFill>
                <a:srgbClr val="00008B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sp>
          <p:nvSpPr>
            <p:cNvPr id="36" name="Line"/>
            <p:cNvSpPr/>
            <p:nvPr/>
          </p:nvSpPr>
          <p:spPr>
            <a:xfrm flipV="1">
              <a:off x="8023388" y="6179913"/>
              <a:ext cx="1" cy="579896"/>
            </a:xfrm>
            <a:prstGeom prst="line">
              <a:avLst/>
            </a:prstGeom>
            <a:ln w="63500">
              <a:solidFill>
                <a:srgbClr val="00008B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sp>
          <p:nvSpPr>
            <p:cNvPr id="37" name="Rectangle"/>
            <p:cNvSpPr/>
            <p:nvPr/>
          </p:nvSpPr>
          <p:spPr>
            <a:xfrm>
              <a:off x="6837305" y="6759808"/>
              <a:ext cx="2422965" cy="567878"/>
            </a:xfrm>
            <a:prstGeom prst="rect">
              <a:avLst/>
            </a:prstGeom>
            <a:ln w="50800">
              <a:solidFill>
                <a:srgbClr val="9452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sp>
          <p:nvSpPr>
            <p:cNvPr id="38" name="work"/>
            <p:cNvSpPr txBox="1"/>
            <p:nvPr/>
          </p:nvSpPr>
          <p:spPr>
            <a:xfrm>
              <a:off x="7520406" y="6753799"/>
              <a:ext cx="1056764" cy="6121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>
                <a:defRPr sz="2500">
                  <a:solidFill>
                    <a:srgbClr val="00008B"/>
                  </a:solid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r>
                <a:t>work</a:t>
              </a:r>
            </a:p>
          </p:txBody>
        </p:sp>
        <p:sp>
          <p:nvSpPr>
            <p:cNvPr id="39" name="Line"/>
            <p:cNvSpPr/>
            <p:nvPr/>
          </p:nvSpPr>
          <p:spPr>
            <a:xfrm flipV="1">
              <a:off x="11640918" y="6179913"/>
              <a:ext cx="1" cy="579896"/>
            </a:xfrm>
            <a:prstGeom prst="line">
              <a:avLst/>
            </a:prstGeom>
            <a:ln w="63500">
              <a:solidFill>
                <a:srgbClr val="00008B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sp>
          <p:nvSpPr>
            <p:cNvPr id="40" name="Rectangle"/>
            <p:cNvSpPr/>
            <p:nvPr/>
          </p:nvSpPr>
          <p:spPr>
            <a:xfrm>
              <a:off x="10429436" y="6759808"/>
              <a:ext cx="2422964" cy="567878"/>
            </a:xfrm>
            <a:prstGeom prst="rect">
              <a:avLst/>
            </a:prstGeom>
            <a:ln w="50800">
              <a:solidFill>
                <a:srgbClr val="9452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sp>
          <p:nvSpPr>
            <p:cNvPr id="41" name="other"/>
            <p:cNvSpPr txBox="1"/>
            <p:nvPr/>
          </p:nvSpPr>
          <p:spPr>
            <a:xfrm>
              <a:off x="11081665" y="6753799"/>
              <a:ext cx="1118507" cy="6121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>
                <a:defRPr sz="2500">
                  <a:solidFill>
                    <a:srgbClr val="00008B"/>
                  </a:solid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r>
                <a:t>other</a:t>
              </a:r>
            </a:p>
          </p:txBody>
        </p:sp>
        <p:sp>
          <p:nvSpPr>
            <p:cNvPr id="42" name="a.txt"/>
            <p:cNvSpPr txBox="1"/>
            <p:nvPr/>
          </p:nvSpPr>
          <p:spPr>
            <a:xfrm>
              <a:off x="4282657" y="7881038"/>
              <a:ext cx="1056764" cy="49785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>
                <a:defRPr sz="2500">
                  <a:solidFill>
                    <a:srgbClr val="00008B"/>
                  </a:solid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r>
                <a:t>a.txt</a:t>
              </a:r>
            </a:p>
          </p:txBody>
        </p:sp>
        <p:sp>
          <p:nvSpPr>
            <p:cNvPr id="43" name="Rounded Rectangle"/>
            <p:cNvSpPr/>
            <p:nvPr/>
          </p:nvSpPr>
          <p:spPr>
            <a:xfrm>
              <a:off x="4176038" y="7914223"/>
              <a:ext cx="1270001" cy="485199"/>
            </a:xfrm>
            <a:prstGeom prst="roundRect">
              <a:avLst>
                <a:gd name="adj" fmla="val 39262"/>
              </a:avLst>
            </a:prstGeom>
            <a:ln w="50800">
              <a:solidFill>
                <a:srgbClr val="9452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sp>
          <p:nvSpPr>
            <p:cNvPr id="48" name="file"/>
            <p:cNvSpPr txBox="1"/>
            <p:nvPr/>
          </p:nvSpPr>
          <p:spPr>
            <a:xfrm>
              <a:off x="1745998" y="7821217"/>
              <a:ext cx="706339" cy="6477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>
                  <a:solidFill>
                    <a:srgbClr val="00008B"/>
                  </a:solid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r>
                <a:t>file</a:t>
              </a:r>
            </a:p>
          </p:txBody>
        </p:sp>
        <p:sp>
          <p:nvSpPr>
            <p:cNvPr id="49" name="Line"/>
            <p:cNvSpPr/>
            <p:nvPr/>
          </p:nvSpPr>
          <p:spPr>
            <a:xfrm>
              <a:off x="2458075" y="8145067"/>
              <a:ext cx="1686825" cy="1"/>
            </a:xfrm>
            <a:prstGeom prst="line">
              <a:avLst/>
            </a:prstGeom>
            <a:ln w="38100">
              <a:solidFill>
                <a:srgbClr val="945200"/>
              </a:solidFill>
              <a:miter lim="400000"/>
              <a:tailEnd type="stealth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</p:grpSp>
      <p:sp>
        <p:nvSpPr>
          <p:cNvPr id="59" name="Footer Placeholder 5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0" name="Slide Number Placeholder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3</a:t>
            </a:fld>
            <a:endParaRPr lang="uk-UA"/>
          </a:p>
        </p:txBody>
      </p:sp>
      <p:sp>
        <p:nvSpPr>
          <p:cNvPr id="61" name="Date Placeholder 6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44239-FEBF-7E46-911B-E6336600C4CB}" type="datetime1">
              <a:rPr lang="en-US" smtClean="0"/>
              <a:t>8/30/17</a:t>
            </a:fld>
            <a:endParaRPr lang="en-US"/>
          </a:p>
        </p:txBody>
      </p:sp>
      <p:sp>
        <p:nvSpPr>
          <p:cNvPr id="103" name="Line"/>
          <p:cNvSpPr/>
          <p:nvPr/>
        </p:nvSpPr>
        <p:spPr>
          <a:xfrm flipV="1">
            <a:off x="1320798" y="3387333"/>
            <a:ext cx="1" cy="1136326"/>
          </a:xfrm>
          <a:prstGeom prst="line">
            <a:avLst/>
          </a:prstGeom>
          <a:ln w="63500">
            <a:solidFill>
              <a:srgbClr val="00008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04" name="Rectangle"/>
          <p:cNvSpPr/>
          <p:nvPr/>
        </p:nvSpPr>
        <p:spPr>
          <a:xfrm>
            <a:off x="109315" y="4511123"/>
            <a:ext cx="2422965" cy="567878"/>
          </a:xfrm>
          <a:prstGeom prst="rect">
            <a:avLst/>
          </a:prstGeom>
          <a:ln w="50800">
            <a:solidFill>
              <a:srgbClr val="9452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05" name="work"/>
          <p:cNvSpPr txBox="1"/>
          <p:nvPr/>
        </p:nvSpPr>
        <p:spPr>
          <a:xfrm>
            <a:off x="792415" y="4447224"/>
            <a:ext cx="1056764" cy="612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r>
              <a:rPr lang="en-US" dirty="0" err="1" smtClean="0"/>
              <a:t>pvt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872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</a:t>
            </a:r>
            <a:r>
              <a:rPr lang="mr-IN" dirty="0" smtClean="0"/>
              <a:t>–</a:t>
            </a:r>
            <a:r>
              <a:rPr lang="en-US" dirty="0" smtClean="0"/>
              <a:t> write down pathname for</a:t>
            </a:r>
            <a:r>
              <a:rPr lang="mr-IN" dirty="0" smtClean="0"/>
              <a:t>…</a:t>
            </a:r>
            <a:endParaRPr lang="en-US" dirty="0"/>
          </a:p>
        </p:txBody>
      </p:sp>
      <p:grpSp>
        <p:nvGrpSpPr>
          <p:cNvPr id="58" name="Group 57"/>
          <p:cNvGrpSpPr/>
          <p:nvPr/>
        </p:nvGrpSpPr>
        <p:grpSpPr>
          <a:xfrm>
            <a:off x="127621" y="1371601"/>
            <a:ext cx="12700000" cy="6451058"/>
            <a:chOff x="152400" y="2017860"/>
            <a:chExt cx="12700000" cy="6451058"/>
          </a:xfrm>
        </p:grpSpPr>
        <p:sp>
          <p:nvSpPr>
            <p:cNvPr id="5" name="Line"/>
            <p:cNvSpPr/>
            <p:nvPr/>
          </p:nvSpPr>
          <p:spPr>
            <a:xfrm flipV="1">
              <a:off x="4811038" y="7314971"/>
              <a:ext cx="1" cy="579897"/>
            </a:xfrm>
            <a:prstGeom prst="line">
              <a:avLst/>
            </a:prstGeom>
            <a:ln w="63500">
              <a:solidFill>
                <a:srgbClr val="00008B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sp>
          <p:nvSpPr>
            <p:cNvPr id="7" name="Line"/>
            <p:cNvSpPr/>
            <p:nvPr/>
          </p:nvSpPr>
          <p:spPr>
            <a:xfrm flipV="1">
              <a:off x="9836799" y="5600017"/>
              <a:ext cx="1" cy="579897"/>
            </a:xfrm>
            <a:prstGeom prst="line">
              <a:avLst/>
            </a:prstGeom>
            <a:ln w="63500">
              <a:solidFill>
                <a:srgbClr val="00008B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sp>
          <p:nvSpPr>
            <p:cNvPr id="8" name="Line"/>
            <p:cNvSpPr/>
            <p:nvPr/>
          </p:nvSpPr>
          <p:spPr>
            <a:xfrm flipV="1">
              <a:off x="4811038" y="5603411"/>
              <a:ext cx="1" cy="1136326"/>
            </a:xfrm>
            <a:prstGeom prst="line">
              <a:avLst/>
            </a:prstGeom>
            <a:ln w="63500">
              <a:solidFill>
                <a:srgbClr val="00008B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sp>
          <p:nvSpPr>
            <p:cNvPr id="9" name="Line"/>
            <p:cNvSpPr/>
            <p:nvPr/>
          </p:nvSpPr>
          <p:spPr>
            <a:xfrm flipV="1">
              <a:off x="9785999" y="4489107"/>
              <a:ext cx="1" cy="579896"/>
            </a:xfrm>
            <a:prstGeom prst="line">
              <a:avLst/>
            </a:prstGeom>
            <a:ln w="63500">
              <a:solidFill>
                <a:srgbClr val="00008B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sp>
          <p:nvSpPr>
            <p:cNvPr id="10" name="Line"/>
            <p:cNvSpPr/>
            <p:nvPr/>
          </p:nvSpPr>
          <p:spPr>
            <a:xfrm flipV="1">
              <a:off x="4849138" y="4489107"/>
              <a:ext cx="1" cy="579896"/>
            </a:xfrm>
            <a:prstGeom prst="line">
              <a:avLst/>
            </a:prstGeom>
            <a:ln w="63500">
              <a:solidFill>
                <a:srgbClr val="00008B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sp>
          <p:nvSpPr>
            <p:cNvPr id="11" name="Line"/>
            <p:cNvSpPr/>
            <p:nvPr/>
          </p:nvSpPr>
          <p:spPr>
            <a:xfrm flipV="1">
              <a:off x="7323918" y="3961515"/>
              <a:ext cx="1" cy="579896"/>
            </a:xfrm>
            <a:prstGeom prst="line">
              <a:avLst/>
            </a:prstGeom>
            <a:ln w="63500">
              <a:solidFill>
                <a:srgbClr val="00008B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sp>
          <p:nvSpPr>
            <p:cNvPr id="12" name="Line"/>
            <p:cNvSpPr/>
            <p:nvPr/>
          </p:nvSpPr>
          <p:spPr>
            <a:xfrm flipV="1">
              <a:off x="7323918" y="3011131"/>
              <a:ext cx="1" cy="386598"/>
            </a:xfrm>
            <a:prstGeom prst="line">
              <a:avLst/>
            </a:prstGeom>
            <a:ln w="63500">
              <a:solidFill>
                <a:srgbClr val="00008B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sp>
          <p:nvSpPr>
            <p:cNvPr id="13" name="Line"/>
            <p:cNvSpPr/>
            <p:nvPr/>
          </p:nvSpPr>
          <p:spPr>
            <a:xfrm flipV="1">
              <a:off x="4343900" y="3011131"/>
              <a:ext cx="1" cy="386598"/>
            </a:xfrm>
            <a:prstGeom prst="line">
              <a:avLst/>
            </a:prstGeom>
            <a:ln w="63500">
              <a:solidFill>
                <a:srgbClr val="00008B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sp>
          <p:nvSpPr>
            <p:cNvPr id="14" name="Line"/>
            <p:cNvSpPr/>
            <p:nvPr/>
          </p:nvSpPr>
          <p:spPr>
            <a:xfrm flipV="1">
              <a:off x="10303937" y="2978914"/>
              <a:ext cx="1" cy="418815"/>
            </a:xfrm>
            <a:prstGeom prst="line">
              <a:avLst/>
            </a:prstGeom>
            <a:ln w="63500">
              <a:solidFill>
                <a:srgbClr val="00008B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sp>
          <p:nvSpPr>
            <p:cNvPr id="15" name="Line"/>
            <p:cNvSpPr/>
            <p:nvPr/>
          </p:nvSpPr>
          <p:spPr>
            <a:xfrm flipV="1">
              <a:off x="1351181" y="3011131"/>
              <a:ext cx="1" cy="386598"/>
            </a:xfrm>
            <a:prstGeom prst="line">
              <a:avLst/>
            </a:prstGeom>
            <a:ln w="63500">
              <a:solidFill>
                <a:srgbClr val="00008B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sp>
          <p:nvSpPr>
            <p:cNvPr id="16" name="Line"/>
            <p:cNvSpPr/>
            <p:nvPr/>
          </p:nvSpPr>
          <p:spPr>
            <a:xfrm flipV="1">
              <a:off x="5833909" y="2608426"/>
              <a:ext cx="1" cy="386598"/>
            </a:xfrm>
            <a:prstGeom prst="line">
              <a:avLst/>
            </a:prstGeom>
            <a:ln w="63500">
              <a:solidFill>
                <a:srgbClr val="00008B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sp>
          <p:nvSpPr>
            <p:cNvPr id="17" name="Rectangle"/>
            <p:cNvSpPr/>
            <p:nvPr/>
          </p:nvSpPr>
          <p:spPr>
            <a:xfrm>
              <a:off x="4622427" y="2039978"/>
              <a:ext cx="2422965" cy="567878"/>
            </a:xfrm>
            <a:prstGeom prst="rect">
              <a:avLst/>
            </a:prstGeom>
            <a:ln w="50800">
              <a:solidFill>
                <a:srgbClr val="9452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sp>
          <p:nvSpPr>
            <p:cNvPr id="18" name="Rectangle"/>
            <p:cNvSpPr/>
            <p:nvPr/>
          </p:nvSpPr>
          <p:spPr>
            <a:xfrm>
              <a:off x="152400" y="3409176"/>
              <a:ext cx="2422964" cy="567878"/>
            </a:xfrm>
            <a:prstGeom prst="rect">
              <a:avLst/>
            </a:prstGeom>
            <a:ln w="50800">
              <a:solidFill>
                <a:srgbClr val="9452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sp>
          <p:nvSpPr>
            <p:cNvPr id="19" name="Rectangle"/>
            <p:cNvSpPr/>
            <p:nvPr/>
          </p:nvSpPr>
          <p:spPr>
            <a:xfrm>
              <a:off x="3132418" y="3409176"/>
              <a:ext cx="2422965" cy="567878"/>
            </a:xfrm>
            <a:prstGeom prst="rect">
              <a:avLst/>
            </a:prstGeom>
            <a:ln w="50800">
              <a:solidFill>
                <a:srgbClr val="9452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sp>
          <p:nvSpPr>
            <p:cNvPr id="20" name="Rectangle"/>
            <p:cNvSpPr/>
            <p:nvPr/>
          </p:nvSpPr>
          <p:spPr>
            <a:xfrm>
              <a:off x="6112436" y="3409176"/>
              <a:ext cx="2422965" cy="567878"/>
            </a:xfrm>
            <a:prstGeom prst="rect">
              <a:avLst/>
            </a:prstGeom>
            <a:ln w="50800">
              <a:solidFill>
                <a:srgbClr val="9452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sp>
          <p:nvSpPr>
            <p:cNvPr id="21" name="Rectangle"/>
            <p:cNvSpPr/>
            <p:nvPr/>
          </p:nvSpPr>
          <p:spPr>
            <a:xfrm>
              <a:off x="9092455" y="3409176"/>
              <a:ext cx="2422964" cy="567878"/>
            </a:xfrm>
            <a:prstGeom prst="rect">
              <a:avLst/>
            </a:prstGeom>
            <a:ln w="50800">
              <a:solidFill>
                <a:srgbClr val="9452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sp>
          <p:nvSpPr>
            <p:cNvPr id="22" name="Line"/>
            <p:cNvSpPr/>
            <p:nvPr/>
          </p:nvSpPr>
          <p:spPr>
            <a:xfrm>
              <a:off x="1321541" y="3008515"/>
              <a:ext cx="9008630" cy="1"/>
            </a:xfrm>
            <a:prstGeom prst="line">
              <a:avLst/>
            </a:prstGeom>
            <a:ln w="63500">
              <a:solidFill>
                <a:srgbClr val="00008B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sp>
          <p:nvSpPr>
            <p:cNvPr id="23" name="Line"/>
            <p:cNvSpPr/>
            <p:nvPr/>
          </p:nvSpPr>
          <p:spPr>
            <a:xfrm>
              <a:off x="4827924" y="4516677"/>
              <a:ext cx="4991989" cy="1"/>
            </a:xfrm>
            <a:prstGeom prst="line">
              <a:avLst/>
            </a:prstGeom>
            <a:ln w="63500">
              <a:solidFill>
                <a:srgbClr val="00008B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sp>
          <p:nvSpPr>
            <p:cNvPr id="24" name="Rectangle"/>
            <p:cNvSpPr/>
            <p:nvPr/>
          </p:nvSpPr>
          <p:spPr>
            <a:xfrm>
              <a:off x="3599556" y="5056302"/>
              <a:ext cx="2422965" cy="567879"/>
            </a:xfrm>
            <a:prstGeom prst="rect">
              <a:avLst/>
            </a:prstGeom>
            <a:ln w="50800">
              <a:solidFill>
                <a:srgbClr val="9452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sp>
          <p:nvSpPr>
            <p:cNvPr id="25" name="Rectangle"/>
            <p:cNvSpPr/>
            <p:nvPr/>
          </p:nvSpPr>
          <p:spPr>
            <a:xfrm>
              <a:off x="8625316" y="5056302"/>
              <a:ext cx="2422965" cy="567879"/>
            </a:xfrm>
            <a:prstGeom prst="rect">
              <a:avLst/>
            </a:prstGeom>
            <a:ln w="50800">
              <a:solidFill>
                <a:srgbClr val="9452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sp>
          <p:nvSpPr>
            <p:cNvPr id="26" name="Rectangle"/>
            <p:cNvSpPr/>
            <p:nvPr/>
          </p:nvSpPr>
          <p:spPr>
            <a:xfrm>
              <a:off x="3599556" y="6756615"/>
              <a:ext cx="2422965" cy="567878"/>
            </a:xfrm>
            <a:prstGeom prst="rect">
              <a:avLst/>
            </a:prstGeom>
            <a:ln w="50800">
              <a:solidFill>
                <a:srgbClr val="9452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sp>
          <p:nvSpPr>
            <p:cNvPr id="27" name="/"/>
            <p:cNvSpPr txBox="1"/>
            <p:nvPr/>
          </p:nvSpPr>
          <p:spPr>
            <a:xfrm>
              <a:off x="5704890" y="2017860"/>
              <a:ext cx="258039" cy="6121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>
                <a:defRPr sz="2500">
                  <a:solidFill>
                    <a:srgbClr val="00008B"/>
                  </a:solid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r>
                <a:t>/</a:t>
              </a:r>
            </a:p>
          </p:txBody>
        </p:sp>
        <p:sp>
          <p:nvSpPr>
            <p:cNvPr id="28" name="bin"/>
            <p:cNvSpPr txBox="1"/>
            <p:nvPr/>
          </p:nvSpPr>
          <p:spPr>
            <a:xfrm>
              <a:off x="1022007" y="3389674"/>
              <a:ext cx="683750" cy="61211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>
                <a:defRPr sz="2500">
                  <a:solidFill>
                    <a:srgbClr val="00008B"/>
                  </a:solid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r>
                <a:t>bin</a:t>
              </a:r>
            </a:p>
          </p:txBody>
        </p:sp>
        <p:sp>
          <p:nvSpPr>
            <p:cNvPr id="29" name="lib"/>
            <p:cNvSpPr txBox="1"/>
            <p:nvPr/>
          </p:nvSpPr>
          <p:spPr>
            <a:xfrm>
              <a:off x="4061015" y="3387058"/>
              <a:ext cx="565770" cy="6121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>
                <a:defRPr sz="2500">
                  <a:solidFill>
                    <a:srgbClr val="00008B"/>
                  </a:solid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r>
                <a:t>lib</a:t>
              </a:r>
            </a:p>
          </p:txBody>
        </p:sp>
        <p:sp>
          <p:nvSpPr>
            <p:cNvPr id="30" name="home"/>
            <p:cNvSpPr txBox="1"/>
            <p:nvPr/>
          </p:nvSpPr>
          <p:spPr>
            <a:xfrm>
              <a:off x="6752769" y="3387058"/>
              <a:ext cx="1142299" cy="6121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>
                <a:defRPr sz="2500">
                  <a:solidFill>
                    <a:srgbClr val="00008B"/>
                  </a:solid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r>
                <a:t>home</a:t>
              </a:r>
            </a:p>
          </p:txBody>
        </p:sp>
        <p:sp>
          <p:nvSpPr>
            <p:cNvPr id="31" name="devices"/>
            <p:cNvSpPr txBox="1"/>
            <p:nvPr/>
          </p:nvSpPr>
          <p:spPr>
            <a:xfrm>
              <a:off x="9593178" y="3389674"/>
              <a:ext cx="1421518" cy="61211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>
                <a:defRPr sz="2500">
                  <a:solidFill>
                    <a:srgbClr val="00008B"/>
                  </a:solid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r>
                <a:t>devices</a:t>
              </a:r>
            </a:p>
          </p:txBody>
        </p:sp>
        <p:sp>
          <p:nvSpPr>
            <p:cNvPr id="32" name="john"/>
            <p:cNvSpPr txBox="1"/>
            <p:nvPr/>
          </p:nvSpPr>
          <p:spPr>
            <a:xfrm>
              <a:off x="4355312" y="5050293"/>
              <a:ext cx="911452" cy="6121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>
                <a:defRPr sz="2500">
                  <a:solidFill>
                    <a:srgbClr val="00008B"/>
                  </a:solid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r>
                <a:t>john</a:t>
              </a:r>
            </a:p>
          </p:txBody>
        </p:sp>
        <p:sp>
          <p:nvSpPr>
            <p:cNvPr id="33" name="sally"/>
            <p:cNvSpPr txBox="1"/>
            <p:nvPr/>
          </p:nvSpPr>
          <p:spPr>
            <a:xfrm>
              <a:off x="9389626" y="5031570"/>
              <a:ext cx="894345" cy="6121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>
                <a:defRPr sz="2500">
                  <a:solidFill>
                    <a:srgbClr val="00008B"/>
                  </a:solid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r>
                <a:t>sally</a:t>
              </a:r>
            </a:p>
          </p:txBody>
        </p:sp>
        <p:sp>
          <p:nvSpPr>
            <p:cNvPr id="34" name="work"/>
            <p:cNvSpPr txBox="1"/>
            <p:nvPr/>
          </p:nvSpPr>
          <p:spPr>
            <a:xfrm>
              <a:off x="4282656" y="6734498"/>
              <a:ext cx="1056764" cy="6121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>
                <a:defRPr sz="2500">
                  <a:solidFill>
                    <a:srgbClr val="00008B"/>
                  </a:solid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r>
                <a:rPr dirty="0"/>
                <a:t>work</a:t>
              </a:r>
            </a:p>
          </p:txBody>
        </p:sp>
        <p:sp>
          <p:nvSpPr>
            <p:cNvPr id="35" name="Line"/>
            <p:cNvSpPr/>
            <p:nvPr/>
          </p:nvSpPr>
          <p:spPr>
            <a:xfrm>
              <a:off x="8003090" y="6212475"/>
              <a:ext cx="3667418" cy="1"/>
            </a:xfrm>
            <a:prstGeom prst="line">
              <a:avLst/>
            </a:prstGeom>
            <a:ln w="63500">
              <a:solidFill>
                <a:srgbClr val="00008B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sp>
          <p:nvSpPr>
            <p:cNvPr id="36" name="Line"/>
            <p:cNvSpPr/>
            <p:nvPr/>
          </p:nvSpPr>
          <p:spPr>
            <a:xfrm flipV="1">
              <a:off x="8023388" y="6179913"/>
              <a:ext cx="1" cy="579896"/>
            </a:xfrm>
            <a:prstGeom prst="line">
              <a:avLst/>
            </a:prstGeom>
            <a:ln w="63500">
              <a:solidFill>
                <a:srgbClr val="00008B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sp>
          <p:nvSpPr>
            <p:cNvPr id="37" name="Rectangle"/>
            <p:cNvSpPr/>
            <p:nvPr/>
          </p:nvSpPr>
          <p:spPr>
            <a:xfrm>
              <a:off x="6837305" y="6759808"/>
              <a:ext cx="2422965" cy="567878"/>
            </a:xfrm>
            <a:prstGeom prst="rect">
              <a:avLst/>
            </a:prstGeom>
            <a:ln w="50800">
              <a:solidFill>
                <a:srgbClr val="9452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sp>
          <p:nvSpPr>
            <p:cNvPr id="38" name="work"/>
            <p:cNvSpPr txBox="1"/>
            <p:nvPr/>
          </p:nvSpPr>
          <p:spPr>
            <a:xfrm>
              <a:off x="7520406" y="6753799"/>
              <a:ext cx="1056764" cy="6121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>
                <a:defRPr sz="2500">
                  <a:solidFill>
                    <a:srgbClr val="00008B"/>
                  </a:solid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r>
                <a:t>work</a:t>
              </a:r>
            </a:p>
          </p:txBody>
        </p:sp>
        <p:sp>
          <p:nvSpPr>
            <p:cNvPr id="39" name="Line"/>
            <p:cNvSpPr/>
            <p:nvPr/>
          </p:nvSpPr>
          <p:spPr>
            <a:xfrm flipV="1">
              <a:off x="11640918" y="6179913"/>
              <a:ext cx="1" cy="579896"/>
            </a:xfrm>
            <a:prstGeom prst="line">
              <a:avLst/>
            </a:prstGeom>
            <a:ln w="63500">
              <a:solidFill>
                <a:srgbClr val="00008B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sp>
          <p:nvSpPr>
            <p:cNvPr id="40" name="Rectangle"/>
            <p:cNvSpPr/>
            <p:nvPr/>
          </p:nvSpPr>
          <p:spPr>
            <a:xfrm>
              <a:off x="10429436" y="6759808"/>
              <a:ext cx="2422964" cy="567878"/>
            </a:xfrm>
            <a:prstGeom prst="rect">
              <a:avLst/>
            </a:prstGeom>
            <a:ln w="50800">
              <a:solidFill>
                <a:srgbClr val="9452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sp>
          <p:nvSpPr>
            <p:cNvPr id="41" name="other"/>
            <p:cNvSpPr txBox="1"/>
            <p:nvPr/>
          </p:nvSpPr>
          <p:spPr>
            <a:xfrm>
              <a:off x="11081665" y="6753799"/>
              <a:ext cx="1118507" cy="6121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>
                <a:defRPr sz="2500">
                  <a:solidFill>
                    <a:srgbClr val="00008B"/>
                  </a:solid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r>
                <a:t>other</a:t>
              </a:r>
            </a:p>
          </p:txBody>
        </p:sp>
        <p:sp>
          <p:nvSpPr>
            <p:cNvPr id="42" name="a.txt"/>
            <p:cNvSpPr txBox="1"/>
            <p:nvPr/>
          </p:nvSpPr>
          <p:spPr>
            <a:xfrm>
              <a:off x="4282657" y="7881038"/>
              <a:ext cx="1056764" cy="49785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>
                <a:defRPr sz="2500">
                  <a:solidFill>
                    <a:srgbClr val="00008B"/>
                  </a:solid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r>
                <a:t>a.txt</a:t>
              </a:r>
            </a:p>
          </p:txBody>
        </p:sp>
        <p:sp>
          <p:nvSpPr>
            <p:cNvPr id="43" name="Rounded Rectangle"/>
            <p:cNvSpPr/>
            <p:nvPr/>
          </p:nvSpPr>
          <p:spPr>
            <a:xfrm>
              <a:off x="4176038" y="7914223"/>
              <a:ext cx="1270001" cy="485199"/>
            </a:xfrm>
            <a:prstGeom prst="roundRect">
              <a:avLst>
                <a:gd name="adj" fmla="val 39262"/>
              </a:avLst>
            </a:prstGeom>
            <a:ln w="50800">
              <a:solidFill>
                <a:srgbClr val="9452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sp>
          <p:nvSpPr>
            <p:cNvPr id="48" name="file"/>
            <p:cNvSpPr txBox="1"/>
            <p:nvPr/>
          </p:nvSpPr>
          <p:spPr>
            <a:xfrm>
              <a:off x="1745998" y="7821217"/>
              <a:ext cx="706339" cy="6477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>
                  <a:solidFill>
                    <a:srgbClr val="00008B"/>
                  </a:solid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r>
                <a:t>file</a:t>
              </a:r>
            </a:p>
          </p:txBody>
        </p:sp>
        <p:sp>
          <p:nvSpPr>
            <p:cNvPr id="49" name="Line"/>
            <p:cNvSpPr/>
            <p:nvPr/>
          </p:nvSpPr>
          <p:spPr>
            <a:xfrm>
              <a:off x="2458075" y="8145067"/>
              <a:ext cx="1686825" cy="1"/>
            </a:xfrm>
            <a:prstGeom prst="line">
              <a:avLst/>
            </a:prstGeom>
            <a:ln w="38100">
              <a:solidFill>
                <a:srgbClr val="945200"/>
              </a:solidFill>
              <a:miter lim="400000"/>
              <a:tailEnd type="stealth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</p:grpSp>
      <p:sp>
        <p:nvSpPr>
          <p:cNvPr id="59" name="Footer Placeholder 5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0" name="Slide Number Placeholder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4</a:t>
            </a:fld>
            <a:endParaRPr lang="uk-UA"/>
          </a:p>
        </p:txBody>
      </p:sp>
      <p:sp>
        <p:nvSpPr>
          <p:cNvPr id="61" name="Date Placeholder 6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44239-FEBF-7E46-911B-E6336600C4CB}" type="datetime1">
              <a:rPr lang="en-US" smtClean="0"/>
              <a:t>8/30/17</a:t>
            </a:fld>
            <a:endParaRPr lang="en-US"/>
          </a:p>
        </p:txBody>
      </p:sp>
      <p:sp>
        <p:nvSpPr>
          <p:cNvPr id="103" name="Line"/>
          <p:cNvSpPr/>
          <p:nvPr/>
        </p:nvSpPr>
        <p:spPr>
          <a:xfrm flipV="1">
            <a:off x="1320798" y="3387333"/>
            <a:ext cx="1" cy="1136326"/>
          </a:xfrm>
          <a:prstGeom prst="line">
            <a:avLst/>
          </a:prstGeom>
          <a:ln w="63500">
            <a:solidFill>
              <a:srgbClr val="00008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04" name="Rectangle"/>
          <p:cNvSpPr/>
          <p:nvPr/>
        </p:nvSpPr>
        <p:spPr>
          <a:xfrm>
            <a:off x="109315" y="4511123"/>
            <a:ext cx="2422965" cy="567878"/>
          </a:xfrm>
          <a:prstGeom prst="rect">
            <a:avLst/>
          </a:prstGeom>
          <a:ln w="50800">
            <a:solidFill>
              <a:srgbClr val="9452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05" name="work"/>
          <p:cNvSpPr txBox="1"/>
          <p:nvPr/>
        </p:nvSpPr>
        <p:spPr>
          <a:xfrm>
            <a:off x="792415" y="4447224"/>
            <a:ext cx="1056764" cy="612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r>
              <a:rPr lang="en-US" dirty="0" err="1" smtClean="0"/>
              <a:t>pvt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204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Dot ‘.’ refers to </a:t>
            </a:r>
            <a:r>
              <a:rPr lang="en-US" dirty="0" smtClean="0">
                <a:solidFill>
                  <a:srgbClr val="FF0000"/>
                </a:solidFill>
              </a:rPr>
              <a:t>working</a:t>
            </a:r>
            <a:r>
              <a:rPr lang="en-US" dirty="0" smtClean="0"/>
              <a:t> directory</a:t>
            </a:r>
          </a:p>
          <a:p>
            <a:pPr marL="0" indent="0">
              <a:buNone/>
            </a:pPr>
            <a:r>
              <a:rPr lang="en-US" dirty="0" smtClean="0"/>
              <a:t>/home/max/public/ENGR11</a:t>
            </a:r>
          </a:p>
          <a:p>
            <a:pPr marL="0" indent="0">
              <a:buNone/>
            </a:pPr>
            <a:r>
              <a:rPr lang="en-US" dirty="0" smtClean="0"/>
              <a:t>If current working directory is </a:t>
            </a:r>
            <a:r>
              <a:rPr lang="en-US" dirty="0" smtClean="0">
                <a:solidFill>
                  <a:srgbClr val="FF0000"/>
                </a:solidFill>
              </a:rPr>
              <a:t>public</a:t>
            </a:r>
            <a:r>
              <a:rPr lang="en-US" dirty="0" smtClean="0"/>
              <a:t>, what is relative pathway for ENGR11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./ENGR11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ENGR11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public/ENGR11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/ENGR11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Engr11</a:t>
            </a:r>
          </a:p>
          <a:p>
            <a:pPr marL="514350" indent="-514350">
              <a:buFont typeface="+mj-lt"/>
              <a:buAutoNum type="alphaLcParenR"/>
            </a:pPr>
            <a:endParaRPr lang="en-US" dirty="0" smtClean="0"/>
          </a:p>
          <a:p>
            <a:r>
              <a:rPr lang="en-US" dirty="0" smtClean="0"/>
              <a:t>Double Dot ‘..’  refers to </a:t>
            </a:r>
            <a:r>
              <a:rPr lang="en-US" dirty="0" smtClean="0">
                <a:solidFill>
                  <a:srgbClr val="FF0000"/>
                </a:solidFill>
              </a:rPr>
              <a:t>parent</a:t>
            </a:r>
            <a:r>
              <a:rPr lang="en-US" dirty="0" smtClean="0"/>
              <a:t> directory</a:t>
            </a:r>
          </a:p>
          <a:p>
            <a:pPr marL="514350" indent="-514350">
              <a:buFont typeface="+mj-lt"/>
              <a:buAutoNum type="alphaLcParenR"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8/30/17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59430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>
                <a:solidFill>
                  <a:srgbClr val="0070C0"/>
                </a:solidFill>
              </a:rPr>
              <a:t>command</a:t>
            </a:r>
            <a:r>
              <a:rPr lang="en-US" dirty="0" smtClean="0"/>
              <a:t>&lt;space</a:t>
            </a:r>
            <a:r>
              <a:rPr lang="en-US" dirty="0"/>
              <a:t>&gt;</a:t>
            </a:r>
            <a:r>
              <a:rPr lang="mr-IN" dirty="0" smtClean="0">
                <a:solidFill>
                  <a:srgbClr val="00B050"/>
                </a:solidFill>
              </a:rPr>
              <a:t>–</a:t>
            </a:r>
            <a:r>
              <a:rPr lang="en-US" dirty="0" smtClean="0">
                <a:solidFill>
                  <a:srgbClr val="00B050"/>
                </a:solidFill>
              </a:rPr>
              <a:t>option</a:t>
            </a:r>
            <a:r>
              <a:rPr lang="en-US" dirty="0" smtClean="0"/>
              <a:t>&lt;space&gt;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argument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en-US" dirty="0" err="1" smtClean="0">
                <a:solidFill>
                  <a:srgbClr val="FF0000"/>
                </a:solidFill>
              </a:rPr>
              <a:t>cp</a:t>
            </a:r>
            <a:r>
              <a:rPr lang="en-US" dirty="0" smtClean="0"/>
              <a:t>&lt;space&gt;</a:t>
            </a:r>
            <a:r>
              <a:rPr lang="en-US" dirty="0" smtClean="0">
                <a:solidFill>
                  <a:srgbClr val="92D050"/>
                </a:solidFill>
              </a:rPr>
              <a:t>&lt;source pathname&gt;</a:t>
            </a:r>
            <a:r>
              <a:rPr lang="en-US" dirty="0" smtClean="0"/>
              <a:t>&lt;space&gt;</a:t>
            </a:r>
            <a:r>
              <a:rPr lang="en-US" dirty="0" smtClean="0">
                <a:solidFill>
                  <a:srgbClr val="0070C0"/>
                </a:solidFill>
              </a:rPr>
              <a:t>&lt;destination pathname</a:t>
            </a:r>
            <a:r>
              <a:rPr lang="en-US" dirty="0" smtClean="0"/>
              <a:t>&gt;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  <a:buClrTx/>
              <a:buSzTx/>
            </a:pPr>
            <a:endParaRPr lang="en-US" dirty="0" smtClean="0"/>
          </a:p>
          <a:p>
            <a:pPr defTabSz="914400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en-US" dirty="0" smtClean="0"/>
              <a:t>What does modifier </a:t>
            </a:r>
            <a:r>
              <a:rPr lang="en-US" dirty="0" smtClean="0">
                <a:solidFill>
                  <a:srgbClr val="FF0000"/>
                </a:solidFill>
              </a:rPr>
              <a:t>‘-r’ </a:t>
            </a:r>
            <a:r>
              <a:rPr lang="en-US" dirty="0" smtClean="0"/>
              <a:t>modify the function of </a:t>
            </a:r>
            <a:r>
              <a:rPr lang="en-US" dirty="0" err="1" smtClean="0"/>
              <a:t>cp</a:t>
            </a:r>
            <a:r>
              <a:rPr lang="en-US" dirty="0" smtClean="0"/>
              <a:t>?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  <a:buClrTx/>
              <a:buSzTx/>
            </a:pPr>
            <a:endParaRPr lang="en-US" dirty="0"/>
          </a:p>
          <a:p>
            <a:pPr defTabSz="914400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en-US" dirty="0" smtClean="0">
                <a:solidFill>
                  <a:srgbClr val="FF0000"/>
                </a:solidFill>
              </a:rPr>
              <a:t>mv</a:t>
            </a:r>
            <a:r>
              <a:rPr lang="en-US" dirty="0"/>
              <a:t>&lt;space&gt;</a:t>
            </a:r>
            <a:r>
              <a:rPr lang="en-US" dirty="0">
                <a:solidFill>
                  <a:srgbClr val="92D050"/>
                </a:solidFill>
              </a:rPr>
              <a:t>&lt;source pathname&gt;</a:t>
            </a:r>
            <a:r>
              <a:rPr lang="en-US" dirty="0"/>
              <a:t>&lt;space&gt;</a:t>
            </a:r>
            <a:r>
              <a:rPr lang="en-US" dirty="0">
                <a:solidFill>
                  <a:srgbClr val="0070C0"/>
                </a:solidFill>
              </a:rPr>
              <a:t>&lt;destination pathname</a:t>
            </a:r>
            <a:r>
              <a:rPr lang="en-US" dirty="0" smtClean="0"/>
              <a:t>&gt;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  <a:buClrTx/>
              <a:buSzTx/>
            </a:pPr>
            <a:endParaRPr lang="en-US" dirty="0"/>
          </a:p>
          <a:p>
            <a:pPr defTabSz="914400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en-US" dirty="0" smtClean="0">
                <a:solidFill>
                  <a:srgbClr val="FF0000"/>
                </a:solidFill>
              </a:rPr>
              <a:t>cd</a:t>
            </a:r>
            <a:r>
              <a:rPr lang="en-US" dirty="0" smtClean="0"/>
              <a:t>&lt;space&gt;</a:t>
            </a:r>
            <a:r>
              <a:rPr lang="en-US" dirty="0" smtClean="0">
                <a:solidFill>
                  <a:srgbClr val="92D050"/>
                </a:solidFill>
              </a:rPr>
              <a:t>&lt;pathname&gt;</a:t>
            </a:r>
            <a:endParaRPr lang="en-US" dirty="0" smtClean="0"/>
          </a:p>
          <a:p>
            <a:pPr defTabSz="914400">
              <a:lnSpc>
                <a:spcPct val="100000"/>
              </a:lnSpc>
              <a:spcBef>
                <a:spcPts val="0"/>
              </a:spcBef>
              <a:buClrTx/>
              <a:buSzTx/>
            </a:pPr>
            <a:endParaRPr lang="en-US" dirty="0"/>
          </a:p>
          <a:p>
            <a:pPr defTabSz="914400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en-US" dirty="0" smtClean="0"/>
              <a:t>What happens if you type </a:t>
            </a:r>
            <a:r>
              <a:rPr lang="en-US" dirty="0" smtClean="0">
                <a:solidFill>
                  <a:srgbClr val="FF0000"/>
                </a:solidFill>
              </a:rPr>
              <a:t>cd</a:t>
            </a:r>
            <a:r>
              <a:rPr lang="en-US" dirty="0" smtClean="0"/>
              <a:t> and enter, with no pathname?</a:t>
            </a:r>
            <a:endParaRPr lang="en-US" dirty="0"/>
          </a:p>
          <a:p>
            <a:pPr defTabSz="914400">
              <a:lnSpc>
                <a:spcPct val="100000"/>
              </a:lnSpc>
              <a:spcBef>
                <a:spcPts val="0"/>
              </a:spcBef>
              <a:buClrTx/>
              <a:buSzTx/>
            </a:pPr>
            <a:endParaRPr lang="en-US" dirty="0" smtClean="0"/>
          </a:p>
          <a:p>
            <a:pPr defTabSz="914400">
              <a:lnSpc>
                <a:spcPct val="100000"/>
              </a:lnSpc>
              <a:spcBef>
                <a:spcPts val="0"/>
              </a:spcBef>
              <a:buClrTx/>
              <a:buSzTx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8/30/17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66119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>
                <a:solidFill>
                  <a:srgbClr val="0070C0"/>
                </a:solidFill>
              </a:rPr>
              <a:t>command</a:t>
            </a:r>
            <a:r>
              <a:rPr lang="en-US" dirty="0" smtClean="0"/>
              <a:t>&lt;space</a:t>
            </a:r>
            <a:r>
              <a:rPr lang="en-US" dirty="0"/>
              <a:t>&gt;</a:t>
            </a:r>
            <a:r>
              <a:rPr lang="mr-IN" dirty="0" smtClean="0">
                <a:solidFill>
                  <a:srgbClr val="00B050"/>
                </a:solidFill>
              </a:rPr>
              <a:t>–</a:t>
            </a:r>
            <a:r>
              <a:rPr lang="en-US" dirty="0" smtClean="0">
                <a:solidFill>
                  <a:srgbClr val="00B050"/>
                </a:solidFill>
              </a:rPr>
              <a:t>option</a:t>
            </a:r>
            <a:r>
              <a:rPr lang="en-US" dirty="0" smtClean="0"/>
              <a:t>&lt;space&gt;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argument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en-US" dirty="0" err="1" smtClean="0">
                <a:solidFill>
                  <a:srgbClr val="FF0000"/>
                </a:solidFill>
              </a:rPr>
              <a:t>rmdir</a:t>
            </a:r>
            <a:r>
              <a:rPr lang="en-US" dirty="0" smtClean="0"/>
              <a:t>&lt;space&gt;</a:t>
            </a:r>
            <a:r>
              <a:rPr lang="en-US" dirty="0" smtClean="0">
                <a:solidFill>
                  <a:srgbClr val="92D050"/>
                </a:solidFill>
              </a:rPr>
              <a:t>&lt;directory pathname&gt;</a:t>
            </a:r>
            <a:endParaRPr lang="en-US" dirty="0" smtClean="0"/>
          </a:p>
          <a:p>
            <a:pPr defTabSz="914400">
              <a:lnSpc>
                <a:spcPct val="100000"/>
              </a:lnSpc>
              <a:spcBef>
                <a:spcPts val="0"/>
              </a:spcBef>
              <a:buClrTx/>
              <a:buSzTx/>
            </a:pPr>
            <a:endParaRPr lang="en-US" dirty="0" smtClean="0"/>
          </a:p>
          <a:p>
            <a:pPr defTabSz="914400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en-US" dirty="0" smtClean="0"/>
              <a:t>How do you remove non-empty directories? How do you remove files?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  <a:buClrTx/>
              <a:buSzTx/>
            </a:pPr>
            <a:endParaRPr lang="en-US" dirty="0"/>
          </a:p>
          <a:p>
            <a:pPr defTabSz="914400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en-US" dirty="0" err="1" smtClean="0">
                <a:solidFill>
                  <a:srgbClr val="FF0000"/>
                </a:solidFill>
              </a:rPr>
              <a:t>rm</a:t>
            </a:r>
            <a:r>
              <a:rPr lang="en-US" dirty="0" smtClean="0"/>
              <a:t>&lt;space&gt;</a:t>
            </a:r>
            <a:r>
              <a:rPr lang="en-US" dirty="0" smtClean="0">
                <a:solidFill>
                  <a:srgbClr val="FF0000"/>
                </a:solidFill>
              </a:rPr>
              <a:t>-r</a:t>
            </a:r>
            <a:r>
              <a:rPr lang="en-US" dirty="0" smtClean="0"/>
              <a:t>&lt;space&gt;</a:t>
            </a:r>
            <a:r>
              <a:rPr lang="en-US" dirty="0" smtClean="0">
                <a:solidFill>
                  <a:srgbClr val="92D050"/>
                </a:solidFill>
              </a:rPr>
              <a:t>&lt;directory </a:t>
            </a:r>
            <a:r>
              <a:rPr lang="en-US" dirty="0">
                <a:solidFill>
                  <a:srgbClr val="92D050"/>
                </a:solidFill>
              </a:rPr>
              <a:t>pathname&gt;</a:t>
            </a:r>
            <a:endParaRPr lang="en-US" dirty="0"/>
          </a:p>
          <a:p>
            <a:pPr defTabSz="914400">
              <a:lnSpc>
                <a:spcPct val="100000"/>
              </a:lnSpc>
              <a:spcBef>
                <a:spcPts val="0"/>
              </a:spcBef>
              <a:buClrTx/>
              <a:buSzTx/>
            </a:pPr>
            <a:endParaRPr lang="en-US" dirty="0" smtClean="0"/>
          </a:p>
          <a:p>
            <a:pPr defTabSz="914400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en-US" dirty="0" smtClean="0">
                <a:solidFill>
                  <a:srgbClr val="FF0000"/>
                </a:solidFill>
              </a:rPr>
              <a:t>pwd</a:t>
            </a:r>
            <a:r>
              <a:rPr lang="en-US" dirty="0" smtClean="0"/>
              <a:t>&lt;enter&gt;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  <a:buClrTx/>
              <a:buSzTx/>
            </a:pPr>
            <a:endParaRPr lang="en-US" dirty="0" smtClean="0"/>
          </a:p>
          <a:p>
            <a:pPr defTabSz="914400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en-US" dirty="0" smtClean="0">
                <a:solidFill>
                  <a:srgbClr val="FF0000"/>
                </a:solidFill>
              </a:rPr>
              <a:t>man</a:t>
            </a:r>
            <a:r>
              <a:rPr lang="en-US" dirty="0" smtClean="0"/>
              <a:t>&lt;space&gt;</a:t>
            </a:r>
            <a:r>
              <a:rPr lang="en-US" dirty="0" smtClean="0">
                <a:solidFill>
                  <a:srgbClr val="92D050"/>
                </a:solidFill>
              </a:rPr>
              <a:t>&lt;command name&gt; </a:t>
            </a:r>
            <a:endParaRPr lang="en-US" dirty="0" smtClean="0"/>
          </a:p>
          <a:p>
            <a:pPr defTabSz="914400">
              <a:lnSpc>
                <a:spcPct val="100000"/>
              </a:lnSpc>
              <a:spcBef>
                <a:spcPts val="0"/>
              </a:spcBef>
              <a:buClrTx/>
              <a:buSzTx/>
            </a:pPr>
            <a:endParaRPr lang="en-US" dirty="0"/>
          </a:p>
          <a:p>
            <a:pPr defTabSz="914400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en-US" dirty="0" smtClean="0"/>
              <a:t>How do you </a:t>
            </a:r>
            <a:r>
              <a:rPr lang="en-US" b="1" dirty="0" smtClean="0"/>
              <a:t>q</a:t>
            </a:r>
            <a:r>
              <a:rPr lang="en-US" dirty="0" smtClean="0"/>
              <a:t>uit ‘</a:t>
            </a:r>
            <a:r>
              <a:rPr lang="en-US" dirty="0" smtClean="0">
                <a:solidFill>
                  <a:srgbClr val="FF0000"/>
                </a:solidFill>
              </a:rPr>
              <a:t>man’</a:t>
            </a:r>
            <a:r>
              <a:rPr lang="en-US" dirty="0" smtClean="0"/>
              <a:t>?</a:t>
            </a:r>
            <a:endParaRPr lang="en-US" dirty="0"/>
          </a:p>
          <a:p>
            <a:pPr defTabSz="914400">
              <a:lnSpc>
                <a:spcPct val="100000"/>
              </a:lnSpc>
              <a:spcBef>
                <a:spcPts val="0"/>
              </a:spcBef>
              <a:buClrTx/>
              <a:buSzTx/>
            </a:pPr>
            <a:endParaRPr lang="en-US" dirty="0" smtClean="0"/>
          </a:p>
          <a:p>
            <a:pPr defTabSz="914400">
              <a:lnSpc>
                <a:spcPct val="100000"/>
              </a:lnSpc>
              <a:spcBef>
                <a:spcPts val="0"/>
              </a:spcBef>
              <a:buClrTx/>
              <a:buSzTx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8/30/17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3807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ls</a:t>
            </a:r>
            <a:r>
              <a:rPr lang="en-US" dirty="0" smtClean="0"/>
              <a:t> command is used to list contents of current working directory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ls</a:t>
            </a:r>
            <a:r>
              <a:rPr lang="en-US" dirty="0" smtClean="0"/>
              <a:t> command has many modifiers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-a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-l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-F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ls </a:t>
            </a:r>
            <a:r>
              <a:rPr lang="en-US" dirty="0" smtClean="0"/>
              <a:t>command can also be used to find files and folders</a:t>
            </a:r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ls</a:t>
            </a:r>
            <a:r>
              <a:rPr lang="en-US" dirty="0" smtClean="0"/>
              <a:t>&lt;space&gt;</a:t>
            </a:r>
            <a:r>
              <a:rPr lang="en-US" dirty="0" smtClean="0">
                <a:solidFill>
                  <a:srgbClr val="00B050"/>
                </a:solidFill>
              </a:rPr>
              <a:t>&lt;filename&gt;</a:t>
            </a:r>
          </a:p>
          <a:p>
            <a:r>
              <a:rPr lang="en-US" dirty="0" smtClean="0"/>
              <a:t>Searching file names with wildcards?</a:t>
            </a:r>
          </a:p>
          <a:p>
            <a:pPr lvl="1"/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*</a:t>
            </a:r>
          </a:p>
          <a:p>
            <a:pPr lvl="1"/>
            <a:r>
              <a:rPr lang="en-US" dirty="0" smtClean="0"/>
              <a:t>[]</a:t>
            </a:r>
            <a:endParaRPr lang="en-US" dirty="0"/>
          </a:p>
          <a:p>
            <a:pPr lvl="1"/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8/30/17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82079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Windows OS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Locate </a:t>
            </a:r>
            <a:r>
              <a:rPr lang="en-US" dirty="0" err="1"/>
              <a:t>PuTTY</a:t>
            </a:r>
            <a:r>
              <a:rPr lang="en-US" dirty="0"/>
              <a:t> and open 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Specify following information:</a:t>
            </a:r>
          </a:p>
          <a:p>
            <a:pPr lvl="1"/>
            <a:r>
              <a:rPr lang="en-US" dirty="0"/>
              <a:t>Host Name: </a:t>
            </a:r>
            <a:r>
              <a:rPr lang="en-US" dirty="0" err="1"/>
              <a:t>unixs.cis.pitt.edu</a:t>
            </a:r>
            <a:endParaRPr lang="en-US" dirty="0"/>
          </a:p>
          <a:p>
            <a:pPr lvl="1"/>
            <a:r>
              <a:rPr lang="en-US" dirty="0"/>
              <a:t>Port: 22</a:t>
            </a:r>
          </a:p>
          <a:p>
            <a:pPr lvl="1"/>
            <a:r>
              <a:rPr lang="en-US" dirty="0"/>
              <a:t>Protocol: SSH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Click Open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Enter your university login (e.g. abc123) and password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MacOS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Locate Terminal (Applications/Utilities folder) and open 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Type 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ssh </a:t>
            </a:r>
            <a:r>
              <a:rPr lang="en-US" dirty="0" err="1" smtClean="0"/>
              <a:t>username@unixs.cis.pitt.edu</a:t>
            </a:r>
            <a:r>
              <a:rPr lang="en-US" dirty="0" smtClean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Enter </a:t>
            </a:r>
            <a:r>
              <a:rPr lang="en-US" dirty="0"/>
              <a:t>your </a:t>
            </a:r>
            <a:r>
              <a:rPr lang="en-US" dirty="0" smtClean="0"/>
              <a:t>Pitt password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to university </a:t>
            </a:r>
            <a:r>
              <a:rPr lang="en-US" dirty="0" err="1" smtClean="0"/>
              <a:t>unix</a:t>
            </a:r>
            <a:r>
              <a:rPr lang="en-US" dirty="0" smtClean="0"/>
              <a:t> account</a:t>
            </a:r>
            <a:endParaRPr lang="en-US" dirty="0"/>
          </a:p>
        </p:txBody>
      </p:sp>
      <p:sp>
        <p:nvSpPr>
          <p:cNvPr id="46" name="Footer Placeholder 4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9</a:t>
            </a:fld>
            <a:endParaRPr lang="uk-UA"/>
          </a:p>
        </p:txBody>
      </p:sp>
      <p:sp>
        <p:nvSpPr>
          <p:cNvPr id="48" name="Date Placeholder 4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9C54-3B72-4747-A528-844134E77335}" type="datetime1">
              <a:rPr lang="en-US" smtClean="0"/>
              <a:t>8/30/17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6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</TotalTime>
  <Words>725</Words>
  <Application>Microsoft Macintosh PowerPoint</Application>
  <PresentationFormat>Custom</PresentationFormat>
  <Paragraphs>201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Avenir Roman</vt:lpstr>
      <vt:lpstr>Calibri</vt:lpstr>
      <vt:lpstr>Cambria</vt:lpstr>
      <vt:lpstr>Gill Sans SemiBold</vt:lpstr>
      <vt:lpstr>Helvetica Light</vt:lpstr>
      <vt:lpstr>Mangal</vt:lpstr>
      <vt:lpstr>Rockwell</vt:lpstr>
      <vt:lpstr>Rockwell Condensed</vt:lpstr>
      <vt:lpstr>Rockwell Extra Bold</vt:lpstr>
      <vt:lpstr>Wingdings</vt:lpstr>
      <vt:lpstr>Wood Type</vt:lpstr>
      <vt:lpstr>ENGR 11:  Introduction to Engineering Analysis I</vt:lpstr>
      <vt:lpstr>Review of file system</vt:lpstr>
      <vt:lpstr>File Tree</vt:lpstr>
      <vt:lpstr>Review – write down pathname for…</vt:lpstr>
      <vt:lpstr>Review</vt:lpstr>
      <vt:lpstr>Command overview</vt:lpstr>
      <vt:lpstr>Command overview</vt:lpstr>
      <vt:lpstr>List command</vt:lpstr>
      <vt:lpstr>Connecting to university unix account</vt:lpstr>
      <vt:lpstr>Text editor</vt:lpstr>
      <vt:lpstr>file permissions in unix</vt:lpstr>
      <vt:lpstr>How do I view permissions?</vt:lpstr>
      <vt:lpstr>A look at permissions</vt:lpstr>
      <vt:lpstr>How to assign permissions?</vt:lpstr>
      <vt:lpstr>In class activity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Engineering Analysis I</dc:title>
  <cp:lastModifiedBy>Mahender Mandala</cp:lastModifiedBy>
  <cp:revision>42</cp:revision>
  <dcterms:modified xsi:type="dcterms:W3CDTF">2017-08-30T23:53:11Z</dcterms:modified>
</cp:coreProperties>
</file>