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19"/>
  </p:notesMasterIdLst>
  <p:sldIdLst>
    <p:sldId id="256" r:id="rId2"/>
    <p:sldId id="342" r:id="rId3"/>
    <p:sldId id="343" r:id="rId4"/>
    <p:sldId id="344" r:id="rId5"/>
    <p:sldId id="346" r:id="rId6"/>
    <p:sldId id="347" r:id="rId7"/>
    <p:sldId id="348" r:id="rId8"/>
    <p:sldId id="349" r:id="rId9"/>
    <p:sldId id="350" r:id="rId10"/>
    <p:sldId id="352" r:id="rId11"/>
    <p:sldId id="351" r:id="rId12"/>
    <p:sldId id="353" r:id="rId13"/>
    <p:sldId id="354" r:id="rId14"/>
    <p:sldId id="355" r:id="rId15"/>
    <p:sldId id="356" r:id="rId16"/>
    <p:sldId id="357" r:id="rId17"/>
    <p:sldId id="341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1"/>
    <p:restoredTop sz="93029"/>
  </p:normalViewPr>
  <p:slideViewPr>
    <p:cSldViewPr snapToGrid="0" snapToObjects="1">
      <p:cViewPr varScale="1">
        <p:scale>
          <a:sx n="70" d="100"/>
          <a:sy n="70" d="100"/>
        </p:scale>
        <p:origin x="1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x is positive</a:t>
            </a:r>
            <a:r>
              <a:rPr lang="en-US" baseline="0" dirty="0" smtClean="0"/>
              <a:t> and not 1, no power of x results in a value of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BEE-1F97-434B-B2DC-664DF54EBF42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3AF0-3E29-104D-9F0D-09332B7AD129}" type="datetime1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B1B4-6BD5-314B-8B29-774E1E34C0EA}" type="datetime1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1"/>
            <a:ext cx="12417755" cy="12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99" y="1346200"/>
            <a:ext cx="12417755" cy="7432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46000B-9D81-3349-8383-36C936787BA1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621B-950C-074F-BD7D-8E442E12EBC5}" type="datetime1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C4F8-5EAB-794A-91FF-3B7CDBEEBA05}" type="datetime1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C6CBE6-C188-5B45-A474-2D6170879B7A}" type="datetime1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F3B8-271D-DC4E-B3C8-02976E97BCC2}" type="datetime1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013B-E837-5248-9F05-A7B7467BB6D0}" type="datetime1">
              <a:rPr lang="en-US" smtClean="0"/>
              <a:t>9/21/17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48ED-94B7-5243-98FA-C687972B562A}" type="datetime1">
              <a:rPr lang="en-US" smtClean="0"/>
              <a:t>9/21/17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C50C53-103C-E748-8982-3773E017C1C9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75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Introduction to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ENGR 11: </a:t>
            </a:r>
            <a:br>
              <a:rPr lang="en-US" dirty="0"/>
            </a:br>
            <a:r>
              <a:rPr lang="en-US" dirty="0"/>
              <a:t>I</a:t>
            </a:r>
            <a:r>
              <a:rPr dirty="0"/>
              <a:t>ntroduction to</a:t>
            </a:r>
          </a:p>
          <a:p>
            <a:r>
              <a:rPr dirty="0"/>
              <a:t>Engineering Analysis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GS 138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Dr. Mandala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EXTRA: Manually Plotting in Semi-log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1" y="1097833"/>
            <a:ext cx="8977745" cy="751275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62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Log-Log transformation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take logarithm of data in the output column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𝑜𝑟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) and </a:t>
                </a:r>
                <a:r>
                  <a:rPr lang="en-US" dirty="0" smtClean="0"/>
                  <a:t>the </a:t>
                </a:r>
                <a:r>
                  <a:rPr lang="en-US" dirty="0"/>
                  <a:t>input column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Applying logarithm on both sides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.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𝐵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</a:rPr>
                        <m:t>𝑋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assumes that logarithm for both x and y are defined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38" t="-1559" r="-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23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TrendLines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an engineer you may have to solve problems where relationship between variables is not well defined.</a:t>
            </a:r>
          </a:p>
          <a:p>
            <a:pPr lvl="1"/>
            <a:r>
              <a:rPr lang="en-US" dirty="0" smtClean="0"/>
              <a:t>Collect data</a:t>
            </a:r>
          </a:p>
          <a:p>
            <a:pPr lvl="1"/>
            <a:r>
              <a:rPr lang="en-US" dirty="0" smtClean="0"/>
              <a:t>Find relationship between variables and define equation</a:t>
            </a:r>
          </a:p>
          <a:p>
            <a:pPr lvl="1"/>
            <a:r>
              <a:rPr lang="en-US" dirty="0" smtClean="0"/>
              <a:t>Predict present or future conditions</a:t>
            </a:r>
          </a:p>
          <a:p>
            <a:r>
              <a:rPr lang="en-US" dirty="0" smtClean="0"/>
              <a:t>Jon wants to predict amount of lemonade to make for sale in summer weeks, he knows the weather information for summer.</a:t>
            </a:r>
          </a:p>
          <a:p>
            <a:pPr lvl="1"/>
            <a:r>
              <a:rPr lang="en-US" dirty="0" smtClean="0"/>
              <a:t>Collected data from last year: temperature and revenue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9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excel fit a straight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Least-square analysis: minimize the sum of squares of the differences between original data and those obtained from the fitted line.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13</a:t>
            </a:fld>
            <a:endParaRPr lang="uk-U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2153714"/>
            <a:ext cx="10058400" cy="702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steps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 two simultaneous equations to find values of a &amp; b: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Best fit curve: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𝑎𝑥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14</a:t>
            </a:fld>
            <a:endParaRPr lang="uk-UA"/>
          </a:p>
        </p:txBody>
      </p:sp>
      <p:pic>
        <p:nvPicPr>
          <p:cNvPr id="7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16574" y="3525383"/>
            <a:ext cx="4445001" cy="1376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9075" y="2205975"/>
            <a:ext cx="5080001" cy="121780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4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</a:pPr>
                <a:r>
                  <a:rPr lang="en-US" dirty="0" smtClean="0"/>
                  <a:t>We have from our data real x and y values</a:t>
                </a:r>
                <a:endParaRPr lang="en-US" dirty="0"/>
              </a:p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</a:pPr>
                <a:r>
                  <a:rPr lang="en-US" dirty="0" smtClean="0"/>
                  <a:t>Best </a:t>
                </a:r>
                <a:r>
                  <a:rPr lang="en-US" dirty="0"/>
                  <a:t>fit </a:t>
                </a:r>
                <a:r>
                  <a:rPr lang="en-US" dirty="0" smtClean="0"/>
                  <a:t>line: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𝑎𝑥</m:t>
                    </m:r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</a:pPr>
                <a:r>
                  <a:rPr lang="en-US" dirty="0" smtClean="0"/>
                  <a:t>Lets label values of best fit equation for real x values to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y</a:t>
                </a:r>
                <a:r>
                  <a:rPr lang="en-US" baseline="-25000" dirty="0" err="1" smtClean="0">
                    <a:solidFill>
                      <a:srgbClr val="FF0000"/>
                    </a:solidFill>
                  </a:rPr>
                  <a:t>cal</a:t>
                </a:r>
                <a:endParaRPr lang="en-US" baseline="-25000" dirty="0" smtClean="0">
                  <a:solidFill>
                    <a:srgbClr val="FF0000"/>
                  </a:solidFill>
                </a:endParaRPr>
              </a:p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</a:pPr>
                <a:endParaRPr lang="en-US" baseline="-25000" dirty="0">
                  <a:solidFill>
                    <a:srgbClr val="FF0000"/>
                  </a:solidFill>
                </a:endParaRPr>
              </a:p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</a:pPr>
                <a:r>
                  <a:rPr lang="en-US" dirty="0" smtClean="0">
                    <a:solidFill>
                      <a:srgbClr val="FF0000"/>
                    </a:solidFill>
                  </a:rPr>
                  <a:t>Absolute error:</a:t>
                </a:r>
                <a:r>
                  <a:rPr lang="en-US" dirty="0" smtClean="0"/>
                  <a:t> value of difference between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y</a:t>
                </a:r>
                <a:r>
                  <a:rPr lang="en-US" baseline="-25000" dirty="0" err="1" smtClean="0">
                    <a:solidFill>
                      <a:srgbClr val="FF0000"/>
                    </a:solidFill>
                  </a:rPr>
                  <a:t>cal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and y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</a:pPr>
                <a:r>
                  <a:rPr lang="en-US" dirty="0" smtClean="0">
                    <a:solidFill>
                      <a:srgbClr val="FF0000"/>
                    </a:solidFill>
                  </a:rPr>
                  <a:t>Relative error: </a:t>
                </a:r>
                <a:r>
                  <a:rPr lang="en-US" dirty="0" smtClean="0"/>
                  <a:t>value of absolute error divided by actual value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hr-H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𝑐𝑎𝑙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</a:pPr>
                <a:endParaRPr lang="en-US" dirty="0" smtClean="0"/>
              </a:p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𝑐𝑎𝑙</m:t>
                        </m:r>
                      </m:sub>
                    </m:sSub>
                  </m:oMath>
                </a14:m>
                <a:r>
                  <a:rPr lang="en-US" dirty="0" smtClean="0"/>
                  <a:t>= 50,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 = 38</a:t>
                </a:r>
              </a:p>
              <a:p>
                <a:pPr lvl="1" defTabSz="91440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</a:pPr>
                <a:r>
                  <a:rPr lang="en-US" dirty="0" smtClean="0"/>
                  <a:t>Absolute error = 12</a:t>
                </a:r>
              </a:p>
              <a:p>
                <a:pPr lvl="1" defTabSz="91440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</a:pPr>
                <a:r>
                  <a:rPr lang="en-US" dirty="0" smtClean="0"/>
                  <a:t>Relative error = 31.6%</a:t>
                </a:r>
              </a:p>
              <a:p>
                <a:pPr lvl="1" defTabSz="91440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</a:pPr>
                <a:endParaRPr lang="en-US" dirty="0" smtClean="0"/>
              </a:p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𝑐𝑎𝑙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:r>
                  <a:rPr lang="en-US" dirty="0" smtClean="0"/>
                  <a:t>100,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112</a:t>
                </a:r>
                <a:endParaRPr lang="en-US" dirty="0"/>
              </a:p>
              <a:p>
                <a:pPr lvl="1" defTabSz="91440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</a:pPr>
                <a:r>
                  <a:rPr lang="en-US" dirty="0"/>
                  <a:t>Absolute error = 12</a:t>
                </a:r>
              </a:p>
              <a:p>
                <a:pPr lvl="1" defTabSz="91440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</a:pPr>
                <a:r>
                  <a:rPr lang="en-US" dirty="0"/>
                  <a:t>Relative error = </a:t>
                </a:r>
                <a:r>
                  <a:rPr lang="en-US" dirty="0" smtClean="0"/>
                  <a:t>0.11%</a:t>
                </a:r>
                <a:endParaRPr lang="en-US" dirty="0"/>
              </a:p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4" t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44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r-squared values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=1−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SSE: Sum of square of absolute errors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𝑆𝑆𝐸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SST: Sum of the square of total deviations about the mean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𝑚𝑒𝑎𝑛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𝑆𝑆𝑇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s-I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8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work by Prof. </a:t>
            </a:r>
            <a:r>
              <a:rPr lang="en-US" dirty="0" err="1" smtClean="0"/>
              <a:t>Arash</a:t>
            </a:r>
            <a:r>
              <a:rPr lang="en-US" dirty="0" smtClean="0"/>
              <a:t> </a:t>
            </a:r>
            <a:r>
              <a:rPr lang="en-US" dirty="0" err="1" smtClean="0"/>
              <a:t>Mahboobin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192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 tables</a:t>
            </a:r>
          </a:p>
          <a:p>
            <a:r>
              <a:rPr lang="en-US" dirty="0" smtClean="0"/>
              <a:t>Built-in math functions</a:t>
            </a:r>
          </a:p>
          <a:p>
            <a:r>
              <a:rPr lang="en-US" dirty="0" smtClean="0"/>
              <a:t>Data transformation</a:t>
            </a:r>
          </a:p>
          <a:p>
            <a:r>
              <a:rPr lang="en-US" dirty="0" smtClean="0"/>
              <a:t>Trend lines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excel program tool that allows you to reorganize and summarize data in a spreadsheet to obtain a desired report.</a:t>
            </a:r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pivot table</a:t>
            </a:r>
            <a:r>
              <a:rPr lang="en-US" dirty="0"/>
              <a:t> doesn't actually change the </a:t>
            </a:r>
            <a:r>
              <a:rPr lang="en-US" dirty="0" smtClean="0"/>
              <a:t>spreadsheet </a:t>
            </a:r>
            <a:r>
              <a:rPr lang="en-US" dirty="0"/>
              <a:t>or database itself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Refer Section 1.3.9 PIVOT TABLES from text-book.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910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Math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  <p:graphicFrame>
        <p:nvGraphicFramePr>
          <p:cNvPr id="8" name="Table"/>
          <p:cNvGraphicFramePr>
            <a:graphicFrameLocks noGrp="1"/>
          </p:cNvGraphicFramePr>
          <p:nvPr>
            <p:ph idx="1"/>
          </p:nvPr>
        </p:nvGraphicFramePr>
        <p:xfrm>
          <a:off x="330200" y="1346200"/>
          <a:ext cx="12522200" cy="5491480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4739283"/>
                <a:gridCol w="7782917"/>
              </a:tblGrid>
              <a:tr h="584200">
                <a:tc gridSpan="2"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 cap="all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</a:rPr>
                        <a:t>built-in math functions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94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749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SIN</a:t>
                      </a:r>
                      <a:r>
                        <a:rPr b="0" dirty="0"/>
                        <a:t>(</a:t>
                      </a:r>
                      <a:r>
                        <a:rPr b="0" i="1" dirty="0"/>
                        <a:t>number</a:t>
                      </a:r>
                      <a:r>
                        <a:rPr b="0" dirty="0"/>
                        <a:t>)</a:t>
                      </a:r>
                    </a:p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COS</a:t>
                      </a:r>
                      <a:r>
                        <a:rPr b="0" dirty="0"/>
                        <a:t>(</a:t>
                      </a:r>
                      <a:r>
                        <a:rPr b="0" i="1" dirty="0"/>
                        <a:t>number</a:t>
                      </a:r>
                      <a:r>
                        <a:rPr b="0" dirty="0"/>
                        <a:t>)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0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Returns the sine/cosine of the given angle. </a:t>
                      </a:r>
                      <a:r>
                        <a:rPr i="1"/>
                        <a:t>number</a:t>
                      </a:r>
                      <a:r>
                        <a:t> is the angle in </a:t>
                      </a:r>
                      <a:r>
                        <a:rPr b="1"/>
                        <a:t>radians</a:t>
                      </a:r>
                      <a:r>
                        <a:t>. If your argument is in degrees, multiply the </a:t>
                      </a:r>
                      <a:r>
                        <a:rPr i="1"/>
                        <a:t>number</a:t>
                      </a:r>
                      <a:r>
                        <a:t> by </a:t>
                      </a:r>
                      <a:r>
                        <a:rPr b="1"/>
                        <a:t>PI()</a:t>
                      </a:r>
                      <a:r>
                        <a:t>/180 or use the </a:t>
                      </a:r>
                      <a:r>
                        <a:rPr b="1"/>
                        <a:t>RADIANS</a:t>
                      </a:r>
                      <a:r>
                        <a:t> function to convert it to radians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10541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PI()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0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Returns the number </a:t>
                      </a:r>
                      <a:r>
                        <a:rPr b="1"/>
                        <a:t>3.141592…</a:t>
                      </a:r>
                      <a:r>
                        <a:t>, the mathematical constant </a:t>
                      </a:r>
                      <a:r>
                        <a:rPr sz="3200"/>
                        <a:t>𝛑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14732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 b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b="1"/>
                        <a:t>EXP</a:t>
                      </a:r>
                      <a:r>
                        <a:t>(</a:t>
                      </a:r>
                      <a:r>
                        <a:rPr i="1"/>
                        <a:t>number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0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Returns </a:t>
                      </a:r>
                      <a:r>
                        <a:rPr b="1" dirty="0"/>
                        <a:t>e</a:t>
                      </a:r>
                      <a:r>
                        <a:rPr dirty="0"/>
                        <a:t> raised to the power of the </a:t>
                      </a:r>
                      <a:r>
                        <a:rPr i="1" dirty="0"/>
                        <a:t>number</a:t>
                      </a:r>
                      <a:r>
                        <a:rPr dirty="0"/>
                        <a:t>. The constant </a:t>
                      </a:r>
                      <a:r>
                        <a:rPr b="1" dirty="0"/>
                        <a:t>e</a:t>
                      </a:r>
                      <a:r>
                        <a:rPr dirty="0"/>
                        <a:t> equals </a:t>
                      </a:r>
                      <a:r>
                        <a:rPr b="1" dirty="0"/>
                        <a:t>2.7182818</a:t>
                      </a:r>
                      <a:r>
                        <a:rPr dirty="0"/>
                        <a:t>, the base of the </a:t>
                      </a:r>
                      <a:r>
                        <a:rPr i="1" dirty="0"/>
                        <a:t>natural logarithm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47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Logarithms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/>
          </a:p>
        </p:txBody>
      </p:sp>
      <p:pic>
        <p:nvPicPr>
          <p:cNvPr id="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0612" y="1807734"/>
            <a:ext cx="1473201" cy="43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91654" y="2913955"/>
            <a:ext cx="1447801" cy="44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25564" y="3722290"/>
            <a:ext cx="24130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Line"/>
          <p:cNvSpPr/>
          <p:nvPr/>
        </p:nvSpPr>
        <p:spPr>
          <a:xfrm>
            <a:off x="3883409" y="1765300"/>
            <a:ext cx="670323" cy="0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1" name="Line"/>
          <p:cNvSpPr/>
          <p:nvPr/>
        </p:nvSpPr>
        <p:spPr>
          <a:xfrm>
            <a:off x="2051831" y="2070100"/>
            <a:ext cx="2222501" cy="0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" name="exponent"/>
          <p:cNvSpPr txBox="1"/>
          <p:nvPr/>
        </p:nvSpPr>
        <p:spPr>
          <a:xfrm>
            <a:off x="2203288" y="1498561"/>
            <a:ext cx="166071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buClr>
                <a:srgbClr val="800020"/>
              </a:buClr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800" dirty="0">
                <a:latin typeface="+mn-lt"/>
              </a:rPr>
              <a:t>exponent</a:t>
            </a:r>
          </a:p>
        </p:txBody>
      </p:sp>
      <p:sp>
        <p:nvSpPr>
          <p:cNvPr id="13" name="base"/>
          <p:cNvSpPr txBox="1"/>
          <p:nvPr/>
        </p:nvSpPr>
        <p:spPr>
          <a:xfrm>
            <a:off x="1202153" y="1803361"/>
            <a:ext cx="89607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buClr>
                <a:srgbClr val="800020"/>
              </a:buClr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800" dirty="0">
                <a:latin typeface="+mn-lt"/>
              </a:rPr>
              <a:t>base</a:t>
            </a:r>
          </a:p>
        </p:txBody>
      </p:sp>
      <p:sp>
        <p:nvSpPr>
          <p:cNvPr id="14" name="The exponent tells us how many times to use the base in a multiplication"/>
          <p:cNvSpPr txBox="1"/>
          <p:nvPr/>
        </p:nvSpPr>
        <p:spPr>
          <a:xfrm>
            <a:off x="6144617" y="1490087"/>
            <a:ext cx="5970043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buClr>
                <a:srgbClr val="800020"/>
              </a:buCl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800020"/>
                </a:solidFill>
                <a:ea typeface="Gill Sans"/>
                <a:cs typeface="Gill Sans"/>
                <a:sym typeface="Gill Sans"/>
              </a:rPr>
              <a:t>The exponent tells us how many times to use the </a:t>
            </a:r>
            <a:r>
              <a:rPr sz="2800" u="sng" dirty="0">
                <a:solidFill>
                  <a:srgbClr val="800020"/>
                </a:solidFill>
                <a:ea typeface="Gill Sans"/>
                <a:cs typeface="Gill Sans"/>
                <a:sym typeface="Gill Sans"/>
              </a:rPr>
              <a:t>base</a:t>
            </a:r>
            <a:r>
              <a:rPr sz="2800" dirty="0">
                <a:solidFill>
                  <a:srgbClr val="800020"/>
                </a:solidFill>
                <a:ea typeface="Gill Sans"/>
                <a:cs typeface="Gill Sans"/>
                <a:sym typeface="Gill Sans"/>
              </a:rPr>
              <a:t> in a multiplication</a:t>
            </a:r>
          </a:p>
        </p:txBody>
      </p:sp>
      <p:sp>
        <p:nvSpPr>
          <p:cNvPr id="15" name="A logarithm answers the following question:"/>
          <p:cNvSpPr txBox="1"/>
          <p:nvPr/>
        </p:nvSpPr>
        <p:spPr>
          <a:xfrm>
            <a:off x="152957" y="2926616"/>
            <a:ext cx="815662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buClr>
                <a:srgbClr val="800020"/>
              </a:buCl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</a:rPr>
              <a:t>A </a:t>
            </a:r>
            <a:r>
              <a:rPr sz="2800" dirty="0">
                <a:solidFill>
                  <a:srgbClr val="800020"/>
                </a:solidFill>
              </a:rPr>
              <a:t>logarithm</a:t>
            </a:r>
            <a:r>
              <a:rPr sz="2800" dirty="0">
                <a:solidFill>
                  <a:srgbClr val="00008B"/>
                </a:solidFill>
              </a:rPr>
              <a:t> answers the following question:</a:t>
            </a:r>
          </a:p>
        </p:txBody>
      </p:sp>
      <p:sp>
        <p:nvSpPr>
          <p:cNvPr id="16" name="Therefore, the logarithm tells us what the exponent is:"/>
          <p:cNvSpPr txBox="1"/>
          <p:nvPr/>
        </p:nvSpPr>
        <p:spPr>
          <a:xfrm>
            <a:off x="152400" y="3690501"/>
            <a:ext cx="910614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buClr>
                <a:srgbClr val="800020"/>
              </a:buCl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</a:rPr>
              <a:t>Therefore, the </a:t>
            </a:r>
            <a:r>
              <a:rPr sz="2800" dirty="0">
                <a:solidFill>
                  <a:srgbClr val="800020"/>
                </a:solidFill>
              </a:rPr>
              <a:t>logarithm</a:t>
            </a:r>
            <a:r>
              <a:rPr sz="2800" dirty="0">
                <a:solidFill>
                  <a:srgbClr val="00008B"/>
                </a:solidFill>
              </a:rPr>
              <a:t> tells us what the </a:t>
            </a:r>
            <a:r>
              <a:rPr sz="2800" dirty="0">
                <a:solidFill>
                  <a:srgbClr val="800020"/>
                </a:solidFill>
              </a:rPr>
              <a:t>exponent</a:t>
            </a:r>
            <a:r>
              <a:rPr sz="2800" dirty="0">
                <a:solidFill>
                  <a:srgbClr val="00008B"/>
                </a:solidFill>
              </a:rPr>
              <a:t> is:</a:t>
            </a:r>
          </a:p>
        </p:txBody>
      </p:sp>
      <p:sp>
        <p:nvSpPr>
          <p:cNvPr id="17" name="General form"/>
          <p:cNvSpPr txBox="1"/>
          <p:nvPr/>
        </p:nvSpPr>
        <p:spPr>
          <a:xfrm>
            <a:off x="5031661" y="4454386"/>
            <a:ext cx="294147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buClr>
                <a:srgbClr val="800020"/>
              </a:buClr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800">
                <a:latin typeface="+mn-lt"/>
              </a:rPr>
              <a:t>General form</a:t>
            </a:r>
          </a:p>
        </p:txBody>
      </p:sp>
      <p:pic>
        <p:nvPicPr>
          <p:cNvPr id="18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86450" y="5205610"/>
            <a:ext cx="1231900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91150" y="5753596"/>
            <a:ext cx="2222500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Line"/>
          <p:cNvSpPr/>
          <p:nvPr/>
        </p:nvSpPr>
        <p:spPr>
          <a:xfrm>
            <a:off x="5557720" y="6536531"/>
            <a:ext cx="1889360" cy="1"/>
          </a:xfrm>
          <a:prstGeom prst="line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1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15320" y="7542254"/>
            <a:ext cx="12319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024770" y="8154240"/>
            <a:ext cx="24130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Line"/>
          <p:cNvSpPr/>
          <p:nvPr/>
        </p:nvSpPr>
        <p:spPr>
          <a:xfrm flipV="1">
            <a:off x="6504564" y="6847681"/>
            <a:ext cx="1" cy="1889360"/>
          </a:xfrm>
          <a:prstGeom prst="line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" name="base 10"/>
          <p:cNvSpPr txBox="1"/>
          <p:nvPr/>
        </p:nvSpPr>
        <p:spPr>
          <a:xfrm>
            <a:off x="3542096" y="6834142"/>
            <a:ext cx="121988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buClr>
                <a:srgbClr val="800020"/>
              </a:buClr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/>
              <a:t>base </a:t>
            </a:r>
            <a:r>
              <a:rPr sz="2800" i="1"/>
              <a:t>10</a:t>
            </a:r>
          </a:p>
        </p:txBody>
      </p:sp>
      <p:sp>
        <p:nvSpPr>
          <p:cNvPr id="25" name="base e"/>
          <p:cNvSpPr txBox="1"/>
          <p:nvPr/>
        </p:nvSpPr>
        <p:spPr>
          <a:xfrm>
            <a:off x="9138518" y="6830080"/>
            <a:ext cx="10018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buClr>
                <a:srgbClr val="800020"/>
              </a:buClr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/>
              <a:t>base </a:t>
            </a:r>
            <a:r>
              <a:rPr sz="2800" i="1"/>
              <a:t>e</a:t>
            </a:r>
          </a:p>
        </p:txBody>
      </p:sp>
      <p:pic>
        <p:nvPicPr>
          <p:cNvPr id="26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161908" y="7538144"/>
            <a:ext cx="30861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793608" y="8154240"/>
            <a:ext cx="3822701" cy="4699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6711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/>
          </a:p>
        </p:txBody>
      </p:sp>
      <p:graphicFrame>
        <p:nvGraphicFramePr>
          <p:cNvPr id="7" name="Table"/>
          <p:cNvGraphicFramePr>
            <a:graphicFrameLocks noGrp="1"/>
          </p:cNvGraphicFramePr>
          <p:nvPr>
            <p:ph idx="1"/>
          </p:nvPr>
        </p:nvGraphicFramePr>
        <p:xfrm>
          <a:off x="330200" y="1346200"/>
          <a:ext cx="12522200" cy="5491480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4739283"/>
                <a:gridCol w="7782917"/>
              </a:tblGrid>
              <a:tr h="584200">
                <a:tc gridSpan="2"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 cap="all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</a:rPr>
                        <a:t>built-in math functions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94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749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LOG</a:t>
                      </a:r>
                      <a:r>
                        <a:rPr b="0" dirty="0"/>
                        <a:t>(</a:t>
                      </a:r>
                      <a:r>
                        <a:rPr b="0" i="1" dirty="0"/>
                        <a:t>number</a:t>
                      </a:r>
                      <a:r>
                        <a:rPr b="0" dirty="0"/>
                        <a:t>, </a:t>
                      </a:r>
                      <a:r>
                        <a:rPr b="0" i="1" dirty="0"/>
                        <a:t>base</a:t>
                      </a:r>
                      <a:r>
                        <a:rPr b="0" dirty="0"/>
                        <a:t>)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0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Returns the logarithm of a </a:t>
                      </a:r>
                      <a:r>
                        <a:rPr i="1" dirty="0"/>
                        <a:t>number</a:t>
                      </a:r>
                      <a:r>
                        <a:rPr dirty="0"/>
                        <a:t> to the </a:t>
                      </a:r>
                      <a:r>
                        <a:rPr i="1" dirty="0"/>
                        <a:t>base</a:t>
                      </a:r>
                      <a:r>
                        <a:rPr dirty="0"/>
                        <a:t> you specify. If </a:t>
                      </a:r>
                      <a:r>
                        <a:rPr i="1" dirty="0"/>
                        <a:t>base</a:t>
                      </a:r>
                      <a:r>
                        <a:rPr dirty="0"/>
                        <a:t> is omitted, it is assumed to be </a:t>
                      </a:r>
                      <a:r>
                        <a:rPr b="1" dirty="0"/>
                        <a:t>10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10541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 b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b="1"/>
                        <a:t>LOG10</a:t>
                      </a:r>
                      <a:r>
                        <a:t>(</a:t>
                      </a:r>
                      <a:r>
                        <a:rPr i="1"/>
                        <a:t>number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0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Returns the base-10 logarithm of a </a:t>
                      </a:r>
                      <a:r>
                        <a:rPr i="1"/>
                        <a:t>number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14732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200" b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b="1"/>
                        <a:t>LN</a:t>
                      </a:r>
                      <a:r>
                        <a:t>(</a:t>
                      </a:r>
                      <a:r>
                        <a:rPr i="1"/>
                        <a:t>number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0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Returns the natural logarithm of a </a:t>
                      </a:r>
                      <a:r>
                        <a:rPr i="1" dirty="0"/>
                        <a:t>number</a:t>
                      </a:r>
                      <a:r>
                        <a:rPr dirty="0"/>
                        <a:t>. Natural logarithms are based on the constant </a:t>
                      </a:r>
                      <a:r>
                        <a:rPr b="1" dirty="0"/>
                        <a:t>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53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nature, there exists several mathematical relationships that are exponential: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.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Now, if we take logarithm of both sides (any log):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.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Now, consider a new data set Y = log(y),  A = log(a) &amp; B = log (b)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𝐵</m:t>
                      </m:r>
                      <m:r>
                        <a:rPr lang="en-US" b="0" i="1" smtClean="0">
                          <a:latin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What does this new equation look like?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859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Semi-log Transformation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transformation of data from: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𝑣𝑠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to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𝑣𝑠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is called semi-log transformation</a:t>
                </a:r>
              </a:p>
              <a:p>
                <a:r>
                  <a:rPr lang="en-US" dirty="0" smtClean="0"/>
                  <a:t>We take logarithm of data in the output column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𝑜𝑟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) and not the input column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2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23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Graphically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9</a:t>
            </a:fld>
            <a:endParaRPr lang="uk-UA"/>
          </a:p>
        </p:txBody>
      </p:sp>
      <p:pic>
        <p:nvPicPr>
          <p:cNvPr id="11" name="logLog1.png" descr="logLog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6540" y="1674617"/>
            <a:ext cx="5080001" cy="4122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ogLog2.png" descr="logLog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0671" y="5056582"/>
            <a:ext cx="5080001" cy="412435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7817563" y="5473953"/>
                <a:ext cx="278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𝑌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𝐵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563" y="5473953"/>
                <a:ext cx="2783583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645603" y="1837192"/>
                <a:ext cx="36175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𝑎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03" y="1837192"/>
                <a:ext cx="3617593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115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845</TotalTime>
  <Words>977</Words>
  <Application>Microsoft Macintosh PowerPoint</Application>
  <PresentationFormat>Custom</PresentationFormat>
  <Paragraphs>158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Avenir Roman</vt:lpstr>
      <vt:lpstr>Calibri</vt:lpstr>
      <vt:lpstr>Cambria</vt:lpstr>
      <vt:lpstr>Cambria Math</vt:lpstr>
      <vt:lpstr>Gill Sans</vt:lpstr>
      <vt:lpstr>Helvetica Light</vt:lpstr>
      <vt:lpstr>Mangal</vt:lpstr>
      <vt:lpstr>Rockwell</vt:lpstr>
      <vt:lpstr>Rockwell Condensed</vt:lpstr>
      <vt:lpstr>Rockwell Extra Bold</vt:lpstr>
      <vt:lpstr>Wingdings</vt:lpstr>
      <vt:lpstr>Wood Type</vt:lpstr>
      <vt:lpstr>ENGR 11:  Introduction to Engineering Analysis I</vt:lpstr>
      <vt:lpstr>Today</vt:lpstr>
      <vt:lpstr>Pivot Tables</vt:lpstr>
      <vt:lpstr>Built-in Math Functions</vt:lpstr>
      <vt:lpstr>What are Logarithms</vt:lpstr>
      <vt:lpstr>Built-In Functions</vt:lpstr>
      <vt:lpstr>Data Transformation</vt:lpstr>
      <vt:lpstr>Semi-log Transformation</vt:lpstr>
      <vt:lpstr>Graphically…</vt:lpstr>
      <vt:lpstr>EXTRA: Manually Plotting in Semi-log</vt:lpstr>
      <vt:lpstr>Log-Log transformation</vt:lpstr>
      <vt:lpstr>TrendLines</vt:lpstr>
      <vt:lpstr>How did excel fit a straight line?</vt:lpstr>
      <vt:lpstr>Linear regression steps </vt:lpstr>
      <vt:lpstr>Error Analysis</vt:lpstr>
      <vt:lpstr>r-squared values</vt:lpstr>
      <vt:lpstr>acknowledgment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Analysis I</dc:title>
  <cp:lastModifiedBy>Mahender Mandala</cp:lastModifiedBy>
  <cp:revision>87</cp:revision>
  <dcterms:modified xsi:type="dcterms:W3CDTF">2017-09-21T12:04:33Z</dcterms:modified>
</cp:coreProperties>
</file>