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8"/>
  </p:notesMasterIdLst>
  <p:sldIdLst>
    <p:sldId id="256" r:id="rId2"/>
    <p:sldId id="448" r:id="rId3"/>
    <p:sldId id="449" r:id="rId4"/>
    <p:sldId id="450" r:id="rId5"/>
    <p:sldId id="451" r:id="rId6"/>
    <p:sldId id="454" r:id="rId7"/>
    <p:sldId id="452" r:id="rId8"/>
    <p:sldId id="453" r:id="rId9"/>
    <p:sldId id="455" r:id="rId10"/>
    <p:sldId id="458" r:id="rId11"/>
    <p:sldId id="459" r:id="rId12"/>
    <p:sldId id="460" r:id="rId13"/>
    <p:sldId id="461" r:id="rId14"/>
    <p:sldId id="456" r:id="rId15"/>
    <p:sldId id="457" r:id="rId16"/>
    <p:sldId id="46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Mahender Mandala" initials="MM" lastIdx="3" clrIdx="2">
    <p:extLst>
      <p:ext uri="{19B8F6BF-5375-455C-9EA6-DF929625EA0E}">
        <p15:presenceInfo xmlns:p15="http://schemas.microsoft.com/office/powerpoint/2012/main" userId="710e4c4a23ba2d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51"/>
    <p:restoredTop sz="79807"/>
  </p:normalViewPr>
  <p:slideViewPr>
    <p:cSldViewPr snapToGrid="0" snapToObjects="1">
      <p:cViewPr varScale="1">
        <p:scale>
          <a:sx n="69" d="100"/>
          <a:sy n="69" d="100"/>
        </p:scale>
        <p:origin x="12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1C450-0AC5-494B-9493-298380D87A61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F4F0D-C144-0E47-BDDF-E58C1ED9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5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67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93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42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62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4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118-9972-354D-8DC5-218B241A137D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3F27-7D10-3B47-8546-C5EF135BBB43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206-7295-5844-A2EE-E5F4A7D54197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9344"/>
            <a:ext cx="77724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3582E3-40BD-114B-9F59-C65522CA6A2E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634A-1E82-1A45-95BA-662427724CC6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CAB2-8770-0F43-B84E-7E725F8CDF38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1051F8-0F43-8144-AEB9-6CD472E15AB2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FD53-42B4-A845-9736-013E447D2274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DC2-1CC6-AC41-8124-F39A7ABE49CB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6FF3-E0C3-BC44-A58E-4BF5FA5781DB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5132" y="0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024336-23EE-D649-B651-70E073647BE3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ENGR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Mandala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5CFB-40FD-9D40-A3A0-B535327B6306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C383-71DE-6A46-B5C6-D64FCAAB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40C1BF2-98FB-244F-B1CC-795A14EAE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797395"/>
              </p:ext>
            </p:extLst>
          </p:nvPr>
        </p:nvGraphicFramePr>
        <p:xfrm>
          <a:off x="685800" y="1609725"/>
          <a:ext cx="7761732" cy="507713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03846">
                  <a:extLst>
                    <a:ext uri="{9D8B030D-6E8A-4147-A177-3AD203B41FA5}">
                      <a16:colId xmlns:a16="http://schemas.microsoft.com/office/drawing/2014/main" val="568958451"/>
                    </a:ext>
                  </a:extLst>
                </a:gridCol>
                <a:gridCol w="6357886">
                  <a:extLst>
                    <a:ext uri="{9D8B030D-6E8A-4147-A177-3AD203B41FA5}">
                      <a16:colId xmlns:a16="http://schemas.microsoft.com/office/drawing/2014/main" val="3894108204"/>
                    </a:ext>
                  </a:extLst>
                </a:gridCol>
              </a:tblGrid>
              <a:tr h="383217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36519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 mode only. </a:t>
                      </a:r>
                    </a:p>
                    <a:p>
                      <a:r>
                        <a:rPr lang="en-US" sz="1400" dirty="0"/>
                        <a:t>If file exist, it opens file to read. Does not write to storage.</a:t>
                      </a:r>
                    </a:p>
                    <a:p>
                      <a:r>
                        <a:rPr lang="en-US" sz="1400" dirty="0"/>
                        <a:t>If file does not exist, returns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38330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mode only.</a:t>
                      </a:r>
                    </a:p>
                    <a:p>
                      <a:r>
                        <a:rPr lang="en-US" sz="1400" dirty="0"/>
                        <a:t>If file exists, it erases current data. Writes new data to storage.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If file does not exist, creates a new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910798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Append mode only.</a:t>
                      </a:r>
                    </a:p>
                    <a:p>
                      <a:r>
                        <a:rPr lang="en-US" sz="1400" dirty="0"/>
                        <a:t>If file exists, it opens file. Writes new data to end of file in storage.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If file does not exist, creates a new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50111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 and write mode.</a:t>
                      </a:r>
                    </a:p>
                    <a:p>
                      <a:r>
                        <a:rPr lang="en-US" sz="1400" dirty="0"/>
                        <a:t>If file exists, it opens file to read. Erases current data and writes new data to storage.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If file does not exist, returns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073431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w+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Similar to r+</a:t>
                      </a:r>
                    </a:p>
                    <a:p>
                      <a:r>
                        <a:rPr lang="en-US" sz="1400" dirty="0"/>
                        <a:t>Only difference: If file does not exist, creates a new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34755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Similar to w+</a:t>
                      </a:r>
                    </a:p>
                    <a:p>
                      <a:r>
                        <a:rPr lang="en-US" sz="1400" dirty="0"/>
                        <a:t>Only difference: read occurs from beginning of file, write occurs at end of current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55859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rb,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rb</a:t>
                      </a:r>
                      <a:r>
                        <a:rPr lang="en-US" sz="1400" dirty="0">
                          <a:latin typeface="Courier" pitchFamily="2" charset="0"/>
                        </a:rPr>
                        <a:t>+,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wb</a:t>
                      </a:r>
                      <a:r>
                        <a:rPr lang="en-US" sz="1400" dirty="0">
                          <a:latin typeface="Courier" pitchFamily="2" charset="0"/>
                        </a:rPr>
                        <a:t>,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wb</a:t>
                      </a:r>
                      <a:r>
                        <a:rPr lang="en-US" sz="1400" dirty="0">
                          <a:latin typeface="Courier" pitchFamily="2" charset="0"/>
                        </a:rPr>
                        <a:t>+,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ab,ab</a:t>
                      </a:r>
                      <a:r>
                        <a:rPr lang="en-US" sz="1400" dirty="0">
                          <a:latin typeface="Courier" pitchFamily="2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Corresponding modes for binary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8146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E583F-2352-6F44-BE06-EFD6C010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0192D-D3B4-5245-86AC-237D8B94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D4E6D6-A08A-1F4C-BFD4-61EEC2086DAF}"/>
              </a:ext>
            </a:extLst>
          </p:cNvPr>
          <p:cNvSpPr txBox="1"/>
          <p:nvPr/>
        </p:nvSpPr>
        <p:spPr>
          <a:xfrm>
            <a:off x="819808" y="1284964"/>
            <a:ext cx="6736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Syntax:    </a:t>
            </a:r>
            <a:r>
              <a:rPr lang="en-US" sz="1400" dirty="0" err="1">
                <a:latin typeface="Courier" pitchFamily="2" charset="0"/>
              </a:rPr>
              <a:t>variable_file_pointer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 err="1">
                <a:latin typeface="Courier" pitchFamily="2" charset="0"/>
              </a:rPr>
              <a:t>fopen</a:t>
            </a:r>
            <a:r>
              <a:rPr lang="en-US" sz="1400" dirty="0">
                <a:latin typeface="Courier" pitchFamily="2" charset="0"/>
              </a:rPr>
              <a:t> (“</a:t>
            </a:r>
            <a:r>
              <a:rPr lang="en-US" sz="1400" dirty="0" err="1">
                <a:latin typeface="Courier" pitchFamily="2" charset="0"/>
              </a:rPr>
              <a:t>filepath</a:t>
            </a:r>
            <a:r>
              <a:rPr lang="en-US" sz="1400" dirty="0">
                <a:latin typeface="Courier" pitchFamily="2" charset="0"/>
              </a:rPr>
              <a:t>”,”mode”);</a:t>
            </a:r>
          </a:p>
        </p:txBody>
      </p:sp>
    </p:spTree>
    <p:extLst>
      <p:ext uri="{BB962C8B-B14F-4D97-AF65-F5344CB8AC3E}">
        <p14:creationId xmlns:p14="http://schemas.microsoft.com/office/powerpoint/2010/main" val="196099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ED11-4E10-4043-BBC7-4BCBAD64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check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746A-EDB8-574E-9E6B-68884E152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of data bit or “End Of File”:</a:t>
            </a:r>
          </a:p>
          <a:p>
            <a:pPr lvl="1"/>
            <a:r>
              <a:rPr lang="en-US" dirty="0"/>
              <a:t>A state of file that represents its end.</a:t>
            </a:r>
          </a:p>
          <a:p>
            <a:pPr lvl="1"/>
            <a:r>
              <a:rPr lang="en-US" dirty="0" err="1"/>
              <a:t>fscanf</a:t>
            </a:r>
            <a:r>
              <a:rPr lang="en-US" dirty="0"/>
              <a:t> returns EOF if reached, else returns number of scanned items.</a:t>
            </a:r>
          </a:p>
          <a:p>
            <a:pPr lvl="1"/>
            <a:r>
              <a:rPr lang="en-US" dirty="0"/>
              <a:t>In STDIO, EOF is a defined term. EOF is displayed as -1 when converted to integer.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File does not exist:</a:t>
            </a:r>
          </a:p>
          <a:p>
            <a:pPr lvl="1"/>
            <a:r>
              <a:rPr lang="en-US" dirty="0" err="1"/>
              <a:t>fopen</a:t>
            </a:r>
            <a:r>
              <a:rPr lang="en-US" dirty="0"/>
              <a:t> returns NULL</a:t>
            </a:r>
          </a:p>
          <a:p>
            <a:pPr lvl="1"/>
            <a:r>
              <a:rPr lang="en-US" dirty="0"/>
              <a:t>In STDIO, NULL is defined as 0.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E499B-A010-C249-9A47-23DCFAC8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6E818-6321-E240-BC27-ED76C0C4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7D59DB-D31F-8249-BB52-7451AE8DB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036" y="3144791"/>
            <a:ext cx="1955800" cy="228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6C8BA1-5288-4E44-A7A2-592DE10D4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72" y="3170191"/>
            <a:ext cx="3898900" cy="177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F7BD7E-BB17-5D42-9C4F-FA8D21763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772" y="4982735"/>
            <a:ext cx="4673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9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F907-B315-C242-BB68-1BD5729F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A26E7-F501-4341-85E5-0543314B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940F5-79EA-8E43-AAD8-8BB2ACAA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9E6F74-0A51-D641-9321-AB00F1A54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9033"/>
            <a:ext cx="7666006" cy="4873752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A6D60A-1FBC-DA48-997C-C8A6FDC97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936845" y="3459165"/>
            <a:ext cx="1786531" cy="2651760"/>
          </a:xfrm>
        </p:spPr>
      </p:pic>
    </p:spTree>
    <p:extLst>
      <p:ext uri="{BB962C8B-B14F-4D97-AF65-F5344CB8AC3E}">
        <p14:creationId xmlns:p14="http://schemas.microsoft.com/office/powerpoint/2010/main" val="982873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3A94-17E4-CA4E-B626-89BC160D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store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24856-5B40-7945-8706-B4147304A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address: Anywhere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WIN:	</a:t>
            </a:r>
            <a:r>
              <a:rPr lang="en-US" sz="1800" dirty="0" err="1">
                <a:latin typeface="Courier" pitchFamily="2" charset="0"/>
              </a:rPr>
              <a:t>fopen</a:t>
            </a:r>
            <a:r>
              <a:rPr lang="en-US" sz="1800" dirty="0">
                <a:latin typeface="Courier" pitchFamily="2" charset="0"/>
              </a:rPr>
              <a:t> (“C:\Users\Jon\CDATA\data.</a:t>
            </a:r>
            <a:r>
              <a:rPr lang="en-US" sz="1800" dirty="0" err="1">
                <a:latin typeface="Courier" pitchFamily="2" charset="0"/>
              </a:rPr>
              <a:t>dat</a:t>
            </a:r>
            <a:r>
              <a:rPr lang="en-US" sz="1800" dirty="0">
                <a:latin typeface="Courier" pitchFamily="2" charset="0"/>
              </a:rPr>
              <a:t>”,”r”);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MAC:	</a:t>
            </a:r>
            <a:r>
              <a:rPr lang="en-US" sz="1800" dirty="0" err="1">
                <a:latin typeface="Courier" pitchFamily="2" charset="0"/>
              </a:rPr>
              <a:t>fopen</a:t>
            </a:r>
            <a:r>
              <a:rPr lang="en-US" sz="1800" dirty="0">
                <a:latin typeface="Courier" pitchFamily="2" charset="0"/>
              </a:rPr>
              <a:t>(“/Users/Jon/data.</a:t>
            </a:r>
            <a:r>
              <a:rPr lang="en-US" sz="1800" dirty="0" err="1">
                <a:latin typeface="Courier" pitchFamily="2" charset="0"/>
              </a:rPr>
              <a:t>dat</a:t>
            </a:r>
            <a:r>
              <a:rPr lang="en-US" sz="1800" dirty="0">
                <a:latin typeface="Courier" pitchFamily="2" charset="0"/>
              </a:rPr>
              <a:t>”,”r”);</a:t>
            </a:r>
          </a:p>
          <a:p>
            <a:pPr marL="0" indent="0" algn="ctr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 algn="ctr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 algn="ctr">
              <a:buNone/>
            </a:pPr>
            <a:endParaRPr lang="en-US" sz="1800" dirty="0">
              <a:latin typeface="Courier" pitchFamily="2" charset="0"/>
            </a:endParaRPr>
          </a:p>
          <a:p>
            <a:r>
              <a:rPr lang="en-US" dirty="0"/>
              <a:t>Relative address: Stored in folder where executable is run from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WIN &amp; MAC:	</a:t>
            </a:r>
            <a:r>
              <a:rPr lang="en-US" sz="1800" dirty="0" err="1">
                <a:latin typeface="Courier" pitchFamily="2" charset="0"/>
              </a:rPr>
              <a:t>fopen</a:t>
            </a:r>
            <a:r>
              <a:rPr lang="en-US" sz="1800" dirty="0">
                <a:latin typeface="Courier" pitchFamily="2" charset="0"/>
              </a:rPr>
              <a:t> (“data.</a:t>
            </a:r>
            <a:r>
              <a:rPr lang="en-US" sz="1800" dirty="0" err="1">
                <a:latin typeface="Courier" pitchFamily="2" charset="0"/>
              </a:rPr>
              <a:t>dat</a:t>
            </a:r>
            <a:r>
              <a:rPr lang="en-US" sz="1800" dirty="0">
                <a:latin typeface="Courier" pitchFamily="2" charset="0"/>
              </a:rPr>
              <a:t>”,”r”);</a:t>
            </a:r>
          </a:p>
          <a:p>
            <a:pPr marL="0" indent="0">
              <a:buNone/>
            </a:pPr>
            <a:endParaRPr lang="en-US" sz="1800" dirty="0"/>
          </a:p>
          <a:p>
            <a:pPr lvl="1"/>
            <a:r>
              <a:rPr lang="en-US" dirty="0"/>
              <a:t>XCODE: Follow steps on next slides. Files are stored in same folder as selected working directory.</a:t>
            </a:r>
          </a:p>
          <a:p>
            <a:pPr lvl="1"/>
            <a:r>
              <a:rPr lang="en-US" dirty="0"/>
              <a:t>Visual Studio: Files are stored in same folder as c-code written by you.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B85CF-5B56-4F49-A751-C1589C5D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1C7F2-959A-8743-86C8-D6C6DE19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13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CB16-6E7A-E544-8D08-129A8912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98E122-EB20-8F4F-8857-0E5E5EA0E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214" y="1609725"/>
            <a:ext cx="5171571" cy="45624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7FF2-E123-3B47-82C0-88CB2BFD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B100C-85DA-6D47-B364-135AC85A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0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081C-A3F8-7B49-88F1-1CFAEC94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6F47FC-19F3-B247-8C34-7AB0B39DB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952309"/>
            <a:ext cx="7772400" cy="387730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E74AE-7E86-8543-9D96-B126CFFF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9FA9F-098C-034B-94C5-679B0AFD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8EE977-17E5-4F44-8686-69D7D745A2C9}"/>
              </a:ext>
            </a:extLst>
          </p:cNvPr>
          <p:cNvCxnSpPr/>
          <p:nvPr/>
        </p:nvCxnSpPr>
        <p:spPr>
          <a:xfrm flipV="1">
            <a:off x="2406869" y="3993931"/>
            <a:ext cx="2144110" cy="227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739498-E1BF-B94F-B69A-EC667AF3F5AF}"/>
              </a:ext>
            </a:extLst>
          </p:cNvPr>
          <p:cNvSpPr txBox="1"/>
          <p:nvPr/>
        </p:nvSpPr>
        <p:spPr>
          <a:xfrm>
            <a:off x="1818290" y="6272785"/>
            <a:ext cx="563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current working directory: retrieve and store files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1F97A9-B659-694C-B808-58095EB5C6E9}"/>
              </a:ext>
            </a:extLst>
          </p:cNvPr>
          <p:cNvSpPr txBox="1"/>
          <p:nvPr/>
        </p:nvSpPr>
        <p:spPr>
          <a:xfrm>
            <a:off x="685800" y="1276930"/>
            <a:ext cx="113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Attention: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7ACB7B-D6B8-FC42-A171-8248F7CB31DC}"/>
              </a:ext>
            </a:extLst>
          </p:cNvPr>
          <p:cNvCxnSpPr/>
          <p:nvPr/>
        </p:nvCxnSpPr>
        <p:spPr>
          <a:xfrm>
            <a:off x="1240221" y="1646262"/>
            <a:ext cx="0" cy="96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633F9E-C425-A34E-B70E-1A553DADDF3B}"/>
              </a:ext>
            </a:extLst>
          </p:cNvPr>
          <p:cNvCxnSpPr/>
          <p:nvPr/>
        </p:nvCxnSpPr>
        <p:spPr>
          <a:xfrm>
            <a:off x="1816943" y="1461596"/>
            <a:ext cx="3637926" cy="93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48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C07F-1442-7644-81AC-D43CB0D4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Handout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C948B-998F-8049-AFC8-72D964F0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2DD27-668B-5A4F-8F7C-884863ED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693FB-B688-584B-AB74-B3738FD6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3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CA23-8403-9B43-AF06-8C0C69BD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EB33C-4140-9143-8E09-122C08B2D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expression in programming is the </a:t>
            </a:r>
            <a:r>
              <a:rPr lang="en-US" dirty="0">
                <a:latin typeface="Courier" pitchFamily="2" charset="0"/>
              </a:rPr>
              <a:t>i</a:t>
            </a:r>
            <a:r>
              <a:rPr lang="en-US" b="1" dirty="0">
                <a:latin typeface="Courier" pitchFamily="2" charset="0"/>
              </a:rPr>
              <a:t>f-else</a:t>
            </a:r>
            <a:r>
              <a:rPr lang="en-US" dirty="0"/>
              <a:t> statement.</a:t>
            </a:r>
          </a:p>
          <a:p>
            <a:r>
              <a:rPr lang="en-US" dirty="0"/>
              <a:t>C provides a shortcut using ternary operator </a:t>
            </a:r>
            <a:r>
              <a:rPr lang="en-US" b="1" dirty="0">
                <a:latin typeface="Courier" pitchFamily="2" charset="0"/>
              </a:rPr>
              <a:t>?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if (relational condition)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	x = expression-a;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else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	x = expression-b;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endParaRPr lang="en-US" b="1" dirty="0">
              <a:latin typeface="Courier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5D34C-6E31-0B4F-B677-CF5A31D6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0C648-AC73-E342-A15A-7268E3F6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02DD7-9081-BE48-A2BF-E901A25A66D9}"/>
              </a:ext>
            </a:extLst>
          </p:cNvPr>
          <p:cNvSpPr txBox="1"/>
          <p:nvPr/>
        </p:nvSpPr>
        <p:spPr>
          <a:xfrm>
            <a:off x="823686" y="4027932"/>
            <a:ext cx="6849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x = relational condition </a:t>
            </a:r>
            <a:r>
              <a:rPr lang="en-US" sz="1600" b="1" dirty="0">
                <a:solidFill>
                  <a:srgbClr val="00B050"/>
                </a:solidFill>
                <a:latin typeface="Courier" pitchFamily="2" charset="0"/>
              </a:rPr>
              <a:t>?</a:t>
            </a:r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 expression-a </a:t>
            </a:r>
            <a:r>
              <a:rPr lang="en-US" sz="1600" b="1" dirty="0">
                <a:solidFill>
                  <a:srgbClr val="00B050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 expression-b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8708B1-AFC0-F44C-B5A8-B5F6D6AB6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943" y="5561585"/>
            <a:ext cx="1587500" cy="22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FDB4E0-0ED5-B045-9CF5-A1BDA147B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86" y="5078985"/>
            <a:ext cx="1231900" cy="11938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0900B9-9294-DA4C-A98A-DDF38263DC10}"/>
              </a:ext>
            </a:extLst>
          </p:cNvPr>
          <p:cNvCxnSpPr/>
          <p:nvPr/>
        </p:nvCxnSpPr>
        <p:spPr>
          <a:xfrm>
            <a:off x="2563586" y="5675885"/>
            <a:ext cx="1061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98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4553-C902-7045-B661-4DDB2005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2A6B4A8-0BEA-0342-AE7A-87A5600E2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609344"/>
            <a:ext cx="3657600" cy="45628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BREAK</a:t>
            </a:r>
          </a:p>
          <a:p>
            <a:r>
              <a:rPr lang="en-US" dirty="0"/>
              <a:t>Terminate the loop or case</a:t>
            </a:r>
          </a:p>
          <a:p>
            <a:r>
              <a:rPr lang="en-US" dirty="0"/>
              <a:t>Break will exit only enclosed loop</a:t>
            </a:r>
          </a:p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12A82BE-678E-1942-8BC2-AB2BEDFED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2218" y="1609344"/>
            <a:ext cx="3657600" cy="45628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CONTINUE</a:t>
            </a:r>
          </a:p>
          <a:p>
            <a:r>
              <a:rPr lang="en-US" dirty="0"/>
              <a:t>Skip the loop iteration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8F625-262A-0340-983E-BE72BE28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B0224-FA28-E443-849F-73FDE4BA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2E5A4B-DBAF-DF4A-8E3B-6E73816CF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18" y="3460243"/>
            <a:ext cx="5803900" cy="1841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D245E00-7E65-1540-953E-99473F493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218" y="2589786"/>
            <a:ext cx="29845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4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6B48-03D1-E64C-A903-F99024DD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to help check…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5B873-B95F-9A4A-ACBB-6FA9E3C2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634A-1E82-1A45-95BA-662427724CC6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C1B79-81A2-154A-BC83-810F36D3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0" name="Table">
            <a:extLst>
              <a:ext uri="{FF2B5EF4-FFF2-40B4-BE49-F238E27FC236}">
                <a16:creationId xmlns:a16="http://schemas.microsoft.com/office/drawing/2014/main" id="{125CCDDF-2B9B-A349-878C-0B90D46EE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468867"/>
              </p:ext>
            </p:extLst>
          </p:nvPr>
        </p:nvGraphicFramePr>
        <p:xfrm>
          <a:off x="685800" y="1609725"/>
          <a:ext cx="7061200" cy="4523240"/>
        </p:xfrm>
        <a:graphic>
          <a:graphicData uri="http://schemas.openxmlformats.org/drawingml/2006/table">
            <a:tbl>
              <a:tblPr firstRow="1"/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12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400" b="1">
                          <a:solidFill>
                            <a:srgbClr val="80002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Command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400" b="1">
                          <a:solidFill>
                            <a:srgbClr val="80002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Meaning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 b="1" dirty="0" err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isalnum</a:t>
                      </a:r>
                      <a:r>
                        <a:rPr sz="1400" b="1" dirty="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(c)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dirty="0">
                          <a:latin typeface="+mj-lt"/>
                        </a:rPr>
                        <a:t>checks if </a:t>
                      </a:r>
                      <a:r>
                        <a:rPr b="1" dirty="0">
                          <a:latin typeface="+mj-lt"/>
                        </a:rPr>
                        <a:t>c</a:t>
                      </a:r>
                      <a:r>
                        <a:rPr dirty="0">
                          <a:latin typeface="+mj-lt"/>
                        </a:rPr>
                        <a:t> is alphanumeric (</a:t>
                      </a:r>
                      <a:r>
                        <a:rPr sz="1600" b="0" dirty="0" err="1">
                          <a:latin typeface="Courier" pitchFamily="2" charset="0"/>
                        </a:rPr>
                        <a:t>isalpha</a:t>
                      </a:r>
                      <a:r>
                        <a:rPr sz="1600" b="0" dirty="0">
                          <a:latin typeface="Courier" pitchFamily="2" charset="0"/>
                        </a:rPr>
                        <a:t>(c) || </a:t>
                      </a:r>
                      <a:r>
                        <a:rPr sz="1600" b="0" dirty="0" err="1">
                          <a:latin typeface="Courier" pitchFamily="2" charset="0"/>
                        </a:rPr>
                        <a:t>isdigit</a:t>
                      </a:r>
                      <a:r>
                        <a:rPr sz="1600" b="0" dirty="0">
                          <a:latin typeface="Courier" pitchFamily="2" charset="0"/>
                        </a:rPr>
                        <a:t>(c)</a:t>
                      </a:r>
                      <a:r>
                        <a:rPr sz="1600" dirty="0">
                          <a:latin typeface="Courier" pitchFamily="2" charset="0"/>
                        </a:rPr>
                        <a:t>)</a:t>
                      </a:r>
                      <a:endParaRPr dirty="0">
                        <a:latin typeface="Courier" pitchFamily="2" charset="0"/>
                      </a:endParaRP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isalpha(c)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dirty="0">
                          <a:latin typeface="+mj-lt"/>
                        </a:rPr>
                        <a:t>checks if </a:t>
                      </a:r>
                      <a:r>
                        <a:rPr b="1" dirty="0">
                          <a:latin typeface="+mj-lt"/>
                        </a:rPr>
                        <a:t>c</a:t>
                      </a:r>
                      <a:r>
                        <a:rPr dirty="0">
                          <a:latin typeface="+mj-lt"/>
                        </a:rPr>
                        <a:t> is alphabetic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isdigit(c)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dirty="0">
                          <a:latin typeface="+mj-lt"/>
                        </a:rPr>
                        <a:t>checks if </a:t>
                      </a:r>
                      <a:r>
                        <a:rPr b="1" dirty="0">
                          <a:latin typeface="+mj-lt"/>
                        </a:rPr>
                        <a:t>c</a:t>
                      </a:r>
                      <a:r>
                        <a:rPr dirty="0">
                          <a:latin typeface="+mj-lt"/>
                        </a:rPr>
                        <a:t> is decimal digit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iscntrl(c)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dirty="0">
                          <a:latin typeface="+mj-lt"/>
                        </a:rPr>
                        <a:t>checks if </a:t>
                      </a:r>
                      <a:r>
                        <a:rPr b="1" dirty="0">
                          <a:latin typeface="+mj-lt"/>
                        </a:rPr>
                        <a:t>c</a:t>
                      </a:r>
                      <a:r>
                        <a:rPr dirty="0">
                          <a:latin typeface="+mj-lt"/>
                        </a:rPr>
                        <a:t> is a control character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islower(c)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dirty="0">
                          <a:latin typeface="+mj-lt"/>
                        </a:rPr>
                        <a:t>checks if </a:t>
                      </a:r>
                      <a:r>
                        <a:rPr b="1" dirty="0">
                          <a:latin typeface="+mj-lt"/>
                        </a:rPr>
                        <a:t>c</a:t>
                      </a:r>
                      <a:r>
                        <a:rPr dirty="0">
                          <a:latin typeface="+mj-lt"/>
                        </a:rPr>
                        <a:t> is lowercase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isupper(c)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dirty="0">
                          <a:latin typeface="+mj-lt"/>
                        </a:rPr>
                        <a:t>checks if </a:t>
                      </a:r>
                      <a:r>
                        <a:rPr b="1" dirty="0">
                          <a:latin typeface="+mj-lt"/>
                        </a:rPr>
                        <a:t>c</a:t>
                      </a:r>
                      <a:r>
                        <a:rPr dirty="0">
                          <a:latin typeface="+mj-lt"/>
                        </a:rPr>
                        <a:t> is uppercase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isprint(c)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dirty="0">
                          <a:latin typeface="+mj-lt"/>
                        </a:rPr>
                        <a:t>checks if </a:t>
                      </a:r>
                      <a:r>
                        <a:rPr b="1" dirty="0">
                          <a:latin typeface="+mj-lt"/>
                        </a:rPr>
                        <a:t>c</a:t>
                      </a:r>
                      <a:r>
                        <a:rPr dirty="0">
                          <a:latin typeface="+mj-lt"/>
                        </a:rPr>
                        <a:t> is printable (includes space)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isspace(c)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dirty="0">
                          <a:latin typeface="+mj-lt"/>
                        </a:rPr>
                        <a:t>checks if </a:t>
                      </a:r>
                      <a:r>
                        <a:rPr b="1" dirty="0">
                          <a:latin typeface="+mj-lt"/>
                        </a:rPr>
                        <a:t>c</a:t>
                      </a:r>
                      <a:r>
                        <a:rPr dirty="0">
                          <a:latin typeface="+mj-lt"/>
                        </a:rPr>
                        <a:t> is white space (space, tab, or new line)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ispunct(c)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dirty="0">
                          <a:latin typeface="+mj-lt"/>
                        </a:rPr>
                        <a:t>checks if </a:t>
                      </a:r>
                      <a:r>
                        <a:rPr b="1" dirty="0">
                          <a:latin typeface="+mj-lt"/>
                        </a:rPr>
                        <a:t>c</a:t>
                      </a:r>
                      <a:r>
                        <a:rPr dirty="0">
                          <a:latin typeface="+mj-lt"/>
                        </a:rPr>
                        <a:t> is punctuation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400" b="1" dirty="0" err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tolower</a:t>
                      </a:r>
                      <a:r>
                        <a:rPr lang="en-US" sz="1400" b="1" dirty="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(c)</a:t>
                      </a:r>
                      <a:endParaRPr sz="1400" b="1" dirty="0">
                        <a:solidFill>
                          <a:srgbClr val="00008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lang="en-US" dirty="0">
                          <a:latin typeface="+mj-lt"/>
                        </a:rPr>
                        <a:t>convert c to lowercase</a:t>
                      </a:r>
                      <a:endParaRPr dirty="0">
                        <a:latin typeface="+mj-lt"/>
                      </a:endParaRP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20606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400" b="1" dirty="0" err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toupper</a:t>
                      </a:r>
                      <a:r>
                        <a:rPr lang="en-US" sz="1400" b="1" dirty="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(c)</a:t>
                      </a:r>
                      <a:endParaRPr sz="1400" b="1" dirty="0">
                        <a:solidFill>
                          <a:srgbClr val="00008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lang="en-US" dirty="0">
                          <a:latin typeface="+mj-lt"/>
                        </a:rPr>
                        <a:t>convert c to uppercase</a:t>
                      </a:r>
                      <a:endParaRPr dirty="0">
                        <a:latin typeface="+mj-lt"/>
                      </a:endParaRP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73216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8360F4F-CDD0-5547-BA8E-847A6E6F02B0}"/>
              </a:ext>
            </a:extLst>
          </p:cNvPr>
          <p:cNvSpPr txBox="1"/>
          <p:nvPr/>
        </p:nvSpPr>
        <p:spPr>
          <a:xfrm>
            <a:off x="675132" y="1125256"/>
            <a:ext cx="3475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Requires header file: </a:t>
            </a:r>
            <a:r>
              <a:rPr lang="en-US" sz="2000" b="1" dirty="0" err="1">
                <a:latin typeface="Courier" pitchFamily="2" charset="0"/>
              </a:rPr>
              <a:t>ctype.h</a:t>
            </a:r>
            <a:endParaRPr lang="en-US" sz="20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53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A61F-47CC-854C-8C08-30F78615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external files</a:t>
            </a:r>
            <a:br>
              <a:rPr lang="en-US" dirty="0"/>
            </a:br>
            <a:r>
              <a:rPr lang="en-US" b="1" dirty="0"/>
              <a:t>will be on computer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8649-56AA-CC47-AC81-AD010DC85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can access external data files – operations are once again low-level (closer to bit-level operations).</a:t>
            </a:r>
          </a:p>
          <a:p>
            <a:r>
              <a:rPr lang="en-US" dirty="0"/>
              <a:t>Data is stored as binary values on the disk – each operating system stores data differently.</a:t>
            </a:r>
          </a:p>
          <a:p>
            <a:pPr lvl="1"/>
            <a:r>
              <a:rPr lang="en-US" dirty="0"/>
              <a:t>The C compiler adds appropriate calls to access this data.</a:t>
            </a:r>
          </a:p>
          <a:p>
            <a:r>
              <a:rPr lang="en-US" dirty="0"/>
              <a:t>When a file is accessed:</a:t>
            </a:r>
          </a:p>
          <a:p>
            <a:pPr lvl="1"/>
            <a:r>
              <a:rPr lang="en-US" dirty="0"/>
              <a:t>Code has to search for the file at a location (working directory of compiled code if relatively addressed)</a:t>
            </a:r>
          </a:p>
          <a:p>
            <a:pPr lvl="1"/>
            <a:r>
              <a:rPr lang="en-US" dirty="0"/>
              <a:t>Read file into working memory</a:t>
            </a:r>
          </a:p>
          <a:p>
            <a:pPr lvl="1"/>
            <a:r>
              <a:rPr lang="en-US" dirty="0"/>
              <a:t>Allow interface with c functions</a:t>
            </a:r>
          </a:p>
          <a:p>
            <a:pPr lvl="1"/>
            <a:r>
              <a:rPr lang="en-US" dirty="0"/>
              <a:t>Write file back into storage memory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2DC72-B473-AD40-98D1-CDF485C9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488E7-AE8F-9C4F-AE79-5BE86D16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4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6CC9-F27B-3A42-A062-1A3E0DD4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in 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D771BB-3453-D942-8C83-15713E62B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132" y="5742024"/>
            <a:ext cx="4965700" cy="8509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F0FEC-B61D-C145-9E52-ED2D1F21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988B2-1598-DC40-A80B-C3866D97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E0FFD9-BA2F-1742-B37E-A7E8D6717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97" y="1359712"/>
            <a:ext cx="75946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1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044C-EF6B-6E4D-9438-262236DA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A49F-37CE-4D44-AFCD-4EF6F539F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fopen</a:t>
            </a:r>
            <a:r>
              <a:rPr lang="en-US" dirty="0"/>
              <a:t> is a pre-defined function (</a:t>
            </a:r>
            <a:r>
              <a:rPr lang="en-US" dirty="0" err="1">
                <a:latin typeface="Courier" pitchFamily="2" charset="0"/>
              </a:rPr>
              <a:t>stdio.h</a:t>
            </a:r>
            <a:r>
              <a:rPr lang="en-US" dirty="0"/>
              <a:t>) that:</a:t>
            </a:r>
          </a:p>
          <a:p>
            <a:pPr lvl="1"/>
            <a:r>
              <a:rPr lang="en-US" dirty="0"/>
              <a:t>searches file in storage memory</a:t>
            </a:r>
          </a:p>
          <a:p>
            <a:pPr lvl="1"/>
            <a:r>
              <a:rPr lang="en-US" dirty="0"/>
              <a:t>loads file into working (buffer) memory</a:t>
            </a:r>
          </a:p>
          <a:p>
            <a:pPr lvl="1"/>
            <a:r>
              <a:rPr lang="en-US" dirty="0"/>
              <a:t>sets up character pointer to the first character of the buffer</a:t>
            </a:r>
          </a:p>
          <a:p>
            <a:pPr lvl="1"/>
            <a:r>
              <a:rPr lang="en-US" dirty="0"/>
              <a:t>depending on “mode” of file opening, writes the file back to storage</a:t>
            </a:r>
          </a:p>
          <a:p>
            <a:r>
              <a:rPr lang="en-US" dirty="0"/>
              <a:t>Syntax:	</a:t>
            </a:r>
            <a:r>
              <a:rPr lang="en-US" dirty="0" err="1">
                <a:latin typeface="Courier" pitchFamily="2" charset="0"/>
              </a:rPr>
              <a:t>fopen</a:t>
            </a:r>
            <a:r>
              <a:rPr lang="en-US" dirty="0">
                <a:latin typeface="Courier" pitchFamily="2" charset="0"/>
              </a:rPr>
              <a:t>(“path/file name”, “[mode]”);</a:t>
            </a:r>
          </a:p>
          <a:p>
            <a:pPr marL="274320" lvl="1" indent="0">
              <a:buNone/>
            </a:pPr>
            <a:r>
              <a:rPr lang="en-US" dirty="0">
                <a:latin typeface="Courier" pitchFamily="2" charset="0"/>
              </a:rPr>
              <a:t>		</a:t>
            </a:r>
            <a:r>
              <a:rPr lang="en-US" dirty="0" err="1">
                <a:latin typeface="Courier" pitchFamily="2" charset="0"/>
              </a:rPr>
              <a:t>fopen</a:t>
            </a:r>
            <a:r>
              <a:rPr lang="en-US" dirty="0">
                <a:latin typeface="Courier" pitchFamily="2" charset="0"/>
              </a:rPr>
              <a:t>(“</a:t>
            </a:r>
            <a:r>
              <a:rPr lang="en-US" dirty="0" err="1">
                <a:latin typeface="Courier" pitchFamily="2" charset="0"/>
              </a:rPr>
              <a:t>data.dat</a:t>
            </a:r>
            <a:r>
              <a:rPr lang="en-US" dirty="0">
                <a:latin typeface="Courier" pitchFamily="2" charset="0"/>
              </a:rPr>
              <a:t>” , “r”);</a:t>
            </a:r>
          </a:p>
          <a:p>
            <a:r>
              <a:rPr lang="en-US" dirty="0"/>
              <a:t>Mode: written as a string </a:t>
            </a:r>
            <a:r>
              <a:rPr lang="en-US" sz="1800" dirty="0">
                <a:latin typeface="Courier" pitchFamily="2" charset="0"/>
              </a:rPr>
              <a:t>(“ “)</a:t>
            </a:r>
          </a:p>
          <a:p>
            <a:pPr lvl="1"/>
            <a:r>
              <a:rPr lang="en-US" dirty="0">
                <a:latin typeface="Courier" pitchFamily="2" charset="0"/>
              </a:rPr>
              <a:t>”r”:</a:t>
            </a:r>
            <a:r>
              <a:rPr lang="en-US" dirty="0"/>
              <a:t>  read mode only. Opens file to read, does not write anything back to storage.</a:t>
            </a:r>
          </a:p>
          <a:p>
            <a:pPr lvl="1"/>
            <a:r>
              <a:rPr lang="en-US" dirty="0">
                <a:latin typeface="Courier" pitchFamily="2" charset="0"/>
              </a:rPr>
              <a:t>“w”: </a:t>
            </a:r>
            <a:r>
              <a:rPr lang="en-US" dirty="0"/>
              <a:t>write mode. Opens file to read, overwrite file (deletes existing data) back to storage.</a:t>
            </a:r>
          </a:p>
          <a:p>
            <a:pPr lvl="1"/>
            <a:r>
              <a:rPr lang="en-US" dirty="0">
                <a:latin typeface="Courier" pitchFamily="2" charset="0"/>
              </a:rPr>
              <a:t>“a”: </a:t>
            </a:r>
            <a:r>
              <a:rPr lang="en-US" dirty="0"/>
              <a:t>append mode. Opens file to read, write new data after current data (append data) in storage.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127EB-C40E-AD4A-97ED-690F343F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82835-5EAF-E941-AAC9-ADBE5B48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9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64C50-A95F-CB49-A9A6-7D97D6CB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56DC-E8D0-3A4B-8DF7-84205379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" pitchFamily="2" charset="0"/>
              </a:rPr>
              <a:t>fopen</a:t>
            </a:r>
            <a:r>
              <a:rPr lang="en-US" dirty="0"/>
              <a:t> only loads the file into memory</a:t>
            </a:r>
          </a:p>
          <a:p>
            <a:r>
              <a:rPr lang="en-US" dirty="0"/>
              <a:t>You still need other functions to read from data from file in memory</a:t>
            </a:r>
          </a:p>
          <a:p>
            <a:r>
              <a:rPr lang="en-US" dirty="0"/>
              <a:t>Use (both included in </a:t>
            </a:r>
            <a:r>
              <a:rPr lang="en-US" dirty="0" err="1"/>
              <a:t>stdio.h</a:t>
            </a:r>
            <a:r>
              <a:rPr lang="en-US" dirty="0"/>
              <a:t>):</a:t>
            </a:r>
          </a:p>
          <a:p>
            <a:pPr lvl="1"/>
            <a:r>
              <a:rPr lang="en-US" dirty="0" err="1">
                <a:latin typeface="Courier" pitchFamily="2" charset="0"/>
              </a:rPr>
              <a:t>fprintf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/>
              <a:t>to write formatted data to file</a:t>
            </a:r>
          </a:p>
          <a:p>
            <a:pPr lvl="1"/>
            <a:r>
              <a:rPr lang="en-US" dirty="0" err="1">
                <a:latin typeface="Courier" pitchFamily="2" charset="0"/>
              </a:rPr>
              <a:t>fscanf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/>
              <a:t>to read formatted data from file</a:t>
            </a:r>
          </a:p>
          <a:p>
            <a:r>
              <a:rPr lang="en-US" dirty="0"/>
              <a:t>Syntax:</a:t>
            </a:r>
          </a:p>
          <a:p>
            <a:pPr marL="274320" lvl="1" indent="0">
              <a:buNone/>
            </a:pPr>
            <a:r>
              <a:rPr lang="en-US" sz="1600" dirty="0" err="1">
                <a:latin typeface="Courier" pitchFamily="2" charset="0"/>
              </a:rPr>
              <a:t>fprintf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filepointer</a:t>
            </a:r>
            <a:r>
              <a:rPr lang="en-US" sz="1600" dirty="0">
                <a:latin typeface="Courier" pitchFamily="2" charset="0"/>
              </a:rPr>
              <a:t>,”format </a:t>
            </a:r>
            <a:r>
              <a:rPr lang="en-US" sz="1600" dirty="0" err="1">
                <a:latin typeface="Courier" pitchFamily="2" charset="0"/>
              </a:rPr>
              <a:t>string”,variables</a:t>
            </a:r>
            <a:r>
              <a:rPr lang="en-US" sz="1600" dirty="0">
                <a:latin typeface="Courier" pitchFamily="2" charset="0"/>
              </a:rPr>
              <a:t>);</a:t>
            </a:r>
          </a:p>
          <a:p>
            <a:pPr marL="274320" lvl="1" indent="0">
              <a:buNone/>
            </a:pPr>
            <a:r>
              <a:rPr lang="en-US" sz="1600" dirty="0" err="1">
                <a:latin typeface="Courier" pitchFamily="2" charset="0"/>
              </a:rPr>
              <a:t>fprintf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fp</a:t>
            </a:r>
            <a:r>
              <a:rPr lang="en-US" sz="1600" dirty="0">
                <a:latin typeface="Courier" pitchFamily="2" charset="0"/>
              </a:rPr>
              <a:t>,”%d %s”,12,”Max”); </a:t>
            </a:r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//</a:t>
            </a:r>
            <a:r>
              <a:rPr lang="en-US" sz="1600" dirty="0" err="1">
                <a:solidFill>
                  <a:srgbClr val="00B050"/>
                </a:solidFill>
                <a:latin typeface="Courier" pitchFamily="2" charset="0"/>
              </a:rPr>
              <a:t>fp</a:t>
            </a:r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 is file pointer</a:t>
            </a:r>
          </a:p>
          <a:p>
            <a:pPr marL="274320" lvl="1" indent="0">
              <a:buNone/>
            </a:pPr>
            <a:endParaRPr lang="en-US" sz="1600" dirty="0">
              <a:latin typeface="Courier" pitchFamily="2" charset="0"/>
            </a:endParaRPr>
          </a:p>
          <a:p>
            <a:pPr marL="274320" lvl="1" indent="0">
              <a:buNone/>
            </a:pPr>
            <a:endParaRPr lang="en-US" sz="1600" dirty="0">
              <a:latin typeface="Courier" pitchFamily="2" charset="0"/>
            </a:endParaRPr>
          </a:p>
          <a:p>
            <a:pPr marL="274320" lvl="1" indent="0">
              <a:buNone/>
            </a:pPr>
            <a:r>
              <a:rPr lang="en-US" sz="1600" dirty="0" err="1">
                <a:latin typeface="Courier" pitchFamily="2" charset="0"/>
              </a:rPr>
              <a:t>fscanf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filepointer</a:t>
            </a:r>
            <a:r>
              <a:rPr lang="en-US" sz="1600" dirty="0">
                <a:latin typeface="Courier" pitchFamily="2" charset="0"/>
              </a:rPr>
              <a:t>,”format </a:t>
            </a:r>
            <a:r>
              <a:rPr lang="en-US" sz="1600" dirty="0" err="1">
                <a:latin typeface="Courier" pitchFamily="2" charset="0"/>
              </a:rPr>
              <a:t>string”,address</a:t>
            </a:r>
            <a:r>
              <a:rPr lang="en-US" sz="1600" dirty="0">
                <a:latin typeface="Courier" pitchFamily="2" charset="0"/>
              </a:rPr>
              <a:t> of variables);</a:t>
            </a:r>
          </a:p>
          <a:p>
            <a:pPr marL="274320" lvl="1" indent="0">
              <a:buNone/>
            </a:pPr>
            <a:r>
              <a:rPr lang="en-US" sz="1600" dirty="0" err="1">
                <a:latin typeface="Courier" pitchFamily="2" charset="0"/>
              </a:rPr>
              <a:t>fscanf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fp</a:t>
            </a:r>
            <a:r>
              <a:rPr lang="en-US" sz="1600" dirty="0">
                <a:latin typeface="Courier" pitchFamily="2" charset="0"/>
              </a:rPr>
              <a:t>,”%d %s”,&amp;count,&amp;</a:t>
            </a:r>
            <a:r>
              <a:rPr lang="en-US" sz="1600" dirty="0" err="1">
                <a:latin typeface="Courier" pitchFamily="2" charset="0"/>
              </a:rPr>
              <a:t>uname</a:t>
            </a:r>
            <a:r>
              <a:rPr lang="en-US" sz="1600" dirty="0">
                <a:latin typeface="Courier" pitchFamily="2" charset="0"/>
              </a:rPr>
              <a:t>); </a:t>
            </a:r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//</a:t>
            </a:r>
            <a:r>
              <a:rPr lang="en-US" sz="1600" dirty="0" err="1">
                <a:solidFill>
                  <a:srgbClr val="00B050"/>
                </a:solidFill>
                <a:latin typeface="Courier" pitchFamily="2" charset="0"/>
              </a:rPr>
              <a:t>fp</a:t>
            </a:r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 is file pointer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4DC91-703F-7B42-8795-BDE8913B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57C4B-0CB1-8A42-8063-39D57BE9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2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E790-F527-B749-9F25-8D9E0487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372A9-B352-9842-AAB9-D527A239A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D591-DF25-B14B-8935-E73A5F8D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D9DFF-E1AD-7C4D-9BDD-F5603733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400DBF-1724-0346-9488-329C8BA55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50742"/>
              </p:ext>
            </p:extLst>
          </p:nvPr>
        </p:nvGraphicFramePr>
        <p:xfrm>
          <a:off x="685800" y="1418020"/>
          <a:ext cx="7953703" cy="472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49601">
                  <a:extLst>
                    <a:ext uri="{9D8B030D-6E8A-4147-A177-3AD203B41FA5}">
                      <a16:colId xmlns:a16="http://schemas.microsoft.com/office/drawing/2014/main" val="2331195012"/>
                    </a:ext>
                  </a:extLst>
                </a:gridCol>
                <a:gridCol w="6404102">
                  <a:extLst>
                    <a:ext uri="{9D8B030D-6E8A-4147-A177-3AD203B41FA5}">
                      <a16:colId xmlns:a16="http://schemas.microsoft.com/office/drawing/2014/main" val="1928758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dirty="0">
                          <a:sym typeface="Courier"/>
                        </a:rPr>
                        <a:t>Command</a:t>
                      </a:r>
                      <a:endParaRPr b="1" dirty="0">
                        <a:solidFill>
                          <a:srgbClr val="800020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>
                          <a:sym typeface="Courier"/>
                        </a:rPr>
                        <a:t>Meaning</a:t>
                      </a:r>
                      <a:endParaRPr b="1">
                        <a:solidFill>
                          <a:srgbClr val="800020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39468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dirty="0">
                          <a:latin typeface="Courier" pitchFamily="2" charset="0"/>
                          <a:sym typeface="Courier"/>
                        </a:rPr>
                        <a:t>FILE</a:t>
                      </a:r>
                      <a:endParaRPr b="1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>
                          <a:latin typeface="+mj-lt"/>
                        </a:rPr>
                        <a:t>FILE *</a:t>
                      </a:r>
                      <a:r>
                        <a:rPr lang="en-US" sz="1400" dirty="0">
                          <a:latin typeface="+mj-lt"/>
                        </a:rPr>
                        <a:t>[</a:t>
                      </a:r>
                      <a:r>
                        <a:rPr lang="en-US" sz="1400" dirty="0" err="1">
                          <a:latin typeface="+mj-lt"/>
                        </a:rPr>
                        <a:t>filenamevariable</a:t>
                      </a:r>
                      <a:r>
                        <a:rPr lang="en-US" sz="1400" dirty="0">
                          <a:latin typeface="+mj-lt"/>
                        </a:rPr>
                        <a:t>]</a:t>
                      </a:r>
                      <a:r>
                        <a:rPr sz="1400" dirty="0">
                          <a:latin typeface="+mj-lt"/>
                        </a:rPr>
                        <a:t>;</a:t>
                      </a:r>
                      <a:r>
                        <a:rPr lang="en-US" sz="1400" dirty="0">
                          <a:latin typeface="+mj-lt"/>
                        </a:rPr>
                        <a:t> EXAMPLE: FILE *</a:t>
                      </a:r>
                      <a:r>
                        <a:rPr lang="en-US" sz="1400" dirty="0" err="1">
                          <a:latin typeface="+mj-lt"/>
                        </a:rPr>
                        <a:t>fdata</a:t>
                      </a:r>
                      <a:endParaRPr sz="1400" dirty="0">
                        <a:latin typeface="+mj-lt"/>
                      </a:endParaRPr>
                    </a:p>
                    <a:p>
                      <a:pPr algn="l" defTabSz="914400">
                        <a:defRPr sz="18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 err="1">
                          <a:latin typeface="+mj-lt"/>
                        </a:rPr>
                        <a:t>f</a:t>
                      </a:r>
                      <a:r>
                        <a:rPr lang="en-US" sz="1400" dirty="0" err="1">
                          <a:latin typeface="+mj-lt"/>
                        </a:rPr>
                        <a:t>data</a:t>
                      </a:r>
                      <a:r>
                        <a:rPr sz="1400" dirty="0">
                          <a:latin typeface="+mj-lt"/>
                        </a:rPr>
                        <a:t> is a file pointer</a:t>
                      </a:r>
                    </a:p>
                    <a:p>
                      <a:pPr algn="l" defTabSz="914400">
                        <a:defRPr sz="18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>
                          <a:latin typeface="+mj-lt"/>
                        </a:rPr>
                        <a:t>FILE </a:t>
                      </a:r>
                      <a:r>
                        <a:rPr lang="en-US" sz="1400" dirty="0">
                          <a:latin typeface="+mj-lt"/>
                        </a:rPr>
                        <a:t>definition </a:t>
                      </a:r>
                      <a:r>
                        <a:rPr sz="1400" dirty="0">
                          <a:latin typeface="+mj-lt"/>
                        </a:rPr>
                        <a:t>included in &lt;</a:t>
                      </a:r>
                      <a:r>
                        <a:rPr sz="1400" dirty="0" err="1">
                          <a:latin typeface="+mj-lt"/>
                        </a:rPr>
                        <a:t>stdio.h</a:t>
                      </a:r>
                      <a:r>
                        <a:rPr sz="1400" dirty="0">
                          <a:latin typeface="+mj-lt"/>
                        </a:rPr>
                        <a:t>&gt;</a:t>
                      </a:r>
                    </a:p>
                    <a:p>
                      <a:pPr algn="l" defTabSz="914400">
                        <a:defRPr sz="18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>
                          <a:latin typeface="+mj-lt"/>
                        </a:rPr>
                        <a:t>FILE is a type name, like int</a:t>
                      </a:r>
                      <a:r>
                        <a:rPr lang="en-US" sz="1400" dirty="0">
                          <a:latin typeface="+mj-lt"/>
                        </a:rPr>
                        <a:t> or char</a:t>
                      </a:r>
                      <a:endParaRPr sz="1400" b="1" dirty="0">
                        <a:latin typeface="+mj-lt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1328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ourier" pitchFamily="2" charset="0"/>
                          <a:sym typeface="Courier"/>
                        </a:rPr>
                        <a:t>fopen</a:t>
                      </a:r>
                      <a:endParaRPr b="1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lang="en-US" sz="1400" dirty="0" err="1">
                          <a:latin typeface="+mj-lt"/>
                        </a:rPr>
                        <a:t>fdata</a:t>
                      </a:r>
                      <a:r>
                        <a:rPr sz="1400" dirty="0">
                          <a:latin typeface="+mj-lt"/>
                        </a:rPr>
                        <a:t> = </a:t>
                      </a:r>
                      <a:r>
                        <a:rPr sz="1400" dirty="0" err="1">
                          <a:latin typeface="+mj-lt"/>
                        </a:rPr>
                        <a:t>fopen</a:t>
                      </a:r>
                      <a:r>
                        <a:rPr sz="1400" dirty="0">
                          <a:latin typeface="+mj-lt"/>
                        </a:rPr>
                        <a:t>(name, mode);</a:t>
                      </a:r>
                    </a:p>
                    <a:p>
                      <a:pPr algn="l" defTabSz="914400">
                        <a:defRPr sz="18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>
                          <a:latin typeface="+mj-lt"/>
                        </a:rPr>
                        <a:t>name: a character string containing the name of the file</a:t>
                      </a:r>
                    </a:p>
                    <a:p>
                      <a:pPr algn="l" defTabSz="914400">
                        <a:defRPr sz="18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>
                          <a:latin typeface="+mj-lt"/>
                        </a:rPr>
                        <a:t>mode: a character string, which indicates how one intends to use the file; allowable modes include read (“r”), write (“w”), and append (“a”)</a:t>
                      </a:r>
                      <a:endParaRPr sz="1400" b="0" dirty="0">
                        <a:latin typeface="+mj-lt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287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ourier" pitchFamily="2" charset="0"/>
                          <a:sym typeface="Courier"/>
                        </a:rPr>
                        <a:t>fclose</a:t>
                      </a:r>
                      <a:endParaRPr b="1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 err="1">
                          <a:latin typeface="+mj-lt"/>
                        </a:rPr>
                        <a:t>fclose</a:t>
                      </a:r>
                      <a:r>
                        <a:rPr sz="1400" dirty="0">
                          <a:latin typeface="+mj-lt"/>
                        </a:rPr>
                        <a:t>(</a:t>
                      </a:r>
                      <a:r>
                        <a:rPr lang="en-US" sz="1400" dirty="0" err="1">
                          <a:latin typeface="+mj-lt"/>
                        </a:rPr>
                        <a:t>fdata</a:t>
                      </a:r>
                      <a:r>
                        <a:rPr sz="1400" dirty="0">
                          <a:latin typeface="+mj-lt"/>
                        </a:rPr>
                        <a:t>);</a:t>
                      </a:r>
                    </a:p>
                    <a:p>
                      <a:pPr algn="l" defTabSz="914400">
                        <a:defRPr sz="18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>
                          <a:latin typeface="+mj-lt"/>
                        </a:rPr>
                        <a:t>inverse of </a:t>
                      </a:r>
                      <a:r>
                        <a:rPr sz="1400" dirty="0" err="1">
                          <a:latin typeface="+mj-lt"/>
                        </a:rPr>
                        <a:t>fopen</a:t>
                      </a:r>
                      <a:endParaRPr sz="1400" dirty="0">
                        <a:latin typeface="+mj-lt"/>
                      </a:endParaRPr>
                    </a:p>
                    <a:p>
                      <a:pPr algn="l" defTabSz="914400">
                        <a:defRPr sz="18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>
                          <a:latin typeface="+mj-lt"/>
                        </a:rPr>
                        <a:t>breaks the connection between the file pointer (</a:t>
                      </a:r>
                      <a:r>
                        <a:rPr lang="en-US" sz="1400" dirty="0" err="1">
                          <a:latin typeface="+mj-lt"/>
                        </a:rPr>
                        <a:t>fdata</a:t>
                      </a:r>
                      <a:r>
                        <a:rPr sz="1400" dirty="0">
                          <a:latin typeface="+mj-lt"/>
                        </a:rPr>
                        <a:t>) and the external name that was established with </a:t>
                      </a:r>
                      <a:r>
                        <a:rPr sz="1400" dirty="0" err="1">
                          <a:latin typeface="+mj-lt"/>
                        </a:rPr>
                        <a:t>fopen</a:t>
                      </a:r>
                      <a:r>
                        <a:rPr sz="1400" dirty="0">
                          <a:latin typeface="+mj-lt"/>
                        </a:rPr>
                        <a:t>, freeing the file pointer for another file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33475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ourier" pitchFamily="2" charset="0"/>
                          <a:sym typeface="Courier"/>
                        </a:rPr>
                        <a:t>fscanf</a:t>
                      </a:r>
                      <a:endParaRPr b="1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 err="1">
                          <a:latin typeface="+mj-lt"/>
                        </a:rPr>
                        <a:t>fscanf</a:t>
                      </a:r>
                      <a:r>
                        <a:rPr sz="1400" dirty="0">
                          <a:latin typeface="+mj-lt"/>
                        </a:rPr>
                        <a:t>(</a:t>
                      </a:r>
                      <a:r>
                        <a:rPr lang="en-US" sz="1400" dirty="0" err="1">
                          <a:latin typeface="+mj-lt"/>
                        </a:rPr>
                        <a:t>fdata</a:t>
                      </a:r>
                      <a:r>
                        <a:rPr sz="1400" dirty="0">
                          <a:latin typeface="+mj-lt"/>
                        </a:rPr>
                        <a:t>, format, arg1, arg2, …);</a:t>
                      </a:r>
                    </a:p>
                    <a:p>
                      <a:pPr algn="l" defTabSz="914400">
                        <a:defRPr sz="18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>
                          <a:latin typeface="+mj-lt"/>
                        </a:rPr>
                        <a:t>identical to </a:t>
                      </a:r>
                      <a:r>
                        <a:rPr sz="1400" dirty="0" err="1">
                          <a:latin typeface="+mj-lt"/>
                        </a:rPr>
                        <a:t>scanf</a:t>
                      </a:r>
                      <a:r>
                        <a:rPr sz="1400" dirty="0">
                          <a:latin typeface="+mj-lt"/>
                        </a:rPr>
                        <a:t> except that the first argument is a file pointer that specifies the file to be read or written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266109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dirty="0" err="1">
                          <a:latin typeface="Courier" pitchFamily="2" charset="0"/>
                          <a:sym typeface="Courier"/>
                        </a:rPr>
                        <a:t>fprintf</a:t>
                      </a:r>
                      <a:endParaRPr b="1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 err="1">
                          <a:latin typeface="+mj-lt"/>
                        </a:rPr>
                        <a:t>fprintf</a:t>
                      </a:r>
                      <a:r>
                        <a:rPr sz="1400" dirty="0">
                          <a:latin typeface="+mj-lt"/>
                        </a:rPr>
                        <a:t>(</a:t>
                      </a:r>
                      <a:r>
                        <a:rPr lang="en-US" sz="1400" dirty="0" err="1">
                          <a:latin typeface="+mj-lt"/>
                        </a:rPr>
                        <a:t>fdata</a:t>
                      </a:r>
                      <a:r>
                        <a:rPr sz="1400" dirty="0">
                          <a:latin typeface="+mj-lt"/>
                        </a:rPr>
                        <a:t>, format, arg1, arg2, …);</a:t>
                      </a:r>
                    </a:p>
                    <a:p>
                      <a:pPr algn="l" defTabSz="914400">
                        <a:defRPr sz="18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>
                          <a:latin typeface="+mj-lt"/>
                        </a:rPr>
                        <a:t>identical to </a:t>
                      </a:r>
                      <a:r>
                        <a:rPr sz="1400" dirty="0" err="1">
                          <a:latin typeface="+mj-lt"/>
                        </a:rPr>
                        <a:t>printf</a:t>
                      </a:r>
                      <a:r>
                        <a:rPr sz="1400" dirty="0">
                          <a:latin typeface="+mj-lt"/>
                        </a:rPr>
                        <a:t> except that the first argument is a file pointer that specifies the file to be read or written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57328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655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4115</TotalTime>
  <Words>997</Words>
  <Application>Microsoft Office PowerPoint</Application>
  <PresentationFormat>On-screen Show (4:3)</PresentationFormat>
  <Paragraphs>195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Courier</vt:lpstr>
      <vt:lpstr>Rockwell Extra Bold</vt:lpstr>
      <vt:lpstr>Wingdings</vt:lpstr>
      <vt:lpstr>Wood Type</vt:lpstr>
      <vt:lpstr>ENGR 12</vt:lpstr>
      <vt:lpstr>C shortcuts</vt:lpstr>
      <vt:lpstr>Break and continue</vt:lpstr>
      <vt:lpstr>Commands to help check…</vt:lpstr>
      <vt:lpstr>Working with external files will be on computer test</vt:lpstr>
      <vt:lpstr>File I/o in C</vt:lpstr>
      <vt:lpstr>Opening files</vt:lpstr>
      <vt:lpstr>Reading/writing files</vt:lpstr>
      <vt:lpstr>FILE commands</vt:lpstr>
      <vt:lpstr>File Modes</vt:lpstr>
      <vt:lpstr>How to check for</vt:lpstr>
      <vt:lpstr>Sample</vt:lpstr>
      <vt:lpstr>Where to store file</vt:lpstr>
      <vt:lpstr>XCODE</vt:lpstr>
      <vt:lpstr>XCODE</vt:lpstr>
      <vt:lpstr>Download Handout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12</dc:title>
  <dc:creator>Microsoft Office User</dc:creator>
  <cp:lastModifiedBy>Peiffer, Avery E</cp:lastModifiedBy>
  <cp:revision>193</cp:revision>
  <dcterms:created xsi:type="dcterms:W3CDTF">2018-01-16T11:06:59Z</dcterms:created>
  <dcterms:modified xsi:type="dcterms:W3CDTF">2018-03-27T18:50:10Z</dcterms:modified>
</cp:coreProperties>
</file>