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1"/>
  </p:notesMasterIdLst>
  <p:sldIdLst>
    <p:sldId id="256" r:id="rId2"/>
    <p:sldId id="317" r:id="rId3"/>
    <p:sldId id="292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0" r:id="rId24"/>
    <p:sldId id="312" r:id="rId25"/>
    <p:sldId id="313" r:id="rId26"/>
    <p:sldId id="314" r:id="rId27"/>
    <p:sldId id="315" r:id="rId28"/>
    <p:sldId id="31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/>
    <p:restoredTop sz="79579"/>
  </p:normalViewPr>
  <p:slideViewPr>
    <p:cSldViewPr snapToGrid="0" snapToObjects="1">
      <p:cViewPr varScale="1">
        <p:scale>
          <a:sx n="68" d="100"/>
          <a:sy n="68" d="100"/>
        </p:scale>
        <p:origin x="18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an array, </a:t>
            </a:r>
            <a:r>
              <a:rPr lang="en-US" dirty="0" err="1"/>
              <a:t>polyval</a:t>
            </a:r>
            <a:r>
              <a:rPr lang="en-US" dirty="0"/>
              <a:t> calculates </a:t>
            </a:r>
            <a:r>
              <a:rPr lang="en-US" dirty="0" err="1"/>
              <a:t>yhat</a:t>
            </a:r>
            <a:r>
              <a:rPr lang="en-US" dirty="0"/>
              <a:t> for each element of the array and stores it in a new </a:t>
            </a:r>
            <a:r>
              <a:rPr lang="en-US" dirty="0" err="1"/>
              <a:t>yhat</a:t>
            </a:r>
            <a:r>
              <a:rPr lang="en-US" dirty="0"/>
              <a:t> array. In example above, x is an array (1:10);</a:t>
            </a:r>
          </a:p>
          <a:p>
            <a:endParaRPr lang="en-US" dirty="0"/>
          </a:p>
          <a:p>
            <a:r>
              <a:rPr lang="en-US" dirty="0"/>
              <a:t>To calculate </a:t>
            </a:r>
            <a:r>
              <a:rPr lang="en-US" dirty="0" err="1"/>
              <a:t>yhat</a:t>
            </a:r>
            <a:r>
              <a:rPr lang="en-US" dirty="0"/>
              <a:t> at a single value, simply replace x with the value. E.g. </a:t>
            </a:r>
            <a:r>
              <a:rPr lang="en-US" dirty="0" err="1"/>
              <a:t>yhat</a:t>
            </a:r>
            <a:r>
              <a:rPr lang="en-US" dirty="0"/>
              <a:t>=</a:t>
            </a:r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coeff</a:t>
            </a:r>
            <a:r>
              <a:rPr lang="en-US" dirty="0"/>
              <a:t>, 12);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next slide for the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6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previous slides for information about this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grades=[71,58,75,90,82,89,85,94,90,81,97,94,93,...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65,48,62,80,85,90,86,85,78,79,60,89];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grades=[71,58,75,90,82,89,85,94,90,81,97,94,93,...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65,48,62,80,85,90,86,85,78,79,60,89];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will contain a number corresponding to the button = 1 thru number of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This approach for finding the line is called the method of least squares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The resulting line is called the least-squares line or the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BE38-6B5D-3741-ACF2-B68761BE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EB78FA-F257-C44D-93B2-288E39A1F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350" y="1609725"/>
            <a:ext cx="6083300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0432-8CBB-0442-BDCA-B34AAEF8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80B3D-0AB0-9D42-9069-849F9C1F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2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2BE-FB23-7C4F-AB6E-62BF0DB6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info to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FC-5D20-BF4E-A147-1D1509CA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x=[0, 1, 2, 3, 4, 5, 6 ,7 ,8]; </a:t>
            </a:r>
            <a:r>
              <a:rPr lang="en-US" dirty="0">
                <a:solidFill>
                  <a:srgbClr val="008F00"/>
                </a:solidFill>
              </a:rPr>
              <a:t>%independent values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y=[0, 1, 4, 9, 16, 25 ,36 ,49 ,64]; </a:t>
            </a:r>
            <a:r>
              <a:rPr lang="en-US" dirty="0">
                <a:solidFill>
                  <a:srgbClr val="008F00"/>
                </a:solidFill>
              </a:rPr>
              <a:t>%dependent values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plot(</a:t>
            </a:r>
            <a:r>
              <a:rPr lang="en-US" dirty="0" err="1">
                <a:solidFill>
                  <a:srgbClr val="00008B"/>
                </a:solidFill>
              </a:rPr>
              <a:t>x,y</a:t>
            </a:r>
            <a:r>
              <a:rPr lang="en-US" dirty="0">
                <a:solidFill>
                  <a:srgbClr val="00008B"/>
                </a:solidFill>
              </a:rPr>
              <a:t>) </a:t>
            </a:r>
            <a:r>
              <a:rPr lang="en-US" dirty="0">
                <a:solidFill>
                  <a:srgbClr val="008F00"/>
                </a:solidFill>
              </a:rPr>
              <a:t>%plot y versus x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00008B"/>
                </a:solidFill>
              </a:rPr>
              <a:t>figure</a:t>
            </a:r>
            <a:r>
              <a:rPr lang="en-US" dirty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8F00"/>
                </a:solidFill>
              </a:rPr>
              <a:t>%now, create a new figure window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plot(</a:t>
            </a:r>
            <a:r>
              <a:rPr lang="en-US" dirty="0" err="1">
                <a:solidFill>
                  <a:srgbClr val="00008B"/>
                </a:solidFill>
              </a:rPr>
              <a:t>x,y</a:t>
            </a:r>
            <a:r>
              <a:rPr lang="en-US" dirty="0">
                <a:solidFill>
                  <a:srgbClr val="00008B"/>
                </a:solidFill>
              </a:rPr>
              <a:t>) </a:t>
            </a:r>
            <a:r>
              <a:rPr lang="en-US" dirty="0">
                <a:solidFill>
                  <a:srgbClr val="008F00"/>
                </a:solidFill>
              </a:rPr>
              <a:t>%plot y versus x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00008B"/>
                </a:solidFill>
              </a:rPr>
              <a:t>grid</a:t>
            </a:r>
            <a:r>
              <a:rPr lang="en-US" dirty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8F00"/>
                </a:solidFill>
              </a:rPr>
              <a:t>%add grid lines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00008B"/>
                </a:solidFill>
              </a:rPr>
              <a:t>title</a:t>
            </a:r>
            <a:r>
              <a:rPr lang="en-US" dirty="0">
                <a:solidFill>
                  <a:srgbClr val="00008B"/>
                </a:solidFill>
              </a:rPr>
              <a:t>('y = x^2’) </a:t>
            </a:r>
            <a:r>
              <a:rPr lang="en-US" dirty="0">
                <a:solidFill>
                  <a:srgbClr val="008F00"/>
                </a:solidFill>
              </a:rPr>
              <a:t>%add graph title (note single quotes)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 err="1">
                <a:solidFill>
                  <a:srgbClr val="00008B"/>
                </a:solidFill>
              </a:rPr>
              <a:t>xlabel</a:t>
            </a:r>
            <a:r>
              <a:rPr lang="en-US" dirty="0">
                <a:solidFill>
                  <a:srgbClr val="00008B"/>
                </a:solidFill>
              </a:rPr>
              <a:t>('x axis’) </a:t>
            </a:r>
            <a:r>
              <a:rPr lang="en-US" dirty="0">
                <a:solidFill>
                  <a:srgbClr val="008F00"/>
                </a:solidFill>
              </a:rPr>
              <a:t>%add x-axis label (note single quotes)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 err="1">
                <a:solidFill>
                  <a:srgbClr val="00008B"/>
                </a:solidFill>
              </a:rPr>
              <a:t>ylabel</a:t>
            </a:r>
            <a:r>
              <a:rPr lang="en-US" dirty="0">
                <a:solidFill>
                  <a:srgbClr val="00008B"/>
                </a:solidFill>
              </a:rPr>
              <a:t>('y axis') </a:t>
            </a:r>
            <a:r>
              <a:rPr lang="en-US" dirty="0">
                <a:solidFill>
                  <a:srgbClr val="008F00"/>
                </a:solidFill>
              </a:rPr>
              <a:t>%add y-axis label (note single quotes)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A9B8-1398-8C40-B72A-29A4420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5A76-B01C-F04E-8E77-EF3D4C5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903-49D9-2C40-B046-2E0C324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5F34EB-8D35-924D-9F49-14D8D2C8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0215"/>
            <a:ext cx="7772400" cy="3061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260-DFAE-CF46-9690-1D29E77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6EAE-3FA4-0C43-9E92-1DB9012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FEB-6B4D-D64C-BB92-1F757DA9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Command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1BA2BF-B0BC-504E-932D-A7FAC8F8F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279561"/>
            <a:ext cx="7772400" cy="3061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D7E4-74B9-494F-8A95-EEF0AFE3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59DAD-F6AF-F247-8F51-1DECFEAC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94032A-0531-E441-9BFF-AF3269CE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4517010"/>
            <a:ext cx="2184400" cy="212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24801-DF7B-7848-9C91-0237D6512B33}"/>
              </a:ext>
            </a:extLst>
          </p:cNvPr>
          <p:cNvSpPr txBox="1"/>
          <p:nvPr/>
        </p:nvSpPr>
        <p:spPr>
          <a:xfrm>
            <a:off x="3075709" y="4517010"/>
            <a:ext cx="5887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menu command: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variable=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menu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‘Title’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‘Button Value#1’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‘Button value#2’</a:t>
            </a:r>
            <a:r>
              <a:rPr lang="en-US" dirty="0">
                <a:latin typeface="Courier" pitchFamily="2" charset="0"/>
              </a:rPr>
              <a:t> …)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Variable </a:t>
            </a:r>
            <a:r>
              <a:rPr lang="en-US" dirty="0"/>
              <a:t>will contain button number (1, 2, 3 …)</a:t>
            </a:r>
          </a:p>
        </p:txBody>
      </p:sp>
    </p:spTree>
    <p:extLst>
      <p:ext uri="{BB962C8B-B14F-4D97-AF65-F5344CB8AC3E}">
        <p14:creationId xmlns:p14="http://schemas.microsoft.com/office/powerpoint/2010/main" val="245267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6EE3-941E-5849-BB65-08927B6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plot multiples (overlay)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4D59-AED7-EE4D-A471-F9F9F919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Simply supply the plot command with additional arguments, e.g., </a:t>
            </a:r>
          </a:p>
          <a:p>
            <a:pPr marL="548640" lvl="2" indent="0" algn="ctr">
              <a:buNone/>
            </a:pPr>
            <a:r>
              <a:rPr lang="en-US" sz="1800" dirty="0">
                <a:latin typeface="Courier" pitchFamily="2" charset="0"/>
              </a:rPr>
              <a:t>plot(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x1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y1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x2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y2</a:t>
            </a:r>
            <a:r>
              <a:rPr lang="en-US" sz="1800" dirty="0">
                <a:latin typeface="Courier" pitchFamily="2" charset="0"/>
              </a:rPr>
              <a:t>,…)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urier" pitchFamily="2" charset="0"/>
              </a:rPr>
              <a:t>x1</a:t>
            </a:r>
            <a:r>
              <a:rPr lang="en-US" dirty="0"/>
              <a:t>,</a:t>
            </a:r>
            <a:r>
              <a:rPr lang="en-US" dirty="0">
                <a:latin typeface="Courier" pitchFamily="2" charset="0"/>
              </a:rPr>
              <a:t>y1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x2</a:t>
            </a:r>
            <a:r>
              <a:rPr lang="en-US" dirty="0"/>
              <a:t>,</a:t>
            </a:r>
            <a:r>
              <a:rPr lang="en-US" dirty="0">
                <a:latin typeface="Courier" pitchFamily="2" charset="0"/>
              </a:rPr>
              <a:t>y2</a:t>
            </a:r>
            <a:r>
              <a:rPr lang="en-US" dirty="0"/>
              <a:t> are pair of independent-dependent values that you wish to plot on the same graph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" pitchFamily="2" charset="0"/>
              </a:rPr>
              <a:t>hold</a:t>
            </a:r>
            <a:r>
              <a:rPr lang="en-US" dirty="0"/>
              <a:t> command to hold current graph so that subsequent graphing commands add to the existing graph without resetting the color and line style</a:t>
            </a:r>
          </a:p>
          <a:p>
            <a:pPr lvl="1"/>
            <a:endParaRPr lang="en-US" dirty="0"/>
          </a:p>
          <a:p>
            <a:pPr marL="274320" lvl="1" indent="0" algn="ctr">
              <a:buNone/>
            </a:pPr>
            <a:r>
              <a:rPr lang="en-US" dirty="0">
                <a:latin typeface="Courier" pitchFamily="2" charset="0"/>
              </a:rPr>
              <a:t>hold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to begin holding current figure, and </a:t>
            </a:r>
            <a:r>
              <a:rPr lang="en-US" dirty="0">
                <a:latin typeface="Courier" pitchFamily="2" charset="0"/>
              </a:rPr>
              <a:t>hold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off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to stop.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253A-896E-A142-AF65-1B0B8B9F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04F97-4504-5740-9419-FB5766ED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1F9C-5F9A-6D44-98EA-F1DCA89E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824989"/>
          </a:xfrm>
        </p:spPr>
        <p:txBody>
          <a:bodyPr/>
          <a:lstStyle/>
          <a:p>
            <a:r>
              <a:rPr lang="en-US" dirty="0"/>
              <a:t>Plot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ADA8-AD31-3E4F-8605-C22F2933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7A0C6-A5B4-0544-8309-344D575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4FACB19F-C20C-8647-8C70-93223AFC3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676889"/>
              </p:ext>
            </p:extLst>
          </p:nvPr>
        </p:nvGraphicFramePr>
        <p:xfrm>
          <a:off x="2439527" y="720513"/>
          <a:ext cx="6523879" cy="5244107"/>
        </p:xfrm>
        <a:graphic>
          <a:graphicData uri="http://schemas.openxmlformats.org/drawingml/2006/table">
            <a:tbl>
              <a:tblPr firstRow="1"/>
              <a:tblGrid>
                <a:gridCol w="66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3387">
                <a:tc gridSpan="2"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cap="all" dirty="0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Line color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cap="all" dirty="0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Marker (symbol) style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cap="all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line style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blue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point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solid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green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circle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dotted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x-mark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-.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dashdot 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cyan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plus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--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dashed   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magenta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(none)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 line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yellow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square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black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diamond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white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triangle (down)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triangle (up)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triangle (left)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triangle (right)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pentagram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hexagram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DF74D7-2525-CB4A-8204-AF4FAF54D54E}"/>
              </a:ext>
            </a:extLst>
          </p:cNvPr>
          <p:cNvSpPr txBox="1"/>
          <p:nvPr/>
        </p:nvSpPr>
        <p:spPr>
          <a:xfrm>
            <a:off x="159259" y="824989"/>
            <a:ext cx="2153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plot(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x,y,‘s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’)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>
                <a:latin typeface="Courier" pitchFamily="2" charset="0"/>
              </a:rPr>
              <a:t>’s’ </a:t>
            </a:r>
            <a:r>
              <a:rPr lang="en-US" dirty="0"/>
              <a:t>is a string containing at most 1 element from each column: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‘b*--’</a:t>
            </a:r>
          </a:p>
        </p:txBody>
      </p:sp>
    </p:spTree>
    <p:extLst>
      <p:ext uri="{BB962C8B-B14F-4D97-AF65-F5344CB8AC3E}">
        <p14:creationId xmlns:p14="http://schemas.microsoft.com/office/powerpoint/2010/main" val="262213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ACCB-156C-9D46-A3ED-3C06F56F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Plot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FACF5C-222F-3949-884F-57B8A5743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48" y="2410690"/>
            <a:ext cx="8095167" cy="17989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C417-6C7E-194E-8094-9D267D49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059E-E6FD-0E44-9E72-859CF554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5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DA72-49EC-1048-9C2A-071CD11F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6182-C301-F149-8733-2A5FCE54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creating plots in MATLAB the axes are automatically scaled. Sometimes custom axis scaling is more desirable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axis</a:t>
            </a:r>
            <a:r>
              <a:rPr lang="en-US" dirty="0"/>
              <a:t> command, which has a large variety of options (type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help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axis</a:t>
            </a:r>
            <a:r>
              <a:rPr lang="en-US" dirty="0"/>
              <a:t> for more information), allows the axis scaling to be changed following graph generation: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axis([</a:t>
            </a:r>
            <a:r>
              <a:rPr lang="en-US" dirty="0" err="1">
                <a:latin typeface="Courier" pitchFamily="2" charset="0"/>
              </a:rPr>
              <a:t>x_min,x_max,y_min,y_max</a:t>
            </a:r>
            <a:r>
              <a:rPr lang="en-US" dirty="0">
                <a:latin typeface="Courier" pitchFamily="2" charset="0"/>
              </a:rPr>
              <a:t>])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x_min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x_max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y_min</a:t>
            </a:r>
            <a:r>
              <a:rPr lang="en-US" dirty="0"/>
              <a:t>, and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y_max</a:t>
            </a:r>
            <a:r>
              <a:rPr lang="en-US" dirty="0"/>
              <a:t> represent the lower and upper limits on the x and y axes, respectively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72C2-B999-8F44-97E4-68318D5E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C74DF-8B64-8946-B38B-495777BA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0EF-1CFA-F540-8F57-213F9894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multiple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7606-5466-8F41-AA28-D23D2677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800020"/>
              </a:buCl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subplots</a:t>
            </a:r>
            <a:endParaRPr lang="en-US" dirty="0">
              <a:solidFill>
                <a:srgbClr val="00008B"/>
              </a:solidFill>
            </a:endParaRPr>
          </a:p>
          <a:p>
            <a:pPr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The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subplot</a:t>
            </a:r>
            <a:r>
              <a:rPr lang="en-US" dirty="0">
                <a:solidFill>
                  <a:srgbClr val="00008B"/>
                </a:solidFill>
              </a:rPr>
              <a:t> command allows a given figure window in MATLAB</a:t>
            </a:r>
            <a:r>
              <a:rPr lang="en-US" b="1" dirty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008B"/>
                </a:solidFill>
              </a:rPr>
              <a:t>to be broken into a rectangular array of plots, each addressed with standard plot commands</a:t>
            </a:r>
            <a:br>
              <a:rPr lang="en-US" dirty="0">
                <a:solidFill>
                  <a:srgbClr val="00008B"/>
                </a:solidFill>
              </a:rPr>
            </a:br>
            <a:endParaRPr lang="en-US" dirty="0">
              <a:solidFill>
                <a:srgbClr val="00008B"/>
              </a:solidFill>
            </a:endParaRPr>
          </a:p>
          <a:p>
            <a:pPr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The command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subplot(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m,n,p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dirty="0">
                <a:solidFill>
                  <a:srgbClr val="00008B"/>
                </a:solidFill>
              </a:rPr>
              <a:t> or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subplot(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mnp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dirty="0">
                <a:solidFill>
                  <a:srgbClr val="00008B"/>
                </a:solidFill>
              </a:rPr>
              <a:t> splits the figure window into an array of plots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-US" dirty="0">
                <a:solidFill>
                  <a:srgbClr val="00008B"/>
                </a:solidFill>
              </a:rPr>
              <a:t>-rows by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dirty="0">
                <a:solidFill>
                  <a:srgbClr val="00008B"/>
                </a:solidFill>
              </a:rPr>
              <a:t>-columns, and addresses the 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 dirty="0" err="1">
                <a:solidFill>
                  <a:srgbClr val="00008B"/>
                </a:solidFill>
              </a:rPr>
              <a:t>th</a:t>
            </a:r>
            <a:r>
              <a:rPr lang="en-US" dirty="0">
                <a:solidFill>
                  <a:srgbClr val="00008B"/>
                </a:solidFill>
              </a:rPr>
              <a:t> subplot (the subplot index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 dirty="0">
                <a:solidFill>
                  <a:srgbClr val="00008B"/>
                </a:solidFill>
              </a:rPr>
              <a:t> counts from left to right beginning with the upper left plot and ending with the lower right plot)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buClr>
                <a:srgbClr val="800020"/>
              </a:buCl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NOTE</a:t>
            </a: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The </a:t>
            </a:r>
            <a:r>
              <a:rPr lang="en-US" b="1" dirty="0">
                <a:latin typeface="Courier"/>
                <a:ea typeface="Courier"/>
                <a:cs typeface="Courier"/>
                <a:sym typeface="Courier"/>
              </a:rPr>
              <a:t>subplot</a:t>
            </a:r>
            <a:r>
              <a:rPr lang="en-US" dirty="0"/>
              <a:t> command </a:t>
            </a:r>
            <a:r>
              <a:rPr lang="en-US" b="1" dirty="0">
                <a:solidFill>
                  <a:srgbClr val="8B0000"/>
                </a:solidFill>
              </a:rPr>
              <a:t>does not plot data</a:t>
            </a:r>
            <a:r>
              <a:rPr lang="en-US" dirty="0"/>
              <a:t>; it only creates axes in the figure window. You still need to use the </a:t>
            </a:r>
            <a:r>
              <a:rPr lang="en-US" b="1" dirty="0">
                <a:latin typeface="Courier"/>
                <a:ea typeface="Courier"/>
                <a:cs typeface="Courier"/>
                <a:sym typeface="Courier"/>
              </a:rPr>
              <a:t>plot</a:t>
            </a:r>
            <a:r>
              <a:rPr lang="en-US" dirty="0"/>
              <a:t> command (or other commands that generate a plot), to graph data in a subplot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CC2A-2554-4149-81A4-A0E75BD9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28B6B-813A-4F43-A216-06B0E36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6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4516-F526-A14A-9887-75C72F48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Subplot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E2FF3-0DA1-DF40-BCEC-769B6AF1D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34" y="1609344"/>
            <a:ext cx="7970596" cy="29413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2D55-206E-A742-A700-B51908D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7C90-D15B-AB4D-B770-3C3C88E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1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BE3-A517-A54E-B9C4-E43D21DA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year conference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53DA-B356-AC4D-808A-44434A3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E0152-A8BF-A845-8698-C9187ED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C89E57-6AF4-3A4D-BB3B-5F92D866A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238" y="1609344"/>
            <a:ext cx="4011168" cy="4011168"/>
          </a:xfrm>
        </p:spPr>
      </p:pic>
    </p:spTree>
    <p:extLst>
      <p:ext uri="{BB962C8B-B14F-4D97-AF65-F5344CB8AC3E}">
        <p14:creationId xmlns:p14="http://schemas.microsoft.com/office/powerpoint/2010/main" val="51195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B403-ED6F-1242-AFEF-0E42EB3C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Plot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5014-1389-734C-AB65-9E9E5335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7513D-92E4-134D-84CC-F1F0E82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09A06FA4-DDA0-5E42-98A5-A3DEFE9DD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571848"/>
              </p:ext>
            </p:extLst>
          </p:nvPr>
        </p:nvGraphicFramePr>
        <p:xfrm>
          <a:off x="239268" y="1133755"/>
          <a:ext cx="8724138" cy="4560463"/>
        </p:xfrm>
        <a:graphic>
          <a:graphicData uri="http://schemas.openxmlformats.org/drawingml/2006/table">
            <a:tbl>
              <a:tblPr firstRow="1"/>
              <a:tblGrid>
                <a:gridCol w="168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51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cap="all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command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cap="all" dirty="0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explanation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colordef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Set color default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whitebg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Change axes background color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5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</a:rPr>
                        <a:t>Text annotation: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text(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x,y,‘text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’)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</a:rPr>
                        <a:t> adds the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text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</a:rPr>
                        <a:t> in the quotes to location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(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x,y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</a:rPr>
                        <a:t> on the current axes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+mn-lt"/>
                        </a:rPr>
                        <a:t>Place text with mouse: </a:t>
                      </a:r>
                      <a:r>
                        <a:rPr sz="200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gtext(‘text’)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11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menu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Generate a menu of choices for user input. Best used with switch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inputdlg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Input dialog box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olidFill>
                            <a:schemeClr val="accen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scatter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+mn-lt"/>
                          <a:ea typeface="Gill Sans"/>
                          <a:cs typeface="Gill Sans"/>
                          <a:sym typeface="Gill Sans"/>
                        </a:rPr>
                        <a:t>Scatter plot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fer to textbook, section 4.13, for more details">
            <a:extLst>
              <a:ext uri="{FF2B5EF4-FFF2-40B4-BE49-F238E27FC236}">
                <a16:creationId xmlns:a16="http://schemas.microsoft.com/office/drawing/2014/main" id="{45915AFE-F8BC-944E-AD03-2F1EBAA61AE9}"/>
              </a:ext>
            </a:extLst>
          </p:cNvPr>
          <p:cNvSpPr txBox="1"/>
          <p:nvPr/>
        </p:nvSpPr>
        <p:spPr>
          <a:xfrm>
            <a:off x="239268" y="5778316"/>
            <a:ext cx="604973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buClr>
                <a:srgbClr val="800020"/>
              </a:buCl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 dirty="0">
                <a:latin typeface="Rockwell" panose="02060603020205020403" pitchFamily="18" charset="77"/>
              </a:rPr>
              <a:t>Refer to textbook, section 4.13,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0667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ABC-55F8-8F45-9282-87F4B4C6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5451-FAF3-8F49-8693-A72CE872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data points </a:t>
            </a:r>
            <a:br>
              <a:rPr lang="en-US" dirty="0"/>
            </a:br>
            <a:r>
              <a:rPr lang="en-US" dirty="0"/>
              <a:t>i.e., pairs of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(x</a:t>
            </a:r>
            <a:r>
              <a:rPr lang="en-US" baseline="-5999" dirty="0">
                <a:solidFill>
                  <a:schemeClr val="accent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y</a:t>
            </a:r>
            <a:r>
              <a:rPr lang="en-US" baseline="-5999" dirty="0" err="1">
                <a:solidFill>
                  <a:schemeClr val="accent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latin typeface="Courier" pitchFamily="2" charset="0"/>
                <a:ea typeface="Courier"/>
                <a:cs typeface="Courier"/>
                <a:sym typeface="Courier"/>
              </a:rPr>
              <a:t> = 1, 2, …, 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can we find an equation that describes the relationship between </a:t>
            </a:r>
            <a:r>
              <a:rPr lang="en-US" b="1" dirty="0">
                <a:ea typeface="Courier"/>
                <a:cs typeface="Courier"/>
                <a:sym typeface="Courier"/>
              </a:rPr>
              <a:t>x</a:t>
            </a:r>
            <a:r>
              <a:rPr lang="en-US" dirty="0"/>
              <a:t> and </a:t>
            </a:r>
            <a:r>
              <a:rPr lang="en-US" b="1" dirty="0">
                <a:ea typeface="Courier"/>
                <a:cs typeface="Courier"/>
                <a:sym typeface="Courier"/>
              </a:rPr>
              <a:t>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62DB-86DA-4542-83CD-4E985496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70F9C-B93C-D744-BEAA-AE7CA4B4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peMass.png" descr="pipeMass.png">
            <a:extLst>
              <a:ext uri="{FF2B5EF4-FFF2-40B4-BE49-F238E27FC236}">
                <a16:creationId xmlns:a16="http://schemas.microsoft.com/office/drawing/2014/main" id="{E697B326-9C86-EF4A-A307-3DE1348F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85" y="2860958"/>
            <a:ext cx="4599775" cy="344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peMassFit.png" descr="pipeMassFit.png">
            <a:extLst>
              <a:ext uri="{FF2B5EF4-FFF2-40B4-BE49-F238E27FC236}">
                <a16:creationId xmlns:a16="http://schemas.microsoft.com/office/drawing/2014/main" id="{D38DFFE8-2F81-E54F-9E4A-154FEFA66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2879459"/>
            <a:ext cx="4482715" cy="33620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20B6BD-E09F-DC43-802A-95A430BC465C}"/>
              </a:ext>
            </a:extLst>
          </p:cNvPr>
          <p:cNvSpPr/>
          <p:nvPr/>
        </p:nvSpPr>
        <p:spPr>
          <a:xfrm>
            <a:off x="5319661" y="3218688"/>
            <a:ext cx="3643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dirty="0">
                <a:latin typeface="Courier" pitchFamily="2" charset="0"/>
              </a:rPr>
              <a:t>Straight line: 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</a:t>
            </a:r>
            <a:r>
              <a:rPr lang="en-US" sz="2000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sz="2000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)=</a:t>
            </a:r>
            <a:r>
              <a:rPr lang="en-US" sz="2000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2000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2000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sz="2000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-US" sz="2000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2000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2000" dirty="0">
                <a:solidFill>
                  <a:srgbClr val="00008B"/>
                </a:solidFill>
              </a:rPr>
              <a:t>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3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E325-F4DE-7047-A6E8-50D2C628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derive the best-fit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414F-1127-0447-B8BE-30C44B53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8B"/>
                </a:solidFill>
              </a:rPr>
              <a:t>Find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dirty="0">
                <a:solidFill>
                  <a:srgbClr val="00008B"/>
                </a:solidFill>
              </a:rPr>
              <a:t> (i.e., the </a:t>
            </a:r>
            <a:r>
              <a:rPr lang="en-US" i="1" dirty="0">
                <a:solidFill>
                  <a:srgbClr val="00008B"/>
                </a:solidFill>
              </a:rPr>
              <a:t>slope</a:t>
            </a:r>
            <a:r>
              <a:rPr lang="en-US" dirty="0">
                <a:solidFill>
                  <a:srgbClr val="00008B"/>
                </a:solidFill>
              </a:rPr>
              <a:t>) and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 (i.e., the </a:t>
            </a:r>
            <a:r>
              <a:rPr lang="en-US" i="1" dirty="0">
                <a:solidFill>
                  <a:srgbClr val="00008B"/>
                </a:solidFill>
              </a:rPr>
              <a:t>intercept</a:t>
            </a:r>
            <a:r>
              <a:rPr lang="en-US" dirty="0">
                <a:solidFill>
                  <a:srgbClr val="00008B"/>
                </a:solidFill>
              </a:rPr>
              <a:t>) of the straight line such that the difference between 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US" b="1" baseline="-5999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rgbClr val="00008B"/>
                </a:solidFill>
              </a:rPr>
              <a:t> (measured pipe</a:t>
            </a:r>
            <a:r>
              <a:rPr lang="en-US" i="1" dirty="0">
                <a:solidFill>
                  <a:srgbClr val="00008B"/>
                </a:solidFill>
              </a:rPr>
              <a:t> mass</a:t>
            </a:r>
            <a:r>
              <a:rPr lang="en-US" dirty="0">
                <a:solidFill>
                  <a:srgbClr val="00008B"/>
                </a:solidFill>
              </a:rPr>
              <a:t>) and </a:t>
            </a:r>
            <a:r>
              <a:rPr lang="en-US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)=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 (</a:t>
            </a:r>
            <a:r>
              <a:rPr lang="en-US" b="1" dirty="0">
                <a:solidFill>
                  <a:srgbClr val="800020"/>
                </a:solidFill>
              </a:rPr>
              <a:t>predicted</a:t>
            </a:r>
            <a:r>
              <a:rPr lang="en-US" dirty="0">
                <a:solidFill>
                  <a:srgbClr val="00008B"/>
                </a:solidFill>
              </a:rPr>
              <a:t> or </a:t>
            </a:r>
            <a:r>
              <a:rPr lang="en-US" b="1" dirty="0">
                <a:solidFill>
                  <a:srgbClr val="800020"/>
                </a:solidFill>
              </a:rPr>
              <a:t>estimated</a:t>
            </a:r>
            <a:r>
              <a:rPr lang="en-US" dirty="0">
                <a:solidFill>
                  <a:srgbClr val="00008B"/>
                </a:solidFill>
              </a:rPr>
              <a:t> pipe</a:t>
            </a:r>
            <a:r>
              <a:rPr lang="en-US" i="1" dirty="0">
                <a:solidFill>
                  <a:srgbClr val="00008B"/>
                </a:solidFill>
              </a:rPr>
              <a:t> mass</a:t>
            </a:r>
            <a:r>
              <a:rPr lang="en-US" dirty="0">
                <a:solidFill>
                  <a:srgbClr val="00008B"/>
                </a:solidFill>
              </a:rPr>
              <a:t>) is small</a:t>
            </a:r>
          </a:p>
          <a:p>
            <a:r>
              <a:rPr lang="en-US" dirty="0">
                <a:solidFill>
                  <a:srgbClr val="00008B"/>
                </a:solidFill>
              </a:rPr>
              <a:t>This approach for finding the line is called the </a:t>
            </a:r>
            <a:r>
              <a:rPr lang="en-US" dirty="0">
                <a:solidFill>
                  <a:schemeClr val="accent2"/>
                </a:solidFill>
              </a:rPr>
              <a:t>method of least squares</a:t>
            </a:r>
          </a:p>
          <a:p>
            <a:r>
              <a:rPr lang="en-US" dirty="0">
                <a:solidFill>
                  <a:srgbClr val="00008B"/>
                </a:solidFill>
              </a:rPr>
              <a:t>The resulting line is called the least-squares line or the regression line</a:t>
            </a:r>
          </a:p>
          <a:p>
            <a:endParaRPr lang="en-US" dirty="0">
              <a:solidFill>
                <a:srgbClr val="00008B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DC13-96CC-BC44-804F-76932F29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16D6-6750-114A-8FC1-CAF49340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(xi, yi)">
            <a:extLst>
              <a:ext uri="{FF2B5EF4-FFF2-40B4-BE49-F238E27FC236}">
                <a16:creationId xmlns:a16="http://schemas.microsoft.com/office/drawing/2014/main" id="{C775DFE1-4303-2D40-B8F2-88D58EB67036}"/>
              </a:ext>
            </a:extLst>
          </p:cNvPr>
          <p:cNvSpPr txBox="1"/>
          <p:nvPr/>
        </p:nvSpPr>
        <p:spPr>
          <a:xfrm>
            <a:off x="9531281" y="5290929"/>
            <a:ext cx="1282764" cy="698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spcBef>
                <a:spcPts val="2500"/>
              </a:spcBef>
              <a:defRPr sz="4200">
                <a:solidFill>
                  <a:srgbClr val="021EAA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(</a:t>
            </a:r>
            <a:r>
              <a:rPr i="1" dirty="0"/>
              <a:t>x</a:t>
            </a:r>
            <a:r>
              <a:rPr i="1" baseline="-5999" dirty="0"/>
              <a:t>i</a:t>
            </a:r>
            <a:r>
              <a:rPr i="1" dirty="0"/>
              <a:t>, </a:t>
            </a:r>
            <a:r>
              <a:rPr i="1" dirty="0" err="1"/>
              <a:t>y</a:t>
            </a:r>
            <a:r>
              <a:rPr i="1" baseline="-5999" dirty="0" err="1"/>
              <a:t>i</a:t>
            </a:r>
            <a:r>
              <a:rPr dirty="0"/>
              <a:t>)</a:t>
            </a:r>
          </a:p>
        </p:txBody>
      </p:sp>
      <p:sp>
        <p:nvSpPr>
          <p:cNvPr id="7" name="(xi, a1xi+a0)">
            <a:extLst>
              <a:ext uri="{FF2B5EF4-FFF2-40B4-BE49-F238E27FC236}">
                <a16:creationId xmlns:a16="http://schemas.microsoft.com/office/drawing/2014/main" id="{976377BD-EE9D-414F-9C86-9128B3051719}"/>
              </a:ext>
            </a:extLst>
          </p:cNvPr>
          <p:cNvSpPr txBox="1"/>
          <p:nvPr/>
        </p:nvSpPr>
        <p:spPr>
          <a:xfrm>
            <a:off x="9954437" y="6833217"/>
            <a:ext cx="2493852" cy="698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spcBef>
                <a:spcPts val="2500"/>
              </a:spcBef>
              <a:defRPr sz="4200">
                <a:solidFill>
                  <a:srgbClr val="021EAA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(</a:t>
            </a:r>
            <a:r>
              <a:rPr i="1" dirty="0"/>
              <a:t>x</a:t>
            </a:r>
            <a:r>
              <a:rPr i="1" baseline="-5999" dirty="0"/>
              <a:t>i</a:t>
            </a:r>
            <a:r>
              <a:rPr i="1" dirty="0"/>
              <a:t>, a</a:t>
            </a:r>
            <a:r>
              <a:rPr i="1" baseline="-5999" dirty="0"/>
              <a:t>1</a:t>
            </a:r>
            <a:r>
              <a:rPr i="1" dirty="0"/>
              <a:t>x</a:t>
            </a:r>
            <a:r>
              <a:rPr i="1" baseline="-5999" dirty="0"/>
              <a:t>i</a:t>
            </a:r>
            <a:r>
              <a:rPr dirty="0"/>
              <a:t>+</a:t>
            </a:r>
            <a:r>
              <a:rPr i="1" dirty="0"/>
              <a:t>a</a:t>
            </a:r>
            <a:r>
              <a:rPr i="1" baseline="-5999" dirty="0"/>
              <a:t>0</a:t>
            </a:r>
            <a:r>
              <a:rPr dirty="0"/>
              <a:t>)</a:t>
            </a:r>
          </a:p>
        </p:txBody>
      </p:sp>
      <p:sp>
        <p:nvSpPr>
          <p:cNvPr id="8" name="(xi, yi)">
            <a:extLst>
              <a:ext uri="{FF2B5EF4-FFF2-40B4-BE49-F238E27FC236}">
                <a16:creationId xmlns:a16="http://schemas.microsoft.com/office/drawing/2014/main" id="{BA3E907C-D2DE-CA40-87C7-B9839CE56BE7}"/>
              </a:ext>
            </a:extLst>
          </p:cNvPr>
          <p:cNvSpPr txBox="1"/>
          <p:nvPr/>
        </p:nvSpPr>
        <p:spPr>
          <a:xfrm>
            <a:off x="9683681" y="5443329"/>
            <a:ext cx="1282764" cy="698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spcBef>
                <a:spcPts val="2500"/>
              </a:spcBef>
              <a:defRPr sz="4200">
                <a:solidFill>
                  <a:srgbClr val="021EAA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(</a:t>
            </a:r>
            <a:r>
              <a:rPr i="1" dirty="0"/>
              <a:t>x</a:t>
            </a:r>
            <a:r>
              <a:rPr i="1" baseline="-5999" dirty="0"/>
              <a:t>i</a:t>
            </a:r>
            <a:r>
              <a:rPr i="1" dirty="0"/>
              <a:t>, </a:t>
            </a:r>
            <a:r>
              <a:rPr i="1" dirty="0" err="1"/>
              <a:t>y</a:t>
            </a:r>
            <a:r>
              <a:rPr i="1" baseline="-5999" dirty="0" err="1"/>
              <a:t>i</a:t>
            </a:r>
            <a:r>
              <a:rPr dirty="0"/>
              <a:t>)</a:t>
            </a:r>
          </a:p>
        </p:txBody>
      </p:sp>
      <p:sp>
        <p:nvSpPr>
          <p:cNvPr id="9" name="(xi, a1xi+a0)">
            <a:extLst>
              <a:ext uri="{FF2B5EF4-FFF2-40B4-BE49-F238E27FC236}">
                <a16:creationId xmlns:a16="http://schemas.microsoft.com/office/drawing/2014/main" id="{C02831F3-53C8-DB44-B805-35B9B8B05754}"/>
              </a:ext>
            </a:extLst>
          </p:cNvPr>
          <p:cNvSpPr txBox="1"/>
          <p:nvPr/>
        </p:nvSpPr>
        <p:spPr>
          <a:xfrm>
            <a:off x="10106837" y="6985617"/>
            <a:ext cx="2493852" cy="698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spcBef>
                <a:spcPts val="2500"/>
              </a:spcBef>
              <a:defRPr sz="4200">
                <a:solidFill>
                  <a:srgbClr val="021EAA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(</a:t>
            </a:r>
            <a:r>
              <a:rPr i="1" dirty="0"/>
              <a:t>x</a:t>
            </a:r>
            <a:r>
              <a:rPr i="1" baseline="-5999" dirty="0"/>
              <a:t>i</a:t>
            </a:r>
            <a:r>
              <a:rPr i="1" dirty="0"/>
              <a:t>, a</a:t>
            </a:r>
            <a:r>
              <a:rPr i="1" baseline="-5999" dirty="0"/>
              <a:t>1</a:t>
            </a:r>
            <a:r>
              <a:rPr i="1" dirty="0"/>
              <a:t>x</a:t>
            </a:r>
            <a:r>
              <a:rPr i="1" baseline="-5999" dirty="0"/>
              <a:t>i</a:t>
            </a:r>
            <a:r>
              <a:rPr dirty="0"/>
              <a:t>+</a:t>
            </a:r>
            <a:r>
              <a:rPr i="1" dirty="0"/>
              <a:t>a</a:t>
            </a:r>
            <a:r>
              <a:rPr i="1" baseline="-5999" dirty="0"/>
              <a:t>0</a:t>
            </a:r>
            <a:r>
              <a:rPr dirty="0"/>
              <a:t>)</a:t>
            </a:r>
          </a:p>
        </p:txBody>
      </p:sp>
      <p:grpSp>
        <p:nvGrpSpPr>
          <p:cNvPr id="10" name="Group">
            <a:extLst>
              <a:ext uri="{FF2B5EF4-FFF2-40B4-BE49-F238E27FC236}">
                <a16:creationId xmlns:a16="http://schemas.microsoft.com/office/drawing/2014/main" id="{149399E7-BBA4-864E-8485-0C3499E6BAD1}"/>
              </a:ext>
            </a:extLst>
          </p:cNvPr>
          <p:cNvGrpSpPr/>
          <p:nvPr/>
        </p:nvGrpSpPr>
        <p:grpSpPr>
          <a:xfrm>
            <a:off x="3425186" y="3931804"/>
            <a:ext cx="3373232" cy="2901413"/>
            <a:chOff x="0" y="0"/>
            <a:chExt cx="4578983" cy="4424224"/>
          </a:xfrm>
        </p:grpSpPr>
        <p:sp>
          <p:nvSpPr>
            <p:cNvPr id="11" name="Line">
              <a:extLst>
                <a:ext uri="{FF2B5EF4-FFF2-40B4-BE49-F238E27FC236}">
                  <a16:creationId xmlns:a16="http://schemas.microsoft.com/office/drawing/2014/main" id="{7ABACF24-6435-FD40-A720-C21B84AD06D3}"/>
                </a:ext>
              </a:extLst>
            </p:cNvPr>
            <p:cNvSpPr/>
            <p:nvPr/>
          </p:nvSpPr>
          <p:spPr>
            <a:xfrm flipV="1">
              <a:off x="766045" y="0"/>
              <a:ext cx="1" cy="41206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09FB5512-0239-6143-AA3B-9610CAB4DECA}"/>
                </a:ext>
              </a:extLst>
            </p:cNvPr>
            <p:cNvSpPr/>
            <p:nvPr/>
          </p:nvSpPr>
          <p:spPr>
            <a:xfrm>
              <a:off x="458309" y="3889136"/>
              <a:ext cx="412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51238520-5C99-6D41-84EA-E48142106F64}"/>
                </a:ext>
              </a:extLst>
            </p:cNvPr>
            <p:cNvSpPr/>
            <p:nvPr/>
          </p:nvSpPr>
          <p:spPr>
            <a:xfrm flipV="1">
              <a:off x="1132162" y="1574109"/>
              <a:ext cx="2772967" cy="1683654"/>
            </a:xfrm>
            <a:prstGeom prst="line">
              <a:avLst/>
            </a:prstGeom>
            <a:noFill/>
            <a:ln w="25400" cap="flat">
              <a:solidFill>
                <a:srgbClr val="AB15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965C9D52-9EE9-2144-8A01-3B21492B5F2E}"/>
                </a:ext>
              </a:extLst>
            </p:cNvPr>
            <p:cNvSpPr/>
            <p:nvPr/>
          </p:nvSpPr>
          <p:spPr>
            <a:xfrm>
              <a:off x="3202281" y="2486677"/>
              <a:ext cx="190501" cy="1905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8C936F8F-CED0-D54C-A48F-57AD692B7C37}"/>
                </a:ext>
              </a:extLst>
            </p:cNvPr>
            <p:cNvSpPr/>
            <p:nvPr/>
          </p:nvSpPr>
          <p:spPr>
            <a:xfrm>
              <a:off x="1894181" y="1838977"/>
              <a:ext cx="190501" cy="1905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E0C25889-FDF6-FC4B-953D-A567349800DA}"/>
                </a:ext>
              </a:extLst>
            </p:cNvPr>
            <p:cNvSpPr/>
            <p:nvPr/>
          </p:nvSpPr>
          <p:spPr>
            <a:xfrm>
              <a:off x="3545181" y="942736"/>
              <a:ext cx="190501" cy="1905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7B4E4505-47F7-844F-918B-6676FB791792}"/>
                </a:ext>
              </a:extLst>
            </p:cNvPr>
            <p:cNvSpPr/>
            <p:nvPr/>
          </p:nvSpPr>
          <p:spPr>
            <a:xfrm flipV="1">
              <a:off x="1989431" y="2037045"/>
              <a:ext cx="1" cy="70698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24B8EF40-F408-FB40-AC6A-D0E7B297BA67}"/>
                </a:ext>
              </a:extLst>
            </p:cNvPr>
            <p:cNvSpPr/>
            <p:nvPr/>
          </p:nvSpPr>
          <p:spPr>
            <a:xfrm flipV="1">
              <a:off x="3617763" y="1057439"/>
              <a:ext cx="1" cy="60964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D5B123F4-3415-8642-96FC-566C3B6A77F6}"/>
                </a:ext>
              </a:extLst>
            </p:cNvPr>
            <p:cNvSpPr/>
            <p:nvPr/>
          </p:nvSpPr>
          <p:spPr>
            <a:xfrm flipV="1">
              <a:off x="3297531" y="1948145"/>
              <a:ext cx="1" cy="60964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07EC03F8-2C0C-C446-8DA7-381A86B0E317}"/>
                </a:ext>
              </a:extLst>
            </p:cNvPr>
            <p:cNvSpPr/>
            <p:nvPr/>
          </p:nvSpPr>
          <p:spPr>
            <a:xfrm>
              <a:off x="1957681" y="2702577"/>
              <a:ext cx="63501" cy="6350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" name="(xi, yi)">
              <a:extLst>
                <a:ext uri="{FF2B5EF4-FFF2-40B4-BE49-F238E27FC236}">
                  <a16:creationId xmlns:a16="http://schemas.microsoft.com/office/drawing/2014/main" id="{873AEE1A-8FD5-A94B-8F59-BA7C2905BC0B}"/>
                </a:ext>
              </a:extLst>
            </p:cNvPr>
            <p:cNvSpPr txBox="1"/>
            <p:nvPr/>
          </p:nvSpPr>
          <p:spPr>
            <a:xfrm>
              <a:off x="1348051" y="1040258"/>
              <a:ext cx="1205500" cy="813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2500"/>
                </a:spcBef>
                <a:defRPr sz="4200">
                  <a:solidFill>
                    <a:srgbClr val="021EAA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r>
                <a:rPr sz="2800" dirty="0"/>
                <a:t>(</a:t>
              </a:r>
              <a:r>
                <a:rPr sz="2800" i="1" dirty="0"/>
                <a:t>x</a:t>
              </a:r>
              <a:r>
                <a:rPr sz="2800" i="1" baseline="-5999" dirty="0"/>
                <a:t>i</a:t>
              </a:r>
              <a:r>
                <a:rPr sz="2800" i="1" dirty="0"/>
                <a:t>, </a:t>
              </a:r>
              <a:r>
                <a:rPr sz="2800" i="1" dirty="0" err="1"/>
                <a:t>y</a:t>
              </a:r>
              <a:r>
                <a:rPr sz="2800" i="1" baseline="-5999" dirty="0" err="1"/>
                <a:t>i</a:t>
              </a:r>
              <a:r>
                <a:rPr sz="2800" dirty="0"/>
                <a:t>)</a:t>
              </a:r>
            </a:p>
          </p:txBody>
        </p:sp>
        <p:sp>
          <p:nvSpPr>
            <p:cNvPr id="22" name="(xi, a1xi+a0)">
              <a:extLst>
                <a:ext uri="{FF2B5EF4-FFF2-40B4-BE49-F238E27FC236}">
                  <a16:creationId xmlns:a16="http://schemas.microsoft.com/office/drawing/2014/main" id="{AD60E1C5-CEE3-C74F-BF14-ADC4B2872D81}"/>
                </a:ext>
              </a:extLst>
            </p:cNvPr>
            <p:cNvSpPr txBox="1"/>
            <p:nvPr/>
          </p:nvSpPr>
          <p:spPr>
            <a:xfrm>
              <a:off x="1771206" y="2582545"/>
              <a:ext cx="2310903" cy="813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2500"/>
                </a:spcBef>
                <a:defRPr sz="4200">
                  <a:solidFill>
                    <a:srgbClr val="021EAA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r>
                <a:rPr sz="2800" dirty="0"/>
                <a:t>(</a:t>
              </a:r>
              <a:r>
                <a:rPr sz="2800" i="1" dirty="0"/>
                <a:t>x</a:t>
              </a:r>
              <a:r>
                <a:rPr sz="2800" i="1" baseline="-5999" dirty="0"/>
                <a:t>i</a:t>
              </a:r>
              <a:r>
                <a:rPr sz="2800" i="1" dirty="0"/>
                <a:t>, a</a:t>
              </a:r>
              <a:r>
                <a:rPr sz="2800" i="1" baseline="-5999" dirty="0"/>
                <a:t>1</a:t>
              </a:r>
              <a:r>
                <a:rPr sz="2800" i="1" dirty="0"/>
                <a:t>x</a:t>
              </a:r>
              <a:r>
                <a:rPr sz="2800" i="1" baseline="-5999" dirty="0"/>
                <a:t>i</a:t>
              </a:r>
              <a:r>
                <a:rPr sz="2800" dirty="0"/>
                <a:t>+</a:t>
              </a:r>
              <a:r>
                <a:rPr sz="2800" i="1" dirty="0"/>
                <a:t>a</a:t>
              </a:r>
              <a:r>
                <a:rPr sz="2800" i="1" baseline="-5999" dirty="0"/>
                <a:t>0</a:t>
              </a:r>
              <a:r>
                <a:rPr sz="2800" dirty="0"/>
                <a:t>)</a:t>
              </a:r>
            </a:p>
          </p:txBody>
        </p:sp>
        <p:sp>
          <p:nvSpPr>
            <p:cNvPr id="23" name="x">
              <a:extLst>
                <a:ext uri="{FF2B5EF4-FFF2-40B4-BE49-F238E27FC236}">
                  <a16:creationId xmlns:a16="http://schemas.microsoft.com/office/drawing/2014/main" id="{4406B4C5-2456-2343-A578-364D6FB9AF91}"/>
                </a:ext>
              </a:extLst>
            </p:cNvPr>
            <p:cNvSpPr txBox="1"/>
            <p:nvPr/>
          </p:nvSpPr>
          <p:spPr>
            <a:xfrm>
              <a:off x="2589997" y="3914456"/>
              <a:ext cx="708273" cy="509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62500" lnSpcReduction="20000"/>
            </a:bodyPr>
            <a:lstStyle>
              <a:lvl1pPr defTabSz="519937">
                <a:defRPr sz="2848" i="1">
                  <a:solidFill>
                    <a:srgbClr val="021EAA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4" name="y">
              <a:extLst>
                <a:ext uri="{FF2B5EF4-FFF2-40B4-BE49-F238E27FC236}">
                  <a16:creationId xmlns:a16="http://schemas.microsoft.com/office/drawing/2014/main" id="{4421D65C-AC55-E345-B54F-DB16957AF177}"/>
                </a:ext>
              </a:extLst>
            </p:cNvPr>
            <p:cNvSpPr txBox="1"/>
            <p:nvPr/>
          </p:nvSpPr>
          <p:spPr>
            <a:xfrm>
              <a:off x="0" y="1998085"/>
              <a:ext cx="708273" cy="509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62500" lnSpcReduction="20000"/>
            </a:bodyPr>
            <a:lstStyle>
              <a:lvl1pPr defTabSz="519937">
                <a:defRPr sz="2848" i="1">
                  <a:solidFill>
                    <a:srgbClr val="021EAA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</a:lstStyle>
            <a:p>
              <a: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94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3D11-15E3-9143-A2AA-CDEC17AC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Matlab</a:t>
            </a:r>
            <a:r>
              <a:rPr lang="en-US" dirty="0"/>
              <a:t> derive the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80E-8371-D543-98BB-2FD30DE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/>
              <a:t> command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coeff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x,y,n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polyfit</a:t>
            </a:r>
            <a:r>
              <a:rPr lang="en-US" dirty="0"/>
              <a:t> finds the </a:t>
            </a:r>
            <a:r>
              <a:rPr lang="en-US" dirty="0" err="1"/>
              <a:t>coeff</a:t>
            </a:r>
            <a:r>
              <a:rPr lang="en-US" dirty="0"/>
              <a:t> (e.g.,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a1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a0</a:t>
            </a:r>
            <a:r>
              <a:rPr lang="en-US" dirty="0"/>
              <a:t>) of a polynomial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f(x) </a:t>
            </a:r>
            <a:r>
              <a:rPr lang="en-US" dirty="0"/>
              <a:t>of degree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that fits the data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y</a:t>
            </a:r>
            <a:r>
              <a:rPr lang="en-US" dirty="0"/>
              <a:t> via least squares method;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y</a:t>
            </a:r>
            <a:r>
              <a:rPr lang="en-US" dirty="0"/>
              <a:t> are data pairs, and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n</a:t>
            </a:r>
            <a:r>
              <a:rPr lang="en-US" dirty="0"/>
              <a:t> represents polynomial degree.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coeff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>
                <a:latin typeface="Courier" pitchFamily="2" charset="0"/>
              </a:rPr>
              <a:t>(x,y,1)</a:t>
            </a:r>
            <a:endParaRPr lang="en-US" dirty="0"/>
          </a:p>
          <a:p>
            <a:r>
              <a:rPr lang="en-US" dirty="0"/>
              <a:t>Polynomial :</a:t>
            </a:r>
          </a:p>
          <a:p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n-1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n-1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+…+a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, where </a:t>
            </a:r>
            <a:r>
              <a:rPr lang="en-US" b="1" dirty="0">
                <a:solidFill>
                  <a:srgbClr val="8B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B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b="1" dirty="0">
                <a:solidFill>
                  <a:srgbClr val="8B0000"/>
                </a:solidFill>
                <a:latin typeface="Courier"/>
                <a:ea typeface="Courier"/>
                <a:cs typeface="Courier"/>
                <a:sym typeface="Courier"/>
              </a:rPr>
              <a:t>=1</a:t>
            </a:r>
            <a:r>
              <a:rPr lang="en-US" dirty="0">
                <a:solidFill>
                  <a:srgbClr val="00008B"/>
                </a:solidFill>
              </a:rPr>
              <a:t>,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dirty="0">
                <a:solidFill>
                  <a:srgbClr val="00008B"/>
                </a:solidFill>
              </a:rPr>
              <a:t>: are the polynomial coefficients, and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dirty="0">
                <a:solidFill>
                  <a:srgbClr val="00008B"/>
                </a:solidFill>
              </a:rPr>
              <a:t>: polynomial degree (value of the highest exponent is the degree of the polynomial). </a:t>
            </a:r>
          </a:p>
          <a:p>
            <a:r>
              <a:rPr lang="en-US" dirty="0">
                <a:solidFill>
                  <a:srgbClr val="00008B"/>
                </a:solidFill>
              </a:rPr>
              <a:t>For example, linear: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, quadratic: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, cubic: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7FAE-11BD-3248-A75D-8E4A7588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A5372-747B-1648-A48C-CE733C60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3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B51EB7-2CF5-8C4B-A98E-894A8649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1684"/>
            <a:ext cx="9144000" cy="4036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8F47E4-B591-FA46-B2AC-D9D4B800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calculate f(X)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E596-B91A-E147-B894-A1595EE8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polyval</a:t>
            </a:r>
            <a:r>
              <a:rPr lang="en-US" dirty="0"/>
              <a:t> command to determine values if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yHat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=f(x)</a:t>
            </a:r>
          </a:p>
          <a:p>
            <a:r>
              <a:rPr lang="en-US" dirty="0"/>
              <a:t>Note: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yHat</a:t>
            </a:r>
            <a:r>
              <a:rPr lang="en-US" dirty="0"/>
              <a:t> is used instead of y to distinguish between the two data sets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4DC2-CD21-494E-A4FC-A4B3350C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86E7F-59C2-F74E-8511-8BE67F8B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35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62F-CC7D-5E4D-8BD4-6E06DAC6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646A-5F9A-2F45-BF3B-FC1B0F8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Least square analysis or regression produces an approximate solution—even if the curve visually fits well there may exist several errors (deviations from raw data).</a:t>
            </a:r>
          </a:p>
          <a:p>
            <a:r>
              <a:rPr lang="en-US" dirty="0"/>
              <a:t>Goal of error analysis is to find the largest error</a:t>
            </a:r>
          </a:p>
          <a:p>
            <a:r>
              <a:rPr lang="en-US" cap="all" dirty="0"/>
              <a:t>Absolute error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abs(y-</a:t>
            </a:r>
            <a:r>
              <a:rPr lang="en-US" dirty="0" err="1">
                <a:latin typeface="Courier" pitchFamily="2" charset="0"/>
              </a:rPr>
              <a:t>yHat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abs</a:t>
            </a:r>
            <a:r>
              <a:rPr lang="en-US" dirty="0"/>
              <a:t>: MATLAB function/command to return absolute value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yHat</a:t>
            </a:r>
            <a:r>
              <a:rPr lang="en-US" dirty="0"/>
              <a:t>: predicted (calculated) value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y</a:t>
            </a:r>
            <a:r>
              <a:rPr lang="en-US" dirty="0"/>
              <a:t>: measured value</a:t>
            </a:r>
          </a:p>
          <a:p>
            <a:r>
              <a:rPr lang="en-US" i="1" dirty="0"/>
              <a:t>Note that this calculation does not give an indication of how serious the error is</a:t>
            </a:r>
          </a:p>
          <a:p>
            <a:endParaRPr lang="en-US" dirty="0"/>
          </a:p>
          <a:p>
            <a:r>
              <a:rPr lang="en-US" dirty="0"/>
              <a:t>RELATIVE ERROR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abs((y-</a:t>
            </a:r>
            <a:r>
              <a:rPr lang="en-US" dirty="0" err="1">
                <a:latin typeface="Courier" pitchFamily="2" charset="0"/>
              </a:rPr>
              <a:t>yHat</a:t>
            </a:r>
            <a:r>
              <a:rPr lang="en-US" dirty="0">
                <a:latin typeface="Courier" pitchFamily="2" charset="0"/>
              </a:rPr>
              <a:t>)./y)</a:t>
            </a:r>
          </a:p>
          <a:p>
            <a:r>
              <a:rPr lang="en-US" i="1" dirty="0"/>
              <a:t>Note that this way you get a feeling for the relative magnitude of the errors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E89F-980E-9C44-807B-4BB4AF47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F0C05-DE9A-7F48-8952-0578276F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7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B020-EE45-1C47-895D-2B34B248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949B-BDD0-2D41-9ED7-601DACAD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r>
              <a:rPr lang="en-US" dirty="0"/>
              <a:t>Standard error associated with linear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MATLAB: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247C-4C7A-7D42-851C-5CE1D70F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CE10B-0059-5648-A399-37FAC0CC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7F19DC-53B2-0E42-BC43-61567B1EA67F}"/>
              </a:ext>
            </a:extLst>
          </p:cNvPr>
          <p:cNvGrpSpPr/>
          <p:nvPr/>
        </p:nvGrpSpPr>
        <p:grpSpPr>
          <a:xfrm>
            <a:off x="852546" y="2281022"/>
            <a:ext cx="8291454" cy="1980214"/>
            <a:chOff x="667819" y="2044700"/>
            <a:chExt cx="11669162" cy="2543050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43ECEBC8-3FB3-CC43-8942-08A24952B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7819" y="2140917"/>
              <a:ext cx="5715001" cy="135632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D3CCFB99-35F4-FB45-BDAE-46D3F2E01066}"/>
                </a:ext>
              </a:extLst>
            </p:cNvPr>
            <p:cNvSpPr/>
            <p:nvPr/>
          </p:nvSpPr>
          <p:spPr>
            <a:xfrm>
              <a:off x="2673666" y="2044700"/>
              <a:ext cx="3722192" cy="740222"/>
            </a:xfrm>
            <a:prstGeom prst="rect">
              <a:avLst/>
            </a:prstGeom>
            <a:ln w="254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3C55402F-ED23-3241-9EDD-99BB40A420A2}"/>
                </a:ext>
              </a:extLst>
            </p:cNvPr>
            <p:cNvSpPr/>
            <p:nvPr/>
          </p:nvSpPr>
          <p:spPr>
            <a:xfrm>
              <a:off x="2673666" y="2857500"/>
              <a:ext cx="3722192" cy="740222"/>
            </a:xfrm>
            <a:prstGeom prst="rect">
              <a:avLst/>
            </a:prstGeom>
            <a:ln w="25400">
              <a:solidFill>
                <a:srgbClr val="9452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0" name="sum of squares of errors (SSE)">
              <a:extLst>
                <a:ext uri="{FF2B5EF4-FFF2-40B4-BE49-F238E27FC236}">
                  <a16:creationId xmlns:a16="http://schemas.microsoft.com/office/drawing/2014/main" id="{79B67065-0BA6-F046-992F-F363C4207AE4}"/>
                </a:ext>
              </a:extLst>
            </p:cNvPr>
            <p:cNvSpPr txBox="1"/>
            <p:nvPr/>
          </p:nvSpPr>
          <p:spPr>
            <a:xfrm>
              <a:off x="7123480" y="2151305"/>
              <a:ext cx="5213501" cy="527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l">
                <a:spcBef>
                  <a:spcPts val="2500"/>
                </a:spcBef>
                <a:defRPr sz="3200">
                  <a:solidFill>
                    <a:srgbClr val="00008B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000" dirty="0"/>
                <a:t>sum of squares of errors (</a:t>
              </a:r>
              <a:r>
                <a:rPr sz="2000" b="1" dirty="0"/>
                <a:t>SSE</a:t>
              </a:r>
              <a:r>
                <a:rPr sz="2000" dirty="0"/>
                <a:t>)</a:t>
              </a:r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43EF8ECF-200F-9743-B269-439A6AA12B9D}"/>
                </a:ext>
              </a:extLst>
            </p:cNvPr>
            <p:cNvSpPr/>
            <p:nvPr/>
          </p:nvSpPr>
          <p:spPr>
            <a:xfrm>
              <a:off x="6449752" y="2414810"/>
              <a:ext cx="606798" cy="1"/>
            </a:xfrm>
            <a:prstGeom prst="line">
              <a:avLst/>
            </a:prstGeom>
            <a:ln w="50800">
              <a:solidFill>
                <a:srgbClr val="9452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total sum of squares (SST)">
              <a:extLst>
                <a:ext uri="{FF2B5EF4-FFF2-40B4-BE49-F238E27FC236}">
                  <a16:creationId xmlns:a16="http://schemas.microsoft.com/office/drawing/2014/main" id="{93D56532-0853-2A4E-930F-5A863A764E47}"/>
                </a:ext>
              </a:extLst>
            </p:cNvPr>
            <p:cNvSpPr txBox="1"/>
            <p:nvPr/>
          </p:nvSpPr>
          <p:spPr>
            <a:xfrm>
              <a:off x="7123480" y="2964106"/>
              <a:ext cx="4731532" cy="527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l">
                <a:spcBef>
                  <a:spcPts val="2500"/>
                </a:spcBef>
                <a:defRPr sz="3200">
                  <a:solidFill>
                    <a:srgbClr val="00008B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000" dirty="0"/>
                <a:t>total sum of squares (</a:t>
              </a:r>
              <a:r>
                <a:rPr sz="2000" b="1" dirty="0"/>
                <a:t>SST</a:t>
              </a:r>
              <a:r>
                <a:rPr sz="2000" dirty="0"/>
                <a:t>)</a:t>
              </a:r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FFEE4AB2-4965-FC41-9410-B3E18C2EBB8D}"/>
                </a:ext>
              </a:extLst>
            </p:cNvPr>
            <p:cNvSpPr/>
            <p:nvPr/>
          </p:nvSpPr>
          <p:spPr>
            <a:xfrm>
              <a:off x="6449752" y="3227610"/>
              <a:ext cx="611765" cy="1"/>
            </a:xfrm>
            <a:prstGeom prst="line">
              <a:avLst/>
            </a:prstGeom>
            <a:ln w="50800">
              <a:solidFill>
                <a:srgbClr val="9452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F6C582BF-C9CB-1D40-8339-4BC3CF4BAEC5}"/>
                </a:ext>
              </a:extLst>
            </p:cNvPr>
            <p:cNvSpPr/>
            <p:nvPr/>
          </p:nvSpPr>
          <p:spPr>
            <a:xfrm>
              <a:off x="5446451" y="3474904"/>
              <a:ext cx="1" cy="765623"/>
            </a:xfrm>
            <a:prstGeom prst="line">
              <a:avLst/>
            </a:prstGeom>
            <a:ln w="50800">
              <a:solidFill>
                <a:srgbClr val="9452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mean">
              <a:extLst>
                <a:ext uri="{FF2B5EF4-FFF2-40B4-BE49-F238E27FC236}">
                  <a16:creationId xmlns:a16="http://schemas.microsoft.com/office/drawing/2014/main" id="{B108B4B5-D874-5C46-872B-3AB9F201B88B}"/>
                </a:ext>
              </a:extLst>
            </p:cNvPr>
            <p:cNvSpPr txBox="1"/>
            <p:nvPr/>
          </p:nvSpPr>
          <p:spPr>
            <a:xfrm>
              <a:off x="5241168" y="4060742"/>
              <a:ext cx="929481" cy="527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spcBef>
                  <a:spcPts val="2500"/>
                </a:spcBef>
                <a:defRPr sz="3200">
                  <a:solidFill>
                    <a:srgbClr val="00008B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2000"/>
                <a:t>mean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F6F2DAE-CE8F-0844-A093-C8246168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12" y="4951985"/>
            <a:ext cx="3175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6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573-3B0F-3E45-85D3-D08D0BC5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curve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CDB5-08B7-484B-B6DA-9B0C3F92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and y data pair, does not fall on a straight line, how can we find a curve that does fit the data?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n&gt;1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6115-A2ED-A341-B42D-ACA5190E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61E57-E003-064F-9E69-489BAA9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991ED-56A6-224D-9D1A-403444F5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2749550"/>
            <a:ext cx="8547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3D0-4FAC-794F-9B5F-C381EBA1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curve fit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DD219-B92C-E445-91A4-8908FDFF9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926" y="1609725"/>
            <a:ext cx="5588147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0A7A-AE7F-EA47-B9FB-0715B0E1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D7CA3-2038-494A-B3F6-2BB1688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4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handouts and lectures by Dr. </a:t>
            </a:r>
            <a:r>
              <a:rPr lang="en-US" dirty="0" err="1"/>
              <a:t>Arash</a:t>
            </a:r>
            <a:r>
              <a:rPr lang="en-US" dirty="0"/>
              <a:t> </a:t>
            </a:r>
            <a:r>
              <a:rPr lang="en-US" dirty="0" err="1"/>
              <a:t>Mehboobin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828D-79F4-AE4E-9451-102B3588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(Section 4.12.7)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FDB10-97C9-ED45-94A6-19AA2C51F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23" y="1609725"/>
            <a:ext cx="5466153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2C14-3188-494E-AA0A-F5C0A247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A868E-6A5C-2A41-A049-05D49FF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9CF0-7EC2-FA4A-A37D-11503C32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7C09-C74F-2A46-95F1-03CF2D13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RANGE of data (MAX-MIN)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this RANGE into adjacent bins (equal spaced intervals)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the upper and lower bounds of bins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data points in each bin</a:t>
            </a:r>
          </a:p>
          <a:p>
            <a:pPr lvl="1"/>
            <a:r>
              <a:rPr lang="en-US" dirty="0"/>
              <a:t>Note: Data belongs to a bin if its equal to or greater than </a:t>
            </a:r>
            <a:r>
              <a:rPr lang="en-US" dirty="0">
                <a:solidFill>
                  <a:srgbClr val="FF0000"/>
                </a:solidFill>
              </a:rPr>
              <a:t>lower bound</a:t>
            </a:r>
            <a:r>
              <a:rPr lang="en-US" dirty="0"/>
              <a:t> AND lesser than </a:t>
            </a:r>
            <a:r>
              <a:rPr lang="en-US" dirty="0">
                <a:solidFill>
                  <a:srgbClr val="FF0000"/>
                </a:solidFill>
              </a:rPr>
              <a:t>upper bound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number of data points in each bin as bar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27BB-5AD1-CD4D-99D7-42DDC09D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137FA-BD50-A34C-A8D0-58562004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BFA-40F4-F645-8344-35C6B1E2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F6A4-225E-1641-8246-0F68C5F5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vertical bar-plot</a:t>
            </a:r>
          </a:p>
          <a:p>
            <a:pPr lvl="1"/>
            <a:r>
              <a:rPr lang="en-US" dirty="0"/>
              <a:t>MATLAB Command: </a:t>
            </a:r>
            <a:r>
              <a:rPr lang="en-US" dirty="0">
                <a:latin typeface="Courier" pitchFamily="2" charset="0"/>
              </a:rPr>
              <a:t>bar(</a:t>
            </a:r>
            <a:r>
              <a:rPr lang="en-US" dirty="0" err="1">
                <a:latin typeface="Courier" pitchFamily="2" charset="0"/>
              </a:rPr>
              <a:t>x,y,style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x </a:t>
            </a:r>
            <a:r>
              <a:rPr lang="en-US" dirty="0"/>
              <a:t>is an array defining x-values</a:t>
            </a:r>
          </a:p>
          <a:p>
            <a:pPr lvl="1"/>
            <a:r>
              <a:rPr lang="en-US" dirty="0">
                <a:latin typeface="Courier" pitchFamily="2" charset="0"/>
              </a:rPr>
              <a:t>y </a:t>
            </a:r>
            <a:r>
              <a:rPr lang="en-US" dirty="0"/>
              <a:t>is an array defining y-values</a:t>
            </a:r>
          </a:p>
          <a:p>
            <a:pPr lvl="1"/>
            <a:r>
              <a:rPr lang="en-US" dirty="0">
                <a:latin typeface="Courier" pitchFamily="2" charset="0"/>
              </a:rPr>
              <a:t>style=‘grouped’,’stacked’,’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>
                <a:latin typeface="Courier" pitchFamily="2" charset="0"/>
              </a:rPr>
              <a:t>’,’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>
                <a:latin typeface="Courier" pitchFamily="2" charset="0"/>
              </a:rPr>
              <a:t>’ </a:t>
            </a:r>
            <a:r>
              <a:rPr lang="en-US" dirty="0"/>
              <a:t>and is optional</a:t>
            </a:r>
          </a:p>
          <a:p>
            <a:r>
              <a:rPr lang="en-US" dirty="0"/>
              <a:t>To create Histogram</a:t>
            </a:r>
          </a:p>
          <a:p>
            <a:pPr lvl="1"/>
            <a:r>
              <a:rPr lang="en-US" dirty="0"/>
              <a:t>x = array containing bin left bound</a:t>
            </a:r>
          </a:p>
          <a:p>
            <a:pPr lvl="1"/>
            <a:r>
              <a:rPr lang="en-US" dirty="0"/>
              <a:t>y = array containing frequency count of data per bin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34C2-8D83-0644-AD78-1584469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E66DD-4179-594F-8025-800B00B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8D8-D84B-324D-9D92-DB489F49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Histogram manual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77A14-9339-3E45-A79D-ADB430AAB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50" y="2055812"/>
            <a:ext cx="7099300" cy="3670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EC18-1BB1-5C47-B175-FDC4D997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52FF7-5F47-274A-B811-C6C50BFF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8008-E8C7-F344-9A98-7B1EA2B0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Hist</a:t>
            </a:r>
            <a:r>
              <a:rPr lang="en-US" dirty="0"/>
              <a:t> and </a:t>
            </a:r>
            <a:r>
              <a:rPr lang="en-US" dirty="0" err="1"/>
              <a:t>Histc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69AD-9DA6-CB40-B524-B4F269D1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/>
              <a:t> can calculate the bin frequency automatically</a:t>
            </a:r>
          </a:p>
          <a:p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/>
              <a:t> requires data array and edge array (bin lower bound) as input argument</a:t>
            </a:r>
          </a:p>
          <a:p>
            <a:pPr lvl="1"/>
            <a:r>
              <a:rPr lang="en-US" dirty="0" err="1">
                <a:latin typeface="Courier" pitchFamily="2" charset="0"/>
              </a:rPr>
              <a:t>ncount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grades,bin_low_bound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ncount,bincount</a:t>
            </a:r>
            <a:r>
              <a:rPr lang="en-US" dirty="0">
                <a:latin typeface="Courier" pitchFamily="2" charset="0"/>
              </a:rPr>
              <a:t>]=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grades,bin_low_bound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Note: edge array should contain upper bound as the last value</a:t>
            </a:r>
          </a:p>
          <a:p>
            <a:endParaRPr lang="en-US" dirty="0"/>
          </a:p>
          <a:p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/>
              <a:t> requires data array and number of bins as input arguments</a:t>
            </a:r>
          </a:p>
          <a:p>
            <a:pPr lvl="1"/>
            <a:r>
              <a:rPr lang="en-US" dirty="0" err="1">
                <a:latin typeface="Courier" pitchFamily="2" charset="0"/>
              </a:rPr>
              <a:t>ncount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>
                <a:latin typeface="Courier" pitchFamily="2" charset="0"/>
              </a:rPr>
              <a:t>(grades,10)</a:t>
            </a:r>
          </a:p>
          <a:p>
            <a:pPr lvl="1"/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ncount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bin_low_bound</a:t>
            </a:r>
            <a:r>
              <a:rPr lang="en-US" dirty="0">
                <a:latin typeface="Courier" pitchFamily="2" charset="0"/>
              </a:rPr>
              <a:t>]=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>
                <a:latin typeface="Courier" pitchFamily="2" charset="0"/>
              </a:rPr>
              <a:t>(grades,10)</a:t>
            </a:r>
          </a:p>
          <a:p>
            <a:pPr lvl="1"/>
            <a:r>
              <a:rPr lang="en-US" dirty="0"/>
              <a:t>Note: number of bins is option, and default is 10.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EA3F-0EE5-3546-928F-8C053E4C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3D51E-B6C3-1342-975F-33F1A92A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D88-825B-DB41-82CF-E6D41521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232F-CBC4-CC4B-A877-196D4CB1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use, 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histogram</a:t>
            </a:r>
            <a:r>
              <a:rPr lang="en-US" dirty="0"/>
              <a:t> commands to create histograms automatically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" pitchFamily="2" charset="0"/>
              </a:rPr>
              <a:t>&gt;&gt; histogram(grades,10)</a:t>
            </a:r>
          </a:p>
          <a:p>
            <a:r>
              <a:rPr lang="en-US" dirty="0"/>
              <a:t>MATLAB recommends using histogram and </a:t>
            </a:r>
            <a:r>
              <a:rPr lang="en-US" dirty="0" err="1"/>
              <a:t>histcounts</a:t>
            </a:r>
            <a:endParaRPr lang="en-US" dirty="0"/>
          </a:p>
          <a:p>
            <a:pPr lvl="1"/>
            <a:r>
              <a:rPr lang="en-US" dirty="0"/>
              <a:t>Newer features</a:t>
            </a:r>
          </a:p>
          <a:p>
            <a:pPr lvl="1"/>
            <a:r>
              <a:rPr lang="en-US" dirty="0"/>
              <a:t>Output of the function creates an object (structured data type)</a:t>
            </a:r>
          </a:p>
          <a:p>
            <a:pPr lvl="1"/>
            <a:r>
              <a:rPr lang="en-US" dirty="0">
                <a:latin typeface="Courier" pitchFamily="2" charset="0"/>
              </a:rPr>
              <a:t>&gt;&gt; N = histogram(grades,10);</a:t>
            </a:r>
          </a:p>
          <a:p>
            <a:pPr lvl="1"/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N.Values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would contain the Bin counts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60270-5D9E-A944-A0D3-5B4DC449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6BB6-86F6-8F40-BFDE-DA309F3C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EFC9-B59C-D346-854C-ED2FAAD0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(section 4.13.1)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751-ACF8-C444-BC46-8B4E7861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8B"/>
                </a:solidFill>
              </a:rPr>
              <a:t>Engineers frequently plot either a measured or calculated </a:t>
            </a:r>
            <a:r>
              <a:rPr lang="en-US" i="1" dirty="0">
                <a:solidFill>
                  <a:srgbClr val="00008B"/>
                </a:solidFill>
              </a:rPr>
              <a:t>dependent</a:t>
            </a:r>
            <a:r>
              <a:rPr lang="en-US" dirty="0">
                <a:solidFill>
                  <a:srgbClr val="00008B"/>
                </a:solidFill>
              </a:rPr>
              <a:t> variable, say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US" dirty="0">
                <a:solidFill>
                  <a:srgbClr val="00008B"/>
                </a:solidFill>
              </a:rPr>
              <a:t>, versus an </a:t>
            </a:r>
            <a:r>
              <a:rPr lang="en-US" i="1" dirty="0">
                <a:solidFill>
                  <a:srgbClr val="00008B"/>
                </a:solidFill>
              </a:rPr>
              <a:t>independent</a:t>
            </a:r>
            <a:r>
              <a:rPr lang="en-US" dirty="0">
                <a:solidFill>
                  <a:srgbClr val="00008B"/>
                </a:solidFill>
              </a:rPr>
              <a:t> variable, say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. A simple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US" dirty="0">
                <a:solidFill>
                  <a:srgbClr val="00008B"/>
                </a:solidFill>
              </a:rPr>
              <a:t> versus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 plot is obtained with the command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plot(</a:t>
            </a:r>
            <a:r>
              <a:rPr lang="en-US" b="1" dirty="0" err="1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endParaRPr lang="en-US" b="1" dirty="0">
              <a:solidFill>
                <a:srgbClr val="800020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lang="en-US" b="1" dirty="0">
              <a:solidFill>
                <a:srgbClr val="80002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x=[0, 1, 2, 3, 4, 5, 6 ,7 ,8]; </a:t>
            </a:r>
            <a:r>
              <a:rPr lang="en-US" sz="1800" dirty="0">
                <a:solidFill>
                  <a:srgbClr val="008F00"/>
                </a:solidFill>
                <a:latin typeface="Courier" pitchFamily="2" charset="0"/>
              </a:rPr>
              <a:t>% independent values</a:t>
            </a:r>
            <a:endParaRPr lang="en-US" sz="1800" dirty="0">
              <a:solidFill>
                <a:srgbClr val="00008B"/>
              </a:solidFill>
              <a:latin typeface="Courier" pitchFamily="2" charset="0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y=[0, 1, 4, 9, 16, 25 ,36 ,49 ,64]; </a:t>
            </a:r>
            <a:r>
              <a:rPr lang="en-US" sz="1800" dirty="0">
                <a:solidFill>
                  <a:srgbClr val="008F00"/>
                </a:solidFill>
                <a:latin typeface="Courier" pitchFamily="2" charset="0"/>
              </a:rPr>
              <a:t>% dependent values</a:t>
            </a:r>
            <a:endParaRPr lang="en-US" sz="1800" dirty="0">
              <a:solidFill>
                <a:srgbClr val="00008B"/>
              </a:solidFill>
              <a:latin typeface="Courier" pitchFamily="2" charset="0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plot(</a:t>
            </a:r>
            <a:r>
              <a:rPr lang="en-US" sz="1800" dirty="0" err="1">
                <a:solidFill>
                  <a:srgbClr val="00008B"/>
                </a:solidFill>
                <a:latin typeface="Courier" pitchFamily="2" charset="0"/>
              </a:rPr>
              <a:t>x,y</a:t>
            </a: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) </a:t>
            </a:r>
            <a:r>
              <a:rPr lang="en-US" sz="1800" dirty="0">
                <a:solidFill>
                  <a:srgbClr val="008F00"/>
                </a:solidFill>
                <a:latin typeface="Courier" pitchFamily="2" charset="0"/>
              </a:rPr>
              <a:t>% plot y versus x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2F22-CD22-924E-AA00-94814298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D893-10BA-5443-AE4E-50DB2D00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24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426</TotalTime>
  <Words>1769</Words>
  <Application>Microsoft Office PowerPoint</Application>
  <PresentationFormat>On-screen Show (4:3)</PresentationFormat>
  <Paragraphs>320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Courier</vt:lpstr>
      <vt:lpstr>Futura</vt:lpstr>
      <vt:lpstr>Garamond</vt:lpstr>
      <vt:lpstr>Gill Sans</vt:lpstr>
      <vt:lpstr>Gill Sans SemiBold</vt:lpstr>
      <vt:lpstr>Rockwell</vt:lpstr>
      <vt:lpstr>Rockwell Condensed</vt:lpstr>
      <vt:lpstr>Rockwell Extra Bold</vt:lpstr>
      <vt:lpstr>Wingdings</vt:lpstr>
      <vt:lpstr>Wood Type</vt:lpstr>
      <vt:lpstr>ENGR 12</vt:lpstr>
      <vt:lpstr>First year conference</vt:lpstr>
      <vt:lpstr>Histograms (Section 4.12.7)</vt:lpstr>
      <vt:lpstr>Basic steps</vt:lpstr>
      <vt:lpstr>BAR Command</vt:lpstr>
      <vt:lpstr>Sample code: Histogram manual</vt:lpstr>
      <vt:lpstr>Using Hist and Histc</vt:lpstr>
      <vt:lpstr>Histograms</vt:lpstr>
      <vt:lpstr>Plots (section 4.13.1)</vt:lpstr>
      <vt:lpstr>Sample Plot</vt:lpstr>
      <vt:lpstr>Add info to plots</vt:lpstr>
      <vt:lpstr>Switch-Case</vt:lpstr>
      <vt:lpstr>MENU Command</vt:lpstr>
      <vt:lpstr>How to plot multiples (overlay)</vt:lpstr>
      <vt:lpstr>Plot options</vt:lpstr>
      <vt:lpstr>Sample Plot Code</vt:lpstr>
      <vt:lpstr>Axis Scaling</vt:lpstr>
      <vt:lpstr>Generating multiple plots</vt:lpstr>
      <vt:lpstr>Sample Subplot code</vt:lpstr>
      <vt:lpstr>Additional Plot commands</vt:lpstr>
      <vt:lpstr>Linear regression</vt:lpstr>
      <vt:lpstr>How can we derive the best-fit line?</vt:lpstr>
      <vt:lpstr>How can Matlab derive the line?</vt:lpstr>
      <vt:lpstr>How can we calculate f(X)</vt:lpstr>
      <vt:lpstr>Error Analysis </vt:lpstr>
      <vt:lpstr>R-square</vt:lpstr>
      <vt:lpstr>Polynomial curve fit</vt:lpstr>
      <vt:lpstr>Polynomial curve fit</vt:lpstr>
      <vt:lpstr>Acknowledgment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43</cp:revision>
  <dcterms:created xsi:type="dcterms:W3CDTF">2018-01-16T11:06:59Z</dcterms:created>
  <dcterms:modified xsi:type="dcterms:W3CDTF">2018-01-25T19:11:43Z</dcterms:modified>
</cp:coreProperties>
</file>