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7"/>
  </p:notesMasterIdLst>
  <p:sldIdLst>
    <p:sldId id="256" r:id="rId2"/>
    <p:sldId id="353" r:id="rId3"/>
    <p:sldId id="356" r:id="rId4"/>
    <p:sldId id="351" r:id="rId5"/>
    <p:sldId id="354" r:id="rId6"/>
    <p:sldId id="355" r:id="rId7"/>
    <p:sldId id="357" r:id="rId8"/>
    <p:sldId id="358" r:id="rId9"/>
    <p:sldId id="359" r:id="rId10"/>
    <p:sldId id="361" r:id="rId11"/>
    <p:sldId id="362" r:id="rId12"/>
    <p:sldId id="363" r:id="rId13"/>
    <p:sldId id="364" r:id="rId14"/>
    <p:sldId id="365" r:id="rId15"/>
    <p:sldId id="33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Mahender Mandala" initials="MM" lastIdx="3" clrIdx="2">
    <p:extLst>
      <p:ext uri="{19B8F6BF-5375-455C-9EA6-DF929625EA0E}">
        <p15:presenceInfo xmlns:p15="http://schemas.microsoft.com/office/powerpoint/2012/main" userId="710e4c4a23ba2d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3"/>
    <p:restoredTop sz="79636"/>
  </p:normalViewPr>
  <p:slideViewPr>
    <p:cSldViewPr snapToGrid="0" snapToObjects="1">
      <p:cViewPr varScale="1">
        <p:scale>
          <a:sx n="65" d="100"/>
          <a:sy n="65" d="100"/>
        </p:scale>
        <p:origin x="5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1C450-0AC5-494B-9493-298380D87A6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F4F0D-C144-0E47-BDDF-E58C1ED9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49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to in-class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3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118-9972-354D-8DC5-218B241A137D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3F27-7D10-3B47-8546-C5EF135BBB43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206-7295-5844-A2EE-E5F4A7D54197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3582E3-40BD-114B-9F59-C65522CA6A2E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634A-1E82-1A45-95BA-662427724CC6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CAB2-8770-0F43-B84E-7E725F8CDF38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1051F8-0F43-8144-AEB9-6CD472E15AB2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FD53-42B4-A845-9736-013E447D2274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DC2-1CC6-AC41-8124-F39A7ABE49CB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6FF3-E0C3-BC44-A58E-4BF5FA5781DB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132" y="0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024336-23EE-D649-B651-70E073647BE3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ENGR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Mandala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CFB-40FD-9D40-A3A0-B535327B6306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B978-CF1A-1643-80E9-E65172EC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find maxima of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9382C6-C66E-0A47-9FBE-136D49316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5456" y="1720860"/>
            <a:ext cx="3468988" cy="271358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42F8-2478-5146-8110-23BC5A57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AC7F2-D532-E143-AAAA-B686F09C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84B878-958D-6646-A8D1-AA468F8AC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308" y="1720860"/>
            <a:ext cx="2743200" cy="2895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D7736E-EDFC-7443-AF24-15BDF1F6BEF2}"/>
              </a:ext>
            </a:extLst>
          </p:cNvPr>
          <p:cNvSpPr txBox="1"/>
          <p:nvPr/>
        </p:nvSpPr>
        <p:spPr>
          <a:xfrm>
            <a:off x="259307" y="1720860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function 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7FB1ED-2A3B-2F42-AF57-3A172293AD8F}"/>
              </a:ext>
            </a:extLst>
          </p:cNvPr>
          <p:cNvSpPr txBox="1"/>
          <p:nvPr/>
        </p:nvSpPr>
        <p:spPr>
          <a:xfrm>
            <a:off x="259303" y="2345982"/>
            <a:ext cx="228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negative of function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A6D15-ACF2-4044-9F6F-5F7B204300E4}"/>
              </a:ext>
            </a:extLst>
          </p:cNvPr>
          <p:cNvSpPr txBox="1"/>
          <p:nvPr/>
        </p:nvSpPr>
        <p:spPr>
          <a:xfrm>
            <a:off x="259304" y="3248103"/>
            <a:ext cx="228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minima for function 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A173F-59F5-B54B-BF09-1197D05083B2}"/>
              </a:ext>
            </a:extLst>
          </p:cNvPr>
          <p:cNvSpPr txBox="1"/>
          <p:nvPr/>
        </p:nvSpPr>
        <p:spPr>
          <a:xfrm>
            <a:off x="259304" y="4217600"/>
            <a:ext cx="228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function f value for minima of function 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DD0846-69FD-B64E-B621-7EDDFC2F8DB8}"/>
              </a:ext>
            </a:extLst>
          </p:cNvPr>
          <p:cNvCxnSpPr/>
          <p:nvPr/>
        </p:nvCxnSpPr>
        <p:spPr>
          <a:xfrm flipV="1">
            <a:off x="2197290" y="1905526"/>
            <a:ext cx="709683" cy="2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F8C2A6-C596-0E45-A546-0D2AAC5C2329}"/>
              </a:ext>
            </a:extLst>
          </p:cNvPr>
          <p:cNvCxnSpPr/>
          <p:nvPr/>
        </p:nvCxnSpPr>
        <p:spPr>
          <a:xfrm flipV="1">
            <a:off x="1937982" y="2090192"/>
            <a:ext cx="968991" cy="57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9734BB-7397-CA46-92BB-692E31FD54EA}"/>
              </a:ext>
            </a:extLst>
          </p:cNvPr>
          <p:cNvCxnSpPr/>
          <p:nvPr/>
        </p:nvCxnSpPr>
        <p:spPr>
          <a:xfrm flipV="1">
            <a:off x="1596788" y="2379670"/>
            <a:ext cx="2156346" cy="131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542162-A320-9C4A-8737-6181871B2CD6}"/>
              </a:ext>
            </a:extLst>
          </p:cNvPr>
          <p:cNvCxnSpPr/>
          <p:nvPr/>
        </p:nvCxnSpPr>
        <p:spPr>
          <a:xfrm flipV="1">
            <a:off x="2039865" y="3571268"/>
            <a:ext cx="867108" cy="95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30DB04-5A36-BA4D-B211-9000EDFAC1A3}"/>
              </a:ext>
            </a:extLst>
          </p:cNvPr>
          <p:cNvSpPr txBox="1"/>
          <p:nvPr/>
        </p:nvSpPr>
        <p:spPr>
          <a:xfrm>
            <a:off x="6437376" y="1108818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f maxima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FBDDD3-26A4-DE4E-A311-0ACC1C67993B}"/>
              </a:ext>
            </a:extLst>
          </p:cNvPr>
          <p:cNvCxnSpPr>
            <a:stCxn id="22" idx="2"/>
          </p:cNvCxnSpPr>
          <p:nvPr/>
        </p:nvCxnSpPr>
        <p:spPr>
          <a:xfrm flipH="1">
            <a:off x="7410734" y="1478150"/>
            <a:ext cx="169643" cy="24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42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Fig4.png" descr="Fig4.png">
            <a:extLst>
              <a:ext uri="{FF2B5EF4-FFF2-40B4-BE49-F238E27FC236}">
                <a16:creationId xmlns:a16="http://schemas.microsoft.com/office/drawing/2014/main" id="{8E42C412-38D5-C643-9A4A-63A62D97C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3266" y="1926109"/>
            <a:ext cx="4230140" cy="317305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060248-F65E-5545-B11C-C334233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41D8-2EC7-C847-995C-1022992FB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1: </a:t>
            </a:r>
            <a:r>
              <a:rPr lang="en-US" dirty="0">
                <a:latin typeface="Courier" pitchFamily="2" charset="0"/>
              </a:rPr>
              <a:t>Use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trapz</a:t>
            </a:r>
            <a:endParaRPr lang="en-US" dirty="0">
              <a:solidFill>
                <a:srgbClr val="FF0000"/>
              </a:solidFill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trapz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x,f</a:t>
            </a:r>
            <a:r>
              <a:rPr lang="en-US" dirty="0">
                <a:latin typeface="Courier" pitchFamily="2" charset="0"/>
              </a:rPr>
              <a:t>(x))</a:t>
            </a:r>
          </a:p>
          <a:p>
            <a:pPr lvl="1"/>
            <a:r>
              <a:rPr lang="en-US" dirty="0">
                <a:latin typeface="Courier" pitchFamily="2" charset="0"/>
              </a:rPr>
              <a:t>x</a:t>
            </a:r>
            <a:r>
              <a:rPr lang="en-US" dirty="0"/>
              <a:t>=array of x-values</a:t>
            </a:r>
          </a:p>
          <a:p>
            <a:pPr lvl="1"/>
            <a:r>
              <a:rPr lang="en-US" dirty="0">
                <a:latin typeface="Courier" pitchFamily="2" charset="0"/>
              </a:rPr>
              <a:t>f(x)=</a:t>
            </a:r>
            <a:r>
              <a:rPr lang="en-US" dirty="0"/>
              <a:t>array of corresponding y-values</a:t>
            </a:r>
          </a:p>
          <a:p>
            <a:r>
              <a:rPr lang="en-US" dirty="0"/>
              <a:t>Method 2: Use 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quad</a:t>
            </a:r>
            <a:r>
              <a:rPr lang="en-US" dirty="0"/>
              <a:t> or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quadl</a:t>
            </a:r>
            <a:endParaRPr lang="en-US" sz="1800" dirty="0">
              <a:solidFill>
                <a:srgbClr val="FF0000"/>
              </a:solidFill>
              <a:latin typeface="Courier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quad(fun,xroot1,xroot2)</a:t>
            </a:r>
          </a:p>
          <a:p>
            <a:pPr lvl="1"/>
            <a:r>
              <a:rPr lang="en-US" dirty="0" err="1">
                <a:latin typeface="Courier" pitchFamily="2" charset="0"/>
              </a:rPr>
              <a:t>quadl</a:t>
            </a:r>
            <a:r>
              <a:rPr lang="en-US" dirty="0">
                <a:latin typeface="Courier" pitchFamily="2" charset="0"/>
              </a:rPr>
              <a:t>(fun,xroot1,xroot2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" pitchFamily="2" charset="0"/>
              </a:rPr>
              <a:t>fun</a:t>
            </a:r>
            <a:r>
              <a:rPr lang="en-US" dirty="0"/>
              <a:t>=function handle</a:t>
            </a:r>
          </a:p>
          <a:p>
            <a:pPr lvl="1"/>
            <a:r>
              <a:rPr lang="en-US" dirty="0">
                <a:latin typeface="Courier" pitchFamily="2" charset="0"/>
              </a:rPr>
              <a:t>xroot1</a:t>
            </a:r>
            <a:r>
              <a:rPr lang="en-US" dirty="0"/>
              <a:t>=x-value of root 1</a:t>
            </a:r>
          </a:p>
          <a:p>
            <a:pPr lvl="1"/>
            <a:r>
              <a:rPr lang="en-US" dirty="0">
                <a:latin typeface="Courier" pitchFamily="2" charset="0"/>
              </a:rPr>
              <a:t>xroot2</a:t>
            </a:r>
            <a:r>
              <a:rPr lang="en-US" dirty="0"/>
              <a:t>=x-value of root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84A18-5FE9-9046-9283-2936DF4E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DC6C0-8833-4844-871D-9D0911BC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4C327-2B94-CC4E-87CC-C54321DFF66A}"/>
              </a:ext>
            </a:extLst>
          </p:cNvPr>
          <p:cNvSpPr txBox="1"/>
          <p:nvPr/>
        </p:nvSpPr>
        <p:spPr>
          <a:xfrm>
            <a:off x="5199797" y="1097387"/>
            <a:ext cx="3763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Integral over function:</a:t>
            </a:r>
          </a:p>
          <a:p>
            <a:r>
              <a:rPr lang="en-US" dirty="0"/>
              <a:t>Find area between roots and sum them 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4A305-0C57-3346-801E-50E3EC9D2BC7}"/>
              </a:ext>
            </a:extLst>
          </p:cNvPr>
          <p:cNvSpPr txBox="1"/>
          <p:nvPr/>
        </p:nvSpPr>
        <p:spPr>
          <a:xfrm>
            <a:off x="5199797" y="5010961"/>
            <a:ext cx="3763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Area1+Area2+Area3+Area4+Area5+Area6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7BB1BE-C986-5B44-B77D-DA5883346CB7}"/>
              </a:ext>
            </a:extLst>
          </p:cNvPr>
          <p:cNvCxnSpPr/>
          <p:nvPr/>
        </p:nvCxnSpPr>
        <p:spPr>
          <a:xfrm flipV="1">
            <a:off x="5554639" y="3498945"/>
            <a:ext cx="0" cy="151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158DF0-5727-7344-8FF4-C27C2C65D46C}"/>
              </a:ext>
            </a:extLst>
          </p:cNvPr>
          <p:cNvCxnSpPr/>
          <p:nvPr/>
        </p:nvCxnSpPr>
        <p:spPr>
          <a:xfrm flipV="1">
            <a:off x="6116472" y="3498945"/>
            <a:ext cx="0" cy="151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2A08AA-8CA9-EB4E-9F5B-AC6D253B46AB}"/>
              </a:ext>
            </a:extLst>
          </p:cNvPr>
          <p:cNvCxnSpPr/>
          <p:nvPr/>
        </p:nvCxnSpPr>
        <p:spPr>
          <a:xfrm flipV="1">
            <a:off x="6662382" y="3487572"/>
            <a:ext cx="0" cy="151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B61532-9B85-4045-AAAB-67EA2419B44F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070228" y="4517411"/>
            <a:ext cx="11374" cy="49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F83787-43A4-3D4B-BDD5-C609D15552CC}"/>
              </a:ext>
            </a:extLst>
          </p:cNvPr>
          <p:cNvCxnSpPr/>
          <p:nvPr/>
        </p:nvCxnSpPr>
        <p:spPr>
          <a:xfrm flipV="1">
            <a:off x="7617726" y="3487572"/>
            <a:ext cx="0" cy="151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04A3AA-81E6-0945-B134-7B28A971C21D}"/>
              </a:ext>
            </a:extLst>
          </p:cNvPr>
          <p:cNvCxnSpPr/>
          <p:nvPr/>
        </p:nvCxnSpPr>
        <p:spPr>
          <a:xfrm flipV="1">
            <a:off x="8177284" y="3512638"/>
            <a:ext cx="0" cy="151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11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A36B-95AE-824A-91CC-3C89211C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05D2A-7A43-7E40-9A50-5DAF445C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more complex!</a:t>
            </a:r>
          </a:p>
          <a:p>
            <a:endParaRPr lang="en-US" dirty="0"/>
          </a:p>
          <a:p>
            <a:r>
              <a:rPr lang="en-US" dirty="0"/>
              <a:t>To find differential at a point, use </a:t>
            </a:r>
            <a:r>
              <a:rPr lang="en-US" dirty="0">
                <a:latin typeface="Courier" pitchFamily="2" charset="0"/>
              </a:rPr>
              <a:t>diff</a:t>
            </a:r>
            <a:r>
              <a:rPr lang="en-US" dirty="0"/>
              <a:t> to calculate slopes</a:t>
            </a:r>
          </a:p>
          <a:p>
            <a:pPr lvl="1"/>
            <a:r>
              <a:rPr lang="en-US" sz="2000" dirty="0">
                <a:latin typeface="Courier" pitchFamily="2" charset="0"/>
              </a:rPr>
              <a:t>diff(</a:t>
            </a:r>
            <a:r>
              <a:rPr lang="en-US" sz="2000" dirty="0" err="1">
                <a:latin typeface="Courier" pitchFamily="2" charset="0"/>
              </a:rPr>
              <a:t>fun,x_bound</a:t>
            </a:r>
            <a:r>
              <a:rPr lang="en-US" dirty="0" err="1"/>
              <a:t>s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" pitchFamily="2" charset="0"/>
              </a:rPr>
              <a:t>fun</a:t>
            </a:r>
            <a:r>
              <a:rPr lang="en-US" dirty="0"/>
              <a:t>=function handle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x_bound</a:t>
            </a:r>
            <a:r>
              <a:rPr lang="en-US" dirty="0"/>
              <a:t>=an array containing </a:t>
            </a:r>
            <a:r>
              <a:rPr lang="en-US" sz="2000" dirty="0" err="1">
                <a:latin typeface="Courier" pitchFamily="2" charset="0"/>
              </a:rPr>
              <a:t>xmin</a:t>
            </a:r>
            <a:r>
              <a:rPr lang="en-US" dirty="0"/>
              <a:t> and </a:t>
            </a:r>
            <a:r>
              <a:rPr lang="en-US" sz="2000" dirty="0" err="1">
                <a:latin typeface="Courier" pitchFamily="2" charset="0"/>
              </a:rPr>
              <a:t>xmax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/>
              <a:t>Using</a:t>
            </a:r>
            <a:r>
              <a:rPr lang="en-US" sz="2000" dirty="0">
                <a:latin typeface="Courier" pitchFamily="2" charset="0"/>
              </a:rPr>
              <a:t> diff</a:t>
            </a:r>
            <a:r>
              <a:rPr lang="en-US" dirty="0"/>
              <a:t> finds differential at </a:t>
            </a:r>
            <a:r>
              <a:rPr lang="en-US" u="sng" dirty="0"/>
              <a:t>mid-point</a:t>
            </a:r>
            <a:r>
              <a:rPr lang="en-US" dirty="0"/>
              <a:t> of </a:t>
            </a:r>
            <a:r>
              <a:rPr lang="en-US" sz="2000" dirty="0" err="1">
                <a:latin typeface="Courier" pitchFamily="2" charset="0"/>
              </a:rPr>
              <a:t>xmin</a:t>
            </a:r>
            <a:r>
              <a:rPr lang="en-US" dirty="0"/>
              <a:t> and </a:t>
            </a:r>
            <a:r>
              <a:rPr lang="en-US" sz="2000" dirty="0" err="1">
                <a:latin typeface="Courier" pitchFamily="2" charset="0"/>
              </a:rPr>
              <a:t>xmax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C15-4EDA-5743-BE38-835E8926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BD4C5-2836-304A-9AE4-55FD6F48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3D70928-F23F-8740-87DD-E3CD75AB8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836" y="4802920"/>
            <a:ext cx="3134868" cy="422741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B61E81-11CC-534D-8918-B6B366582463}"/>
                  </a:ext>
                </a:extLst>
              </p:cNvPr>
              <p:cNvSpPr txBox="1"/>
              <p:nvPr/>
            </p:nvSpPr>
            <p:spPr>
              <a:xfrm>
                <a:off x="3916908" y="4674774"/>
                <a:ext cx="3787704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𝑀𝐴𝑇𝐿𝐴𝐵</m:t>
                          </m:r>
                        </m:e>
                      </m:groupCh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𝐷𝐼𝐹𝐹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𝐷𝐼𝐹𝐹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2]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B61E81-11CC-534D-8918-B6B366582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908" y="4674774"/>
                <a:ext cx="3787704" cy="679032"/>
              </a:xfrm>
              <a:prstGeom prst="rect">
                <a:avLst/>
              </a:prstGeom>
              <a:blipFill>
                <a:blip r:embed="rId3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91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3799-ADAC-0049-9FF2-292B912C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Differentiation method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B34EC3-B4E9-A34A-8C56-AF64E9A5B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2" y="1132883"/>
            <a:ext cx="3022600" cy="16129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3001-B0E5-A04E-9411-E08DD274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2F178-FC6D-1A47-9D0B-BE368F33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11310A-3C20-E045-8B68-C3052854A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32" y="4904664"/>
            <a:ext cx="2451100" cy="114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E29C70-BCAC-C747-878D-3FE36DD9B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32" y="3351616"/>
            <a:ext cx="1320800" cy="1054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4D6E79-70B1-264D-88C3-F24F5146944F}"/>
              </a:ext>
            </a:extLst>
          </p:cNvPr>
          <p:cNvSpPr txBox="1"/>
          <p:nvPr/>
        </p:nvSpPr>
        <p:spPr>
          <a:xfrm>
            <a:off x="4735773" y="1190057"/>
            <a:ext cx="179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B9B8F-DB49-F841-A827-755F51E57CDD}"/>
              </a:ext>
            </a:extLst>
          </p:cNvPr>
          <p:cNvSpPr txBox="1"/>
          <p:nvPr/>
        </p:nvSpPr>
        <p:spPr>
          <a:xfrm>
            <a:off x="4735773" y="3166950"/>
            <a:ext cx="27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x-values array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EBB6F-4AAB-9446-B6B4-50BC342B6923}"/>
              </a:ext>
            </a:extLst>
          </p:cNvPr>
          <p:cNvSpPr txBox="1"/>
          <p:nvPr/>
        </p:nvSpPr>
        <p:spPr>
          <a:xfrm>
            <a:off x="4735773" y="4724556"/>
            <a:ext cx="246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differential </a:t>
            </a:r>
          </a:p>
        </p:txBody>
      </p:sp>
    </p:spTree>
    <p:extLst>
      <p:ext uri="{BB962C8B-B14F-4D97-AF65-F5344CB8AC3E}">
        <p14:creationId xmlns:p14="http://schemas.microsoft.com/office/powerpoint/2010/main" val="1806879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BEF2-AE2A-4C42-BA6F-A5F4717E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a string into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19D1A3-2CD1-3548-8CE3-D4BC91609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650" y="4761485"/>
            <a:ext cx="2971800" cy="15113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5E1A4-36C8-524B-939D-F29FE11C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F417D-9E88-C64F-8854-24426863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967B8E-2542-3C49-BA31-920B77F1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50" y="2555958"/>
            <a:ext cx="7493000" cy="1968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5374E9-A8B8-514C-9B33-5B05090C5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50" y="1226731"/>
            <a:ext cx="2654300" cy="1092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F34773-C7D0-0746-8EE5-A04B3873B0EC}"/>
              </a:ext>
            </a:extLst>
          </p:cNvPr>
          <p:cNvSpPr txBox="1"/>
          <p:nvPr/>
        </p:nvSpPr>
        <p:spPr>
          <a:xfrm>
            <a:off x="4666274" y="1286178"/>
            <a:ext cx="378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func</a:t>
            </a:r>
            <a:r>
              <a:rPr lang="en-US" dirty="0"/>
              <a:t> contains a string representing the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3B876D-A086-4F49-A69D-154933192D92}"/>
              </a:ext>
            </a:extLst>
          </p:cNvPr>
          <p:cNvSpPr txBox="1"/>
          <p:nvPr/>
        </p:nvSpPr>
        <p:spPr>
          <a:xfrm>
            <a:off x="4702088" y="3397490"/>
            <a:ext cx="378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not look like anonymous function handle!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8EBAFF-C33C-A149-973D-A82D4D29D984}"/>
              </a:ext>
            </a:extLst>
          </p:cNvPr>
          <p:cNvSpPr txBox="1"/>
          <p:nvPr/>
        </p:nvSpPr>
        <p:spPr>
          <a:xfrm>
            <a:off x="4702088" y="4669443"/>
            <a:ext cx="378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‘@(x)’ and voila! Looks like anon function </a:t>
            </a:r>
            <a:r>
              <a:rPr lang="en-US" dirty="0" err="1"/>
              <a:t>now.</a:t>
            </a:r>
            <a:r>
              <a:rPr lang="en-US" baseline="30000" dirty="0" err="1"/>
              <a:t>magic</a:t>
            </a:r>
            <a:endParaRPr lang="en-US" baseline="30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D3D9F5-EAED-E440-9056-F1EE7CEB13BF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3455950" y="1392072"/>
            <a:ext cx="1210324" cy="21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7C73DC-39DE-FB46-BDC3-E73499A6CC1F}"/>
              </a:ext>
            </a:extLst>
          </p:cNvPr>
          <p:cNvCxnSpPr/>
          <p:nvPr/>
        </p:nvCxnSpPr>
        <p:spPr>
          <a:xfrm flipH="1">
            <a:off x="1405719" y="3720655"/>
            <a:ext cx="3260555" cy="56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1FBD7B-9951-3843-9F72-D992E4FB7AF4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637352" y="4992609"/>
            <a:ext cx="2064736" cy="1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77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5F44-F6EB-CF46-B08E-A21DBD45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handout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FD64-1CE4-F44B-907E-7140DD5CA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Handout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682B-C84B-694A-AAA0-2C8507C7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CE671-437F-9F41-BB52-23775EF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1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9E2B-F220-6D4E-AA1D-E4F60EBE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Define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F233-00D3-0B48-A26C-56779E68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let MATLAB know what is the function equation?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Method 1: Entering the function as a string </a:t>
            </a:r>
            <a:r>
              <a:rPr lang="en-US" i="1" dirty="0">
                <a:solidFill>
                  <a:srgbClr val="FF0000"/>
                </a:solidFill>
              </a:rPr>
              <a:t>(will not be supported in future)</a:t>
            </a:r>
          </a:p>
          <a:p>
            <a:pPr lvl="1"/>
            <a:r>
              <a:rPr lang="en-US" dirty="0">
                <a:latin typeface="Courier" pitchFamily="2" charset="0"/>
              </a:rPr>
              <a:t>f=‘sin(x)./(x.^2+1)’</a:t>
            </a:r>
          </a:p>
          <a:p>
            <a:pPr lvl="1"/>
            <a:endParaRPr lang="en-US" dirty="0">
              <a:latin typeface="Courier" pitchFamily="2" charset="0"/>
            </a:endParaRPr>
          </a:p>
          <a:p>
            <a:r>
              <a:rPr lang="en-US" dirty="0"/>
              <a:t>Method 2: Creating a MATLAB function (m-file)</a:t>
            </a:r>
          </a:p>
          <a:p>
            <a:pPr lvl="1"/>
            <a:r>
              <a:rPr lang="en-US" dirty="0">
                <a:latin typeface="Courier" pitchFamily="2" charset="0"/>
              </a:rPr>
              <a:t>function y=eq1(x)</a:t>
            </a:r>
          </a:p>
          <a:p>
            <a:pPr marL="274320" lvl="1" indent="0">
              <a:buNone/>
            </a:pPr>
            <a:r>
              <a:rPr lang="en-US" dirty="0">
                <a:latin typeface="Courier" pitchFamily="2" charset="0"/>
              </a:rPr>
              <a:t>	…</a:t>
            </a:r>
          </a:p>
          <a:p>
            <a:r>
              <a:rPr lang="en-US" dirty="0"/>
              <a:t>Method 3: Creating an anonymous function </a:t>
            </a:r>
            <a:r>
              <a:rPr lang="en-US" i="1" dirty="0">
                <a:solidFill>
                  <a:srgbClr val="00B050"/>
                </a:solidFill>
              </a:rPr>
              <a:t>(recommended)</a:t>
            </a:r>
          </a:p>
          <a:p>
            <a:pPr lvl="1"/>
            <a:r>
              <a:rPr lang="en-US" dirty="0">
                <a:latin typeface="Courier" pitchFamily="2" charset="0"/>
              </a:rPr>
              <a:t>f=@(x)sin(x)./(x.^2+1);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E4BDD-36BC-1644-A8CD-2E92A1BA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A078A-242C-3546-BBCD-6EF0AF06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ECDED9E1-F884-7242-85F0-2036B1864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6223" y="1973806"/>
            <a:ext cx="1973118" cy="6869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9876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8B1E-7126-2F44-9DD5-719E6010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analyze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2ED92-3E1E-524D-9CF8-86244BF0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to plot the defined equation you can use </a:t>
            </a:r>
            <a:r>
              <a:rPr lang="en-US" dirty="0" err="1"/>
              <a:t>fplot</a:t>
            </a:r>
            <a:endParaRPr lang="en-US" dirty="0"/>
          </a:p>
          <a:p>
            <a:pPr lvl="1"/>
            <a:r>
              <a:rPr lang="en-US" dirty="0">
                <a:latin typeface="Courier" pitchFamily="2" charset="0"/>
              </a:rPr>
              <a:t>&gt;&gt; f=@equation1;</a:t>
            </a:r>
          </a:p>
          <a:p>
            <a:pPr lvl="1"/>
            <a:r>
              <a:rPr lang="en-US" dirty="0">
                <a:latin typeface="Courier" pitchFamily="2" charset="0"/>
              </a:rPr>
              <a:t>&gt;&gt; </a:t>
            </a:r>
            <a:r>
              <a:rPr lang="en-US" dirty="0" err="1">
                <a:latin typeface="Courier" pitchFamily="2" charset="0"/>
              </a:rPr>
              <a:t>fplot</a:t>
            </a:r>
            <a:r>
              <a:rPr lang="en-US" dirty="0">
                <a:latin typeface="Courier" pitchFamily="2" charset="0"/>
              </a:rPr>
              <a:t>(f,[-10 10]);</a:t>
            </a:r>
          </a:p>
          <a:p>
            <a:r>
              <a:rPr lang="en-US" dirty="0"/>
              <a:t>Several MATLAB built-in functions can help analyze engineering equations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BAFCE-3D8A-DE43-B4FC-CC0C2F22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C0142-07AF-E74D-A30A-C24155BE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031457F3-C643-C543-BC65-F0C0F16161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1761340"/>
              </p:ext>
            </p:extLst>
          </p:nvPr>
        </p:nvGraphicFramePr>
        <p:xfrm>
          <a:off x="969818" y="3453487"/>
          <a:ext cx="6466031" cy="3404513"/>
        </p:xfrm>
        <a:graphic>
          <a:graphicData uri="http://schemas.openxmlformats.org/drawingml/2006/table">
            <a:tbl>
              <a:tblPr firstRow="1">
                <a:tableStyleId>{91EBBBCC-DAD2-459C-BE2E-F6DE35CF9A28}</a:tableStyleId>
              </a:tblPr>
              <a:tblGrid>
                <a:gridCol w="1815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19"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cap="all">
                          <a:sym typeface="Futura"/>
                        </a:rPr>
                        <a:t>Function</a:t>
                      </a:r>
                      <a:endParaRPr sz="1800" cap="all">
                        <a:solidFill>
                          <a:srgbClr val="FFFFFF"/>
                        </a:solidFill>
                        <a:latin typeface="Futura"/>
                        <a:ea typeface="Futura"/>
                        <a:cs typeface="Futura"/>
                        <a:sym typeface="Futur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cap="all">
                          <a:sym typeface="Futura"/>
                        </a:rPr>
                        <a:t>description</a:t>
                      </a:r>
                      <a:endParaRPr sz="1800" cap="all">
                        <a:solidFill>
                          <a:srgbClr val="FFFFFF"/>
                        </a:solidFill>
                        <a:latin typeface="Futura"/>
                        <a:ea typeface="Futura"/>
                        <a:cs typeface="Futura"/>
                        <a:sym typeface="Futura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94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 dirty="0" err="1">
                          <a:sym typeface="Courier"/>
                        </a:rPr>
                        <a:t>fplot</a:t>
                      </a:r>
                      <a:endParaRPr sz="1800" dirty="0">
                        <a:solidFill>
                          <a:srgbClr val="00008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Gill Sans"/>
                        </a:rPr>
                        <a:t>Plots 2D mathematical function</a:t>
                      </a:r>
                      <a:endParaRPr sz="1800">
                        <a:solidFill>
                          <a:srgbClr val="00008B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7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Courier"/>
                        </a:rPr>
                        <a:t>feval</a:t>
                      </a:r>
                      <a:endParaRPr sz="1800">
                        <a:solidFill>
                          <a:srgbClr val="00008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Gill Sans"/>
                        </a:rPr>
                        <a:t>Evaluates a mathematical function</a:t>
                      </a:r>
                      <a:endParaRPr sz="1800">
                        <a:solidFill>
                          <a:srgbClr val="00008B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7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Courier"/>
                        </a:rPr>
                        <a:t>fzero</a:t>
                      </a:r>
                      <a:endParaRPr sz="1800">
                        <a:solidFill>
                          <a:srgbClr val="00008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 dirty="0">
                          <a:sym typeface="Gill Sans"/>
                        </a:rPr>
                        <a:t>Finds roots of a mathematical function</a:t>
                      </a:r>
                      <a:endParaRPr sz="1800" dirty="0">
                        <a:solidFill>
                          <a:srgbClr val="00008B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7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Courier"/>
                        </a:rPr>
                        <a:t>fminbnd</a:t>
                      </a:r>
                      <a:endParaRPr sz="1800">
                        <a:solidFill>
                          <a:srgbClr val="00008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Gill Sans"/>
                        </a:rPr>
                        <a:t>Finds minima of mathematical functions</a:t>
                      </a:r>
                      <a:endParaRPr sz="1800">
                        <a:solidFill>
                          <a:srgbClr val="00008B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77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Courier"/>
                        </a:rPr>
                        <a:t>quad,quadl</a:t>
                      </a:r>
                      <a:endParaRPr sz="1800">
                        <a:solidFill>
                          <a:srgbClr val="00008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Gill Sans"/>
                        </a:rPr>
                        <a:t>Numerical integration</a:t>
                      </a:r>
                      <a:endParaRPr sz="1800">
                        <a:solidFill>
                          <a:srgbClr val="00008B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77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Courier"/>
                        </a:rPr>
                        <a:t>trapz</a:t>
                      </a:r>
                      <a:endParaRPr sz="1800">
                        <a:solidFill>
                          <a:srgbClr val="00008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Gill Sans"/>
                        </a:rPr>
                        <a:t>Trapezoidal numerical integration </a:t>
                      </a:r>
                      <a:endParaRPr sz="1800">
                        <a:solidFill>
                          <a:srgbClr val="00008B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77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Courier"/>
                        </a:rPr>
                        <a:t>diff</a:t>
                      </a:r>
                      <a:endParaRPr sz="1800">
                        <a:solidFill>
                          <a:srgbClr val="00008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 dirty="0">
                          <a:sym typeface="Gill Sans"/>
                        </a:rPr>
                        <a:t>Numerical differentiation</a:t>
                      </a:r>
                      <a:endParaRPr sz="1800" dirty="0">
                        <a:solidFill>
                          <a:srgbClr val="00008B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82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E46B-2640-C647-863D-A9428832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Function Handle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76D7D-A78A-DF43-B277-D70A19578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MATLAB value (data-type) that provides a means to call or invoke a function indirectly. You can even use it as an argument for other functions.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1ECD-58B1-2448-8BAD-8E972B08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A2B1C-8DBE-5545-850E-E96DD4AD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2769E7-3917-BC4F-9E93-B282DA6ED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" y="4062985"/>
            <a:ext cx="3009900" cy="220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39E823-E89B-4D45-B85E-DBA8C9B1C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6" y="2511543"/>
            <a:ext cx="6070600" cy="1104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0693DF-9F67-7340-AF5A-7D63537283C9}"/>
              </a:ext>
            </a:extLst>
          </p:cNvPr>
          <p:cNvSpPr txBox="1"/>
          <p:nvPr/>
        </p:nvSpPr>
        <p:spPr>
          <a:xfrm>
            <a:off x="5270700" y="3717028"/>
            <a:ext cx="3176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@ next to function name</a:t>
            </a:r>
            <a:br>
              <a:rPr lang="en-US" dirty="0"/>
            </a:br>
            <a:r>
              <a:rPr lang="en-US" dirty="0"/>
              <a:t>to define function handle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93151B-5234-7345-A4D9-A1D52E48B0B0}"/>
              </a:ext>
            </a:extLst>
          </p:cNvPr>
          <p:cNvSpPr txBox="1"/>
          <p:nvPr/>
        </p:nvSpPr>
        <p:spPr>
          <a:xfrm>
            <a:off x="5270700" y="5357418"/>
            <a:ext cx="322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invoke function using handle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79577AA-EE36-AE48-975F-9C4E8A2AC71B}"/>
              </a:ext>
            </a:extLst>
          </p:cNvPr>
          <p:cNvCxnSpPr>
            <a:stCxn id="10" idx="1"/>
          </p:cNvCxnSpPr>
          <p:nvPr/>
        </p:nvCxnSpPr>
        <p:spPr>
          <a:xfrm rot="10800000" flipV="1">
            <a:off x="1579418" y="4040193"/>
            <a:ext cx="3691282" cy="3231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364266-E692-7145-B863-976205BB7F31}"/>
              </a:ext>
            </a:extLst>
          </p:cNvPr>
          <p:cNvCxnSpPr>
            <a:stCxn id="11" idx="1"/>
          </p:cNvCxnSpPr>
          <p:nvPr/>
        </p:nvCxnSpPr>
        <p:spPr>
          <a:xfrm flipH="1">
            <a:off x="1759527" y="5542084"/>
            <a:ext cx="3511173" cy="38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4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7429-212F-1F43-AE00-07061610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function handle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E05D9-24E2-4A4A-92AB-1A1E9B8E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2DDE0-F710-E84B-98A3-D06BEA60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EDA7655F-5E99-6641-8CAE-73A45FEFB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75132" y="1336294"/>
            <a:ext cx="1562100" cy="546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23A779-D39D-A346-B4D7-9DB18F88C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387" y="3218688"/>
            <a:ext cx="3035300" cy="288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E2F757-5EBF-BC42-B860-1DA121AE9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387" y="1177544"/>
            <a:ext cx="4762500" cy="863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E2A278-460D-0A4E-A6AC-3E080CC8A8BB}"/>
              </a:ext>
            </a:extLst>
          </p:cNvPr>
          <p:cNvSpPr txBox="1"/>
          <p:nvPr/>
        </p:nvSpPr>
        <p:spPr>
          <a:xfrm>
            <a:off x="540327" y="3218688"/>
            <a:ext cx="26877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function handle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Analyze/plot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BF8DCD-1584-B342-A10A-F5E87F48A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387" y="6353747"/>
            <a:ext cx="12573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4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3D34-BCE5-2346-9DD7-C0D5FC9D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5CAF-F314-9F42-A46C-84A5A578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way to define a equation/function</a:t>
            </a:r>
          </a:p>
          <a:p>
            <a:pPr lvl="1"/>
            <a:r>
              <a:rPr lang="en-US" dirty="0"/>
              <a:t>Does not require a new m-file with function in it.</a:t>
            </a:r>
          </a:p>
          <a:p>
            <a:pPr lvl="1"/>
            <a:r>
              <a:rPr lang="en-US" dirty="0"/>
              <a:t>Create function and return handle in one step</a:t>
            </a:r>
          </a:p>
          <a:p>
            <a:pPr marL="274320" lvl="1" indent="0" algn="ctr">
              <a:buNone/>
            </a:pPr>
            <a:r>
              <a:rPr lang="en-US" dirty="0" err="1">
                <a:latin typeface="Courier" pitchFamily="2" charset="0"/>
              </a:rPr>
              <a:t>function_handle</a:t>
            </a:r>
            <a:r>
              <a:rPr lang="en-US" dirty="0">
                <a:latin typeface="Courier" pitchFamily="2" charset="0"/>
              </a:rPr>
              <a:t>=@(</a:t>
            </a:r>
            <a:r>
              <a:rPr lang="en-US" dirty="0" err="1">
                <a:latin typeface="Courier" pitchFamily="2" charset="0"/>
              </a:rPr>
              <a:t>argument_list</a:t>
            </a:r>
            <a:r>
              <a:rPr lang="en-US" dirty="0">
                <a:latin typeface="Courier" pitchFamily="2" charset="0"/>
              </a:rPr>
              <a:t>)expression</a:t>
            </a:r>
          </a:p>
          <a:p>
            <a:pPr marL="274320" lvl="1" indent="0" algn="ctr">
              <a:buNone/>
            </a:pPr>
            <a:endParaRPr lang="en-US" dirty="0">
              <a:latin typeface="Courier" pitchFamily="2" charset="0"/>
            </a:endParaRPr>
          </a:p>
          <a:p>
            <a:pPr lvl="1"/>
            <a:r>
              <a:rPr lang="en-US" b="1" dirty="0" err="1">
                <a:latin typeface="Courier" pitchFamily="2" charset="0"/>
              </a:rPr>
              <a:t>argument_list</a:t>
            </a:r>
            <a:r>
              <a:rPr lang="en-US" b="1" dirty="0">
                <a:latin typeface="Courier" pitchFamily="2" charset="0"/>
              </a:rPr>
              <a:t>: </a:t>
            </a:r>
            <a:r>
              <a:rPr lang="en-US" dirty="0"/>
              <a:t>variables in function, x, y, z etc.</a:t>
            </a:r>
          </a:p>
          <a:p>
            <a:pPr lvl="1"/>
            <a:r>
              <a:rPr lang="en-US" b="1" dirty="0">
                <a:latin typeface="Courier" pitchFamily="2" charset="0"/>
              </a:rPr>
              <a:t>expression: </a:t>
            </a:r>
            <a:r>
              <a:rPr lang="en-US" dirty="0"/>
              <a:t>single MATLAB expression containing variables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062B-5341-CB4D-A319-EB0AF96A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8E727-DD00-A84B-AD02-9EE3C7BE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91324-11CD-204D-83BC-0A0D2A8B7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82" y="4285095"/>
            <a:ext cx="3022600" cy="161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4684EC-C58A-F143-B449-6AAF88D1E4CC}"/>
              </a:ext>
            </a:extLst>
          </p:cNvPr>
          <p:cNvSpPr txBox="1"/>
          <p:nvPr/>
        </p:nvSpPr>
        <p:spPr>
          <a:xfrm>
            <a:off x="4978676" y="4572000"/>
            <a:ext cx="3794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you can use f in all analyses methods</a:t>
            </a:r>
          </a:p>
          <a:p>
            <a:endParaRPr lang="en-US" dirty="0"/>
          </a:p>
          <a:p>
            <a:r>
              <a:rPr lang="en-US" dirty="0" err="1">
                <a:latin typeface="Courier" pitchFamily="2" charset="0"/>
              </a:rPr>
              <a:t>fplot</a:t>
            </a:r>
            <a:r>
              <a:rPr lang="en-US" dirty="0">
                <a:latin typeface="Courier" pitchFamily="2" charset="0"/>
              </a:rPr>
              <a:t>(f,[-10 10])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D83D0B-3802-DF40-AD96-0C2125743D48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1440874" y="4530437"/>
            <a:ext cx="3537802" cy="64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25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C048-9467-BA47-AA93-8012B873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math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5CF51-D6A5-B744-97B7-4A3401F40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  <a:latin typeface="Courier" pitchFamily="2" charset="0"/>
              </a:rPr>
              <a:t>fplot</a:t>
            </a:r>
            <a:r>
              <a:rPr lang="en-US" dirty="0"/>
              <a:t> plots a mathematical function</a:t>
            </a:r>
          </a:p>
          <a:p>
            <a:r>
              <a:rPr lang="en-US" dirty="0"/>
              <a:t>Syntax: </a:t>
            </a:r>
            <a:r>
              <a:rPr lang="en-US" dirty="0" err="1">
                <a:solidFill>
                  <a:schemeClr val="accent2"/>
                </a:solidFill>
                <a:latin typeface="Courier" pitchFamily="2" charset="0"/>
              </a:rPr>
              <a:t>fplot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(fun)</a:t>
            </a:r>
          </a:p>
          <a:p>
            <a:pPr lvl="1"/>
            <a:r>
              <a:rPr lang="en-US" dirty="0"/>
              <a:t>Plots </a:t>
            </a:r>
            <a:r>
              <a:rPr lang="en-US" dirty="0">
                <a:latin typeface="Courier" pitchFamily="2" charset="0"/>
              </a:rPr>
              <a:t>fun</a:t>
            </a:r>
            <a:r>
              <a:rPr lang="en-US" dirty="0"/>
              <a:t> (a function handle or equation as a string) between limits of the current axes (default of </a:t>
            </a:r>
            <a:r>
              <a:rPr lang="en-US" sz="2000" dirty="0">
                <a:latin typeface="Courier" pitchFamily="2" charset="0"/>
              </a:rPr>
              <a:t>[-5 5]</a:t>
            </a:r>
            <a:r>
              <a:rPr lang="en-US" dirty="0"/>
              <a:t>).</a:t>
            </a:r>
          </a:p>
          <a:p>
            <a:r>
              <a:rPr lang="en-US" dirty="0"/>
              <a:t>Syntax: </a:t>
            </a:r>
            <a:r>
              <a:rPr lang="en-US" dirty="0" err="1">
                <a:solidFill>
                  <a:schemeClr val="accent2"/>
                </a:solidFill>
                <a:latin typeface="Courier" pitchFamily="2" charset="0"/>
              </a:rPr>
              <a:t>fplot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" pitchFamily="2" charset="0"/>
              </a:rPr>
              <a:t>fun,lims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)</a:t>
            </a:r>
          </a:p>
          <a:p>
            <a:pPr lvl="1"/>
            <a:r>
              <a:rPr lang="en-US" dirty="0"/>
              <a:t>Plots </a:t>
            </a:r>
            <a:r>
              <a:rPr lang="en-US" dirty="0">
                <a:latin typeface="Courier" pitchFamily="2" charset="0"/>
              </a:rPr>
              <a:t>fun</a:t>
            </a:r>
            <a:r>
              <a:rPr lang="en-US" dirty="0"/>
              <a:t> (a function handle or equation as a string) between limits defined by array </a:t>
            </a:r>
            <a:r>
              <a:rPr lang="en-US" dirty="0" err="1">
                <a:latin typeface="Courier" pitchFamily="2" charset="0"/>
              </a:rPr>
              <a:t>lims</a:t>
            </a:r>
            <a:r>
              <a:rPr lang="en-US" dirty="0"/>
              <a:t> (example </a:t>
            </a:r>
            <a:r>
              <a:rPr lang="en-US" dirty="0" err="1">
                <a:latin typeface="Courier" pitchFamily="2" charset="0"/>
              </a:rPr>
              <a:t>lims</a:t>
            </a:r>
            <a:r>
              <a:rPr lang="en-US" dirty="0">
                <a:latin typeface="Courier" pitchFamily="2" charset="0"/>
              </a:rPr>
              <a:t>=</a:t>
            </a:r>
            <a:r>
              <a:rPr lang="en-US" sz="2000" dirty="0">
                <a:latin typeface="Courier" pitchFamily="2" charset="0"/>
              </a:rPr>
              <a:t>[-10 10]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Note to define x and y limits use [</a:t>
            </a:r>
            <a:r>
              <a:rPr lang="en-US" dirty="0" err="1"/>
              <a:t>xmin</a:t>
            </a:r>
            <a:r>
              <a:rPr lang="en-US" dirty="0"/>
              <a:t> </a:t>
            </a:r>
            <a:r>
              <a:rPr lang="en-US" dirty="0" err="1"/>
              <a:t>xmax</a:t>
            </a:r>
            <a:r>
              <a:rPr lang="en-US" dirty="0"/>
              <a:t> </a:t>
            </a:r>
            <a:r>
              <a:rPr lang="en-US" dirty="0" err="1"/>
              <a:t>ymin</a:t>
            </a:r>
            <a:r>
              <a:rPr lang="en-US" dirty="0"/>
              <a:t> </a:t>
            </a:r>
            <a:r>
              <a:rPr lang="en-US" dirty="0" err="1"/>
              <a:t>ymax</a:t>
            </a:r>
            <a:r>
              <a:rPr lang="en-US" dirty="0"/>
              <a:t>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43D4-0008-1446-BB67-FEA0DA63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30D3E-A6F4-6844-A5D8-1B794757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1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78FE-7F99-064F-91B4-CA56A389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Roots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648B-1A52-4C47-AF8C-6698A413D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Courier" pitchFamily="2" charset="0"/>
              </a:rPr>
              <a:t>fzero</a:t>
            </a:r>
            <a:r>
              <a:rPr lang="en-US" dirty="0"/>
              <a:t> command returns roots of a function beginning at a starting point</a:t>
            </a:r>
          </a:p>
          <a:p>
            <a:pPr lvl="1"/>
            <a:r>
              <a:rPr lang="en-US" sz="2000" b="1" dirty="0" err="1">
                <a:solidFill>
                  <a:srgbClr val="FF0000"/>
                </a:solidFill>
                <a:latin typeface="Courier" pitchFamily="2" charset="0"/>
              </a:rPr>
              <a:t>fzero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fun,initial_guess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>
                <a:latin typeface="Courier" pitchFamily="2" charset="0"/>
              </a:rPr>
              <a:t>fun</a:t>
            </a:r>
            <a:r>
              <a:rPr lang="en-US" dirty="0"/>
              <a:t>=function handle</a:t>
            </a:r>
          </a:p>
          <a:p>
            <a:pPr lvl="1"/>
            <a:r>
              <a:rPr lang="en-US" dirty="0" err="1">
                <a:latin typeface="Courier" pitchFamily="2" charset="0"/>
              </a:rPr>
              <a:t>initial_guess</a:t>
            </a:r>
            <a:r>
              <a:rPr lang="en-US" dirty="0"/>
              <a:t>=starting point on input variable (x)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F7341-FFB4-3F4B-B26D-0DFC5980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40DFB-D38C-8F49-9BE8-9FAD8E04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B34A7F-9245-584E-993D-D98ACB682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012" y="3365500"/>
            <a:ext cx="3576986" cy="2798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050783-3340-7C4C-9E3A-E87F7BAD2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47" y="3365500"/>
            <a:ext cx="3009900" cy="2806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4CAD01-F384-B84A-91DB-3B5F2C2ABDDF}"/>
              </a:ext>
            </a:extLst>
          </p:cNvPr>
          <p:cNvSpPr txBox="1"/>
          <p:nvPr/>
        </p:nvSpPr>
        <p:spPr>
          <a:xfrm>
            <a:off x="4980364" y="3739804"/>
            <a:ext cx="316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examination reveals first root is close to </a:t>
            </a:r>
            <a:r>
              <a:rPr lang="en-US" dirty="0">
                <a:latin typeface="Courier" pitchFamily="2" charset="0"/>
              </a:rPr>
              <a:t>x=-10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BA39C5-1B23-A244-AC23-9C6C49207464}"/>
              </a:ext>
            </a:extLst>
          </p:cNvPr>
          <p:cNvCxnSpPr/>
          <p:nvPr/>
        </p:nvCxnSpPr>
        <p:spPr>
          <a:xfrm flipH="1">
            <a:off x="5090615" y="4408227"/>
            <a:ext cx="1472890" cy="25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986250-E6F1-134D-AC89-65AA97E66119}"/>
              </a:ext>
            </a:extLst>
          </p:cNvPr>
          <p:cNvSpPr txBox="1"/>
          <p:nvPr/>
        </p:nvSpPr>
        <p:spPr>
          <a:xfrm>
            <a:off x="2660779" y="5495960"/>
            <a:ext cx="316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fzero</a:t>
            </a:r>
            <a:r>
              <a:rPr lang="en-US" dirty="0"/>
              <a:t> return x values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BCD3B9-07E3-6243-92EC-312D420D6F0F}"/>
              </a:ext>
            </a:extLst>
          </p:cNvPr>
          <p:cNvCxnSpPr/>
          <p:nvPr/>
        </p:nvCxnSpPr>
        <p:spPr>
          <a:xfrm flipH="1">
            <a:off x="1760561" y="5718412"/>
            <a:ext cx="887105" cy="12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4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1DE2-C649-3140-B9C9-23BAFB47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local minima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1DA7-E652-CA4A-A345-AEA6C7444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Courier" pitchFamily="2" charset="0"/>
              </a:rPr>
              <a:t>fminbnd</a:t>
            </a:r>
            <a:r>
              <a:rPr lang="en-US" dirty="0"/>
              <a:t> can find the local minima within a bounded x-space (or between two x-values)</a:t>
            </a:r>
          </a:p>
          <a:p>
            <a:pPr lvl="1"/>
            <a:r>
              <a:rPr lang="en-US" sz="2000" b="1" dirty="0" err="1">
                <a:solidFill>
                  <a:srgbClr val="FF0000"/>
                </a:solidFill>
                <a:latin typeface="Courier" pitchFamily="2" charset="0"/>
              </a:rPr>
              <a:t>fminbnd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fun,xmin,xmax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>
                <a:latin typeface="Courier" pitchFamily="2" charset="0"/>
              </a:rPr>
              <a:t>fun</a:t>
            </a:r>
            <a:r>
              <a:rPr lang="en-US" dirty="0"/>
              <a:t>= function handle</a:t>
            </a:r>
          </a:p>
          <a:p>
            <a:pPr lvl="1"/>
            <a:r>
              <a:rPr lang="en-US" dirty="0" err="1">
                <a:latin typeface="Courier" pitchFamily="2" charset="0"/>
              </a:rPr>
              <a:t>xmin</a:t>
            </a:r>
            <a:r>
              <a:rPr lang="en-US" dirty="0"/>
              <a:t>=start point</a:t>
            </a:r>
          </a:p>
          <a:p>
            <a:pPr lvl="1"/>
            <a:r>
              <a:rPr lang="en-US" dirty="0" err="1">
                <a:latin typeface="Courier" pitchFamily="2" charset="0"/>
              </a:rPr>
              <a:t>xmax</a:t>
            </a:r>
            <a:r>
              <a:rPr lang="en-US" dirty="0"/>
              <a:t>=end point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4082C-1F23-6442-AC04-7D3C9B58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7250-8131-5448-B600-1895F40C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928F31-472C-D842-B9B7-4297D2DE4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5089375"/>
            <a:ext cx="1181100" cy="1079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7F7778-D5E3-214E-9B2E-531C18261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3217050"/>
            <a:ext cx="2095500" cy="114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67CC51-0910-174A-948B-5EAF0D3FA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50" y="3579000"/>
            <a:ext cx="3009900" cy="1562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33B0F6-34DC-4944-AFD7-D8C3A0DEFC33}"/>
              </a:ext>
            </a:extLst>
          </p:cNvPr>
          <p:cNvSpPr txBox="1"/>
          <p:nvPr/>
        </p:nvSpPr>
        <p:spPr>
          <a:xfrm>
            <a:off x="5992368" y="4460635"/>
            <a:ext cx="297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fminbnd</a:t>
            </a:r>
            <a:r>
              <a:rPr lang="en-US" dirty="0"/>
              <a:t> returns x-values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ADD58E-866F-0D45-8E27-3151204DA8B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762627" y="4225677"/>
            <a:ext cx="1715260" cy="2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03FB8D-D1F2-084D-8A45-2040B2E393D7}"/>
              </a:ext>
            </a:extLst>
          </p:cNvPr>
          <p:cNvSpPr txBox="1"/>
          <p:nvPr/>
        </p:nvSpPr>
        <p:spPr>
          <a:xfrm>
            <a:off x="5992368" y="5668495"/>
            <a:ext cx="297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f(x) </a:t>
            </a:r>
            <a:r>
              <a:rPr lang="en-US" dirty="0"/>
              <a:t>gives y-values or the minima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B98C5F-604D-644C-A1BE-1B1B098CBE9E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595582" y="5268036"/>
            <a:ext cx="1882305" cy="40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343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1033</TotalTime>
  <Words>737</Words>
  <Application>Microsoft Office PowerPoint</Application>
  <PresentationFormat>On-screen Show (4:3)</PresentationFormat>
  <Paragraphs>159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Calibri</vt:lpstr>
      <vt:lpstr>Cambria Math</vt:lpstr>
      <vt:lpstr>Courier</vt:lpstr>
      <vt:lpstr>Futura</vt:lpstr>
      <vt:lpstr>Gill Sans</vt:lpstr>
      <vt:lpstr>Rockwell</vt:lpstr>
      <vt:lpstr>Rockwell Condensed</vt:lpstr>
      <vt:lpstr>Rockwell Extra Bold</vt:lpstr>
      <vt:lpstr>Wingdings</vt:lpstr>
      <vt:lpstr>Wood Type</vt:lpstr>
      <vt:lpstr>ENGR 12</vt:lpstr>
      <vt:lpstr>STEP 1: Define the function</vt:lpstr>
      <vt:lpstr>STEP 2: analyze the function</vt:lpstr>
      <vt:lpstr>Creating Function Handle</vt:lpstr>
      <vt:lpstr>Creating function handle sample</vt:lpstr>
      <vt:lpstr>Anonymous function</vt:lpstr>
      <vt:lpstr>Plotting math functions</vt:lpstr>
      <vt:lpstr>Finding Roots</vt:lpstr>
      <vt:lpstr>Finding local minima</vt:lpstr>
      <vt:lpstr>Steps to find maxima of function</vt:lpstr>
      <vt:lpstr>Numerical integral</vt:lpstr>
      <vt:lpstr>Numerical Differentiation</vt:lpstr>
      <vt:lpstr>Numerical Differentiation method</vt:lpstr>
      <vt:lpstr>Convert a string into function</vt:lpstr>
      <vt:lpstr>Download handout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12</dc:title>
  <dc:creator>Microsoft Office User</dc:creator>
  <cp:lastModifiedBy>Peiffer, Avery E</cp:lastModifiedBy>
  <cp:revision>89</cp:revision>
  <dcterms:created xsi:type="dcterms:W3CDTF">2018-01-16T11:06:59Z</dcterms:created>
  <dcterms:modified xsi:type="dcterms:W3CDTF">2018-02-15T21:43:51Z</dcterms:modified>
</cp:coreProperties>
</file>