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3"/>
  </p:notes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7" d="100"/>
          <a:sy n="27" d="100"/>
        </p:scale>
        <p:origin x="1090" y="82"/>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22AA5-7CA9-44B0-887E-F83DBF81718C}" type="datetimeFigureOut">
              <a:rPr lang="en-US" smtClean="0"/>
              <a:t>3/27/2018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8C0FF-052A-4794-B11A-2923DFE92B04}" type="slidenum">
              <a:rPr lang="en-US" smtClean="0"/>
              <a:t>‹#›</a:t>
            </a:fld>
            <a:endParaRPr lang="en-US"/>
          </a:p>
        </p:txBody>
      </p:sp>
    </p:spTree>
    <p:extLst>
      <p:ext uri="{BB962C8B-B14F-4D97-AF65-F5344CB8AC3E}">
        <p14:creationId xmlns:p14="http://schemas.microsoft.com/office/powerpoint/2010/main" val="1024175793"/>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58C0FF-052A-4794-B11A-2923DFE92B04}" type="slidenum">
              <a:rPr lang="en-US" smtClean="0"/>
              <a:t>1</a:t>
            </a:fld>
            <a:endParaRPr lang="en-US"/>
          </a:p>
        </p:txBody>
      </p:sp>
    </p:spTree>
    <p:extLst>
      <p:ext uri="{BB962C8B-B14F-4D97-AF65-F5344CB8AC3E}">
        <p14:creationId xmlns:p14="http://schemas.microsoft.com/office/powerpoint/2010/main" val="359175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p:txBody>
          <a:bodyPr/>
          <a:lstStyle/>
          <a:p>
            <a:fld id="{4107528D-5881-42F0-B2B7-4C16282C99A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227983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7528D-5881-42F0-B2B7-4C16282C99A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128700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7528D-5881-42F0-B2B7-4C16282C99A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164628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7528D-5881-42F0-B2B7-4C16282C99A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352478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7528D-5881-42F0-B2B7-4C16282C99A3}"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148980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07528D-5881-42F0-B2B7-4C16282C99A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351732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7528D-5881-42F0-B2B7-4C16282C99A3}"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58360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07528D-5881-42F0-B2B7-4C16282C99A3}"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25821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7528D-5881-42F0-B2B7-4C16282C99A3}"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164641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4107528D-5881-42F0-B2B7-4C16282C99A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274689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4107528D-5881-42F0-B2B7-4C16282C99A3}"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62366-612D-4CC3-B11E-664E7A983B7C}" type="slidenum">
              <a:rPr lang="en-US" smtClean="0"/>
              <a:t>‹#›</a:t>
            </a:fld>
            <a:endParaRPr lang="en-US"/>
          </a:p>
        </p:txBody>
      </p:sp>
    </p:spTree>
    <p:extLst>
      <p:ext uri="{BB962C8B-B14F-4D97-AF65-F5344CB8AC3E}">
        <p14:creationId xmlns:p14="http://schemas.microsoft.com/office/powerpoint/2010/main" val="333918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4107528D-5881-42F0-B2B7-4C16282C99A3}" type="datetimeFigureOut">
              <a:rPr lang="en-US" smtClean="0"/>
              <a:t>3/27/2018</a:t>
            </a:fld>
            <a:endParaRPr lang="en-US"/>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68762366-612D-4CC3-B11E-664E7A983B7C}" type="slidenum">
              <a:rPr lang="en-US" smtClean="0"/>
              <a:t>‹#›</a:t>
            </a:fld>
            <a:endParaRPr lang="en-US"/>
          </a:p>
        </p:txBody>
      </p:sp>
    </p:spTree>
    <p:extLst>
      <p:ext uri="{BB962C8B-B14F-4D97-AF65-F5344CB8AC3E}">
        <p14:creationId xmlns:p14="http://schemas.microsoft.com/office/powerpoint/2010/main" val="248991802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cb97@pitt.edu"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hyperlink" Target="mailto:ejf44@pitt.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95379" y="3229995"/>
            <a:ext cx="12886157" cy="24919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0380" y="313515"/>
            <a:ext cx="32085568" cy="266439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6990" y="790722"/>
            <a:ext cx="31832348" cy="1200329"/>
          </a:xfrm>
          <a:prstGeom prst="rect">
            <a:avLst/>
          </a:prstGeom>
          <a:solidFill>
            <a:schemeClr val="accent6">
              <a:lumMod val="40000"/>
              <a:lumOff val="60000"/>
            </a:schemeClr>
          </a:solid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The Argus II Retinal Prosthesis System:  A Sustainable Device in the Treatment of Retinitis Pigmentosa  </a:t>
            </a:r>
          </a:p>
          <a:p>
            <a:pPr algn="ctr"/>
            <a:endParaRPr lang="en-US" sz="1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5800" y="3749011"/>
            <a:ext cx="12328071"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       Retinitis Pigmentosa </a:t>
            </a:r>
            <a:r>
              <a:rPr lang="en-US" sz="2400" dirty="0">
                <a:latin typeface="Times New Roman" panose="02020603050405020304" pitchFamily="18" charset="0"/>
                <a:cs typeface="Times New Roman" panose="02020603050405020304" pitchFamily="18" charset="0"/>
              </a:rPr>
              <a:t>is a hereditary disease that causes degeneration of retinal photoreceptor cells, affecting one in four thousand individuals worldwide. Patients with RP experience a common progression of symptoms, beginning with the loss of night vision in adolescence. Peripheral vision is weakened and eventually lost by early adulthood, followed by complete blindness typically by age sixty. </a:t>
            </a:r>
          </a:p>
        </p:txBody>
      </p:sp>
      <p:sp>
        <p:nvSpPr>
          <p:cNvPr id="10" name="TextBox 9"/>
          <p:cNvSpPr txBox="1"/>
          <p:nvPr/>
        </p:nvSpPr>
        <p:spPr>
          <a:xfrm>
            <a:off x="390380" y="3173958"/>
            <a:ext cx="12886157" cy="654912"/>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THE NEED FOR A ‘BIONIC EYE</a:t>
            </a:r>
            <a:r>
              <a:rPr lang="en-US" sz="3600" dirty="0">
                <a:latin typeface="Times New Roman" panose="02020603050405020304" pitchFamily="18" charset="0"/>
                <a:cs typeface="Times New Roman" panose="02020603050405020304" pitchFamily="18" charset="0"/>
              </a:rPr>
              <a:t>’</a:t>
            </a:r>
          </a:p>
        </p:txBody>
      </p:sp>
      <p:sp>
        <p:nvSpPr>
          <p:cNvPr id="17" name="TextBox 16"/>
          <p:cNvSpPr txBox="1"/>
          <p:nvPr/>
        </p:nvSpPr>
        <p:spPr>
          <a:xfrm>
            <a:off x="20789765" y="3205516"/>
            <a:ext cx="11131203" cy="646331"/>
          </a:xfrm>
          <a:prstGeom prst="rect">
            <a:avLst/>
          </a:prstGeom>
          <a:solidFill>
            <a:schemeClr val="accent6">
              <a:lumMod val="40000"/>
              <a:lumOff val="60000"/>
            </a:schemeClr>
          </a:solid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THE EXTERNAL COMPONENTS</a:t>
            </a:r>
          </a:p>
        </p:txBody>
      </p:sp>
      <p:sp>
        <p:nvSpPr>
          <p:cNvPr id="18" name="TextBox 17"/>
          <p:cNvSpPr txBox="1"/>
          <p:nvPr/>
        </p:nvSpPr>
        <p:spPr>
          <a:xfrm>
            <a:off x="20234787" y="3883895"/>
            <a:ext cx="12241161" cy="5386090"/>
          </a:xfrm>
          <a:prstGeom prst="rect">
            <a:avLst/>
          </a:prstGeom>
          <a:noFill/>
        </p:spPr>
        <p:txBody>
          <a:bodyPr wrap="square" rtlCol="0">
            <a:spAutoFit/>
          </a:bodyPr>
          <a:lstStyle/>
          <a:p>
            <a:pPr marL="514350" indent="-514350">
              <a:buAutoNum type="arabicPeriod"/>
            </a:pPr>
            <a:r>
              <a:rPr lang="en-US" sz="2400" dirty="0">
                <a:latin typeface="Times New Roman" panose="02020603050405020304" pitchFamily="18" charset="0"/>
                <a:cs typeface="Times New Roman" panose="02020603050405020304" pitchFamily="18" charset="0"/>
              </a:rPr>
              <a:t>Argus II glasses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contain a miniature camera and transmitting coil used to send electrical signals and power to the implanted device.</a:t>
            </a:r>
          </a:p>
          <a:p>
            <a:pPr marL="514350" indent="-514350">
              <a:buFontTx/>
              <a:buAutoNum type="arabicPeriod"/>
            </a:pPr>
            <a:r>
              <a:rPr lang="en-US" sz="2400" dirty="0">
                <a:latin typeface="Times New Roman" panose="02020603050405020304" pitchFamily="18" charset="0"/>
                <a:cs typeface="Times New Roman" panose="02020603050405020304" pitchFamily="18" charset="0"/>
              </a:rPr>
              <a:t>Video processing unit (VPU): The VPU is worn on the user’s waist and is responsible for converting video to electrical information. Rechargeable batteries inside the VPU provide power (external power source).</a:t>
            </a:r>
          </a:p>
          <a:p>
            <a:r>
              <a:rPr lang="en-US" sz="2400" dirty="0">
                <a:latin typeface="Times New Roman" panose="02020603050405020304" pitchFamily="18" charset="0"/>
                <a:cs typeface="Times New Roman" panose="02020603050405020304" pitchFamily="18" charset="0"/>
              </a:rPr>
              <a:t>3.    A cable connects the two external components (limitation).</a:t>
            </a:r>
          </a:p>
          <a:p>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*Sustainability: The lack of an implanted battery yields a safer product and prevents chemical   side effects, irritation and infection. </a:t>
            </a:r>
          </a:p>
          <a:p>
            <a:endParaRPr lang="en-US" sz="3200" dirty="0">
              <a:latin typeface="Times New Roman" panose="02020603050405020304" pitchFamily="18" charset="0"/>
              <a:cs typeface="Times New Roman" panose="02020603050405020304" pitchFamily="18" charset="0"/>
            </a:endParaRPr>
          </a:p>
          <a:p>
            <a:pPr marL="514350" indent="-514350">
              <a:buFontTx/>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20789765" y="7272615"/>
            <a:ext cx="11131203" cy="646331"/>
          </a:xfrm>
          <a:prstGeom prst="rect">
            <a:avLst/>
          </a:prstGeom>
          <a:solidFill>
            <a:schemeClr val="accent6">
              <a:lumMod val="40000"/>
              <a:lumOff val="60000"/>
            </a:schemeClr>
          </a:solid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THE IMPLANTED DEVICE</a:t>
            </a:r>
          </a:p>
        </p:txBody>
      </p:sp>
      <p:sp>
        <p:nvSpPr>
          <p:cNvPr id="20" name="TextBox 19"/>
          <p:cNvSpPr txBox="1"/>
          <p:nvPr/>
        </p:nvSpPr>
        <p:spPr>
          <a:xfrm>
            <a:off x="20647741" y="8205528"/>
            <a:ext cx="118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The implanted device consists of a 60 electrode array implanted in and around the     retina, providing a 20° field of vision.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The implanted device receives data from the VPU and outputs the desired electrical stimuli. The stimuli affects the living bipolar and ganglion cells located within the retina, which creates light patterns that can be learned and interpreted by the user .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 period of rehabilitation is needed after implantation, where settings such as contrast and edge enhancement are customized for individual needs. </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*Sustainability: The Argus II  is powered by the most efficient method of harvesting energy for implanted devices. </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1073120602"/>
              </p:ext>
            </p:extLst>
          </p:nvPr>
        </p:nvGraphicFramePr>
        <p:xfrm>
          <a:off x="7894781" y="12240579"/>
          <a:ext cx="17627601" cy="8606378"/>
        </p:xfrm>
        <a:graphic>
          <a:graphicData uri="http://schemas.openxmlformats.org/drawingml/2006/table">
            <a:tbl>
              <a:tblPr firstRow="1" bandRow="1">
                <a:tableStyleId>{5C22544A-7EE6-4342-B048-85BDC9FD1C3A}</a:tableStyleId>
              </a:tblPr>
              <a:tblGrid>
                <a:gridCol w="5875867">
                  <a:extLst>
                    <a:ext uri="{9D8B030D-6E8A-4147-A177-3AD203B41FA5}">
                      <a16:colId xmlns:a16="http://schemas.microsoft.com/office/drawing/2014/main" val="20000"/>
                    </a:ext>
                  </a:extLst>
                </a:gridCol>
                <a:gridCol w="5875867">
                  <a:extLst>
                    <a:ext uri="{9D8B030D-6E8A-4147-A177-3AD203B41FA5}">
                      <a16:colId xmlns:a16="http://schemas.microsoft.com/office/drawing/2014/main" val="20001"/>
                    </a:ext>
                  </a:extLst>
                </a:gridCol>
                <a:gridCol w="5875867">
                  <a:extLst>
                    <a:ext uri="{9D8B030D-6E8A-4147-A177-3AD203B41FA5}">
                      <a16:colId xmlns:a16="http://schemas.microsoft.com/office/drawing/2014/main" val="20002"/>
                    </a:ext>
                  </a:extLst>
                </a:gridCol>
              </a:tblGrid>
              <a:tr h="1373474">
                <a:tc>
                  <a:txBody>
                    <a:bodyPr/>
                    <a:lstStyle/>
                    <a:p>
                      <a:pPr algn="ctr"/>
                      <a:r>
                        <a:rPr lang="en-US" sz="3600" dirty="0">
                          <a:solidFill>
                            <a:schemeClr val="tx1"/>
                          </a:solidFill>
                          <a:latin typeface="Times New Roman" panose="02020603050405020304" pitchFamily="18" charset="0"/>
                          <a:cs typeface="Times New Roman" panose="02020603050405020304" pitchFamily="18" charset="0"/>
                        </a:rPr>
                        <a:t>Cost Effectiveness</a:t>
                      </a:r>
                    </a:p>
                  </a:txBody>
                  <a:tcPr>
                    <a:solidFill>
                      <a:schemeClr val="accent6">
                        <a:lumMod val="40000"/>
                        <a:lumOff val="60000"/>
                      </a:schemeClr>
                    </a:solidFill>
                  </a:tcPr>
                </a:tc>
                <a:tc>
                  <a:txBody>
                    <a:bodyPr/>
                    <a:lstStyle/>
                    <a:p>
                      <a:pPr algn="ctr"/>
                      <a:r>
                        <a:rPr lang="en-US" sz="3600" dirty="0">
                          <a:solidFill>
                            <a:schemeClr val="tx1"/>
                          </a:solidFill>
                          <a:latin typeface="Times New Roman" panose="02020603050405020304" pitchFamily="18" charset="0"/>
                          <a:cs typeface="Times New Roman" panose="02020603050405020304" pitchFamily="18" charset="0"/>
                        </a:rPr>
                        <a:t>Implant</a:t>
                      </a:r>
                      <a:r>
                        <a:rPr lang="en-US" sz="3600" baseline="0" dirty="0">
                          <a:solidFill>
                            <a:schemeClr val="tx1"/>
                          </a:solidFill>
                          <a:latin typeface="Times New Roman" panose="02020603050405020304" pitchFamily="18" charset="0"/>
                          <a:cs typeface="Times New Roman" panose="02020603050405020304" pitchFamily="18" charset="0"/>
                        </a:rPr>
                        <a:t> Eligibility Restrictions</a:t>
                      </a:r>
                      <a:endParaRPr lang="en-US" sz="36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ctr"/>
                      <a:r>
                        <a:rPr lang="en-US" sz="3600" dirty="0">
                          <a:solidFill>
                            <a:schemeClr val="tx1"/>
                          </a:solidFill>
                          <a:latin typeface="Times New Roman" panose="02020603050405020304" pitchFamily="18" charset="0"/>
                          <a:cs typeface="Times New Roman" panose="02020603050405020304" pitchFamily="18" charset="0"/>
                        </a:rPr>
                        <a:t>Design </a:t>
                      </a:r>
                    </a:p>
                  </a:txBody>
                  <a:tcPr>
                    <a:solidFill>
                      <a:schemeClr val="accent6">
                        <a:lumMod val="40000"/>
                        <a:lumOff val="60000"/>
                      </a:schemeClr>
                    </a:solidFill>
                  </a:tcPr>
                </a:tc>
                <a:extLst>
                  <a:ext uri="{0D108BD9-81ED-4DB2-BD59-A6C34878D82A}">
                    <a16:rowId xmlns:a16="http://schemas.microsoft.com/office/drawing/2014/main" val="10000"/>
                  </a:ext>
                </a:extLst>
              </a:tr>
              <a:tr h="2571076">
                <a:tc>
                  <a:txBody>
                    <a:bodyPr/>
                    <a:lstStyle/>
                    <a:p>
                      <a:pPr marL="0" indent="0" algn="just">
                        <a:buFont typeface="Arial" panose="020B0604020202020204" pitchFamily="34" charset="0"/>
                        <a:buNone/>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Duke Eye Center,:</a:t>
                      </a:r>
                      <a:r>
                        <a:rPr lang="en-US" sz="2400" kern="1200" baseline="0" dirty="0">
                          <a:solidFill>
                            <a:schemeClr val="dk1"/>
                          </a:solidFill>
                          <a:effectLst/>
                          <a:latin typeface="Times New Roman" panose="02020603050405020304" pitchFamily="18" charset="0"/>
                          <a:ea typeface="+mn-ea"/>
                          <a:cs typeface="Times New Roman" panose="02020603050405020304" pitchFamily="18" charset="0"/>
                        </a:rPr>
                        <a:t> T</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he cost of the system (approximately $200,000) covers the device costs, the surgical costs and about a month of post-surgery training and rehabilitation.</a:t>
                      </a:r>
                    </a:p>
                    <a:p>
                      <a:pPr algn="just"/>
                      <a:endParaRPr lang="en-US" sz="24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a:r>
                        <a:rPr lang="en-US" sz="2400" dirty="0">
                          <a:latin typeface="Times New Roman" panose="02020603050405020304" pitchFamily="18" charset="0"/>
                          <a:cs typeface="Times New Roman" panose="02020603050405020304" pitchFamily="18" charset="0"/>
                        </a:rPr>
                        <a:t>According</a:t>
                      </a:r>
                      <a:r>
                        <a:rPr lang="en-US" sz="2400" baseline="0" dirty="0">
                          <a:latin typeface="Times New Roman" panose="02020603050405020304" pitchFamily="18" charset="0"/>
                          <a:cs typeface="Times New Roman" panose="02020603050405020304" pitchFamily="18" charset="0"/>
                        </a:rPr>
                        <a:t> to the FDA and European CE mark patients are NOT  eligible for implantation if they are: </a:t>
                      </a:r>
                    </a:p>
                    <a:p>
                      <a:pPr algn="just"/>
                      <a:endParaRPr lang="en-US" sz="2400" baseline="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aseline="0" dirty="0">
                          <a:latin typeface="Times New Roman" panose="02020603050405020304" pitchFamily="18" charset="0"/>
                          <a:cs typeface="Times New Roman" panose="02020603050405020304" pitchFamily="18" charset="0"/>
                        </a:rPr>
                        <a:t>Under the age of 25 years old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Unable</a:t>
                      </a:r>
                      <a:r>
                        <a:rPr lang="en-US" sz="2400" baseline="0" dirty="0">
                          <a:latin typeface="Times New Roman" panose="02020603050405020304" pitchFamily="18" charset="0"/>
                          <a:cs typeface="Times New Roman" panose="02020603050405020304" pitchFamily="18" charset="0"/>
                        </a:rPr>
                        <a:t> to exhibit some residual light perception</a:t>
                      </a:r>
                    </a:p>
                  </a:txBody>
                  <a:tcPr>
                    <a:solidFill>
                      <a:schemeClr val="accent4">
                        <a:lumMod val="20000"/>
                        <a:lumOff val="80000"/>
                      </a:schemeClr>
                    </a:solidFill>
                  </a:tcPr>
                </a:tc>
                <a:tc>
                  <a:txBody>
                    <a:bodyPr/>
                    <a:lstStyle/>
                    <a:p>
                      <a:pPr algn="just"/>
                      <a:r>
                        <a:rPr lang="en-US" sz="2400" kern="1200" dirty="0">
                          <a:solidFill>
                            <a:schemeClr val="dk1"/>
                          </a:solidFill>
                          <a:effectLst/>
                          <a:latin typeface="Times New Roman" panose="02020603050405020304" pitchFamily="18" charset="0"/>
                          <a:ea typeface="+mn-ea"/>
                          <a:cs typeface="Times New Roman" panose="02020603050405020304" pitchFamily="18" charset="0"/>
                        </a:rPr>
                        <a:t>While this device provides sight to blind retinitis pigmentosa patients, the design of the system does limit the mobility of the user, whose quality of life may be affected by the presence of the external components. </a:t>
                      </a:r>
                      <a:endParaRPr lang="en-US" sz="24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extLst>
                  <a:ext uri="{0D108BD9-81ED-4DB2-BD59-A6C34878D82A}">
                    <a16:rowId xmlns:a16="http://schemas.microsoft.com/office/drawing/2014/main" val="10001"/>
                  </a:ext>
                </a:extLst>
              </a:tr>
              <a:tr h="1809311">
                <a:tc>
                  <a:txBody>
                    <a:bodyPr/>
                    <a:lstStyle/>
                    <a:p>
                      <a:pPr marL="0" indent="0" algn="just">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  A</a:t>
                      </a:r>
                      <a:r>
                        <a:rPr lang="en-US" sz="2400" baseline="0" dirty="0">
                          <a:latin typeface="Times New Roman" panose="02020603050405020304" pitchFamily="18" charset="0"/>
                          <a:cs typeface="Times New Roman" panose="02020603050405020304" pitchFamily="18" charset="0"/>
                        </a:rPr>
                        <a:t> study released by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Biomedical  Center of Ophthalmology </a:t>
                      </a:r>
                      <a:r>
                        <a:rPr lang="en-US" sz="2400" kern="1200" baseline="0" dirty="0">
                          <a:solidFill>
                            <a:schemeClr val="dk1"/>
                          </a:solidFill>
                          <a:effectLst/>
                          <a:latin typeface="Times New Roman" panose="02020603050405020304" pitchFamily="18" charset="0"/>
                          <a:ea typeface="+mn-ea"/>
                          <a:cs typeface="Times New Roman" panose="02020603050405020304" pitchFamily="18" charset="0"/>
                        </a:rPr>
                        <a:t>found that the annual cost of the Argus II was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$14,988 per patient.</a:t>
                      </a:r>
                    </a:p>
                  </a:txBody>
                  <a:tcPr>
                    <a:solidFill>
                      <a:schemeClr val="accent5">
                        <a:lumMod val="20000"/>
                        <a:lumOff val="80000"/>
                      </a:schemeClr>
                    </a:solidFill>
                  </a:tcPr>
                </a:tc>
                <a:tc>
                  <a: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Unable to respond to</a:t>
                      </a:r>
                      <a:r>
                        <a:rPr lang="en-US" sz="2400" baseline="0" dirty="0">
                          <a:latin typeface="Times New Roman" panose="02020603050405020304" pitchFamily="18" charset="0"/>
                          <a:cs typeface="Times New Roman" panose="02020603050405020304" pitchFamily="18" charset="0"/>
                        </a:rPr>
                        <a:t> retinal stimulation</a:t>
                      </a:r>
                    </a:p>
                    <a:p>
                      <a:pPr marL="342900" indent="-342900">
                        <a:buFont typeface="Arial" panose="020B0604020202020204" pitchFamily="34" charset="0"/>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Have and</a:t>
                      </a:r>
                      <a:r>
                        <a:rPr lang="en-US" sz="2400" kern="1200" baseline="0" dirty="0">
                          <a:solidFill>
                            <a:schemeClr val="dk1"/>
                          </a:solidFill>
                          <a:effectLst/>
                          <a:latin typeface="Times New Roman" panose="02020603050405020304" pitchFamily="18" charset="0"/>
                          <a:ea typeface="+mn-ea"/>
                          <a:cs typeface="Times New Roman" panose="02020603050405020304" pitchFamily="18" charset="0"/>
                        </a:rPr>
                        <a:t> o</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cular diseases such as optic nerve disease, central retinal artery or vein occlusion, or  have a history of retinal detachment</a:t>
                      </a:r>
                      <a:r>
                        <a:rPr lang="en-US" sz="2400" kern="1200" baseline="0" dirty="0">
                          <a:solidFill>
                            <a:schemeClr val="dk1"/>
                          </a:solidFill>
                          <a:effectLst/>
                          <a:latin typeface="Times New Roman" panose="02020603050405020304" pitchFamily="18" charset="0"/>
                          <a:ea typeface="+mn-ea"/>
                          <a:cs typeface="Times New Roman" panose="02020603050405020304" pitchFamily="18" charset="0"/>
                        </a:rPr>
                        <a:t> and trauma </a:t>
                      </a:r>
                      <a:endParaRPr lang="en-US" sz="2400" dirty="0">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algn="just"/>
                      <a:r>
                        <a:rPr lang="en-US" sz="2400" kern="1200" dirty="0">
                          <a:solidFill>
                            <a:schemeClr val="dk1"/>
                          </a:solidFill>
                          <a:effectLst/>
                          <a:latin typeface="Times New Roman" panose="02020603050405020304" pitchFamily="18" charset="0"/>
                          <a:ea typeface="+mn-ea"/>
                          <a:cs typeface="Times New Roman" panose="02020603050405020304" pitchFamily="18" charset="0"/>
                        </a:rPr>
                        <a:t>One future improvement that could be made to sustain and improve the livability of the patient is the remodeling of the system, resulting in a size reduction of the external components.</a:t>
                      </a:r>
                      <a:endParaRPr lang="en-US" sz="24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extLst>
                  <a:ext uri="{0D108BD9-81ED-4DB2-BD59-A6C34878D82A}">
                    <a16:rowId xmlns:a16="http://schemas.microsoft.com/office/drawing/2014/main" val="10002"/>
                  </a:ext>
                </a:extLst>
              </a:tr>
              <a:tr h="883658">
                <a:tc>
                  <a:txBody>
                    <a:bodyPr/>
                    <a:lstStyle/>
                    <a:p>
                      <a:pPr marL="0" indent="0" algn="just">
                        <a:buFont typeface="Arial" panose="020B0604020202020204" pitchFamily="34" charset="0"/>
                        <a:buNone/>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 As of August 15, 2013, the Argus II system was approved by Centers for Medicare and Medicaid Services (CMS) in the United States, and on October 1</a:t>
                      </a:r>
                      <a:r>
                        <a:rPr lang="en-US" sz="2400" kern="1200" baseline="30000" dirty="0">
                          <a:solidFill>
                            <a:schemeClr val="dk1"/>
                          </a:solidFill>
                          <a:effectLst/>
                          <a:latin typeface="Times New Roman" panose="02020603050405020304" pitchFamily="18" charset="0"/>
                          <a:ea typeface="+mn-ea"/>
                          <a:cs typeface="Times New Roman" panose="02020603050405020304" pitchFamily="18" charset="0"/>
                        </a:rPr>
                        <a:t>st</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Medicare offered complete coverage of the device.</a:t>
                      </a:r>
                      <a:endParaRPr lang="en-US" sz="2400" dirty="0">
                        <a:latin typeface="Times New Roman" panose="02020603050405020304" pitchFamily="18" charset="0"/>
                        <a:cs typeface="Times New Roman" panose="02020603050405020304" pitchFamily="18" charset="0"/>
                      </a:endParaRPr>
                    </a:p>
                    <a:p>
                      <a:endParaRPr lang="en-US" dirty="0"/>
                    </a:p>
                  </a:txBody>
                  <a:tcPr>
                    <a:solidFill>
                      <a:schemeClr val="accent5">
                        <a:lumMod val="20000"/>
                        <a:lumOff val="80000"/>
                      </a:schemeClr>
                    </a:solidFill>
                  </a:tcPr>
                </a:tc>
                <a:tc>
                  <a: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Have</a:t>
                      </a:r>
                      <a:r>
                        <a:rPr lang="en-US" sz="2400" baseline="0" dirty="0">
                          <a:latin typeface="Times New Roman" panose="02020603050405020304" pitchFamily="18" charset="0"/>
                          <a:cs typeface="Times New Roman" panose="02020603050405020304" pitchFamily="18" charset="0"/>
                        </a:rPr>
                        <a:t> thin  conjunctiva or corneal ulcers</a:t>
                      </a:r>
                    </a:p>
                    <a:p>
                      <a:pPr marL="342900" indent="-342900">
                        <a:buFont typeface="Arial" panose="020B0604020202020204" pitchFamily="34" charset="0"/>
                        <a:buChar char="•"/>
                      </a:pPr>
                      <a:r>
                        <a:rPr lang="en-US" sz="2400" baseline="0" dirty="0">
                          <a:latin typeface="Times New Roman" panose="02020603050405020304" pitchFamily="18" charset="0"/>
                          <a:cs typeface="Times New Roman" panose="02020603050405020304" pitchFamily="18" charset="0"/>
                        </a:rPr>
                        <a:t>Have a preexisting implant in the head, such as a cochlear implant</a:t>
                      </a:r>
                    </a:p>
                    <a:p>
                      <a:pPr marL="342900" indent="-342900">
                        <a:buFont typeface="Arial" panose="020B0604020202020204" pitchFamily="34" charset="0"/>
                        <a:buChar char="•"/>
                      </a:pPr>
                      <a:r>
                        <a:rPr lang="en-US" sz="2400" baseline="0" dirty="0">
                          <a:latin typeface="Times New Roman" panose="02020603050405020304" pitchFamily="18" charset="0"/>
                          <a:cs typeface="Times New Roman" panose="02020603050405020304" pitchFamily="18" charset="0"/>
                        </a:rPr>
                        <a:t>Can not undergo general anesthesia or take the necessary antibiotics post implantation </a:t>
                      </a:r>
                    </a:p>
                    <a:p>
                      <a:pPr marL="0" indent="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marL="0" marR="0" indent="0" algn="just" defTabSz="246888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 more discrete design would increase the quality of life of the patient by offering more privacy and freedom to continue with a normal life.</a:t>
                      </a:r>
                      <a:endParaRPr lang="en-US" sz="2400" dirty="0">
                        <a:latin typeface="Times New Roman" panose="02020603050405020304" pitchFamily="18" charset="0"/>
                        <a:cs typeface="Times New Roman" panose="02020603050405020304" pitchFamily="18" charset="0"/>
                      </a:endParaRPr>
                    </a:p>
                    <a:p>
                      <a:pPr algn="just"/>
                      <a:endParaRPr lang="en-US" dirty="0"/>
                    </a:p>
                  </a:txBody>
                  <a:tcPr>
                    <a:solidFill>
                      <a:schemeClr val="accent5">
                        <a:lumMod val="20000"/>
                        <a:lumOff val="80000"/>
                      </a:schemeClr>
                    </a:solidFill>
                  </a:tcPr>
                </a:tc>
                <a:extLst>
                  <a:ext uri="{0D108BD9-81ED-4DB2-BD59-A6C34878D82A}">
                    <a16:rowId xmlns:a16="http://schemas.microsoft.com/office/drawing/2014/main" val="10003"/>
                  </a:ext>
                </a:extLst>
              </a:tr>
            </a:tbl>
          </a:graphicData>
        </a:graphic>
      </p:graphicFrame>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3141" y="3013971"/>
            <a:ext cx="5770479" cy="314977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1829" y="7918946"/>
            <a:ext cx="5772956" cy="3048425"/>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03107" y="13162436"/>
            <a:ext cx="6330132" cy="2838255"/>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0606747"/>
            <a:ext cx="7168920" cy="3527305"/>
          </a:xfrm>
          <a:prstGeom prst="rect">
            <a:avLst/>
          </a:prstGeom>
        </p:spPr>
      </p:pic>
      <p:sp>
        <p:nvSpPr>
          <p:cNvPr id="27" name="TextBox 26"/>
          <p:cNvSpPr txBox="1"/>
          <p:nvPr/>
        </p:nvSpPr>
        <p:spPr>
          <a:xfrm>
            <a:off x="25850849" y="12181651"/>
            <a:ext cx="6834648" cy="954107"/>
          </a:xfrm>
          <a:prstGeom prst="rect">
            <a:avLst/>
          </a:prstGeom>
          <a:solidFill>
            <a:schemeClr val="accent5">
              <a:lumMod val="20000"/>
              <a:lumOff val="80000"/>
            </a:schemeClr>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Inductive Coupling: An Efficient Method of Harvesting Energy for Implanted Devices </a:t>
            </a:r>
          </a:p>
        </p:txBody>
      </p:sp>
      <p:sp>
        <p:nvSpPr>
          <p:cNvPr id="28" name="TextBox 27"/>
          <p:cNvSpPr txBox="1"/>
          <p:nvPr/>
        </p:nvSpPr>
        <p:spPr>
          <a:xfrm>
            <a:off x="26060399" y="15971081"/>
            <a:ext cx="641554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inducting coupling link consists of two RLC circuits (resistor, inductor and capacitor), functioning as the transmitting and receiving coils.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Shown above is a  simplified version of the inductive coupling link circuit is shown, where V</a:t>
            </a:r>
            <a:r>
              <a:rPr lang="en-US" sz="2400" baseline="-25000" dirty="0">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is the input voltage, obtained from the VPU and sent to the transmitting coils mounted on the glasses.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voltage input then enters the RLC circuit, where </a:t>
            </a:r>
            <a:r>
              <a:rPr lang="en-US" sz="2400" dirty="0" err="1">
                <a:latin typeface="Times New Roman" panose="02020603050405020304" pitchFamily="18" charset="0"/>
                <a:cs typeface="Times New Roman" panose="02020603050405020304" pitchFamily="18" charset="0"/>
              </a:rPr>
              <a:t>C</a:t>
            </a:r>
            <a:r>
              <a:rPr lang="en-US" sz="2400" baseline="-25000" dirty="0" err="1">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is the equivalent capacitance and </a:t>
            </a:r>
            <a:r>
              <a:rPr lang="en-US" sz="2400" dirty="0" err="1">
                <a:latin typeface="Times New Roman" panose="02020603050405020304" pitchFamily="18" charset="0"/>
                <a:cs typeface="Times New Roman" panose="02020603050405020304" pitchFamily="18" charset="0"/>
              </a:rPr>
              <a:t>V</a:t>
            </a:r>
            <a:r>
              <a:rPr lang="en-US" sz="2400" baseline="-25000" dirty="0" err="1">
                <a:latin typeface="Times New Roman" panose="02020603050405020304" pitchFamily="18" charset="0"/>
                <a:cs typeface="Times New Roman" panose="02020603050405020304" pitchFamily="18" charset="0"/>
              </a:rPr>
              <a:t>out</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is the power output to the implanted device.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Maximum power efficiency: 80%</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Minimum power efficiency: 73% </a:t>
            </a:r>
          </a:p>
          <a:p>
            <a:endParaRPr lang="en-US" sz="2400" dirty="0">
              <a:latin typeface="Times New Roman" panose="02020603050405020304" pitchFamily="18" charset="0"/>
              <a:cs typeface="Times New Roman" panose="02020603050405020304" pitchFamily="18" charset="0"/>
            </a:endParaRP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9415" y="5917382"/>
            <a:ext cx="5380014" cy="2637468"/>
          </a:xfrm>
          <a:prstGeom prst="rect">
            <a:avLst/>
          </a:prstGeom>
        </p:spPr>
      </p:pic>
      <p:sp>
        <p:nvSpPr>
          <p:cNvPr id="31" name="TextBox 30"/>
          <p:cNvSpPr txBox="1"/>
          <p:nvPr/>
        </p:nvSpPr>
        <p:spPr>
          <a:xfrm>
            <a:off x="8164909" y="8554850"/>
            <a:ext cx="5269027"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Healthy Vision	     Early RP Vision</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As RP destroys rod and cone photoreceptor cells, responsible for nighttime vision and daytime vision respectively,  patients will experience a decrease in their field of vision until they are completely blind.  </a:t>
            </a:r>
          </a:p>
        </p:txBody>
      </p:sp>
      <p:sp>
        <p:nvSpPr>
          <p:cNvPr id="32" name="Rectangle 31"/>
          <p:cNvSpPr/>
          <p:nvPr/>
        </p:nvSpPr>
        <p:spPr>
          <a:xfrm>
            <a:off x="395379" y="6163741"/>
            <a:ext cx="7544483" cy="118572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67543" y="6272245"/>
            <a:ext cx="5350169"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STUDIES IN SUPPORT OF THE ARGUS II SYSTEM </a:t>
            </a:r>
          </a:p>
        </p:txBody>
      </p:sp>
      <p:sp>
        <p:nvSpPr>
          <p:cNvPr id="35" name="TextBox 34"/>
          <p:cNvSpPr txBox="1"/>
          <p:nvPr/>
        </p:nvSpPr>
        <p:spPr>
          <a:xfrm>
            <a:off x="315901" y="7457967"/>
            <a:ext cx="7528757"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(2010) </a:t>
            </a:r>
            <a:r>
              <a:rPr lang="en-US" sz="2400" i="1" dirty="0">
                <a:latin typeface="Times New Roman" panose="02020603050405020304" pitchFamily="18" charset="0"/>
                <a:cs typeface="Times New Roman" panose="02020603050405020304" pitchFamily="18" charset="0"/>
              </a:rPr>
              <a:t>British Journal of Ophthalmology</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27 nearly blind individuals were tested in locating a high contrast digital square traveling around a monitor.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tests were run both with the Argus system off and on</a:t>
            </a:r>
          </a:p>
          <a:p>
            <a:pPr algn="just"/>
            <a:r>
              <a:rPr lang="en-US" sz="2400" b="1" dirty="0">
                <a:latin typeface="Times New Roman" panose="02020603050405020304" pitchFamily="18" charset="0"/>
                <a:cs typeface="Times New Roman" panose="02020603050405020304" pitchFamily="18" charset="0"/>
              </a:rPr>
              <a:t>Results: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improvement rate: 96%</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Repeatability rate: 93%</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results from three subjects are shown below.</a:t>
            </a:r>
            <a:endParaRPr lang="en-US" sz="24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489740" y="14235844"/>
            <a:ext cx="7181077"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(2013) </a:t>
            </a:r>
            <a:r>
              <a:rPr lang="en-US" sz="2400" i="1" dirty="0">
                <a:latin typeface="Times New Roman" panose="02020603050405020304" pitchFamily="18" charset="0"/>
                <a:cs typeface="Times New Roman" panose="02020603050405020304" pitchFamily="18" charset="0"/>
              </a:rPr>
              <a:t>British Journal of Ophthalmology</a:t>
            </a:r>
            <a:r>
              <a:rPr lang="en-US" sz="2400" dirty="0">
                <a:latin typeface="Times New Roman" panose="02020603050405020304" pitchFamily="18" charset="0"/>
                <a:cs typeface="Times New Roman" panose="02020603050405020304" pitchFamily="18" charset="0"/>
              </a:rPr>
              <a:t> gathered data related to word recognition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Subjects were asked to determine the letters and three letter words on the computer screen.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tests were completed both before and after implantation of the device. </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Results: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Subjects consistently identified letters of size 2.3 cm.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Subjects identified more correct letters with the device than without it, 51.7-72.3 % of the time. </a:t>
            </a:r>
          </a:p>
        </p:txBody>
      </p:sp>
      <p:sp>
        <p:nvSpPr>
          <p:cNvPr id="37" name="TextBox 36"/>
          <p:cNvSpPr txBox="1"/>
          <p:nvPr/>
        </p:nvSpPr>
        <p:spPr>
          <a:xfrm>
            <a:off x="14472151" y="6341103"/>
            <a:ext cx="5132457"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The External Components of the Argus II (above)</a:t>
            </a:r>
          </a:p>
        </p:txBody>
      </p:sp>
      <p:sp>
        <p:nvSpPr>
          <p:cNvPr id="38" name="TextBox 37"/>
          <p:cNvSpPr txBox="1"/>
          <p:nvPr/>
        </p:nvSpPr>
        <p:spPr>
          <a:xfrm>
            <a:off x="15174686" y="11371005"/>
            <a:ext cx="4419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 Implanted Device (above)</a:t>
            </a:r>
          </a:p>
        </p:txBody>
      </p:sp>
      <p:sp>
        <p:nvSpPr>
          <p:cNvPr id="2" name="TextBox 1"/>
          <p:cNvSpPr txBox="1"/>
          <p:nvPr/>
        </p:nvSpPr>
        <p:spPr>
          <a:xfrm>
            <a:off x="12110102" y="1890727"/>
            <a:ext cx="1110342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Marade Bergen (</a:t>
            </a:r>
            <a:r>
              <a:rPr lang="en-US" sz="2400" dirty="0">
                <a:latin typeface="Times New Roman" panose="02020603050405020304" pitchFamily="18" charset="0"/>
                <a:cs typeface="Times New Roman" panose="02020603050405020304" pitchFamily="18" charset="0"/>
                <a:hlinkClick r:id="rId8"/>
              </a:rPr>
              <a:t>mcb97@pitt.edu</a:t>
            </a:r>
            <a:r>
              <a:rPr lang="en-US" sz="2400" dirty="0">
                <a:latin typeface="Times New Roman" panose="02020603050405020304" pitchFamily="18" charset="0"/>
                <a:cs typeface="Times New Roman" panose="02020603050405020304" pitchFamily="18" charset="0"/>
              </a:rPr>
              <a:t>) ,  Emily Frederick  (</a:t>
            </a:r>
            <a:r>
              <a:rPr lang="en-US" sz="2400" dirty="0">
                <a:latin typeface="Times New Roman" panose="02020603050405020304" pitchFamily="18" charset="0"/>
                <a:cs typeface="Times New Roman" panose="02020603050405020304" pitchFamily="18" charset="0"/>
                <a:hlinkClick r:id="rId9"/>
              </a:rPr>
              <a:t>ejf44@pitt.edu</a:t>
            </a:r>
            <a:r>
              <a:rPr lang="en-US" sz="2400"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10"/>
          <a:stretch>
            <a:fillRect/>
          </a:stretch>
        </p:blipFill>
        <p:spPr>
          <a:xfrm>
            <a:off x="1674329" y="18123288"/>
            <a:ext cx="3820262" cy="2932078"/>
          </a:xfrm>
          <a:prstGeom prst="rect">
            <a:avLst/>
          </a:prstGeom>
        </p:spPr>
      </p:pic>
    </p:spTree>
    <p:extLst>
      <p:ext uri="{BB962C8B-B14F-4D97-AF65-F5344CB8AC3E}">
        <p14:creationId xmlns:p14="http://schemas.microsoft.com/office/powerpoint/2010/main" val="2115577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883</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Marade Bergen</dc:creator>
  <cp:lastModifiedBy>Peiffer, Avery E</cp:lastModifiedBy>
  <cp:revision>46</cp:revision>
  <dcterms:created xsi:type="dcterms:W3CDTF">2015-03-31T20:23:20Z</dcterms:created>
  <dcterms:modified xsi:type="dcterms:W3CDTF">2018-03-27T23:25:36Z</dcterms:modified>
</cp:coreProperties>
</file>