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1154" r:id="rId3"/>
    <p:sldId id="1155" r:id="rId4"/>
    <p:sldId id="1156" r:id="rId5"/>
    <p:sldId id="1157" r:id="rId6"/>
    <p:sldId id="1158" r:id="rId7"/>
    <p:sldId id="1159" r:id="rId8"/>
    <p:sldId id="1161" r:id="rId9"/>
    <p:sldId id="1160" r:id="rId10"/>
    <p:sldId id="1162" r:id="rId11"/>
    <p:sldId id="1163" r:id="rId12"/>
    <p:sldId id="1164" r:id="rId13"/>
    <p:sldId id="1165" r:id="rId14"/>
    <p:sldId id="1166" r:id="rId15"/>
    <p:sldId id="1167" r:id="rId16"/>
    <p:sldId id="1463" r:id="rId17"/>
    <p:sldId id="1168" r:id="rId18"/>
    <p:sldId id="1170" r:id="rId19"/>
    <p:sldId id="1179" r:id="rId20"/>
    <p:sldId id="1180" r:id="rId21"/>
    <p:sldId id="1182" r:id="rId22"/>
    <p:sldId id="1527" r:id="rId23"/>
    <p:sldId id="1528" r:id="rId24"/>
    <p:sldId id="1529" r:id="rId25"/>
    <p:sldId id="1530" r:id="rId26"/>
    <p:sldId id="1531" r:id="rId27"/>
    <p:sldId id="1532" r:id="rId28"/>
    <p:sldId id="1533" r:id="rId29"/>
    <p:sldId id="1534" r:id="rId30"/>
    <p:sldId id="1535" r:id="rId31"/>
    <p:sldId id="1536" r:id="rId32"/>
    <p:sldId id="1537" r:id="rId33"/>
    <p:sldId id="1538" r:id="rId34"/>
    <p:sldId id="1539" r:id="rId35"/>
    <p:sldId id="1540" r:id="rId36"/>
    <p:sldId id="1541" r:id="rId37"/>
    <p:sldId id="1542" r:id="rId38"/>
    <p:sldId id="1543" r:id="rId39"/>
    <p:sldId id="1544" r:id="rId40"/>
    <p:sldId id="1545" r:id="rId41"/>
    <p:sldId id="1546" r:id="rId42"/>
    <p:sldId id="1547" r:id="rId43"/>
  </p:sldIdLst>
  <p:sldSz cx="9144000" cy="6858000" type="screen4x3"/>
  <p:notesSz cx="6858000" cy="9144000"/>
  <p:defaultTextStyle>
    <a:defPPr>
      <a:defRPr lang="en-US"/>
    </a:defPPr>
    <a:lvl1pPr algn="ctr" rtl="0" fontAlgn="base">
      <a:spcBef>
        <a:spcPct val="0"/>
      </a:spcBef>
      <a:spcAft>
        <a:spcPct val="0"/>
      </a:spcAft>
      <a:defRPr sz="2000" kern="1200">
        <a:solidFill>
          <a:schemeClr val="bg1"/>
        </a:solidFill>
        <a:latin typeface="Times New Roman" charset="0"/>
        <a:ea typeface="ＭＳ Ｐゴシック" charset="0"/>
        <a:cs typeface="ＭＳ Ｐゴシック" charset="0"/>
      </a:defRPr>
    </a:lvl1pPr>
    <a:lvl2pPr marL="457200" algn="ctr" rtl="0" fontAlgn="base">
      <a:spcBef>
        <a:spcPct val="0"/>
      </a:spcBef>
      <a:spcAft>
        <a:spcPct val="0"/>
      </a:spcAft>
      <a:defRPr sz="2000" kern="1200">
        <a:solidFill>
          <a:schemeClr val="bg1"/>
        </a:solidFill>
        <a:latin typeface="Times New Roman" charset="0"/>
        <a:ea typeface="ＭＳ Ｐゴシック" charset="0"/>
        <a:cs typeface="ＭＳ Ｐゴシック" charset="0"/>
      </a:defRPr>
    </a:lvl2pPr>
    <a:lvl3pPr marL="914400" algn="ctr" rtl="0" fontAlgn="base">
      <a:spcBef>
        <a:spcPct val="0"/>
      </a:spcBef>
      <a:spcAft>
        <a:spcPct val="0"/>
      </a:spcAft>
      <a:defRPr sz="2000" kern="1200">
        <a:solidFill>
          <a:schemeClr val="bg1"/>
        </a:solidFill>
        <a:latin typeface="Times New Roman" charset="0"/>
        <a:ea typeface="ＭＳ Ｐゴシック" charset="0"/>
        <a:cs typeface="ＭＳ Ｐゴシック" charset="0"/>
      </a:defRPr>
    </a:lvl3pPr>
    <a:lvl4pPr marL="1371600" algn="ctr" rtl="0" fontAlgn="base">
      <a:spcBef>
        <a:spcPct val="0"/>
      </a:spcBef>
      <a:spcAft>
        <a:spcPct val="0"/>
      </a:spcAft>
      <a:defRPr sz="2000" kern="1200">
        <a:solidFill>
          <a:schemeClr val="bg1"/>
        </a:solidFill>
        <a:latin typeface="Times New Roman" charset="0"/>
        <a:ea typeface="ＭＳ Ｐゴシック" charset="0"/>
        <a:cs typeface="ＭＳ Ｐゴシック" charset="0"/>
      </a:defRPr>
    </a:lvl4pPr>
    <a:lvl5pPr marL="1828800" algn="ctr" rtl="0" fontAlgn="base">
      <a:spcBef>
        <a:spcPct val="0"/>
      </a:spcBef>
      <a:spcAft>
        <a:spcPct val="0"/>
      </a:spcAft>
      <a:defRPr sz="2000" kern="1200">
        <a:solidFill>
          <a:schemeClr val="bg1"/>
        </a:solidFill>
        <a:latin typeface="Times New Roman" charset="0"/>
        <a:ea typeface="ＭＳ Ｐゴシック" charset="0"/>
        <a:cs typeface="ＭＳ Ｐゴシック" charset="0"/>
      </a:defRPr>
    </a:lvl5pPr>
    <a:lvl6pPr marL="2286000" algn="l" defTabSz="457200" rtl="0" eaLnBrk="1" latinLnBrk="0" hangingPunct="1">
      <a:defRPr sz="2000" kern="1200">
        <a:solidFill>
          <a:schemeClr val="bg1"/>
        </a:solidFill>
        <a:latin typeface="Times New Roman" charset="0"/>
        <a:ea typeface="ＭＳ Ｐゴシック" charset="0"/>
        <a:cs typeface="ＭＳ Ｐゴシック" charset="0"/>
      </a:defRPr>
    </a:lvl6pPr>
    <a:lvl7pPr marL="2743200" algn="l" defTabSz="457200" rtl="0" eaLnBrk="1" latinLnBrk="0" hangingPunct="1">
      <a:defRPr sz="2000" kern="1200">
        <a:solidFill>
          <a:schemeClr val="bg1"/>
        </a:solidFill>
        <a:latin typeface="Times New Roman" charset="0"/>
        <a:ea typeface="ＭＳ Ｐゴシック" charset="0"/>
        <a:cs typeface="ＭＳ Ｐゴシック" charset="0"/>
      </a:defRPr>
    </a:lvl7pPr>
    <a:lvl8pPr marL="3200400" algn="l" defTabSz="457200" rtl="0" eaLnBrk="1" latinLnBrk="0" hangingPunct="1">
      <a:defRPr sz="2000" kern="1200">
        <a:solidFill>
          <a:schemeClr val="bg1"/>
        </a:solidFill>
        <a:latin typeface="Times New Roman" charset="0"/>
        <a:ea typeface="ＭＳ Ｐゴシック" charset="0"/>
        <a:cs typeface="ＭＳ Ｐゴシック" charset="0"/>
      </a:defRPr>
    </a:lvl8pPr>
    <a:lvl9pPr marL="3657600" algn="l" defTabSz="457200" rtl="0" eaLnBrk="1" latinLnBrk="0" hangingPunct="1">
      <a:defRPr sz="2000" kern="1200">
        <a:solidFill>
          <a:schemeClr val="bg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C. Ramirez" initials="JC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F00"/>
    <a:srgbClr val="996633"/>
    <a:srgbClr val="009900"/>
    <a:srgbClr val="C5FFFF"/>
    <a:srgbClr val="00FFFF"/>
    <a:srgbClr val="FF0000"/>
    <a:srgbClr val="003399"/>
    <a:srgbClr val="80008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2" autoAdjust="0"/>
    <p:restoredTop sz="86432" autoAdjust="0"/>
  </p:normalViewPr>
  <p:slideViewPr>
    <p:cSldViewPr>
      <p:cViewPr varScale="1">
        <p:scale>
          <a:sx n="74" d="100"/>
          <a:sy n="74" d="100"/>
        </p:scale>
        <p:origin x="1133" y="72"/>
      </p:cViewPr>
      <p:guideLst>
        <p:guide orient="horz" pos="2160"/>
        <p:guide pos="2880"/>
      </p:guideLst>
    </p:cSldViewPr>
  </p:slideViewPr>
  <p:outlineViewPr>
    <p:cViewPr>
      <p:scale>
        <a:sx n="33" d="100"/>
        <a:sy n="33" d="100"/>
      </p:scale>
      <p:origin x="0" y="386288"/>
    </p:cViewPr>
  </p:outlineViewPr>
  <p:notesTextViewPr>
    <p:cViewPr>
      <p:scale>
        <a:sx n="110" d="100"/>
        <a:sy n="110" d="100"/>
      </p:scale>
      <p:origin x="0" y="0"/>
    </p:cViewPr>
  </p:notesTextViewPr>
  <p:sorterViewPr>
    <p:cViewPr>
      <p:scale>
        <a:sx n="66" d="100"/>
        <a:sy n="66" d="100"/>
      </p:scale>
      <p:origin x="0" y="329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2-01T15:36:49.109" idx="10">
    <p:pos x="4844" y="1085"/>
    <p:text>As opposed to the Dread Pirate Roberts...but that's a different movie...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9" charset="0"/>
                <a:ea typeface="+mn-ea"/>
                <a:cs typeface="+mn-cs"/>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r>
              <a:rPr lang="en-US"/>
              <a:t>CS 0445 Lecture Notes</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defRPr>
            </a:lvl1pPr>
          </a:lstStyle>
          <a:p>
            <a:pPr>
              <a:defRPr/>
            </a:pPr>
            <a:fld id="{22AE5D34-5B82-E445-A5BE-B61E06D2D35C}" type="slidenum">
              <a:rPr lang="en-US"/>
              <a:pPr>
                <a:defRPr/>
              </a:pPr>
              <a:t>‹#›</a:t>
            </a:fld>
            <a:endParaRPr lang="en-US"/>
          </a:p>
        </p:txBody>
      </p:sp>
    </p:spTree>
    <p:extLst>
      <p:ext uri="{BB962C8B-B14F-4D97-AF65-F5344CB8AC3E}">
        <p14:creationId xmlns:p14="http://schemas.microsoft.com/office/powerpoint/2010/main" val="149128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9"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defRPr>
            </a:lvl1pPr>
          </a:lstStyle>
          <a:p>
            <a:pPr>
              <a:defRPr/>
            </a:pPr>
            <a:fld id="{F5353277-2F85-B541-909E-AC549FE0E2B4}" type="slidenum">
              <a:rPr lang="en-US"/>
              <a:pPr>
                <a:defRPr/>
              </a:pPr>
              <a:t>‹#›</a:t>
            </a:fld>
            <a:endParaRPr lang="en-US"/>
          </a:p>
        </p:txBody>
      </p:sp>
    </p:spTree>
    <p:extLst>
      <p:ext uri="{BB962C8B-B14F-4D97-AF65-F5344CB8AC3E}">
        <p14:creationId xmlns:p14="http://schemas.microsoft.com/office/powerpoint/2010/main" val="529362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fld id="{02D1A0C6-3288-574B-A088-37DF8A949657}" type="slidenum">
              <a:rPr lang="en-US" sz="1200">
                <a:solidFill>
                  <a:schemeClr val="tx1"/>
                </a:solidFill>
              </a:rPr>
              <a:pPr/>
              <a:t>5</a:t>
            </a:fld>
            <a:endParaRPr lang="en-US" sz="1200">
              <a:solidFill>
                <a:schemeClr val="tx1"/>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linked bag we add new values at the front,</a:t>
            </a:r>
            <a:r>
              <a:rPr lang="en-US" baseline="0" dirty="0"/>
              <a:t> while we added new values at the end of the array.  Since the Bag is not sorted, it does not logically matter.</a:t>
            </a:r>
            <a:endParaRPr lang="en-US" dirty="0"/>
          </a:p>
        </p:txBody>
      </p:sp>
      <p:sp>
        <p:nvSpPr>
          <p:cNvPr id="4" name="Slide Number Placeholder 3"/>
          <p:cNvSpPr>
            <a:spLocks noGrp="1"/>
          </p:cNvSpPr>
          <p:nvPr>
            <p:ph type="sldNum" sz="quarter" idx="10"/>
          </p:nvPr>
        </p:nvSpPr>
        <p:spPr/>
        <p:txBody>
          <a:bodyPr/>
          <a:lstStyle/>
          <a:p>
            <a:pPr>
              <a:defRPr/>
            </a:pPr>
            <a:fld id="{F5353277-2F85-B541-909E-AC549FE0E2B4}" type="slidenum">
              <a:rPr lang="en-US" smtClean="0"/>
              <a:pPr>
                <a:defRPr/>
              </a:pPr>
              <a:t>10</a:t>
            </a:fld>
            <a:endParaRPr lang="en-US"/>
          </a:p>
        </p:txBody>
      </p:sp>
    </p:spTree>
    <p:extLst>
      <p:ext uri="{BB962C8B-B14F-4D97-AF65-F5344CB8AC3E}">
        <p14:creationId xmlns:p14="http://schemas.microsoft.com/office/powerpoint/2010/main" val="21505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a:ln/>
        </p:spPr>
      </p:sp>
      <p:sp>
        <p:nvSpPr>
          <p:cNvPr id="13005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Note: The idea here is similar to what we did with the array implementation.  However, there is an important difference.  With the array, by moving an item into the empty spot rather than shifting, we are saving considerably on the runtime (going from linear runtime to constant runtime).  For the linked implementation, the actual removal process is still only a few steps even in place, as we will see later with some other implementations.</a:t>
            </a:r>
          </a:p>
          <a:p>
            <a:endParaRPr lang="en-US" dirty="0">
              <a:ea typeface="ＭＳ Ｐゴシック" charset="0"/>
              <a:cs typeface="ＭＳ Ｐゴシック" charset="0"/>
            </a:endParaRPr>
          </a:p>
          <a:p>
            <a:r>
              <a:rPr lang="en-US" dirty="0">
                <a:ea typeface="ＭＳ Ｐゴシック" charset="0"/>
                <a:cs typeface="ＭＳ Ｐゴシック" charset="0"/>
              </a:rPr>
              <a:t>However, in either case, we are still required to find the object first, which takes linear time in an unordered collection such as a Bag.</a:t>
            </a:r>
          </a:p>
        </p:txBody>
      </p:sp>
      <p:sp>
        <p:nvSpPr>
          <p:cNvPr id="13005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fld id="{69836D5A-4ABD-1047-946D-04599C7EF13A}" type="slidenum">
              <a:rPr lang="en-US" sz="1200">
                <a:solidFill>
                  <a:schemeClr val="tx1"/>
                </a:solidFill>
              </a:rPr>
              <a:pPr/>
              <a:t>15</a:t>
            </a:fld>
            <a:endParaRPr 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5353277-2F85-B541-909E-AC549FE0E2B4}" type="slidenum">
              <a:rPr lang="en-US" smtClean="0"/>
              <a:pPr>
                <a:defRPr/>
              </a:pPr>
              <a:t>29</a:t>
            </a:fld>
            <a:endParaRPr lang="en-US"/>
          </a:p>
        </p:txBody>
      </p:sp>
    </p:spTree>
    <p:extLst>
      <p:ext uri="{BB962C8B-B14F-4D97-AF65-F5344CB8AC3E}">
        <p14:creationId xmlns:p14="http://schemas.microsoft.com/office/powerpoint/2010/main" val="298675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 can directly</a:t>
            </a:r>
            <a:r>
              <a:rPr lang="en-US" baseline="0" dirty="0"/>
              <a:t> access any location in the array, but must traverse through the list to get to a location in the Linked List.  This difference in access time for a specific location in a list is a significant difference in the array and </a:t>
            </a:r>
            <a:r>
              <a:rPr lang="en-US" baseline="0"/>
              <a:t>linked implementations.</a:t>
            </a:r>
            <a:endParaRPr lang="en-US" dirty="0"/>
          </a:p>
        </p:txBody>
      </p:sp>
      <p:sp>
        <p:nvSpPr>
          <p:cNvPr id="4" name="Slide Number Placeholder 3"/>
          <p:cNvSpPr>
            <a:spLocks noGrp="1"/>
          </p:cNvSpPr>
          <p:nvPr>
            <p:ph type="sldNum" sz="quarter" idx="10"/>
          </p:nvPr>
        </p:nvSpPr>
        <p:spPr/>
        <p:txBody>
          <a:bodyPr/>
          <a:lstStyle/>
          <a:p>
            <a:pPr>
              <a:defRPr/>
            </a:pPr>
            <a:fld id="{F5353277-2F85-B541-909E-AC549FE0E2B4}" type="slidenum">
              <a:rPr lang="en-US" smtClean="0"/>
              <a:pPr>
                <a:defRPr/>
              </a:pPr>
              <a:t>32</a:t>
            </a:fld>
            <a:endParaRPr lang="en-US"/>
          </a:p>
        </p:txBody>
      </p:sp>
    </p:spTree>
    <p:extLst>
      <p:ext uri="{BB962C8B-B14F-4D97-AF65-F5344CB8AC3E}">
        <p14:creationId xmlns:p14="http://schemas.microsoft.com/office/powerpoint/2010/main" val="364829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762000" y="1066800"/>
            <a:ext cx="7696200" cy="362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defRPr/>
            </a:pPr>
            <a:r>
              <a:rPr lang="en-US" sz="2400" b="1"/>
              <a:t>Course Notes for</a:t>
            </a:r>
          </a:p>
          <a:p>
            <a:pPr eaLnBrk="1" hangingPunct="1">
              <a:defRPr/>
            </a:pPr>
            <a:r>
              <a:rPr lang="en-US" sz="4400" b="1"/>
              <a:t>CS 0445</a:t>
            </a:r>
          </a:p>
          <a:p>
            <a:pPr eaLnBrk="1" hangingPunct="1">
              <a:defRPr/>
            </a:pPr>
            <a:r>
              <a:rPr lang="en-US" sz="4400" b="1"/>
              <a:t>Data Structures</a:t>
            </a:r>
          </a:p>
          <a:p>
            <a:pPr eaLnBrk="1" hangingPunct="1">
              <a:defRPr/>
            </a:pPr>
            <a:endParaRPr lang="en-US" sz="2400"/>
          </a:p>
          <a:p>
            <a:pPr eaLnBrk="1" hangingPunct="1">
              <a:defRPr/>
            </a:pPr>
            <a:r>
              <a:rPr lang="en-US" sz="2400" b="1"/>
              <a:t>By</a:t>
            </a:r>
          </a:p>
          <a:p>
            <a:pPr eaLnBrk="1" hangingPunct="1">
              <a:defRPr/>
            </a:pPr>
            <a:r>
              <a:rPr lang="en-US" sz="2400" b="1"/>
              <a:t>John C. Ramirez</a:t>
            </a:r>
          </a:p>
          <a:p>
            <a:pPr eaLnBrk="1" hangingPunct="1">
              <a:defRPr/>
            </a:pPr>
            <a:r>
              <a:rPr lang="en-US" sz="2400" b="1"/>
              <a:t>Department of Computer Science</a:t>
            </a:r>
          </a:p>
          <a:p>
            <a:pPr eaLnBrk="1" hangingPunct="1">
              <a:defRPr/>
            </a:pPr>
            <a:r>
              <a:rPr lang="en-US" sz="2400" b="1"/>
              <a:t>University of Pittsburgh</a:t>
            </a:r>
          </a:p>
        </p:txBody>
      </p:sp>
      <p:sp>
        <p:nvSpPr>
          <p:cNvPr id="3" name="Rectangle 6"/>
          <p:cNvSpPr>
            <a:spLocks noGrp="1" noChangeArrowheads="1"/>
          </p:cNvSpPr>
          <p:nvPr>
            <p:ph type="dt" sz="quarter" idx="10"/>
          </p:nvPr>
        </p:nvSpPr>
        <p:spPr>
          <a:xfrm>
            <a:off x="304800" y="6248400"/>
            <a:ext cx="1905000" cy="457200"/>
          </a:xfrm>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5" name="Rectangle 8"/>
          <p:cNvSpPr>
            <a:spLocks noGrp="1" noChangeArrowheads="1"/>
          </p:cNvSpPr>
          <p:nvPr>
            <p:ph type="sldNum" sz="quarter" idx="12"/>
          </p:nvPr>
        </p:nvSpPr>
        <p:spPr>
          <a:xfrm>
            <a:off x="7010400" y="6248400"/>
            <a:ext cx="1905000" cy="457200"/>
          </a:xfrm>
        </p:spPr>
        <p:txBody>
          <a:bodyPr/>
          <a:lstStyle>
            <a:lvl1pPr algn="r">
              <a:defRPr>
                <a:solidFill>
                  <a:schemeClr val="tx1"/>
                </a:solidFill>
              </a:defRPr>
            </a:lvl1pPr>
          </a:lstStyle>
          <a:p>
            <a:pPr>
              <a:defRPr/>
            </a:pPr>
            <a:fld id="{C21719E2-499D-2B43-A5D9-63B6883FE511}" type="slidenum">
              <a:rPr lang="en-US"/>
              <a:pPr>
                <a:defRPr/>
              </a:pPr>
              <a:t>‹#›</a:t>
            </a:fld>
            <a:endParaRPr lang="en-US"/>
          </a:p>
        </p:txBody>
      </p:sp>
    </p:spTree>
    <p:extLst>
      <p:ext uri="{BB962C8B-B14F-4D97-AF65-F5344CB8AC3E}">
        <p14:creationId xmlns:p14="http://schemas.microsoft.com/office/powerpoint/2010/main" val="85167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93918ED-960B-6949-82EC-8D82109E8607}" type="slidenum">
              <a:rPr lang="en-US"/>
              <a:pPr>
                <a:defRPr/>
              </a:pPr>
              <a:t>‹#›</a:t>
            </a:fld>
            <a:endParaRPr lang="en-US"/>
          </a:p>
        </p:txBody>
      </p:sp>
    </p:spTree>
    <p:extLst>
      <p:ext uri="{BB962C8B-B14F-4D97-AF65-F5344CB8AC3E}">
        <p14:creationId xmlns:p14="http://schemas.microsoft.com/office/powerpoint/2010/main" val="228126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609600"/>
            <a:ext cx="59055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5583D33-0FBF-D24F-AD0F-CE8A43C962E3}" type="slidenum">
              <a:rPr lang="en-US"/>
              <a:pPr>
                <a:defRPr/>
              </a:pPr>
              <a:t>‹#›</a:t>
            </a:fld>
            <a:endParaRPr lang="en-US"/>
          </a:p>
        </p:txBody>
      </p:sp>
    </p:spTree>
    <p:extLst>
      <p:ext uri="{BB962C8B-B14F-4D97-AF65-F5344CB8AC3E}">
        <p14:creationId xmlns:p14="http://schemas.microsoft.com/office/powerpoint/2010/main" val="45467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5902F1F-92A7-9C40-B81B-959419CFD516}" type="slidenum">
              <a:rPr lang="en-US"/>
              <a:pPr>
                <a:defRPr/>
              </a:pPr>
              <a:t>‹#›</a:t>
            </a:fld>
            <a:endParaRPr lang="en-US"/>
          </a:p>
        </p:txBody>
      </p:sp>
    </p:spTree>
    <p:extLst>
      <p:ext uri="{BB962C8B-B14F-4D97-AF65-F5344CB8AC3E}">
        <p14:creationId xmlns:p14="http://schemas.microsoft.com/office/powerpoint/2010/main" val="37646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36962BF-D0B2-1D45-BA1B-D96C4BEDFB2E}" type="slidenum">
              <a:rPr lang="en-US"/>
              <a:pPr>
                <a:defRPr/>
              </a:pPr>
              <a:t>‹#›</a:t>
            </a:fld>
            <a:endParaRPr lang="en-US"/>
          </a:p>
        </p:txBody>
      </p:sp>
    </p:spTree>
    <p:extLst>
      <p:ext uri="{BB962C8B-B14F-4D97-AF65-F5344CB8AC3E}">
        <p14:creationId xmlns:p14="http://schemas.microsoft.com/office/powerpoint/2010/main" val="269450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2FEA06B-ED44-0E43-A2A7-4AE2353720FD}" type="slidenum">
              <a:rPr lang="en-US"/>
              <a:pPr>
                <a:defRPr/>
              </a:pPr>
              <a:t>‹#›</a:t>
            </a:fld>
            <a:endParaRPr lang="en-US"/>
          </a:p>
        </p:txBody>
      </p:sp>
    </p:spTree>
    <p:extLst>
      <p:ext uri="{BB962C8B-B14F-4D97-AF65-F5344CB8AC3E}">
        <p14:creationId xmlns:p14="http://schemas.microsoft.com/office/powerpoint/2010/main" val="110912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F3C7DC74-4E80-AA4E-A204-2572626A77A2}" type="slidenum">
              <a:rPr lang="en-US"/>
              <a:pPr>
                <a:defRPr/>
              </a:pPr>
              <a:t>‹#›</a:t>
            </a:fld>
            <a:endParaRPr lang="en-US"/>
          </a:p>
        </p:txBody>
      </p:sp>
    </p:spTree>
    <p:extLst>
      <p:ext uri="{BB962C8B-B14F-4D97-AF65-F5344CB8AC3E}">
        <p14:creationId xmlns:p14="http://schemas.microsoft.com/office/powerpoint/2010/main" val="208160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3705E9F6-98F7-A844-803B-0FF98C288348}" type="slidenum">
              <a:rPr lang="en-US"/>
              <a:pPr>
                <a:defRPr/>
              </a:pPr>
              <a:t>‹#›</a:t>
            </a:fld>
            <a:endParaRPr lang="en-US"/>
          </a:p>
        </p:txBody>
      </p:sp>
    </p:spTree>
    <p:extLst>
      <p:ext uri="{BB962C8B-B14F-4D97-AF65-F5344CB8AC3E}">
        <p14:creationId xmlns:p14="http://schemas.microsoft.com/office/powerpoint/2010/main" val="414055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A577EB31-3741-2F41-9F8A-4F1B533BFA19}" type="slidenum">
              <a:rPr lang="en-US"/>
              <a:pPr>
                <a:defRPr/>
              </a:pPr>
              <a:t>‹#›</a:t>
            </a:fld>
            <a:endParaRPr lang="en-US"/>
          </a:p>
        </p:txBody>
      </p:sp>
    </p:spTree>
    <p:extLst>
      <p:ext uri="{BB962C8B-B14F-4D97-AF65-F5344CB8AC3E}">
        <p14:creationId xmlns:p14="http://schemas.microsoft.com/office/powerpoint/2010/main" val="16713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20ED03F-2DB3-A747-A4CF-A120AB58A59A}" type="slidenum">
              <a:rPr lang="en-US"/>
              <a:pPr>
                <a:defRPr/>
              </a:pPr>
              <a:t>‹#›</a:t>
            </a:fld>
            <a:endParaRPr lang="en-US"/>
          </a:p>
        </p:txBody>
      </p:sp>
    </p:spTree>
    <p:extLst>
      <p:ext uri="{BB962C8B-B14F-4D97-AF65-F5344CB8AC3E}">
        <p14:creationId xmlns:p14="http://schemas.microsoft.com/office/powerpoint/2010/main" val="190340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E13990E6-20AF-1747-87FB-816FDC83FB4F}" type="slidenum">
              <a:rPr lang="en-US"/>
              <a:pPr>
                <a:defRPr/>
              </a:pPr>
              <a:t>‹#›</a:t>
            </a:fld>
            <a:endParaRPr lang="en-US"/>
          </a:p>
        </p:txBody>
      </p:sp>
    </p:spTree>
    <p:extLst>
      <p:ext uri="{BB962C8B-B14F-4D97-AF65-F5344CB8AC3E}">
        <p14:creationId xmlns:p14="http://schemas.microsoft.com/office/powerpoint/2010/main" val="30586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EBFE"/>
            </a:gs>
            <a:gs pos="100000">
              <a:srgbClr val="C5D3FF"/>
            </a:gs>
          </a:gsLst>
          <a:lin ang="5400000" scaled="1"/>
        </a:gra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dt" sz="half" idx="2"/>
          </p:nvPr>
        </p:nvSpPr>
        <p:spPr bwMode="auto">
          <a:xfrm>
            <a:off x="914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solidFill>
                  <a:schemeClr val="tx1"/>
                </a:solidFill>
                <a:latin typeface="Arial" pitchFamily="-109" charset="0"/>
                <a:ea typeface="+mn-ea"/>
                <a:cs typeface="+mn-cs"/>
              </a:defRPr>
            </a:lvl1pPr>
          </a:lstStyle>
          <a:p>
            <a:pPr>
              <a:defRPr/>
            </a:pPr>
            <a:endParaRPr lang="en-US"/>
          </a:p>
        </p:txBody>
      </p:sp>
      <p:sp>
        <p:nvSpPr>
          <p:cNvPr id="1030" name="Rectangle 6"/>
          <p:cNvSpPr>
            <a:spLocks noGrp="1" noChangeArrowheads="1"/>
          </p:cNvSpPr>
          <p:nvPr>
            <p:ph type="ftr" sz="quarter" idx="3"/>
          </p:nvPr>
        </p:nvSpPr>
        <p:spPr bwMode="auto">
          <a:xfrm>
            <a:off x="5791200" y="6248400"/>
            <a:ext cx="27432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latin typeface="Arial" pitchFamily="-109" charset="0"/>
                <a:ea typeface="+mn-ea"/>
                <a:cs typeface="+mn-cs"/>
              </a:defRPr>
            </a:lvl1pPr>
          </a:lstStyle>
          <a:p>
            <a:pPr>
              <a:defRPr/>
            </a:pPr>
            <a:endParaRPr lang="en-US"/>
          </a:p>
        </p:txBody>
      </p:sp>
      <p:sp>
        <p:nvSpPr>
          <p:cNvPr id="1031" name="Rectangle 7"/>
          <p:cNvSpPr>
            <a:spLocks noGrp="1" noChangeArrowheads="1"/>
          </p:cNvSpPr>
          <p:nvPr>
            <p:ph type="sldNum" sz="quarter" idx="4"/>
          </p:nvPr>
        </p:nvSpPr>
        <p:spPr bwMode="auto">
          <a:xfrm>
            <a:off x="3733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charset="0"/>
              </a:defRPr>
            </a:lvl1pPr>
          </a:lstStyle>
          <a:p>
            <a:pPr>
              <a:defRPr/>
            </a:pPr>
            <a:fld id="{6EEE172A-8EA4-F44B-B5C2-B2BFC2C32CA9}" type="slidenum">
              <a:rPr lang="en-US"/>
              <a:pPr>
                <a:defRPr/>
              </a:pPr>
              <a:t>‹#›</a:t>
            </a:fld>
            <a:endParaRPr lang="en-US"/>
          </a:p>
        </p:txBody>
      </p:sp>
      <p:sp>
        <p:nvSpPr>
          <p:cNvPr id="2" name="Rectangle 8"/>
          <p:cNvSpPr>
            <a:spLocks noGrp="1" noChangeArrowheads="1"/>
          </p:cNvSpPr>
          <p:nvPr>
            <p:ph type="body" idx="1"/>
          </p:nvPr>
        </p:nvSpPr>
        <p:spPr bwMode="auto">
          <a:xfrm>
            <a:off x="533400" y="1066800"/>
            <a:ext cx="80772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a:p>
            <a:pPr lvl="3"/>
            <a:endParaRPr lang="en-US"/>
          </a:p>
        </p:txBody>
      </p:sp>
      <p:sp>
        <p:nvSpPr>
          <p:cNvPr id="3" name="Rectangle 9"/>
          <p:cNvSpPr>
            <a:spLocks noGrp="1" noChangeArrowheads="1"/>
          </p:cNvSpPr>
          <p:nvPr>
            <p:ph type="title"/>
          </p:nvPr>
        </p:nvSpPr>
        <p:spPr bwMode="auto">
          <a:xfrm>
            <a:off x="533400" y="609600"/>
            <a:ext cx="8077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5195" r:id="rId1"/>
    <p:sldLayoutId id="2147485185" r:id="rId2"/>
    <p:sldLayoutId id="2147485186" r:id="rId3"/>
    <p:sldLayoutId id="2147485187" r:id="rId4"/>
    <p:sldLayoutId id="2147485188" r:id="rId5"/>
    <p:sldLayoutId id="2147485189" r:id="rId6"/>
    <p:sldLayoutId id="2147485190" r:id="rId7"/>
    <p:sldLayoutId id="2147485191" r:id="rId8"/>
    <p:sldLayoutId id="2147485192" r:id="rId9"/>
    <p:sldLayoutId id="2147485193" r:id="rId10"/>
    <p:sldLayoutId id="2147485194" r:id="rId11"/>
  </p:sldLayoutIdLst>
  <p:hf hdr="0" ftr="0" dt="0"/>
  <p:txStyles>
    <p:titleStyle>
      <a:lvl1pPr algn="r" rtl="0" eaLnBrk="0" fontAlgn="base" hangingPunct="0">
        <a:lnSpc>
          <a:spcPct val="70000"/>
        </a:lnSpc>
        <a:spcBef>
          <a:spcPct val="0"/>
        </a:spcBef>
        <a:spcAft>
          <a:spcPct val="0"/>
        </a:spcAft>
        <a:defRPr sz="2000">
          <a:solidFill>
            <a:schemeClr val="bg1"/>
          </a:solidFill>
          <a:latin typeface="+mj-lt"/>
          <a:ea typeface="ＭＳ Ｐゴシック" charset="-128"/>
          <a:cs typeface="ＭＳ Ｐゴシック" charset="-128"/>
        </a:defRPr>
      </a:lvl1pPr>
      <a:lvl2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2pPr>
      <a:lvl3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3pPr>
      <a:lvl4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4pPr>
      <a:lvl5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5pPr>
      <a:lvl6pPr marL="457200" algn="r" rtl="0" fontAlgn="base">
        <a:lnSpc>
          <a:spcPct val="70000"/>
        </a:lnSpc>
        <a:spcBef>
          <a:spcPct val="0"/>
        </a:spcBef>
        <a:spcAft>
          <a:spcPct val="0"/>
        </a:spcAft>
        <a:defRPr sz="2000">
          <a:solidFill>
            <a:schemeClr val="bg1"/>
          </a:solidFill>
          <a:latin typeface="Arial" charset="0"/>
        </a:defRPr>
      </a:lvl6pPr>
      <a:lvl7pPr marL="914400" algn="r" rtl="0" fontAlgn="base">
        <a:lnSpc>
          <a:spcPct val="70000"/>
        </a:lnSpc>
        <a:spcBef>
          <a:spcPct val="0"/>
        </a:spcBef>
        <a:spcAft>
          <a:spcPct val="0"/>
        </a:spcAft>
        <a:defRPr sz="2000">
          <a:solidFill>
            <a:schemeClr val="bg1"/>
          </a:solidFill>
          <a:latin typeface="Arial" charset="0"/>
        </a:defRPr>
      </a:lvl7pPr>
      <a:lvl8pPr marL="1371600" algn="r" rtl="0" fontAlgn="base">
        <a:lnSpc>
          <a:spcPct val="70000"/>
        </a:lnSpc>
        <a:spcBef>
          <a:spcPct val="0"/>
        </a:spcBef>
        <a:spcAft>
          <a:spcPct val="0"/>
        </a:spcAft>
        <a:defRPr sz="2000">
          <a:solidFill>
            <a:schemeClr val="bg1"/>
          </a:solidFill>
          <a:latin typeface="Arial" charset="0"/>
        </a:defRPr>
      </a:lvl8pPr>
      <a:lvl9pPr marL="1828800" algn="r" rtl="0" fontAlgn="base">
        <a:lnSpc>
          <a:spcPct val="70000"/>
        </a:lnSpc>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120000"/>
        <a:buFont typeface="Arial" charset="0"/>
        <a:buChar char="•"/>
        <a:defRPr sz="3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1"/>
        </a:buClr>
        <a:buSzPct val="85000"/>
        <a:buFont typeface="Marlett" charset="0"/>
        <a:buChar char="4"/>
        <a:defRPr sz="2600">
          <a:solidFill>
            <a:schemeClr val="bg1"/>
          </a:solidFill>
          <a:latin typeface="+mn-lt"/>
          <a:ea typeface="ＭＳ Ｐゴシック" charset="-128"/>
        </a:defRPr>
      </a:lvl2pPr>
      <a:lvl3pPr marL="1143000" indent="-228600" algn="l" rtl="0" eaLnBrk="0" fontAlgn="base" hangingPunct="0">
        <a:spcBef>
          <a:spcPct val="20000"/>
        </a:spcBef>
        <a:spcAft>
          <a:spcPct val="0"/>
        </a:spcAft>
        <a:buClr>
          <a:schemeClr val="bg1"/>
        </a:buClr>
        <a:buSzPct val="120000"/>
        <a:buFont typeface="Arial" charset="0"/>
        <a:buChar char="•"/>
        <a:defRPr sz="2200">
          <a:solidFill>
            <a:schemeClr val="bg1"/>
          </a:solidFill>
          <a:latin typeface="+mn-lt"/>
          <a:ea typeface="ＭＳ Ｐゴシック" charset="-128"/>
        </a:defRPr>
      </a:lvl3pPr>
      <a:lvl4pPr marL="1600200" indent="-228600" algn="l" rtl="0" eaLnBrk="0" fontAlgn="base" hangingPunct="0">
        <a:spcBef>
          <a:spcPct val="20000"/>
        </a:spcBef>
        <a:spcAft>
          <a:spcPct val="0"/>
        </a:spcAft>
        <a:buClr>
          <a:schemeClr val="bg1"/>
        </a:buClr>
        <a:buSzPct val="100000"/>
        <a:buChar char="–"/>
        <a:defRPr sz="2000">
          <a:solidFill>
            <a:schemeClr val="bg1"/>
          </a:solidFill>
          <a:latin typeface="+mn-lt"/>
          <a:ea typeface="ＭＳ Ｐゴシック" charset="-128"/>
        </a:defRPr>
      </a:lvl4pPr>
      <a:lvl5pPr marL="2057400" indent="-228600" algn="l" rtl="0" eaLnBrk="0" fontAlgn="base" hangingPunct="0">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5pPr>
      <a:lvl6pPr marL="25146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6pPr>
      <a:lvl7pPr marL="29718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7pPr>
      <a:lvl8pPr marL="34290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8pPr>
      <a:lvl9pPr marL="38862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E17EE6B5-E433-5A42-9F13-06BA01F51AA8}" type="slidenum">
              <a:rPr lang="en-US" sz="1400">
                <a:latin typeface="Arial" charset="0"/>
              </a:rPr>
              <a:pPr eaLnBrk="1" hangingPunct="1"/>
              <a:t>10</a:t>
            </a:fld>
            <a:endParaRPr lang="en-US" sz="1400">
              <a:latin typeface="Arial" charset="0"/>
            </a:endParaRPr>
          </a:p>
        </p:txBody>
      </p:sp>
      <p:sp>
        <p:nvSpPr>
          <p:cNvPr id="1239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Linked Bag Implementation</a:t>
            </a:r>
          </a:p>
        </p:txBody>
      </p:sp>
      <p:sp>
        <p:nvSpPr>
          <p:cNvPr id="154627" name="Rectangle 3"/>
          <p:cNvSpPr>
            <a:spLocks noGrp="1" noChangeArrowheads="1"/>
          </p:cNvSpPr>
          <p:nvPr>
            <p:ph type="body" idx="1"/>
          </p:nvPr>
        </p:nvSpPr>
        <p:spPr/>
        <p:txBody>
          <a:bodyPr/>
          <a:lstStyle/>
          <a:p>
            <a:pPr lvl="1" eaLnBrk="1" hangingPunct="1"/>
            <a:r>
              <a:rPr lang="en-US">
                <a:latin typeface="Tahoma" charset="0"/>
                <a:ea typeface="ＭＳ Ｐゴシック" charset="0"/>
              </a:rPr>
              <a:t>Now let's see how we would implement some of our BagInterface methods</a:t>
            </a:r>
          </a:p>
          <a:p>
            <a:pPr lvl="1" eaLnBrk="1" hangingPunct="1">
              <a:buFont typeface="Marlett" charset="0"/>
              <a:buNone/>
            </a:pPr>
            <a:r>
              <a:rPr lang="en-US" sz="1600" b="1">
                <a:latin typeface="Courier New" charset="0"/>
                <a:ea typeface="ＭＳ Ｐゴシック" charset="0"/>
              </a:rPr>
              <a:t>public boolean add (T newEntry) </a:t>
            </a:r>
          </a:p>
          <a:p>
            <a:pPr lvl="1" eaLnBrk="1" hangingPunct="1">
              <a:buFont typeface="Marlett" charset="0"/>
              <a:buNone/>
            </a:pPr>
            <a:r>
              <a:rPr lang="en-US" sz="1600" b="1">
                <a:latin typeface="Courier New" charset="0"/>
                <a:ea typeface="ＭＳ Ｐゴシック" charset="0"/>
              </a:rPr>
              <a:t>{ </a:t>
            </a:r>
          </a:p>
          <a:p>
            <a:pPr lvl="1" eaLnBrk="1" hangingPunct="1">
              <a:buFont typeface="Marlett" charset="0"/>
              <a:buNone/>
            </a:pPr>
            <a:r>
              <a:rPr lang="en-US" sz="1600" b="1">
                <a:latin typeface="Courier New" charset="0"/>
                <a:ea typeface="ＭＳ Ｐゴシック" charset="0"/>
              </a:rPr>
              <a:t>	Node newNode = new Node(newEntry); // create Node</a:t>
            </a:r>
          </a:p>
          <a:p>
            <a:pPr lvl="1" eaLnBrk="1" hangingPunct="1">
              <a:buFont typeface="Marlett" charset="0"/>
              <a:buNone/>
            </a:pPr>
            <a:r>
              <a:rPr lang="en-US" sz="1600" b="1">
                <a:latin typeface="Courier New" charset="0"/>
                <a:ea typeface="ＭＳ Ｐゴシック" charset="0"/>
              </a:rPr>
              <a:t>	newNode.next = firstNode;	// link it to prev. front</a:t>
            </a:r>
          </a:p>
          <a:p>
            <a:pPr lvl="1" eaLnBrk="1" hangingPunct="1">
              <a:buFont typeface="Marlett" charset="0"/>
              <a:buNone/>
            </a:pPr>
            <a:r>
              <a:rPr lang="en-US" sz="1600" b="1">
                <a:latin typeface="Courier New" charset="0"/>
                <a:ea typeface="ＭＳ Ｐゴシック" charset="0"/>
              </a:rPr>
              <a:t>	firstNode = newNode;		// set front to new Node</a:t>
            </a:r>
          </a:p>
          <a:p>
            <a:pPr lvl="1" eaLnBrk="1" hangingPunct="1">
              <a:buFont typeface="Marlett" charset="0"/>
              <a:buNone/>
            </a:pPr>
            <a:r>
              <a:rPr lang="en-US" sz="1600" b="1">
                <a:latin typeface="Courier New" charset="0"/>
                <a:ea typeface="ＭＳ Ｐゴシック" charset="0"/>
              </a:rPr>
              <a:t>	numberofEntries++;		// increment entries</a:t>
            </a:r>
          </a:p>
          <a:p>
            <a:pPr lvl="1" eaLnBrk="1" hangingPunct="1">
              <a:buFont typeface="Marlett" charset="0"/>
              <a:buNone/>
            </a:pPr>
            <a:endParaRPr lang="en-US" sz="1600" b="1">
              <a:latin typeface="Courier New" charset="0"/>
              <a:ea typeface="ＭＳ Ｐゴシック" charset="0"/>
            </a:endParaRPr>
          </a:p>
          <a:p>
            <a:pPr lvl="1" eaLnBrk="1" hangingPunct="1">
              <a:buFont typeface="Marlett" charset="0"/>
              <a:buNone/>
            </a:pPr>
            <a:r>
              <a:rPr lang="en-US" sz="1600" b="1">
                <a:latin typeface="Courier New" charset="0"/>
                <a:ea typeface="ＭＳ Ｐゴシック" charset="0"/>
              </a:rPr>
              <a:t>	return true;</a:t>
            </a:r>
          </a:p>
          <a:p>
            <a:pPr lvl="1" eaLnBrk="1" hangingPunct="1">
              <a:buFont typeface="Marlett" charset="0"/>
              <a:buNone/>
            </a:pPr>
            <a:r>
              <a:rPr lang="en-US" sz="1600" b="1">
                <a:latin typeface="Courier New" charset="0"/>
                <a:ea typeface="ＭＳ Ｐゴシック" charset="0"/>
              </a:rPr>
              <a:t>} // method add </a:t>
            </a:r>
          </a:p>
        </p:txBody>
      </p:sp>
      <p:sp>
        <p:nvSpPr>
          <p:cNvPr id="2" name="TextBox 1"/>
          <p:cNvSpPr txBox="1">
            <a:spLocks noChangeArrowheads="1"/>
          </p:cNvSpPr>
          <p:nvPr/>
        </p:nvSpPr>
        <p:spPr bwMode="auto">
          <a:xfrm>
            <a:off x="3886200" y="4419600"/>
            <a:ext cx="4267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algn="l" eaLnBrk="1" hangingPunct="1">
              <a:buFont typeface="Arial" charset="0"/>
              <a:buChar char="•"/>
            </a:pPr>
            <a:r>
              <a:rPr lang="en-US" sz="2200">
                <a:latin typeface="Tahoma" charset="0"/>
              </a:rPr>
              <a:t>Compare to add() in the array implementation</a:t>
            </a:r>
          </a:p>
          <a:p>
            <a:pPr algn="l" eaLnBrk="1" hangingPunct="1">
              <a:buFont typeface="Arial" charset="0"/>
              <a:buChar char="•"/>
            </a:pPr>
            <a:r>
              <a:rPr lang="en-US" sz="2200">
                <a:latin typeface="Tahoma" charset="0"/>
              </a:rPr>
              <a:t>What is different?</a:t>
            </a:r>
          </a:p>
          <a:p>
            <a:pPr algn="l" eaLnBrk="1" hangingPunct="1">
              <a:buFont typeface="Arial" charset="0"/>
              <a:buChar char="•"/>
            </a:pPr>
            <a:r>
              <a:rPr lang="en-US" sz="2200">
                <a:latin typeface="Tahoma" charset="0"/>
              </a:rPr>
              <a:t>Is this a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7" dur="500"/>
                                        <p:tgtEl>
                                          <p:spTgt spid="154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0" dur="500"/>
                                        <p:tgtEl>
                                          <p:spTgt spid="1546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5" dur="500"/>
                                        <p:tgtEl>
                                          <p:spTgt spid="15462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0" dur="500"/>
                                        <p:tgtEl>
                                          <p:spTgt spid="15462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25" dur="500"/>
                                        <p:tgtEl>
                                          <p:spTgt spid="15462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30" dur="500"/>
                                        <p:tgtEl>
                                          <p:spTgt spid="15462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35" dur="500"/>
                                        <p:tgtEl>
                                          <p:spTgt spid="15462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54627">
                                            <p:txEl>
                                              <p:pRg st="9" end="9"/>
                                            </p:txEl>
                                          </p:spTgt>
                                        </p:tgtEl>
                                        <p:attrNameLst>
                                          <p:attrName>style.visibility</p:attrName>
                                        </p:attrNameLst>
                                      </p:cBhvr>
                                      <p:to>
                                        <p:strVal val="visible"/>
                                      </p:to>
                                    </p:set>
                                    <p:animEffect transition="in" filter="blinds(horizontal)">
                                      <p:cBhvr>
                                        <p:cTn id="38" dur="500"/>
                                        <p:tgtEl>
                                          <p:spTgt spid="154627">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blinds(horizontal)">
                                      <p:cBhvr>
                                        <p:cTn id="43" dur="500"/>
                                        <p:tgtEl>
                                          <p:spTgt spid="2">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blinds(horizontal)">
                                      <p:cBhvr>
                                        <p:cTn id="48" dur="500"/>
                                        <p:tgtEl>
                                          <p:spTgt spid="2">
                                            <p:txEl>
                                              <p:pRg st="1" end="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pRg st="2" end="2"/>
                                            </p:txEl>
                                          </p:spTgt>
                                        </p:tgtEl>
                                        <p:attrNameLst>
                                          <p:attrName>style.visibility</p:attrName>
                                        </p:attrNameLst>
                                      </p:cBhvr>
                                      <p:to>
                                        <p:strVal val="visible"/>
                                      </p:to>
                                    </p:set>
                                    <p:animEffect transition="in" filter="blinds(horizontal)">
                                      <p:cBhvr>
                                        <p:cTn id="5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0F773A47-B409-C04F-9FF6-D18119423783}" type="slidenum">
              <a:rPr lang="en-US" sz="1400">
                <a:latin typeface="Arial" charset="0"/>
              </a:rPr>
              <a:pPr eaLnBrk="1" hangingPunct="1"/>
              <a:t>11</a:t>
            </a:fld>
            <a:endParaRPr lang="en-US" sz="1400">
              <a:latin typeface="Arial" charset="0"/>
            </a:endParaRPr>
          </a:p>
        </p:txBody>
      </p:sp>
      <p:sp>
        <p:nvSpPr>
          <p:cNvPr id="1249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Linked Bag Implementation</a:t>
            </a:r>
          </a:p>
        </p:txBody>
      </p:sp>
      <p:sp>
        <p:nvSpPr>
          <p:cNvPr id="1305603"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Trace on board</a:t>
            </a:r>
          </a:p>
          <a:p>
            <a:pPr lvl="3" eaLnBrk="1" hangingPunct="1"/>
            <a:r>
              <a:rPr lang="en-US" dirty="0">
                <a:latin typeface="Tahoma" charset="0"/>
                <a:ea typeface="ＭＳ Ｐゴシック" charset="0"/>
              </a:rPr>
              <a:t>Try a few adds in example</a:t>
            </a:r>
          </a:p>
          <a:p>
            <a:pPr lvl="2" eaLnBrk="1" hangingPunct="1"/>
            <a:r>
              <a:rPr lang="en-US" dirty="0">
                <a:latin typeface="Tahoma" charset="0"/>
                <a:ea typeface="ＭＳ Ｐゴシック" charset="0"/>
              </a:rPr>
              <a:t>Note insertion is at the </a:t>
            </a:r>
            <a:r>
              <a:rPr lang="en-US" dirty="0">
                <a:solidFill>
                  <a:srgbClr val="FF0000"/>
                </a:solidFill>
                <a:latin typeface="Tahoma" charset="0"/>
                <a:ea typeface="ＭＳ Ｐゴシック" charset="0"/>
              </a:rPr>
              <a:t>front of the bag</a:t>
            </a:r>
          </a:p>
          <a:p>
            <a:pPr lvl="3" eaLnBrk="1" hangingPunct="1"/>
            <a:r>
              <a:rPr lang="en-US" dirty="0">
                <a:latin typeface="Tahoma" charset="0"/>
                <a:ea typeface="ＭＳ Ｐゴシック" charset="0"/>
              </a:rPr>
              <a:t>New node is created and </a:t>
            </a:r>
            <a:r>
              <a:rPr lang="en-US" dirty="0" err="1">
                <a:latin typeface="Tahoma" charset="0"/>
                <a:ea typeface="ＭＳ Ｐゴシック" charset="0"/>
              </a:rPr>
              <a:t>newEntry</a:t>
            </a:r>
            <a:r>
              <a:rPr lang="en-US" dirty="0">
                <a:latin typeface="Tahoma" charset="0"/>
                <a:ea typeface="ＭＳ Ｐゴシック" charset="0"/>
              </a:rPr>
              <a:t> is put in it</a:t>
            </a:r>
          </a:p>
          <a:p>
            <a:pPr lvl="3" eaLnBrk="1" hangingPunct="1"/>
            <a:r>
              <a:rPr lang="en-US" dirty="0">
                <a:latin typeface="Tahoma" charset="0"/>
                <a:ea typeface="ＭＳ Ｐゴシック" charset="0"/>
              </a:rPr>
              <a:t>New node becomes new front of list, push old front back</a:t>
            </a:r>
          </a:p>
          <a:p>
            <a:pPr lvl="4" eaLnBrk="1" hangingPunct="1"/>
            <a:r>
              <a:rPr lang="en-US" dirty="0">
                <a:latin typeface="Tahoma" charset="0"/>
                <a:ea typeface="ＭＳ Ｐゴシック" charset="0"/>
              </a:rPr>
              <a:t>Since </a:t>
            </a:r>
            <a:r>
              <a:rPr lang="en-US" dirty="0" err="1">
                <a:latin typeface="Tahoma" charset="0"/>
                <a:ea typeface="ＭＳ Ｐゴシック" charset="0"/>
              </a:rPr>
              <a:t>BagInterface</a:t>
            </a:r>
            <a:r>
              <a:rPr lang="en-US" dirty="0">
                <a:latin typeface="Tahoma" charset="0"/>
                <a:ea typeface="ＭＳ Ｐゴシック" charset="0"/>
              </a:rPr>
              <a:t> does not specify where to insert, we again do what is most convenient for our implementation</a:t>
            </a:r>
          </a:p>
          <a:p>
            <a:pPr lvl="2" eaLnBrk="1" hangingPunct="1"/>
            <a:r>
              <a:rPr lang="en-US" dirty="0">
                <a:latin typeface="Tahoma" charset="0"/>
                <a:ea typeface="ＭＳ Ｐゴシック" charset="0"/>
              </a:rPr>
              <a:t>Are there any special cases</a:t>
            </a:r>
          </a:p>
          <a:p>
            <a:pPr lvl="3" eaLnBrk="1" hangingPunct="1"/>
            <a:r>
              <a:rPr lang="en-US" dirty="0">
                <a:latin typeface="Tahoma" charset="0"/>
                <a:ea typeface="ＭＳ Ｐゴシック" charset="0"/>
              </a:rPr>
              <a:t>Ex: </a:t>
            </a:r>
            <a:r>
              <a:rPr lang="en-US" dirty="0">
                <a:solidFill>
                  <a:srgbClr val="FF0000"/>
                </a:solidFill>
                <a:latin typeface="Tahoma" charset="0"/>
                <a:ea typeface="ＭＳ Ｐゴシック" charset="0"/>
              </a:rPr>
              <a:t>What if the bag is empty</a:t>
            </a:r>
            <a:r>
              <a:rPr lang="en-US" dirty="0">
                <a:latin typeface="Tahoma" charset="0"/>
                <a:ea typeface="ＭＳ Ｐゴシック" charset="0"/>
              </a:rPr>
              <a:t>?</a:t>
            </a:r>
          </a:p>
          <a:p>
            <a:pPr lvl="4" eaLnBrk="1" hangingPunct="1"/>
            <a:r>
              <a:rPr lang="en-US" dirty="0" err="1">
                <a:latin typeface="Tahoma" charset="0"/>
                <a:ea typeface="ＭＳ Ｐゴシック" charset="0"/>
              </a:rPr>
              <a:t>firstNode</a:t>
            </a:r>
            <a:r>
              <a:rPr lang="en-US" dirty="0">
                <a:latin typeface="Tahoma" charset="0"/>
                <a:ea typeface="ＭＳ Ｐゴシック" charset="0"/>
              </a:rPr>
              <a:t> will be null</a:t>
            </a:r>
          </a:p>
          <a:p>
            <a:pPr lvl="4" eaLnBrk="1" hangingPunct="1"/>
            <a:r>
              <a:rPr lang="en-US" dirty="0">
                <a:latin typeface="Tahoma" charset="0"/>
                <a:ea typeface="ＭＳ Ｐゴシック" charset="0"/>
              </a:rPr>
              <a:t>Will this be a problem?</a:t>
            </a:r>
          </a:p>
          <a:p>
            <a:pPr lvl="4" eaLnBrk="1" hangingPunct="1"/>
            <a:r>
              <a:rPr lang="en-US" dirty="0">
                <a:latin typeface="Tahoma" charset="0"/>
                <a:ea typeface="ＭＳ Ｐゴシック" charset="0"/>
              </a:rPr>
              <a:t>Any other special cases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305603">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1305603">
                                            <p:txEl>
                                              <p:pRg st="2" end="2"/>
                                            </p:txEl>
                                          </p:spTgt>
                                        </p:tgtEl>
                                        <p:attrNameLst>
                                          <p:attrName>ppt_x</p:attrName>
                                        </p:attrNameLst>
                                      </p:cBhvr>
                                    </p:anim>
                                    <p:anim from="0" to="-1.0" calcmode="lin" valueType="num">
                                      <p:cBhvr>
                                        <p:cTn id="8" dur="200" decel="50000" autoRev="1" fill="hold">
                                          <p:stCondLst>
                                            <p:cond delay="600"/>
                                          </p:stCondLst>
                                        </p:cTn>
                                        <p:tgtEl>
                                          <p:spTgt spid="1305603">
                                            <p:txEl>
                                              <p:pRg st="2" end="2"/>
                                            </p:txEl>
                                          </p:spTgt>
                                        </p:tgtEl>
                                        <p:attrNameLst>
                                          <p:attrName>xshear</p:attrName>
                                        </p:attrNameLst>
                                      </p:cBhvr>
                                    </p:anim>
                                    <p:animScale>
                                      <p:cBhvr>
                                        <p:cTn id="9" dur="200" decel="100000" autoRev="1" fill="hold">
                                          <p:stCondLst>
                                            <p:cond delay="600"/>
                                          </p:stCondLst>
                                        </p:cTn>
                                        <p:tgtEl>
                                          <p:spTgt spid="1305603">
                                            <p:txEl>
                                              <p:pRg st="2" end="2"/>
                                            </p:txEl>
                                          </p:spTgt>
                                        </p:tgtEl>
                                      </p:cBhvr>
                                      <p:from x="100000" y="100000"/>
                                      <p:to x="80000" y="100000"/>
                                    </p:animScale>
                                    <p:anim by="(#ppt_h/3+#ppt_w*0.1)" calcmode="lin" valueType="num">
                                      <p:cBhvr additive="sum">
                                        <p:cTn id="10" dur="200" decel="100000" autoRev="1" fill="hold">
                                          <p:stCondLst>
                                            <p:cond delay="600"/>
                                          </p:stCondLst>
                                        </p:cTn>
                                        <p:tgtEl>
                                          <p:spTgt spid="1305603">
                                            <p:txEl>
                                              <p:pRg st="2" end="2"/>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305603">
                                            <p:txEl>
                                              <p:pRg st="3" end="3"/>
                                            </p:txEl>
                                          </p:spTgt>
                                        </p:tgtEl>
                                        <p:attrNameLst>
                                          <p:attrName>style.visibility</p:attrName>
                                        </p:attrNameLst>
                                      </p:cBhvr>
                                      <p:to>
                                        <p:strVal val="visible"/>
                                      </p:to>
                                    </p:set>
                                    <p:anim from="(-#ppt_w/2)" to="(#ppt_x)" calcmode="lin" valueType="num">
                                      <p:cBhvr>
                                        <p:cTn id="15" dur="600" fill="hold">
                                          <p:stCondLst>
                                            <p:cond delay="0"/>
                                          </p:stCondLst>
                                        </p:cTn>
                                        <p:tgtEl>
                                          <p:spTgt spid="1305603">
                                            <p:txEl>
                                              <p:pRg st="3" end="3"/>
                                            </p:txEl>
                                          </p:spTgt>
                                        </p:tgtEl>
                                        <p:attrNameLst>
                                          <p:attrName>ppt_x</p:attrName>
                                        </p:attrNameLst>
                                      </p:cBhvr>
                                    </p:anim>
                                    <p:anim from="0" to="-1.0" calcmode="lin" valueType="num">
                                      <p:cBhvr>
                                        <p:cTn id="16" dur="200" decel="50000" autoRev="1" fill="hold">
                                          <p:stCondLst>
                                            <p:cond delay="600"/>
                                          </p:stCondLst>
                                        </p:cTn>
                                        <p:tgtEl>
                                          <p:spTgt spid="1305603">
                                            <p:txEl>
                                              <p:pRg st="3" end="3"/>
                                            </p:txEl>
                                          </p:spTgt>
                                        </p:tgtEl>
                                        <p:attrNameLst>
                                          <p:attrName>xshear</p:attrName>
                                        </p:attrNameLst>
                                      </p:cBhvr>
                                    </p:anim>
                                    <p:animScale>
                                      <p:cBhvr>
                                        <p:cTn id="17" dur="200" decel="100000" autoRev="1" fill="hold">
                                          <p:stCondLst>
                                            <p:cond delay="600"/>
                                          </p:stCondLst>
                                        </p:cTn>
                                        <p:tgtEl>
                                          <p:spTgt spid="1305603">
                                            <p:txEl>
                                              <p:pRg st="3" end="3"/>
                                            </p:txEl>
                                          </p:spTgt>
                                        </p:tgtEl>
                                      </p:cBhvr>
                                      <p:from x="100000" y="100000"/>
                                      <p:to x="80000" y="100000"/>
                                    </p:animScale>
                                    <p:anim by="(#ppt_h/3+#ppt_w*0.1)" calcmode="lin" valueType="num">
                                      <p:cBhvr additive="sum">
                                        <p:cTn id="18" dur="200" decel="100000" autoRev="1" fill="hold">
                                          <p:stCondLst>
                                            <p:cond delay="600"/>
                                          </p:stCondLst>
                                        </p:cTn>
                                        <p:tgtEl>
                                          <p:spTgt spid="1305603">
                                            <p:txEl>
                                              <p:pRg st="3" end="3"/>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305603">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1305603">
                                            <p:txEl>
                                              <p:pRg st="4" end="4"/>
                                            </p:txEl>
                                          </p:spTgt>
                                        </p:tgtEl>
                                        <p:attrNameLst>
                                          <p:attrName>ppt_x</p:attrName>
                                        </p:attrNameLst>
                                      </p:cBhvr>
                                    </p:anim>
                                    <p:anim from="0" to="-1.0" calcmode="lin" valueType="num">
                                      <p:cBhvr>
                                        <p:cTn id="24" dur="200" decel="50000" autoRev="1" fill="hold">
                                          <p:stCondLst>
                                            <p:cond delay="600"/>
                                          </p:stCondLst>
                                        </p:cTn>
                                        <p:tgtEl>
                                          <p:spTgt spid="1305603">
                                            <p:txEl>
                                              <p:pRg st="4" end="4"/>
                                            </p:txEl>
                                          </p:spTgt>
                                        </p:tgtEl>
                                        <p:attrNameLst>
                                          <p:attrName>xshear</p:attrName>
                                        </p:attrNameLst>
                                      </p:cBhvr>
                                    </p:anim>
                                    <p:animScale>
                                      <p:cBhvr>
                                        <p:cTn id="25" dur="200" decel="100000" autoRev="1" fill="hold">
                                          <p:stCondLst>
                                            <p:cond delay="600"/>
                                          </p:stCondLst>
                                        </p:cTn>
                                        <p:tgtEl>
                                          <p:spTgt spid="1305603">
                                            <p:txEl>
                                              <p:pRg st="4" end="4"/>
                                            </p:txEl>
                                          </p:spTgt>
                                        </p:tgtEl>
                                      </p:cBhvr>
                                      <p:from x="100000" y="100000"/>
                                      <p:to x="80000" y="100000"/>
                                    </p:animScale>
                                    <p:anim by="(#ppt_h/3+#ppt_w*0.1)" calcmode="lin" valueType="num">
                                      <p:cBhvr additive="sum">
                                        <p:cTn id="26" dur="200" decel="100000" autoRev="1" fill="hold">
                                          <p:stCondLst>
                                            <p:cond delay="600"/>
                                          </p:stCondLst>
                                        </p:cTn>
                                        <p:tgtEl>
                                          <p:spTgt spid="1305603">
                                            <p:txEl>
                                              <p:pRg st="4" end="4"/>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305603">
                                            <p:txEl>
                                              <p:pRg st="5" end="5"/>
                                            </p:txEl>
                                          </p:spTgt>
                                        </p:tgtEl>
                                        <p:attrNameLst>
                                          <p:attrName>style.visibility</p:attrName>
                                        </p:attrNameLst>
                                      </p:cBhvr>
                                      <p:to>
                                        <p:strVal val="visible"/>
                                      </p:to>
                                    </p:set>
                                    <p:anim from="(-#ppt_w/2)" to="(#ppt_x)" calcmode="lin" valueType="num">
                                      <p:cBhvr>
                                        <p:cTn id="31" dur="600" fill="hold">
                                          <p:stCondLst>
                                            <p:cond delay="0"/>
                                          </p:stCondLst>
                                        </p:cTn>
                                        <p:tgtEl>
                                          <p:spTgt spid="1305603">
                                            <p:txEl>
                                              <p:pRg st="5" end="5"/>
                                            </p:txEl>
                                          </p:spTgt>
                                        </p:tgtEl>
                                        <p:attrNameLst>
                                          <p:attrName>ppt_x</p:attrName>
                                        </p:attrNameLst>
                                      </p:cBhvr>
                                    </p:anim>
                                    <p:anim from="0" to="-1.0" calcmode="lin" valueType="num">
                                      <p:cBhvr>
                                        <p:cTn id="32" dur="200" decel="50000" autoRev="1" fill="hold">
                                          <p:stCondLst>
                                            <p:cond delay="600"/>
                                          </p:stCondLst>
                                        </p:cTn>
                                        <p:tgtEl>
                                          <p:spTgt spid="1305603">
                                            <p:txEl>
                                              <p:pRg st="5" end="5"/>
                                            </p:txEl>
                                          </p:spTgt>
                                        </p:tgtEl>
                                        <p:attrNameLst>
                                          <p:attrName>xshear</p:attrName>
                                        </p:attrNameLst>
                                      </p:cBhvr>
                                    </p:anim>
                                    <p:animScale>
                                      <p:cBhvr>
                                        <p:cTn id="33" dur="200" decel="100000" autoRev="1" fill="hold">
                                          <p:stCondLst>
                                            <p:cond delay="600"/>
                                          </p:stCondLst>
                                        </p:cTn>
                                        <p:tgtEl>
                                          <p:spTgt spid="1305603">
                                            <p:txEl>
                                              <p:pRg st="5" end="5"/>
                                            </p:txEl>
                                          </p:spTgt>
                                        </p:tgtEl>
                                      </p:cBhvr>
                                      <p:from x="100000" y="100000"/>
                                      <p:to x="80000" y="100000"/>
                                    </p:animScale>
                                    <p:anim by="(#ppt_h/3+#ppt_w*0.1)" calcmode="lin" valueType="num">
                                      <p:cBhvr additive="sum">
                                        <p:cTn id="34" dur="200" decel="100000" autoRev="1" fill="hold">
                                          <p:stCondLst>
                                            <p:cond delay="600"/>
                                          </p:stCondLst>
                                        </p:cTn>
                                        <p:tgtEl>
                                          <p:spTgt spid="1305603">
                                            <p:txEl>
                                              <p:pRg st="5" end="5"/>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1305603">
                                            <p:txEl>
                                              <p:pRg st="6" end="6"/>
                                            </p:txEl>
                                          </p:spTgt>
                                        </p:tgtEl>
                                        <p:attrNameLst>
                                          <p:attrName>style.visibility</p:attrName>
                                        </p:attrNameLst>
                                      </p:cBhvr>
                                      <p:to>
                                        <p:strVal val="visible"/>
                                      </p:to>
                                    </p:set>
                                    <p:anim from="(-#ppt_w/2)" to="(#ppt_x)" calcmode="lin" valueType="num">
                                      <p:cBhvr>
                                        <p:cTn id="39" dur="600" fill="hold">
                                          <p:stCondLst>
                                            <p:cond delay="0"/>
                                          </p:stCondLst>
                                        </p:cTn>
                                        <p:tgtEl>
                                          <p:spTgt spid="1305603">
                                            <p:txEl>
                                              <p:pRg st="6" end="6"/>
                                            </p:txEl>
                                          </p:spTgt>
                                        </p:tgtEl>
                                        <p:attrNameLst>
                                          <p:attrName>ppt_x</p:attrName>
                                        </p:attrNameLst>
                                      </p:cBhvr>
                                    </p:anim>
                                    <p:anim from="0" to="-1.0" calcmode="lin" valueType="num">
                                      <p:cBhvr>
                                        <p:cTn id="40" dur="200" decel="50000" autoRev="1" fill="hold">
                                          <p:stCondLst>
                                            <p:cond delay="600"/>
                                          </p:stCondLst>
                                        </p:cTn>
                                        <p:tgtEl>
                                          <p:spTgt spid="1305603">
                                            <p:txEl>
                                              <p:pRg st="6" end="6"/>
                                            </p:txEl>
                                          </p:spTgt>
                                        </p:tgtEl>
                                        <p:attrNameLst>
                                          <p:attrName>xshear</p:attrName>
                                        </p:attrNameLst>
                                      </p:cBhvr>
                                    </p:anim>
                                    <p:animScale>
                                      <p:cBhvr>
                                        <p:cTn id="41" dur="200" decel="100000" autoRev="1" fill="hold">
                                          <p:stCondLst>
                                            <p:cond delay="600"/>
                                          </p:stCondLst>
                                        </p:cTn>
                                        <p:tgtEl>
                                          <p:spTgt spid="1305603">
                                            <p:txEl>
                                              <p:pRg st="6" end="6"/>
                                            </p:txEl>
                                          </p:spTgt>
                                        </p:tgtEl>
                                      </p:cBhvr>
                                      <p:from x="100000" y="100000"/>
                                      <p:to x="80000" y="100000"/>
                                    </p:animScale>
                                    <p:anim by="(#ppt_h/3+#ppt_w*0.1)" calcmode="lin" valueType="num">
                                      <p:cBhvr additive="sum">
                                        <p:cTn id="42" dur="200" decel="100000" autoRev="1" fill="hold">
                                          <p:stCondLst>
                                            <p:cond delay="600"/>
                                          </p:stCondLst>
                                        </p:cTn>
                                        <p:tgtEl>
                                          <p:spTgt spid="1305603">
                                            <p:txEl>
                                              <p:pRg st="6" end="6"/>
                                            </p:txEl>
                                          </p:spTgt>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nodeType="clickEffect">
                                  <p:stCondLst>
                                    <p:cond delay="0"/>
                                  </p:stCondLst>
                                  <p:childTnLst>
                                    <p:set>
                                      <p:cBhvr>
                                        <p:cTn id="46" dur="1" fill="hold">
                                          <p:stCondLst>
                                            <p:cond delay="0"/>
                                          </p:stCondLst>
                                        </p:cTn>
                                        <p:tgtEl>
                                          <p:spTgt spid="1305603">
                                            <p:txEl>
                                              <p:pRg st="7" end="7"/>
                                            </p:txEl>
                                          </p:spTgt>
                                        </p:tgtEl>
                                        <p:attrNameLst>
                                          <p:attrName>style.visibility</p:attrName>
                                        </p:attrNameLst>
                                      </p:cBhvr>
                                      <p:to>
                                        <p:strVal val="visible"/>
                                      </p:to>
                                    </p:set>
                                    <p:anim from="(-#ppt_w/2)" to="(#ppt_x)" calcmode="lin" valueType="num">
                                      <p:cBhvr>
                                        <p:cTn id="47" dur="600" fill="hold">
                                          <p:stCondLst>
                                            <p:cond delay="0"/>
                                          </p:stCondLst>
                                        </p:cTn>
                                        <p:tgtEl>
                                          <p:spTgt spid="1305603">
                                            <p:txEl>
                                              <p:pRg st="7" end="7"/>
                                            </p:txEl>
                                          </p:spTgt>
                                        </p:tgtEl>
                                        <p:attrNameLst>
                                          <p:attrName>ppt_x</p:attrName>
                                        </p:attrNameLst>
                                      </p:cBhvr>
                                    </p:anim>
                                    <p:anim from="0" to="-1.0" calcmode="lin" valueType="num">
                                      <p:cBhvr>
                                        <p:cTn id="48" dur="200" decel="50000" autoRev="1" fill="hold">
                                          <p:stCondLst>
                                            <p:cond delay="600"/>
                                          </p:stCondLst>
                                        </p:cTn>
                                        <p:tgtEl>
                                          <p:spTgt spid="1305603">
                                            <p:txEl>
                                              <p:pRg st="7" end="7"/>
                                            </p:txEl>
                                          </p:spTgt>
                                        </p:tgtEl>
                                        <p:attrNameLst>
                                          <p:attrName>xshear</p:attrName>
                                        </p:attrNameLst>
                                      </p:cBhvr>
                                    </p:anim>
                                    <p:animScale>
                                      <p:cBhvr>
                                        <p:cTn id="49" dur="200" decel="100000" autoRev="1" fill="hold">
                                          <p:stCondLst>
                                            <p:cond delay="600"/>
                                          </p:stCondLst>
                                        </p:cTn>
                                        <p:tgtEl>
                                          <p:spTgt spid="1305603">
                                            <p:txEl>
                                              <p:pRg st="7" end="7"/>
                                            </p:txEl>
                                          </p:spTgt>
                                        </p:tgtEl>
                                      </p:cBhvr>
                                      <p:from x="100000" y="100000"/>
                                      <p:to x="80000" y="100000"/>
                                    </p:animScale>
                                    <p:anim by="(#ppt_h/3+#ppt_w*0.1)" calcmode="lin" valueType="num">
                                      <p:cBhvr additive="sum">
                                        <p:cTn id="50" dur="200" decel="100000" autoRev="1" fill="hold">
                                          <p:stCondLst>
                                            <p:cond delay="600"/>
                                          </p:stCondLst>
                                        </p:cTn>
                                        <p:tgtEl>
                                          <p:spTgt spid="1305603">
                                            <p:txEl>
                                              <p:pRg st="7" end="7"/>
                                            </p:txEl>
                                          </p:spTgt>
                                        </p:tgtEl>
                                        <p:attrNameLst>
                                          <p:attrName>ppt_x</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nodeType="clickEffect">
                                  <p:stCondLst>
                                    <p:cond delay="0"/>
                                  </p:stCondLst>
                                  <p:childTnLst>
                                    <p:set>
                                      <p:cBhvr>
                                        <p:cTn id="54" dur="1" fill="hold">
                                          <p:stCondLst>
                                            <p:cond delay="0"/>
                                          </p:stCondLst>
                                        </p:cTn>
                                        <p:tgtEl>
                                          <p:spTgt spid="1305603">
                                            <p:txEl>
                                              <p:pRg st="8" end="8"/>
                                            </p:txEl>
                                          </p:spTgt>
                                        </p:tgtEl>
                                        <p:attrNameLst>
                                          <p:attrName>style.visibility</p:attrName>
                                        </p:attrNameLst>
                                      </p:cBhvr>
                                      <p:to>
                                        <p:strVal val="visible"/>
                                      </p:to>
                                    </p:set>
                                    <p:anim from="(-#ppt_w/2)" to="(#ppt_x)" calcmode="lin" valueType="num">
                                      <p:cBhvr>
                                        <p:cTn id="55" dur="600" fill="hold">
                                          <p:stCondLst>
                                            <p:cond delay="0"/>
                                          </p:stCondLst>
                                        </p:cTn>
                                        <p:tgtEl>
                                          <p:spTgt spid="1305603">
                                            <p:txEl>
                                              <p:pRg st="8" end="8"/>
                                            </p:txEl>
                                          </p:spTgt>
                                        </p:tgtEl>
                                        <p:attrNameLst>
                                          <p:attrName>ppt_x</p:attrName>
                                        </p:attrNameLst>
                                      </p:cBhvr>
                                    </p:anim>
                                    <p:anim from="0" to="-1.0" calcmode="lin" valueType="num">
                                      <p:cBhvr>
                                        <p:cTn id="56" dur="200" decel="50000" autoRev="1" fill="hold">
                                          <p:stCondLst>
                                            <p:cond delay="600"/>
                                          </p:stCondLst>
                                        </p:cTn>
                                        <p:tgtEl>
                                          <p:spTgt spid="1305603">
                                            <p:txEl>
                                              <p:pRg st="8" end="8"/>
                                            </p:txEl>
                                          </p:spTgt>
                                        </p:tgtEl>
                                        <p:attrNameLst>
                                          <p:attrName>xshear</p:attrName>
                                        </p:attrNameLst>
                                      </p:cBhvr>
                                    </p:anim>
                                    <p:animScale>
                                      <p:cBhvr>
                                        <p:cTn id="57" dur="200" decel="100000" autoRev="1" fill="hold">
                                          <p:stCondLst>
                                            <p:cond delay="600"/>
                                          </p:stCondLst>
                                        </p:cTn>
                                        <p:tgtEl>
                                          <p:spTgt spid="1305603">
                                            <p:txEl>
                                              <p:pRg st="8" end="8"/>
                                            </p:txEl>
                                          </p:spTgt>
                                        </p:tgtEl>
                                      </p:cBhvr>
                                      <p:from x="100000" y="100000"/>
                                      <p:to x="80000" y="100000"/>
                                    </p:animScale>
                                    <p:anim by="(#ppt_h/3+#ppt_w*0.1)" calcmode="lin" valueType="num">
                                      <p:cBhvr additive="sum">
                                        <p:cTn id="58" dur="200" decel="100000" autoRev="1" fill="hold">
                                          <p:stCondLst>
                                            <p:cond delay="600"/>
                                          </p:stCondLst>
                                        </p:cTn>
                                        <p:tgtEl>
                                          <p:spTgt spid="1305603">
                                            <p:txEl>
                                              <p:pRg st="8" end="8"/>
                                            </p:txEl>
                                          </p:spTgt>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4" presetClass="entr" presetSubtype="0" fill="hold" nodeType="clickEffect">
                                  <p:stCondLst>
                                    <p:cond delay="0"/>
                                  </p:stCondLst>
                                  <p:childTnLst>
                                    <p:set>
                                      <p:cBhvr>
                                        <p:cTn id="62" dur="1" fill="hold">
                                          <p:stCondLst>
                                            <p:cond delay="0"/>
                                          </p:stCondLst>
                                        </p:cTn>
                                        <p:tgtEl>
                                          <p:spTgt spid="1305603">
                                            <p:txEl>
                                              <p:pRg st="9" end="9"/>
                                            </p:txEl>
                                          </p:spTgt>
                                        </p:tgtEl>
                                        <p:attrNameLst>
                                          <p:attrName>style.visibility</p:attrName>
                                        </p:attrNameLst>
                                      </p:cBhvr>
                                      <p:to>
                                        <p:strVal val="visible"/>
                                      </p:to>
                                    </p:set>
                                    <p:anim from="(-#ppt_w/2)" to="(#ppt_x)" calcmode="lin" valueType="num">
                                      <p:cBhvr>
                                        <p:cTn id="63" dur="600" fill="hold">
                                          <p:stCondLst>
                                            <p:cond delay="0"/>
                                          </p:stCondLst>
                                        </p:cTn>
                                        <p:tgtEl>
                                          <p:spTgt spid="1305603">
                                            <p:txEl>
                                              <p:pRg st="9" end="9"/>
                                            </p:txEl>
                                          </p:spTgt>
                                        </p:tgtEl>
                                        <p:attrNameLst>
                                          <p:attrName>ppt_x</p:attrName>
                                        </p:attrNameLst>
                                      </p:cBhvr>
                                    </p:anim>
                                    <p:anim from="0" to="-1.0" calcmode="lin" valueType="num">
                                      <p:cBhvr>
                                        <p:cTn id="64" dur="200" decel="50000" autoRev="1" fill="hold">
                                          <p:stCondLst>
                                            <p:cond delay="600"/>
                                          </p:stCondLst>
                                        </p:cTn>
                                        <p:tgtEl>
                                          <p:spTgt spid="1305603">
                                            <p:txEl>
                                              <p:pRg st="9" end="9"/>
                                            </p:txEl>
                                          </p:spTgt>
                                        </p:tgtEl>
                                        <p:attrNameLst>
                                          <p:attrName>xshear</p:attrName>
                                        </p:attrNameLst>
                                      </p:cBhvr>
                                    </p:anim>
                                    <p:animScale>
                                      <p:cBhvr>
                                        <p:cTn id="65" dur="200" decel="100000" autoRev="1" fill="hold">
                                          <p:stCondLst>
                                            <p:cond delay="600"/>
                                          </p:stCondLst>
                                        </p:cTn>
                                        <p:tgtEl>
                                          <p:spTgt spid="1305603">
                                            <p:txEl>
                                              <p:pRg st="9" end="9"/>
                                            </p:txEl>
                                          </p:spTgt>
                                        </p:tgtEl>
                                      </p:cBhvr>
                                      <p:from x="100000" y="100000"/>
                                      <p:to x="80000" y="100000"/>
                                    </p:animScale>
                                    <p:anim by="(#ppt_h/3+#ppt_w*0.1)" calcmode="lin" valueType="num">
                                      <p:cBhvr additive="sum">
                                        <p:cTn id="66" dur="200" decel="100000" autoRev="1" fill="hold">
                                          <p:stCondLst>
                                            <p:cond delay="600"/>
                                          </p:stCondLst>
                                        </p:cTn>
                                        <p:tgtEl>
                                          <p:spTgt spid="1305603">
                                            <p:txEl>
                                              <p:pRg st="9" end="9"/>
                                            </p:txEl>
                                          </p:spTgt>
                                        </p:tgtEl>
                                        <p:attrNameLst>
                                          <p:attrName>ppt_x</p:attrName>
                                        </p:attrNameLst>
                                      </p:cBhvr>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4" presetClass="entr" presetSubtype="0" fill="hold" nodeType="clickEffect">
                                  <p:stCondLst>
                                    <p:cond delay="0"/>
                                  </p:stCondLst>
                                  <p:childTnLst>
                                    <p:set>
                                      <p:cBhvr>
                                        <p:cTn id="70" dur="1" fill="hold">
                                          <p:stCondLst>
                                            <p:cond delay="0"/>
                                          </p:stCondLst>
                                        </p:cTn>
                                        <p:tgtEl>
                                          <p:spTgt spid="1305603">
                                            <p:txEl>
                                              <p:pRg st="10" end="10"/>
                                            </p:txEl>
                                          </p:spTgt>
                                        </p:tgtEl>
                                        <p:attrNameLst>
                                          <p:attrName>style.visibility</p:attrName>
                                        </p:attrNameLst>
                                      </p:cBhvr>
                                      <p:to>
                                        <p:strVal val="visible"/>
                                      </p:to>
                                    </p:set>
                                    <p:anim from="(-#ppt_w/2)" to="(#ppt_x)" calcmode="lin" valueType="num">
                                      <p:cBhvr>
                                        <p:cTn id="71" dur="600" fill="hold">
                                          <p:stCondLst>
                                            <p:cond delay="0"/>
                                          </p:stCondLst>
                                        </p:cTn>
                                        <p:tgtEl>
                                          <p:spTgt spid="1305603">
                                            <p:txEl>
                                              <p:pRg st="10" end="10"/>
                                            </p:txEl>
                                          </p:spTgt>
                                        </p:tgtEl>
                                        <p:attrNameLst>
                                          <p:attrName>ppt_x</p:attrName>
                                        </p:attrNameLst>
                                      </p:cBhvr>
                                    </p:anim>
                                    <p:anim from="0" to="-1.0" calcmode="lin" valueType="num">
                                      <p:cBhvr>
                                        <p:cTn id="72" dur="200" decel="50000" autoRev="1" fill="hold">
                                          <p:stCondLst>
                                            <p:cond delay="600"/>
                                          </p:stCondLst>
                                        </p:cTn>
                                        <p:tgtEl>
                                          <p:spTgt spid="1305603">
                                            <p:txEl>
                                              <p:pRg st="10" end="10"/>
                                            </p:txEl>
                                          </p:spTgt>
                                        </p:tgtEl>
                                        <p:attrNameLst>
                                          <p:attrName>xshear</p:attrName>
                                        </p:attrNameLst>
                                      </p:cBhvr>
                                    </p:anim>
                                    <p:animScale>
                                      <p:cBhvr>
                                        <p:cTn id="73" dur="200" decel="100000" autoRev="1" fill="hold">
                                          <p:stCondLst>
                                            <p:cond delay="600"/>
                                          </p:stCondLst>
                                        </p:cTn>
                                        <p:tgtEl>
                                          <p:spTgt spid="1305603">
                                            <p:txEl>
                                              <p:pRg st="10" end="10"/>
                                            </p:txEl>
                                          </p:spTgt>
                                        </p:tgtEl>
                                      </p:cBhvr>
                                      <p:from x="100000" y="100000"/>
                                      <p:to x="80000" y="100000"/>
                                    </p:animScale>
                                    <p:anim by="(#ppt_h/3+#ppt_w*0.1)" calcmode="lin" valueType="num">
                                      <p:cBhvr additive="sum">
                                        <p:cTn id="74" dur="200" decel="100000" autoRev="1" fill="hold">
                                          <p:stCondLst>
                                            <p:cond delay="600"/>
                                          </p:stCondLst>
                                        </p:cTn>
                                        <p:tgtEl>
                                          <p:spTgt spid="1305603">
                                            <p:txEl>
                                              <p:pRg st="10" end="1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dirty="0">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lvl="1"/>
            <a:r>
              <a:rPr lang="en-US" dirty="0">
                <a:latin typeface="Tahoma" charset="0"/>
                <a:ea typeface="ＭＳ Ｐゴシック" charset="0"/>
              </a:rPr>
              <a:t>Ok, that operation was simple</a:t>
            </a:r>
          </a:p>
          <a:p>
            <a:pPr lvl="2"/>
            <a:r>
              <a:rPr lang="en-US" dirty="0">
                <a:latin typeface="Tahoma" charset="0"/>
                <a:ea typeface="ＭＳ Ｐゴシック" charset="0"/>
              </a:rPr>
              <a:t>How about something that requires a loop of some sort?</a:t>
            </a:r>
          </a:p>
          <a:p>
            <a:pPr lvl="2"/>
            <a:r>
              <a:rPr lang="en-US" dirty="0">
                <a:latin typeface="Tahoma" charset="0"/>
                <a:ea typeface="ＭＳ Ｐゴシック" charset="0"/>
              </a:rPr>
              <a:t>Let’s look at the </a:t>
            </a:r>
            <a:r>
              <a:rPr lang="en-US" dirty="0">
                <a:solidFill>
                  <a:srgbClr val="FF0000"/>
                </a:solidFill>
                <a:latin typeface="Tahoma" charset="0"/>
                <a:ea typeface="ＭＳ Ｐゴシック" charset="0"/>
              </a:rPr>
              <a:t>contains()</a:t>
            </a:r>
            <a:r>
              <a:rPr lang="en-US" dirty="0">
                <a:latin typeface="Tahoma" charset="0"/>
                <a:ea typeface="ＭＳ Ｐゴシック" charset="0"/>
              </a:rPr>
              <a:t> method</a:t>
            </a:r>
          </a:p>
          <a:p>
            <a:pPr lvl="3"/>
            <a:r>
              <a:rPr lang="en-US" dirty="0">
                <a:latin typeface="Tahoma" charset="0"/>
                <a:ea typeface="ＭＳ Ｐゴシック" charset="0"/>
              </a:rPr>
              <a:t>Just like for the array, we will use </a:t>
            </a:r>
            <a:r>
              <a:rPr lang="en-US" dirty="0">
                <a:solidFill>
                  <a:srgbClr val="FF0000"/>
                </a:solidFill>
                <a:latin typeface="Tahoma" charset="0"/>
                <a:ea typeface="ＭＳ Ｐゴシック" charset="0"/>
              </a:rPr>
              <a:t>sequential search</a:t>
            </a:r>
          </a:p>
          <a:p>
            <a:pPr lvl="3"/>
            <a:r>
              <a:rPr lang="en-US" dirty="0">
                <a:latin typeface="Tahoma" charset="0"/>
                <a:ea typeface="ＭＳ Ｐゴシック" charset="0"/>
              </a:rPr>
              <a:t>Just like for the array, we start at the beginning and proceed down the bag until we </a:t>
            </a:r>
            <a:r>
              <a:rPr lang="en-US" dirty="0">
                <a:solidFill>
                  <a:srgbClr val="009900"/>
                </a:solidFill>
                <a:latin typeface="Tahoma" charset="0"/>
                <a:ea typeface="ＭＳ Ｐゴシック" charset="0"/>
              </a:rPr>
              <a:t>find the item</a:t>
            </a:r>
            <a:r>
              <a:rPr lang="en-US" dirty="0">
                <a:latin typeface="Tahoma" charset="0"/>
                <a:ea typeface="ＭＳ Ｐゴシック" charset="0"/>
              </a:rPr>
              <a:t> or </a:t>
            </a:r>
            <a:r>
              <a:rPr lang="en-US" dirty="0">
                <a:solidFill>
                  <a:srgbClr val="0000FF"/>
                </a:solidFill>
                <a:latin typeface="Tahoma" charset="0"/>
                <a:ea typeface="ＭＳ Ｐゴシック" charset="0"/>
              </a:rPr>
              <a:t>reach the end</a:t>
            </a:r>
          </a:p>
          <a:p>
            <a:pPr lvl="3"/>
            <a:r>
              <a:rPr lang="en-US" dirty="0">
                <a:latin typeface="Tahoma" charset="0"/>
                <a:ea typeface="ＭＳ Ｐゴシック" charset="0"/>
              </a:rPr>
              <a:t>So what is different?</a:t>
            </a:r>
          </a:p>
          <a:p>
            <a:pPr lvl="4"/>
            <a:r>
              <a:rPr lang="en-US" dirty="0">
                <a:latin typeface="Tahoma" charset="0"/>
                <a:ea typeface="ＭＳ Ｐゴシック" charset="0"/>
              </a:rPr>
              <a:t>How do we “move down” the bag?</a:t>
            </a:r>
          </a:p>
          <a:p>
            <a:pPr lvl="4"/>
            <a:r>
              <a:rPr lang="en-US" dirty="0">
                <a:latin typeface="Tahoma" charset="0"/>
                <a:ea typeface="ＭＳ Ｐゴシック" charset="0"/>
              </a:rPr>
              <a:t>How do we know when we have reached the end?</a:t>
            </a:r>
          </a:p>
          <a:p>
            <a:pPr lvl="4"/>
            <a:r>
              <a:rPr lang="en-US" dirty="0">
                <a:latin typeface="Tahoma" charset="0"/>
                <a:ea typeface="ＭＳ Ｐゴシック" charset="0"/>
              </a:rPr>
              <a:t>Discuss</a:t>
            </a:r>
          </a:p>
          <a:p>
            <a:pPr lvl="4"/>
            <a:r>
              <a:rPr lang="en-US" dirty="0">
                <a:latin typeface="Tahoma" charset="0"/>
                <a:ea typeface="ＭＳ Ｐゴシック" charset="0"/>
              </a:rPr>
              <a:t>Let’s look at the code</a:t>
            </a:r>
          </a:p>
        </p:txBody>
      </p:sp>
      <p:sp>
        <p:nvSpPr>
          <p:cNvPr id="12595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D291E25-A54E-304C-92C8-912689E26D05}" type="slidenum">
              <a:rPr lang="en-US" sz="1400">
                <a:latin typeface="Arial" charset="0"/>
              </a:rPr>
              <a:pPr eaLnBrk="1" hangingPunct="1"/>
              <a:t>12</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dirty="0">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marL="0" indent="0">
              <a:spcBef>
                <a:spcPts val="0"/>
              </a:spcBef>
              <a:buFont typeface="Arial" charset="0"/>
              <a:buNone/>
              <a:defRPr/>
            </a:pPr>
            <a:r>
              <a:rPr lang="en-US" dirty="0"/>
              <a:t>	</a:t>
            </a:r>
            <a:r>
              <a:rPr lang="en-US" sz="1600" b="1" dirty="0">
                <a:solidFill>
                  <a:srgbClr val="FF0000"/>
                </a:solidFill>
                <a:latin typeface="Courier New"/>
                <a:cs typeface="Courier New"/>
              </a:rPr>
              <a:t>public </a:t>
            </a:r>
            <a:r>
              <a:rPr lang="en-US" sz="1600" b="1" dirty="0" err="1">
                <a:solidFill>
                  <a:srgbClr val="FF0000"/>
                </a:solidFill>
                <a:latin typeface="Courier New"/>
                <a:cs typeface="Courier New"/>
              </a:rPr>
              <a:t>boolean</a:t>
            </a:r>
            <a:r>
              <a:rPr lang="en-US" sz="1600" b="1" dirty="0">
                <a:solidFill>
                  <a:srgbClr val="FF0000"/>
                </a:solidFill>
                <a:latin typeface="Courier New"/>
                <a:cs typeface="Courier New"/>
              </a:rPr>
              <a:t> contains(T </a:t>
            </a:r>
            <a:r>
              <a:rPr lang="en-US" sz="1600" b="1" dirty="0" err="1">
                <a:solidFill>
                  <a:srgbClr val="FF0000"/>
                </a:solidFill>
                <a:latin typeface="Courier New"/>
                <a:cs typeface="Courier New"/>
              </a:rPr>
              <a:t>anEntry</a:t>
            </a:r>
            <a:r>
              <a:rPr lang="en-US" sz="1600" b="1" dirty="0">
                <a:solidFill>
                  <a:srgbClr val="FF0000"/>
                </a:solidFill>
                <a:latin typeface="Courier New"/>
                <a:cs typeface="Courier New"/>
              </a:rPr>
              <a:t>)</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a:t>
            </a:r>
            <a:r>
              <a:rPr lang="en-US" sz="1600" b="1" dirty="0" err="1">
                <a:latin typeface="Courier New"/>
                <a:cs typeface="Courier New"/>
              </a:rPr>
              <a:t>boolean</a:t>
            </a:r>
            <a:r>
              <a:rPr lang="en-US" sz="1600" b="1" dirty="0">
                <a:latin typeface="Courier New"/>
                <a:cs typeface="Courier New"/>
              </a:rPr>
              <a:t> found = false;</a:t>
            </a:r>
          </a:p>
          <a:p>
            <a:pPr marL="0" indent="0">
              <a:spcBef>
                <a:spcPts val="0"/>
              </a:spcBef>
              <a:buFont typeface="Arial" charset="0"/>
              <a:buNone/>
              <a:defRPr/>
            </a:pPr>
            <a:r>
              <a:rPr lang="en-US" sz="1600" b="1" dirty="0">
                <a:latin typeface="Courier New"/>
                <a:cs typeface="Courier New"/>
              </a:rPr>
              <a:t>		Node </a:t>
            </a:r>
            <a:r>
              <a:rPr lang="en-US" sz="1600" b="1" dirty="0" err="1">
                <a:latin typeface="Courier New"/>
                <a:cs typeface="Courier New"/>
              </a:rPr>
              <a:t>currentNode</a:t>
            </a:r>
            <a:r>
              <a:rPr lang="en-US" sz="1600" b="1" dirty="0">
                <a:latin typeface="Courier New"/>
                <a:cs typeface="Courier New"/>
              </a:rPr>
              <a:t> = </a:t>
            </a:r>
            <a:r>
              <a:rPr lang="en-US" sz="1600" b="1" dirty="0" err="1">
                <a:latin typeface="Courier New"/>
                <a:cs typeface="Courier New"/>
              </a:rPr>
              <a:t>firstNode</a:t>
            </a:r>
            <a:r>
              <a:rPr lang="en-US" sz="1600" b="1" dirty="0">
                <a:latin typeface="Courier New"/>
                <a:cs typeface="Courier New"/>
              </a:rPr>
              <a:t>;</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while (</a:t>
            </a:r>
            <a:r>
              <a:rPr lang="en-US" sz="1600" b="1" dirty="0">
                <a:solidFill>
                  <a:srgbClr val="009900"/>
                </a:solidFill>
                <a:latin typeface="Courier New"/>
                <a:cs typeface="Courier New"/>
              </a:rPr>
              <a:t>!found</a:t>
            </a:r>
            <a:r>
              <a:rPr lang="en-US" sz="1600" b="1" dirty="0">
                <a:solidFill>
                  <a:schemeClr val="accent6"/>
                </a:solidFill>
                <a:latin typeface="Courier New"/>
                <a:cs typeface="Courier New"/>
              </a:rPr>
              <a:t> </a:t>
            </a:r>
            <a:r>
              <a:rPr lang="en-US" sz="1600" b="1" dirty="0">
                <a:solidFill>
                  <a:srgbClr val="000000"/>
                </a:solidFill>
                <a:latin typeface="Courier New"/>
                <a:cs typeface="Courier New"/>
              </a:rPr>
              <a:t>&amp;&amp;</a:t>
            </a:r>
            <a:r>
              <a:rPr lang="en-US" sz="1600" b="1" dirty="0">
                <a:solidFill>
                  <a:schemeClr val="accent6"/>
                </a:solidFill>
                <a:latin typeface="Courier New"/>
                <a:cs typeface="Courier New"/>
              </a:rPr>
              <a:t> (</a:t>
            </a:r>
            <a:r>
              <a:rPr lang="en-US" sz="1600" b="1" dirty="0" err="1">
                <a:solidFill>
                  <a:schemeClr val="accent6"/>
                </a:solidFill>
                <a:latin typeface="Courier New"/>
                <a:cs typeface="Courier New"/>
              </a:rPr>
              <a:t>currentNode</a:t>
            </a:r>
            <a:r>
              <a:rPr lang="en-US" sz="1600" b="1" dirty="0">
                <a:solidFill>
                  <a:schemeClr val="accent6"/>
                </a:solidFill>
                <a:latin typeface="Courier New"/>
                <a:cs typeface="Courier New"/>
              </a:rPr>
              <a:t> != null)</a:t>
            </a:r>
            <a:r>
              <a:rPr lang="en-US" sz="1600" b="1" dirty="0">
                <a:solidFill>
                  <a:srgbClr val="000000"/>
                </a:solidFill>
                <a:latin typeface="Courier New"/>
                <a:cs typeface="Courier New"/>
              </a:rPr>
              <a:t>)</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if (</a:t>
            </a:r>
            <a:r>
              <a:rPr lang="en-US" sz="1600" b="1" dirty="0" err="1">
                <a:solidFill>
                  <a:srgbClr val="008000"/>
                </a:solidFill>
                <a:latin typeface="Courier New"/>
                <a:cs typeface="Courier New"/>
              </a:rPr>
              <a:t>anEntry.equals</a:t>
            </a:r>
            <a:r>
              <a:rPr lang="en-US" sz="1600" b="1" dirty="0">
                <a:solidFill>
                  <a:srgbClr val="008000"/>
                </a:solidFill>
                <a:latin typeface="Courier New"/>
                <a:cs typeface="Courier New"/>
              </a:rPr>
              <a:t>(</a:t>
            </a:r>
            <a:r>
              <a:rPr lang="en-US" sz="1600" b="1" dirty="0" err="1">
                <a:solidFill>
                  <a:srgbClr val="008000"/>
                </a:solidFill>
                <a:latin typeface="Courier New"/>
                <a:cs typeface="Courier New"/>
              </a:rPr>
              <a:t>currentNode.data</a:t>
            </a:r>
            <a:r>
              <a:rPr lang="en-US" sz="1600" b="1" dirty="0">
                <a:solidFill>
                  <a:srgbClr val="008000"/>
                </a:solidFill>
                <a:latin typeface="Courier New"/>
                <a:cs typeface="Courier New"/>
              </a:rPr>
              <a:t>)</a:t>
            </a:r>
            <a:r>
              <a:rPr lang="en-US" sz="1600" b="1" dirty="0">
                <a:latin typeface="Courier New"/>
                <a:cs typeface="Courier New"/>
              </a:rPr>
              <a:t>)</a:t>
            </a:r>
          </a:p>
          <a:p>
            <a:pPr marL="0" indent="0">
              <a:spcBef>
                <a:spcPts val="0"/>
              </a:spcBef>
              <a:buFont typeface="Arial" charset="0"/>
              <a:buNone/>
              <a:defRPr/>
            </a:pPr>
            <a:r>
              <a:rPr lang="en-US" sz="1600" b="1" dirty="0">
                <a:latin typeface="Courier New"/>
                <a:cs typeface="Courier New"/>
              </a:rPr>
              <a:t>				found = true;</a:t>
            </a:r>
          </a:p>
          <a:p>
            <a:pPr marL="0" indent="0">
              <a:spcBef>
                <a:spcPts val="0"/>
              </a:spcBef>
              <a:buFont typeface="Arial" charset="0"/>
              <a:buNone/>
              <a:defRPr/>
            </a:pPr>
            <a:r>
              <a:rPr lang="en-US" sz="1600" b="1" dirty="0">
                <a:latin typeface="Courier New"/>
                <a:cs typeface="Courier New"/>
              </a:rPr>
              <a:t>			else</a:t>
            </a:r>
          </a:p>
          <a:p>
            <a:pPr marL="0" indent="0">
              <a:spcBef>
                <a:spcPts val="0"/>
              </a:spcBef>
              <a:buFont typeface="Arial" charset="0"/>
              <a:buNone/>
              <a:defRPr/>
            </a:pPr>
            <a:r>
              <a:rPr lang="en-US" sz="1600" b="1" dirty="0">
                <a:latin typeface="Courier New"/>
                <a:cs typeface="Courier New"/>
              </a:rPr>
              <a:t>				</a:t>
            </a:r>
            <a:r>
              <a:rPr lang="en-US" sz="1600" b="1" dirty="0" err="1">
                <a:solidFill>
                  <a:schemeClr val="accent6"/>
                </a:solidFill>
                <a:latin typeface="Courier New"/>
                <a:cs typeface="Courier New"/>
              </a:rPr>
              <a:t>currentNode</a:t>
            </a:r>
            <a:r>
              <a:rPr lang="en-US" sz="1600" b="1" dirty="0">
                <a:solidFill>
                  <a:schemeClr val="accent6"/>
                </a:solidFill>
                <a:latin typeface="Courier New"/>
                <a:cs typeface="Courier New"/>
              </a:rPr>
              <a:t> = </a:t>
            </a:r>
            <a:r>
              <a:rPr lang="en-US" sz="1600" b="1" dirty="0" err="1">
                <a:solidFill>
                  <a:schemeClr val="accent6"/>
                </a:solidFill>
                <a:latin typeface="Courier New"/>
                <a:cs typeface="Courier New"/>
              </a:rPr>
              <a:t>currentNode.next</a:t>
            </a:r>
            <a:r>
              <a:rPr lang="en-US" sz="1600" b="1" dirty="0">
                <a:solidFill>
                  <a:schemeClr val="accent6"/>
                </a:solidFill>
                <a:latin typeface="Courier New"/>
                <a:cs typeface="Courier New"/>
              </a:rPr>
              <a:t>;</a:t>
            </a:r>
          </a:p>
          <a:p>
            <a:pPr marL="0" indent="0">
              <a:spcBef>
                <a:spcPts val="0"/>
              </a:spcBef>
              <a:buFont typeface="Arial" charset="0"/>
              <a:buNone/>
              <a:defRPr/>
            </a:pPr>
            <a:r>
              <a:rPr lang="en-US" sz="1600" b="1" dirty="0">
                <a:latin typeface="Courier New"/>
                <a:cs typeface="Courier New"/>
              </a:rPr>
              <a:t>		} // end while</a:t>
            </a:r>
          </a:p>
          <a:p>
            <a:pPr marL="0" indent="0">
              <a:spcBef>
                <a:spcPts val="0"/>
              </a:spcBef>
              <a:buFont typeface="Arial" charset="0"/>
              <a:buNone/>
              <a:defRPr/>
            </a:pPr>
            <a:r>
              <a:rPr lang="en-US" sz="1600" b="1" dirty="0">
                <a:latin typeface="Courier New"/>
                <a:cs typeface="Courier New"/>
              </a:rPr>
              <a:t>		return found;</a:t>
            </a:r>
          </a:p>
          <a:p>
            <a:pPr marL="0" indent="0">
              <a:spcBef>
                <a:spcPts val="0"/>
              </a:spcBef>
              <a:buFont typeface="Arial" charset="0"/>
              <a:buNone/>
              <a:defRPr/>
            </a:pPr>
            <a:r>
              <a:rPr lang="en-US" sz="1600" b="1" dirty="0">
                <a:latin typeface="Courier New"/>
                <a:cs typeface="Courier New"/>
              </a:rPr>
              <a:t>	} // end </a:t>
            </a:r>
            <a:r>
              <a:rPr lang="en-US" sz="1600" b="1" dirty="0" err="1">
                <a:latin typeface="Courier New"/>
                <a:cs typeface="Courier New"/>
              </a:rPr>
              <a:t>getReferenceTo</a:t>
            </a:r>
            <a:endParaRPr lang="en-US" sz="1600" b="1" dirty="0">
              <a:latin typeface="Courier New"/>
              <a:cs typeface="Courier New"/>
            </a:endParaRPr>
          </a:p>
          <a:p>
            <a:pPr lvl="2">
              <a:defRPr/>
            </a:pPr>
            <a:endParaRPr lang="en-US" dirty="0"/>
          </a:p>
          <a:p>
            <a:pPr lvl="2">
              <a:defRPr/>
            </a:pPr>
            <a:r>
              <a:rPr lang="en-US" dirty="0"/>
              <a:t>Loop will terminate when either found == true or null is reached (in which case found == false)</a:t>
            </a:r>
          </a:p>
        </p:txBody>
      </p:sp>
      <p:sp>
        <p:nvSpPr>
          <p:cNvPr id="12697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4CA260A-BDEB-BC41-882C-5CE5EE478E98}" type="slidenum">
              <a:rPr lang="en-US" sz="1400">
                <a:latin typeface="Arial" charset="0"/>
              </a:rPr>
              <a:pPr eaLnBrk="1" hangingPunct="1"/>
              <a:t>13</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linds(horizontal)">
                                      <p:cBhvr>
                                        <p:cTn id="45" dur="500"/>
                                        <p:tgtEl>
                                          <p:spTgt spid="3">
                                            <p:txEl>
                                              <p:pRg st="11" end="1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linds(horizontal)">
                                      <p:cBhvr>
                                        <p:cTn id="50" dur="500"/>
                                        <p:tgtEl>
                                          <p:spTgt spid="3">
                                            <p:txEl>
                                              <p:pRg st="12" end="1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blinds(horizontal)">
                                      <p:cBhvr>
                                        <p:cTn id="53" dur="500"/>
                                        <p:tgtEl>
                                          <p:spTgt spid="3">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blinds(horizontal)">
                                      <p:cBhvr>
                                        <p:cTn id="5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lvl="1">
              <a:defRPr/>
            </a:pPr>
            <a:r>
              <a:rPr lang="en-US" dirty="0"/>
              <a:t>Let’s look at one more operation:</a:t>
            </a:r>
          </a:p>
          <a:p>
            <a:pPr marL="914400" lvl="2" indent="0">
              <a:buFont typeface="Arial" charset="0"/>
              <a:buNone/>
              <a:defRPr/>
            </a:pPr>
            <a:r>
              <a:rPr lang="en-US" b="1" dirty="0">
                <a:solidFill>
                  <a:srgbClr val="FF0000"/>
                </a:solidFill>
                <a:latin typeface="Courier New"/>
                <a:cs typeface="Courier New"/>
              </a:rPr>
              <a:t>public </a:t>
            </a:r>
            <a:r>
              <a:rPr lang="en-US" b="1" dirty="0" err="1">
                <a:solidFill>
                  <a:srgbClr val="FF0000"/>
                </a:solidFill>
                <a:latin typeface="Courier New"/>
                <a:cs typeface="Courier New"/>
              </a:rPr>
              <a:t>boolean</a:t>
            </a:r>
            <a:r>
              <a:rPr lang="en-US" b="1" dirty="0">
                <a:solidFill>
                  <a:srgbClr val="FF0000"/>
                </a:solidFill>
                <a:latin typeface="Courier New"/>
                <a:cs typeface="Courier New"/>
              </a:rPr>
              <a:t> remove(T </a:t>
            </a:r>
            <a:r>
              <a:rPr lang="en-US" b="1" dirty="0" err="1">
                <a:solidFill>
                  <a:srgbClr val="FF0000"/>
                </a:solidFill>
                <a:latin typeface="Courier New"/>
                <a:cs typeface="Courier New"/>
              </a:rPr>
              <a:t>anEntry</a:t>
            </a:r>
            <a:r>
              <a:rPr lang="en-US" b="1" dirty="0">
                <a:solidFill>
                  <a:srgbClr val="FF0000"/>
                </a:solidFill>
                <a:latin typeface="Courier New"/>
                <a:cs typeface="Courier New"/>
              </a:rPr>
              <a:t>)</a:t>
            </a:r>
          </a:p>
          <a:p>
            <a:pPr lvl="2">
              <a:defRPr/>
            </a:pPr>
            <a:r>
              <a:rPr lang="en-US" dirty="0"/>
              <a:t>We want to remove an arbitrary item from the Bag</a:t>
            </a:r>
          </a:p>
          <a:p>
            <a:pPr lvl="3">
              <a:defRPr/>
            </a:pPr>
            <a:r>
              <a:rPr lang="en-US" dirty="0"/>
              <a:t>How do we do this?</a:t>
            </a:r>
          </a:p>
          <a:p>
            <a:pPr lvl="3">
              <a:defRPr/>
            </a:pPr>
            <a:r>
              <a:rPr lang="en-US" dirty="0"/>
              <a:t>Think about the contains() method that we just discussed</a:t>
            </a:r>
          </a:p>
          <a:p>
            <a:pPr lvl="3">
              <a:defRPr/>
            </a:pPr>
            <a:r>
              <a:rPr lang="en-US" dirty="0"/>
              <a:t>How is remove similar and how is it different?</a:t>
            </a:r>
          </a:p>
          <a:p>
            <a:pPr lvl="4">
              <a:defRPr/>
            </a:pPr>
            <a:r>
              <a:rPr lang="en-US" dirty="0">
                <a:solidFill>
                  <a:srgbClr val="008000"/>
                </a:solidFill>
              </a:rPr>
              <a:t>Find</a:t>
            </a:r>
            <a:r>
              <a:rPr lang="en-US" dirty="0"/>
              <a:t> the entry in question</a:t>
            </a:r>
          </a:p>
          <a:p>
            <a:pPr lvl="5">
              <a:defRPr/>
            </a:pPr>
            <a:r>
              <a:rPr lang="en-US" dirty="0"/>
              <a:t>But now we need more than just a </a:t>
            </a:r>
            <a:r>
              <a:rPr lang="en-US" dirty="0" err="1"/>
              <a:t>boolean</a:t>
            </a:r>
            <a:r>
              <a:rPr lang="en-US" dirty="0"/>
              <a:t> result</a:t>
            </a:r>
          </a:p>
          <a:p>
            <a:pPr lvl="5">
              <a:defRPr/>
            </a:pPr>
            <a:r>
              <a:rPr lang="en-US" dirty="0"/>
              <a:t>We must store a </a:t>
            </a:r>
            <a:r>
              <a:rPr lang="en-US" b="1" dirty="0"/>
              <a:t>reference</a:t>
            </a:r>
            <a:r>
              <a:rPr lang="en-US" dirty="0"/>
              <a:t> to the actual node so that we can do something with it</a:t>
            </a:r>
          </a:p>
          <a:p>
            <a:pPr lvl="4">
              <a:defRPr/>
            </a:pPr>
            <a:r>
              <a:rPr lang="en-US" dirty="0"/>
              <a:t>Then </a:t>
            </a:r>
            <a:r>
              <a:rPr lang="en-US" dirty="0">
                <a:solidFill>
                  <a:srgbClr val="008000"/>
                </a:solidFill>
              </a:rPr>
              <a:t>remove</a:t>
            </a:r>
            <a:r>
              <a:rPr lang="en-US" dirty="0"/>
              <a:t> it</a:t>
            </a:r>
          </a:p>
          <a:p>
            <a:pPr lvl="5">
              <a:defRPr/>
            </a:pPr>
            <a:r>
              <a:rPr lang="en-US" dirty="0"/>
              <a:t>Must unlink the node from the list</a:t>
            </a:r>
          </a:p>
          <a:p>
            <a:pPr lvl="5">
              <a:defRPr/>
            </a:pPr>
            <a:r>
              <a:rPr lang="en-US" dirty="0"/>
              <a:t>Let’s think about this</a:t>
            </a:r>
          </a:p>
        </p:txBody>
      </p:sp>
      <p:sp>
        <p:nvSpPr>
          <p:cNvPr id="12800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10B08182-AF9F-DB45-B706-7615AD1E3DD8}" type="slidenum">
              <a:rPr lang="en-US" sz="1400">
                <a:latin typeface="Arial" charset="0"/>
              </a:rPr>
              <a:pPr eaLnBrk="1" hangingPunct="1"/>
              <a:t>14</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en-US">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lvl="2"/>
            <a:r>
              <a:rPr lang="en-US" dirty="0">
                <a:latin typeface="Tahoma" charset="0"/>
                <a:ea typeface="ＭＳ Ｐゴシック" charset="0"/>
              </a:rPr>
              <a:t>Consider again the properties of a Bag</a:t>
            </a:r>
          </a:p>
          <a:p>
            <a:pPr lvl="3"/>
            <a:r>
              <a:rPr lang="en-US" dirty="0">
                <a:latin typeface="Tahoma" charset="0"/>
                <a:ea typeface="ＭＳ Ｐゴシック" charset="0"/>
              </a:rPr>
              <a:t>The data is in no particular order</a:t>
            </a:r>
          </a:p>
          <a:p>
            <a:pPr lvl="2"/>
            <a:r>
              <a:rPr lang="en-US" dirty="0">
                <a:latin typeface="Tahoma" charset="0"/>
                <a:ea typeface="ＭＳ Ｐゴシック" charset="0"/>
              </a:rPr>
              <a:t>We could remove the actual Node in question but perhaps we can do it more easily</a:t>
            </a:r>
          </a:p>
          <a:p>
            <a:pPr lvl="3"/>
            <a:r>
              <a:rPr lang="en-US" dirty="0">
                <a:latin typeface="Tahoma" charset="0"/>
                <a:ea typeface="ＭＳ Ｐゴシック" charset="0"/>
              </a:rPr>
              <a:t>The front Node is very easy to remove</a:t>
            </a:r>
          </a:p>
          <a:p>
            <a:pPr lvl="4"/>
            <a:r>
              <a:rPr lang="en-US" dirty="0">
                <a:latin typeface="Tahoma" charset="0"/>
                <a:ea typeface="ＭＳ Ｐゴシック" charset="0"/>
              </a:rPr>
              <a:t>Trace on board</a:t>
            </a:r>
          </a:p>
          <a:p>
            <a:pPr lvl="3"/>
            <a:r>
              <a:rPr lang="en-US" dirty="0">
                <a:latin typeface="Tahoma" charset="0"/>
                <a:ea typeface="ＭＳ Ｐゴシック" charset="0"/>
              </a:rPr>
              <a:t>So let’s copy the item in the front Node to the Node that we want to remove</a:t>
            </a:r>
          </a:p>
          <a:p>
            <a:pPr lvl="4"/>
            <a:r>
              <a:rPr lang="en-US" dirty="0">
                <a:latin typeface="Tahoma" charset="0"/>
                <a:ea typeface="ＭＳ Ｐゴシック" charset="0"/>
              </a:rPr>
              <a:t>Then we remove the front Node</a:t>
            </a:r>
          </a:p>
          <a:p>
            <a:pPr lvl="3"/>
            <a:r>
              <a:rPr lang="en-US" dirty="0">
                <a:latin typeface="Tahoma" charset="0"/>
                <a:ea typeface="ＭＳ Ｐゴシック" charset="0"/>
              </a:rPr>
              <a:t>Logically, we have removed the data we want to remove</a:t>
            </a:r>
          </a:p>
          <a:p>
            <a:pPr lvl="4"/>
            <a:r>
              <a:rPr lang="en-US" dirty="0">
                <a:latin typeface="Tahoma" charset="0"/>
                <a:ea typeface="ＭＳ Ｐゴシック" charset="0"/>
              </a:rPr>
              <a:t>Keep in mind that </a:t>
            </a:r>
            <a:r>
              <a:rPr lang="en-US" b="1" dirty="0">
                <a:solidFill>
                  <a:srgbClr val="FF0000"/>
                </a:solidFill>
                <a:latin typeface="Tahoma" charset="0"/>
                <a:ea typeface="ＭＳ Ｐゴシック" charset="0"/>
              </a:rPr>
              <a:t>the Nodes are not the data </a:t>
            </a:r>
            <a:r>
              <a:rPr lang="en-US" dirty="0">
                <a:latin typeface="Tahoma" charset="0"/>
                <a:ea typeface="ＭＳ Ｐゴシック" charset="0"/>
              </a:rPr>
              <a:t>– they are simply a mechanism for accessing the data</a:t>
            </a:r>
          </a:p>
          <a:p>
            <a:pPr lvl="4"/>
            <a:r>
              <a:rPr lang="en-US" dirty="0">
                <a:latin typeface="Tahoma" charset="0"/>
                <a:ea typeface="ＭＳ Ｐゴシック" charset="0"/>
              </a:rPr>
              <a:t>Also keep in mind that this would NOT be ok if the data needs to stay in some kind of order</a:t>
            </a:r>
          </a:p>
        </p:txBody>
      </p:sp>
      <p:sp>
        <p:nvSpPr>
          <p:cNvPr id="12902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F391B964-5942-5848-8E21-5BDBE9E67D28}" type="slidenum">
              <a:rPr lang="en-US" sz="1400">
                <a:latin typeface="Arial" charset="0"/>
              </a:rPr>
              <a:pPr eaLnBrk="1" hangingPunct="1"/>
              <a:t>15</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dirty="0">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marL="0" indent="0">
              <a:spcBef>
                <a:spcPts val="0"/>
              </a:spcBef>
              <a:buFont typeface="Arial" charset="0"/>
              <a:buNone/>
              <a:defRPr/>
            </a:pPr>
            <a:endParaRPr lang="en-US" sz="1600" b="1" dirty="0">
              <a:latin typeface="Courier New"/>
              <a:cs typeface="Courier New"/>
            </a:endParaRPr>
          </a:p>
          <a:p>
            <a:pPr marL="0" indent="0">
              <a:spcBef>
                <a:spcPts val="0"/>
              </a:spcBef>
              <a:buFont typeface="Arial" charset="0"/>
              <a:buNone/>
              <a:defRPr/>
            </a:pPr>
            <a:r>
              <a:rPr lang="en-US" sz="1600" b="1" dirty="0">
                <a:latin typeface="Courier New"/>
                <a:cs typeface="Courier New"/>
              </a:rPr>
              <a:t> 	private Node </a:t>
            </a:r>
            <a:r>
              <a:rPr lang="en-US" sz="1600" b="1" dirty="0" err="1">
                <a:solidFill>
                  <a:srgbClr val="FF6600"/>
                </a:solidFill>
                <a:latin typeface="Courier New"/>
                <a:cs typeface="Courier New"/>
              </a:rPr>
              <a:t>getReferenceTo</a:t>
            </a:r>
            <a:r>
              <a:rPr lang="en-US" sz="1600" b="1" dirty="0">
                <a:solidFill>
                  <a:srgbClr val="FF6600"/>
                </a:solidFill>
                <a:latin typeface="Courier New"/>
                <a:cs typeface="Courier New"/>
              </a:rPr>
              <a:t>(T </a:t>
            </a:r>
            <a:r>
              <a:rPr lang="en-US" sz="1600" b="1" dirty="0" err="1">
                <a:solidFill>
                  <a:srgbClr val="FF6600"/>
                </a:solidFill>
                <a:latin typeface="Courier New"/>
                <a:cs typeface="Courier New"/>
              </a:rPr>
              <a:t>anEntry</a:t>
            </a:r>
            <a:r>
              <a:rPr lang="en-US" sz="1600" b="1" dirty="0">
                <a:solidFill>
                  <a:srgbClr val="FF6600"/>
                </a:solidFill>
                <a:latin typeface="Courier New"/>
                <a:cs typeface="Courier New"/>
              </a:rPr>
              <a:t>)</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a:t>
            </a:r>
            <a:r>
              <a:rPr lang="en-US" sz="1600" b="1" dirty="0" err="1">
                <a:latin typeface="Courier New"/>
                <a:cs typeface="Courier New"/>
              </a:rPr>
              <a:t>boolean</a:t>
            </a:r>
            <a:r>
              <a:rPr lang="en-US" sz="1600" b="1" dirty="0">
                <a:latin typeface="Courier New"/>
                <a:cs typeface="Courier New"/>
              </a:rPr>
              <a:t> found = false;</a:t>
            </a:r>
          </a:p>
          <a:p>
            <a:pPr marL="0" indent="0">
              <a:spcBef>
                <a:spcPts val="0"/>
              </a:spcBef>
              <a:buFont typeface="Arial" charset="0"/>
              <a:buNone/>
              <a:defRPr/>
            </a:pPr>
            <a:r>
              <a:rPr lang="en-US" sz="1600" b="1" dirty="0">
                <a:latin typeface="Courier New"/>
                <a:cs typeface="Courier New"/>
              </a:rPr>
              <a:t>		Node </a:t>
            </a:r>
            <a:r>
              <a:rPr lang="en-US" sz="1600" b="1" dirty="0" err="1">
                <a:latin typeface="Courier New"/>
                <a:cs typeface="Courier New"/>
              </a:rPr>
              <a:t>currentNode</a:t>
            </a:r>
            <a:r>
              <a:rPr lang="en-US" sz="1600" b="1" dirty="0">
                <a:latin typeface="Courier New"/>
                <a:cs typeface="Courier New"/>
              </a:rPr>
              <a:t> = </a:t>
            </a:r>
            <a:r>
              <a:rPr lang="en-US" sz="1600" b="1" dirty="0" err="1">
                <a:latin typeface="Courier New"/>
                <a:cs typeface="Courier New"/>
              </a:rPr>
              <a:t>firstNode</a:t>
            </a:r>
            <a:r>
              <a:rPr lang="en-US" sz="1600" b="1" dirty="0">
                <a:latin typeface="Courier New"/>
                <a:cs typeface="Courier New"/>
              </a:rPr>
              <a:t>;</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a:t>
            </a:r>
            <a:r>
              <a:rPr lang="en-US" sz="1600" b="1" dirty="0">
                <a:solidFill>
                  <a:schemeClr val="accent6"/>
                </a:solidFill>
                <a:latin typeface="Courier New"/>
                <a:cs typeface="Courier New"/>
              </a:rPr>
              <a:t>while (!found &amp;&amp; (</a:t>
            </a:r>
            <a:r>
              <a:rPr lang="en-US" sz="1600" b="1" dirty="0" err="1">
                <a:solidFill>
                  <a:schemeClr val="accent6"/>
                </a:solidFill>
                <a:latin typeface="Courier New"/>
                <a:cs typeface="Courier New"/>
              </a:rPr>
              <a:t>currentNode</a:t>
            </a:r>
            <a:r>
              <a:rPr lang="en-US" sz="1600" b="1" dirty="0">
                <a:solidFill>
                  <a:schemeClr val="accent6"/>
                </a:solidFill>
                <a:latin typeface="Courier New"/>
                <a:cs typeface="Courier New"/>
              </a:rPr>
              <a:t> != null))</a:t>
            </a:r>
          </a:p>
          <a:p>
            <a:pPr marL="0" indent="0">
              <a:spcBef>
                <a:spcPts val="0"/>
              </a:spcBef>
              <a:buFont typeface="Arial" charset="0"/>
              <a:buNone/>
              <a:defRPr/>
            </a:pPr>
            <a:r>
              <a:rPr lang="en-US" sz="1600" b="1" dirty="0">
                <a:latin typeface="Courier New"/>
                <a:cs typeface="Courier New"/>
              </a:rPr>
              <a:t>		{</a:t>
            </a:r>
          </a:p>
          <a:p>
            <a:pPr marL="0" indent="0">
              <a:spcBef>
                <a:spcPts val="0"/>
              </a:spcBef>
              <a:buFont typeface="Arial" charset="0"/>
              <a:buNone/>
              <a:defRPr/>
            </a:pPr>
            <a:r>
              <a:rPr lang="en-US" sz="1600" b="1" dirty="0">
                <a:latin typeface="Courier New"/>
                <a:cs typeface="Courier New"/>
              </a:rPr>
              <a:t>			if (</a:t>
            </a:r>
            <a:r>
              <a:rPr lang="en-US" sz="1600" b="1" dirty="0" err="1">
                <a:solidFill>
                  <a:srgbClr val="008000"/>
                </a:solidFill>
                <a:latin typeface="Courier New"/>
                <a:cs typeface="Courier New"/>
              </a:rPr>
              <a:t>anEntry.equals</a:t>
            </a:r>
            <a:r>
              <a:rPr lang="en-US" sz="1600" b="1" dirty="0">
                <a:solidFill>
                  <a:srgbClr val="008000"/>
                </a:solidFill>
                <a:latin typeface="Courier New"/>
                <a:cs typeface="Courier New"/>
              </a:rPr>
              <a:t>(</a:t>
            </a:r>
            <a:r>
              <a:rPr lang="en-US" sz="1600" b="1" dirty="0" err="1">
                <a:solidFill>
                  <a:srgbClr val="008000"/>
                </a:solidFill>
                <a:latin typeface="Courier New"/>
                <a:cs typeface="Courier New"/>
              </a:rPr>
              <a:t>currentNode.data</a:t>
            </a:r>
            <a:r>
              <a:rPr lang="en-US" sz="1600" b="1" dirty="0">
                <a:solidFill>
                  <a:srgbClr val="008000"/>
                </a:solidFill>
                <a:latin typeface="Courier New"/>
                <a:cs typeface="Courier New"/>
              </a:rPr>
              <a:t>)</a:t>
            </a:r>
            <a:r>
              <a:rPr lang="en-US" sz="1600" b="1" dirty="0">
                <a:latin typeface="Courier New"/>
                <a:cs typeface="Courier New"/>
              </a:rPr>
              <a:t>)</a:t>
            </a:r>
          </a:p>
          <a:p>
            <a:pPr marL="0" indent="0">
              <a:spcBef>
                <a:spcPts val="0"/>
              </a:spcBef>
              <a:buFont typeface="Arial" charset="0"/>
              <a:buNone/>
              <a:defRPr/>
            </a:pPr>
            <a:r>
              <a:rPr lang="en-US" sz="1600" b="1" dirty="0">
                <a:latin typeface="Courier New"/>
                <a:cs typeface="Courier New"/>
              </a:rPr>
              <a:t>				found = true;</a:t>
            </a:r>
          </a:p>
          <a:p>
            <a:pPr marL="0" indent="0">
              <a:spcBef>
                <a:spcPts val="0"/>
              </a:spcBef>
              <a:buFont typeface="Arial" charset="0"/>
              <a:buNone/>
              <a:defRPr/>
            </a:pPr>
            <a:r>
              <a:rPr lang="en-US" sz="1600" b="1" dirty="0">
                <a:latin typeface="Courier New"/>
                <a:cs typeface="Courier New"/>
              </a:rPr>
              <a:t>			else</a:t>
            </a:r>
          </a:p>
          <a:p>
            <a:pPr marL="0" indent="0">
              <a:spcBef>
                <a:spcPts val="0"/>
              </a:spcBef>
              <a:buFont typeface="Arial" charset="0"/>
              <a:buNone/>
              <a:defRPr/>
            </a:pPr>
            <a:r>
              <a:rPr lang="en-US" sz="1600" b="1" dirty="0">
                <a:latin typeface="Courier New"/>
                <a:cs typeface="Courier New"/>
              </a:rPr>
              <a:t>				</a:t>
            </a:r>
            <a:r>
              <a:rPr lang="en-US" sz="1600" b="1" dirty="0" err="1">
                <a:solidFill>
                  <a:schemeClr val="accent6"/>
                </a:solidFill>
                <a:latin typeface="Courier New"/>
                <a:cs typeface="Courier New"/>
              </a:rPr>
              <a:t>currentNode</a:t>
            </a:r>
            <a:r>
              <a:rPr lang="en-US" sz="1600" b="1" dirty="0">
                <a:solidFill>
                  <a:schemeClr val="accent6"/>
                </a:solidFill>
                <a:latin typeface="Courier New"/>
                <a:cs typeface="Courier New"/>
              </a:rPr>
              <a:t> = </a:t>
            </a:r>
            <a:r>
              <a:rPr lang="en-US" sz="1600" b="1" dirty="0" err="1">
                <a:solidFill>
                  <a:schemeClr val="accent6"/>
                </a:solidFill>
                <a:latin typeface="Courier New"/>
                <a:cs typeface="Courier New"/>
              </a:rPr>
              <a:t>currentNode.next</a:t>
            </a:r>
            <a:r>
              <a:rPr lang="en-US" sz="1600" b="1" dirty="0">
                <a:solidFill>
                  <a:schemeClr val="accent6"/>
                </a:solidFill>
                <a:latin typeface="Courier New"/>
                <a:cs typeface="Courier New"/>
              </a:rPr>
              <a:t>;</a:t>
            </a:r>
          </a:p>
          <a:p>
            <a:pPr marL="0" indent="0">
              <a:spcBef>
                <a:spcPts val="0"/>
              </a:spcBef>
              <a:buFont typeface="Arial" charset="0"/>
              <a:buNone/>
              <a:defRPr/>
            </a:pPr>
            <a:r>
              <a:rPr lang="en-US" sz="1600" b="1" dirty="0">
                <a:latin typeface="Courier New"/>
                <a:cs typeface="Courier New"/>
              </a:rPr>
              <a:t>		} // end while</a:t>
            </a:r>
          </a:p>
          <a:p>
            <a:pPr marL="0" indent="0">
              <a:spcBef>
                <a:spcPts val="0"/>
              </a:spcBef>
              <a:buFont typeface="Arial" charset="0"/>
              <a:buNone/>
              <a:defRPr/>
            </a:pPr>
            <a:r>
              <a:rPr lang="en-US" sz="1600" b="1" dirty="0">
                <a:latin typeface="Courier New"/>
                <a:cs typeface="Courier New"/>
              </a:rPr>
              <a:t>		return </a:t>
            </a:r>
            <a:r>
              <a:rPr lang="en-US" sz="1600" b="1" dirty="0" err="1">
                <a:latin typeface="Courier New"/>
                <a:cs typeface="Courier New"/>
              </a:rPr>
              <a:t>currentNode</a:t>
            </a:r>
            <a:r>
              <a:rPr lang="en-US" sz="1600" b="1" dirty="0">
                <a:latin typeface="Courier New"/>
                <a:cs typeface="Courier New"/>
              </a:rPr>
              <a:t>;</a:t>
            </a:r>
          </a:p>
          <a:p>
            <a:pPr marL="0" indent="0">
              <a:spcBef>
                <a:spcPts val="0"/>
              </a:spcBef>
              <a:buFont typeface="Arial" charset="0"/>
              <a:buNone/>
              <a:defRPr/>
            </a:pPr>
            <a:r>
              <a:rPr lang="en-US" sz="1600" b="1" dirty="0">
                <a:latin typeface="Courier New"/>
                <a:cs typeface="Courier New"/>
              </a:rPr>
              <a:t>	} // end </a:t>
            </a:r>
            <a:r>
              <a:rPr lang="en-US" sz="1600" b="1" dirty="0" err="1">
                <a:latin typeface="Courier New"/>
                <a:cs typeface="Courier New"/>
              </a:rPr>
              <a:t>getReferenceTo</a:t>
            </a:r>
            <a:endParaRPr lang="en-US" sz="1600" b="1" dirty="0">
              <a:latin typeface="Courier New"/>
              <a:cs typeface="Courier New"/>
            </a:endParaRPr>
          </a:p>
          <a:p>
            <a:pPr marL="0" indent="0">
              <a:spcBef>
                <a:spcPts val="0"/>
              </a:spcBef>
              <a:buFont typeface="Arial" charset="0"/>
              <a:buNone/>
              <a:defRPr/>
            </a:pPr>
            <a:endParaRPr lang="en-US" sz="1600" b="1" dirty="0">
              <a:latin typeface="Courier New"/>
              <a:cs typeface="Courier New"/>
            </a:endParaRPr>
          </a:p>
          <a:p>
            <a:pPr lvl="2">
              <a:defRPr/>
            </a:pPr>
            <a:r>
              <a:rPr lang="en-US" dirty="0"/>
              <a:t>Note that the logic here is the same as for contains</a:t>
            </a:r>
          </a:p>
          <a:p>
            <a:pPr lvl="3">
              <a:defRPr/>
            </a:pPr>
            <a:r>
              <a:rPr lang="en-US" dirty="0"/>
              <a:t>What is different is what is returned</a:t>
            </a:r>
          </a:p>
        </p:txBody>
      </p:sp>
      <p:sp>
        <p:nvSpPr>
          <p:cNvPr id="12697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4CA260A-BDEB-BC41-882C-5CE5EE478E98}" type="slidenum">
              <a:rPr lang="en-US" sz="1400">
                <a:latin typeface="Arial" charset="0"/>
              </a:rPr>
              <a:pPr eaLnBrk="1" hangingPunct="1"/>
              <a:t>16</a:t>
            </a:fld>
            <a:endParaRPr lang="en-US" sz="1400" dirty="0">
              <a:latin typeface="Arial" charset="0"/>
            </a:endParaRPr>
          </a:p>
        </p:txBody>
      </p:sp>
    </p:spTree>
    <p:extLst>
      <p:ext uri="{BB962C8B-B14F-4D97-AF65-F5344CB8AC3E}">
        <p14:creationId xmlns:p14="http://schemas.microsoft.com/office/powerpoint/2010/main" val="1227109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blinds(horizontal)">
                                      <p:cBhvr>
                                        <p:cTn id="45" dur="500"/>
                                        <p:tgtEl>
                                          <p:spTgt spid="3">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linds(horizontal)">
                                      <p:cBhvr>
                                        <p:cTn id="50" dur="500"/>
                                        <p:tgtEl>
                                          <p:spTgt spid="3">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blinds(horizontal)">
                                      <p:cBhvr>
                                        <p:cTn id="53" dur="500"/>
                                        <p:tgtEl>
                                          <p:spTgt spid="3">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16" end="16"/>
                                            </p:txEl>
                                          </p:spTgt>
                                        </p:tgtEl>
                                        <p:attrNameLst>
                                          <p:attrName>style.visibility</p:attrName>
                                        </p:attrNameLst>
                                      </p:cBhvr>
                                      <p:to>
                                        <p:strVal val="visible"/>
                                      </p:to>
                                    </p:set>
                                    <p:animEffect transition="in" filter="blinds(horizontal)">
                                      <p:cBhvr>
                                        <p:cTn id="58" dur="500"/>
                                        <p:tgtEl>
                                          <p:spTgt spid="3">
                                            <p:txEl>
                                              <p:pRg st="16" end="16"/>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Effect transition="in" filter="blinds(horizontal)">
                                      <p:cBhvr>
                                        <p:cTn id="61"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a:xfrm>
            <a:off x="533400" y="1066800"/>
            <a:ext cx="8077200" cy="5257800"/>
          </a:xfrm>
        </p:spPr>
        <p:txBody>
          <a:bodyPr/>
          <a:lstStyle/>
          <a:p>
            <a:pPr marL="0" indent="0">
              <a:spcBef>
                <a:spcPts val="0"/>
              </a:spcBef>
              <a:buFont typeface="Arial" charset="0"/>
              <a:buNone/>
              <a:defRPr/>
            </a:pPr>
            <a:r>
              <a:rPr lang="en-US" sz="1800" b="1" dirty="0">
                <a:solidFill>
                  <a:srgbClr val="FF0000"/>
                </a:solidFill>
                <a:latin typeface="Courier New"/>
                <a:cs typeface="Courier New"/>
              </a:rPr>
              <a:t>public </a:t>
            </a:r>
            <a:r>
              <a:rPr lang="en-US" sz="1800" b="1" dirty="0" err="1">
                <a:solidFill>
                  <a:srgbClr val="FF0000"/>
                </a:solidFill>
                <a:latin typeface="Courier New"/>
                <a:cs typeface="Courier New"/>
              </a:rPr>
              <a:t>boolean</a:t>
            </a:r>
            <a:r>
              <a:rPr lang="en-US" sz="1800" b="1" dirty="0">
                <a:solidFill>
                  <a:srgbClr val="FF0000"/>
                </a:solidFill>
                <a:latin typeface="Courier New"/>
                <a:cs typeface="Courier New"/>
              </a:rPr>
              <a:t> remove(T </a:t>
            </a:r>
            <a:r>
              <a:rPr lang="en-US" sz="1800" b="1" dirty="0" err="1">
                <a:solidFill>
                  <a:srgbClr val="FF0000"/>
                </a:solidFill>
                <a:latin typeface="Courier New"/>
                <a:cs typeface="Courier New"/>
              </a:rPr>
              <a:t>anEntry</a:t>
            </a:r>
            <a:r>
              <a:rPr lang="en-US" sz="1800" b="1" dirty="0">
                <a:solidFill>
                  <a:srgbClr val="FF0000"/>
                </a:solidFill>
                <a:latin typeface="Courier New"/>
                <a:cs typeface="Courier New"/>
              </a:rPr>
              <a:t>)</a:t>
            </a: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a:t>
            </a:r>
          </a:p>
          <a:p>
            <a:pPr marL="0" indent="0">
              <a:spcBef>
                <a:spcPts val="0"/>
              </a:spcBef>
              <a:buFont typeface="Arial" charset="0"/>
              <a:buNone/>
              <a:defRPr/>
            </a:pPr>
            <a:r>
              <a:rPr lang="en-US" sz="1800" b="1" dirty="0">
                <a:latin typeface="Courier New"/>
                <a:cs typeface="Courier New"/>
              </a:rPr>
              <a:t>	</a:t>
            </a:r>
            <a:r>
              <a:rPr lang="en-US" sz="1800" b="1" dirty="0" err="1">
                <a:latin typeface="Courier New"/>
                <a:cs typeface="Courier New"/>
              </a:rPr>
              <a:t>boolean</a:t>
            </a:r>
            <a:r>
              <a:rPr lang="en-US" sz="1800" b="1" dirty="0">
                <a:latin typeface="Courier New"/>
                <a:cs typeface="Courier New"/>
              </a:rPr>
              <a:t> result = false;</a:t>
            </a:r>
          </a:p>
          <a:p>
            <a:pPr marL="0" indent="0">
              <a:spcBef>
                <a:spcPts val="0"/>
              </a:spcBef>
              <a:buFont typeface="Arial" charset="0"/>
              <a:buNone/>
              <a:defRPr/>
            </a:pPr>
            <a:r>
              <a:rPr lang="en-US" sz="1800" b="1" dirty="0">
                <a:latin typeface="Courier New"/>
                <a:cs typeface="Courier New"/>
              </a:rPr>
              <a:t>	Node </a:t>
            </a:r>
            <a:r>
              <a:rPr lang="en-US" sz="1800" b="1" dirty="0" err="1">
                <a:latin typeface="Courier New"/>
                <a:cs typeface="Courier New"/>
              </a:rPr>
              <a:t>nodeN</a:t>
            </a:r>
            <a:r>
              <a:rPr lang="en-US" sz="1800" b="1" dirty="0">
                <a:latin typeface="Courier New"/>
                <a:cs typeface="Courier New"/>
              </a:rPr>
              <a:t> = </a:t>
            </a:r>
            <a:r>
              <a:rPr lang="en-US" sz="1800" b="1" dirty="0" err="1">
                <a:solidFill>
                  <a:srgbClr val="FF6600"/>
                </a:solidFill>
                <a:latin typeface="Courier New"/>
                <a:cs typeface="Courier New"/>
              </a:rPr>
              <a:t>getReferenceTo</a:t>
            </a:r>
            <a:r>
              <a:rPr lang="en-US" sz="1800" b="1" dirty="0">
                <a:solidFill>
                  <a:srgbClr val="FF6600"/>
                </a:solidFill>
                <a:latin typeface="Courier New"/>
                <a:cs typeface="Courier New"/>
              </a:rPr>
              <a:t>(</a:t>
            </a:r>
            <a:r>
              <a:rPr lang="en-US" sz="1800" b="1" dirty="0" err="1">
                <a:solidFill>
                  <a:srgbClr val="FF6600"/>
                </a:solidFill>
                <a:latin typeface="Courier New"/>
                <a:cs typeface="Courier New"/>
              </a:rPr>
              <a:t>anEntry</a:t>
            </a:r>
            <a:r>
              <a:rPr lang="en-US" sz="1800" b="1" dirty="0">
                <a:solidFill>
                  <a:srgbClr val="FF6600"/>
                </a:solidFill>
                <a:latin typeface="Courier New"/>
                <a:cs typeface="Courier New"/>
              </a:rPr>
              <a:t>)</a:t>
            </a:r>
            <a:r>
              <a:rPr lang="en-US" sz="1800" b="1" dirty="0">
                <a:latin typeface="Courier New"/>
                <a:cs typeface="Courier New"/>
              </a:rPr>
              <a:t>;</a:t>
            </a:r>
          </a:p>
          <a:p>
            <a:pPr marL="0" indent="0">
              <a:spcBef>
                <a:spcPts val="0"/>
              </a:spcBef>
              <a:buFont typeface="Arial" charset="0"/>
              <a:buNone/>
              <a:defRPr/>
            </a:pPr>
            <a:r>
              <a:rPr lang="en-US" sz="1800" b="1" dirty="0">
                <a:latin typeface="Courier New"/>
                <a:cs typeface="Courier New"/>
              </a:rPr>
              <a:t>	if (</a:t>
            </a:r>
            <a:r>
              <a:rPr lang="en-US" sz="1800" b="1" dirty="0" err="1">
                <a:latin typeface="Courier New"/>
                <a:cs typeface="Courier New"/>
              </a:rPr>
              <a:t>nodeN</a:t>
            </a:r>
            <a:r>
              <a:rPr lang="en-US" sz="1800" b="1" dirty="0">
                <a:latin typeface="Courier New"/>
                <a:cs typeface="Courier New"/>
              </a:rPr>
              <a:t> != null)</a:t>
            </a:r>
          </a:p>
          <a:p>
            <a:pPr marL="0" indent="0">
              <a:spcBef>
                <a:spcPts val="0"/>
              </a:spcBef>
              <a:buFont typeface="Arial" charset="0"/>
              <a:buNone/>
              <a:defRPr/>
            </a:pP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a:t>
            </a:r>
            <a:r>
              <a:rPr lang="en-US" sz="1800" b="1" dirty="0" err="1">
                <a:solidFill>
                  <a:srgbClr val="008000"/>
                </a:solidFill>
                <a:latin typeface="Courier New"/>
                <a:cs typeface="Courier New"/>
              </a:rPr>
              <a:t>nodeN.data</a:t>
            </a:r>
            <a:r>
              <a:rPr lang="en-US" sz="1800" b="1" dirty="0">
                <a:solidFill>
                  <a:srgbClr val="008000"/>
                </a:solidFill>
                <a:latin typeface="Courier New"/>
                <a:cs typeface="Courier New"/>
              </a:rPr>
              <a:t> = </a:t>
            </a:r>
            <a:r>
              <a:rPr lang="en-US" sz="1800" b="1" dirty="0" err="1">
                <a:solidFill>
                  <a:srgbClr val="008000"/>
                </a:solidFill>
                <a:latin typeface="Courier New"/>
                <a:cs typeface="Courier New"/>
              </a:rPr>
              <a:t>firstNode.data</a:t>
            </a:r>
            <a:r>
              <a:rPr lang="en-US" sz="1800" b="1" dirty="0">
                <a:solidFill>
                  <a:srgbClr val="008000"/>
                </a:solidFill>
                <a:latin typeface="Courier New"/>
                <a:cs typeface="Courier New"/>
              </a:rPr>
              <a:t>; </a:t>
            </a:r>
            <a:r>
              <a:rPr lang="en-US" sz="1800" b="1" dirty="0">
                <a:latin typeface="Courier New"/>
                <a:cs typeface="Courier New"/>
              </a:rPr>
              <a:t>// copy data from</a:t>
            </a:r>
          </a:p>
          <a:p>
            <a:pPr marL="0" indent="0">
              <a:spcBef>
                <a:spcPts val="0"/>
              </a:spcBef>
              <a:buFont typeface="Arial" charset="0"/>
              <a:buNone/>
              <a:defRPr/>
            </a:pPr>
            <a:r>
              <a:rPr lang="en-US" sz="1800" b="1" dirty="0">
                <a:latin typeface="Courier New"/>
                <a:cs typeface="Courier New"/>
              </a:rPr>
              <a:t>	   </a:t>
            </a:r>
            <a:r>
              <a:rPr lang="en-US" sz="1800" b="1" dirty="0" err="1">
                <a:solidFill>
                  <a:srgbClr val="996633"/>
                </a:solidFill>
                <a:latin typeface="Courier New"/>
                <a:cs typeface="Courier New"/>
              </a:rPr>
              <a:t>firstNode</a:t>
            </a:r>
            <a:r>
              <a:rPr lang="en-US" sz="1800" b="1" dirty="0">
                <a:solidFill>
                  <a:srgbClr val="996633"/>
                </a:solidFill>
                <a:latin typeface="Courier New"/>
                <a:cs typeface="Courier New"/>
              </a:rPr>
              <a:t> = </a:t>
            </a:r>
            <a:r>
              <a:rPr lang="en-US" sz="1800" b="1" dirty="0" err="1">
                <a:solidFill>
                  <a:srgbClr val="996633"/>
                </a:solidFill>
                <a:latin typeface="Courier New"/>
                <a:cs typeface="Courier New"/>
              </a:rPr>
              <a:t>firstNode.next</a:t>
            </a:r>
            <a:r>
              <a:rPr lang="en-US" sz="1800" b="1" dirty="0">
                <a:solidFill>
                  <a:srgbClr val="996633"/>
                </a:solidFill>
                <a:latin typeface="Courier New"/>
                <a:cs typeface="Courier New"/>
              </a:rPr>
              <a:t>;  // first Node and</a:t>
            </a:r>
          </a:p>
          <a:p>
            <a:pPr marL="0" indent="0">
              <a:spcBef>
                <a:spcPts val="0"/>
              </a:spcBef>
              <a:buFont typeface="Arial" charset="0"/>
              <a:buNone/>
              <a:defRPr/>
            </a:pPr>
            <a:r>
              <a:rPr lang="en-US" sz="1800" b="1" dirty="0">
                <a:solidFill>
                  <a:srgbClr val="996633"/>
                </a:solidFill>
                <a:latin typeface="Courier New"/>
                <a:cs typeface="Courier New"/>
              </a:rPr>
              <a:t>	   </a:t>
            </a:r>
            <a:r>
              <a:rPr lang="en-US" sz="1800" b="1" dirty="0" err="1">
                <a:solidFill>
                  <a:srgbClr val="996633"/>
                </a:solidFill>
                <a:latin typeface="Courier New"/>
                <a:cs typeface="Courier New"/>
              </a:rPr>
              <a:t>numberOfEntries</a:t>
            </a:r>
            <a:r>
              <a:rPr lang="en-US" sz="1800" b="1" dirty="0">
                <a:solidFill>
                  <a:srgbClr val="996633"/>
                </a:solidFill>
                <a:latin typeface="Courier New"/>
                <a:cs typeface="Courier New"/>
              </a:rPr>
              <a:t>--;        // delete that Node</a:t>
            </a:r>
          </a:p>
          <a:p>
            <a:pPr marL="0" indent="0">
              <a:spcBef>
                <a:spcPts val="0"/>
              </a:spcBef>
              <a:buFont typeface="Arial" charset="0"/>
              <a:buNone/>
              <a:defRPr/>
            </a:pPr>
            <a:r>
              <a:rPr lang="en-US" sz="1800" b="1" dirty="0">
                <a:latin typeface="Courier New"/>
                <a:cs typeface="Courier New"/>
              </a:rPr>
              <a:t>	   result = true;     // Operation succeeds</a:t>
            </a:r>
          </a:p>
          <a:p>
            <a:pPr marL="0" indent="0">
              <a:spcBef>
                <a:spcPts val="0"/>
              </a:spcBef>
              <a:buFont typeface="Arial" charset="0"/>
              <a:buNone/>
              <a:defRPr/>
            </a:pPr>
            <a:r>
              <a:rPr lang="en-US" sz="1800" b="1" dirty="0">
                <a:latin typeface="Courier New"/>
                <a:cs typeface="Courier New"/>
              </a:rPr>
              <a:t>	} // end if</a:t>
            </a:r>
          </a:p>
          <a:p>
            <a:pPr marL="0" indent="0">
              <a:spcBef>
                <a:spcPts val="0"/>
              </a:spcBef>
              <a:buFont typeface="Arial" charset="0"/>
              <a:buNone/>
              <a:defRPr/>
            </a:pP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return result;</a:t>
            </a:r>
          </a:p>
          <a:p>
            <a:pPr marL="0" indent="0">
              <a:spcBef>
                <a:spcPts val="0"/>
              </a:spcBef>
              <a:buFont typeface="Arial" charset="0"/>
              <a:buNone/>
              <a:defRPr/>
            </a:pPr>
            <a:r>
              <a:rPr lang="en-US" sz="1800" b="1" dirty="0">
                <a:latin typeface="Courier New"/>
                <a:cs typeface="Courier New"/>
              </a:rPr>
              <a:t>} // end remove</a:t>
            </a:r>
          </a:p>
          <a:p>
            <a:pPr lvl="2">
              <a:defRPr/>
            </a:pPr>
            <a:r>
              <a:rPr lang="en-US" dirty="0"/>
              <a:t>Note that this returns </a:t>
            </a:r>
            <a:r>
              <a:rPr lang="en-US" dirty="0" err="1"/>
              <a:t>boolean</a:t>
            </a:r>
            <a:r>
              <a:rPr lang="en-US" dirty="0"/>
              <a:t> rather than the entry that is being removed</a:t>
            </a:r>
          </a:p>
        </p:txBody>
      </p:sp>
      <p:sp>
        <p:nvSpPr>
          <p:cNvPr id="13107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B1F8E78-C620-E847-86EC-D41EC90FBBBD}" type="slidenum">
              <a:rPr lang="en-US" sz="1400">
                <a:latin typeface="Arial" charset="0"/>
              </a:rPr>
              <a:pPr eaLnBrk="1" hangingPunct="1"/>
              <a:t>17</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a:latin typeface="Arial" charset="0"/>
                <a:ea typeface="ＭＳ Ｐゴシック" charset="0"/>
                <a:cs typeface="ＭＳ Ｐゴシック" charset="0"/>
              </a:rPr>
              <a:t>Lecture 7: Linked Bag Implementation</a:t>
            </a:r>
          </a:p>
        </p:txBody>
      </p:sp>
      <p:sp>
        <p:nvSpPr>
          <p:cNvPr id="3" name="Content Placeholder 2"/>
          <p:cNvSpPr>
            <a:spLocks noGrp="1"/>
          </p:cNvSpPr>
          <p:nvPr>
            <p:ph idx="1"/>
          </p:nvPr>
        </p:nvSpPr>
        <p:spPr/>
        <p:txBody>
          <a:bodyPr/>
          <a:lstStyle/>
          <a:p>
            <a:pPr lvl="1"/>
            <a:r>
              <a:rPr lang="en-US" dirty="0">
                <a:latin typeface="Tahoma" charset="0"/>
                <a:ea typeface="ＭＳ Ｐゴシック" charset="0"/>
              </a:rPr>
              <a:t>There are other methods that we have not discussed</a:t>
            </a:r>
          </a:p>
          <a:p>
            <a:pPr lvl="1"/>
            <a:r>
              <a:rPr lang="en-US" dirty="0">
                <a:latin typeface="Tahoma" charset="0"/>
                <a:ea typeface="ＭＳ Ｐゴシック" charset="0"/>
              </a:rPr>
              <a:t>Look over them in the text and in the source code</a:t>
            </a:r>
          </a:p>
          <a:p>
            <a:pPr lvl="1"/>
            <a:r>
              <a:rPr lang="en-US" dirty="0">
                <a:latin typeface="Tahoma" charset="0"/>
                <a:ea typeface="ＭＳ Ｐゴシック" charset="0"/>
              </a:rPr>
              <a:t>Look again at Example6.java</a:t>
            </a:r>
          </a:p>
          <a:p>
            <a:pPr lvl="2"/>
            <a:r>
              <a:rPr lang="en-US" dirty="0">
                <a:latin typeface="Tahoma" charset="0"/>
                <a:ea typeface="ＭＳ Ｐゴシック" charset="0"/>
              </a:rPr>
              <a:t>Note (as we discussed) how the data is ordered differently in the different Bag implementations</a:t>
            </a:r>
          </a:p>
          <a:p>
            <a:pPr lvl="3"/>
            <a:r>
              <a:rPr lang="en-US" dirty="0">
                <a:latin typeface="Tahoma" charset="0"/>
                <a:ea typeface="ＭＳ Ｐゴシック" charset="0"/>
              </a:rPr>
              <a:t>However, it is irrelevant to the functionality</a:t>
            </a:r>
          </a:p>
        </p:txBody>
      </p:sp>
      <p:sp>
        <p:nvSpPr>
          <p:cNvPr id="13312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11C03AD-780B-B047-9353-6B0D324A7AF9}" type="slidenum">
              <a:rPr lang="en-US" sz="1400">
                <a:latin typeface="Arial" charset="0"/>
              </a:rPr>
              <a:pPr eaLnBrk="1" hangingPunct="1"/>
              <a:t>18</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5264085B-84F6-2B43-ABB6-8C83155E8F1F}" type="slidenum">
              <a:rPr lang="en-US" sz="1400">
                <a:latin typeface="Arial" charset="0"/>
              </a:rPr>
              <a:pPr eaLnBrk="1" hangingPunct="1"/>
              <a:t>19</a:t>
            </a:fld>
            <a:endParaRPr lang="en-US" sz="1400">
              <a:latin typeface="Arial" charset="0"/>
            </a:endParaRPr>
          </a:p>
        </p:txBody>
      </p:sp>
      <p:sp>
        <p:nvSpPr>
          <p:cNvPr id="1341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Node as a Separate Class</a:t>
            </a:r>
          </a:p>
        </p:txBody>
      </p:sp>
      <p:sp>
        <p:nvSpPr>
          <p:cNvPr id="134147" name="Rectangle 3"/>
          <p:cNvSpPr>
            <a:spLocks noGrp="1" noChangeArrowheads="1"/>
          </p:cNvSpPr>
          <p:nvPr>
            <p:ph type="body" idx="1"/>
          </p:nvPr>
        </p:nvSpPr>
        <p:spPr>
          <a:xfrm>
            <a:off x="304800" y="990600"/>
            <a:ext cx="8153400" cy="5029200"/>
          </a:xfrm>
        </p:spPr>
        <p:txBody>
          <a:bodyPr/>
          <a:lstStyle/>
          <a:p>
            <a:pPr eaLnBrk="1" hangingPunct="1"/>
            <a:r>
              <a:rPr lang="en-US" dirty="0">
                <a:solidFill>
                  <a:srgbClr val="FF0000"/>
                </a:solidFill>
                <a:latin typeface="Tahoma" charset="0"/>
                <a:ea typeface="ＭＳ Ｐゴシック" charset="0"/>
                <a:cs typeface="ＭＳ Ｐゴシック" charset="0"/>
              </a:rPr>
              <a:t>Node class as a separate (non-inner) class</a:t>
            </a:r>
          </a:p>
          <a:p>
            <a:pPr lvl="1" eaLnBrk="1" hangingPunct="1"/>
            <a:r>
              <a:rPr lang="en-US" dirty="0">
                <a:latin typeface="Tahoma" charset="0"/>
                <a:ea typeface="ＭＳ Ｐゴシック" charset="0"/>
              </a:rPr>
              <a:t>Some OO purists believe it is better to never "violate" the private nature of a class' data</a:t>
            </a:r>
          </a:p>
          <a:p>
            <a:pPr lvl="2" eaLnBrk="1" hangingPunct="1"/>
            <a:r>
              <a:rPr lang="en-US" dirty="0">
                <a:latin typeface="Tahoma" charset="0"/>
                <a:ea typeface="ＭＳ Ｐゴシック" charset="0"/>
              </a:rPr>
              <a:t>Making Node separate also allows it to be reused</a:t>
            </a:r>
          </a:p>
          <a:p>
            <a:pPr lvl="1" eaLnBrk="1" hangingPunct="1"/>
            <a:r>
              <a:rPr lang="en-US" dirty="0">
                <a:latin typeface="Tahoma" charset="0"/>
                <a:ea typeface="ＭＳ Ｐゴシック" charset="0"/>
              </a:rPr>
              <a:t>If done this way, the Node class must also be a parameterized type</a:t>
            </a:r>
            <a:endParaRPr lang="en-US" sz="1800" b="1" dirty="0">
              <a:latin typeface="Courier New" charset="0"/>
              <a:ea typeface="ＭＳ Ｐゴシック" charset="0"/>
            </a:endParaRPr>
          </a:p>
          <a:p>
            <a:pPr lvl="2" eaLnBrk="1" hangingPunct="1">
              <a:buFont typeface="Arial" charset="0"/>
              <a:buNone/>
            </a:pPr>
            <a:r>
              <a:rPr sz="1800" b="1" noProof="1">
                <a:latin typeface="Courier New" charset="0"/>
                <a:ea typeface="ＭＳ Ｐゴシック" charset="0"/>
              </a:rPr>
              <a:t>class Node&lt;T&gt;</a:t>
            </a:r>
          </a:p>
          <a:p>
            <a:pPr lvl="2" eaLnBrk="1" hangingPunct="1">
              <a:buFont typeface="Arial" charset="0"/>
              <a:buNone/>
            </a:pPr>
            <a:r>
              <a:rPr sz="1800" b="1" noProof="1">
                <a:latin typeface="Courier New" charset="0"/>
                <a:ea typeface="ＭＳ Ｐゴシック" charset="0"/>
              </a:rPr>
              <a:t>{</a:t>
            </a:r>
          </a:p>
          <a:p>
            <a:pPr lvl="2" eaLnBrk="1" hangingPunct="1">
              <a:buFont typeface="Arial" charset="0"/>
              <a:buNone/>
            </a:pPr>
            <a:r>
              <a:rPr sz="1800" b="1" noProof="1">
                <a:latin typeface="Courier New" charset="0"/>
                <a:ea typeface="ＭＳ Ｐゴシック" charset="0"/>
              </a:rPr>
              <a:t>	private T       data;  // data portion</a:t>
            </a:r>
          </a:p>
          <a:p>
            <a:pPr lvl="2" eaLnBrk="1" hangingPunct="1">
              <a:buFont typeface="Arial" charset="0"/>
              <a:buNone/>
            </a:pPr>
            <a:r>
              <a:rPr sz="1800" b="1" noProof="1">
                <a:latin typeface="Courier New" charset="0"/>
                <a:ea typeface="ＭＳ Ｐゴシック" charset="0"/>
              </a:rPr>
              <a:t>	private Node&lt;T&gt; next;  // link to next node</a:t>
            </a:r>
            <a:endParaRPr lang="en-US" sz="1800" b="1" dirty="0">
              <a:latin typeface="Courier New" charset="0"/>
              <a:ea typeface="ＭＳ Ｐゴシック" charset="0"/>
            </a:endParaRPr>
          </a:p>
          <a:p>
            <a:pPr lvl="2" eaLnBrk="1" hangingPunct="1">
              <a:buFont typeface="Arial" charset="0"/>
              <a:buNone/>
            </a:pPr>
            <a:r>
              <a:rPr lang="en-US" sz="1800" b="1" dirty="0">
                <a:latin typeface="Courier New" charset="0"/>
                <a:ea typeface="ＭＳ Ｐゴシック" charset="0"/>
              </a:rPr>
              <a:t>  …</a:t>
            </a:r>
          </a:p>
          <a:p>
            <a:pPr lvl="1" eaLnBrk="1" hangingPunct="1"/>
            <a:r>
              <a:rPr lang="en-US" dirty="0">
                <a:latin typeface="Tahoma" charset="0"/>
                <a:ea typeface="ＭＳ Ｐゴシック" charset="0"/>
              </a:rPr>
              <a:t>And now in class </a:t>
            </a:r>
            <a:r>
              <a:rPr lang="en-US" dirty="0" err="1">
                <a:latin typeface="Tahoma" charset="0"/>
                <a:ea typeface="ＭＳ Ｐゴシック" charset="0"/>
              </a:rPr>
              <a:t>LinkedList</a:t>
            </a:r>
            <a:r>
              <a:rPr lang="en-US" dirty="0">
                <a:latin typeface="Tahoma" charset="0"/>
                <a:ea typeface="ＭＳ Ｐゴシック" charset="0"/>
              </a:rPr>
              <a:t> we would have</a:t>
            </a:r>
          </a:p>
          <a:p>
            <a:pPr marL="914400" lvl="2" indent="0" eaLnBrk="1" hangingPunct="1">
              <a:buNone/>
            </a:pPr>
            <a:r>
              <a:rPr lang="en-US" sz="1800" b="1" dirty="0">
                <a:latin typeface="Courier New"/>
                <a:ea typeface="ＭＳ Ｐゴシック" charset="0"/>
              </a:rPr>
              <a:t>private Node&lt;T&gt; </a:t>
            </a:r>
            <a:r>
              <a:rPr lang="en-US" sz="1800" b="1" dirty="0" err="1">
                <a:latin typeface="Courier New"/>
                <a:ea typeface="ＭＳ Ｐゴシック" charset="0"/>
              </a:rPr>
              <a:t>firstNode</a:t>
            </a:r>
            <a:r>
              <a:rPr lang="en-US" sz="1800" b="1" dirty="0">
                <a:latin typeface="Courier New"/>
                <a:ea typeface="ＭＳ Ｐゴシック" charset="0"/>
              </a:rPr>
              <a:t>;</a:t>
            </a:r>
          </a:p>
          <a:p>
            <a:pPr lvl="1" eaLnBrk="1" hangingPunct="1"/>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1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1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14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414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4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455AF765-5D6D-0744-AC96-A7953B103277}" type="slidenum">
              <a:rPr lang="en-US" sz="1400">
                <a:latin typeface="Arial" charset="0"/>
              </a:rPr>
              <a:pPr eaLnBrk="1" hangingPunct="1"/>
              <a:t>2</a:t>
            </a:fld>
            <a:endParaRPr lang="en-US" sz="1400">
              <a:latin typeface="Arial" charset="0"/>
            </a:endParaRPr>
          </a:p>
        </p:txBody>
      </p:sp>
      <p:sp>
        <p:nvSpPr>
          <p:cNvPr id="11469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Linked Data Structures</a:t>
            </a:r>
          </a:p>
        </p:txBody>
      </p:sp>
      <p:sp>
        <p:nvSpPr>
          <p:cNvPr id="1296387" name="Rectangle 3"/>
          <p:cNvSpPr>
            <a:spLocks noGrp="1" noChangeArrowheads="1"/>
          </p:cNvSpPr>
          <p:nvPr>
            <p:ph type="body" idx="1"/>
          </p:nvPr>
        </p:nvSpPr>
        <p:spPr>
          <a:xfrm>
            <a:off x="685800" y="1066800"/>
            <a:ext cx="7772400" cy="5029200"/>
          </a:xfrm>
        </p:spPr>
        <p:txBody>
          <a:bodyPr/>
          <a:lstStyle/>
          <a:p>
            <a:pPr eaLnBrk="1" hangingPunct="1"/>
            <a:r>
              <a:rPr lang="en-US">
                <a:latin typeface="Tahoma" charset="0"/>
                <a:ea typeface="ＭＳ Ｐゴシック" charset="0"/>
                <a:cs typeface="ＭＳ Ｐゴシック" charset="0"/>
              </a:rPr>
              <a:t>Let's concentrate on the </a:t>
            </a:r>
            <a:r>
              <a:rPr lang="en-US" b="1">
                <a:latin typeface="Tahoma" charset="0"/>
                <a:ea typeface="ＭＳ Ｐゴシック" charset="0"/>
                <a:cs typeface="ＭＳ Ｐゴシック" charset="0"/>
              </a:rPr>
              <a:t>drawbacks</a:t>
            </a:r>
            <a:r>
              <a:rPr lang="en-US">
                <a:latin typeface="Tahoma" charset="0"/>
                <a:ea typeface="ＭＳ Ｐゴシック" charset="0"/>
                <a:cs typeface="ＭＳ Ｐゴシック" charset="0"/>
              </a:rPr>
              <a:t> of contiguous memory</a:t>
            </a:r>
          </a:p>
          <a:p>
            <a:pPr lvl="1" eaLnBrk="1" hangingPunct="1"/>
            <a:r>
              <a:rPr lang="en-US">
                <a:latin typeface="Tahoma" charset="0"/>
                <a:ea typeface="ＭＳ Ｐゴシック" charset="0"/>
              </a:rPr>
              <a:t>Is there an alternative way of storing a collection of data that avoids these problems?</a:t>
            </a:r>
          </a:p>
          <a:p>
            <a:pPr lvl="1" eaLnBrk="1" hangingPunct="1"/>
            <a:r>
              <a:rPr lang="en-US">
                <a:latin typeface="Tahoma" charset="0"/>
                <a:ea typeface="ＭＳ Ｐゴシック" charset="0"/>
              </a:rPr>
              <a:t>What if we can </a:t>
            </a:r>
            <a:r>
              <a:rPr lang="en-US">
                <a:solidFill>
                  <a:srgbClr val="FF0000"/>
                </a:solidFill>
                <a:latin typeface="Tahoma" charset="0"/>
                <a:ea typeface="ＭＳ Ｐゴシック" charset="0"/>
              </a:rPr>
              <a:t>allocate our memory in small, separate pieces</a:t>
            </a:r>
            <a:r>
              <a:rPr lang="en-US">
                <a:latin typeface="Tahoma" charset="0"/>
                <a:ea typeface="ＭＳ Ｐゴシック" charset="0"/>
              </a:rPr>
              <a:t>, one for each item in the collection</a:t>
            </a:r>
          </a:p>
          <a:p>
            <a:pPr lvl="2" eaLnBrk="1" hangingPunct="1"/>
            <a:r>
              <a:rPr lang="en-US">
                <a:latin typeface="Tahoma" charset="0"/>
                <a:ea typeface="ＭＳ Ｐゴシック" charset="0"/>
              </a:rPr>
              <a:t>Now we allocate exactly as many pieces as we need</a:t>
            </a:r>
          </a:p>
          <a:p>
            <a:pPr lvl="2" eaLnBrk="1" hangingPunct="1"/>
            <a:r>
              <a:rPr lang="en-US">
                <a:latin typeface="Tahoma" charset="0"/>
                <a:ea typeface="ＭＳ Ｐゴシック" charset="0"/>
              </a:rPr>
              <a:t>Now we do not have to shift items, since all of the items are separate anyway</a:t>
            </a:r>
          </a:p>
          <a:p>
            <a:pPr lvl="3" eaLnBrk="1" hangingPunct="1"/>
            <a:r>
              <a:rPr lang="en-US">
                <a:latin typeface="Tahoma" charset="0"/>
                <a:ea typeface="ＭＳ Ｐゴシック" charset="0"/>
              </a:rPr>
              <a:t>Draw on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6387">
                                            <p:txEl>
                                              <p:pRg st="2" end="2"/>
                                            </p:txEl>
                                          </p:spTgt>
                                        </p:tgtEl>
                                        <p:attrNameLst>
                                          <p:attrName>style.visibility</p:attrName>
                                        </p:attrNameLst>
                                      </p:cBhvr>
                                      <p:to>
                                        <p:strVal val="visible"/>
                                      </p:to>
                                    </p:set>
                                    <p:animEffect transition="in" filter="blinds(horizontal)">
                                      <p:cBhvr>
                                        <p:cTn id="7" dur="500"/>
                                        <p:tgtEl>
                                          <p:spTgt spid="1296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1296387">
                                            <p:txEl>
                                              <p:pRg st="3" end="3"/>
                                            </p:txEl>
                                          </p:spTgt>
                                        </p:tgtEl>
                                        <p:attrNameLst>
                                          <p:attrName>style.visibility</p:attrName>
                                        </p:attrNameLst>
                                      </p:cBhvr>
                                      <p:to>
                                        <p:strVal val="visible"/>
                                      </p:to>
                                    </p:set>
                                    <p:animEffect transition="in" filter="wipe(down)">
                                      <p:cBhvr>
                                        <p:cTn id="12" dur="580">
                                          <p:stCondLst>
                                            <p:cond delay="0"/>
                                          </p:stCondLst>
                                        </p:cTn>
                                        <p:tgtEl>
                                          <p:spTgt spid="1296387">
                                            <p:txEl>
                                              <p:pRg st="3" end="3"/>
                                            </p:txEl>
                                          </p:spTgt>
                                        </p:tgtEl>
                                      </p:cBhvr>
                                    </p:animEffect>
                                    <p:anim calcmode="lin" valueType="num">
                                      <p:cBhvr>
                                        <p:cTn id="13" dur="1822" tmFilter="0,0; 0.14,0.36; 0.43,0.73; 0.71,0.91; 1.0,1.0">
                                          <p:stCondLst>
                                            <p:cond delay="0"/>
                                          </p:stCondLst>
                                        </p:cTn>
                                        <p:tgtEl>
                                          <p:spTgt spid="1296387">
                                            <p:txEl>
                                              <p:pRg st="3" end="3"/>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96387">
                                            <p:txEl>
                                              <p:pRg st="3" end="3"/>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96387">
                                            <p:txEl>
                                              <p:pRg st="3" end="3"/>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96387">
                                            <p:txEl>
                                              <p:pRg st="3" end="3"/>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96387">
                                            <p:txEl>
                                              <p:pRg st="3" end="3"/>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296387">
                                            <p:txEl>
                                              <p:pRg st="3" end="3"/>
                                            </p:txEl>
                                          </p:spTgt>
                                        </p:tgtEl>
                                      </p:cBhvr>
                                      <p:to x="100000" y="60000"/>
                                    </p:animScale>
                                    <p:animScale>
                                      <p:cBhvr>
                                        <p:cTn id="19" dur="166" decel="50000">
                                          <p:stCondLst>
                                            <p:cond delay="676"/>
                                          </p:stCondLst>
                                        </p:cTn>
                                        <p:tgtEl>
                                          <p:spTgt spid="1296387">
                                            <p:txEl>
                                              <p:pRg st="3" end="3"/>
                                            </p:txEl>
                                          </p:spTgt>
                                        </p:tgtEl>
                                      </p:cBhvr>
                                      <p:to x="100000" y="100000"/>
                                    </p:animScale>
                                    <p:animScale>
                                      <p:cBhvr>
                                        <p:cTn id="20" dur="26">
                                          <p:stCondLst>
                                            <p:cond delay="1312"/>
                                          </p:stCondLst>
                                        </p:cTn>
                                        <p:tgtEl>
                                          <p:spTgt spid="1296387">
                                            <p:txEl>
                                              <p:pRg st="3" end="3"/>
                                            </p:txEl>
                                          </p:spTgt>
                                        </p:tgtEl>
                                      </p:cBhvr>
                                      <p:to x="100000" y="80000"/>
                                    </p:animScale>
                                    <p:animScale>
                                      <p:cBhvr>
                                        <p:cTn id="21" dur="166" decel="50000">
                                          <p:stCondLst>
                                            <p:cond delay="1338"/>
                                          </p:stCondLst>
                                        </p:cTn>
                                        <p:tgtEl>
                                          <p:spTgt spid="1296387">
                                            <p:txEl>
                                              <p:pRg st="3" end="3"/>
                                            </p:txEl>
                                          </p:spTgt>
                                        </p:tgtEl>
                                      </p:cBhvr>
                                      <p:to x="100000" y="100000"/>
                                    </p:animScale>
                                    <p:animScale>
                                      <p:cBhvr>
                                        <p:cTn id="22" dur="26">
                                          <p:stCondLst>
                                            <p:cond delay="1642"/>
                                          </p:stCondLst>
                                        </p:cTn>
                                        <p:tgtEl>
                                          <p:spTgt spid="1296387">
                                            <p:txEl>
                                              <p:pRg st="3" end="3"/>
                                            </p:txEl>
                                          </p:spTgt>
                                        </p:tgtEl>
                                      </p:cBhvr>
                                      <p:to x="100000" y="90000"/>
                                    </p:animScale>
                                    <p:animScale>
                                      <p:cBhvr>
                                        <p:cTn id="23" dur="166" decel="50000">
                                          <p:stCondLst>
                                            <p:cond delay="1668"/>
                                          </p:stCondLst>
                                        </p:cTn>
                                        <p:tgtEl>
                                          <p:spTgt spid="1296387">
                                            <p:txEl>
                                              <p:pRg st="3" end="3"/>
                                            </p:txEl>
                                          </p:spTgt>
                                        </p:tgtEl>
                                      </p:cBhvr>
                                      <p:to x="100000" y="100000"/>
                                    </p:animScale>
                                    <p:animScale>
                                      <p:cBhvr>
                                        <p:cTn id="24" dur="26">
                                          <p:stCondLst>
                                            <p:cond delay="1808"/>
                                          </p:stCondLst>
                                        </p:cTn>
                                        <p:tgtEl>
                                          <p:spTgt spid="1296387">
                                            <p:txEl>
                                              <p:pRg st="3" end="3"/>
                                            </p:txEl>
                                          </p:spTgt>
                                        </p:tgtEl>
                                      </p:cBhvr>
                                      <p:to x="100000" y="95000"/>
                                    </p:animScale>
                                    <p:animScale>
                                      <p:cBhvr>
                                        <p:cTn id="25" dur="166" decel="50000">
                                          <p:stCondLst>
                                            <p:cond delay="1834"/>
                                          </p:stCondLst>
                                        </p:cTn>
                                        <p:tgtEl>
                                          <p:spTgt spid="1296387">
                                            <p:txEl>
                                              <p:pRg st="3" end="3"/>
                                            </p:txEl>
                                          </p:spTgt>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ntr" presetSubtype="0" fill="hold" nodeType="clickEffect">
                                  <p:stCondLst>
                                    <p:cond delay="0"/>
                                  </p:stCondLst>
                                  <p:childTnLst>
                                    <p:set>
                                      <p:cBhvr>
                                        <p:cTn id="29" dur="1" fill="hold">
                                          <p:stCondLst>
                                            <p:cond delay="0"/>
                                          </p:stCondLst>
                                        </p:cTn>
                                        <p:tgtEl>
                                          <p:spTgt spid="1296387">
                                            <p:txEl>
                                              <p:pRg st="4" end="4"/>
                                            </p:txEl>
                                          </p:spTgt>
                                        </p:tgtEl>
                                        <p:attrNameLst>
                                          <p:attrName>style.visibility</p:attrName>
                                        </p:attrNameLst>
                                      </p:cBhvr>
                                      <p:to>
                                        <p:strVal val="visible"/>
                                      </p:to>
                                    </p:set>
                                    <p:animEffect transition="in" filter="wipe(down)">
                                      <p:cBhvr>
                                        <p:cTn id="30" dur="580">
                                          <p:stCondLst>
                                            <p:cond delay="0"/>
                                          </p:stCondLst>
                                        </p:cTn>
                                        <p:tgtEl>
                                          <p:spTgt spid="1296387">
                                            <p:txEl>
                                              <p:pRg st="4" end="4"/>
                                            </p:txEl>
                                          </p:spTgt>
                                        </p:tgtEl>
                                      </p:cBhvr>
                                    </p:animEffect>
                                    <p:anim calcmode="lin" valueType="num">
                                      <p:cBhvr>
                                        <p:cTn id="31" dur="1822" tmFilter="0,0; 0.14,0.36; 0.43,0.73; 0.71,0.91; 1.0,1.0">
                                          <p:stCondLst>
                                            <p:cond delay="0"/>
                                          </p:stCondLst>
                                        </p:cTn>
                                        <p:tgtEl>
                                          <p:spTgt spid="1296387">
                                            <p:txEl>
                                              <p:pRg st="4" end="4"/>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96387">
                                            <p:txEl>
                                              <p:pRg st="4" end="4"/>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96387">
                                            <p:txEl>
                                              <p:pRg st="4" end="4"/>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96387">
                                            <p:txEl>
                                              <p:pRg st="4" end="4"/>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96387">
                                            <p:txEl>
                                              <p:pRg st="4" end="4"/>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296387">
                                            <p:txEl>
                                              <p:pRg st="4" end="4"/>
                                            </p:txEl>
                                          </p:spTgt>
                                        </p:tgtEl>
                                      </p:cBhvr>
                                      <p:to x="100000" y="60000"/>
                                    </p:animScale>
                                    <p:animScale>
                                      <p:cBhvr>
                                        <p:cTn id="37" dur="166" decel="50000">
                                          <p:stCondLst>
                                            <p:cond delay="676"/>
                                          </p:stCondLst>
                                        </p:cTn>
                                        <p:tgtEl>
                                          <p:spTgt spid="1296387">
                                            <p:txEl>
                                              <p:pRg st="4" end="4"/>
                                            </p:txEl>
                                          </p:spTgt>
                                        </p:tgtEl>
                                      </p:cBhvr>
                                      <p:to x="100000" y="100000"/>
                                    </p:animScale>
                                    <p:animScale>
                                      <p:cBhvr>
                                        <p:cTn id="38" dur="26">
                                          <p:stCondLst>
                                            <p:cond delay="1312"/>
                                          </p:stCondLst>
                                        </p:cTn>
                                        <p:tgtEl>
                                          <p:spTgt spid="1296387">
                                            <p:txEl>
                                              <p:pRg st="4" end="4"/>
                                            </p:txEl>
                                          </p:spTgt>
                                        </p:tgtEl>
                                      </p:cBhvr>
                                      <p:to x="100000" y="80000"/>
                                    </p:animScale>
                                    <p:animScale>
                                      <p:cBhvr>
                                        <p:cTn id="39" dur="166" decel="50000">
                                          <p:stCondLst>
                                            <p:cond delay="1338"/>
                                          </p:stCondLst>
                                        </p:cTn>
                                        <p:tgtEl>
                                          <p:spTgt spid="1296387">
                                            <p:txEl>
                                              <p:pRg st="4" end="4"/>
                                            </p:txEl>
                                          </p:spTgt>
                                        </p:tgtEl>
                                      </p:cBhvr>
                                      <p:to x="100000" y="100000"/>
                                    </p:animScale>
                                    <p:animScale>
                                      <p:cBhvr>
                                        <p:cTn id="40" dur="26">
                                          <p:stCondLst>
                                            <p:cond delay="1642"/>
                                          </p:stCondLst>
                                        </p:cTn>
                                        <p:tgtEl>
                                          <p:spTgt spid="1296387">
                                            <p:txEl>
                                              <p:pRg st="4" end="4"/>
                                            </p:txEl>
                                          </p:spTgt>
                                        </p:tgtEl>
                                      </p:cBhvr>
                                      <p:to x="100000" y="90000"/>
                                    </p:animScale>
                                    <p:animScale>
                                      <p:cBhvr>
                                        <p:cTn id="41" dur="166" decel="50000">
                                          <p:stCondLst>
                                            <p:cond delay="1668"/>
                                          </p:stCondLst>
                                        </p:cTn>
                                        <p:tgtEl>
                                          <p:spTgt spid="1296387">
                                            <p:txEl>
                                              <p:pRg st="4" end="4"/>
                                            </p:txEl>
                                          </p:spTgt>
                                        </p:tgtEl>
                                      </p:cBhvr>
                                      <p:to x="100000" y="100000"/>
                                    </p:animScale>
                                    <p:animScale>
                                      <p:cBhvr>
                                        <p:cTn id="42" dur="26">
                                          <p:stCondLst>
                                            <p:cond delay="1808"/>
                                          </p:stCondLst>
                                        </p:cTn>
                                        <p:tgtEl>
                                          <p:spTgt spid="1296387">
                                            <p:txEl>
                                              <p:pRg st="4" end="4"/>
                                            </p:txEl>
                                          </p:spTgt>
                                        </p:tgtEl>
                                      </p:cBhvr>
                                      <p:to x="100000" y="95000"/>
                                    </p:animScale>
                                    <p:animScale>
                                      <p:cBhvr>
                                        <p:cTn id="43" dur="166" decel="50000">
                                          <p:stCondLst>
                                            <p:cond delay="1834"/>
                                          </p:stCondLst>
                                        </p:cTn>
                                        <p:tgtEl>
                                          <p:spTgt spid="1296387">
                                            <p:txEl>
                                              <p:pRg st="4" end="4"/>
                                            </p:txEl>
                                          </p:spTgt>
                                        </p:tgtEl>
                                      </p:cBhvr>
                                      <p:to x="100000" y="100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1296387">
                                            <p:txEl>
                                              <p:pRg st="5" end="5"/>
                                            </p:txEl>
                                          </p:spTgt>
                                        </p:tgtEl>
                                        <p:attrNameLst>
                                          <p:attrName>style.visibility</p:attrName>
                                        </p:attrNameLst>
                                      </p:cBhvr>
                                      <p:to>
                                        <p:strVal val="visible"/>
                                      </p:to>
                                    </p:set>
                                    <p:animEffect transition="in" filter="wipe(down)">
                                      <p:cBhvr>
                                        <p:cTn id="48" dur="580">
                                          <p:stCondLst>
                                            <p:cond delay="0"/>
                                          </p:stCondLst>
                                        </p:cTn>
                                        <p:tgtEl>
                                          <p:spTgt spid="1296387">
                                            <p:txEl>
                                              <p:pRg st="5" end="5"/>
                                            </p:txEl>
                                          </p:spTgt>
                                        </p:tgtEl>
                                      </p:cBhvr>
                                    </p:animEffect>
                                    <p:anim calcmode="lin" valueType="num">
                                      <p:cBhvr>
                                        <p:cTn id="49" dur="1822" tmFilter="0,0; 0.14,0.36; 0.43,0.73; 0.71,0.91; 1.0,1.0">
                                          <p:stCondLst>
                                            <p:cond delay="0"/>
                                          </p:stCondLst>
                                        </p:cTn>
                                        <p:tgtEl>
                                          <p:spTgt spid="1296387">
                                            <p:txEl>
                                              <p:pRg st="5" end="5"/>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296387">
                                            <p:txEl>
                                              <p:pRg st="5" end="5"/>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296387">
                                            <p:txEl>
                                              <p:pRg st="5" end="5"/>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296387">
                                            <p:txEl>
                                              <p:pRg st="5" end="5"/>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296387">
                                            <p:txEl>
                                              <p:pRg st="5" end="5"/>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1296387">
                                            <p:txEl>
                                              <p:pRg st="5" end="5"/>
                                            </p:txEl>
                                          </p:spTgt>
                                        </p:tgtEl>
                                      </p:cBhvr>
                                      <p:to x="100000" y="60000"/>
                                    </p:animScale>
                                    <p:animScale>
                                      <p:cBhvr>
                                        <p:cTn id="55" dur="166" decel="50000">
                                          <p:stCondLst>
                                            <p:cond delay="676"/>
                                          </p:stCondLst>
                                        </p:cTn>
                                        <p:tgtEl>
                                          <p:spTgt spid="1296387">
                                            <p:txEl>
                                              <p:pRg st="5" end="5"/>
                                            </p:txEl>
                                          </p:spTgt>
                                        </p:tgtEl>
                                      </p:cBhvr>
                                      <p:to x="100000" y="100000"/>
                                    </p:animScale>
                                    <p:animScale>
                                      <p:cBhvr>
                                        <p:cTn id="56" dur="26">
                                          <p:stCondLst>
                                            <p:cond delay="1312"/>
                                          </p:stCondLst>
                                        </p:cTn>
                                        <p:tgtEl>
                                          <p:spTgt spid="1296387">
                                            <p:txEl>
                                              <p:pRg st="5" end="5"/>
                                            </p:txEl>
                                          </p:spTgt>
                                        </p:tgtEl>
                                      </p:cBhvr>
                                      <p:to x="100000" y="80000"/>
                                    </p:animScale>
                                    <p:animScale>
                                      <p:cBhvr>
                                        <p:cTn id="57" dur="166" decel="50000">
                                          <p:stCondLst>
                                            <p:cond delay="1338"/>
                                          </p:stCondLst>
                                        </p:cTn>
                                        <p:tgtEl>
                                          <p:spTgt spid="1296387">
                                            <p:txEl>
                                              <p:pRg st="5" end="5"/>
                                            </p:txEl>
                                          </p:spTgt>
                                        </p:tgtEl>
                                      </p:cBhvr>
                                      <p:to x="100000" y="100000"/>
                                    </p:animScale>
                                    <p:animScale>
                                      <p:cBhvr>
                                        <p:cTn id="58" dur="26">
                                          <p:stCondLst>
                                            <p:cond delay="1642"/>
                                          </p:stCondLst>
                                        </p:cTn>
                                        <p:tgtEl>
                                          <p:spTgt spid="1296387">
                                            <p:txEl>
                                              <p:pRg st="5" end="5"/>
                                            </p:txEl>
                                          </p:spTgt>
                                        </p:tgtEl>
                                      </p:cBhvr>
                                      <p:to x="100000" y="90000"/>
                                    </p:animScale>
                                    <p:animScale>
                                      <p:cBhvr>
                                        <p:cTn id="59" dur="166" decel="50000">
                                          <p:stCondLst>
                                            <p:cond delay="1668"/>
                                          </p:stCondLst>
                                        </p:cTn>
                                        <p:tgtEl>
                                          <p:spTgt spid="1296387">
                                            <p:txEl>
                                              <p:pRg st="5" end="5"/>
                                            </p:txEl>
                                          </p:spTgt>
                                        </p:tgtEl>
                                      </p:cBhvr>
                                      <p:to x="100000" y="100000"/>
                                    </p:animScale>
                                    <p:animScale>
                                      <p:cBhvr>
                                        <p:cTn id="60" dur="26">
                                          <p:stCondLst>
                                            <p:cond delay="1808"/>
                                          </p:stCondLst>
                                        </p:cTn>
                                        <p:tgtEl>
                                          <p:spTgt spid="1296387">
                                            <p:txEl>
                                              <p:pRg st="5" end="5"/>
                                            </p:txEl>
                                          </p:spTgt>
                                        </p:tgtEl>
                                      </p:cBhvr>
                                      <p:to x="100000" y="95000"/>
                                    </p:animScale>
                                    <p:animScale>
                                      <p:cBhvr>
                                        <p:cTn id="61" dur="166" decel="50000">
                                          <p:stCondLst>
                                            <p:cond delay="1834"/>
                                          </p:stCondLst>
                                        </p:cTn>
                                        <p:tgtEl>
                                          <p:spTgt spid="129638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0581629-4476-474A-9FDF-D2B4CBCA39A2}" type="slidenum">
              <a:rPr lang="en-US" sz="1400">
                <a:latin typeface="Arial" charset="0"/>
              </a:rPr>
              <a:pPr eaLnBrk="1" hangingPunct="1"/>
              <a:t>20</a:t>
            </a:fld>
            <a:endParaRPr lang="en-US" sz="1400">
              <a:latin typeface="Arial" charset="0"/>
            </a:endParaRPr>
          </a:p>
        </p:txBody>
      </p:sp>
      <p:sp>
        <p:nvSpPr>
          <p:cNvPr id="1351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Node as a Separate Class</a:t>
            </a:r>
          </a:p>
        </p:txBody>
      </p:sp>
      <p:sp>
        <p:nvSpPr>
          <p:cNvPr id="135171" name="Rectangle 3"/>
          <p:cNvSpPr>
            <a:spLocks noGrp="1" noChangeArrowheads="1"/>
          </p:cNvSpPr>
          <p:nvPr>
            <p:ph type="body" idx="1"/>
          </p:nvPr>
        </p:nvSpPr>
        <p:spPr/>
        <p:txBody>
          <a:bodyPr/>
          <a:lstStyle/>
          <a:p>
            <a:pPr lvl="1" eaLnBrk="1" hangingPunct="1"/>
            <a:r>
              <a:rPr lang="en-US">
                <a:latin typeface="Tahoma" charset="0"/>
                <a:ea typeface="ＭＳ Ｐゴシック" charset="0"/>
              </a:rPr>
              <a:t>Access to </a:t>
            </a:r>
            <a:r>
              <a:rPr lang="en-US">
                <a:solidFill>
                  <a:srgbClr val="FF0000"/>
                </a:solidFill>
                <a:latin typeface="Tahoma" charset="0"/>
                <a:ea typeface="ＭＳ Ｐゴシック" charset="0"/>
              </a:rPr>
              <a:t>next</a:t>
            </a:r>
            <a:r>
              <a:rPr lang="en-US">
                <a:latin typeface="Tahoma" charset="0"/>
                <a:ea typeface="ＭＳ Ｐゴシック" charset="0"/>
              </a:rPr>
              <a:t> and </a:t>
            </a:r>
            <a:r>
              <a:rPr lang="en-US">
                <a:solidFill>
                  <a:srgbClr val="FF0000"/>
                </a:solidFill>
                <a:latin typeface="Tahoma" charset="0"/>
                <a:ea typeface="ＭＳ Ｐゴシック" charset="0"/>
              </a:rPr>
              <a:t>data</a:t>
            </a:r>
            <a:r>
              <a:rPr lang="en-US">
                <a:latin typeface="Tahoma" charset="0"/>
                <a:ea typeface="ＭＳ Ｐゴシック" charset="0"/>
              </a:rPr>
              <a:t> fields must now be done via accessors and mutators, so these must be included in the Node&lt;T&gt; class</a:t>
            </a:r>
          </a:p>
          <a:p>
            <a:pPr lvl="2" eaLnBrk="1" hangingPunct="1"/>
            <a:r>
              <a:rPr lang="en-US">
                <a:latin typeface="Tahoma" charset="0"/>
                <a:ea typeface="ＭＳ Ｐゴシック" charset="0"/>
              </a:rPr>
              <a:t>Ex: getData(), getNextNode() accessors</a:t>
            </a:r>
          </a:p>
          <a:p>
            <a:pPr lvl="2" eaLnBrk="1" hangingPunct="1"/>
            <a:r>
              <a:rPr lang="en-US">
                <a:latin typeface="Tahoma" charset="0"/>
                <a:ea typeface="ＭＳ Ｐゴシック" charset="0"/>
              </a:rPr>
              <a:t>Ex: setData(), setNextNode() mutators</a:t>
            </a:r>
          </a:p>
          <a:p>
            <a:pPr lvl="3" eaLnBrk="1" hangingPunct="1"/>
            <a:r>
              <a:rPr lang="en-US">
                <a:latin typeface="Tahoma" charset="0"/>
                <a:ea typeface="ＭＳ Ｐゴシック" charset="0"/>
              </a:rPr>
              <a:t>Look at rest of Node&lt;T&gt; class code</a:t>
            </a:r>
          </a:p>
          <a:p>
            <a:pPr lvl="2" eaLnBrk="1" hangingPunct="1"/>
            <a:r>
              <a:rPr lang="en-US">
                <a:latin typeface="Tahoma" charset="0"/>
                <a:ea typeface="ＭＳ Ｐゴシック" charset="0"/>
              </a:rPr>
              <a:t>See handout</a:t>
            </a:r>
          </a:p>
          <a:p>
            <a:pPr lvl="1" eaLnBrk="1" hangingPunct="1"/>
            <a:r>
              <a:rPr lang="en-US">
                <a:latin typeface="Tahoma" charset="0"/>
                <a:ea typeface="ＭＳ Ｐゴシック" charset="0"/>
              </a:rPr>
              <a:t>Let's look at a method in LinkedBag.java we have already discussed, but now using this variation</a:t>
            </a:r>
          </a:p>
          <a:p>
            <a:pPr lvl="2" eaLnBrk="1" hangingPunct="1"/>
            <a:r>
              <a:rPr lang="en-US">
                <a:latin typeface="Tahoma" charset="0"/>
                <a:ea typeface="ＭＳ Ｐゴシック" charset="0"/>
              </a:rPr>
              <a:t>remove() method</a:t>
            </a:r>
          </a:p>
          <a:p>
            <a:pPr lvl="2" eaLnBrk="1" hangingPunct="1"/>
            <a:r>
              <a:rPr lang="en-US">
                <a:latin typeface="Tahoma" charset="0"/>
                <a:ea typeface="ＭＳ Ｐゴシック" charset="0"/>
              </a:rPr>
              <a:t>Differences from previous version are shown in </a:t>
            </a:r>
            <a:r>
              <a:rPr lang="en-US">
                <a:solidFill>
                  <a:srgbClr val="FF0000"/>
                </a:solidFill>
                <a:latin typeface="Tahoma" charset="0"/>
                <a:ea typeface="ＭＳ Ｐゴシック" charset="0"/>
              </a:rPr>
              <a:t>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linds(horizontal)">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blinds(horizontal)">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17" dur="500"/>
                                        <p:tgtEl>
                                          <p:spTgt spid="13517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5171">
                                            <p:txEl>
                                              <p:pRg st="3" end="3"/>
                                            </p:txEl>
                                          </p:spTgt>
                                        </p:tgtEl>
                                        <p:attrNameLst>
                                          <p:attrName>style.visibility</p:attrName>
                                        </p:attrNameLst>
                                      </p:cBhvr>
                                      <p:to>
                                        <p:strVal val="visible"/>
                                      </p:to>
                                    </p:set>
                                    <p:animEffect transition="in" filter="blinds(horizontal)">
                                      <p:cBhvr>
                                        <p:cTn id="20" dur="500"/>
                                        <p:tgtEl>
                                          <p:spTgt spid="135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25" dur="500"/>
                                        <p:tgtEl>
                                          <p:spTgt spid="135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30" dur="500"/>
                                        <p:tgtEl>
                                          <p:spTgt spid="135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35" dur="500"/>
                                        <p:tgtEl>
                                          <p:spTgt spid="135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40" dur="500"/>
                                        <p:tgtEl>
                                          <p:spTgt spid="135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Arial" charset="0"/>
                <a:ea typeface="ＭＳ Ｐゴシック" charset="0"/>
                <a:cs typeface="ＭＳ Ｐゴシック" charset="0"/>
              </a:rPr>
              <a:t>Lecture 7: Node as a Separate Class </a:t>
            </a:r>
          </a:p>
        </p:txBody>
      </p:sp>
      <p:sp>
        <p:nvSpPr>
          <p:cNvPr id="3" name="Content Placeholder 2"/>
          <p:cNvSpPr>
            <a:spLocks noGrp="1"/>
          </p:cNvSpPr>
          <p:nvPr>
            <p:ph idx="1"/>
          </p:nvPr>
        </p:nvSpPr>
        <p:spPr/>
        <p:txBody>
          <a:bodyPr/>
          <a:lstStyle/>
          <a:p>
            <a:pPr marL="0" indent="0">
              <a:spcBef>
                <a:spcPts val="0"/>
              </a:spcBef>
              <a:buFont typeface="Arial" charset="0"/>
              <a:buNone/>
              <a:defRPr/>
            </a:pPr>
            <a:r>
              <a:rPr lang="en-US" sz="1800" b="1" dirty="0">
                <a:latin typeface="Courier New"/>
                <a:cs typeface="Courier New"/>
              </a:rPr>
              <a:t>public </a:t>
            </a:r>
            <a:r>
              <a:rPr lang="en-US" sz="1800" b="1" dirty="0" err="1">
                <a:latin typeface="Courier New"/>
                <a:cs typeface="Courier New"/>
              </a:rPr>
              <a:t>boolean</a:t>
            </a:r>
            <a:r>
              <a:rPr lang="en-US" sz="1800" b="1" dirty="0">
                <a:latin typeface="Courier New"/>
                <a:cs typeface="Courier New"/>
              </a:rPr>
              <a:t> remove(T </a:t>
            </a:r>
            <a:r>
              <a:rPr lang="en-US" sz="1800" b="1" dirty="0" err="1">
                <a:latin typeface="Courier New"/>
                <a:cs typeface="Courier New"/>
              </a:rPr>
              <a:t>anEntry</a:t>
            </a: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a:t>
            </a:r>
            <a:r>
              <a:rPr lang="en-US" sz="1800" b="1" dirty="0" err="1">
                <a:latin typeface="Courier New"/>
                <a:cs typeface="Courier New"/>
              </a:rPr>
              <a:t>boolean</a:t>
            </a:r>
            <a:r>
              <a:rPr lang="en-US" sz="1800" b="1" dirty="0">
                <a:latin typeface="Courier New"/>
                <a:cs typeface="Courier New"/>
              </a:rPr>
              <a:t> result = false;</a:t>
            </a:r>
          </a:p>
          <a:p>
            <a:pPr marL="0" indent="0">
              <a:spcBef>
                <a:spcPts val="0"/>
              </a:spcBef>
              <a:buFont typeface="Arial" charset="0"/>
              <a:buNone/>
              <a:defRPr/>
            </a:pPr>
            <a:r>
              <a:rPr lang="en-US" sz="1800" b="1" dirty="0">
                <a:latin typeface="Courier New"/>
                <a:cs typeface="Courier New"/>
              </a:rPr>
              <a:t>	</a:t>
            </a:r>
            <a:r>
              <a:rPr lang="en-US" sz="1800" b="1" dirty="0">
                <a:solidFill>
                  <a:srgbClr val="FF0000"/>
                </a:solidFill>
                <a:latin typeface="Courier New"/>
                <a:cs typeface="Courier New"/>
              </a:rPr>
              <a:t>Node&lt;T&gt;</a:t>
            </a:r>
            <a:r>
              <a:rPr lang="en-US" sz="1800" b="1" dirty="0">
                <a:latin typeface="Courier New"/>
                <a:cs typeface="Courier New"/>
              </a:rPr>
              <a:t> </a:t>
            </a:r>
            <a:r>
              <a:rPr lang="en-US" sz="1800" b="1" dirty="0" err="1">
                <a:latin typeface="Courier New"/>
                <a:cs typeface="Courier New"/>
              </a:rPr>
              <a:t>nodeN</a:t>
            </a:r>
            <a:r>
              <a:rPr lang="en-US" sz="1800" b="1" dirty="0">
                <a:latin typeface="Courier New"/>
                <a:cs typeface="Courier New"/>
              </a:rPr>
              <a:t> = </a:t>
            </a:r>
            <a:r>
              <a:rPr lang="en-US" sz="1800" b="1" dirty="0" err="1">
                <a:latin typeface="Courier New"/>
                <a:cs typeface="Courier New"/>
              </a:rPr>
              <a:t>getReferenceTo</a:t>
            </a:r>
            <a:r>
              <a:rPr lang="en-US" sz="1800" b="1" dirty="0">
                <a:latin typeface="Courier New"/>
                <a:cs typeface="Courier New"/>
              </a:rPr>
              <a:t>(</a:t>
            </a:r>
            <a:r>
              <a:rPr lang="en-US" sz="1800" b="1" dirty="0" err="1">
                <a:latin typeface="Courier New"/>
                <a:cs typeface="Courier New"/>
              </a:rPr>
              <a:t>anEntry</a:t>
            </a:r>
            <a:r>
              <a:rPr lang="en-US" sz="1800" b="1" dirty="0">
                <a:latin typeface="Courier New"/>
                <a:cs typeface="Courier New"/>
              </a:rPr>
              <a:t>);</a:t>
            </a:r>
          </a:p>
          <a:p>
            <a:pPr marL="0" indent="0">
              <a:spcBef>
                <a:spcPts val="0"/>
              </a:spcBef>
              <a:buFont typeface="Arial" charset="0"/>
              <a:buNone/>
              <a:defRPr/>
            </a:pPr>
            <a:r>
              <a:rPr lang="en-US" sz="1800" b="1" dirty="0">
                <a:latin typeface="Courier New"/>
                <a:cs typeface="Courier New"/>
              </a:rPr>
              <a:t>	if (</a:t>
            </a:r>
            <a:r>
              <a:rPr lang="en-US" sz="1800" b="1" dirty="0" err="1">
                <a:latin typeface="Courier New"/>
                <a:cs typeface="Courier New"/>
              </a:rPr>
              <a:t>nodeN</a:t>
            </a:r>
            <a:r>
              <a:rPr lang="en-US" sz="1800" b="1" dirty="0">
                <a:latin typeface="Courier New"/>
                <a:cs typeface="Courier New"/>
              </a:rPr>
              <a:t> != null)</a:t>
            </a:r>
          </a:p>
          <a:p>
            <a:pPr marL="0" indent="0">
              <a:spcBef>
                <a:spcPts val="0"/>
              </a:spcBef>
              <a:buFont typeface="Arial" charset="0"/>
              <a:buNone/>
              <a:defRPr/>
            </a:pPr>
            <a:r>
              <a:rPr lang="en-US" sz="1800" b="1" dirty="0">
                <a:latin typeface="Courier New"/>
                <a:cs typeface="Courier New"/>
              </a:rPr>
              <a:t>	{   </a:t>
            </a:r>
          </a:p>
          <a:p>
            <a:pPr marL="0" indent="0">
              <a:spcBef>
                <a:spcPts val="0"/>
              </a:spcBef>
              <a:buFont typeface="Arial" charset="0"/>
              <a:buNone/>
              <a:defRPr/>
            </a:pPr>
            <a:r>
              <a:rPr lang="en-US" sz="1800" b="1" dirty="0">
                <a:solidFill>
                  <a:srgbClr val="FF0000"/>
                </a:solidFill>
                <a:latin typeface="Courier New"/>
                <a:cs typeface="Courier New"/>
              </a:rPr>
              <a:t>	    </a:t>
            </a:r>
            <a:r>
              <a:rPr lang="en-US" sz="1800" b="1" dirty="0" err="1">
                <a:solidFill>
                  <a:srgbClr val="FF0000"/>
                </a:solidFill>
                <a:latin typeface="Courier New"/>
                <a:cs typeface="Courier New"/>
              </a:rPr>
              <a:t>nodeN.setData</a:t>
            </a:r>
            <a:r>
              <a:rPr lang="en-US" sz="1800" b="1" dirty="0">
                <a:solidFill>
                  <a:srgbClr val="FF0000"/>
                </a:solidFill>
                <a:latin typeface="Courier New"/>
                <a:cs typeface="Courier New"/>
              </a:rPr>
              <a:t>(</a:t>
            </a:r>
            <a:r>
              <a:rPr lang="en-US" sz="1800" b="1" dirty="0" err="1">
                <a:solidFill>
                  <a:srgbClr val="FF0000"/>
                </a:solidFill>
                <a:latin typeface="Courier New"/>
                <a:cs typeface="Courier New"/>
              </a:rPr>
              <a:t>firstNode.getData</a:t>
            </a:r>
            <a:r>
              <a:rPr lang="en-US" sz="1800" b="1" dirty="0">
                <a:solidFill>
                  <a:srgbClr val="FF0000"/>
                </a:solidFill>
                <a:latin typeface="Courier New"/>
                <a:cs typeface="Courier New"/>
              </a:rPr>
              <a:t>());</a:t>
            </a:r>
          </a:p>
          <a:p>
            <a:pPr marL="0" indent="0">
              <a:spcBef>
                <a:spcPts val="0"/>
              </a:spcBef>
              <a:buFont typeface="Arial" charset="0"/>
              <a:buNone/>
              <a:defRPr/>
            </a:pPr>
            <a:r>
              <a:rPr lang="en-US" sz="1800" b="1" dirty="0">
                <a:solidFill>
                  <a:srgbClr val="FF0000"/>
                </a:solidFill>
                <a:latin typeface="Courier New"/>
                <a:cs typeface="Courier New"/>
              </a:rPr>
              <a:t>	    </a:t>
            </a:r>
            <a:r>
              <a:rPr lang="en-US" sz="1800" b="1" dirty="0" err="1">
                <a:solidFill>
                  <a:srgbClr val="FF0000"/>
                </a:solidFill>
                <a:latin typeface="Courier New"/>
                <a:cs typeface="Courier New"/>
              </a:rPr>
              <a:t>firstNode</a:t>
            </a:r>
            <a:r>
              <a:rPr lang="en-US" sz="1800" b="1" dirty="0">
                <a:solidFill>
                  <a:srgbClr val="FF0000"/>
                </a:solidFill>
                <a:latin typeface="Courier New"/>
                <a:cs typeface="Courier New"/>
              </a:rPr>
              <a:t> = </a:t>
            </a:r>
            <a:r>
              <a:rPr lang="en-US" sz="1800" b="1" dirty="0" err="1">
                <a:solidFill>
                  <a:srgbClr val="FF0000"/>
                </a:solidFill>
                <a:latin typeface="Courier New"/>
                <a:cs typeface="Courier New"/>
              </a:rPr>
              <a:t>firstNode.getNextNode</a:t>
            </a:r>
            <a:r>
              <a:rPr lang="en-US" sz="1800" b="1" dirty="0">
                <a:solidFill>
                  <a:srgbClr val="FF0000"/>
                </a:solidFill>
                <a:latin typeface="Courier New"/>
                <a:cs typeface="Courier New"/>
              </a:rPr>
              <a:t>(); </a:t>
            </a: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a:t>
            </a:r>
            <a:r>
              <a:rPr lang="en-US" sz="1800" b="1" dirty="0" err="1">
                <a:latin typeface="Courier New"/>
                <a:cs typeface="Courier New"/>
              </a:rPr>
              <a:t>numberOfEntries</a:t>
            </a:r>
            <a:r>
              <a:rPr lang="en-US" sz="1800" b="1" dirty="0">
                <a:latin typeface="Courier New"/>
                <a:cs typeface="Courier New"/>
              </a:rPr>
              <a:t>--</a:t>
            </a:r>
          </a:p>
          <a:p>
            <a:pPr marL="0" indent="0">
              <a:spcBef>
                <a:spcPts val="0"/>
              </a:spcBef>
              <a:buFont typeface="Arial" charset="0"/>
              <a:buNone/>
              <a:defRPr/>
            </a:pPr>
            <a:r>
              <a:rPr lang="en-US" sz="1800" b="1" dirty="0">
                <a:latin typeface="Courier New"/>
                <a:cs typeface="Courier New"/>
              </a:rPr>
              <a:t>	    result = true;</a:t>
            </a:r>
          </a:p>
          <a:p>
            <a:pPr marL="0" indent="0">
              <a:spcBef>
                <a:spcPts val="0"/>
              </a:spcBef>
              <a:buFont typeface="Arial" charset="0"/>
              <a:buNone/>
              <a:defRPr/>
            </a:pPr>
            <a:r>
              <a:rPr lang="en-US" sz="1800" b="1" dirty="0">
                <a:latin typeface="Courier New"/>
                <a:cs typeface="Courier New"/>
              </a:rPr>
              <a:t>	}</a:t>
            </a:r>
          </a:p>
          <a:p>
            <a:pPr marL="0" indent="0">
              <a:spcBef>
                <a:spcPts val="0"/>
              </a:spcBef>
              <a:buFont typeface="Arial" charset="0"/>
              <a:buNone/>
              <a:defRPr/>
            </a:pPr>
            <a:r>
              <a:rPr lang="en-US" sz="1800" b="1" dirty="0">
                <a:latin typeface="Courier New"/>
                <a:cs typeface="Courier New"/>
              </a:rPr>
              <a:t>	return result;</a:t>
            </a:r>
          </a:p>
          <a:p>
            <a:pPr marL="0" indent="0">
              <a:spcBef>
                <a:spcPts val="0"/>
              </a:spcBef>
              <a:buFont typeface="Arial" charset="0"/>
              <a:buNone/>
              <a:defRPr/>
            </a:pPr>
            <a:r>
              <a:rPr lang="en-US" sz="1800" b="1" dirty="0">
                <a:latin typeface="Courier New"/>
                <a:cs typeface="Courier New"/>
              </a:rPr>
              <a:t>}</a:t>
            </a:r>
          </a:p>
          <a:p>
            <a:pPr lvl="1">
              <a:buFont typeface="Arial"/>
              <a:buChar char="•"/>
              <a:defRPr/>
            </a:pPr>
            <a:r>
              <a:rPr lang="en-US" sz="2400" dirty="0"/>
              <a:t>Note that </a:t>
            </a:r>
            <a:r>
              <a:rPr lang="en-US" sz="2400" dirty="0" err="1"/>
              <a:t>getReferenceTo</a:t>
            </a:r>
            <a:r>
              <a:rPr lang="en-US" sz="2400" dirty="0"/>
              <a:t>() would also be different, using </a:t>
            </a:r>
            <a:r>
              <a:rPr lang="en-US" sz="2400" dirty="0" err="1"/>
              <a:t>accessors</a:t>
            </a:r>
            <a:r>
              <a:rPr lang="en-US" sz="2400" dirty="0"/>
              <a:t> and </a:t>
            </a:r>
            <a:r>
              <a:rPr lang="en-US" sz="2400" dirty="0" err="1"/>
              <a:t>mutators</a:t>
            </a:r>
            <a:r>
              <a:rPr lang="en-US" sz="2400" dirty="0"/>
              <a:t> rather than direct access to the nodes </a:t>
            </a:r>
          </a:p>
          <a:p>
            <a:pPr>
              <a:defRPr/>
            </a:pPr>
            <a:endParaRPr lang="en-US" dirty="0"/>
          </a:p>
        </p:txBody>
      </p:sp>
      <p:sp>
        <p:nvSpPr>
          <p:cNvPr id="13619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7069E8E1-39A6-5B43-BC53-42001648ED42}" type="slidenum">
              <a:rPr lang="en-US" sz="1400">
                <a:latin typeface="Arial" charset="0"/>
              </a:rPr>
              <a:pPr eaLnBrk="1" hangingPunct="1"/>
              <a:t>21</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8684156E-3265-AA4A-981C-1FF63123C543}" type="slidenum">
              <a:rPr lang="en-US" sz="1400">
                <a:latin typeface="Arial" charset="0"/>
              </a:rPr>
              <a:pPr eaLnBrk="1" hangingPunct="1"/>
              <a:t>22</a:t>
            </a:fld>
            <a:endParaRPr lang="en-US" sz="1400">
              <a:latin typeface="Arial" charset="0"/>
            </a:endParaRPr>
          </a:p>
        </p:txBody>
      </p:sp>
      <p:sp>
        <p:nvSpPr>
          <p:cNvPr id="2662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ADT List</a:t>
            </a:r>
          </a:p>
        </p:txBody>
      </p:sp>
      <p:sp>
        <p:nvSpPr>
          <p:cNvPr id="80900"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Consider another ADT: the List</a:t>
            </a:r>
          </a:p>
          <a:p>
            <a:pPr lvl="1" eaLnBrk="1" hangingPunct="1"/>
            <a:r>
              <a:rPr lang="en-US">
                <a:latin typeface="Tahoma" charset="0"/>
                <a:ea typeface="ＭＳ Ｐゴシック" charset="0"/>
              </a:rPr>
              <a:t>We can define this in various ways – by its name alone it is perhaps only vaguely specified</a:t>
            </a:r>
          </a:p>
          <a:p>
            <a:pPr lvl="1" eaLnBrk="1" hangingPunct="1"/>
            <a:r>
              <a:rPr lang="en-US">
                <a:latin typeface="Tahoma" charset="0"/>
                <a:ea typeface="ＭＳ Ｐゴシック" charset="0"/>
              </a:rPr>
              <a:t>Let's look at how the text looks at it:</a:t>
            </a:r>
          </a:p>
          <a:p>
            <a:pPr lvl="2" eaLnBrk="1" hangingPunct="1"/>
            <a:r>
              <a:rPr lang="en-US">
                <a:latin typeface="Tahoma" charset="0"/>
                <a:ea typeface="ＭＳ Ｐゴシック" charset="0"/>
              </a:rPr>
              <a:t>Data:</a:t>
            </a:r>
          </a:p>
          <a:p>
            <a:pPr lvl="3" eaLnBrk="1" hangingPunct="1"/>
            <a:r>
              <a:rPr lang="en-US">
                <a:latin typeface="Tahoma" charset="0"/>
                <a:ea typeface="ＭＳ Ｐゴシック" charset="0"/>
              </a:rPr>
              <a:t>A collection of objects in a </a:t>
            </a:r>
            <a:r>
              <a:rPr lang="en-US">
                <a:solidFill>
                  <a:srgbClr val="FF0000"/>
                </a:solidFill>
                <a:latin typeface="Tahoma" charset="0"/>
                <a:ea typeface="ＭＳ Ｐゴシック" charset="0"/>
              </a:rPr>
              <a:t>specific order</a:t>
            </a:r>
            <a:r>
              <a:rPr lang="en-US">
                <a:latin typeface="Tahoma" charset="0"/>
                <a:ea typeface="ＭＳ Ｐゴシック" charset="0"/>
              </a:rPr>
              <a:t> and having the same data type</a:t>
            </a:r>
          </a:p>
          <a:p>
            <a:pPr lvl="3" eaLnBrk="1" hangingPunct="1"/>
            <a:r>
              <a:rPr lang="en-US">
                <a:latin typeface="Tahoma" charset="0"/>
                <a:ea typeface="ＭＳ Ｐゴシック" charset="0"/>
              </a:rPr>
              <a:t>The number of objects in the collection</a:t>
            </a:r>
          </a:p>
          <a:p>
            <a:pPr lvl="2" eaLnBrk="1" hangingPunct="1"/>
            <a:r>
              <a:rPr lang="en-US">
                <a:latin typeface="Tahoma" charset="0"/>
                <a:ea typeface="ＭＳ Ｐゴシック" charset="0"/>
              </a:rPr>
              <a:t>Operations:</a:t>
            </a:r>
          </a:p>
          <a:p>
            <a:pPr lvl="3" eaLnBrk="1" hangingPunct="1"/>
            <a:r>
              <a:rPr lang="en-US">
                <a:latin typeface="Tahoma" charset="0"/>
                <a:ea typeface="ＭＳ Ｐゴシック" charset="0"/>
              </a:rPr>
              <a:t>add(newEntry)</a:t>
            </a:r>
          </a:p>
          <a:p>
            <a:pPr lvl="3" eaLnBrk="1" hangingPunct="1"/>
            <a:r>
              <a:rPr lang="en-US">
                <a:latin typeface="Tahoma" charset="0"/>
                <a:ea typeface="ＭＳ Ｐゴシック" charset="0"/>
              </a:rPr>
              <a:t>add(newPosition, newEntry)</a:t>
            </a:r>
          </a:p>
          <a:p>
            <a:pPr lvl="3" eaLnBrk="1" hangingPunct="1"/>
            <a:r>
              <a:rPr lang="en-US">
                <a:latin typeface="Tahoma" charset="0"/>
                <a:ea typeface="ＭＳ Ｐゴシック" charset="0"/>
              </a:rPr>
              <a:t>remove(givenPosition)</a:t>
            </a:r>
          </a:p>
        </p:txBody>
      </p:sp>
    </p:spTree>
    <p:extLst>
      <p:ext uri="{BB962C8B-B14F-4D97-AF65-F5344CB8AC3E}">
        <p14:creationId xmlns:p14="http://schemas.microsoft.com/office/powerpoint/2010/main" val="393235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0900">
                                            <p:txEl>
                                              <p:pRg st="2" end="2"/>
                                            </p:txEl>
                                          </p:spTgt>
                                        </p:tgtEl>
                                        <p:attrNameLst>
                                          <p:attrName>style.visibility</p:attrName>
                                        </p:attrNameLst>
                                      </p:cBhvr>
                                      <p:to>
                                        <p:strVal val="visible"/>
                                      </p:to>
                                    </p:set>
                                    <p:animEffect transition="in" filter="wipe(down)">
                                      <p:cBhvr>
                                        <p:cTn id="7" dur="580">
                                          <p:stCondLst>
                                            <p:cond delay="0"/>
                                          </p:stCondLst>
                                        </p:cTn>
                                        <p:tgtEl>
                                          <p:spTgt spid="80900">
                                            <p:txEl>
                                              <p:pRg st="2" end="2"/>
                                            </p:txEl>
                                          </p:spTgt>
                                        </p:tgtEl>
                                      </p:cBhvr>
                                    </p:animEffect>
                                    <p:anim calcmode="lin" valueType="num">
                                      <p:cBhvr>
                                        <p:cTn id="8" dur="1822" tmFilter="0,0; 0.14,0.36; 0.43,0.73; 0.71,0.91; 1.0,1.0">
                                          <p:stCondLst>
                                            <p:cond delay="0"/>
                                          </p:stCondLst>
                                        </p:cTn>
                                        <p:tgtEl>
                                          <p:spTgt spid="80900">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900">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900">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900">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900">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0900">
                                            <p:txEl>
                                              <p:pRg st="2" end="2"/>
                                            </p:txEl>
                                          </p:spTgt>
                                        </p:tgtEl>
                                      </p:cBhvr>
                                      <p:to x="100000" y="60000"/>
                                    </p:animScale>
                                    <p:animScale>
                                      <p:cBhvr>
                                        <p:cTn id="14" dur="166" decel="50000">
                                          <p:stCondLst>
                                            <p:cond delay="676"/>
                                          </p:stCondLst>
                                        </p:cTn>
                                        <p:tgtEl>
                                          <p:spTgt spid="80900">
                                            <p:txEl>
                                              <p:pRg st="2" end="2"/>
                                            </p:txEl>
                                          </p:spTgt>
                                        </p:tgtEl>
                                      </p:cBhvr>
                                      <p:to x="100000" y="100000"/>
                                    </p:animScale>
                                    <p:animScale>
                                      <p:cBhvr>
                                        <p:cTn id="15" dur="26">
                                          <p:stCondLst>
                                            <p:cond delay="1312"/>
                                          </p:stCondLst>
                                        </p:cTn>
                                        <p:tgtEl>
                                          <p:spTgt spid="80900">
                                            <p:txEl>
                                              <p:pRg st="2" end="2"/>
                                            </p:txEl>
                                          </p:spTgt>
                                        </p:tgtEl>
                                      </p:cBhvr>
                                      <p:to x="100000" y="80000"/>
                                    </p:animScale>
                                    <p:animScale>
                                      <p:cBhvr>
                                        <p:cTn id="16" dur="166" decel="50000">
                                          <p:stCondLst>
                                            <p:cond delay="1338"/>
                                          </p:stCondLst>
                                        </p:cTn>
                                        <p:tgtEl>
                                          <p:spTgt spid="80900">
                                            <p:txEl>
                                              <p:pRg st="2" end="2"/>
                                            </p:txEl>
                                          </p:spTgt>
                                        </p:tgtEl>
                                      </p:cBhvr>
                                      <p:to x="100000" y="100000"/>
                                    </p:animScale>
                                    <p:animScale>
                                      <p:cBhvr>
                                        <p:cTn id="17" dur="26">
                                          <p:stCondLst>
                                            <p:cond delay="1642"/>
                                          </p:stCondLst>
                                        </p:cTn>
                                        <p:tgtEl>
                                          <p:spTgt spid="80900">
                                            <p:txEl>
                                              <p:pRg st="2" end="2"/>
                                            </p:txEl>
                                          </p:spTgt>
                                        </p:tgtEl>
                                      </p:cBhvr>
                                      <p:to x="100000" y="90000"/>
                                    </p:animScale>
                                    <p:animScale>
                                      <p:cBhvr>
                                        <p:cTn id="18" dur="166" decel="50000">
                                          <p:stCondLst>
                                            <p:cond delay="1668"/>
                                          </p:stCondLst>
                                        </p:cTn>
                                        <p:tgtEl>
                                          <p:spTgt spid="80900">
                                            <p:txEl>
                                              <p:pRg st="2" end="2"/>
                                            </p:txEl>
                                          </p:spTgt>
                                        </p:tgtEl>
                                      </p:cBhvr>
                                      <p:to x="100000" y="100000"/>
                                    </p:animScale>
                                    <p:animScale>
                                      <p:cBhvr>
                                        <p:cTn id="19" dur="26">
                                          <p:stCondLst>
                                            <p:cond delay="1808"/>
                                          </p:stCondLst>
                                        </p:cTn>
                                        <p:tgtEl>
                                          <p:spTgt spid="80900">
                                            <p:txEl>
                                              <p:pRg st="2" end="2"/>
                                            </p:txEl>
                                          </p:spTgt>
                                        </p:tgtEl>
                                      </p:cBhvr>
                                      <p:to x="100000" y="95000"/>
                                    </p:animScale>
                                    <p:animScale>
                                      <p:cBhvr>
                                        <p:cTn id="20" dur="166" decel="50000">
                                          <p:stCondLst>
                                            <p:cond delay="1834"/>
                                          </p:stCondLst>
                                        </p:cTn>
                                        <p:tgtEl>
                                          <p:spTgt spid="80900">
                                            <p:txEl>
                                              <p:pRg st="2" end="2"/>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0900">
                                            <p:txEl>
                                              <p:pRg st="3" end="3"/>
                                            </p:txEl>
                                          </p:spTgt>
                                        </p:tgtEl>
                                        <p:attrNameLst>
                                          <p:attrName>style.visibility</p:attrName>
                                        </p:attrNameLst>
                                      </p:cBhvr>
                                      <p:to>
                                        <p:strVal val="visible"/>
                                      </p:to>
                                    </p:set>
                                    <p:animEffect transition="in" filter="wipe(down)">
                                      <p:cBhvr>
                                        <p:cTn id="25" dur="580">
                                          <p:stCondLst>
                                            <p:cond delay="0"/>
                                          </p:stCondLst>
                                        </p:cTn>
                                        <p:tgtEl>
                                          <p:spTgt spid="80900">
                                            <p:txEl>
                                              <p:pRg st="3" end="3"/>
                                            </p:txEl>
                                          </p:spTgt>
                                        </p:tgtEl>
                                      </p:cBhvr>
                                    </p:animEffect>
                                    <p:anim calcmode="lin" valueType="num">
                                      <p:cBhvr>
                                        <p:cTn id="26" dur="1822" tmFilter="0,0; 0.14,0.36; 0.43,0.73; 0.71,0.91; 1.0,1.0">
                                          <p:stCondLst>
                                            <p:cond delay="0"/>
                                          </p:stCondLst>
                                        </p:cTn>
                                        <p:tgtEl>
                                          <p:spTgt spid="80900">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0900">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0900">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0900">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0900">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0900">
                                            <p:txEl>
                                              <p:pRg st="3" end="3"/>
                                            </p:txEl>
                                          </p:spTgt>
                                        </p:tgtEl>
                                      </p:cBhvr>
                                      <p:to x="100000" y="60000"/>
                                    </p:animScale>
                                    <p:animScale>
                                      <p:cBhvr>
                                        <p:cTn id="32" dur="166" decel="50000">
                                          <p:stCondLst>
                                            <p:cond delay="676"/>
                                          </p:stCondLst>
                                        </p:cTn>
                                        <p:tgtEl>
                                          <p:spTgt spid="80900">
                                            <p:txEl>
                                              <p:pRg st="3" end="3"/>
                                            </p:txEl>
                                          </p:spTgt>
                                        </p:tgtEl>
                                      </p:cBhvr>
                                      <p:to x="100000" y="100000"/>
                                    </p:animScale>
                                    <p:animScale>
                                      <p:cBhvr>
                                        <p:cTn id="33" dur="26">
                                          <p:stCondLst>
                                            <p:cond delay="1312"/>
                                          </p:stCondLst>
                                        </p:cTn>
                                        <p:tgtEl>
                                          <p:spTgt spid="80900">
                                            <p:txEl>
                                              <p:pRg st="3" end="3"/>
                                            </p:txEl>
                                          </p:spTgt>
                                        </p:tgtEl>
                                      </p:cBhvr>
                                      <p:to x="100000" y="80000"/>
                                    </p:animScale>
                                    <p:animScale>
                                      <p:cBhvr>
                                        <p:cTn id="34" dur="166" decel="50000">
                                          <p:stCondLst>
                                            <p:cond delay="1338"/>
                                          </p:stCondLst>
                                        </p:cTn>
                                        <p:tgtEl>
                                          <p:spTgt spid="80900">
                                            <p:txEl>
                                              <p:pRg st="3" end="3"/>
                                            </p:txEl>
                                          </p:spTgt>
                                        </p:tgtEl>
                                      </p:cBhvr>
                                      <p:to x="100000" y="100000"/>
                                    </p:animScale>
                                    <p:animScale>
                                      <p:cBhvr>
                                        <p:cTn id="35" dur="26">
                                          <p:stCondLst>
                                            <p:cond delay="1642"/>
                                          </p:stCondLst>
                                        </p:cTn>
                                        <p:tgtEl>
                                          <p:spTgt spid="80900">
                                            <p:txEl>
                                              <p:pRg st="3" end="3"/>
                                            </p:txEl>
                                          </p:spTgt>
                                        </p:tgtEl>
                                      </p:cBhvr>
                                      <p:to x="100000" y="90000"/>
                                    </p:animScale>
                                    <p:animScale>
                                      <p:cBhvr>
                                        <p:cTn id="36" dur="166" decel="50000">
                                          <p:stCondLst>
                                            <p:cond delay="1668"/>
                                          </p:stCondLst>
                                        </p:cTn>
                                        <p:tgtEl>
                                          <p:spTgt spid="80900">
                                            <p:txEl>
                                              <p:pRg st="3" end="3"/>
                                            </p:txEl>
                                          </p:spTgt>
                                        </p:tgtEl>
                                      </p:cBhvr>
                                      <p:to x="100000" y="100000"/>
                                    </p:animScale>
                                    <p:animScale>
                                      <p:cBhvr>
                                        <p:cTn id="37" dur="26">
                                          <p:stCondLst>
                                            <p:cond delay="1808"/>
                                          </p:stCondLst>
                                        </p:cTn>
                                        <p:tgtEl>
                                          <p:spTgt spid="80900">
                                            <p:txEl>
                                              <p:pRg st="3" end="3"/>
                                            </p:txEl>
                                          </p:spTgt>
                                        </p:tgtEl>
                                      </p:cBhvr>
                                      <p:to x="100000" y="95000"/>
                                    </p:animScale>
                                    <p:animScale>
                                      <p:cBhvr>
                                        <p:cTn id="38" dur="166" decel="50000">
                                          <p:stCondLst>
                                            <p:cond delay="1834"/>
                                          </p:stCondLst>
                                        </p:cTn>
                                        <p:tgtEl>
                                          <p:spTgt spid="80900">
                                            <p:txEl>
                                              <p:pRg st="3" end="3"/>
                                            </p:txEl>
                                          </p:spTgt>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80900">
                                            <p:txEl>
                                              <p:pRg st="4" end="4"/>
                                            </p:txEl>
                                          </p:spTgt>
                                        </p:tgtEl>
                                        <p:attrNameLst>
                                          <p:attrName>style.visibility</p:attrName>
                                        </p:attrNameLst>
                                      </p:cBhvr>
                                      <p:to>
                                        <p:strVal val="visible"/>
                                      </p:to>
                                    </p:set>
                                    <p:animEffect transition="in" filter="wipe(down)">
                                      <p:cBhvr>
                                        <p:cTn id="41" dur="580">
                                          <p:stCondLst>
                                            <p:cond delay="0"/>
                                          </p:stCondLst>
                                        </p:cTn>
                                        <p:tgtEl>
                                          <p:spTgt spid="80900">
                                            <p:txEl>
                                              <p:pRg st="4" end="4"/>
                                            </p:txEl>
                                          </p:spTgt>
                                        </p:tgtEl>
                                      </p:cBhvr>
                                    </p:animEffect>
                                    <p:anim calcmode="lin" valueType="num">
                                      <p:cBhvr>
                                        <p:cTn id="42" dur="1822" tmFilter="0,0; 0.14,0.36; 0.43,0.73; 0.71,0.91; 1.0,1.0">
                                          <p:stCondLst>
                                            <p:cond delay="0"/>
                                          </p:stCondLst>
                                        </p:cTn>
                                        <p:tgtEl>
                                          <p:spTgt spid="80900">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0900">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0900">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0900">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0900">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80900">
                                            <p:txEl>
                                              <p:pRg st="4" end="4"/>
                                            </p:txEl>
                                          </p:spTgt>
                                        </p:tgtEl>
                                      </p:cBhvr>
                                      <p:to x="100000" y="60000"/>
                                    </p:animScale>
                                    <p:animScale>
                                      <p:cBhvr>
                                        <p:cTn id="48" dur="166" decel="50000">
                                          <p:stCondLst>
                                            <p:cond delay="676"/>
                                          </p:stCondLst>
                                        </p:cTn>
                                        <p:tgtEl>
                                          <p:spTgt spid="80900">
                                            <p:txEl>
                                              <p:pRg st="4" end="4"/>
                                            </p:txEl>
                                          </p:spTgt>
                                        </p:tgtEl>
                                      </p:cBhvr>
                                      <p:to x="100000" y="100000"/>
                                    </p:animScale>
                                    <p:animScale>
                                      <p:cBhvr>
                                        <p:cTn id="49" dur="26">
                                          <p:stCondLst>
                                            <p:cond delay="1312"/>
                                          </p:stCondLst>
                                        </p:cTn>
                                        <p:tgtEl>
                                          <p:spTgt spid="80900">
                                            <p:txEl>
                                              <p:pRg st="4" end="4"/>
                                            </p:txEl>
                                          </p:spTgt>
                                        </p:tgtEl>
                                      </p:cBhvr>
                                      <p:to x="100000" y="80000"/>
                                    </p:animScale>
                                    <p:animScale>
                                      <p:cBhvr>
                                        <p:cTn id="50" dur="166" decel="50000">
                                          <p:stCondLst>
                                            <p:cond delay="1338"/>
                                          </p:stCondLst>
                                        </p:cTn>
                                        <p:tgtEl>
                                          <p:spTgt spid="80900">
                                            <p:txEl>
                                              <p:pRg st="4" end="4"/>
                                            </p:txEl>
                                          </p:spTgt>
                                        </p:tgtEl>
                                      </p:cBhvr>
                                      <p:to x="100000" y="100000"/>
                                    </p:animScale>
                                    <p:animScale>
                                      <p:cBhvr>
                                        <p:cTn id="51" dur="26">
                                          <p:stCondLst>
                                            <p:cond delay="1642"/>
                                          </p:stCondLst>
                                        </p:cTn>
                                        <p:tgtEl>
                                          <p:spTgt spid="80900">
                                            <p:txEl>
                                              <p:pRg st="4" end="4"/>
                                            </p:txEl>
                                          </p:spTgt>
                                        </p:tgtEl>
                                      </p:cBhvr>
                                      <p:to x="100000" y="90000"/>
                                    </p:animScale>
                                    <p:animScale>
                                      <p:cBhvr>
                                        <p:cTn id="52" dur="166" decel="50000">
                                          <p:stCondLst>
                                            <p:cond delay="1668"/>
                                          </p:stCondLst>
                                        </p:cTn>
                                        <p:tgtEl>
                                          <p:spTgt spid="80900">
                                            <p:txEl>
                                              <p:pRg st="4" end="4"/>
                                            </p:txEl>
                                          </p:spTgt>
                                        </p:tgtEl>
                                      </p:cBhvr>
                                      <p:to x="100000" y="100000"/>
                                    </p:animScale>
                                    <p:animScale>
                                      <p:cBhvr>
                                        <p:cTn id="53" dur="26">
                                          <p:stCondLst>
                                            <p:cond delay="1808"/>
                                          </p:stCondLst>
                                        </p:cTn>
                                        <p:tgtEl>
                                          <p:spTgt spid="80900">
                                            <p:txEl>
                                              <p:pRg st="4" end="4"/>
                                            </p:txEl>
                                          </p:spTgt>
                                        </p:tgtEl>
                                      </p:cBhvr>
                                      <p:to x="100000" y="95000"/>
                                    </p:animScale>
                                    <p:animScale>
                                      <p:cBhvr>
                                        <p:cTn id="54" dur="166" decel="50000">
                                          <p:stCondLst>
                                            <p:cond delay="1834"/>
                                          </p:stCondLst>
                                        </p:cTn>
                                        <p:tgtEl>
                                          <p:spTgt spid="80900">
                                            <p:txEl>
                                              <p:pRg st="4" end="4"/>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80900">
                                            <p:txEl>
                                              <p:pRg st="5" end="5"/>
                                            </p:txEl>
                                          </p:spTgt>
                                        </p:tgtEl>
                                        <p:attrNameLst>
                                          <p:attrName>style.visibility</p:attrName>
                                        </p:attrNameLst>
                                      </p:cBhvr>
                                      <p:to>
                                        <p:strVal val="visible"/>
                                      </p:to>
                                    </p:set>
                                    <p:animEffect transition="in" filter="wipe(down)">
                                      <p:cBhvr>
                                        <p:cTn id="57" dur="580">
                                          <p:stCondLst>
                                            <p:cond delay="0"/>
                                          </p:stCondLst>
                                        </p:cTn>
                                        <p:tgtEl>
                                          <p:spTgt spid="80900">
                                            <p:txEl>
                                              <p:pRg st="5" end="5"/>
                                            </p:txEl>
                                          </p:spTgt>
                                        </p:tgtEl>
                                      </p:cBhvr>
                                    </p:animEffect>
                                    <p:anim calcmode="lin" valueType="num">
                                      <p:cBhvr>
                                        <p:cTn id="58" dur="1822" tmFilter="0,0; 0.14,0.36; 0.43,0.73; 0.71,0.91; 1.0,1.0">
                                          <p:stCondLst>
                                            <p:cond delay="0"/>
                                          </p:stCondLst>
                                        </p:cTn>
                                        <p:tgtEl>
                                          <p:spTgt spid="80900">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0900">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0900">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0900">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0900">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0900">
                                            <p:txEl>
                                              <p:pRg st="5" end="5"/>
                                            </p:txEl>
                                          </p:spTgt>
                                        </p:tgtEl>
                                      </p:cBhvr>
                                      <p:to x="100000" y="60000"/>
                                    </p:animScale>
                                    <p:animScale>
                                      <p:cBhvr>
                                        <p:cTn id="64" dur="166" decel="50000">
                                          <p:stCondLst>
                                            <p:cond delay="676"/>
                                          </p:stCondLst>
                                        </p:cTn>
                                        <p:tgtEl>
                                          <p:spTgt spid="80900">
                                            <p:txEl>
                                              <p:pRg st="5" end="5"/>
                                            </p:txEl>
                                          </p:spTgt>
                                        </p:tgtEl>
                                      </p:cBhvr>
                                      <p:to x="100000" y="100000"/>
                                    </p:animScale>
                                    <p:animScale>
                                      <p:cBhvr>
                                        <p:cTn id="65" dur="26">
                                          <p:stCondLst>
                                            <p:cond delay="1312"/>
                                          </p:stCondLst>
                                        </p:cTn>
                                        <p:tgtEl>
                                          <p:spTgt spid="80900">
                                            <p:txEl>
                                              <p:pRg st="5" end="5"/>
                                            </p:txEl>
                                          </p:spTgt>
                                        </p:tgtEl>
                                      </p:cBhvr>
                                      <p:to x="100000" y="80000"/>
                                    </p:animScale>
                                    <p:animScale>
                                      <p:cBhvr>
                                        <p:cTn id="66" dur="166" decel="50000">
                                          <p:stCondLst>
                                            <p:cond delay="1338"/>
                                          </p:stCondLst>
                                        </p:cTn>
                                        <p:tgtEl>
                                          <p:spTgt spid="80900">
                                            <p:txEl>
                                              <p:pRg st="5" end="5"/>
                                            </p:txEl>
                                          </p:spTgt>
                                        </p:tgtEl>
                                      </p:cBhvr>
                                      <p:to x="100000" y="100000"/>
                                    </p:animScale>
                                    <p:animScale>
                                      <p:cBhvr>
                                        <p:cTn id="67" dur="26">
                                          <p:stCondLst>
                                            <p:cond delay="1642"/>
                                          </p:stCondLst>
                                        </p:cTn>
                                        <p:tgtEl>
                                          <p:spTgt spid="80900">
                                            <p:txEl>
                                              <p:pRg st="5" end="5"/>
                                            </p:txEl>
                                          </p:spTgt>
                                        </p:tgtEl>
                                      </p:cBhvr>
                                      <p:to x="100000" y="90000"/>
                                    </p:animScale>
                                    <p:animScale>
                                      <p:cBhvr>
                                        <p:cTn id="68" dur="166" decel="50000">
                                          <p:stCondLst>
                                            <p:cond delay="1668"/>
                                          </p:stCondLst>
                                        </p:cTn>
                                        <p:tgtEl>
                                          <p:spTgt spid="80900">
                                            <p:txEl>
                                              <p:pRg st="5" end="5"/>
                                            </p:txEl>
                                          </p:spTgt>
                                        </p:tgtEl>
                                      </p:cBhvr>
                                      <p:to x="100000" y="100000"/>
                                    </p:animScale>
                                    <p:animScale>
                                      <p:cBhvr>
                                        <p:cTn id="69" dur="26">
                                          <p:stCondLst>
                                            <p:cond delay="1808"/>
                                          </p:stCondLst>
                                        </p:cTn>
                                        <p:tgtEl>
                                          <p:spTgt spid="80900">
                                            <p:txEl>
                                              <p:pRg st="5" end="5"/>
                                            </p:txEl>
                                          </p:spTgt>
                                        </p:tgtEl>
                                      </p:cBhvr>
                                      <p:to x="100000" y="95000"/>
                                    </p:animScale>
                                    <p:animScale>
                                      <p:cBhvr>
                                        <p:cTn id="70" dur="166" decel="50000">
                                          <p:stCondLst>
                                            <p:cond delay="1834"/>
                                          </p:stCondLst>
                                        </p:cTn>
                                        <p:tgtEl>
                                          <p:spTgt spid="80900">
                                            <p:txEl>
                                              <p:pRg st="5" end="5"/>
                                            </p:txEl>
                                          </p:spTgt>
                                        </p:tgtEl>
                                      </p:cBhvr>
                                      <p:to x="100000" y="100000"/>
                                    </p:animScale>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80900">
                                            <p:txEl>
                                              <p:pRg st="6" end="6"/>
                                            </p:txEl>
                                          </p:spTgt>
                                        </p:tgtEl>
                                        <p:attrNameLst>
                                          <p:attrName>style.visibility</p:attrName>
                                        </p:attrNameLst>
                                      </p:cBhvr>
                                      <p:to>
                                        <p:strVal val="visible"/>
                                      </p:to>
                                    </p:set>
                                    <p:animEffect transition="in" filter="wipe(down)">
                                      <p:cBhvr>
                                        <p:cTn id="75" dur="580">
                                          <p:stCondLst>
                                            <p:cond delay="0"/>
                                          </p:stCondLst>
                                        </p:cTn>
                                        <p:tgtEl>
                                          <p:spTgt spid="80900">
                                            <p:txEl>
                                              <p:pRg st="6" end="6"/>
                                            </p:txEl>
                                          </p:spTgt>
                                        </p:tgtEl>
                                      </p:cBhvr>
                                    </p:animEffect>
                                    <p:anim calcmode="lin" valueType="num">
                                      <p:cBhvr>
                                        <p:cTn id="76" dur="1822" tmFilter="0,0; 0.14,0.36; 0.43,0.73; 0.71,0.91; 1.0,1.0">
                                          <p:stCondLst>
                                            <p:cond delay="0"/>
                                          </p:stCondLst>
                                        </p:cTn>
                                        <p:tgtEl>
                                          <p:spTgt spid="80900">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0900">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0900">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0900">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0900">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80900">
                                            <p:txEl>
                                              <p:pRg st="6" end="6"/>
                                            </p:txEl>
                                          </p:spTgt>
                                        </p:tgtEl>
                                      </p:cBhvr>
                                      <p:to x="100000" y="60000"/>
                                    </p:animScale>
                                    <p:animScale>
                                      <p:cBhvr>
                                        <p:cTn id="82" dur="166" decel="50000">
                                          <p:stCondLst>
                                            <p:cond delay="676"/>
                                          </p:stCondLst>
                                        </p:cTn>
                                        <p:tgtEl>
                                          <p:spTgt spid="80900">
                                            <p:txEl>
                                              <p:pRg st="6" end="6"/>
                                            </p:txEl>
                                          </p:spTgt>
                                        </p:tgtEl>
                                      </p:cBhvr>
                                      <p:to x="100000" y="100000"/>
                                    </p:animScale>
                                    <p:animScale>
                                      <p:cBhvr>
                                        <p:cTn id="83" dur="26">
                                          <p:stCondLst>
                                            <p:cond delay="1312"/>
                                          </p:stCondLst>
                                        </p:cTn>
                                        <p:tgtEl>
                                          <p:spTgt spid="80900">
                                            <p:txEl>
                                              <p:pRg st="6" end="6"/>
                                            </p:txEl>
                                          </p:spTgt>
                                        </p:tgtEl>
                                      </p:cBhvr>
                                      <p:to x="100000" y="80000"/>
                                    </p:animScale>
                                    <p:animScale>
                                      <p:cBhvr>
                                        <p:cTn id="84" dur="166" decel="50000">
                                          <p:stCondLst>
                                            <p:cond delay="1338"/>
                                          </p:stCondLst>
                                        </p:cTn>
                                        <p:tgtEl>
                                          <p:spTgt spid="80900">
                                            <p:txEl>
                                              <p:pRg st="6" end="6"/>
                                            </p:txEl>
                                          </p:spTgt>
                                        </p:tgtEl>
                                      </p:cBhvr>
                                      <p:to x="100000" y="100000"/>
                                    </p:animScale>
                                    <p:animScale>
                                      <p:cBhvr>
                                        <p:cTn id="85" dur="26">
                                          <p:stCondLst>
                                            <p:cond delay="1642"/>
                                          </p:stCondLst>
                                        </p:cTn>
                                        <p:tgtEl>
                                          <p:spTgt spid="80900">
                                            <p:txEl>
                                              <p:pRg st="6" end="6"/>
                                            </p:txEl>
                                          </p:spTgt>
                                        </p:tgtEl>
                                      </p:cBhvr>
                                      <p:to x="100000" y="90000"/>
                                    </p:animScale>
                                    <p:animScale>
                                      <p:cBhvr>
                                        <p:cTn id="86" dur="166" decel="50000">
                                          <p:stCondLst>
                                            <p:cond delay="1668"/>
                                          </p:stCondLst>
                                        </p:cTn>
                                        <p:tgtEl>
                                          <p:spTgt spid="80900">
                                            <p:txEl>
                                              <p:pRg st="6" end="6"/>
                                            </p:txEl>
                                          </p:spTgt>
                                        </p:tgtEl>
                                      </p:cBhvr>
                                      <p:to x="100000" y="100000"/>
                                    </p:animScale>
                                    <p:animScale>
                                      <p:cBhvr>
                                        <p:cTn id="87" dur="26">
                                          <p:stCondLst>
                                            <p:cond delay="1808"/>
                                          </p:stCondLst>
                                        </p:cTn>
                                        <p:tgtEl>
                                          <p:spTgt spid="80900">
                                            <p:txEl>
                                              <p:pRg st="6" end="6"/>
                                            </p:txEl>
                                          </p:spTgt>
                                        </p:tgtEl>
                                      </p:cBhvr>
                                      <p:to x="100000" y="95000"/>
                                    </p:animScale>
                                    <p:animScale>
                                      <p:cBhvr>
                                        <p:cTn id="88" dur="166" decel="50000">
                                          <p:stCondLst>
                                            <p:cond delay="1834"/>
                                          </p:stCondLst>
                                        </p:cTn>
                                        <p:tgtEl>
                                          <p:spTgt spid="80900">
                                            <p:txEl>
                                              <p:pRg st="6" end="6"/>
                                            </p:tx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80900">
                                            <p:txEl>
                                              <p:pRg st="7" end="7"/>
                                            </p:txEl>
                                          </p:spTgt>
                                        </p:tgtEl>
                                        <p:attrNameLst>
                                          <p:attrName>style.visibility</p:attrName>
                                        </p:attrNameLst>
                                      </p:cBhvr>
                                      <p:to>
                                        <p:strVal val="visible"/>
                                      </p:to>
                                    </p:set>
                                    <p:animEffect transition="in" filter="wipe(down)">
                                      <p:cBhvr>
                                        <p:cTn id="91" dur="580">
                                          <p:stCondLst>
                                            <p:cond delay="0"/>
                                          </p:stCondLst>
                                        </p:cTn>
                                        <p:tgtEl>
                                          <p:spTgt spid="80900">
                                            <p:txEl>
                                              <p:pRg st="7" end="7"/>
                                            </p:txEl>
                                          </p:spTgt>
                                        </p:tgtEl>
                                      </p:cBhvr>
                                    </p:animEffect>
                                    <p:anim calcmode="lin" valueType="num">
                                      <p:cBhvr>
                                        <p:cTn id="92" dur="1822" tmFilter="0,0; 0.14,0.36; 0.43,0.73; 0.71,0.91; 1.0,1.0">
                                          <p:stCondLst>
                                            <p:cond delay="0"/>
                                          </p:stCondLst>
                                        </p:cTn>
                                        <p:tgtEl>
                                          <p:spTgt spid="80900">
                                            <p:txEl>
                                              <p:pRg st="7" end="7"/>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80900">
                                            <p:txEl>
                                              <p:pRg st="7" end="7"/>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80900">
                                            <p:txEl>
                                              <p:pRg st="7" end="7"/>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80900">
                                            <p:txEl>
                                              <p:pRg st="7" end="7"/>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80900">
                                            <p:txEl>
                                              <p:pRg st="7" end="7"/>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80900">
                                            <p:txEl>
                                              <p:pRg st="7" end="7"/>
                                            </p:txEl>
                                          </p:spTgt>
                                        </p:tgtEl>
                                      </p:cBhvr>
                                      <p:to x="100000" y="60000"/>
                                    </p:animScale>
                                    <p:animScale>
                                      <p:cBhvr>
                                        <p:cTn id="98" dur="166" decel="50000">
                                          <p:stCondLst>
                                            <p:cond delay="676"/>
                                          </p:stCondLst>
                                        </p:cTn>
                                        <p:tgtEl>
                                          <p:spTgt spid="80900">
                                            <p:txEl>
                                              <p:pRg st="7" end="7"/>
                                            </p:txEl>
                                          </p:spTgt>
                                        </p:tgtEl>
                                      </p:cBhvr>
                                      <p:to x="100000" y="100000"/>
                                    </p:animScale>
                                    <p:animScale>
                                      <p:cBhvr>
                                        <p:cTn id="99" dur="26">
                                          <p:stCondLst>
                                            <p:cond delay="1312"/>
                                          </p:stCondLst>
                                        </p:cTn>
                                        <p:tgtEl>
                                          <p:spTgt spid="80900">
                                            <p:txEl>
                                              <p:pRg st="7" end="7"/>
                                            </p:txEl>
                                          </p:spTgt>
                                        </p:tgtEl>
                                      </p:cBhvr>
                                      <p:to x="100000" y="80000"/>
                                    </p:animScale>
                                    <p:animScale>
                                      <p:cBhvr>
                                        <p:cTn id="100" dur="166" decel="50000">
                                          <p:stCondLst>
                                            <p:cond delay="1338"/>
                                          </p:stCondLst>
                                        </p:cTn>
                                        <p:tgtEl>
                                          <p:spTgt spid="80900">
                                            <p:txEl>
                                              <p:pRg st="7" end="7"/>
                                            </p:txEl>
                                          </p:spTgt>
                                        </p:tgtEl>
                                      </p:cBhvr>
                                      <p:to x="100000" y="100000"/>
                                    </p:animScale>
                                    <p:animScale>
                                      <p:cBhvr>
                                        <p:cTn id="101" dur="26">
                                          <p:stCondLst>
                                            <p:cond delay="1642"/>
                                          </p:stCondLst>
                                        </p:cTn>
                                        <p:tgtEl>
                                          <p:spTgt spid="80900">
                                            <p:txEl>
                                              <p:pRg st="7" end="7"/>
                                            </p:txEl>
                                          </p:spTgt>
                                        </p:tgtEl>
                                      </p:cBhvr>
                                      <p:to x="100000" y="90000"/>
                                    </p:animScale>
                                    <p:animScale>
                                      <p:cBhvr>
                                        <p:cTn id="102" dur="166" decel="50000">
                                          <p:stCondLst>
                                            <p:cond delay="1668"/>
                                          </p:stCondLst>
                                        </p:cTn>
                                        <p:tgtEl>
                                          <p:spTgt spid="80900">
                                            <p:txEl>
                                              <p:pRg st="7" end="7"/>
                                            </p:txEl>
                                          </p:spTgt>
                                        </p:tgtEl>
                                      </p:cBhvr>
                                      <p:to x="100000" y="100000"/>
                                    </p:animScale>
                                    <p:animScale>
                                      <p:cBhvr>
                                        <p:cTn id="103" dur="26">
                                          <p:stCondLst>
                                            <p:cond delay="1808"/>
                                          </p:stCondLst>
                                        </p:cTn>
                                        <p:tgtEl>
                                          <p:spTgt spid="80900">
                                            <p:txEl>
                                              <p:pRg st="7" end="7"/>
                                            </p:txEl>
                                          </p:spTgt>
                                        </p:tgtEl>
                                      </p:cBhvr>
                                      <p:to x="100000" y="95000"/>
                                    </p:animScale>
                                    <p:animScale>
                                      <p:cBhvr>
                                        <p:cTn id="104" dur="166" decel="50000">
                                          <p:stCondLst>
                                            <p:cond delay="1834"/>
                                          </p:stCondLst>
                                        </p:cTn>
                                        <p:tgtEl>
                                          <p:spTgt spid="80900">
                                            <p:txEl>
                                              <p:pRg st="7" end="7"/>
                                            </p:txEl>
                                          </p:spTgt>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80900">
                                            <p:txEl>
                                              <p:pRg st="8" end="8"/>
                                            </p:txEl>
                                          </p:spTgt>
                                        </p:tgtEl>
                                        <p:attrNameLst>
                                          <p:attrName>style.visibility</p:attrName>
                                        </p:attrNameLst>
                                      </p:cBhvr>
                                      <p:to>
                                        <p:strVal val="visible"/>
                                      </p:to>
                                    </p:set>
                                    <p:animEffect transition="in" filter="wipe(down)">
                                      <p:cBhvr>
                                        <p:cTn id="107" dur="580">
                                          <p:stCondLst>
                                            <p:cond delay="0"/>
                                          </p:stCondLst>
                                        </p:cTn>
                                        <p:tgtEl>
                                          <p:spTgt spid="80900">
                                            <p:txEl>
                                              <p:pRg st="8" end="8"/>
                                            </p:txEl>
                                          </p:spTgt>
                                        </p:tgtEl>
                                      </p:cBhvr>
                                    </p:animEffect>
                                    <p:anim calcmode="lin" valueType="num">
                                      <p:cBhvr>
                                        <p:cTn id="108" dur="1822" tmFilter="0,0; 0.14,0.36; 0.43,0.73; 0.71,0.91; 1.0,1.0">
                                          <p:stCondLst>
                                            <p:cond delay="0"/>
                                          </p:stCondLst>
                                        </p:cTn>
                                        <p:tgtEl>
                                          <p:spTgt spid="80900">
                                            <p:txEl>
                                              <p:pRg st="8" end="8"/>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80900">
                                            <p:txEl>
                                              <p:pRg st="8" end="8"/>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80900">
                                            <p:txEl>
                                              <p:pRg st="8" end="8"/>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80900">
                                            <p:txEl>
                                              <p:pRg st="8" end="8"/>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80900">
                                            <p:txEl>
                                              <p:pRg st="8" end="8"/>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80900">
                                            <p:txEl>
                                              <p:pRg st="8" end="8"/>
                                            </p:txEl>
                                          </p:spTgt>
                                        </p:tgtEl>
                                      </p:cBhvr>
                                      <p:to x="100000" y="60000"/>
                                    </p:animScale>
                                    <p:animScale>
                                      <p:cBhvr>
                                        <p:cTn id="114" dur="166" decel="50000">
                                          <p:stCondLst>
                                            <p:cond delay="676"/>
                                          </p:stCondLst>
                                        </p:cTn>
                                        <p:tgtEl>
                                          <p:spTgt spid="80900">
                                            <p:txEl>
                                              <p:pRg st="8" end="8"/>
                                            </p:txEl>
                                          </p:spTgt>
                                        </p:tgtEl>
                                      </p:cBhvr>
                                      <p:to x="100000" y="100000"/>
                                    </p:animScale>
                                    <p:animScale>
                                      <p:cBhvr>
                                        <p:cTn id="115" dur="26">
                                          <p:stCondLst>
                                            <p:cond delay="1312"/>
                                          </p:stCondLst>
                                        </p:cTn>
                                        <p:tgtEl>
                                          <p:spTgt spid="80900">
                                            <p:txEl>
                                              <p:pRg st="8" end="8"/>
                                            </p:txEl>
                                          </p:spTgt>
                                        </p:tgtEl>
                                      </p:cBhvr>
                                      <p:to x="100000" y="80000"/>
                                    </p:animScale>
                                    <p:animScale>
                                      <p:cBhvr>
                                        <p:cTn id="116" dur="166" decel="50000">
                                          <p:stCondLst>
                                            <p:cond delay="1338"/>
                                          </p:stCondLst>
                                        </p:cTn>
                                        <p:tgtEl>
                                          <p:spTgt spid="80900">
                                            <p:txEl>
                                              <p:pRg st="8" end="8"/>
                                            </p:txEl>
                                          </p:spTgt>
                                        </p:tgtEl>
                                      </p:cBhvr>
                                      <p:to x="100000" y="100000"/>
                                    </p:animScale>
                                    <p:animScale>
                                      <p:cBhvr>
                                        <p:cTn id="117" dur="26">
                                          <p:stCondLst>
                                            <p:cond delay="1642"/>
                                          </p:stCondLst>
                                        </p:cTn>
                                        <p:tgtEl>
                                          <p:spTgt spid="80900">
                                            <p:txEl>
                                              <p:pRg st="8" end="8"/>
                                            </p:txEl>
                                          </p:spTgt>
                                        </p:tgtEl>
                                      </p:cBhvr>
                                      <p:to x="100000" y="90000"/>
                                    </p:animScale>
                                    <p:animScale>
                                      <p:cBhvr>
                                        <p:cTn id="118" dur="166" decel="50000">
                                          <p:stCondLst>
                                            <p:cond delay="1668"/>
                                          </p:stCondLst>
                                        </p:cTn>
                                        <p:tgtEl>
                                          <p:spTgt spid="80900">
                                            <p:txEl>
                                              <p:pRg st="8" end="8"/>
                                            </p:txEl>
                                          </p:spTgt>
                                        </p:tgtEl>
                                      </p:cBhvr>
                                      <p:to x="100000" y="100000"/>
                                    </p:animScale>
                                    <p:animScale>
                                      <p:cBhvr>
                                        <p:cTn id="119" dur="26">
                                          <p:stCondLst>
                                            <p:cond delay="1808"/>
                                          </p:stCondLst>
                                        </p:cTn>
                                        <p:tgtEl>
                                          <p:spTgt spid="80900">
                                            <p:txEl>
                                              <p:pRg st="8" end="8"/>
                                            </p:txEl>
                                          </p:spTgt>
                                        </p:tgtEl>
                                      </p:cBhvr>
                                      <p:to x="100000" y="95000"/>
                                    </p:animScale>
                                    <p:animScale>
                                      <p:cBhvr>
                                        <p:cTn id="120" dur="166" decel="50000">
                                          <p:stCondLst>
                                            <p:cond delay="1834"/>
                                          </p:stCondLst>
                                        </p:cTn>
                                        <p:tgtEl>
                                          <p:spTgt spid="80900">
                                            <p:txEl>
                                              <p:pRg st="8" end="8"/>
                                            </p:txEl>
                                          </p:spTgt>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80900">
                                            <p:txEl>
                                              <p:pRg st="9" end="9"/>
                                            </p:txEl>
                                          </p:spTgt>
                                        </p:tgtEl>
                                        <p:attrNameLst>
                                          <p:attrName>style.visibility</p:attrName>
                                        </p:attrNameLst>
                                      </p:cBhvr>
                                      <p:to>
                                        <p:strVal val="visible"/>
                                      </p:to>
                                    </p:set>
                                    <p:animEffect transition="in" filter="wipe(down)">
                                      <p:cBhvr>
                                        <p:cTn id="123" dur="580">
                                          <p:stCondLst>
                                            <p:cond delay="0"/>
                                          </p:stCondLst>
                                        </p:cTn>
                                        <p:tgtEl>
                                          <p:spTgt spid="80900">
                                            <p:txEl>
                                              <p:pRg st="9" end="9"/>
                                            </p:txEl>
                                          </p:spTgt>
                                        </p:tgtEl>
                                      </p:cBhvr>
                                    </p:animEffect>
                                    <p:anim calcmode="lin" valueType="num">
                                      <p:cBhvr>
                                        <p:cTn id="124" dur="1822" tmFilter="0,0; 0.14,0.36; 0.43,0.73; 0.71,0.91; 1.0,1.0">
                                          <p:stCondLst>
                                            <p:cond delay="0"/>
                                          </p:stCondLst>
                                        </p:cTn>
                                        <p:tgtEl>
                                          <p:spTgt spid="80900">
                                            <p:txEl>
                                              <p:pRg st="9" end="9"/>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80900">
                                            <p:txEl>
                                              <p:pRg st="9" end="9"/>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80900">
                                            <p:txEl>
                                              <p:pRg st="9" end="9"/>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80900">
                                            <p:txEl>
                                              <p:pRg st="9" end="9"/>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80900">
                                            <p:txEl>
                                              <p:pRg st="9" end="9"/>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80900">
                                            <p:txEl>
                                              <p:pRg st="9" end="9"/>
                                            </p:txEl>
                                          </p:spTgt>
                                        </p:tgtEl>
                                      </p:cBhvr>
                                      <p:to x="100000" y="60000"/>
                                    </p:animScale>
                                    <p:animScale>
                                      <p:cBhvr>
                                        <p:cTn id="130" dur="166" decel="50000">
                                          <p:stCondLst>
                                            <p:cond delay="676"/>
                                          </p:stCondLst>
                                        </p:cTn>
                                        <p:tgtEl>
                                          <p:spTgt spid="80900">
                                            <p:txEl>
                                              <p:pRg st="9" end="9"/>
                                            </p:txEl>
                                          </p:spTgt>
                                        </p:tgtEl>
                                      </p:cBhvr>
                                      <p:to x="100000" y="100000"/>
                                    </p:animScale>
                                    <p:animScale>
                                      <p:cBhvr>
                                        <p:cTn id="131" dur="26">
                                          <p:stCondLst>
                                            <p:cond delay="1312"/>
                                          </p:stCondLst>
                                        </p:cTn>
                                        <p:tgtEl>
                                          <p:spTgt spid="80900">
                                            <p:txEl>
                                              <p:pRg st="9" end="9"/>
                                            </p:txEl>
                                          </p:spTgt>
                                        </p:tgtEl>
                                      </p:cBhvr>
                                      <p:to x="100000" y="80000"/>
                                    </p:animScale>
                                    <p:animScale>
                                      <p:cBhvr>
                                        <p:cTn id="132" dur="166" decel="50000">
                                          <p:stCondLst>
                                            <p:cond delay="1338"/>
                                          </p:stCondLst>
                                        </p:cTn>
                                        <p:tgtEl>
                                          <p:spTgt spid="80900">
                                            <p:txEl>
                                              <p:pRg st="9" end="9"/>
                                            </p:txEl>
                                          </p:spTgt>
                                        </p:tgtEl>
                                      </p:cBhvr>
                                      <p:to x="100000" y="100000"/>
                                    </p:animScale>
                                    <p:animScale>
                                      <p:cBhvr>
                                        <p:cTn id="133" dur="26">
                                          <p:stCondLst>
                                            <p:cond delay="1642"/>
                                          </p:stCondLst>
                                        </p:cTn>
                                        <p:tgtEl>
                                          <p:spTgt spid="80900">
                                            <p:txEl>
                                              <p:pRg st="9" end="9"/>
                                            </p:txEl>
                                          </p:spTgt>
                                        </p:tgtEl>
                                      </p:cBhvr>
                                      <p:to x="100000" y="90000"/>
                                    </p:animScale>
                                    <p:animScale>
                                      <p:cBhvr>
                                        <p:cTn id="134" dur="166" decel="50000">
                                          <p:stCondLst>
                                            <p:cond delay="1668"/>
                                          </p:stCondLst>
                                        </p:cTn>
                                        <p:tgtEl>
                                          <p:spTgt spid="80900">
                                            <p:txEl>
                                              <p:pRg st="9" end="9"/>
                                            </p:txEl>
                                          </p:spTgt>
                                        </p:tgtEl>
                                      </p:cBhvr>
                                      <p:to x="100000" y="100000"/>
                                    </p:animScale>
                                    <p:animScale>
                                      <p:cBhvr>
                                        <p:cTn id="135" dur="26">
                                          <p:stCondLst>
                                            <p:cond delay="1808"/>
                                          </p:stCondLst>
                                        </p:cTn>
                                        <p:tgtEl>
                                          <p:spTgt spid="80900">
                                            <p:txEl>
                                              <p:pRg st="9" end="9"/>
                                            </p:txEl>
                                          </p:spTgt>
                                        </p:tgtEl>
                                      </p:cBhvr>
                                      <p:to x="100000" y="95000"/>
                                    </p:animScale>
                                    <p:animScale>
                                      <p:cBhvr>
                                        <p:cTn id="136" dur="166" decel="50000">
                                          <p:stCondLst>
                                            <p:cond delay="1834"/>
                                          </p:stCondLst>
                                        </p:cTn>
                                        <p:tgtEl>
                                          <p:spTgt spid="80900">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89727F7D-166E-0644-B7F5-75568634B3BB}" type="slidenum">
              <a:rPr lang="en-US" sz="1400">
                <a:latin typeface="Arial" charset="0"/>
              </a:rPr>
              <a:pPr eaLnBrk="1" hangingPunct="1"/>
              <a:t>23</a:t>
            </a:fld>
            <a:endParaRPr lang="en-US" sz="1400">
              <a:latin typeface="Arial" charset="0"/>
            </a:endParaRPr>
          </a:p>
        </p:txBody>
      </p:sp>
      <p:sp>
        <p:nvSpPr>
          <p:cNvPr id="2672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ADT List</a:t>
            </a:r>
          </a:p>
        </p:txBody>
      </p:sp>
      <p:sp>
        <p:nvSpPr>
          <p:cNvPr id="266243" name="Rectangle 3"/>
          <p:cNvSpPr>
            <a:spLocks noGrp="1" noChangeArrowheads="1"/>
          </p:cNvSpPr>
          <p:nvPr>
            <p:ph type="body" idx="1"/>
          </p:nvPr>
        </p:nvSpPr>
        <p:spPr/>
        <p:txBody>
          <a:bodyPr/>
          <a:lstStyle/>
          <a:p>
            <a:pPr lvl="3" eaLnBrk="1" hangingPunct="1"/>
            <a:r>
              <a:rPr lang="en-US" dirty="0">
                <a:latin typeface="Tahoma" charset="0"/>
                <a:ea typeface="ＭＳ Ｐゴシック" charset="0"/>
              </a:rPr>
              <a:t>clear()</a:t>
            </a:r>
          </a:p>
          <a:p>
            <a:pPr lvl="3" eaLnBrk="1" hangingPunct="1"/>
            <a:r>
              <a:rPr lang="en-US" dirty="0">
                <a:latin typeface="Tahoma" charset="0"/>
                <a:ea typeface="ＭＳ Ｐゴシック" charset="0"/>
              </a:rPr>
              <a:t>replace(</a:t>
            </a:r>
            <a:r>
              <a:rPr lang="en-US" dirty="0" err="1">
                <a:latin typeface="Tahoma" charset="0"/>
                <a:ea typeface="ＭＳ Ｐゴシック" charset="0"/>
              </a:rPr>
              <a:t>givenPosition</a:t>
            </a:r>
            <a:r>
              <a:rPr lang="en-US" dirty="0">
                <a:latin typeface="Tahoma" charset="0"/>
                <a:ea typeface="ＭＳ Ｐゴシック" charset="0"/>
              </a:rPr>
              <a:t>, </a:t>
            </a:r>
            <a:r>
              <a:rPr lang="en-US" dirty="0" err="1">
                <a:latin typeface="Tahoma" charset="0"/>
                <a:ea typeface="ＭＳ Ｐゴシック" charset="0"/>
              </a:rPr>
              <a:t>newEntry</a:t>
            </a:r>
            <a:r>
              <a:rPr lang="en-US" dirty="0">
                <a:latin typeface="Tahoma" charset="0"/>
                <a:ea typeface="ＭＳ Ｐゴシック" charset="0"/>
              </a:rPr>
              <a:t>)</a:t>
            </a:r>
          </a:p>
          <a:p>
            <a:pPr lvl="3" eaLnBrk="1" hangingPunct="1"/>
            <a:r>
              <a:rPr lang="en-US" dirty="0" err="1">
                <a:latin typeface="Tahoma" charset="0"/>
                <a:ea typeface="ＭＳ Ｐゴシック" charset="0"/>
              </a:rPr>
              <a:t>getEntry</a:t>
            </a:r>
            <a:r>
              <a:rPr lang="en-US" dirty="0">
                <a:latin typeface="Tahoma" charset="0"/>
                <a:ea typeface="ＭＳ Ｐゴシック" charset="0"/>
              </a:rPr>
              <a:t>(</a:t>
            </a:r>
            <a:r>
              <a:rPr lang="en-US" dirty="0" err="1">
                <a:latin typeface="Tahoma" charset="0"/>
                <a:ea typeface="ＭＳ Ｐゴシック" charset="0"/>
              </a:rPr>
              <a:t>givenPosition</a:t>
            </a:r>
            <a:r>
              <a:rPr lang="en-US" dirty="0">
                <a:latin typeface="Tahoma" charset="0"/>
                <a:ea typeface="ＭＳ Ｐゴシック" charset="0"/>
              </a:rPr>
              <a:t>)</a:t>
            </a:r>
          </a:p>
          <a:p>
            <a:pPr lvl="3" eaLnBrk="1" hangingPunct="1"/>
            <a:r>
              <a:rPr lang="en-US" dirty="0" err="1">
                <a:latin typeface="Tahoma" charset="0"/>
                <a:ea typeface="ＭＳ Ｐゴシック" charset="0"/>
              </a:rPr>
              <a:t>toArray</a:t>
            </a:r>
            <a:r>
              <a:rPr lang="en-US" dirty="0">
                <a:latin typeface="Tahoma" charset="0"/>
                <a:ea typeface="ＭＳ Ｐゴシック" charset="0"/>
              </a:rPr>
              <a:t>()</a:t>
            </a:r>
          </a:p>
          <a:p>
            <a:pPr lvl="3" eaLnBrk="1" hangingPunct="1"/>
            <a:r>
              <a:rPr lang="en-US" dirty="0">
                <a:latin typeface="Tahoma" charset="0"/>
                <a:ea typeface="ＭＳ Ｐゴシック" charset="0"/>
              </a:rPr>
              <a:t>contains(</a:t>
            </a:r>
            <a:r>
              <a:rPr lang="en-US" dirty="0" err="1">
                <a:latin typeface="Tahoma" charset="0"/>
                <a:ea typeface="ＭＳ Ｐゴシック" charset="0"/>
              </a:rPr>
              <a:t>anEntry</a:t>
            </a:r>
            <a:r>
              <a:rPr lang="en-US" dirty="0">
                <a:latin typeface="Tahoma" charset="0"/>
                <a:ea typeface="ＭＳ Ｐゴシック" charset="0"/>
              </a:rPr>
              <a:t>)</a:t>
            </a:r>
          </a:p>
          <a:p>
            <a:pPr lvl="3" eaLnBrk="1" hangingPunct="1"/>
            <a:r>
              <a:rPr lang="en-US" dirty="0" err="1">
                <a:latin typeface="Tahoma" charset="0"/>
                <a:ea typeface="ＭＳ Ｐゴシック" charset="0"/>
              </a:rPr>
              <a:t>getLength</a:t>
            </a:r>
            <a:r>
              <a:rPr lang="en-US" dirty="0">
                <a:latin typeface="Tahoma" charset="0"/>
                <a:ea typeface="ＭＳ Ｐゴシック" charset="0"/>
              </a:rPr>
              <a:t>()</a:t>
            </a:r>
          </a:p>
          <a:p>
            <a:pPr lvl="3" eaLnBrk="1" hangingPunct="1"/>
            <a:r>
              <a:rPr lang="en-US" dirty="0" err="1">
                <a:latin typeface="Tahoma" charset="0"/>
                <a:ea typeface="ＭＳ Ｐゴシック" charset="0"/>
              </a:rPr>
              <a:t>isEmpty</a:t>
            </a:r>
            <a:r>
              <a:rPr lang="en-US" dirty="0">
                <a:latin typeface="Tahoma" charset="0"/>
                <a:ea typeface="ＭＳ Ｐゴシック" charset="0"/>
              </a:rPr>
              <a:t>()</a:t>
            </a:r>
          </a:p>
          <a:p>
            <a:pPr lvl="2" eaLnBrk="1" hangingPunct="1"/>
            <a:r>
              <a:rPr lang="en-US" dirty="0">
                <a:latin typeface="Tahoma" charset="0"/>
                <a:ea typeface="ＭＳ Ｐゴシック" charset="0"/>
              </a:rPr>
              <a:t>See Ch. 12 for detailed specifications</a:t>
            </a:r>
          </a:p>
          <a:p>
            <a:pPr lvl="2" eaLnBrk="1" hangingPunct="1"/>
            <a:r>
              <a:rPr lang="en-US" dirty="0">
                <a:latin typeface="Tahoma" charset="0"/>
                <a:ea typeface="ＭＳ Ｐゴシック" charset="0"/>
              </a:rPr>
              <a:t>Note that </a:t>
            </a:r>
            <a:r>
              <a:rPr lang="en-US" b="1" dirty="0">
                <a:latin typeface="Tahoma" charset="0"/>
                <a:ea typeface="ＭＳ Ｐゴシック" charset="0"/>
              </a:rPr>
              <a:t>indexing for this ADT starts at 1, not 0</a:t>
            </a:r>
          </a:p>
          <a:p>
            <a:pPr lvl="3" eaLnBrk="1" hangingPunct="1"/>
            <a:r>
              <a:rPr lang="en-US" dirty="0">
                <a:latin typeface="Tahoma" charset="0"/>
                <a:ea typeface="ＭＳ Ｐゴシック" charset="0"/>
              </a:rPr>
              <a:t>Odd but this is how the author defined it</a:t>
            </a:r>
          </a:p>
          <a:p>
            <a:pPr lvl="2" eaLnBrk="1" hangingPunct="1"/>
            <a:r>
              <a:rPr lang="en-US" dirty="0">
                <a:latin typeface="Tahoma" charset="0"/>
                <a:ea typeface="ＭＳ Ｐゴシック" charset="0"/>
              </a:rPr>
              <a:t>We will look at a few of these and see the similarities to and differences from our Bag ADT</a:t>
            </a:r>
          </a:p>
        </p:txBody>
      </p:sp>
    </p:spTree>
    <p:extLst>
      <p:ext uri="{BB962C8B-B14F-4D97-AF65-F5344CB8AC3E}">
        <p14:creationId xmlns:p14="http://schemas.microsoft.com/office/powerpoint/2010/main" val="248502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7" end="7"/>
                                            </p:txEl>
                                          </p:spTgt>
                                        </p:tgtEl>
                                        <p:attrNameLst>
                                          <p:attrName>style.visibility</p:attrName>
                                        </p:attrNameLst>
                                      </p:cBhvr>
                                      <p:to>
                                        <p:strVal val="visible"/>
                                      </p:to>
                                    </p:set>
                                    <p:animEffect transition="in" filter="blinds(horizontal)">
                                      <p:cBhvr>
                                        <p:cTn id="7" dur="500"/>
                                        <p:tgtEl>
                                          <p:spTgt spid="26624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8" end="8"/>
                                            </p:txEl>
                                          </p:spTgt>
                                        </p:tgtEl>
                                        <p:attrNameLst>
                                          <p:attrName>style.visibility</p:attrName>
                                        </p:attrNameLst>
                                      </p:cBhvr>
                                      <p:to>
                                        <p:strVal val="visible"/>
                                      </p:to>
                                    </p:set>
                                    <p:animEffect transition="in" filter="blinds(horizontal)">
                                      <p:cBhvr>
                                        <p:cTn id="12" dur="500"/>
                                        <p:tgtEl>
                                          <p:spTgt spid="26624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3">
                                            <p:txEl>
                                              <p:pRg st="9" end="9"/>
                                            </p:txEl>
                                          </p:spTgt>
                                        </p:tgtEl>
                                        <p:attrNameLst>
                                          <p:attrName>style.visibility</p:attrName>
                                        </p:attrNameLst>
                                      </p:cBhvr>
                                      <p:to>
                                        <p:strVal val="visible"/>
                                      </p:to>
                                    </p:set>
                                    <p:animEffect transition="in" filter="blinds(horizontal)">
                                      <p:cBhvr>
                                        <p:cTn id="17" dur="500"/>
                                        <p:tgtEl>
                                          <p:spTgt spid="26624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66243">
                                            <p:txEl>
                                              <p:pRg st="10" end="10"/>
                                            </p:txEl>
                                          </p:spTgt>
                                        </p:tgtEl>
                                        <p:attrNameLst>
                                          <p:attrName>style.visibility</p:attrName>
                                        </p:attrNameLst>
                                      </p:cBhvr>
                                      <p:to>
                                        <p:strVal val="visible"/>
                                      </p:to>
                                    </p:set>
                                    <p:animEffect transition="in" filter="blinds(horizontal)">
                                      <p:cBhvr>
                                        <p:cTn id="20" dur="500"/>
                                        <p:tgtEl>
                                          <p:spTgt spid="2662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C9B1E9F1-6963-9348-8B84-6E9CADA4B7C8}" type="slidenum">
              <a:rPr lang="en-US" sz="1400">
                <a:latin typeface="Arial" charset="0"/>
              </a:rPr>
              <a:pPr eaLnBrk="1" hangingPunct="1"/>
              <a:t>24</a:t>
            </a:fld>
            <a:endParaRPr lang="en-US" sz="1400">
              <a:latin typeface="Arial" charset="0"/>
            </a:endParaRPr>
          </a:p>
        </p:txBody>
      </p:sp>
      <p:sp>
        <p:nvSpPr>
          <p:cNvPr id="2682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Using a List</a:t>
            </a:r>
          </a:p>
        </p:txBody>
      </p:sp>
      <p:sp>
        <p:nvSpPr>
          <p:cNvPr id="125849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Recall that at this point we are looking at a List from a user's point of view</a:t>
            </a:r>
          </a:p>
          <a:p>
            <a:pPr eaLnBrk="1" hangingPunct="1"/>
            <a:r>
              <a:rPr lang="en-US" dirty="0">
                <a:latin typeface="Tahoma" charset="0"/>
                <a:ea typeface="ＭＳ Ｐゴシック" charset="0"/>
                <a:cs typeface="ＭＳ Ｐゴシック" charset="0"/>
              </a:rPr>
              <a:t>So what can we use it for?</a:t>
            </a:r>
          </a:p>
          <a:p>
            <a:pPr lvl="1" eaLnBrk="1" hangingPunct="1"/>
            <a:r>
              <a:rPr lang="en-US" dirty="0">
                <a:latin typeface="Tahoma" charset="0"/>
                <a:ea typeface="ＭＳ Ｐゴシック" charset="0"/>
              </a:rPr>
              <a:t>A List is a very general and useful structure</a:t>
            </a:r>
          </a:p>
          <a:p>
            <a:pPr lvl="2" eaLnBrk="1" hangingPunct="1"/>
            <a:r>
              <a:rPr lang="en-US" dirty="0">
                <a:latin typeface="Tahoma" charset="0"/>
                <a:ea typeface="ＭＳ Ｐゴシック" charset="0"/>
              </a:rPr>
              <a:t>See </a:t>
            </a:r>
            <a:r>
              <a:rPr lang="en-US" dirty="0" err="1">
                <a:latin typeface="Tahoma" charset="0"/>
                <a:ea typeface="ＭＳ Ｐゴシック" charset="0"/>
              </a:rPr>
              <a:t>ListInterface.java</a:t>
            </a:r>
            <a:endParaRPr lang="en-US" dirty="0">
              <a:latin typeface="Tahoma" charset="0"/>
              <a:ea typeface="ＭＳ Ｐゴシック" charset="0"/>
            </a:endParaRPr>
          </a:p>
          <a:p>
            <a:pPr lvl="1" eaLnBrk="1" hangingPunct="1"/>
            <a:r>
              <a:rPr lang="en-US" dirty="0">
                <a:latin typeface="Tahoma" charset="0"/>
                <a:ea typeface="ＭＳ Ｐゴシック" charset="0"/>
              </a:rPr>
              <a:t>For example:</a:t>
            </a:r>
          </a:p>
          <a:p>
            <a:pPr lvl="2" eaLnBrk="1" hangingPunct="1"/>
            <a:r>
              <a:rPr lang="en-US" dirty="0">
                <a:latin typeface="Tahoma" charset="0"/>
                <a:ea typeface="ＭＳ Ｐゴシック" charset="0"/>
              </a:rPr>
              <a:t>We can use it for Last In First Out behavior (how?)</a:t>
            </a:r>
          </a:p>
          <a:p>
            <a:pPr lvl="2" eaLnBrk="1" hangingPunct="1"/>
            <a:r>
              <a:rPr lang="en-US" dirty="0">
                <a:latin typeface="Tahoma" charset="0"/>
                <a:ea typeface="ＭＳ Ｐゴシック" charset="0"/>
              </a:rPr>
              <a:t>We can use it for First in First Out behavior (how?)</a:t>
            </a:r>
          </a:p>
          <a:p>
            <a:pPr lvl="2" eaLnBrk="1" hangingPunct="1"/>
            <a:r>
              <a:rPr lang="en-US" dirty="0">
                <a:latin typeface="Tahoma" charset="0"/>
                <a:ea typeface="ＭＳ Ｐゴシック" charset="0"/>
              </a:rPr>
              <a:t>We can access the data by index and add/remove at a given location</a:t>
            </a:r>
          </a:p>
          <a:p>
            <a:pPr lvl="2" eaLnBrk="1" hangingPunct="1"/>
            <a:r>
              <a:rPr lang="en-US" dirty="0">
                <a:latin typeface="Tahoma" charset="0"/>
                <a:ea typeface="ＭＳ Ｐゴシック" charset="0"/>
              </a:rPr>
              <a:t>We can search for an item within the list</a:t>
            </a:r>
          </a:p>
        </p:txBody>
      </p:sp>
    </p:spTree>
    <p:extLst>
      <p:ext uri="{BB962C8B-B14F-4D97-AF65-F5344CB8AC3E}">
        <p14:creationId xmlns:p14="http://schemas.microsoft.com/office/powerpoint/2010/main" val="4053126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58499">
                                            <p:txEl>
                                              <p:pRg st="5" end="5"/>
                                            </p:txEl>
                                          </p:spTgt>
                                        </p:tgtEl>
                                        <p:attrNameLst>
                                          <p:attrName>style.visibility</p:attrName>
                                        </p:attrNameLst>
                                      </p:cBhvr>
                                      <p:to>
                                        <p:strVal val="visible"/>
                                      </p:to>
                                    </p:set>
                                    <p:anim calcmode="discrete" valueType="clr">
                                      <p:cBhvr override="childStyle">
                                        <p:cTn id="7" dur="80"/>
                                        <p:tgtEl>
                                          <p:spTgt spid="125849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58499">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1258499">
                                            <p:txEl>
                                              <p:pRg st="5" end="5"/>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258499">
                                            <p:txEl>
                                              <p:pRg st="6" end="6"/>
                                            </p:txEl>
                                          </p:spTgt>
                                        </p:tgtEl>
                                        <p:attrNameLst>
                                          <p:attrName>style.visibility</p:attrName>
                                        </p:attrNameLst>
                                      </p:cBhvr>
                                      <p:to>
                                        <p:strVal val="visible"/>
                                      </p:to>
                                    </p:set>
                                    <p:anim calcmode="discrete" valueType="clr">
                                      <p:cBhvr override="childStyle">
                                        <p:cTn id="14" dur="80"/>
                                        <p:tgtEl>
                                          <p:spTgt spid="125849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258499">
                                            <p:txEl>
                                              <p:pRg st="6" end="6"/>
                                            </p:txEl>
                                          </p:spTgt>
                                        </p:tgtEl>
                                        <p:attrNameLst>
                                          <p:attrName>fillcolor</p:attrName>
                                        </p:attrNameLst>
                                      </p:cBhvr>
                                      <p:tavLst>
                                        <p:tav tm="0">
                                          <p:val>
                                            <p:clrVal>
                                              <a:schemeClr val="accent2"/>
                                            </p:clrVal>
                                          </p:val>
                                        </p:tav>
                                        <p:tav tm="50000">
                                          <p:val>
                                            <p:clrVal>
                                              <a:schemeClr val="hlink"/>
                                            </p:clrVal>
                                          </p:val>
                                        </p:tav>
                                      </p:tavLst>
                                    </p:anim>
                                    <p:set>
                                      <p:cBhvr>
                                        <p:cTn id="16" dur="80"/>
                                        <p:tgtEl>
                                          <p:spTgt spid="1258499">
                                            <p:txEl>
                                              <p:pRg st="6" end="6"/>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258499">
                                            <p:txEl>
                                              <p:pRg st="7" end="7"/>
                                            </p:txEl>
                                          </p:spTgt>
                                        </p:tgtEl>
                                        <p:attrNameLst>
                                          <p:attrName>style.visibility</p:attrName>
                                        </p:attrNameLst>
                                      </p:cBhvr>
                                      <p:to>
                                        <p:strVal val="visible"/>
                                      </p:to>
                                    </p:set>
                                    <p:anim calcmode="discrete" valueType="clr">
                                      <p:cBhvr override="childStyle">
                                        <p:cTn id="21" dur="80"/>
                                        <p:tgtEl>
                                          <p:spTgt spid="125849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258499">
                                            <p:txEl>
                                              <p:pRg st="7" end="7"/>
                                            </p:txEl>
                                          </p:spTgt>
                                        </p:tgtEl>
                                        <p:attrNameLst>
                                          <p:attrName>fillcolor</p:attrName>
                                        </p:attrNameLst>
                                      </p:cBhvr>
                                      <p:tavLst>
                                        <p:tav tm="0">
                                          <p:val>
                                            <p:clrVal>
                                              <a:schemeClr val="accent2"/>
                                            </p:clrVal>
                                          </p:val>
                                        </p:tav>
                                        <p:tav tm="50000">
                                          <p:val>
                                            <p:clrVal>
                                              <a:schemeClr val="hlink"/>
                                            </p:clrVal>
                                          </p:val>
                                        </p:tav>
                                      </p:tavLst>
                                    </p:anim>
                                    <p:set>
                                      <p:cBhvr>
                                        <p:cTn id="23" dur="80"/>
                                        <p:tgtEl>
                                          <p:spTgt spid="1258499">
                                            <p:txEl>
                                              <p:pRg st="7" end="7"/>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258499">
                                            <p:txEl>
                                              <p:pRg st="8" end="8"/>
                                            </p:txEl>
                                          </p:spTgt>
                                        </p:tgtEl>
                                        <p:attrNameLst>
                                          <p:attrName>style.visibility</p:attrName>
                                        </p:attrNameLst>
                                      </p:cBhvr>
                                      <p:to>
                                        <p:strVal val="visible"/>
                                      </p:to>
                                    </p:set>
                                    <p:anim calcmode="discrete" valueType="clr">
                                      <p:cBhvr override="childStyle">
                                        <p:cTn id="28" dur="80"/>
                                        <p:tgtEl>
                                          <p:spTgt spid="125849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258499">
                                            <p:txEl>
                                              <p:pRg st="8" end="8"/>
                                            </p:txEl>
                                          </p:spTgt>
                                        </p:tgtEl>
                                        <p:attrNameLst>
                                          <p:attrName>fillcolor</p:attrName>
                                        </p:attrNameLst>
                                      </p:cBhvr>
                                      <p:tavLst>
                                        <p:tav tm="0">
                                          <p:val>
                                            <p:clrVal>
                                              <a:schemeClr val="accent2"/>
                                            </p:clrVal>
                                          </p:val>
                                        </p:tav>
                                        <p:tav tm="50000">
                                          <p:val>
                                            <p:clrVal>
                                              <a:schemeClr val="hlink"/>
                                            </p:clrVal>
                                          </p:val>
                                        </p:tav>
                                      </p:tavLst>
                                    </p:anim>
                                    <p:set>
                                      <p:cBhvr>
                                        <p:cTn id="30" dur="80"/>
                                        <p:tgtEl>
                                          <p:spTgt spid="1258499">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E21E9132-1BDE-8743-B25B-37835BB40857}" type="slidenum">
              <a:rPr lang="en-US" sz="1400">
                <a:latin typeface="Arial" charset="0"/>
              </a:rPr>
              <a:pPr eaLnBrk="1" hangingPunct="1"/>
              <a:t>25</a:t>
            </a:fld>
            <a:endParaRPr lang="en-US" sz="1400">
              <a:latin typeface="Arial" charset="0"/>
            </a:endParaRPr>
          </a:p>
        </p:txBody>
      </p:sp>
      <p:sp>
        <p:nvSpPr>
          <p:cNvPr id="2693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ADT List</a:t>
            </a:r>
          </a:p>
        </p:txBody>
      </p:sp>
      <p:sp>
        <p:nvSpPr>
          <p:cNvPr id="26931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How about using it as a Bag?</a:t>
            </a:r>
          </a:p>
          <a:p>
            <a:pPr lvl="2" eaLnBrk="1" hangingPunct="1"/>
            <a:r>
              <a:rPr lang="en-US" dirty="0">
                <a:latin typeface="Tahoma" charset="0"/>
                <a:ea typeface="ＭＳ Ｐゴシック" charset="0"/>
              </a:rPr>
              <a:t>We could but would need to add the Bag methods</a:t>
            </a:r>
          </a:p>
          <a:p>
            <a:pPr lvl="1" eaLnBrk="1" hangingPunct="1"/>
            <a:r>
              <a:rPr lang="en-US" dirty="0">
                <a:solidFill>
                  <a:srgbClr val="FF0000"/>
                </a:solidFill>
                <a:latin typeface="Tahoma" charset="0"/>
                <a:ea typeface="ＭＳ Ｐゴシック" charset="0"/>
              </a:rPr>
              <a:t>It may not be the ideal ADT for some of these behaviors</a:t>
            </a:r>
          </a:p>
          <a:p>
            <a:pPr lvl="2" eaLnBrk="1" hangingPunct="1"/>
            <a:r>
              <a:rPr lang="en-US" dirty="0">
                <a:latin typeface="Tahoma" charset="0"/>
                <a:ea typeface="ＭＳ Ｐゴシック" charset="0"/>
              </a:rPr>
              <a:t>We will look at how some of these operations are done and their efficiencies soon</a:t>
            </a:r>
          </a:p>
          <a:p>
            <a:pPr lvl="1" eaLnBrk="1" hangingPunct="1"/>
            <a:r>
              <a:rPr lang="en-US" dirty="0">
                <a:latin typeface="Tahoma" charset="0"/>
                <a:ea typeface="ＭＳ Ｐゴシック" charset="0"/>
              </a:rPr>
              <a:t>However, we may choose to use it because it can do ALL of these things</a:t>
            </a:r>
          </a:p>
          <a:p>
            <a:pPr lvl="1" eaLnBrk="1" hangingPunct="1"/>
            <a:r>
              <a:rPr lang="en-US" dirty="0">
                <a:latin typeface="Tahoma" charset="0"/>
                <a:ea typeface="ＭＳ Ｐゴシック" charset="0"/>
              </a:rPr>
              <a:t>See Example7.java</a:t>
            </a:r>
          </a:p>
        </p:txBody>
      </p:sp>
    </p:spTree>
    <p:extLst>
      <p:ext uri="{BB962C8B-B14F-4D97-AF65-F5344CB8AC3E}">
        <p14:creationId xmlns:p14="http://schemas.microsoft.com/office/powerpoint/2010/main" val="254326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2" dur="500"/>
                                        <p:tgtEl>
                                          <p:spTgt spid="269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7" dur="500"/>
                                        <p:tgtEl>
                                          <p:spTgt spid="269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22" dur="500"/>
                                        <p:tgtEl>
                                          <p:spTgt spid="269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9315">
                                            <p:txEl>
                                              <p:pRg st="5" end="5"/>
                                            </p:txEl>
                                          </p:spTgt>
                                        </p:tgtEl>
                                        <p:attrNameLst>
                                          <p:attrName>style.visibility</p:attrName>
                                        </p:attrNameLst>
                                      </p:cBhvr>
                                      <p:to>
                                        <p:strVal val="visible"/>
                                      </p:to>
                                    </p:set>
                                    <p:animEffect transition="in" filter="blinds(horizontal)">
                                      <p:cBhvr>
                                        <p:cTn id="27" dur="500"/>
                                        <p:tgtEl>
                                          <p:spTgt spid="269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6D253A9-C0C8-D84A-93A1-8E30B7933322}" type="slidenum">
              <a:rPr lang="en-US" sz="1400">
                <a:latin typeface="Arial" charset="0"/>
              </a:rPr>
              <a:pPr eaLnBrk="1" hangingPunct="1"/>
              <a:t>26</a:t>
            </a:fld>
            <a:endParaRPr lang="en-US" sz="1400">
              <a:latin typeface="Arial" charset="0"/>
            </a:endParaRPr>
          </a:p>
        </p:txBody>
      </p:sp>
      <p:sp>
        <p:nvSpPr>
          <p:cNvPr id="2703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Java Standard List</a:t>
            </a:r>
          </a:p>
        </p:txBody>
      </p:sp>
      <p:sp>
        <p:nvSpPr>
          <p:cNvPr id="88068"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Standard Java has a List interface</a:t>
            </a:r>
          </a:p>
          <a:p>
            <a:pPr lvl="1" eaLnBrk="1" hangingPunct="1"/>
            <a:r>
              <a:rPr lang="en-US" dirty="0">
                <a:latin typeface="Tahoma" charset="0"/>
                <a:ea typeface="ＭＳ Ｐゴシック" charset="0"/>
              </a:rPr>
              <a:t>Superset of the operations in author's </a:t>
            </a:r>
            <a:r>
              <a:rPr lang="en-US" dirty="0" err="1">
                <a:latin typeface="Tahoma" charset="0"/>
                <a:ea typeface="ＭＳ Ｐゴシック" charset="0"/>
              </a:rPr>
              <a:t>ListInterface</a:t>
            </a:r>
            <a:endParaRPr lang="en-US" dirty="0">
              <a:latin typeface="Tahoma" charset="0"/>
              <a:ea typeface="ＭＳ Ｐゴシック" charset="0"/>
            </a:endParaRPr>
          </a:p>
          <a:p>
            <a:pPr lvl="1" eaLnBrk="1" hangingPunct="1"/>
            <a:r>
              <a:rPr lang="en-US" dirty="0">
                <a:latin typeface="Tahoma" charset="0"/>
                <a:ea typeface="ＭＳ Ｐゴシック" charset="0"/>
              </a:rPr>
              <a:t>Some operations have different names</a:t>
            </a:r>
          </a:p>
          <a:p>
            <a:pPr lvl="1" eaLnBrk="1" hangingPunct="1"/>
            <a:r>
              <a:rPr lang="en-US" dirty="0">
                <a:latin typeface="Tahoma" charset="0"/>
                <a:ea typeface="ＭＳ Ｐゴシック" charset="0"/>
              </a:rPr>
              <a:t>Special cases may be handled differently</a:t>
            </a:r>
          </a:p>
          <a:p>
            <a:pPr lvl="1" eaLnBrk="1" hangingPunct="1"/>
            <a:r>
              <a:rPr lang="en-US" dirty="0">
                <a:latin typeface="Tahoma" charset="0"/>
                <a:ea typeface="ＭＳ Ｐゴシック" charset="0"/>
              </a:rPr>
              <a:t>Indexing starts at 0</a:t>
            </a:r>
          </a:p>
          <a:p>
            <a:pPr lvl="1" eaLnBrk="1" hangingPunct="1"/>
            <a:r>
              <a:rPr lang="en-US" dirty="0">
                <a:latin typeface="Tahoma" charset="0"/>
                <a:ea typeface="ＭＳ Ｐゴシック" charset="0"/>
              </a:rPr>
              <a:t>But the idea is the same</a:t>
            </a:r>
          </a:p>
          <a:p>
            <a:pPr lvl="1" eaLnBrk="1" hangingPunct="1"/>
            <a:r>
              <a:rPr lang="en-US" dirty="0">
                <a:latin typeface="Tahoma" charset="0"/>
                <a:ea typeface="ＭＳ Ｐゴシック" charset="0"/>
              </a:rPr>
              <a:t>Look up List in the Java API</a:t>
            </a:r>
          </a:p>
          <a:p>
            <a:pPr lvl="1" eaLnBrk="1" hangingPunct="1"/>
            <a:r>
              <a:rPr lang="en-US" dirty="0">
                <a:latin typeface="Tahoma" charset="0"/>
                <a:ea typeface="ＭＳ Ｐゴシック" charset="0"/>
              </a:rPr>
              <a:t>See Example7b.java </a:t>
            </a:r>
          </a:p>
        </p:txBody>
      </p:sp>
    </p:spTree>
    <p:extLst>
      <p:ext uri="{BB962C8B-B14F-4D97-AF65-F5344CB8AC3E}">
        <p14:creationId xmlns:p14="http://schemas.microsoft.com/office/powerpoint/2010/main" val="420693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animEffect transition="in" filter="fade">
                                      <p:cBhvr>
                                        <p:cTn id="7" dur="1000"/>
                                        <p:tgtEl>
                                          <p:spTgt spid="88068">
                                            <p:txEl>
                                              <p:pRg st="1" end="1"/>
                                            </p:txEl>
                                          </p:spTgt>
                                        </p:tgtEl>
                                      </p:cBhvr>
                                    </p:animEffect>
                                    <p:anim calcmode="lin" valueType="num">
                                      <p:cBhvr>
                                        <p:cTn id="8" dur="1000" fill="hold"/>
                                        <p:tgtEl>
                                          <p:spTgt spid="88068">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8068">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8068">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animEffect transition="in" filter="fade">
                                      <p:cBhvr>
                                        <p:cTn id="15" dur="1000"/>
                                        <p:tgtEl>
                                          <p:spTgt spid="88068">
                                            <p:txEl>
                                              <p:pRg st="2" end="2"/>
                                            </p:txEl>
                                          </p:spTgt>
                                        </p:tgtEl>
                                      </p:cBhvr>
                                    </p:animEffect>
                                    <p:anim calcmode="lin" valueType="num">
                                      <p:cBhvr>
                                        <p:cTn id="16" dur="1000" fill="hold"/>
                                        <p:tgtEl>
                                          <p:spTgt spid="88068">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88068">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8068">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88068">
                                            <p:txEl>
                                              <p:pRg st="3" end="3"/>
                                            </p:txEl>
                                          </p:spTgt>
                                        </p:tgtEl>
                                        <p:attrNameLst>
                                          <p:attrName>style.visibility</p:attrName>
                                        </p:attrNameLst>
                                      </p:cBhvr>
                                      <p:to>
                                        <p:strVal val="visible"/>
                                      </p:to>
                                    </p:set>
                                    <p:animEffect transition="in" filter="fade">
                                      <p:cBhvr>
                                        <p:cTn id="23" dur="1000"/>
                                        <p:tgtEl>
                                          <p:spTgt spid="88068">
                                            <p:txEl>
                                              <p:pRg st="3" end="3"/>
                                            </p:txEl>
                                          </p:spTgt>
                                        </p:tgtEl>
                                      </p:cBhvr>
                                    </p:animEffect>
                                    <p:anim calcmode="lin" valueType="num">
                                      <p:cBhvr>
                                        <p:cTn id="24" dur="1000" fill="hold"/>
                                        <p:tgtEl>
                                          <p:spTgt spid="88068">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8068">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8068">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88068">
                                            <p:txEl>
                                              <p:pRg st="4" end="4"/>
                                            </p:txEl>
                                          </p:spTgt>
                                        </p:tgtEl>
                                        <p:attrNameLst>
                                          <p:attrName>style.visibility</p:attrName>
                                        </p:attrNameLst>
                                      </p:cBhvr>
                                      <p:to>
                                        <p:strVal val="visible"/>
                                      </p:to>
                                    </p:set>
                                    <p:animEffect transition="in" filter="fade">
                                      <p:cBhvr>
                                        <p:cTn id="31" dur="1000"/>
                                        <p:tgtEl>
                                          <p:spTgt spid="88068">
                                            <p:txEl>
                                              <p:pRg st="4" end="4"/>
                                            </p:txEl>
                                          </p:spTgt>
                                        </p:tgtEl>
                                      </p:cBhvr>
                                    </p:animEffect>
                                    <p:anim calcmode="lin" valueType="num">
                                      <p:cBhvr>
                                        <p:cTn id="32" dur="1000" fill="hold"/>
                                        <p:tgtEl>
                                          <p:spTgt spid="88068">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88068">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806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88068">
                                            <p:txEl>
                                              <p:pRg st="5" end="5"/>
                                            </p:txEl>
                                          </p:spTgt>
                                        </p:tgtEl>
                                        <p:attrNameLst>
                                          <p:attrName>style.visibility</p:attrName>
                                        </p:attrNameLst>
                                      </p:cBhvr>
                                      <p:to>
                                        <p:strVal val="visible"/>
                                      </p:to>
                                    </p:set>
                                    <p:animEffect transition="in" filter="fade">
                                      <p:cBhvr>
                                        <p:cTn id="39" dur="1000"/>
                                        <p:tgtEl>
                                          <p:spTgt spid="88068">
                                            <p:txEl>
                                              <p:pRg st="5" end="5"/>
                                            </p:txEl>
                                          </p:spTgt>
                                        </p:tgtEl>
                                      </p:cBhvr>
                                    </p:animEffect>
                                    <p:anim calcmode="lin" valueType="num">
                                      <p:cBhvr>
                                        <p:cTn id="40" dur="1000" fill="hold"/>
                                        <p:tgtEl>
                                          <p:spTgt spid="88068">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88068">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8806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88068">
                                            <p:txEl>
                                              <p:pRg st="6" end="6"/>
                                            </p:txEl>
                                          </p:spTgt>
                                        </p:tgtEl>
                                        <p:attrNameLst>
                                          <p:attrName>style.visibility</p:attrName>
                                        </p:attrNameLst>
                                      </p:cBhvr>
                                      <p:to>
                                        <p:strVal val="visible"/>
                                      </p:to>
                                    </p:set>
                                    <p:animEffect transition="in" filter="fade">
                                      <p:cBhvr>
                                        <p:cTn id="47" dur="1000"/>
                                        <p:tgtEl>
                                          <p:spTgt spid="88068">
                                            <p:txEl>
                                              <p:pRg st="6" end="6"/>
                                            </p:txEl>
                                          </p:spTgt>
                                        </p:tgtEl>
                                      </p:cBhvr>
                                    </p:animEffect>
                                    <p:anim calcmode="lin" valueType="num">
                                      <p:cBhvr>
                                        <p:cTn id="48" dur="1000" fill="hold"/>
                                        <p:tgtEl>
                                          <p:spTgt spid="88068">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88068">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88068">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88068">
                                            <p:txEl>
                                              <p:pRg st="7" end="7"/>
                                            </p:txEl>
                                          </p:spTgt>
                                        </p:tgtEl>
                                        <p:attrNameLst>
                                          <p:attrName>style.visibility</p:attrName>
                                        </p:attrNameLst>
                                      </p:cBhvr>
                                      <p:to>
                                        <p:strVal val="visible"/>
                                      </p:to>
                                    </p:set>
                                    <p:animEffect transition="in" filter="fade">
                                      <p:cBhvr>
                                        <p:cTn id="55" dur="1000"/>
                                        <p:tgtEl>
                                          <p:spTgt spid="88068">
                                            <p:txEl>
                                              <p:pRg st="7" end="7"/>
                                            </p:txEl>
                                          </p:spTgt>
                                        </p:tgtEl>
                                      </p:cBhvr>
                                    </p:animEffect>
                                    <p:anim calcmode="lin" valueType="num">
                                      <p:cBhvr>
                                        <p:cTn id="56" dur="1000" fill="hold"/>
                                        <p:tgtEl>
                                          <p:spTgt spid="88068">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88068">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88068">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FBCFE8AC-C134-F74A-86E0-D14FC89FC2B5}" type="slidenum">
              <a:rPr lang="en-US" sz="1400">
                <a:latin typeface="Arial" charset="0"/>
              </a:rPr>
              <a:pPr eaLnBrk="1" hangingPunct="1"/>
              <a:t>27</a:t>
            </a:fld>
            <a:endParaRPr lang="en-US" sz="1400">
              <a:latin typeface="Arial" charset="0"/>
            </a:endParaRPr>
          </a:p>
        </p:txBody>
      </p:sp>
      <p:sp>
        <p:nvSpPr>
          <p:cNvPr id="2713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Implementing a List</a:t>
            </a:r>
          </a:p>
        </p:txBody>
      </p:sp>
      <p:sp>
        <p:nvSpPr>
          <p:cNvPr id="1261571"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Ok, now we need to look at a list from the </a:t>
            </a:r>
            <a:r>
              <a:rPr lang="en-US" dirty="0">
                <a:solidFill>
                  <a:srgbClr val="FF0000"/>
                </a:solidFill>
                <a:latin typeface="Tahoma" charset="0"/>
                <a:ea typeface="ＭＳ Ｐゴシック" charset="0"/>
                <a:cs typeface="ＭＳ Ｐゴシック" charset="0"/>
              </a:rPr>
              <a:t>implementer's</a:t>
            </a:r>
            <a:r>
              <a:rPr lang="en-US" dirty="0">
                <a:latin typeface="Tahoma" charset="0"/>
                <a:ea typeface="ＭＳ Ｐゴシック" charset="0"/>
                <a:cs typeface="ＭＳ Ｐゴシック" charset="0"/>
              </a:rPr>
              <a:t> point of view</a:t>
            </a:r>
          </a:p>
          <a:p>
            <a:pPr lvl="1" eaLnBrk="1" hangingPunct="1"/>
            <a:r>
              <a:rPr lang="en-US" dirty="0">
                <a:latin typeface="Tahoma" charset="0"/>
                <a:ea typeface="ＭＳ Ｐゴシック" charset="0"/>
              </a:rPr>
              <a:t>How to represent the </a:t>
            </a:r>
            <a:r>
              <a:rPr lang="en-US" dirty="0">
                <a:solidFill>
                  <a:srgbClr val="008000"/>
                </a:solidFill>
                <a:latin typeface="Tahoma" charset="0"/>
                <a:ea typeface="ＭＳ Ｐゴシック" charset="0"/>
              </a:rPr>
              <a:t>data</a:t>
            </a:r>
            <a:r>
              <a:rPr lang="en-US" dirty="0">
                <a:latin typeface="Tahoma" charset="0"/>
                <a:ea typeface="ＭＳ Ｐゴシック" charset="0"/>
              </a:rPr>
              <a:t>?</a:t>
            </a:r>
          </a:p>
          <a:p>
            <a:pPr lvl="2" eaLnBrk="1" hangingPunct="1"/>
            <a:r>
              <a:rPr lang="en-US" dirty="0">
                <a:latin typeface="Tahoma" charset="0"/>
                <a:ea typeface="ＭＳ Ｐゴシック" charset="0"/>
              </a:rPr>
              <a:t>Must somehow represent a collection of items (Objects)</a:t>
            </a:r>
          </a:p>
          <a:p>
            <a:pPr lvl="1" eaLnBrk="1" hangingPunct="1"/>
            <a:r>
              <a:rPr lang="en-US" dirty="0">
                <a:latin typeface="Tahoma" charset="0"/>
                <a:ea typeface="ＭＳ Ｐゴシック" charset="0"/>
              </a:rPr>
              <a:t>How to implement the </a:t>
            </a:r>
            <a:r>
              <a:rPr lang="en-US" dirty="0">
                <a:solidFill>
                  <a:srgbClr val="008000"/>
                </a:solidFill>
                <a:latin typeface="Tahoma" charset="0"/>
                <a:ea typeface="ＭＳ Ｐゴシック" charset="0"/>
              </a:rPr>
              <a:t>operations</a:t>
            </a:r>
            <a:r>
              <a:rPr lang="en-US" dirty="0">
                <a:latin typeface="Tahoma" charset="0"/>
                <a:ea typeface="ＭＳ Ｐゴシック" charset="0"/>
              </a:rPr>
              <a:t>?</a:t>
            </a:r>
          </a:p>
          <a:p>
            <a:pPr lvl="1" eaLnBrk="1" hangingPunct="1"/>
            <a:r>
              <a:rPr lang="en-US" dirty="0">
                <a:latin typeface="Tahoma" charset="0"/>
                <a:ea typeface="ＭＳ Ｐゴシック" charset="0"/>
              </a:rPr>
              <a:t>As discussed previously, the implementation of the operations will be closely related to the representation of the data</a:t>
            </a:r>
          </a:p>
          <a:p>
            <a:pPr lvl="2" eaLnBrk="1" hangingPunct="1"/>
            <a:r>
              <a:rPr lang="en-US" dirty="0">
                <a:latin typeface="Tahoma" charset="0"/>
                <a:ea typeface="ＭＳ Ｐゴシック" charset="0"/>
              </a:rPr>
              <a:t>Minimally the data representation will "suggest" ways of implementing the operations</a:t>
            </a:r>
          </a:p>
        </p:txBody>
      </p:sp>
    </p:spTree>
    <p:extLst>
      <p:ext uri="{BB962C8B-B14F-4D97-AF65-F5344CB8AC3E}">
        <p14:creationId xmlns:p14="http://schemas.microsoft.com/office/powerpoint/2010/main" val="289435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261571">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261571">
                                            <p:txEl>
                                              <p:pRg st="1" end="1"/>
                                            </p:txEl>
                                          </p:spTgt>
                                        </p:tgtEl>
                                        <p:attrNameLst>
                                          <p:attrName>ppt_x</p:attrName>
                                        </p:attrNameLst>
                                      </p:cBhvr>
                                    </p:anim>
                                    <p:anim from="0" to="-1.0" calcmode="lin" valueType="num">
                                      <p:cBhvr>
                                        <p:cTn id="8" dur="200" decel="50000" autoRev="1" fill="hold">
                                          <p:stCondLst>
                                            <p:cond delay="600"/>
                                          </p:stCondLst>
                                        </p:cTn>
                                        <p:tgtEl>
                                          <p:spTgt spid="1261571">
                                            <p:txEl>
                                              <p:pRg st="1" end="1"/>
                                            </p:txEl>
                                          </p:spTgt>
                                        </p:tgtEl>
                                        <p:attrNameLst>
                                          <p:attrName>xshear</p:attrName>
                                        </p:attrNameLst>
                                      </p:cBhvr>
                                    </p:anim>
                                    <p:animScale>
                                      <p:cBhvr>
                                        <p:cTn id="9" dur="200" decel="100000" autoRev="1" fill="hold">
                                          <p:stCondLst>
                                            <p:cond delay="600"/>
                                          </p:stCondLst>
                                        </p:cTn>
                                        <p:tgtEl>
                                          <p:spTgt spid="1261571">
                                            <p:txEl>
                                              <p:pRg st="1" end="1"/>
                                            </p:txEl>
                                          </p:spTgt>
                                        </p:tgtEl>
                                      </p:cBhvr>
                                      <p:from x="100000" y="100000"/>
                                      <p:to x="80000" y="100000"/>
                                    </p:animScale>
                                    <p:anim by="(#ppt_h/3+#ppt_w*0.1)" calcmode="lin" valueType="num">
                                      <p:cBhvr additive="sum">
                                        <p:cTn id="10" dur="200" decel="100000" autoRev="1" fill="hold">
                                          <p:stCondLst>
                                            <p:cond delay="600"/>
                                          </p:stCondLst>
                                        </p:cTn>
                                        <p:tgtEl>
                                          <p:spTgt spid="1261571">
                                            <p:txEl>
                                              <p:pRg st="1" end="1"/>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261571">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1261571">
                                            <p:txEl>
                                              <p:pRg st="2" end="2"/>
                                            </p:txEl>
                                          </p:spTgt>
                                        </p:tgtEl>
                                        <p:attrNameLst>
                                          <p:attrName>ppt_x</p:attrName>
                                        </p:attrNameLst>
                                      </p:cBhvr>
                                    </p:anim>
                                    <p:anim from="0" to="-1.0" calcmode="lin" valueType="num">
                                      <p:cBhvr>
                                        <p:cTn id="16" dur="200" decel="50000" autoRev="1" fill="hold">
                                          <p:stCondLst>
                                            <p:cond delay="600"/>
                                          </p:stCondLst>
                                        </p:cTn>
                                        <p:tgtEl>
                                          <p:spTgt spid="1261571">
                                            <p:txEl>
                                              <p:pRg st="2" end="2"/>
                                            </p:txEl>
                                          </p:spTgt>
                                        </p:tgtEl>
                                        <p:attrNameLst>
                                          <p:attrName>xshear</p:attrName>
                                        </p:attrNameLst>
                                      </p:cBhvr>
                                    </p:anim>
                                    <p:animScale>
                                      <p:cBhvr>
                                        <p:cTn id="17" dur="200" decel="100000" autoRev="1" fill="hold">
                                          <p:stCondLst>
                                            <p:cond delay="600"/>
                                          </p:stCondLst>
                                        </p:cTn>
                                        <p:tgtEl>
                                          <p:spTgt spid="1261571">
                                            <p:txEl>
                                              <p:pRg st="2" end="2"/>
                                            </p:txEl>
                                          </p:spTgt>
                                        </p:tgtEl>
                                      </p:cBhvr>
                                      <p:from x="100000" y="100000"/>
                                      <p:to x="80000" y="100000"/>
                                    </p:animScale>
                                    <p:anim by="(#ppt_h/3+#ppt_w*0.1)" calcmode="lin" valueType="num">
                                      <p:cBhvr additive="sum">
                                        <p:cTn id="18" dur="200" decel="100000" autoRev="1" fill="hold">
                                          <p:stCondLst>
                                            <p:cond delay="600"/>
                                          </p:stCondLst>
                                        </p:cTn>
                                        <p:tgtEl>
                                          <p:spTgt spid="1261571">
                                            <p:txEl>
                                              <p:pRg st="2" end="2"/>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261571">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1261571">
                                            <p:txEl>
                                              <p:pRg st="3" end="3"/>
                                            </p:txEl>
                                          </p:spTgt>
                                        </p:tgtEl>
                                        <p:attrNameLst>
                                          <p:attrName>ppt_x</p:attrName>
                                        </p:attrNameLst>
                                      </p:cBhvr>
                                    </p:anim>
                                    <p:anim from="0" to="-1.0" calcmode="lin" valueType="num">
                                      <p:cBhvr>
                                        <p:cTn id="24" dur="200" decel="50000" autoRev="1" fill="hold">
                                          <p:stCondLst>
                                            <p:cond delay="600"/>
                                          </p:stCondLst>
                                        </p:cTn>
                                        <p:tgtEl>
                                          <p:spTgt spid="1261571">
                                            <p:txEl>
                                              <p:pRg st="3" end="3"/>
                                            </p:txEl>
                                          </p:spTgt>
                                        </p:tgtEl>
                                        <p:attrNameLst>
                                          <p:attrName>xshear</p:attrName>
                                        </p:attrNameLst>
                                      </p:cBhvr>
                                    </p:anim>
                                    <p:animScale>
                                      <p:cBhvr>
                                        <p:cTn id="25" dur="200" decel="100000" autoRev="1" fill="hold">
                                          <p:stCondLst>
                                            <p:cond delay="600"/>
                                          </p:stCondLst>
                                        </p:cTn>
                                        <p:tgtEl>
                                          <p:spTgt spid="1261571">
                                            <p:txEl>
                                              <p:pRg st="3" end="3"/>
                                            </p:txEl>
                                          </p:spTgt>
                                        </p:tgtEl>
                                      </p:cBhvr>
                                      <p:from x="100000" y="100000"/>
                                      <p:to x="80000" y="100000"/>
                                    </p:animScale>
                                    <p:anim by="(#ppt_h/3+#ppt_w*0.1)" calcmode="lin" valueType="num">
                                      <p:cBhvr additive="sum">
                                        <p:cTn id="26" dur="200" decel="100000" autoRev="1" fill="hold">
                                          <p:stCondLst>
                                            <p:cond delay="600"/>
                                          </p:stCondLst>
                                        </p:cTn>
                                        <p:tgtEl>
                                          <p:spTgt spid="1261571">
                                            <p:txEl>
                                              <p:pRg st="3" end="3"/>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1261571">
                                            <p:txEl>
                                              <p:pRg st="4" end="4"/>
                                            </p:txEl>
                                          </p:spTgt>
                                        </p:tgtEl>
                                        <p:attrNameLst>
                                          <p:attrName>style.visibility</p:attrName>
                                        </p:attrNameLst>
                                      </p:cBhvr>
                                      <p:to>
                                        <p:strVal val="visible"/>
                                      </p:to>
                                    </p:set>
                                    <p:anim from="(-#ppt_w/2)" to="(#ppt_x)" calcmode="lin" valueType="num">
                                      <p:cBhvr>
                                        <p:cTn id="31" dur="600" fill="hold">
                                          <p:stCondLst>
                                            <p:cond delay="0"/>
                                          </p:stCondLst>
                                        </p:cTn>
                                        <p:tgtEl>
                                          <p:spTgt spid="1261571">
                                            <p:txEl>
                                              <p:pRg st="4" end="4"/>
                                            </p:txEl>
                                          </p:spTgt>
                                        </p:tgtEl>
                                        <p:attrNameLst>
                                          <p:attrName>ppt_x</p:attrName>
                                        </p:attrNameLst>
                                      </p:cBhvr>
                                    </p:anim>
                                    <p:anim from="0" to="-1.0" calcmode="lin" valueType="num">
                                      <p:cBhvr>
                                        <p:cTn id="32" dur="200" decel="50000" autoRev="1" fill="hold">
                                          <p:stCondLst>
                                            <p:cond delay="600"/>
                                          </p:stCondLst>
                                        </p:cTn>
                                        <p:tgtEl>
                                          <p:spTgt spid="1261571">
                                            <p:txEl>
                                              <p:pRg st="4" end="4"/>
                                            </p:txEl>
                                          </p:spTgt>
                                        </p:tgtEl>
                                        <p:attrNameLst>
                                          <p:attrName>xshear</p:attrName>
                                        </p:attrNameLst>
                                      </p:cBhvr>
                                    </p:anim>
                                    <p:animScale>
                                      <p:cBhvr>
                                        <p:cTn id="33" dur="200" decel="100000" autoRev="1" fill="hold">
                                          <p:stCondLst>
                                            <p:cond delay="600"/>
                                          </p:stCondLst>
                                        </p:cTn>
                                        <p:tgtEl>
                                          <p:spTgt spid="1261571">
                                            <p:txEl>
                                              <p:pRg st="4" end="4"/>
                                            </p:txEl>
                                          </p:spTgt>
                                        </p:tgtEl>
                                      </p:cBhvr>
                                      <p:from x="100000" y="100000"/>
                                      <p:to x="80000" y="100000"/>
                                    </p:animScale>
                                    <p:anim by="(#ppt_h/3+#ppt_w*0.1)" calcmode="lin" valueType="num">
                                      <p:cBhvr additive="sum">
                                        <p:cTn id="34" dur="200" decel="100000" autoRev="1" fill="hold">
                                          <p:stCondLst>
                                            <p:cond delay="600"/>
                                          </p:stCondLst>
                                        </p:cTn>
                                        <p:tgtEl>
                                          <p:spTgt spid="1261571">
                                            <p:txEl>
                                              <p:pRg st="4" end="4"/>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1261571">
                                            <p:txEl>
                                              <p:pRg st="5" end="5"/>
                                            </p:txEl>
                                          </p:spTgt>
                                        </p:tgtEl>
                                        <p:attrNameLst>
                                          <p:attrName>style.visibility</p:attrName>
                                        </p:attrNameLst>
                                      </p:cBhvr>
                                      <p:to>
                                        <p:strVal val="visible"/>
                                      </p:to>
                                    </p:set>
                                    <p:anim from="(-#ppt_w/2)" to="(#ppt_x)" calcmode="lin" valueType="num">
                                      <p:cBhvr>
                                        <p:cTn id="39" dur="600" fill="hold">
                                          <p:stCondLst>
                                            <p:cond delay="0"/>
                                          </p:stCondLst>
                                        </p:cTn>
                                        <p:tgtEl>
                                          <p:spTgt spid="1261571">
                                            <p:txEl>
                                              <p:pRg st="5" end="5"/>
                                            </p:txEl>
                                          </p:spTgt>
                                        </p:tgtEl>
                                        <p:attrNameLst>
                                          <p:attrName>ppt_x</p:attrName>
                                        </p:attrNameLst>
                                      </p:cBhvr>
                                    </p:anim>
                                    <p:anim from="0" to="-1.0" calcmode="lin" valueType="num">
                                      <p:cBhvr>
                                        <p:cTn id="40" dur="200" decel="50000" autoRev="1" fill="hold">
                                          <p:stCondLst>
                                            <p:cond delay="600"/>
                                          </p:stCondLst>
                                        </p:cTn>
                                        <p:tgtEl>
                                          <p:spTgt spid="1261571">
                                            <p:txEl>
                                              <p:pRg st="5" end="5"/>
                                            </p:txEl>
                                          </p:spTgt>
                                        </p:tgtEl>
                                        <p:attrNameLst>
                                          <p:attrName>xshear</p:attrName>
                                        </p:attrNameLst>
                                      </p:cBhvr>
                                    </p:anim>
                                    <p:animScale>
                                      <p:cBhvr>
                                        <p:cTn id="41" dur="200" decel="100000" autoRev="1" fill="hold">
                                          <p:stCondLst>
                                            <p:cond delay="600"/>
                                          </p:stCondLst>
                                        </p:cTn>
                                        <p:tgtEl>
                                          <p:spTgt spid="1261571">
                                            <p:txEl>
                                              <p:pRg st="5" end="5"/>
                                            </p:txEl>
                                          </p:spTgt>
                                        </p:tgtEl>
                                      </p:cBhvr>
                                      <p:from x="100000" y="100000"/>
                                      <p:to x="80000" y="100000"/>
                                    </p:animScale>
                                    <p:anim by="(#ppt_h/3+#ppt_w*0.1)" calcmode="lin" valueType="num">
                                      <p:cBhvr additive="sum">
                                        <p:cTn id="42" dur="200" decel="100000" autoRev="1" fill="hold">
                                          <p:stCondLst>
                                            <p:cond delay="600"/>
                                          </p:stCondLst>
                                        </p:cTn>
                                        <p:tgtEl>
                                          <p:spTgt spid="1261571">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Title 1"/>
          <p:cNvSpPr>
            <a:spLocks noGrp="1"/>
          </p:cNvSpPr>
          <p:nvPr>
            <p:ph type="title"/>
          </p:nvPr>
        </p:nvSpPr>
        <p:spPr/>
        <p:txBody>
          <a:bodyPr/>
          <a:lstStyle/>
          <a:p>
            <a:r>
              <a:rPr lang="en-US" dirty="0">
                <a:latin typeface="Arial" charset="0"/>
                <a:ea typeface="ＭＳ Ｐゴシック" charset="0"/>
                <a:cs typeface="ＭＳ Ｐゴシック" charset="0"/>
              </a:rPr>
              <a:t>Lecture 8: Linked List Implementation</a:t>
            </a:r>
          </a:p>
        </p:txBody>
      </p:sp>
      <p:sp>
        <p:nvSpPr>
          <p:cNvPr id="286722" name="Content Placeholder 2"/>
          <p:cNvSpPr>
            <a:spLocks noGrp="1"/>
          </p:cNvSpPr>
          <p:nvPr>
            <p:ph idx="1"/>
          </p:nvPr>
        </p:nvSpPr>
        <p:spPr/>
        <p:txBody>
          <a:bodyPr/>
          <a:lstStyle/>
          <a:p>
            <a:r>
              <a:rPr lang="en-US" dirty="0">
                <a:latin typeface="Tahoma" charset="0"/>
                <a:ea typeface="ＭＳ Ｐゴシック" charset="0"/>
                <a:cs typeface="ＭＳ Ｐゴシック" charset="0"/>
              </a:rPr>
              <a:t>Let’s first implement our </a:t>
            </a:r>
            <a:r>
              <a:rPr lang="en-US" dirty="0" err="1">
                <a:latin typeface="Tahoma" charset="0"/>
                <a:ea typeface="ＭＳ Ｐゴシック" charset="0"/>
                <a:cs typeface="ＭＳ Ｐゴシック" charset="0"/>
              </a:rPr>
              <a:t>ListInterface</a:t>
            </a:r>
            <a:r>
              <a:rPr lang="en-US" dirty="0">
                <a:latin typeface="Tahoma" charset="0"/>
                <a:ea typeface="ＭＳ Ｐゴシック" charset="0"/>
                <a:cs typeface="ＭＳ Ｐゴシック" charset="0"/>
              </a:rPr>
              <a:t> using a </a:t>
            </a:r>
            <a:r>
              <a:rPr lang="en-US" dirty="0">
                <a:solidFill>
                  <a:srgbClr val="FF0000"/>
                </a:solidFill>
                <a:latin typeface="Tahoma" charset="0"/>
                <a:ea typeface="ＭＳ Ｐゴシック" charset="0"/>
                <a:cs typeface="ＭＳ Ｐゴシック" charset="0"/>
              </a:rPr>
              <a:t>linked data structure</a:t>
            </a:r>
          </a:p>
          <a:p>
            <a:pPr lvl="3"/>
            <a:r>
              <a:rPr lang="en-US" dirty="0">
                <a:latin typeface="Tahoma" charset="0"/>
                <a:ea typeface="ＭＳ Ｐゴシック" charset="0"/>
              </a:rPr>
              <a:t>[Note: The text uses array first but we are doing linked version first to aid with </a:t>
            </a:r>
            <a:r>
              <a:rPr lang="en-US">
                <a:latin typeface="Tahoma" charset="0"/>
                <a:ea typeface="ＭＳ Ｐゴシック" charset="0"/>
              </a:rPr>
              <a:t>next assignment]</a:t>
            </a:r>
          </a:p>
          <a:p>
            <a:pPr lvl="1"/>
            <a:r>
              <a:rPr lang="en-US" dirty="0">
                <a:latin typeface="Tahoma" charset="0"/>
                <a:ea typeface="ＭＳ Ｐゴシック" charset="0"/>
              </a:rPr>
              <a:t>Much of the implementation is identical to our </a:t>
            </a:r>
            <a:r>
              <a:rPr lang="en-US" dirty="0" err="1">
                <a:latin typeface="Tahoma" charset="0"/>
                <a:ea typeface="ＭＳ Ｐゴシック" charset="0"/>
              </a:rPr>
              <a:t>LinkedBag</a:t>
            </a:r>
            <a:endParaRPr lang="en-US" dirty="0">
              <a:latin typeface="Tahoma" charset="0"/>
              <a:ea typeface="ＭＳ Ｐゴシック" charset="0"/>
            </a:endParaRPr>
          </a:p>
          <a:p>
            <a:pPr lvl="2"/>
            <a:r>
              <a:rPr lang="en-US" dirty="0">
                <a:latin typeface="Tahoma" charset="0"/>
                <a:ea typeface="ＭＳ Ｐゴシック" charset="0"/>
              </a:rPr>
              <a:t>Singly-linked list structure</a:t>
            </a:r>
          </a:p>
          <a:p>
            <a:pPr lvl="2"/>
            <a:r>
              <a:rPr lang="en-US" dirty="0">
                <a:latin typeface="Tahoma" charset="0"/>
                <a:ea typeface="ＭＳ Ｐゴシック" charset="0"/>
              </a:rPr>
              <a:t>Node inner class with data and next fields</a:t>
            </a:r>
          </a:p>
          <a:p>
            <a:pPr lvl="2"/>
            <a:r>
              <a:rPr lang="en-US" dirty="0">
                <a:latin typeface="Tahoma" charset="0"/>
                <a:ea typeface="ＭＳ Ｐゴシック" charset="0"/>
              </a:rPr>
              <a:t>Adding a new item at the front of the list is identical</a:t>
            </a:r>
          </a:p>
          <a:p>
            <a:pPr lvl="2"/>
            <a:r>
              <a:rPr lang="en-US" dirty="0">
                <a:latin typeface="Tahoma" charset="0"/>
                <a:ea typeface="ＭＳ Ｐゴシック" charset="0"/>
              </a:rPr>
              <a:t>Finding an item in the list is identical</a:t>
            </a:r>
          </a:p>
          <a:p>
            <a:pPr lvl="1"/>
            <a:r>
              <a:rPr lang="en-US" dirty="0">
                <a:latin typeface="Tahoma" charset="0"/>
                <a:ea typeface="ＭＳ Ｐゴシック" charset="0"/>
              </a:rPr>
              <a:t>However, there are some </a:t>
            </a:r>
            <a:r>
              <a:rPr lang="en-US" dirty="0">
                <a:solidFill>
                  <a:srgbClr val="FF0000"/>
                </a:solidFill>
                <a:latin typeface="Tahoma" charset="0"/>
                <a:ea typeface="ＭＳ Ｐゴシック" charset="0"/>
              </a:rPr>
              <a:t>important differences </a:t>
            </a:r>
            <a:r>
              <a:rPr lang="en-US" dirty="0">
                <a:latin typeface="Tahoma" charset="0"/>
                <a:ea typeface="ＭＳ Ｐゴシック" charset="0"/>
              </a:rPr>
              <a:t>between the two</a:t>
            </a:r>
          </a:p>
          <a:p>
            <a:pPr lvl="2"/>
            <a:endParaRPr lang="en-US" dirty="0">
              <a:latin typeface="Tahoma" charset="0"/>
              <a:ea typeface="ＭＳ Ｐゴシック" charset="0"/>
            </a:endParaRPr>
          </a:p>
          <a:p>
            <a:pPr lvl="2"/>
            <a:endParaRPr lang="en-US" dirty="0">
              <a:latin typeface="Tahoma" charset="0"/>
              <a:ea typeface="ＭＳ Ｐゴシック" charset="0"/>
            </a:endParaRPr>
          </a:p>
        </p:txBody>
      </p:sp>
      <p:sp>
        <p:nvSpPr>
          <p:cNvPr id="28672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16CE0F81-D6F3-204F-B74C-73ADD50DDDDB}" type="slidenum">
              <a:rPr lang="en-US" sz="1400">
                <a:latin typeface="Arial" charset="0"/>
              </a:rPr>
              <a:pPr eaLnBrk="1" hangingPunct="1"/>
              <a:t>28</a:t>
            </a:fld>
            <a:endParaRPr lang="en-US" sz="1400">
              <a:latin typeface="Arial" charset="0"/>
            </a:endParaRPr>
          </a:p>
        </p:txBody>
      </p:sp>
    </p:spTree>
    <p:extLst>
      <p:ext uri="{BB962C8B-B14F-4D97-AF65-F5344CB8AC3E}">
        <p14:creationId xmlns:p14="http://schemas.microsoft.com/office/powerpoint/2010/main" val="5815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2">
                                            <p:txEl>
                                              <p:pRg st="2" end="2"/>
                                            </p:txEl>
                                          </p:spTgt>
                                        </p:tgtEl>
                                        <p:attrNameLst>
                                          <p:attrName>style.visibility</p:attrName>
                                        </p:attrNameLst>
                                      </p:cBhvr>
                                      <p:to>
                                        <p:strVal val="visible"/>
                                      </p:to>
                                    </p:set>
                                    <p:animEffect transition="in" filter="blinds(horizontal)">
                                      <p:cBhvr>
                                        <p:cTn id="7" dur="500"/>
                                        <p:tgtEl>
                                          <p:spTgt spid="28672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22">
                                            <p:txEl>
                                              <p:pRg st="3" end="3"/>
                                            </p:txEl>
                                          </p:spTgt>
                                        </p:tgtEl>
                                        <p:attrNameLst>
                                          <p:attrName>style.visibility</p:attrName>
                                        </p:attrNameLst>
                                      </p:cBhvr>
                                      <p:to>
                                        <p:strVal val="visible"/>
                                      </p:to>
                                    </p:set>
                                    <p:animEffect transition="in" filter="blinds(horizontal)">
                                      <p:cBhvr>
                                        <p:cTn id="12" dur="500"/>
                                        <p:tgtEl>
                                          <p:spTgt spid="2867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22">
                                            <p:txEl>
                                              <p:pRg st="4" end="4"/>
                                            </p:txEl>
                                          </p:spTgt>
                                        </p:tgtEl>
                                        <p:attrNameLst>
                                          <p:attrName>style.visibility</p:attrName>
                                        </p:attrNameLst>
                                      </p:cBhvr>
                                      <p:to>
                                        <p:strVal val="visible"/>
                                      </p:to>
                                    </p:set>
                                    <p:animEffect transition="in" filter="blinds(horizontal)">
                                      <p:cBhvr>
                                        <p:cTn id="17" dur="500"/>
                                        <p:tgtEl>
                                          <p:spTgt spid="2867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22">
                                            <p:txEl>
                                              <p:pRg st="5" end="5"/>
                                            </p:txEl>
                                          </p:spTgt>
                                        </p:tgtEl>
                                        <p:attrNameLst>
                                          <p:attrName>style.visibility</p:attrName>
                                        </p:attrNameLst>
                                      </p:cBhvr>
                                      <p:to>
                                        <p:strVal val="visible"/>
                                      </p:to>
                                    </p:set>
                                    <p:animEffect transition="in" filter="blinds(horizontal)">
                                      <p:cBhvr>
                                        <p:cTn id="22" dur="500"/>
                                        <p:tgtEl>
                                          <p:spTgt spid="28672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22">
                                            <p:txEl>
                                              <p:pRg st="6" end="6"/>
                                            </p:txEl>
                                          </p:spTgt>
                                        </p:tgtEl>
                                        <p:attrNameLst>
                                          <p:attrName>style.visibility</p:attrName>
                                        </p:attrNameLst>
                                      </p:cBhvr>
                                      <p:to>
                                        <p:strVal val="visible"/>
                                      </p:to>
                                    </p:set>
                                    <p:animEffect transition="in" filter="blinds(horizontal)">
                                      <p:cBhvr>
                                        <p:cTn id="27" dur="500"/>
                                        <p:tgtEl>
                                          <p:spTgt spid="28672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6722">
                                            <p:txEl>
                                              <p:pRg st="7" end="7"/>
                                            </p:txEl>
                                          </p:spTgt>
                                        </p:tgtEl>
                                        <p:attrNameLst>
                                          <p:attrName>style.visibility</p:attrName>
                                        </p:attrNameLst>
                                      </p:cBhvr>
                                      <p:to>
                                        <p:strVal val="visible"/>
                                      </p:to>
                                    </p:set>
                                    <p:animEffect transition="in" filter="blinds(horizontal)">
                                      <p:cBhvr>
                                        <p:cTn id="32" dur="500"/>
                                        <p:tgtEl>
                                          <p:spTgt spid="2867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Title 1"/>
          <p:cNvSpPr>
            <a:spLocks noGrp="1"/>
          </p:cNvSpPr>
          <p:nvPr>
            <p:ph type="title"/>
          </p:nvPr>
        </p:nvSpPr>
        <p:spPr/>
        <p:txBody>
          <a:bodyPr/>
          <a:lstStyle/>
          <a:p>
            <a:r>
              <a:rPr lang="en-US" dirty="0">
                <a:latin typeface="Arial" charset="0"/>
                <a:ea typeface="ＭＳ Ｐゴシック" charset="0"/>
                <a:cs typeface="ＭＳ Ｐゴシック" charset="0"/>
              </a:rPr>
              <a:t>Lecture 8: Linked List Implementation</a:t>
            </a:r>
          </a:p>
        </p:txBody>
      </p:sp>
      <p:sp>
        <p:nvSpPr>
          <p:cNvPr id="287746" name="Content Placeholder 2"/>
          <p:cNvSpPr>
            <a:spLocks noGrp="1"/>
          </p:cNvSpPr>
          <p:nvPr>
            <p:ph idx="1"/>
          </p:nvPr>
        </p:nvSpPr>
        <p:spPr/>
        <p:txBody>
          <a:bodyPr/>
          <a:lstStyle/>
          <a:p>
            <a:pPr lvl="1"/>
            <a:r>
              <a:rPr lang="en-US">
                <a:latin typeface="Tahoma" charset="0"/>
                <a:ea typeface="ＭＳ Ｐゴシック" charset="0"/>
              </a:rPr>
              <a:t>The List interface requires data to be kept in </a:t>
            </a:r>
            <a:r>
              <a:rPr lang="en-US">
                <a:solidFill>
                  <a:srgbClr val="FF0000"/>
                </a:solidFill>
                <a:latin typeface="Tahoma" charset="0"/>
                <a:ea typeface="ＭＳ Ｐゴシック" charset="0"/>
              </a:rPr>
              <a:t>positional order</a:t>
            </a:r>
          </a:p>
          <a:p>
            <a:pPr lvl="2"/>
            <a:r>
              <a:rPr lang="en-US">
                <a:latin typeface="Tahoma" charset="0"/>
                <a:ea typeface="ＭＳ Ｐゴシック" charset="0"/>
              </a:rPr>
              <a:t>Thus, we cannot arbitrarily move data around</a:t>
            </a:r>
          </a:p>
          <a:p>
            <a:pPr lvl="3"/>
            <a:r>
              <a:rPr lang="en-US">
                <a:latin typeface="Tahoma" charset="0"/>
                <a:ea typeface="ＭＳ Ｐゴシック" charset="0"/>
              </a:rPr>
              <a:t>Bag always removed Nodes from the front and moved data to allow arbitrary delete</a:t>
            </a:r>
          </a:p>
          <a:p>
            <a:pPr lvl="2"/>
            <a:r>
              <a:rPr lang="en-US">
                <a:latin typeface="Tahoma" charset="0"/>
                <a:ea typeface="ＭＳ Ｐゴシック" charset="0"/>
              </a:rPr>
              <a:t>We can also insert and remove in a given position</a:t>
            </a:r>
          </a:p>
          <a:p>
            <a:pPr lvl="3"/>
            <a:r>
              <a:rPr lang="en-US">
                <a:latin typeface="Tahoma" charset="0"/>
                <a:ea typeface="ＭＳ Ｐゴシック" charset="0"/>
              </a:rPr>
              <a:t>Will need to add and remove Nodes from the middle of the list</a:t>
            </a:r>
          </a:p>
          <a:p>
            <a:pPr lvl="4"/>
            <a:r>
              <a:rPr lang="en-US">
                <a:latin typeface="Tahoma" charset="0"/>
                <a:ea typeface="ＭＳ Ｐゴシック" charset="0"/>
              </a:rPr>
              <a:t>This was not needed for LinkedBag</a:t>
            </a:r>
          </a:p>
          <a:p>
            <a:pPr lvl="1"/>
            <a:r>
              <a:rPr lang="en-US">
                <a:latin typeface="Tahoma" charset="0"/>
                <a:ea typeface="ＭＳ Ｐゴシック" charset="0"/>
              </a:rPr>
              <a:t>Let’s focus on the parts of the LL that differ from the LinkedBag</a:t>
            </a:r>
          </a:p>
          <a:p>
            <a:pPr lvl="2"/>
            <a:r>
              <a:rPr lang="en-US">
                <a:latin typeface="Tahoma" charset="0"/>
                <a:ea typeface="ＭＳ Ｐゴシック" charset="0"/>
              </a:rPr>
              <a:t>For example, consider the </a:t>
            </a:r>
            <a:r>
              <a:rPr lang="en-US">
                <a:solidFill>
                  <a:srgbClr val="FF0000"/>
                </a:solidFill>
                <a:latin typeface="Tahoma" charset="0"/>
                <a:ea typeface="ＭＳ Ｐゴシック" charset="0"/>
              </a:rPr>
              <a:t>remove(int givenposition) </a:t>
            </a:r>
            <a:r>
              <a:rPr lang="en-US">
                <a:latin typeface="Tahoma" charset="0"/>
                <a:ea typeface="ＭＳ Ｐゴシック" charset="0"/>
              </a:rPr>
              <a:t>method</a:t>
            </a:r>
          </a:p>
          <a:p>
            <a:pPr lvl="4"/>
            <a:endParaRPr lang="en-US">
              <a:latin typeface="Tahoma" charset="0"/>
              <a:ea typeface="ＭＳ Ｐゴシック" charset="0"/>
            </a:endParaRPr>
          </a:p>
        </p:txBody>
      </p:sp>
      <p:sp>
        <p:nvSpPr>
          <p:cNvPr id="28774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41FBD241-CEDC-9F48-96F8-0D3EDFF38D1C}" type="slidenum">
              <a:rPr lang="en-US" sz="1400">
                <a:latin typeface="Arial" charset="0"/>
              </a:rPr>
              <a:pPr eaLnBrk="1" hangingPunct="1"/>
              <a:t>29</a:t>
            </a:fld>
            <a:endParaRPr lang="en-US" sz="1400">
              <a:latin typeface="Arial" charset="0"/>
            </a:endParaRPr>
          </a:p>
        </p:txBody>
      </p:sp>
    </p:spTree>
    <p:extLst>
      <p:ext uri="{BB962C8B-B14F-4D97-AF65-F5344CB8AC3E}">
        <p14:creationId xmlns:p14="http://schemas.microsoft.com/office/powerpoint/2010/main" val="1419690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746">
                                            <p:txEl>
                                              <p:pRg st="1" end="1"/>
                                            </p:txEl>
                                          </p:spTgt>
                                        </p:tgtEl>
                                        <p:attrNameLst>
                                          <p:attrName>style.visibility</p:attrName>
                                        </p:attrNameLst>
                                      </p:cBhvr>
                                      <p:to>
                                        <p:strVal val="visible"/>
                                      </p:to>
                                    </p:set>
                                    <p:animEffect transition="in" filter="blinds(horizontal)">
                                      <p:cBhvr>
                                        <p:cTn id="7" dur="500"/>
                                        <p:tgtEl>
                                          <p:spTgt spid="2877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746">
                                            <p:txEl>
                                              <p:pRg st="2" end="2"/>
                                            </p:txEl>
                                          </p:spTgt>
                                        </p:tgtEl>
                                        <p:attrNameLst>
                                          <p:attrName>style.visibility</p:attrName>
                                        </p:attrNameLst>
                                      </p:cBhvr>
                                      <p:to>
                                        <p:strVal val="visible"/>
                                      </p:to>
                                    </p:set>
                                    <p:animEffect transition="in" filter="blinds(horizontal)">
                                      <p:cBhvr>
                                        <p:cTn id="12" dur="500"/>
                                        <p:tgtEl>
                                          <p:spTgt spid="2877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7746">
                                            <p:txEl>
                                              <p:pRg st="3" end="3"/>
                                            </p:txEl>
                                          </p:spTgt>
                                        </p:tgtEl>
                                        <p:attrNameLst>
                                          <p:attrName>style.visibility</p:attrName>
                                        </p:attrNameLst>
                                      </p:cBhvr>
                                      <p:to>
                                        <p:strVal val="visible"/>
                                      </p:to>
                                    </p:set>
                                    <p:animEffect transition="in" filter="blinds(horizontal)">
                                      <p:cBhvr>
                                        <p:cTn id="17" dur="500"/>
                                        <p:tgtEl>
                                          <p:spTgt spid="2877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746">
                                            <p:txEl>
                                              <p:pRg st="4" end="4"/>
                                            </p:txEl>
                                          </p:spTgt>
                                        </p:tgtEl>
                                        <p:attrNameLst>
                                          <p:attrName>style.visibility</p:attrName>
                                        </p:attrNameLst>
                                      </p:cBhvr>
                                      <p:to>
                                        <p:strVal val="visible"/>
                                      </p:to>
                                    </p:set>
                                    <p:animEffect transition="in" filter="blinds(horizontal)">
                                      <p:cBhvr>
                                        <p:cTn id="22" dur="500"/>
                                        <p:tgtEl>
                                          <p:spTgt spid="28774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746">
                                            <p:txEl>
                                              <p:pRg st="5" end="5"/>
                                            </p:txEl>
                                          </p:spTgt>
                                        </p:tgtEl>
                                        <p:attrNameLst>
                                          <p:attrName>style.visibility</p:attrName>
                                        </p:attrNameLst>
                                      </p:cBhvr>
                                      <p:to>
                                        <p:strVal val="visible"/>
                                      </p:to>
                                    </p:set>
                                    <p:animEffect transition="in" filter="blinds(horizontal)">
                                      <p:cBhvr>
                                        <p:cTn id="27" dur="500"/>
                                        <p:tgtEl>
                                          <p:spTgt spid="28774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7746">
                                            <p:txEl>
                                              <p:pRg st="6" end="6"/>
                                            </p:txEl>
                                          </p:spTgt>
                                        </p:tgtEl>
                                        <p:attrNameLst>
                                          <p:attrName>style.visibility</p:attrName>
                                        </p:attrNameLst>
                                      </p:cBhvr>
                                      <p:to>
                                        <p:strVal val="visible"/>
                                      </p:to>
                                    </p:set>
                                    <p:animEffect transition="in" filter="blinds(horizontal)">
                                      <p:cBhvr>
                                        <p:cTn id="32" dur="500"/>
                                        <p:tgtEl>
                                          <p:spTgt spid="28774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7746">
                                            <p:txEl>
                                              <p:pRg st="7" end="7"/>
                                            </p:txEl>
                                          </p:spTgt>
                                        </p:tgtEl>
                                        <p:attrNameLst>
                                          <p:attrName>style.visibility</p:attrName>
                                        </p:attrNameLst>
                                      </p:cBhvr>
                                      <p:to>
                                        <p:strVal val="visible"/>
                                      </p:to>
                                    </p:set>
                                    <p:animEffect transition="in" filter="blinds(horizontal)">
                                      <p:cBhvr>
                                        <p:cTn id="37" dur="500"/>
                                        <p:tgtEl>
                                          <p:spTgt spid="2877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9CE360B2-AAAF-A245-8CA9-3F42BE9D2BE4}" type="slidenum">
              <a:rPr lang="en-US" sz="1400">
                <a:latin typeface="Arial" charset="0"/>
              </a:rPr>
              <a:pPr eaLnBrk="1" hangingPunct="1"/>
              <a:t>3</a:t>
            </a:fld>
            <a:endParaRPr lang="en-US" sz="1400">
              <a:latin typeface="Arial" charset="0"/>
            </a:endParaRPr>
          </a:p>
        </p:txBody>
      </p:sp>
      <p:sp>
        <p:nvSpPr>
          <p:cNvPr id="1157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Linked Data Structures</a:t>
            </a:r>
          </a:p>
        </p:txBody>
      </p:sp>
      <p:sp>
        <p:nvSpPr>
          <p:cNvPr id="1297411" name="Rectangle 3"/>
          <p:cNvSpPr>
            <a:spLocks noGrp="1" noChangeArrowheads="1"/>
          </p:cNvSpPr>
          <p:nvPr>
            <p:ph type="body" idx="1"/>
          </p:nvPr>
        </p:nvSpPr>
        <p:spPr/>
        <p:txBody>
          <a:bodyPr/>
          <a:lstStyle/>
          <a:p>
            <a:pPr lvl="1" eaLnBrk="1" hangingPunct="1"/>
            <a:r>
              <a:rPr lang="en-US">
                <a:latin typeface="Tahoma" charset="0"/>
                <a:ea typeface="ＭＳ Ｐゴシック" charset="0"/>
              </a:rPr>
              <a:t>But how do we keep track of all of the pieces?</a:t>
            </a:r>
          </a:p>
          <a:p>
            <a:pPr lvl="2" eaLnBrk="1" hangingPunct="1"/>
            <a:r>
              <a:rPr lang="en-US">
                <a:latin typeface="Tahoma" charset="0"/>
                <a:ea typeface="ＭＳ Ｐゴシック" charset="0"/>
              </a:rPr>
              <a:t>We let the pieces keep track of each other!</a:t>
            </a:r>
          </a:p>
          <a:p>
            <a:pPr lvl="2" eaLnBrk="1" hangingPunct="1"/>
            <a:r>
              <a:rPr lang="en-US">
                <a:latin typeface="Tahoma" charset="0"/>
                <a:ea typeface="ＭＳ Ｐゴシック" charset="0"/>
              </a:rPr>
              <a:t>Let each piece have 2 parts to it</a:t>
            </a:r>
          </a:p>
          <a:p>
            <a:pPr lvl="3" eaLnBrk="1" hangingPunct="1"/>
            <a:r>
              <a:rPr lang="en-US">
                <a:latin typeface="Tahoma" charset="0"/>
                <a:ea typeface="ＭＳ Ｐゴシック" charset="0"/>
              </a:rPr>
              <a:t>One part </a:t>
            </a:r>
            <a:r>
              <a:rPr lang="en-US">
                <a:solidFill>
                  <a:srgbClr val="FF0000"/>
                </a:solidFill>
                <a:latin typeface="Tahoma" charset="0"/>
                <a:ea typeface="ＭＳ Ｐゴシック" charset="0"/>
              </a:rPr>
              <a:t>for the data</a:t>
            </a:r>
            <a:r>
              <a:rPr lang="en-US">
                <a:latin typeface="Tahoma" charset="0"/>
                <a:ea typeface="ＭＳ Ｐゴシック" charset="0"/>
              </a:rPr>
              <a:t> it is storing</a:t>
            </a:r>
          </a:p>
          <a:p>
            <a:pPr lvl="3" eaLnBrk="1" hangingPunct="1"/>
            <a:r>
              <a:rPr lang="en-US">
                <a:latin typeface="Tahoma" charset="0"/>
                <a:ea typeface="ＭＳ Ｐゴシック" charset="0"/>
              </a:rPr>
              <a:t>One part </a:t>
            </a:r>
            <a:r>
              <a:rPr lang="en-US">
                <a:solidFill>
                  <a:srgbClr val="FF0000"/>
                </a:solidFill>
                <a:latin typeface="Tahoma" charset="0"/>
                <a:ea typeface="ＭＳ Ｐゴシック" charset="0"/>
              </a:rPr>
              <a:t>to store the location</a:t>
            </a:r>
            <a:r>
              <a:rPr lang="en-US">
                <a:latin typeface="Tahoma" charset="0"/>
                <a:ea typeface="ＭＳ Ｐゴシック" charset="0"/>
              </a:rPr>
              <a:t> of the next piece</a:t>
            </a:r>
          </a:p>
          <a:p>
            <a:pPr lvl="4" eaLnBrk="1" hangingPunct="1"/>
            <a:r>
              <a:rPr lang="en-US">
                <a:latin typeface="Tahoma" charset="0"/>
                <a:ea typeface="ＭＳ Ｐゴシック" charset="0"/>
              </a:rPr>
              <a:t>This is the idea behind a </a:t>
            </a:r>
            <a:r>
              <a:rPr lang="en-US">
                <a:solidFill>
                  <a:srgbClr val="FF0000"/>
                </a:solidFill>
                <a:latin typeface="Tahoma" charset="0"/>
                <a:ea typeface="ＭＳ Ｐゴシック" charset="0"/>
              </a:rPr>
              <a:t>linked-list</a:t>
            </a:r>
          </a:p>
        </p:txBody>
      </p:sp>
      <p:graphicFrame>
        <p:nvGraphicFramePr>
          <p:cNvPr id="1297412" name="Group 4"/>
          <p:cNvGraphicFramePr>
            <a:graphicFrameLocks noGrp="1"/>
          </p:cNvGraphicFramePr>
          <p:nvPr/>
        </p:nvGraphicFramePr>
        <p:xfrm>
          <a:off x="1447800" y="38862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20" name="Group 12"/>
          <p:cNvGraphicFramePr>
            <a:graphicFrameLocks noGrp="1"/>
          </p:cNvGraphicFramePr>
          <p:nvPr/>
        </p:nvGraphicFramePr>
        <p:xfrm>
          <a:off x="4724400" y="41148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28" name="Group 20"/>
          <p:cNvGraphicFramePr>
            <a:graphicFrameLocks noGrp="1"/>
          </p:cNvGraphicFramePr>
          <p:nvPr/>
        </p:nvGraphicFramePr>
        <p:xfrm>
          <a:off x="1981200" y="53340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36" name="Group 28"/>
          <p:cNvGraphicFramePr>
            <a:graphicFrameLocks noGrp="1"/>
          </p:cNvGraphicFramePr>
          <p:nvPr/>
        </p:nvGraphicFramePr>
        <p:xfrm>
          <a:off x="5791200" y="54864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7492" name="AutoShape 36"/>
          <p:cNvCxnSpPr>
            <a:cxnSpLocks noChangeShapeType="1"/>
          </p:cNvCxnSpPr>
          <p:nvPr/>
        </p:nvCxnSpPr>
        <p:spPr bwMode="auto">
          <a:xfrm rot="5400000">
            <a:off x="1897063" y="4333875"/>
            <a:ext cx="1490662" cy="1322388"/>
          </a:xfrm>
          <a:prstGeom prst="curvedConnector4">
            <a:avLst>
              <a:gd name="adj1" fmla="val 36315"/>
              <a:gd name="adj2" fmla="val 117287"/>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47493" name="AutoShape 37"/>
          <p:cNvCxnSpPr>
            <a:cxnSpLocks noChangeShapeType="1"/>
          </p:cNvCxnSpPr>
          <p:nvPr/>
        </p:nvCxnSpPr>
        <p:spPr bwMode="auto">
          <a:xfrm flipV="1">
            <a:off x="3822700" y="4927600"/>
            <a:ext cx="901700" cy="769938"/>
          </a:xfrm>
          <a:prstGeom prst="curvedConnector2">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47494" name="AutoShape 38"/>
          <p:cNvCxnSpPr>
            <a:cxnSpLocks noChangeShapeType="1"/>
          </p:cNvCxnSpPr>
          <p:nvPr/>
        </p:nvCxnSpPr>
        <p:spPr bwMode="auto">
          <a:xfrm rot="5400000">
            <a:off x="5722144" y="4668044"/>
            <a:ext cx="887412" cy="749300"/>
          </a:xfrm>
          <a:prstGeom prst="curvedConnector3">
            <a:avLst>
              <a:gd name="adj1" fmla="val 49912"/>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115751" name="Line 39"/>
          <p:cNvSpPr>
            <a:spLocks noChangeShapeType="1"/>
          </p:cNvSpPr>
          <p:nvPr/>
        </p:nvSpPr>
        <p:spPr bwMode="auto">
          <a:xfrm flipV="1">
            <a:off x="7010400" y="5562600"/>
            <a:ext cx="1143000" cy="685800"/>
          </a:xfrm>
          <a:prstGeom prst="line">
            <a:avLst/>
          </a:prstGeom>
          <a:noFill/>
          <a:ln w="9525">
            <a:solidFill>
              <a:schemeClr val="bg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15752" name="Text Box 40"/>
          <p:cNvSpPr txBox="1">
            <a:spLocks noChangeArrowheads="1"/>
          </p:cNvSpPr>
          <p:nvPr/>
        </p:nvSpPr>
        <p:spPr bwMode="auto">
          <a:xfrm>
            <a:off x="228600" y="2819400"/>
            <a:ext cx="1447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firstNode</a:t>
            </a:r>
          </a:p>
        </p:txBody>
      </p:sp>
      <p:cxnSp>
        <p:nvCxnSpPr>
          <p:cNvPr id="147497" name="AutoShape 41"/>
          <p:cNvCxnSpPr>
            <a:cxnSpLocks noChangeShapeType="1"/>
            <a:stCxn id="115752" idx="2"/>
          </p:cNvCxnSpPr>
          <p:nvPr/>
        </p:nvCxnSpPr>
        <p:spPr bwMode="auto">
          <a:xfrm rot="16200000" flipH="1">
            <a:off x="865187" y="3303588"/>
            <a:ext cx="669925" cy="4953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97411">
                                            <p:txEl>
                                              <p:pRg st="1" end="1"/>
                                            </p:txEl>
                                          </p:spTgt>
                                        </p:tgtEl>
                                        <p:attrNameLst>
                                          <p:attrName>style.visibility</p:attrName>
                                        </p:attrNameLst>
                                      </p:cBhvr>
                                      <p:to>
                                        <p:strVal val="visible"/>
                                      </p:to>
                                    </p:set>
                                    <p:anim calcmode="lin" valueType="num">
                                      <p:cBhvr>
                                        <p:cTn id="7" dur="500" fill="hold"/>
                                        <p:tgtEl>
                                          <p:spTgt spid="12974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297411">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1297411">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12974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97411">
                                            <p:txEl>
                                              <p:pRg st="2" end="2"/>
                                            </p:txEl>
                                          </p:spTgt>
                                        </p:tgtEl>
                                        <p:attrNameLst>
                                          <p:attrName>style.visibility</p:attrName>
                                        </p:attrNameLst>
                                      </p:cBhvr>
                                      <p:to>
                                        <p:strVal val="visible"/>
                                      </p:to>
                                    </p:set>
                                    <p:anim calcmode="lin" valueType="num">
                                      <p:cBhvr>
                                        <p:cTn id="15" dur="500" fill="hold"/>
                                        <p:tgtEl>
                                          <p:spTgt spid="129741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1297411">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1297411">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129741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297411">
                                            <p:txEl>
                                              <p:pRg st="3" end="3"/>
                                            </p:txEl>
                                          </p:spTgt>
                                        </p:tgtEl>
                                        <p:attrNameLst>
                                          <p:attrName>style.visibility</p:attrName>
                                        </p:attrNameLst>
                                      </p:cBhvr>
                                      <p:to>
                                        <p:strVal val="visible"/>
                                      </p:to>
                                    </p:set>
                                    <p:anim calcmode="lin" valueType="num">
                                      <p:cBhvr>
                                        <p:cTn id="23" dur="500" fill="hold"/>
                                        <p:tgtEl>
                                          <p:spTgt spid="129741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297411">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1297411">
                                            <p:txEl>
                                              <p:pRg st="3" end="3"/>
                                            </p:txEl>
                                          </p:spTgt>
                                        </p:tgtEl>
                                        <p:attrNameLst>
                                          <p:attrName>style.rotation</p:attrName>
                                        </p:attrNameLst>
                                      </p:cBhvr>
                                      <p:tavLst>
                                        <p:tav tm="0">
                                          <p:val>
                                            <p:fltVal val="360"/>
                                          </p:val>
                                        </p:tav>
                                        <p:tav tm="100000">
                                          <p:val>
                                            <p:fltVal val="0"/>
                                          </p:val>
                                        </p:tav>
                                      </p:tavLst>
                                    </p:anim>
                                    <p:animEffect transition="in" filter="fade">
                                      <p:cBhvr>
                                        <p:cTn id="26" dur="500"/>
                                        <p:tgtEl>
                                          <p:spTgt spid="129741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1297411">
                                            <p:txEl>
                                              <p:pRg st="4" end="4"/>
                                            </p:txEl>
                                          </p:spTgt>
                                        </p:tgtEl>
                                        <p:attrNameLst>
                                          <p:attrName>style.visibility</p:attrName>
                                        </p:attrNameLst>
                                      </p:cBhvr>
                                      <p:to>
                                        <p:strVal val="visible"/>
                                      </p:to>
                                    </p:set>
                                    <p:anim calcmode="lin" valueType="num">
                                      <p:cBhvr>
                                        <p:cTn id="31" dur="500" fill="hold"/>
                                        <p:tgtEl>
                                          <p:spTgt spid="129741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97411">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1297411">
                                            <p:txEl>
                                              <p:pRg st="4" end="4"/>
                                            </p:txEl>
                                          </p:spTgt>
                                        </p:tgtEl>
                                        <p:attrNameLst>
                                          <p:attrName>style.rotation</p:attrName>
                                        </p:attrNameLst>
                                      </p:cBhvr>
                                      <p:tavLst>
                                        <p:tav tm="0">
                                          <p:val>
                                            <p:fltVal val="360"/>
                                          </p:val>
                                        </p:tav>
                                        <p:tav tm="100000">
                                          <p:val>
                                            <p:fltVal val="0"/>
                                          </p:val>
                                        </p:tav>
                                      </p:tavLst>
                                    </p:anim>
                                    <p:animEffect transition="in" filter="fade">
                                      <p:cBhvr>
                                        <p:cTn id="34" dur="500"/>
                                        <p:tgtEl>
                                          <p:spTgt spid="129741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47497"/>
                                        </p:tgtEl>
                                        <p:attrNameLst>
                                          <p:attrName>style.visibility</p:attrName>
                                        </p:attrNameLst>
                                      </p:cBhvr>
                                      <p:to>
                                        <p:strVal val="visible"/>
                                      </p:to>
                                    </p:set>
                                    <p:animEffect transition="in" filter="blinds(horizontal)">
                                      <p:cBhvr>
                                        <p:cTn id="39" dur="1000"/>
                                        <p:tgtEl>
                                          <p:spTgt spid="147497"/>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47492"/>
                                        </p:tgtEl>
                                        <p:attrNameLst>
                                          <p:attrName>style.visibility</p:attrName>
                                        </p:attrNameLst>
                                      </p:cBhvr>
                                      <p:to>
                                        <p:strVal val="visible"/>
                                      </p:to>
                                    </p:set>
                                    <p:animEffect transition="in" filter="blinds(horizontal)">
                                      <p:cBhvr>
                                        <p:cTn id="43" dur="1000"/>
                                        <p:tgtEl>
                                          <p:spTgt spid="147492"/>
                                        </p:tgtEl>
                                      </p:cBhvr>
                                    </p:animEffect>
                                  </p:childTnLst>
                                </p:cTn>
                              </p:par>
                            </p:childTnLst>
                          </p:cTn>
                        </p:par>
                        <p:par>
                          <p:cTn id="44" fill="hold" nodeType="afterGroup">
                            <p:stCondLst>
                              <p:cond delay="2000"/>
                            </p:stCondLst>
                            <p:childTnLst>
                              <p:par>
                                <p:cTn id="45" presetID="3" presetClass="entr" presetSubtype="10" fill="hold" nodeType="afterEffect">
                                  <p:stCondLst>
                                    <p:cond delay="0"/>
                                  </p:stCondLst>
                                  <p:childTnLst>
                                    <p:set>
                                      <p:cBhvr>
                                        <p:cTn id="46" dur="1" fill="hold">
                                          <p:stCondLst>
                                            <p:cond delay="0"/>
                                          </p:stCondLst>
                                        </p:cTn>
                                        <p:tgtEl>
                                          <p:spTgt spid="147493"/>
                                        </p:tgtEl>
                                        <p:attrNameLst>
                                          <p:attrName>style.visibility</p:attrName>
                                        </p:attrNameLst>
                                      </p:cBhvr>
                                      <p:to>
                                        <p:strVal val="visible"/>
                                      </p:to>
                                    </p:set>
                                    <p:animEffect transition="in" filter="blinds(horizontal)">
                                      <p:cBhvr>
                                        <p:cTn id="47" dur="1000"/>
                                        <p:tgtEl>
                                          <p:spTgt spid="147493"/>
                                        </p:tgtEl>
                                      </p:cBhvr>
                                    </p:animEffect>
                                  </p:childTnLst>
                                </p:cTn>
                              </p:par>
                            </p:childTnLst>
                          </p:cTn>
                        </p:par>
                        <p:par>
                          <p:cTn id="48" fill="hold" nodeType="afterGroup">
                            <p:stCondLst>
                              <p:cond delay="3000"/>
                            </p:stCondLst>
                            <p:childTnLst>
                              <p:par>
                                <p:cTn id="49" presetID="3" presetClass="entr" presetSubtype="10" fill="hold" nodeType="afterEffect">
                                  <p:stCondLst>
                                    <p:cond delay="0"/>
                                  </p:stCondLst>
                                  <p:childTnLst>
                                    <p:set>
                                      <p:cBhvr>
                                        <p:cTn id="50" dur="1" fill="hold">
                                          <p:stCondLst>
                                            <p:cond delay="0"/>
                                          </p:stCondLst>
                                        </p:cTn>
                                        <p:tgtEl>
                                          <p:spTgt spid="147494"/>
                                        </p:tgtEl>
                                        <p:attrNameLst>
                                          <p:attrName>style.visibility</p:attrName>
                                        </p:attrNameLst>
                                      </p:cBhvr>
                                      <p:to>
                                        <p:strVal val="visible"/>
                                      </p:to>
                                    </p:set>
                                    <p:animEffect transition="in" filter="blinds(horizontal)">
                                      <p:cBhvr>
                                        <p:cTn id="51" dur="1000"/>
                                        <p:tgtEl>
                                          <p:spTgt spid="1474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1297411">
                                            <p:txEl>
                                              <p:pRg st="5" end="5"/>
                                            </p:txEl>
                                          </p:spTgt>
                                        </p:tgtEl>
                                        <p:attrNameLst>
                                          <p:attrName>style.visibility</p:attrName>
                                        </p:attrNameLst>
                                      </p:cBhvr>
                                      <p:to>
                                        <p:strVal val="visible"/>
                                      </p:to>
                                    </p:set>
                                    <p:anim calcmode="lin" valueType="num">
                                      <p:cBhvr>
                                        <p:cTn id="56" dur="500" fill="hold"/>
                                        <p:tgtEl>
                                          <p:spTgt spid="1297411">
                                            <p:txEl>
                                              <p:pRg st="5" end="5"/>
                                            </p:txEl>
                                          </p:spTgt>
                                        </p:tgtEl>
                                        <p:attrNameLst>
                                          <p:attrName>ppt_w</p:attrName>
                                        </p:attrNameLst>
                                      </p:cBhvr>
                                      <p:tavLst>
                                        <p:tav tm="0">
                                          <p:val>
                                            <p:fltVal val="0"/>
                                          </p:val>
                                        </p:tav>
                                        <p:tav tm="100000">
                                          <p:val>
                                            <p:strVal val="#ppt_w"/>
                                          </p:val>
                                        </p:tav>
                                      </p:tavLst>
                                    </p:anim>
                                    <p:anim calcmode="lin" valueType="num">
                                      <p:cBhvr>
                                        <p:cTn id="57" dur="500" fill="hold"/>
                                        <p:tgtEl>
                                          <p:spTgt spid="1297411">
                                            <p:txEl>
                                              <p:pRg st="5" end="5"/>
                                            </p:txEl>
                                          </p:spTgt>
                                        </p:tgtEl>
                                        <p:attrNameLst>
                                          <p:attrName>ppt_h</p:attrName>
                                        </p:attrNameLst>
                                      </p:cBhvr>
                                      <p:tavLst>
                                        <p:tav tm="0">
                                          <p:val>
                                            <p:fltVal val="0"/>
                                          </p:val>
                                        </p:tav>
                                        <p:tav tm="100000">
                                          <p:val>
                                            <p:strVal val="#ppt_h"/>
                                          </p:val>
                                        </p:tav>
                                      </p:tavLst>
                                    </p:anim>
                                    <p:anim calcmode="lin" valueType="num">
                                      <p:cBhvr>
                                        <p:cTn id="58" dur="500" fill="hold"/>
                                        <p:tgtEl>
                                          <p:spTgt spid="1297411">
                                            <p:txEl>
                                              <p:pRg st="5" end="5"/>
                                            </p:txEl>
                                          </p:spTgt>
                                        </p:tgtEl>
                                        <p:attrNameLst>
                                          <p:attrName>style.rotation</p:attrName>
                                        </p:attrNameLst>
                                      </p:cBhvr>
                                      <p:tavLst>
                                        <p:tav tm="0">
                                          <p:val>
                                            <p:fltVal val="360"/>
                                          </p:val>
                                        </p:tav>
                                        <p:tav tm="100000">
                                          <p:val>
                                            <p:fltVal val="0"/>
                                          </p:val>
                                        </p:tav>
                                      </p:tavLst>
                                    </p:anim>
                                    <p:animEffect transition="in" filter="fade">
                                      <p:cBhvr>
                                        <p:cTn id="59" dur="500"/>
                                        <p:tgtEl>
                                          <p:spTgt spid="129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1F0E0D5E-1F3C-7842-B65B-B02F3BF423A1}" type="slidenum">
              <a:rPr lang="en-US" sz="1400">
                <a:latin typeface="Arial" charset="0"/>
              </a:rPr>
              <a:pPr eaLnBrk="1" hangingPunct="1"/>
              <a:t>30</a:t>
            </a:fld>
            <a:endParaRPr lang="en-US" sz="1400">
              <a:latin typeface="Arial" charset="0"/>
            </a:endParaRPr>
          </a:p>
        </p:txBody>
      </p:sp>
      <p:sp>
        <p:nvSpPr>
          <p:cNvPr id="2887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1309699" name="Rectangle 3"/>
          <p:cNvSpPr>
            <a:spLocks noGrp="1" noChangeArrowheads="1"/>
          </p:cNvSpPr>
          <p:nvPr>
            <p:ph type="body" idx="1"/>
          </p:nvPr>
        </p:nvSpPr>
        <p:spPr/>
        <p:txBody>
          <a:bodyPr/>
          <a:lstStyle/>
          <a:p>
            <a:pPr lvl="2" eaLnBrk="1" hangingPunct="1">
              <a:buFont typeface="Arial" charset="0"/>
              <a:buNone/>
            </a:pPr>
            <a:r>
              <a:rPr lang="en-US" b="1">
                <a:latin typeface="Courier New" charset="0"/>
                <a:ea typeface="ＭＳ Ｐゴシック" charset="0"/>
              </a:rPr>
              <a:t>public T </a:t>
            </a:r>
            <a:r>
              <a:rPr lang="en-US" b="1" dirty="0">
                <a:latin typeface="Courier New" charset="0"/>
                <a:ea typeface="ＭＳ Ｐゴシック" charset="0"/>
              </a:rPr>
              <a:t>remove(</a:t>
            </a:r>
            <a:r>
              <a:rPr lang="en-US" b="1" dirty="0" err="1">
                <a:latin typeface="Courier New" charset="0"/>
                <a:ea typeface="ＭＳ Ｐゴシック" charset="0"/>
              </a:rPr>
              <a:t>int</a:t>
            </a:r>
            <a:r>
              <a:rPr lang="en-US" b="1" dirty="0">
                <a:latin typeface="Courier New" charset="0"/>
                <a:ea typeface="ＭＳ Ｐゴシック" charset="0"/>
              </a:rPr>
              <a:t> </a:t>
            </a:r>
            <a:r>
              <a:rPr lang="en-US" b="1" dirty="0" err="1">
                <a:latin typeface="Courier New" charset="0"/>
                <a:ea typeface="ＭＳ Ｐゴシック" charset="0"/>
              </a:rPr>
              <a:t>givenPosition</a:t>
            </a:r>
            <a:r>
              <a:rPr lang="en-US" b="1" dirty="0">
                <a:latin typeface="Courier New" charset="0"/>
                <a:ea typeface="ＭＳ Ｐゴシック" charset="0"/>
              </a:rPr>
              <a:t>)</a:t>
            </a:r>
          </a:p>
          <a:p>
            <a:pPr lvl="2" eaLnBrk="1" hangingPunct="1"/>
            <a:r>
              <a:rPr lang="en-US" dirty="0">
                <a:latin typeface="Tahoma" charset="0"/>
                <a:ea typeface="ＭＳ Ｐゴシック" charset="0"/>
              </a:rPr>
              <a:t>What do we need to do here?</a:t>
            </a:r>
          </a:p>
          <a:p>
            <a:pPr lvl="3" eaLnBrk="1" hangingPunct="1"/>
            <a:r>
              <a:rPr lang="en-US" dirty="0">
                <a:latin typeface="Tahoma" charset="0"/>
                <a:ea typeface="ＭＳ Ｐゴシック" charset="0"/>
              </a:rPr>
              <a:t>We must first get to the object at </a:t>
            </a:r>
            <a:r>
              <a:rPr lang="en-US" dirty="0" err="1">
                <a:latin typeface="Tahoma" charset="0"/>
                <a:ea typeface="ＭＳ Ｐゴシック" charset="0"/>
              </a:rPr>
              <a:t>givenPosition</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a:t>
            </a:r>
          </a:p>
          <a:p>
            <a:pPr lvl="4" eaLnBrk="1" hangingPunct="1"/>
            <a:r>
              <a:rPr lang="en-US" dirty="0">
                <a:latin typeface="Tahoma" charset="0"/>
                <a:ea typeface="ＭＳ Ｐゴシック" charset="0"/>
              </a:rPr>
              <a:t>There is a private method </a:t>
            </a:r>
            <a:r>
              <a:rPr lang="en-US" dirty="0" err="1">
                <a:latin typeface="Tahoma" charset="0"/>
                <a:ea typeface="ＭＳ Ｐゴシック" charset="0"/>
              </a:rPr>
              <a:t>getNodeAt</a:t>
            </a:r>
            <a:r>
              <a:rPr lang="en-US" dirty="0">
                <a:latin typeface="Tahoma" charset="0"/>
                <a:ea typeface="ＭＳ Ｐゴシック" charset="0"/>
              </a:rPr>
              <a:t>() to do this</a:t>
            </a:r>
          </a:p>
          <a:p>
            <a:pPr lvl="4" eaLnBrk="1" hangingPunct="1"/>
            <a:r>
              <a:rPr lang="en-US" dirty="0">
                <a:latin typeface="Tahoma" charset="0"/>
                <a:ea typeface="ＭＳ Ｐゴシック" charset="0"/>
              </a:rPr>
              <a:t>We will see the code soon</a:t>
            </a:r>
          </a:p>
          <a:p>
            <a:pPr lvl="3" eaLnBrk="1" hangingPunct="1"/>
            <a:r>
              <a:rPr lang="en-US" dirty="0">
                <a:latin typeface="Tahoma" charset="0"/>
                <a:ea typeface="ＭＳ Ｐゴシック" charset="0"/>
              </a:rPr>
              <a:t>Then we must "remove" it</a:t>
            </a:r>
          </a:p>
          <a:p>
            <a:pPr lvl="4" eaLnBrk="1" hangingPunct="1"/>
            <a:r>
              <a:rPr lang="en-US" dirty="0">
                <a:latin typeface="Tahoma" charset="0"/>
                <a:ea typeface="ＭＳ Ｐゴシック" charset="0"/>
              </a:rPr>
              <a:t>We must do this in such a way that the rest of the list is still connected</a:t>
            </a:r>
          </a:p>
          <a:p>
            <a:pPr lvl="4" eaLnBrk="1" hangingPunct="1"/>
            <a:r>
              <a:rPr lang="en-US" dirty="0">
                <a:latin typeface="Tahoma" charset="0"/>
                <a:ea typeface="ＭＳ Ｐゴシック" charset="0"/>
              </a:rPr>
              <a:t>We must link the previous node to the next node</a:t>
            </a:r>
          </a:p>
        </p:txBody>
      </p:sp>
      <p:graphicFrame>
        <p:nvGraphicFramePr>
          <p:cNvPr id="1309700" name="Group 4"/>
          <p:cNvGraphicFramePr>
            <a:graphicFrameLocks noGrp="1"/>
          </p:cNvGraphicFramePr>
          <p:nvPr/>
        </p:nvGraphicFramePr>
        <p:xfrm>
          <a:off x="1066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9708" name="Group 12"/>
          <p:cNvGraphicFramePr>
            <a:graphicFrameLocks noGrp="1"/>
          </p:cNvGraphicFramePr>
          <p:nvPr/>
        </p:nvGraphicFramePr>
        <p:xfrm>
          <a:off x="2590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9716" name="Group 20"/>
          <p:cNvGraphicFramePr>
            <a:graphicFrameLocks noGrp="1"/>
          </p:cNvGraphicFramePr>
          <p:nvPr/>
        </p:nvGraphicFramePr>
        <p:xfrm>
          <a:off x="4114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i</a:t>
                      </a: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graphicFrame>
        <p:nvGraphicFramePr>
          <p:cNvPr id="1309724" name="Group 28"/>
          <p:cNvGraphicFramePr>
            <a:graphicFrameLocks noGrp="1"/>
          </p:cNvGraphicFramePr>
          <p:nvPr/>
        </p:nvGraphicFramePr>
        <p:xfrm>
          <a:off x="5638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9732" name="Group 36"/>
          <p:cNvGraphicFramePr>
            <a:graphicFrameLocks noGrp="1"/>
          </p:cNvGraphicFramePr>
          <p:nvPr/>
        </p:nvGraphicFramePr>
        <p:xfrm>
          <a:off x="7162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88812" name="AutoShape 44"/>
          <p:cNvCxnSpPr>
            <a:cxnSpLocks noChangeShapeType="1"/>
          </p:cNvCxnSpPr>
          <p:nvPr/>
        </p:nvCxnSpPr>
        <p:spPr bwMode="auto">
          <a:xfrm rot="16200000" flipH="1">
            <a:off x="750887" y="5170488"/>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8813" name="AutoShape 45"/>
          <p:cNvCxnSpPr>
            <a:cxnSpLocks noChangeShapeType="1"/>
          </p:cNvCxnSpPr>
          <p:nvPr/>
        </p:nvCxnSpPr>
        <p:spPr bwMode="auto">
          <a:xfrm>
            <a:off x="1866900" y="5730875"/>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8814" name="AutoShape 46"/>
          <p:cNvCxnSpPr>
            <a:cxnSpLocks noChangeShapeType="1"/>
          </p:cNvCxnSpPr>
          <p:nvPr/>
        </p:nvCxnSpPr>
        <p:spPr bwMode="auto">
          <a:xfrm>
            <a:off x="6400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8815" name="AutoShape 47"/>
          <p:cNvCxnSpPr>
            <a:cxnSpLocks noChangeShapeType="1"/>
          </p:cNvCxnSpPr>
          <p:nvPr/>
        </p:nvCxnSpPr>
        <p:spPr bwMode="auto">
          <a:xfrm>
            <a:off x="4876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09744" name="AutoShape 48"/>
          <p:cNvCxnSpPr>
            <a:cxnSpLocks noChangeShapeType="1"/>
          </p:cNvCxnSpPr>
          <p:nvPr/>
        </p:nvCxnSpPr>
        <p:spPr bwMode="auto">
          <a:xfrm>
            <a:off x="3352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288817" name="Text Box 49"/>
          <p:cNvSpPr txBox="1">
            <a:spLocks noChangeArrowheads="1"/>
          </p:cNvSpPr>
          <p:nvPr/>
        </p:nvSpPr>
        <p:spPr bwMode="auto">
          <a:xfrm>
            <a:off x="609600" y="4495800"/>
            <a:ext cx="1143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firstNode</a:t>
            </a:r>
          </a:p>
        </p:txBody>
      </p:sp>
      <p:sp>
        <p:nvSpPr>
          <p:cNvPr id="1309746" name="Text Box 50"/>
          <p:cNvSpPr txBox="1">
            <a:spLocks noChangeArrowheads="1"/>
          </p:cNvSpPr>
          <p:nvPr/>
        </p:nvSpPr>
        <p:spPr bwMode="auto">
          <a:xfrm>
            <a:off x="2286000" y="4724400"/>
            <a:ext cx="15240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Previous Node</a:t>
            </a:r>
          </a:p>
        </p:txBody>
      </p:sp>
      <p:sp>
        <p:nvSpPr>
          <p:cNvPr id="1309747" name="Text Box 51"/>
          <p:cNvSpPr txBox="1">
            <a:spLocks noChangeArrowheads="1"/>
          </p:cNvSpPr>
          <p:nvPr/>
        </p:nvSpPr>
        <p:spPr bwMode="auto">
          <a:xfrm>
            <a:off x="5715000" y="4724400"/>
            <a:ext cx="8382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Next Node</a:t>
            </a:r>
          </a:p>
        </p:txBody>
      </p:sp>
      <p:cxnSp>
        <p:nvCxnSpPr>
          <p:cNvPr id="1309748" name="AutoShape 52"/>
          <p:cNvCxnSpPr>
            <a:cxnSpLocks noChangeShapeType="1"/>
          </p:cNvCxnSpPr>
          <p:nvPr/>
        </p:nvCxnSpPr>
        <p:spPr bwMode="auto">
          <a:xfrm flipV="1">
            <a:off x="3389313" y="5486400"/>
            <a:ext cx="2249487" cy="230188"/>
          </a:xfrm>
          <a:prstGeom prst="curvedConnector4">
            <a:avLst>
              <a:gd name="adj1" fmla="val 20042"/>
              <a:gd name="adj2" fmla="val 303444"/>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488950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309699">
                                            <p:txEl>
                                              <p:pRg st="2" end="2"/>
                                            </p:txEl>
                                          </p:spTgt>
                                        </p:tgtEl>
                                        <p:attrNameLst>
                                          <p:attrName>style.visibility</p:attrName>
                                        </p:attrNameLst>
                                      </p:cBhvr>
                                      <p:to>
                                        <p:strVal val="visible"/>
                                      </p:to>
                                    </p:set>
                                    <p:animEffect transition="in" filter="wipe(down)">
                                      <p:cBhvr>
                                        <p:cTn id="7" dur="580">
                                          <p:stCondLst>
                                            <p:cond delay="0"/>
                                          </p:stCondLst>
                                        </p:cTn>
                                        <p:tgtEl>
                                          <p:spTgt spid="1309699">
                                            <p:txEl>
                                              <p:pRg st="2" end="2"/>
                                            </p:txEl>
                                          </p:spTgt>
                                        </p:tgtEl>
                                      </p:cBhvr>
                                    </p:animEffect>
                                    <p:anim calcmode="lin" valueType="num">
                                      <p:cBhvr>
                                        <p:cTn id="8" dur="1822" tmFilter="0,0; 0.14,0.36; 0.43,0.73; 0.71,0.91; 1.0,1.0">
                                          <p:stCondLst>
                                            <p:cond delay="0"/>
                                          </p:stCondLst>
                                        </p:cTn>
                                        <p:tgtEl>
                                          <p:spTgt spid="130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9699">
                                            <p:txEl>
                                              <p:pRg st="2" end="2"/>
                                            </p:txEl>
                                          </p:spTgt>
                                        </p:tgtEl>
                                      </p:cBhvr>
                                      <p:to x="100000" y="60000"/>
                                    </p:animScale>
                                    <p:animScale>
                                      <p:cBhvr>
                                        <p:cTn id="14" dur="166" decel="50000">
                                          <p:stCondLst>
                                            <p:cond delay="676"/>
                                          </p:stCondLst>
                                        </p:cTn>
                                        <p:tgtEl>
                                          <p:spTgt spid="1309699">
                                            <p:txEl>
                                              <p:pRg st="2" end="2"/>
                                            </p:txEl>
                                          </p:spTgt>
                                        </p:tgtEl>
                                      </p:cBhvr>
                                      <p:to x="100000" y="100000"/>
                                    </p:animScale>
                                    <p:animScale>
                                      <p:cBhvr>
                                        <p:cTn id="15" dur="26">
                                          <p:stCondLst>
                                            <p:cond delay="1312"/>
                                          </p:stCondLst>
                                        </p:cTn>
                                        <p:tgtEl>
                                          <p:spTgt spid="1309699">
                                            <p:txEl>
                                              <p:pRg st="2" end="2"/>
                                            </p:txEl>
                                          </p:spTgt>
                                        </p:tgtEl>
                                      </p:cBhvr>
                                      <p:to x="100000" y="80000"/>
                                    </p:animScale>
                                    <p:animScale>
                                      <p:cBhvr>
                                        <p:cTn id="16" dur="166" decel="50000">
                                          <p:stCondLst>
                                            <p:cond delay="1338"/>
                                          </p:stCondLst>
                                        </p:cTn>
                                        <p:tgtEl>
                                          <p:spTgt spid="1309699">
                                            <p:txEl>
                                              <p:pRg st="2" end="2"/>
                                            </p:txEl>
                                          </p:spTgt>
                                        </p:tgtEl>
                                      </p:cBhvr>
                                      <p:to x="100000" y="100000"/>
                                    </p:animScale>
                                    <p:animScale>
                                      <p:cBhvr>
                                        <p:cTn id="17" dur="26">
                                          <p:stCondLst>
                                            <p:cond delay="1642"/>
                                          </p:stCondLst>
                                        </p:cTn>
                                        <p:tgtEl>
                                          <p:spTgt spid="1309699">
                                            <p:txEl>
                                              <p:pRg st="2" end="2"/>
                                            </p:txEl>
                                          </p:spTgt>
                                        </p:tgtEl>
                                      </p:cBhvr>
                                      <p:to x="100000" y="90000"/>
                                    </p:animScale>
                                    <p:animScale>
                                      <p:cBhvr>
                                        <p:cTn id="18" dur="166" decel="50000">
                                          <p:stCondLst>
                                            <p:cond delay="1668"/>
                                          </p:stCondLst>
                                        </p:cTn>
                                        <p:tgtEl>
                                          <p:spTgt spid="1309699">
                                            <p:txEl>
                                              <p:pRg st="2" end="2"/>
                                            </p:txEl>
                                          </p:spTgt>
                                        </p:tgtEl>
                                      </p:cBhvr>
                                      <p:to x="100000" y="100000"/>
                                    </p:animScale>
                                    <p:animScale>
                                      <p:cBhvr>
                                        <p:cTn id="19" dur="26">
                                          <p:stCondLst>
                                            <p:cond delay="1808"/>
                                          </p:stCondLst>
                                        </p:cTn>
                                        <p:tgtEl>
                                          <p:spTgt spid="1309699">
                                            <p:txEl>
                                              <p:pRg st="2" end="2"/>
                                            </p:txEl>
                                          </p:spTgt>
                                        </p:tgtEl>
                                      </p:cBhvr>
                                      <p:to x="100000" y="95000"/>
                                    </p:animScale>
                                    <p:animScale>
                                      <p:cBhvr>
                                        <p:cTn id="20" dur="166" decel="50000">
                                          <p:stCondLst>
                                            <p:cond delay="1834"/>
                                          </p:stCondLst>
                                        </p:cTn>
                                        <p:tgtEl>
                                          <p:spTgt spid="1309699">
                                            <p:txEl>
                                              <p:pRg st="2" end="2"/>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309699">
                                            <p:txEl>
                                              <p:pRg st="3" end="3"/>
                                            </p:txEl>
                                          </p:spTgt>
                                        </p:tgtEl>
                                        <p:attrNameLst>
                                          <p:attrName>style.visibility</p:attrName>
                                        </p:attrNameLst>
                                      </p:cBhvr>
                                      <p:to>
                                        <p:strVal val="visible"/>
                                      </p:to>
                                    </p:set>
                                    <p:animEffect transition="in" filter="wipe(down)">
                                      <p:cBhvr>
                                        <p:cTn id="25" dur="580">
                                          <p:stCondLst>
                                            <p:cond delay="0"/>
                                          </p:stCondLst>
                                        </p:cTn>
                                        <p:tgtEl>
                                          <p:spTgt spid="1309699">
                                            <p:txEl>
                                              <p:pRg st="3" end="3"/>
                                            </p:txEl>
                                          </p:spTgt>
                                        </p:tgtEl>
                                      </p:cBhvr>
                                    </p:animEffect>
                                    <p:anim calcmode="lin" valueType="num">
                                      <p:cBhvr>
                                        <p:cTn id="26" dur="1822" tmFilter="0,0; 0.14,0.36; 0.43,0.73; 0.71,0.91; 1.0,1.0">
                                          <p:stCondLst>
                                            <p:cond delay="0"/>
                                          </p:stCondLst>
                                        </p:cTn>
                                        <p:tgtEl>
                                          <p:spTgt spid="130969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0969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0969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0969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0969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09699">
                                            <p:txEl>
                                              <p:pRg st="3" end="3"/>
                                            </p:txEl>
                                          </p:spTgt>
                                        </p:tgtEl>
                                      </p:cBhvr>
                                      <p:to x="100000" y="60000"/>
                                    </p:animScale>
                                    <p:animScale>
                                      <p:cBhvr>
                                        <p:cTn id="32" dur="166" decel="50000">
                                          <p:stCondLst>
                                            <p:cond delay="676"/>
                                          </p:stCondLst>
                                        </p:cTn>
                                        <p:tgtEl>
                                          <p:spTgt spid="1309699">
                                            <p:txEl>
                                              <p:pRg st="3" end="3"/>
                                            </p:txEl>
                                          </p:spTgt>
                                        </p:tgtEl>
                                      </p:cBhvr>
                                      <p:to x="100000" y="100000"/>
                                    </p:animScale>
                                    <p:animScale>
                                      <p:cBhvr>
                                        <p:cTn id="33" dur="26">
                                          <p:stCondLst>
                                            <p:cond delay="1312"/>
                                          </p:stCondLst>
                                        </p:cTn>
                                        <p:tgtEl>
                                          <p:spTgt spid="1309699">
                                            <p:txEl>
                                              <p:pRg st="3" end="3"/>
                                            </p:txEl>
                                          </p:spTgt>
                                        </p:tgtEl>
                                      </p:cBhvr>
                                      <p:to x="100000" y="80000"/>
                                    </p:animScale>
                                    <p:animScale>
                                      <p:cBhvr>
                                        <p:cTn id="34" dur="166" decel="50000">
                                          <p:stCondLst>
                                            <p:cond delay="1338"/>
                                          </p:stCondLst>
                                        </p:cTn>
                                        <p:tgtEl>
                                          <p:spTgt spid="1309699">
                                            <p:txEl>
                                              <p:pRg st="3" end="3"/>
                                            </p:txEl>
                                          </p:spTgt>
                                        </p:tgtEl>
                                      </p:cBhvr>
                                      <p:to x="100000" y="100000"/>
                                    </p:animScale>
                                    <p:animScale>
                                      <p:cBhvr>
                                        <p:cTn id="35" dur="26">
                                          <p:stCondLst>
                                            <p:cond delay="1642"/>
                                          </p:stCondLst>
                                        </p:cTn>
                                        <p:tgtEl>
                                          <p:spTgt spid="1309699">
                                            <p:txEl>
                                              <p:pRg st="3" end="3"/>
                                            </p:txEl>
                                          </p:spTgt>
                                        </p:tgtEl>
                                      </p:cBhvr>
                                      <p:to x="100000" y="90000"/>
                                    </p:animScale>
                                    <p:animScale>
                                      <p:cBhvr>
                                        <p:cTn id="36" dur="166" decel="50000">
                                          <p:stCondLst>
                                            <p:cond delay="1668"/>
                                          </p:stCondLst>
                                        </p:cTn>
                                        <p:tgtEl>
                                          <p:spTgt spid="1309699">
                                            <p:txEl>
                                              <p:pRg st="3" end="3"/>
                                            </p:txEl>
                                          </p:spTgt>
                                        </p:tgtEl>
                                      </p:cBhvr>
                                      <p:to x="100000" y="100000"/>
                                    </p:animScale>
                                    <p:animScale>
                                      <p:cBhvr>
                                        <p:cTn id="37" dur="26">
                                          <p:stCondLst>
                                            <p:cond delay="1808"/>
                                          </p:stCondLst>
                                        </p:cTn>
                                        <p:tgtEl>
                                          <p:spTgt spid="1309699">
                                            <p:txEl>
                                              <p:pRg st="3" end="3"/>
                                            </p:txEl>
                                          </p:spTgt>
                                        </p:tgtEl>
                                      </p:cBhvr>
                                      <p:to x="100000" y="95000"/>
                                    </p:animScale>
                                    <p:animScale>
                                      <p:cBhvr>
                                        <p:cTn id="38" dur="166" decel="50000">
                                          <p:stCondLst>
                                            <p:cond delay="1834"/>
                                          </p:stCondLst>
                                        </p:cTn>
                                        <p:tgtEl>
                                          <p:spTgt spid="1309699">
                                            <p:txEl>
                                              <p:pRg st="3" end="3"/>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309699">
                                            <p:txEl>
                                              <p:pRg st="4" end="4"/>
                                            </p:txEl>
                                          </p:spTgt>
                                        </p:tgtEl>
                                        <p:attrNameLst>
                                          <p:attrName>style.visibility</p:attrName>
                                        </p:attrNameLst>
                                      </p:cBhvr>
                                      <p:to>
                                        <p:strVal val="visible"/>
                                      </p:to>
                                    </p:set>
                                    <p:animEffect transition="in" filter="wipe(down)">
                                      <p:cBhvr>
                                        <p:cTn id="43" dur="580">
                                          <p:stCondLst>
                                            <p:cond delay="0"/>
                                          </p:stCondLst>
                                        </p:cTn>
                                        <p:tgtEl>
                                          <p:spTgt spid="1309699">
                                            <p:txEl>
                                              <p:pRg st="4" end="4"/>
                                            </p:txEl>
                                          </p:spTgt>
                                        </p:tgtEl>
                                      </p:cBhvr>
                                    </p:animEffect>
                                    <p:anim calcmode="lin" valueType="num">
                                      <p:cBhvr>
                                        <p:cTn id="44" dur="1822" tmFilter="0,0; 0.14,0.36; 0.43,0.73; 0.71,0.91; 1.0,1.0">
                                          <p:stCondLst>
                                            <p:cond delay="0"/>
                                          </p:stCondLst>
                                        </p:cTn>
                                        <p:tgtEl>
                                          <p:spTgt spid="1309699">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09699">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09699">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09699">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09699">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09699">
                                            <p:txEl>
                                              <p:pRg st="4" end="4"/>
                                            </p:txEl>
                                          </p:spTgt>
                                        </p:tgtEl>
                                      </p:cBhvr>
                                      <p:to x="100000" y="60000"/>
                                    </p:animScale>
                                    <p:animScale>
                                      <p:cBhvr>
                                        <p:cTn id="50" dur="166" decel="50000">
                                          <p:stCondLst>
                                            <p:cond delay="676"/>
                                          </p:stCondLst>
                                        </p:cTn>
                                        <p:tgtEl>
                                          <p:spTgt spid="1309699">
                                            <p:txEl>
                                              <p:pRg st="4" end="4"/>
                                            </p:txEl>
                                          </p:spTgt>
                                        </p:tgtEl>
                                      </p:cBhvr>
                                      <p:to x="100000" y="100000"/>
                                    </p:animScale>
                                    <p:animScale>
                                      <p:cBhvr>
                                        <p:cTn id="51" dur="26">
                                          <p:stCondLst>
                                            <p:cond delay="1312"/>
                                          </p:stCondLst>
                                        </p:cTn>
                                        <p:tgtEl>
                                          <p:spTgt spid="1309699">
                                            <p:txEl>
                                              <p:pRg st="4" end="4"/>
                                            </p:txEl>
                                          </p:spTgt>
                                        </p:tgtEl>
                                      </p:cBhvr>
                                      <p:to x="100000" y="80000"/>
                                    </p:animScale>
                                    <p:animScale>
                                      <p:cBhvr>
                                        <p:cTn id="52" dur="166" decel="50000">
                                          <p:stCondLst>
                                            <p:cond delay="1338"/>
                                          </p:stCondLst>
                                        </p:cTn>
                                        <p:tgtEl>
                                          <p:spTgt spid="1309699">
                                            <p:txEl>
                                              <p:pRg st="4" end="4"/>
                                            </p:txEl>
                                          </p:spTgt>
                                        </p:tgtEl>
                                      </p:cBhvr>
                                      <p:to x="100000" y="100000"/>
                                    </p:animScale>
                                    <p:animScale>
                                      <p:cBhvr>
                                        <p:cTn id="53" dur="26">
                                          <p:stCondLst>
                                            <p:cond delay="1642"/>
                                          </p:stCondLst>
                                        </p:cTn>
                                        <p:tgtEl>
                                          <p:spTgt spid="1309699">
                                            <p:txEl>
                                              <p:pRg st="4" end="4"/>
                                            </p:txEl>
                                          </p:spTgt>
                                        </p:tgtEl>
                                      </p:cBhvr>
                                      <p:to x="100000" y="90000"/>
                                    </p:animScale>
                                    <p:animScale>
                                      <p:cBhvr>
                                        <p:cTn id="54" dur="166" decel="50000">
                                          <p:stCondLst>
                                            <p:cond delay="1668"/>
                                          </p:stCondLst>
                                        </p:cTn>
                                        <p:tgtEl>
                                          <p:spTgt spid="1309699">
                                            <p:txEl>
                                              <p:pRg st="4" end="4"/>
                                            </p:txEl>
                                          </p:spTgt>
                                        </p:tgtEl>
                                      </p:cBhvr>
                                      <p:to x="100000" y="100000"/>
                                    </p:animScale>
                                    <p:animScale>
                                      <p:cBhvr>
                                        <p:cTn id="55" dur="26">
                                          <p:stCondLst>
                                            <p:cond delay="1808"/>
                                          </p:stCondLst>
                                        </p:cTn>
                                        <p:tgtEl>
                                          <p:spTgt spid="1309699">
                                            <p:txEl>
                                              <p:pRg st="4" end="4"/>
                                            </p:txEl>
                                          </p:spTgt>
                                        </p:tgtEl>
                                      </p:cBhvr>
                                      <p:to x="100000" y="95000"/>
                                    </p:animScale>
                                    <p:animScale>
                                      <p:cBhvr>
                                        <p:cTn id="56" dur="166" decel="50000">
                                          <p:stCondLst>
                                            <p:cond delay="1834"/>
                                          </p:stCondLst>
                                        </p:cTn>
                                        <p:tgtEl>
                                          <p:spTgt spid="1309699">
                                            <p:txEl>
                                              <p:pRg st="4" end="4"/>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309699">
                                            <p:txEl>
                                              <p:pRg st="5" end="5"/>
                                            </p:txEl>
                                          </p:spTgt>
                                        </p:tgtEl>
                                        <p:attrNameLst>
                                          <p:attrName>style.visibility</p:attrName>
                                        </p:attrNameLst>
                                      </p:cBhvr>
                                      <p:to>
                                        <p:strVal val="visible"/>
                                      </p:to>
                                    </p:set>
                                    <p:animEffect transition="in" filter="wipe(down)">
                                      <p:cBhvr>
                                        <p:cTn id="61" dur="580">
                                          <p:stCondLst>
                                            <p:cond delay="0"/>
                                          </p:stCondLst>
                                        </p:cTn>
                                        <p:tgtEl>
                                          <p:spTgt spid="1309699">
                                            <p:txEl>
                                              <p:pRg st="5" end="5"/>
                                            </p:txEl>
                                          </p:spTgt>
                                        </p:tgtEl>
                                      </p:cBhvr>
                                    </p:animEffect>
                                    <p:anim calcmode="lin" valueType="num">
                                      <p:cBhvr>
                                        <p:cTn id="62" dur="1822" tmFilter="0,0; 0.14,0.36; 0.43,0.73; 0.71,0.91; 1.0,1.0">
                                          <p:stCondLst>
                                            <p:cond delay="0"/>
                                          </p:stCondLst>
                                        </p:cTn>
                                        <p:tgtEl>
                                          <p:spTgt spid="1309699">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09699">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09699">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09699">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09699">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09699">
                                            <p:txEl>
                                              <p:pRg st="5" end="5"/>
                                            </p:txEl>
                                          </p:spTgt>
                                        </p:tgtEl>
                                      </p:cBhvr>
                                      <p:to x="100000" y="60000"/>
                                    </p:animScale>
                                    <p:animScale>
                                      <p:cBhvr>
                                        <p:cTn id="68" dur="166" decel="50000">
                                          <p:stCondLst>
                                            <p:cond delay="676"/>
                                          </p:stCondLst>
                                        </p:cTn>
                                        <p:tgtEl>
                                          <p:spTgt spid="1309699">
                                            <p:txEl>
                                              <p:pRg st="5" end="5"/>
                                            </p:txEl>
                                          </p:spTgt>
                                        </p:tgtEl>
                                      </p:cBhvr>
                                      <p:to x="100000" y="100000"/>
                                    </p:animScale>
                                    <p:animScale>
                                      <p:cBhvr>
                                        <p:cTn id="69" dur="26">
                                          <p:stCondLst>
                                            <p:cond delay="1312"/>
                                          </p:stCondLst>
                                        </p:cTn>
                                        <p:tgtEl>
                                          <p:spTgt spid="1309699">
                                            <p:txEl>
                                              <p:pRg st="5" end="5"/>
                                            </p:txEl>
                                          </p:spTgt>
                                        </p:tgtEl>
                                      </p:cBhvr>
                                      <p:to x="100000" y="80000"/>
                                    </p:animScale>
                                    <p:animScale>
                                      <p:cBhvr>
                                        <p:cTn id="70" dur="166" decel="50000">
                                          <p:stCondLst>
                                            <p:cond delay="1338"/>
                                          </p:stCondLst>
                                        </p:cTn>
                                        <p:tgtEl>
                                          <p:spTgt spid="1309699">
                                            <p:txEl>
                                              <p:pRg st="5" end="5"/>
                                            </p:txEl>
                                          </p:spTgt>
                                        </p:tgtEl>
                                      </p:cBhvr>
                                      <p:to x="100000" y="100000"/>
                                    </p:animScale>
                                    <p:animScale>
                                      <p:cBhvr>
                                        <p:cTn id="71" dur="26">
                                          <p:stCondLst>
                                            <p:cond delay="1642"/>
                                          </p:stCondLst>
                                        </p:cTn>
                                        <p:tgtEl>
                                          <p:spTgt spid="1309699">
                                            <p:txEl>
                                              <p:pRg st="5" end="5"/>
                                            </p:txEl>
                                          </p:spTgt>
                                        </p:tgtEl>
                                      </p:cBhvr>
                                      <p:to x="100000" y="90000"/>
                                    </p:animScale>
                                    <p:animScale>
                                      <p:cBhvr>
                                        <p:cTn id="72" dur="166" decel="50000">
                                          <p:stCondLst>
                                            <p:cond delay="1668"/>
                                          </p:stCondLst>
                                        </p:cTn>
                                        <p:tgtEl>
                                          <p:spTgt spid="1309699">
                                            <p:txEl>
                                              <p:pRg st="5" end="5"/>
                                            </p:txEl>
                                          </p:spTgt>
                                        </p:tgtEl>
                                      </p:cBhvr>
                                      <p:to x="100000" y="100000"/>
                                    </p:animScale>
                                    <p:animScale>
                                      <p:cBhvr>
                                        <p:cTn id="73" dur="26">
                                          <p:stCondLst>
                                            <p:cond delay="1808"/>
                                          </p:stCondLst>
                                        </p:cTn>
                                        <p:tgtEl>
                                          <p:spTgt spid="1309699">
                                            <p:txEl>
                                              <p:pRg st="5" end="5"/>
                                            </p:txEl>
                                          </p:spTgt>
                                        </p:tgtEl>
                                      </p:cBhvr>
                                      <p:to x="100000" y="95000"/>
                                    </p:animScale>
                                    <p:animScale>
                                      <p:cBhvr>
                                        <p:cTn id="74" dur="166" decel="50000">
                                          <p:stCondLst>
                                            <p:cond delay="1834"/>
                                          </p:stCondLst>
                                        </p:cTn>
                                        <p:tgtEl>
                                          <p:spTgt spid="1309699">
                                            <p:txEl>
                                              <p:pRg st="5" end="5"/>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309699">
                                            <p:txEl>
                                              <p:pRg st="6" end="6"/>
                                            </p:txEl>
                                          </p:spTgt>
                                        </p:tgtEl>
                                        <p:attrNameLst>
                                          <p:attrName>style.visibility</p:attrName>
                                        </p:attrNameLst>
                                      </p:cBhvr>
                                      <p:to>
                                        <p:strVal val="visible"/>
                                      </p:to>
                                    </p:set>
                                    <p:animEffect transition="in" filter="wipe(down)">
                                      <p:cBhvr>
                                        <p:cTn id="79" dur="580">
                                          <p:stCondLst>
                                            <p:cond delay="0"/>
                                          </p:stCondLst>
                                        </p:cTn>
                                        <p:tgtEl>
                                          <p:spTgt spid="1309699">
                                            <p:txEl>
                                              <p:pRg st="6" end="6"/>
                                            </p:txEl>
                                          </p:spTgt>
                                        </p:tgtEl>
                                      </p:cBhvr>
                                    </p:animEffect>
                                    <p:anim calcmode="lin" valueType="num">
                                      <p:cBhvr>
                                        <p:cTn id="80" dur="1822" tmFilter="0,0; 0.14,0.36; 0.43,0.73; 0.71,0.91; 1.0,1.0">
                                          <p:stCondLst>
                                            <p:cond delay="0"/>
                                          </p:stCondLst>
                                        </p:cTn>
                                        <p:tgtEl>
                                          <p:spTgt spid="1309699">
                                            <p:txEl>
                                              <p:pRg st="6" end="6"/>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09699">
                                            <p:txEl>
                                              <p:pRg st="6" end="6"/>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09699">
                                            <p:txEl>
                                              <p:pRg st="6" end="6"/>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09699">
                                            <p:txEl>
                                              <p:pRg st="6" end="6"/>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09699">
                                            <p:txEl>
                                              <p:pRg st="6" end="6"/>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309699">
                                            <p:txEl>
                                              <p:pRg st="6" end="6"/>
                                            </p:txEl>
                                          </p:spTgt>
                                        </p:tgtEl>
                                      </p:cBhvr>
                                      <p:to x="100000" y="60000"/>
                                    </p:animScale>
                                    <p:animScale>
                                      <p:cBhvr>
                                        <p:cTn id="86" dur="166" decel="50000">
                                          <p:stCondLst>
                                            <p:cond delay="676"/>
                                          </p:stCondLst>
                                        </p:cTn>
                                        <p:tgtEl>
                                          <p:spTgt spid="1309699">
                                            <p:txEl>
                                              <p:pRg st="6" end="6"/>
                                            </p:txEl>
                                          </p:spTgt>
                                        </p:tgtEl>
                                      </p:cBhvr>
                                      <p:to x="100000" y="100000"/>
                                    </p:animScale>
                                    <p:animScale>
                                      <p:cBhvr>
                                        <p:cTn id="87" dur="26">
                                          <p:stCondLst>
                                            <p:cond delay="1312"/>
                                          </p:stCondLst>
                                        </p:cTn>
                                        <p:tgtEl>
                                          <p:spTgt spid="1309699">
                                            <p:txEl>
                                              <p:pRg st="6" end="6"/>
                                            </p:txEl>
                                          </p:spTgt>
                                        </p:tgtEl>
                                      </p:cBhvr>
                                      <p:to x="100000" y="80000"/>
                                    </p:animScale>
                                    <p:animScale>
                                      <p:cBhvr>
                                        <p:cTn id="88" dur="166" decel="50000">
                                          <p:stCondLst>
                                            <p:cond delay="1338"/>
                                          </p:stCondLst>
                                        </p:cTn>
                                        <p:tgtEl>
                                          <p:spTgt spid="1309699">
                                            <p:txEl>
                                              <p:pRg st="6" end="6"/>
                                            </p:txEl>
                                          </p:spTgt>
                                        </p:tgtEl>
                                      </p:cBhvr>
                                      <p:to x="100000" y="100000"/>
                                    </p:animScale>
                                    <p:animScale>
                                      <p:cBhvr>
                                        <p:cTn id="89" dur="26">
                                          <p:stCondLst>
                                            <p:cond delay="1642"/>
                                          </p:stCondLst>
                                        </p:cTn>
                                        <p:tgtEl>
                                          <p:spTgt spid="1309699">
                                            <p:txEl>
                                              <p:pRg st="6" end="6"/>
                                            </p:txEl>
                                          </p:spTgt>
                                        </p:tgtEl>
                                      </p:cBhvr>
                                      <p:to x="100000" y="90000"/>
                                    </p:animScale>
                                    <p:animScale>
                                      <p:cBhvr>
                                        <p:cTn id="90" dur="166" decel="50000">
                                          <p:stCondLst>
                                            <p:cond delay="1668"/>
                                          </p:stCondLst>
                                        </p:cTn>
                                        <p:tgtEl>
                                          <p:spTgt spid="1309699">
                                            <p:txEl>
                                              <p:pRg st="6" end="6"/>
                                            </p:txEl>
                                          </p:spTgt>
                                        </p:tgtEl>
                                      </p:cBhvr>
                                      <p:to x="100000" y="100000"/>
                                    </p:animScale>
                                    <p:animScale>
                                      <p:cBhvr>
                                        <p:cTn id="91" dur="26">
                                          <p:stCondLst>
                                            <p:cond delay="1808"/>
                                          </p:stCondLst>
                                        </p:cTn>
                                        <p:tgtEl>
                                          <p:spTgt spid="1309699">
                                            <p:txEl>
                                              <p:pRg st="6" end="6"/>
                                            </p:txEl>
                                          </p:spTgt>
                                        </p:tgtEl>
                                      </p:cBhvr>
                                      <p:to x="100000" y="95000"/>
                                    </p:animScale>
                                    <p:animScale>
                                      <p:cBhvr>
                                        <p:cTn id="92" dur="166" decel="50000">
                                          <p:stCondLst>
                                            <p:cond delay="1834"/>
                                          </p:stCondLst>
                                        </p:cTn>
                                        <p:tgtEl>
                                          <p:spTgt spid="1309699">
                                            <p:txEl>
                                              <p:pRg st="6" end="6"/>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309699">
                                            <p:txEl>
                                              <p:pRg st="7" end="7"/>
                                            </p:txEl>
                                          </p:spTgt>
                                        </p:tgtEl>
                                        <p:attrNameLst>
                                          <p:attrName>style.visibility</p:attrName>
                                        </p:attrNameLst>
                                      </p:cBhvr>
                                      <p:to>
                                        <p:strVal val="visible"/>
                                      </p:to>
                                    </p:set>
                                    <p:animEffect transition="in" filter="wipe(down)">
                                      <p:cBhvr>
                                        <p:cTn id="97" dur="580">
                                          <p:stCondLst>
                                            <p:cond delay="0"/>
                                          </p:stCondLst>
                                        </p:cTn>
                                        <p:tgtEl>
                                          <p:spTgt spid="1309699">
                                            <p:txEl>
                                              <p:pRg st="7" end="7"/>
                                            </p:txEl>
                                          </p:spTgt>
                                        </p:tgtEl>
                                      </p:cBhvr>
                                    </p:animEffect>
                                    <p:anim calcmode="lin" valueType="num">
                                      <p:cBhvr>
                                        <p:cTn id="98" dur="1822" tmFilter="0,0; 0.14,0.36; 0.43,0.73; 0.71,0.91; 1.0,1.0">
                                          <p:stCondLst>
                                            <p:cond delay="0"/>
                                          </p:stCondLst>
                                        </p:cTn>
                                        <p:tgtEl>
                                          <p:spTgt spid="1309699">
                                            <p:txEl>
                                              <p:pRg st="7" end="7"/>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309699">
                                            <p:txEl>
                                              <p:pRg st="7" end="7"/>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309699">
                                            <p:txEl>
                                              <p:pRg st="7" end="7"/>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309699">
                                            <p:txEl>
                                              <p:pRg st="7" end="7"/>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309699">
                                            <p:txEl>
                                              <p:pRg st="7" end="7"/>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309699">
                                            <p:txEl>
                                              <p:pRg st="7" end="7"/>
                                            </p:txEl>
                                          </p:spTgt>
                                        </p:tgtEl>
                                      </p:cBhvr>
                                      <p:to x="100000" y="60000"/>
                                    </p:animScale>
                                    <p:animScale>
                                      <p:cBhvr>
                                        <p:cTn id="104" dur="166" decel="50000">
                                          <p:stCondLst>
                                            <p:cond delay="676"/>
                                          </p:stCondLst>
                                        </p:cTn>
                                        <p:tgtEl>
                                          <p:spTgt spid="1309699">
                                            <p:txEl>
                                              <p:pRg st="7" end="7"/>
                                            </p:txEl>
                                          </p:spTgt>
                                        </p:tgtEl>
                                      </p:cBhvr>
                                      <p:to x="100000" y="100000"/>
                                    </p:animScale>
                                    <p:animScale>
                                      <p:cBhvr>
                                        <p:cTn id="105" dur="26">
                                          <p:stCondLst>
                                            <p:cond delay="1312"/>
                                          </p:stCondLst>
                                        </p:cTn>
                                        <p:tgtEl>
                                          <p:spTgt spid="1309699">
                                            <p:txEl>
                                              <p:pRg st="7" end="7"/>
                                            </p:txEl>
                                          </p:spTgt>
                                        </p:tgtEl>
                                      </p:cBhvr>
                                      <p:to x="100000" y="80000"/>
                                    </p:animScale>
                                    <p:animScale>
                                      <p:cBhvr>
                                        <p:cTn id="106" dur="166" decel="50000">
                                          <p:stCondLst>
                                            <p:cond delay="1338"/>
                                          </p:stCondLst>
                                        </p:cTn>
                                        <p:tgtEl>
                                          <p:spTgt spid="1309699">
                                            <p:txEl>
                                              <p:pRg st="7" end="7"/>
                                            </p:txEl>
                                          </p:spTgt>
                                        </p:tgtEl>
                                      </p:cBhvr>
                                      <p:to x="100000" y="100000"/>
                                    </p:animScale>
                                    <p:animScale>
                                      <p:cBhvr>
                                        <p:cTn id="107" dur="26">
                                          <p:stCondLst>
                                            <p:cond delay="1642"/>
                                          </p:stCondLst>
                                        </p:cTn>
                                        <p:tgtEl>
                                          <p:spTgt spid="1309699">
                                            <p:txEl>
                                              <p:pRg st="7" end="7"/>
                                            </p:txEl>
                                          </p:spTgt>
                                        </p:tgtEl>
                                      </p:cBhvr>
                                      <p:to x="100000" y="90000"/>
                                    </p:animScale>
                                    <p:animScale>
                                      <p:cBhvr>
                                        <p:cTn id="108" dur="166" decel="50000">
                                          <p:stCondLst>
                                            <p:cond delay="1668"/>
                                          </p:stCondLst>
                                        </p:cTn>
                                        <p:tgtEl>
                                          <p:spTgt spid="1309699">
                                            <p:txEl>
                                              <p:pRg st="7" end="7"/>
                                            </p:txEl>
                                          </p:spTgt>
                                        </p:tgtEl>
                                      </p:cBhvr>
                                      <p:to x="100000" y="100000"/>
                                    </p:animScale>
                                    <p:animScale>
                                      <p:cBhvr>
                                        <p:cTn id="109" dur="26">
                                          <p:stCondLst>
                                            <p:cond delay="1808"/>
                                          </p:stCondLst>
                                        </p:cTn>
                                        <p:tgtEl>
                                          <p:spTgt spid="1309699">
                                            <p:txEl>
                                              <p:pRg st="7" end="7"/>
                                            </p:txEl>
                                          </p:spTgt>
                                        </p:tgtEl>
                                      </p:cBhvr>
                                      <p:to x="100000" y="95000"/>
                                    </p:animScale>
                                    <p:animScale>
                                      <p:cBhvr>
                                        <p:cTn id="110" dur="166" decel="50000">
                                          <p:stCondLst>
                                            <p:cond delay="1834"/>
                                          </p:stCondLst>
                                        </p:cTn>
                                        <p:tgtEl>
                                          <p:spTgt spid="1309699">
                                            <p:txEl>
                                              <p:pRg st="7" end="7"/>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1309746"/>
                                        </p:tgtEl>
                                        <p:attrNameLst>
                                          <p:attrName>style.visibility</p:attrName>
                                        </p:attrNameLst>
                                      </p:cBhvr>
                                      <p:to>
                                        <p:strVal val="visible"/>
                                      </p:to>
                                    </p:set>
                                    <p:animEffect transition="in" filter="checkerboard(across)">
                                      <p:cBhvr>
                                        <p:cTn id="115" dur="500"/>
                                        <p:tgtEl>
                                          <p:spTgt spid="1309746"/>
                                        </p:tgtEl>
                                      </p:cBhvr>
                                    </p:animEffect>
                                  </p:childTnLst>
                                </p:cTn>
                              </p:par>
                            </p:childTnLst>
                          </p:cTn>
                        </p:par>
                        <p:par>
                          <p:cTn id="116" fill="hold" nodeType="afterGroup">
                            <p:stCondLst>
                              <p:cond delay="500"/>
                            </p:stCondLst>
                            <p:childTnLst>
                              <p:par>
                                <p:cTn id="117" presetID="5" presetClass="entr" presetSubtype="10" fill="hold" grpId="0" nodeType="afterEffect">
                                  <p:stCondLst>
                                    <p:cond delay="0"/>
                                  </p:stCondLst>
                                  <p:childTnLst>
                                    <p:set>
                                      <p:cBhvr>
                                        <p:cTn id="118" dur="1" fill="hold">
                                          <p:stCondLst>
                                            <p:cond delay="0"/>
                                          </p:stCondLst>
                                        </p:cTn>
                                        <p:tgtEl>
                                          <p:spTgt spid="1309747"/>
                                        </p:tgtEl>
                                        <p:attrNameLst>
                                          <p:attrName>style.visibility</p:attrName>
                                        </p:attrNameLst>
                                      </p:cBhvr>
                                      <p:to>
                                        <p:strVal val="visible"/>
                                      </p:to>
                                    </p:set>
                                    <p:animEffect transition="in" filter="checkerboard(across)">
                                      <p:cBhvr>
                                        <p:cTn id="119" dur="500"/>
                                        <p:tgtEl>
                                          <p:spTgt spid="130974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xit" presetSubtype="10" fill="hold" nodeType="clickEffect">
                                  <p:stCondLst>
                                    <p:cond delay="0"/>
                                  </p:stCondLst>
                                  <p:childTnLst>
                                    <p:animEffect transition="out" filter="blinds(horizontal)">
                                      <p:cBhvr>
                                        <p:cTn id="123" dur="500"/>
                                        <p:tgtEl>
                                          <p:spTgt spid="1309744"/>
                                        </p:tgtEl>
                                      </p:cBhvr>
                                    </p:animEffect>
                                    <p:set>
                                      <p:cBhvr>
                                        <p:cTn id="124" dur="1" fill="hold">
                                          <p:stCondLst>
                                            <p:cond delay="499"/>
                                          </p:stCondLst>
                                        </p:cTn>
                                        <p:tgtEl>
                                          <p:spTgt spid="1309744"/>
                                        </p:tgtEl>
                                        <p:attrNameLst>
                                          <p:attrName>style.visibility</p:attrName>
                                        </p:attrNameLst>
                                      </p:cBhvr>
                                      <p:to>
                                        <p:strVal val="hidden"/>
                                      </p:to>
                                    </p:set>
                                  </p:childTnLst>
                                  <p:subTnLst>
                                    <p:audio>
                                      <p:cMediaNode>
                                        <p:cTn display="0" masterRel="sameClick">
                                          <p:stCondLst>
                                            <p:cond evt="begin" delay="0">
                                              <p:tn val="122"/>
                                            </p:cond>
                                          </p:stCondLst>
                                          <p:endCondLst>
                                            <p:cond evt="onStopAudio" delay="0">
                                              <p:tgtEl>
                                                <p:sldTgt/>
                                              </p:tgtEl>
                                            </p:cond>
                                          </p:endCondLst>
                                        </p:cTn>
                                        <p:tgtEl>
                                          <p:sndTgt r:embed="rId2" name="bomb.wav"/>
                                        </p:tgtEl>
                                      </p:cMediaNode>
                                    </p:audio>
                                  </p:subTnLst>
                                </p:cTn>
                              </p:par>
                            </p:childTnLst>
                          </p:cTn>
                        </p:par>
                        <p:par>
                          <p:cTn id="125" fill="hold" nodeType="afterGroup">
                            <p:stCondLst>
                              <p:cond delay="500"/>
                            </p:stCondLst>
                            <p:childTnLst>
                              <p:par>
                                <p:cTn id="126" presetID="17" presetClass="entr" presetSubtype="10" fill="hold" nodeType="afterEffect">
                                  <p:stCondLst>
                                    <p:cond delay="0"/>
                                  </p:stCondLst>
                                  <p:childTnLst>
                                    <p:set>
                                      <p:cBhvr>
                                        <p:cTn id="127" dur="1" fill="hold">
                                          <p:stCondLst>
                                            <p:cond delay="0"/>
                                          </p:stCondLst>
                                        </p:cTn>
                                        <p:tgtEl>
                                          <p:spTgt spid="1309748"/>
                                        </p:tgtEl>
                                        <p:attrNameLst>
                                          <p:attrName>style.visibility</p:attrName>
                                        </p:attrNameLst>
                                      </p:cBhvr>
                                      <p:to>
                                        <p:strVal val="visible"/>
                                      </p:to>
                                    </p:set>
                                    <p:anim calcmode="lin" valueType="num">
                                      <p:cBhvr>
                                        <p:cTn id="128" dur="500" fill="hold"/>
                                        <p:tgtEl>
                                          <p:spTgt spid="1309748"/>
                                        </p:tgtEl>
                                        <p:attrNameLst>
                                          <p:attrName>ppt_w</p:attrName>
                                        </p:attrNameLst>
                                      </p:cBhvr>
                                      <p:tavLst>
                                        <p:tav tm="0">
                                          <p:val>
                                            <p:fltVal val="0"/>
                                          </p:val>
                                        </p:tav>
                                        <p:tav tm="100000">
                                          <p:val>
                                            <p:strVal val="#ppt_w"/>
                                          </p:val>
                                        </p:tav>
                                      </p:tavLst>
                                    </p:anim>
                                    <p:anim calcmode="lin" valueType="num">
                                      <p:cBhvr>
                                        <p:cTn id="129" dur="500" fill="hold"/>
                                        <p:tgtEl>
                                          <p:spTgt spid="130974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26"/>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46" grpId="0"/>
      <p:bldP spid="13097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F97B0DA-9748-484C-9F2D-8C507447F00D}" type="slidenum">
              <a:rPr lang="en-US" sz="1400">
                <a:latin typeface="Arial" charset="0"/>
              </a:rPr>
              <a:pPr eaLnBrk="1" hangingPunct="1"/>
              <a:t>31</a:t>
            </a:fld>
            <a:endParaRPr lang="en-US" sz="1400">
              <a:latin typeface="Arial" charset="0"/>
            </a:endParaRPr>
          </a:p>
        </p:txBody>
      </p:sp>
      <p:sp>
        <p:nvSpPr>
          <p:cNvPr id="2897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1310723" name="Rectangle 3"/>
          <p:cNvSpPr>
            <a:spLocks noGrp="1" noChangeArrowheads="1"/>
          </p:cNvSpPr>
          <p:nvPr>
            <p:ph type="body" idx="1"/>
          </p:nvPr>
        </p:nvSpPr>
        <p:spPr>
          <a:xfrm>
            <a:off x="609600" y="1066800"/>
            <a:ext cx="7848600" cy="5029200"/>
          </a:xfrm>
        </p:spPr>
        <p:txBody>
          <a:bodyPr/>
          <a:lstStyle/>
          <a:p>
            <a:pPr lvl="1" eaLnBrk="1" hangingPunct="1"/>
            <a:r>
              <a:rPr lang="en-US">
                <a:latin typeface="Tahoma" charset="0"/>
                <a:ea typeface="ＭＳ Ｐゴシック" charset="0"/>
              </a:rPr>
              <a:t>But notice that by the time we find the node we want to delete, we have "passed" up the node we need to link</a:t>
            </a:r>
          </a:p>
          <a:p>
            <a:pPr lvl="2" eaLnBrk="1" hangingPunct="1"/>
            <a:r>
              <a:rPr lang="en-US">
                <a:latin typeface="Tahoma" charset="0"/>
                <a:ea typeface="ＭＳ Ｐゴシック" charset="0"/>
              </a:rPr>
              <a:t>Since the links are one way we can't go back</a:t>
            </a: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r>
              <a:rPr lang="en-US">
                <a:latin typeface="Tahoma" charset="0"/>
                <a:ea typeface="ＭＳ Ｐゴシック" charset="0"/>
              </a:rPr>
              <a:t>Solution?</a:t>
            </a:r>
          </a:p>
          <a:p>
            <a:pPr lvl="3" eaLnBrk="1" hangingPunct="1"/>
            <a:r>
              <a:rPr lang="en-US">
                <a:latin typeface="Tahoma" charset="0"/>
                <a:ea typeface="ＭＳ Ｐゴシック" charset="0"/>
              </a:rPr>
              <a:t>Find the node BEFORE the one we want to remove</a:t>
            </a:r>
          </a:p>
          <a:p>
            <a:pPr lvl="3" eaLnBrk="1" hangingPunct="1"/>
            <a:r>
              <a:rPr lang="en-US">
                <a:latin typeface="Tahoma" charset="0"/>
                <a:ea typeface="ＭＳ Ｐゴシック" charset="0"/>
              </a:rPr>
              <a:t>Then get the one we want to remove and the one after that, and change the links appropriately</a:t>
            </a:r>
          </a:p>
        </p:txBody>
      </p:sp>
      <p:graphicFrame>
        <p:nvGraphicFramePr>
          <p:cNvPr id="1310724" name="Group 4"/>
          <p:cNvGraphicFramePr>
            <a:graphicFrameLocks noGrp="1"/>
          </p:cNvGraphicFramePr>
          <p:nvPr/>
        </p:nvGraphicFramePr>
        <p:xfrm>
          <a:off x="1295400" y="38100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0732" name="Group 12"/>
          <p:cNvGraphicFramePr>
            <a:graphicFrameLocks noGrp="1"/>
          </p:cNvGraphicFramePr>
          <p:nvPr/>
        </p:nvGraphicFramePr>
        <p:xfrm>
          <a:off x="2819400" y="38100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hlink">
                        <a:alpha val="50195"/>
                      </a:schemeClr>
                    </a:solidFill>
                  </a:tcPr>
                </a:tc>
                <a:extLst>
                  <a:ext uri="{0D108BD9-81ED-4DB2-BD59-A6C34878D82A}">
                    <a16:rowId xmlns:a16="http://schemas.microsoft.com/office/drawing/2014/main" val="10000"/>
                  </a:ext>
                </a:extLst>
              </a:tr>
            </a:tbl>
          </a:graphicData>
        </a:graphic>
      </p:graphicFrame>
      <p:graphicFrame>
        <p:nvGraphicFramePr>
          <p:cNvPr id="1310740" name="Group 20"/>
          <p:cNvGraphicFramePr>
            <a:graphicFrameLocks noGrp="1"/>
          </p:cNvGraphicFramePr>
          <p:nvPr/>
        </p:nvGraphicFramePr>
        <p:xfrm>
          <a:off x="4343400" y="38100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i</a:t>
                      </a: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graphicFrame>
        <p:nvGraphicFramePr>
          <p:cNvPr id="1310748" name="Group 28"/>
          <p:cNvGraphicFramePr>
            <a:graphicFrameLocks noGrp="1"/>
          </p:cNvGraphicFramePr>
          <p:nvPr/>
        </p:nvGraphicFramePr>
        <p:xfrm>
          <a:off x="5867400" y="38100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0756" name="Group 36"/>
          <p:cNvGraphicFramePr>
            <a:graphicFrameLocks noGrp="1"/>
          </p:cNvGraphicFramePr>
          <p:nvPr/>
        </p:nvGraphicFramePr>
        <p:xfrm>
          <a:off x="7391400" y="38100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89836" name="AutoShape 44"/>
          <p:cNvCxnSpPr>
            <a:cxnSpLocks noChangeShapeType="1"/>
          </p:cNvCxnSpPr>
          <p:nvPr/>
        </p:nvCxnSpPr>
        <p:spPr bwMode="auto">
          <a:xfrm rot="16200000" flipH="1">
            <a:off x="979487" y="3494088"/>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9837" name="AutoShape 45"/>
          <p:cNvCxnSpPr>
            <a:cxnSpLocks noChangeShapeType="1"/>
          </p:cNvCxnSpPr>
          <p:nvPr/>
        </p:nvCxnSpPr>
        <p:spPr bwMode="auto">
          <a:xfrm>
            <a:off x="2095500" y="4054475"/>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9838" name="AutoShape 46"/>
          <p:cNvCxnSpPr>
            <a:cxnSpLocks noChangeShapeType="1"/>
          </p:cNvCxnSpPr>
          <p:nvPr/>
        </p:nvCxnSpPr>
        <p:spPr bwMode="auto">
          <a:xfrm>
            <a:off x="6629400" y="40386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289839" name="AutoShape 47"/>
          <p:cNvCxnSpPr>
            <a:cxnSpLocks noChangeShapeType="1"/>
          </p:cNvCxnSpPr>
          <p:nvPr/>
        </p:nvCxnSpPr>
        <p:spPr bwMode="auto">
          <a:xfrm>
            <a:off x="5105400" y="40386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10768" name="AutoShape 48"/>
          <p:cNvCxnSpPr>
            <a:cxnSpLocks noChangeShapeType="1"/>
          </p:cNvCxnSpPr>
          <p:nvPr/>
        </p:nvCxnSpPr>
        <p:spPr bwMode="auto">
          <a:xfrm>
            <a:off x="3581400" y="40386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289841" name="Text Box 49"/>
          <p:cNvSpPr txBox="1">
            <a:spLocks noChangeArrowheads="1"/>
          </p:cNvSpPr>
          <p:nvPr/>
        </p:nvSpPr>
        <p:spPr bwMode="auto">
          <a:xfrm>
            <a:off x="457200" y="2819400"/>
            <a:ext cx="1219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firstNode</a:t>
            </a:r>
          </a:p>
        </p:txBody>
      </p:sp>
      <p:sp>
        <p:nvSpPr>
          <p:cNvPr id="1310770" name="Text Box 50"/>
          <p:cNvSpPr txBox="1">
            <a:spLocks noChangeArrowheads="1"/>
          </p:cNvSpPr>
          <p:nvPr/>
        </p:nvSpPr>
        <p:spPr bwMode="auto">
          <a:xfrm>
            <a:off x="2133600" y="2819400"/>
            <a:ext cx="1371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sz="1800"/>
              <a:t>nodeBefore</a:t>
            </a:r>
          </a:p>
        </p:txBody>
      </p:sp>
      <p:sp>
        <p:nvSpPr>
          <p:cNvPr id="1310771" name="Text Box 51"/>
          <p:cNvSpPr txBox="1">
            <a:spLocks noChangeArrowheads="1"/>
          </p:cNvSpPr>
          <p:nvPr/>
        </p:nvSpPr>
        <p:spPr bwMode="auto">
          <a:xfrm>
            <a:off x="3581400" y="28194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sz="1800"/>
              <a:t>nodeToRemove</a:t>
            </a:r>
          </a:p>
        </p:txBody>
      </p:sp>
      <p:cxnSp>
        <p:nvCxnSpPr>
          <p:cNvPr id="1310772" name="AutoShape 52"/>
          <p:cNvCxnSpPr>
            <a:cxnSpLocks noChangeShapeType="1"/>
          </p:cNvCxnSpPr>
          <p:nvPr/>
        </p:nvCxnSpPr>
        <p:spPr bwMode="auto">
          <a:xfrm rot="16200000" flipH="1">
            <a:off x="4065587" y="3478213"/>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10773" name="AutoShape 53"/>
          <p:cNvCxnSpPr>
            <a:cxnSpLocks noChangeShapeType="1"/>
          </p:cNvCxnSpPr>
          <p:nvPr/>
        </p:nvCxnSpPr>
        <p:spPr bwMode="auto">
          <a:xfrm rot="16200000" flipH="1">
            <a:off x="2541587" y="3478213"/>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1310774" name="Text Box 54"/>
          <p:cNvSpPr txBox="1">
            <a:spLocks noChangeArrowheads="1"/>
          </p:cNvSpPr>
          <p:nvPr/>
        </p:nvSpPr>
        <p:spPr bwMode="auto">
          <a:xfrm>
            <a:off x="5410200" y="28194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sz="1800"/>
              <a:t>nodeAfter</a:t>
            </a:r>
          </a:p>
        </p:txBody>
      </p:sp>
      <p:cxnSp>
        <p:nvCxnSpPr>
          <p:cNvPr id="1310775" name="AutoShape 55"/>
          <p:cNvCxnSpPr>
            <a:cxnSpLocks noChangeShapeType="1"/>
          </p:cNvCxnSpPr>
          <p:nvPr/>
        </p:nvCxnSpPr>
        <p:spPr bwMode="auto">
          <a:xfrm rot="5400000">
            <a:off x="5715000" y="3352800"/>
            <a:ext cx="609600" cy="3048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10776" name="AutoShape 56"/>
          <p:cNvCxnSpPr>
            <a:cxnSpLocks noChangeShapeType="1"/>
          </p:cNvCxnSpPr>
          <p:nvPr/>
        </p:nvCxnSpPr>
        <p:spPr bwMode="auto">
          <a:xfrm flipV="1">
            <a:off x="3581400" y="3810000"/>
            <a:ext cx="2249488" cy="230188"/>
          </a:xfrm>
          <a:prstGeom prst="curvedConnector4">
            <a:avLst>
              <a:gd name="adj1" fmla="val 20042"/>
              <a:gd name="adj2" fmla="val 303444"/>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593886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10723">
                                            <p:txEl>
                                              <p:pRg st="7" end="7"/>
                                            </p:txEl>
                                          </p:spTgt>
                                        </p:tgtEl>
                                        <p:attrNameLst>
                                          <p:attrName>style.visibility</p:attrName>
                                        </p:attrNameLst>
                                      </p:cBhvr>
                                      <p:to>
                                        <p:strVal val="visible"/>
                                      </p:to>
                                    </p:set>
                                    <p:animEffect transition="in" filter="checkerboard(across)">
                                      <p:cBhvr>
                                        <p:cTn id="7" dur="500"/>
                                        <p:tgtEl>
                                          <p:spTgt spid="1310723">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10723">
                                            <p:txEl>
                                              <p:pRg st="8" end="8"/>
                                            </p:txEl>
                                          </p:spTgt>
                                        </p:tgtEl>
                                        <p:attrNameLst>
                                          <p:attrName>style.visibility</p:attrName>
                                        </p:attrNameLst>
                                      </p:cBhvr>
                                      <p:to>
                                        <p:strVal val="visible"/>
                                      </p:to>
                                    </p:set>
                                    <p:animEffect transition="in" filter="checkerboard(across)">
                                      <p:cBhvr>
                                        <p:cTn id="12" dur="500"/>
                                        <p:tgtEl>
                                          <p:spTgt spid="1310723">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310771"/>
                                        </p:tgtEl>
                                        <p:attrNameLst>
                                          <p:attrName>style.visibility</p:attrName>
                                        </p:attrNameLst>
                                      </p:cBhvr>
                                      <p:to>
                                        <p:strVal val="visible"/>
                                      </p:to>
                                    </p:set>
                                    <p:anim calcmode="lin" valueType="num">
                                      <p:cBhvr>
                                        <p:cTn id="17" dur="1000" fill="hold"/>
                                        <p:tgtEl>
                                          <p:spTgt spid="1310771"/>
                                        </p:tgtEl>
                                        <p:attrNameLst>
                                          <p:attrName>ppt_w</p:attrName>
                                        </p:attrNameLst>
                                      </p:cBhvr>
                                      <p:tavLst>
                                        <p:tav tm="0">
                                          <p:val>
                                            <p:strVal val="#ppt_w*0.70"/>
                                          </p:val>
                                        </p:tav>
                                        <p:tav tm="100000">
                                          <p:val>
                                            <p:strVal val="#ppt_w"/>
                                          </p:val>
                                        </p:tav>
                                      </p:tavLst>
                                    </p:anim>
                                    <p:anim calcmode="lin" valueType="num">
                                      <p:cBhvr>
                                        <p:cTn id="18" dur="1000" fill="hold"/>
                                        <p:tgtEl>
                                          <p:spTgt spid="1310771"/>
                                        </p:tgtEl>
                                        <p:attrNameLst>
                                          <p:attrName>ppt_h</p:attrName>
                                        </p:attrNameLst>
                                      </p:cBhvr>
                                      <p:tavLst>
                                        <p:tav tm="0">
                                          <p:val>
                                            <p:strVal val="#ppt_h"/>
                                          </p:val>
                                        </p:tav>
                                        <p:tav tm="100000">
                                          <p:val>
                                            <p:strVal val="#ppt_h"/>
                                          </p:val>
                                        </p:tav>
                                      </p:tavLst>
                                    </p:anim>
                                    <p:animEffect transition="in" filter="fade">
                                      <p:cBhvr>
                                        <p:cTn id="19" dur="1000"/>
                                        <p:tgtEl>
                                          <p:spTgt spid="1310771"/>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20" presetID="55" presetClass="entr" presetSubtype="0" fill="hold" nodeType="withEffect">
                                  <p:stCondLst>
                                    <p:cond delay="0"/>
                                  </p:stCondLst>
                                  <p:childTnLst>
                                    <p:set>
                                      <p:cBhvr>
                                        <p:cTn id="21" dur="1" fill="hold">
                                          <p:stCondLst>
                                            <p:cond delay="0"/>
                                          </p:stCondLst>
                                        </p:cTn>
                                        <p:tgtEl>
                                          <p:spTgt spid="1310772"/>
                                        </p:tgtEl>
                                        <p:attrNameLst>
                                          <p:attrName>style.visibility</p:attrName>
                                        </p:attrNameLst>
                                      </p:cBhvr>
                                      <p:to>
                                        <p:strVal val="visible"/>
                                      </p:to>
                                    </p:set>
                                    <p:anim calcmode="lin" valueType="num">
                                      <p:cBhvr>
                                        <p:cTn id="22" dur="1000" fill="hold"/>
                                        <p:tgtEl>
                                          <p:spTgt spid="1310772"/>
                                        </p:tgtEl>
                                        <p:attrNameLst>
                                          <p:attrName>ppt_w</p:attrName>
                                        </p:attrNameLst>
                                      </p:cBhvr>
                                      <p:tavLst>
                                        <p:tav tm="0">
                                          <p:val>
                                            <p:strVal val="#ppt_w*0.70"/>
                                          </p:val>
                                        </p:tav>
                                        <p:tav tm="100000">
                                          <p:val>
                                            <p:strVal val="#ppt_w"/>
                                          </p:val>
                                        </p:tav>
                                      </p:tavLst>
                                    </p:anim>
                                    <p:anim calcmode="lin" valueType="num">
                                      <p:cBhvr>
                                        <p:cTn id="23" dur="1000" fill="hold"/>
                                        <p:tgtEl>
                                          <p:spTgt spid="1310772"/>
                                        </p:tgtEl>
                                        <p:attrNameLst>
                                          <p:attrName>ppt_h</p:attrName>
                                        </p:attrNameLst>
                                      </p:cBhvr>
                                      <p:tavLst>
                                        <p:tav tm="0">
                                          <p:val>
                                            <p:strVal val="#ppt_h"/>
                                          </p:val>
                                        </p:tav>
                                        <p:tav tm="100000">
                                          <p:val>
                                            <p:strVal val="#ppt_h"/>
                                          </p:val>
                                        </p:tav>
                                      </p:tavLst>
                                    </p:anim>
                                    <p:animEffect transition="in" filter="fade">
                                      <p:cBhvr>
                                        <p:cTn id="24" dur="1000"/>
                                        <p:tgtEl>
                                          <p:spTgt spid="13107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10770"/>
                                        </p:tgtEl>
                                        <p:attrNameLst>
                                          <p:attrName>style.visibility</p:attrName>
                                        </p:attrNameLst>
                                      </p:cBhvr>
                                      <p:to>
                                        <p:strVal val="visible"/>
                                      </p:to>
                                    </p:set>
                                    <p:animEffect transition="in" filter="randombar(horizontal)">
                                      <p:cBhvr>
                                        <p:cTn id="29" dur="500"/>
                                        <p:tgtEl>
                                          <p:spTgt spid="1310770"/>
                                        </p:tgtEl>
                                      </p:cBhvr>
                                    </p:animEffect>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par>
                          <p:cTn id="30" fill="hold" nodeType="afterGroup">
                            <p:stCondLst>
                              <p:cond delay="500"/>
                            </p:stCondLst>
                            <p:childTnLst>
                              <p:par>
                                <p:cTn id="31" presetID="15" presetClass="entr" presetSubtype="0" fill="hold" nodeType="afterEffect">
                                  <p:stCondLst>
                                    <p:cond delay="0"/>
                                  </p:stCondLst>
                                  <p:childTnLst>
                                    <p:set>
                                      <p:cBhvr>
                                        <p:cTn id="32" dur="1" fill="hold">
                                          <p:stCondLst>
                                            <p:cond delay="0"/>
                                          </p:stCondLst>
                                        </p:cTn>
                                        <p:tgtEl>
                                          <p:spTgt spid="1310773"/>
                                        </p:tgtEl>
                                        <p:attrNameLst>
                                          <p:attrName>style.visibility</p:attrName>
                                        </p:attrNameLst>
                                      </p:cBhvr>
                                      <p:to>
                                        <p:strVal val="visible"/>
                                      </p:to>
                                    </p:set>
                                    <p:anim calcmode="lin" valueType="num">
                                      <p:cBhvr>
                                        <p:cTn id="33" dur="1000" fill="hold"/>
                                        <p:tgtEl>
                                          <p:spTgt spid="1310773"/>
                                        </p:tgtEl>
                                        <p:attrNameLst>
                                          <p:attrName>ppt_w</p:attrName>
                                        </p:attrNameLst>
                                      </p:cBhvr>
                                      <p:tavLst>
                                        <p:tav tm="0">
                                          <p:val>
                                            <p:fltVal val="0"/>
                                          </p:val>
                                        </p:tav>
                                        <p:tav tm="100000">
                                          <p:val>
                                            <p:strVal val="#ppt_w"/>
                                          </p:val>
                                        </p:tav>
                                      </p:tavLst>
                                    </p:anim>
                                    <p:anim calcmode="lin" valueType="num">
                                      <p:cBhvr>
                                        <p:cTn id="34" dur="1000" fill="hold"/>
                                        <p:tgtEl>
                                          <p:spTgt spid="1310773"/>
                                        </p:tgtEl>
                                        <p:attrNameLst>
                                          <p:attrName>ppt_h</p:attrName>
                                        </p:attrNameLst>
                                      </p:cBhvr>
                                      <p:tavLst>
                                        <p:tav tm="0">
                                          <p:val>
                                            <p:fltVal val="0"/>
                                          </p:val>
                                        </p:tav>
                                        <p:tav tm="100000">
                                          <p:val>
                                            <p:strVal val="#ppt_h"/>
                                          </p:val>
                                        </p:tav>
                                      </p:tavLst>
                                    </p:anim>
                                    <p:anim calcmode="lin" valueType="num">
                                      <p:cBhvr>
                                        <p:cTn id="35" dur="1000" fill="hold"/>
                                        <p:tgtEl>
                                          <p:spTgt spid="131077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31077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310723">
                                            <p:txEl>
                                              <p:pRg st="9" end="9"/>
                                            </p:txEl>
                                          </p:spTgt>
                                        </p:tgtEl>
                                        <p:attrNameLst>
                                          <p:attrName>style.visibility</p:attrName>
                                        </p:attrNameLst>
                                      </p:cBhvr>
                                      <p:to>
                                        <p:strVal val="visible"/>
                                      </p:to>
                                    </p:set>
                                    <p:animEffect transition="in" filter="checkerboard(across)">
                                      <p:cBhvr>
                                        <p:cTn id="41" dur="500"/>
                                        <p:tgtEl>
                                          <p:spTgt spid="1310723">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310774"/>
                                        </p:tgtEl>
                                        <p:attrNameLst>
                                          <p:attrName>style.visibility</p:attrName>
                                        </p:attrNameLst>
                                      </p:cBhvr>
                                      <p:to>
                                        <p:strVal val="visible"/>
                                      </p:to>
                                    </p:set>
                                    <p:anim calcmode="lin" valueType="num">
                                      <p:cBhvr>
                                        <p:cTn id="46" dur="1000" fill="hold"/>
                                        <p:tgtEl>
                                          <p:spTgt spid="1310774"/>
                                        </p:tgtEl>
                                        <p:attrNameLst>
                                          <p:attrName>ppt_w</p:attrName>
                                        </p:attrNameLst>
                                      </p:cBhvr>
                                      <p:tavLst>
                                        <p:tav tm="0">
                                          <p:val>
                                            <p:strVal val="#ppt_w*0.70"/>
                                          </p:val>
                                        </p:tav>
                                        <p:tav tm="100000">
                                          <p:val>
                                            <p:strVal val="#ppt_w"/>
                                          </p:val>
                                        </p:tav>
                                      </p:tavLst>
                                    </p:anim>
                                    <p:anim calcmode="lin" valueType="num">
                                      <p:cBhvr>
                                        <p:cTn id="47" dur="1000" fill="hold"/>
                                        <p:tgtEl>
                                          <p:spTgt spid="1310774"/>
                                        </p:tgtEl>
                                        <p:attrNameLst>
                                          <p:attrName>ppt_h</p:attrName>
                                        </p:attrNameLst>
                                      </p:cBhvr>
                                      <p:tavLst>
                                        <p:tav tm="0">
                                          <p:val>
                                            <p:strVal val="#ppt_h"/>
                                          </p:val>
                                        </p:tav>
                                        <p:tav tm="100000">
                                          <p:val>
                                            <p:strVal val="#ppt_h"/>
                                          </p:val>
                                        </p:tav>
                                      </p:tavLst>
                                    </p:anim>
                                    <p:animEffect transition="in" filter="fade">
                                      <p:cBhvr>
                                        <p:cTn id="48" dur="1000"/>
                                        <p:tgtEl>
                                          <p:spTgt spid="1310774"/>
                                        </p:tgtEl>
                                      </p:cBhvr>
                                    </p:animEffect>
                                  </p:childTnLst>
                                  <p:subTnLst>
                                    <p:audio>
                                      <p:cMediaNode>
                                        <p:cTn display="0" masterRel="sameClick">
                                          <p:stCondLst>
                                            <p:cond evt="begin" delay="0">
                                              <p:tn val="44"/>
                                            </p:cond>
                                          </p:stCondLst>
                                          <p:endCondLst>
                                            <p:cond evt="onStopAudio" delay="0">
                                              <p:tgtEl>
                                                <p:sldTgt/>
                                              </p:tgtEl>
                                            </p:cond>
                                          </p:endCondLst>
                                        </p:cTn>
                                        <p:tgtEl>
                                          <p:sndTgt r:embed="rId2" name="whoosh.wav"/>
                                        </p:tgtEl>
                                      </p:cMediaNode>
                                    </p:audio>
                                  </p:subTnLst>
                                </p:cTn>
                              </p:par>
                              <p:par>
                                <p:cTn id="49" presetID="55" presetClass="entr" presetSubtype="0" fill="hold" nodeType="withEffect">
                                  <p:stCondLst>
                                    <p:cond delay="0"/>
                                  </p:stCondLst>
                                  <p:childTnLst>
                                    <p:set>
                                      <p:cBhvr>
                                        <p:cTn id="50" dur="1" fill="hold">
                                          <p:stCondLst>
                                            <p:cond delay="0"/>
                                          </p:stCondLst>
                                        </p:cTn>
                                        <p:tgtEl>
                                          <p:spTgt spid="1310775"/>
                                        </p:tgtEl>
                                        <p:attrNameLst>
                                          <p:attrName>style.visibility</p:attrName>
                                        </p:attrNameLst>
                                      </p:cBhvr>
                                      <p:to>
                                        <p:strVal val="visible"/>
                                      </p:to>
                                    </p:set>
                                    <p:anim calcmode="lin" valueType="num">
                                      <p:cBhvr>
                                        <p:cTn id="51" dur="1000" fill="hold"/>
                                        <p:tgtEl>
                                          <p:spTgt spid="1310775"/>
                                        </p:tgtEl>
                                        <p:attrNameLst>
                                          <p:attrName>ppt_w</p:attrName>
                                        </p:attrNameLst>
                                      </p:cBhvr>
                                      <p:tavLst>
                                        <p:tav tm="0">
                                          <p:val>
                                            <p:strVal val="#ppt_w*0.70"/>
                                          </p:val>
                                        </p:tav>
                                        <p:tav tm="100000">
                                          <p:val>
                                            <p:strVal val="#ppt_w"/>
                                          </p:val>
                                        </p:tav>
                                      </p:tavLst>
                                    </p:anim>
                                    <p:anim calcmode="lin" valueType="num">
                                      <p:cBhvr>
                                        <p:cTn id="52" dur="1000" fill="hold"/>
                                        <p:tgtEl>
                                          <p:spTgt spid="1310775"/>
                                        </p:tgtEl>
                                        <p:attrNameLst>
                                          <p:attrName>ppt_h</p:attrName>
                                        </p:attrNameLst>
                                      </p:cBhvr>
                                      <p:tavLst>
                                        <p:tav tm="0">
                                          <p:val>
                                            <p:strVal val="#ppt_h"/>
                                          </p:val>
                                        </p:tav>
                                        <p:tav tm="100000">
                                          <p:val>
                                            <p:strVal val="#ppt_h"/>
                                          </p:val>
                                        </p:tav>
                                      </p:tavLst>
                                    </p:anim>
                                    <p:animEffect transition="in" filter="fade">
                                      <p:cBhvr>
                                        <p:cTn id="53" dur="1000"/>
                                        <p:tgtEl>
                                          <p:spTgt spid="1310775"/>
                                        </p:tgtEl>
                                      </p:cBhvr>
                                    </p:animEffect>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10" fill="hold" nodeType="clickEffect">
                                  <p:stCondLst>
                                    <p:cond delay="0"/>
                                  </p:stCondLst>
                                  <p:childTnLst>
                                    <p:set>
                                      <p:cBhvr>
                                        <p:cTn id="57" dur="1" fill="hold">
                                          <p:stCondLst>
                                            <p:cond delay="0"/>
                                          </p:stCondLst>
                                        </p:cTn>
                                        <p:tgtEl>
                                          <p:spTgt spid="1310776"/>
                                        </p:tgtEl>
                                        <p:attrNameLst>
                                          <p:attrName>style.visibility</p:attrName>
                                        </p:attrNameLst>
                                      </p:cBhvr>
                                      <p:to>
                                        <p:strVal val="visible"/>
                                      </p:to>
                                    </p:set>
                                    <p:anim calcmode="lin" valueType="num">
                                      <p:cBhvr>
                                        <p:cTn id="58" dur="500" fill="hold"/>
                                        <p:tgtEl>
                                          <p:spTgt spid="1310776"/>
                                        </p:tgtEl>
                                        <p:attrNameLst>
                                          <p:attrName>ppt_w</p:attrName>
                                        </p:attrNameLst>
                                      </p:cBhvr>
                                      <p:tavLst>
                                        <p:tav tm="0">
                                          <p:val>
                                            <p:fltVal val="0"/>
                                          </p:val>
                                        </p:tav>
                                        <p:tav tm="100000">
                                          <p:val>
                                            <p:strVal val="#ppt_w"/>
                                          </p:val>
                                        </p:tav>
                                      </p:tavLst>
                                    </p:anim>
                                    <p:anim calcmode="lin" valueType="num">
                                      <p:cBhvr>
                                        <p:cTn id="59" dur="500" fill="hold"/>
                                        <p:tgtEl>
                                          <p:spTgt spid="131077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laser.wav"/>
                                        </p:tgtEl>
                                      </p:cMediaNode>
                                    </p:audio>
                                  </p:subTnLst>
                                </p:cTn>
                              </p:par>
                              <p:par>
                                <p:cTn id="60" presetID="1" presetClass="exit" presetSubtype="0" fill="hold" nodeType="withEffect">
                                  <p:stCondLst>
                                    <p:cond delay="0"/>
                                  </p:stCondLst>
                                  <p:childTnLst>
                                    <p:set>
                                      <p:cBhvr>
                                        <p:cTn id="61" dur="1" fill="hold">
                                          <p:stCondLst>
                                            <p:cond delay="0"/>
                                          </p:stCondLst>
                                        </p:cTn>
                                        <p:tgtEl>
                                          <p:spTgt spid="13107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0" grpId="0" autoUpdateAnimBg="0"/>
      <p:bldP spid="1310771" grpId="0"/>
      <p:bldP spid="13107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DB478850-E59D-E84F-85FB-4F76DA4F021A}" type="slidenum">
              <a:rPr lang="en-US" sz="1400">
                <a:latin typeface="Arial" charset="0"/>
              </a:rPr>
              <a:pPr eaLnBrk="1" hangingPunct="1"/>
              <a:t>32</a:t>
            </a:fld>
            <a:endParaRPr lang="en-US" sz="1400">
              <a:latin typeface="Arial" charset="0"/>
            </a:endParaRPr>
          </a:p>
        </p:txBody>
      </p:sp>
      <p:sp>
        <p:nvSpPr>
          <p:cNvPr id="2908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1306627" name="Rectangle 3"/>
          <p:cNvSpPr>
            <a:spLocks noGrp="1" noChangeArrowheads="1"/>
          </p:cNvSpPr>
          <p:nvPr>
            <p:ph type="body" idx="1"/>
          </p:nvPr>
        </p:nvSpPr>
        <p:spPr>
          <a:xfrm>
            <a:off x="533400" y="1066800"/>
            <a:ext cx="8077200" cy="5562600"/>
          </a:xfrm>
        </p:spPr>
        <p:txBody>
          <a:bodyPr/>
          <a:lstStyle/>
          <a:p>
            <a:pPr lvl="1" eaLnBrk="1" hangingPunct="1"/>
            <a:r>
              <a:rPr lang="en-US" dirty="0">
                <a:latin typeface="Tahoma" charset="0"/>
                <a:ea typeface="ＭＳ Ｐゴシック" charset="0"/>
              </a:rPr>
              <a:t>Let's look at the </a:t>
            </a:r>
            <a:r>
              <a:rPr lang="en-US" dirty="0" err="1">
                <a:latin typeface="Tahoma" charset="0"/>
                <a:ea typeface="ＭＳ Ｐゴシック" charset="0"/>
              </a:rPr>
              <a:t>getNodeAt</a:t>
            </a:r>
            <a:r>
              <a:rPr lang="en-US" dirty="0">
                <a:latin typeface="Tahoma" charset="0"/>
                <a:ea typeface="ＭＳ Ｐゴシック" charset="0"/>
              </a:rPr>
              <a:t>() method:</a:t>
            </a: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Note that we start at the front of the list and follow the links down to the desired index</a:t>
            </a:r>
          </a:p>
          <a:p>
            <a:pPr lvl="3" eaLnBrk="1" hangingPunct="1"/>
            <a:r>
              <a:rPr lang="en-US" dirty="0">
                <a:latin typeface="Tahoma" charset="0"/>
                <a:ea typeface="ＭＳ Ｐゴシック" charset="0"/>
              </a:rPr>
              <a:t>Q: How does this compare to getting to a specific index in an array?</a:t>
            </a:r>
          </a:p>
        </p:txBody>
      </p:sp>
      <p:sp>
        <p:nvSpPr>
          <p:cNvPr id="290820" name="Text Box 4"/>
          <p:cNvSpPr txBox="1">
            <a:spLocks noChangeArrowheads="1"/>
          </p:cNvSpPr>
          <p:nvPr/>
        </p:nvSpPr>
        <p:spPr bwMode="auto">
          <a:xfrm>
            <a:off x="381000" y="1600200"/>
            <a:ext cx="8382000" cy="351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algn="l" eaLnBrk="1" hangingPunct="1"/>
            <a:r>
              <a:rPr lang="en-US" sz="1600">
                <a:latin typeface="Courier New" charset="0"/>
              </a:rPr>
              <a:t>/** Task: Returns a reference to the node at a given position.</a:t>
            </a:r>
          </a:p>
          <a:p>
            <a:pPr algn="l" eaLnBrk="1" hangingPunct="1"/>
            <a:r>
              <a:rPr lang="en-US" sz="1600">
                <a:latin typeface="Courier New" charset="0"/>
              </a:rPr>
              <a:t> *  Precondition: List is not empty; 1 &lt;= givenPosition &lt;= length. */</a:t>
            </a:r>
          </a:p>
          <a:p>
            <a:pPr algn="l" eaLnBrk="1" hangingPunct="1"/>
            <a:r>
              <a:rPr lang="en-US" sz="1600">
                <a:latin typeface="Courier New" charset="0"/>
              </a:rPr>
              <a:t>private</a:t>
            </a:r>
            <a:r>
              <a:rPr lang="en-US" sz="1600" b="1">
                <a:latin typeface="Courier New" charset="0"/>
              </a:rPr>
              <a:t> Node getNodeAt(</a:t>
            </a:r>
            <a:r>
              <a:rPr lang="en-US" sz="1600">
                <a:latin typeface="Courier New" charset="0"/>
              </a:rPr>
              <a:t>int</a:t>
            </a:r>
            <a:r>
              <a:rPr lang="en-US" sz="1600" b="1">
                <a:latin typeface="Courier New" charset="0"/>
              </a:rPr>
              <a:t> givenPosition)</a:t>
            </a:r>
            <a:endParaRPr lang="en-US" sz="1600">
              <a:latin typeface="Courier New" charset="0"/>
            </a:endParaRPr>
          </a:p>
          <a:p>
            <a:pPr algn="l" eaLnBrk="1" hangingPunct="1"/>
            <a:r>
              <a:rPr lang="en-US" sz="1600" b="1">
                <a:latin typeface="Courier New" charset="0"/>
              </a:rPr>
              <a:t>{</a:t>
            </a:r>
            <a:endParaRPr lang="en-US" sz="1600">
              <a:latin typeface="Courier New" charset="0"/>
            </a:endParaRPr>
          </a:p>
          <a:p>
            <a:pPr algn="l" eaLnBrk="1" hangingPunct="1"/>
            <a:r>
              <a:rPr lang="en-US" sz="1600" b="1">
                <a:latin typeface="Courier New" charset="0"/>
              </a:rPr>
              <a:t>	</a:t>
            </a:r>
            <a:r>
              <a:rPr sz="1600" b="1" noProof="1">
                <a:latin typeface="Courier New" charset="0"/>
              </a:rPr>
              <a:t>assert !isEmpty() &amp;&amp; (1 &lt;= givenPosition) &amp;&amp; </a:t>
            </a:r>
            <a:endParaRPr lang="en-US" sz="1600" b="1">
              <a:latin typeface="Courier New" charset="0"/>
            </a:endParaRPr>
          </a:p>
          <a:p>
            <a:pPr algn="l" eaLnBrk="1" hangingPunct="1"/>
            <a:r>
              <a:rPr lang="en-US" sz="1600" b="1">
                <a:latin typeface="Courier New" charset="0"/>
              </a:rPr>
              <a:t>				</a:t>
            </a:r>
            <a:r>
              <a:rPr sz="1600" b="1" noProof="1">
                <a:latin typeface="Courier New" charset="0"/>
              </a:rPr>
              <a:t>(givenPosition &lt;= numberOfEntries);</a:t>
            </a:r>
            <a:endParaRPr lang="en-US" sz="1600" b="1">
              <a:latin typeface="Courier New" charset="0"/>
            </a:endParaRPr>
          </a:p>
          <a:p>
            <a:pPr algn="l" eaLnBrk="1" hangingPunct="1"/>
            <a:r>
              <a:rPr lang="en-US" sz="1600" b="1">
                <a:latin typeface="Courier New" charset="0"/>
              </a:rPr>
              <a:t>	Node currentNode = firstNode;</a:t>
            </a:r>
            <a:endParaRPr lang="en-US" sz="1600">
              <a:latin typeface="Courier New" charset="0"/>
            </a:endParaRPr>
          </a:p>
          <a:p>
            <a:pPr algn="l" eaLnBrk="1" hangingPunct="1"/>
            <a:r>
              <a:rPr lang="en-US" sz="1600" b="1">
                <a:latin typeface="Courier New" charset="0"/>
              </a:rPr>
              <a:t>	</a:t>
            </a:r>
            <a:r>
              <a:rPr lang="en-US" sz="1600">
                <a:latin typeface="Courier New" charset="0"/>
              </a:rPr>
              <a:t>// traverse the list to locate the desired node</a:t>
            </a:r>
          </a:p>
          <a:p>
            <a:pPr algn="l" eaLnBrk="1" hangingPunct="1"/>
            <a:r>
              <a:rPr lang="en-US" sz="1600" b="1">
                <a:latin typeface="Courier New" charset="0"/>
              </a:rPr>
              <a:t>	</a:t>
            </a:r>
            <a:r>
              <a:rPr lang="en-US" sz="1600">
                <a:latin typeface="Courier New" charset="0"/>
              </a:rPr>
              <a:t>for</a:t>
            </a:r>
            <a:r>
              <a:rPr lang="en-US" sz="1600" b="1">
                <a:latin typeface="Courier New" charset="0"/>
              </a:rPr>
              <a:t> (</a:t>
            </a:r>
            <a:r>
              <a:rPr lang="en-US" sz="1600">
                <a:latin typeface="Courier New" charset="0"/>
              </a:rPr>
              <a:t>int</a:t>
            </a:r>
            <a:r>
              <a:rPr lang="en-US" sz="1600" b="1">
                <a:latin typeface="Courier New" charset="0"/>
              </a:rPr>
              <a:t> counter = 1; counter &lt; givenPosition; counter++)</a:t>
            </a:r>
            <a:endParaRPr lang="en-US" sz="1600">
              <a:latin typeface="Courier New" charset="0"/>
            </a:endParaRPr>
          </a:p>
          <a:p>
            <a:pPr algn="l" eaLnBrk="1" hangingPunct="1"/>
            <a:r>
              <a:rPr lang="en-US" sz="1600" b="1">
                <a:latin typeface="Courier New" charset="0"/>
              </a:rPr>
              <a:t>		currentNode = currentNode.getNextNode();</a:t>
            </a:r>
          </a:p>
          <a:p>
            <a:pPr algn="l" eaLnBrk="1" hangingPunct="1"/>
            <a:r>
              <a:rPr lang="en-US" sz="1600" b="1">
                <a:latin typeface="Courier New" charset="0"/>
              </a:rPr>
              <a:t>	assert currentNode != null;</a:t>
            </a:r>
            <a:endParaRPr lang="en-US" sz="1600">
              <a:latin typeface="Courier New" charset="0"/>
            </a:endParaRPr>
          </a:p>
          <a:p>
            <a:pPr algn="l" eaLnBrk="1" hangingPunct="1"/>
            <a:r>
              <a:rPr lang="en-US" sz="1600" b="1">
                <a:latin typeface="Courier New" charset="0"/>
              </a:rPr>
              <a:t>	</a:t>
            </a:r>
            <a:r>
              <a:rPr lang="en-US" sz="1600">
                <a:latin typeface="Courier New" charset="0"/>
              </a:rPr>
              <a:t>return</a:t>
            </a:r>
            <a:r>
              <a:rPr lang="en-US" sz="1600" b="1">
                <a:latin typeface="Courier New" charset="0"/>
              </a:rPr>
              <a:t> currentNode;</a:t>
            </a:r>
            <a:endParaRPr lang="en-US" sz="1600">
              <a:latin typeface="Courier New" charset="0"/>
            </a:endParaRPr>
          </a:p>
          <a:p>
            <a:pPr algn="l" eaLnBrk="1" hangingPunct="1"/>
            <a:r>
              <a:rPr lang="en-US" sz="1600" b="1">
                <a:latin typeface="Courier New" charset="0"/>
              </a:rPr>
              <a:t>} </a:t>
            </a:r>
            <a:r>
              <a:rPr lang="en-US" sz="1600">
                <a:latin typeface="Courier New" charset="0"/>
              </a:rPr>
              <a:t>// end getNodeAt</a:t>
            </a:r>
          </a:p>
        </p:txBody>
      </p:sp>
    </p:spTree>
    <p:extLst>
      <p:ext uri="{BB962C8B-B14F-4D97-AF65-F5344CB8AC3E}">
        <p14:creationId xmlns:p14="http://schemas.microsoft.com/office/powerpoint/2010/main" val="147904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306627">
                                            <p:txEl>
                                              <p:pRg st="9" end="9"/>
                                            </p:txEl>
                                          </p:spTgt>
                                        </p:tgtEl>
                                        <p:attrNameLst>
                                          <p:attrName>style.visibility</p:attrName>
                                        </p:attrNameLst>
                                      </p:cBhvr>
                                      <p:to>
                                        <p:strVal val="visible"/>
                                      </p:to>
                                    </p:set>
                                    <p:animEffect transition="in" filter="wipe(down)">
                                      <p:cBhvr>
                                        <p:cTn id="7" dur="580">
                                          <p:stCondLst>
                                            <p:cond delay="0"/>
                                          </p:stCondLst>
                                        </p:cTn>
                                        <p:tgtEl>
                                          <p:spTgt spid="1306627">
                                            <p:txEl>
                                              <p:pRg st="9" end="9"/>
                                            </p:txEl>
                                          </p:spTgt>
                                        </p:tgtEl>
                                      </p:cBhvr>
                                    </p:animEffect>
                                    <p:anim calcmode="lin" valueType="num">
                                      <p:cBhvr>
                                        <p:cTn id="8" dur="1822" tmFilter="0,0; 0.14,0.36; 0.43,0.73; 0.71,0.91; 1.0,1.0">
                                          <p:stCondLst>
                                            <p:cond delay="0"/>
                                          </p:stCondLst>
                                        </p:cTn>
                                        <p:tgtEl>
                                          <p:spTgt spid="1306627">
                                            <p:txEl>
                                              <p:pRg st="9" end="9"/>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6627">
                                            <p:txEl>
                                              <p:pRg st="9" end="9"/>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6627">
                                            <p:txEl>
                                              <p:pRg st="9" end="9"/>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6627">
                                            <p:txEl>
                                              <p:pRg st="9" end="9"/>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6627">
                                            <p:txEl>
                                              <p:pRg st="9" end="9"/>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6627">
                                            <p:txEl>
                                              <p:pRg st="9" end="9"/>
                                            </p:txEl>
                                          </p:spTgt>
                                        </p:tgtEl>
                                      </p:cBhvr>
                                      <p:to x="100000" y="60000"/>
                                    </p:animScale>
                                    <p:animScale>
                                      <p:cBhvr>
                                        <p:cTn id="14" dur="166" decel="50000">
                                          <p:stCondLst>
                                            <p:cond delay="676"/>
                                          </p:stCondLst>
                                        </p:cTn>
                                        <p:tgtEl>
                                          <p:spTgt spid="1306627">
                                            <p:txEl>
                                              <p:pRg st="9" end="9"/>
                                            </p:txEl>
                                          </p:spTgt>
                                        </p:tgtEl>
                                      </p:cBhvr>
                                      <p:to x="100000" y="100000"/>
                                    </p:animScale>
                                    <p:animScale>
                                      <p:cBhvr>
                                        <p:cTn id="15" dur="26">
                                          <p:stCondLst>
                                            <p:cond delay="1312"/>
                                          </p:stCondLst>
                                        </p:cTn>
                                        <p:tgtEl>
                                          <p:spTgt spid="1306627">
                                            <p:txEl>
                                              <p:pRg st="9" end="9"/>
                                            </p:txEl>
                                          </p:spTgt>
                                        </p:tgtEl>
                                      </p:cBhvr>
                                      <p:to x="100000" y="80000"/>
                                    </p:animScale>
                                    <p:animScale>
                                      <p:cBhvr>
                                        <p:cTn id="16" dur="166" decel="50000">
                                          <p:stCondLst>
                                            <p:cond delay="1338"/>
                                          </p:stCondLst>
                                        </p:cTn>
                                        <p:tgtEl>
                                          <p:spTgt spid="1306627">
                                            <p:txEl>
                                              <p:pRg st="9" end="9"/>
                                            </p:txEl>
                                          </p:spTgt>
                                        </p:tgtEl>
                                      </p:cBhvr>
                                      <p:to x="100000" y="100000"/>
                                    </p:animScale>
                                    <p:animScale>
                                      <p:cBhvr>
                                        <p:cTn id="17" dur="26">
                                          <p:stCondLst>
                                            <p:cond delay="1642"/>
                                          </p:stCondLst>
                                        </p:cTn>
                                        <p:tgtEl>
                                          <p:spTgt spid="1306627">
                                            <p:txEl>
                                              <p:pRg st="9" end="9"/>
                                            </p:txEl>
                                          </p:spTgt>
                                        </p:tgtEl>
                                      </p:cBhvr>
                                      <p:to x="100000" y="90000"/>
                                    </p:animScale>
                                    <p:animScale>
                                      <p:cBhvr>
                                        <p:cTn id="18" dur="166" decel="50000">
                                          <p:stCondLst>
                                            <p:cond delay="1668"/>
                                          </p:stCondLst>
                                        </p:cTn>
                                        <p:tgtEl>
                                          <p:spTgt spid="1306627">
                                            <p:txEl>
                                              <p:pRg st="9" end="9"/>
                                            </p:txEl>
                                          </p:spTgt>
                                        </p:tgtEl>
                                      </p:cBhvr>
                                      <p:to x="100000" y="100000"/>
                                    </p:animScale>
                                    <p:animScale>
                                      <p:cBhvr>
                                        <p:cTn id="19" dur="26">
                                          <p:stCondLst>
                                            <p:cond delay="1808"/>
                                          </p:stCondLst>
                                        </p:cTn>
                                        <p:tgtEl>
                                          <p:spTgt spid="1306627">
                                            <p:txEl>
                                              <p:pRg st="9" end="9"/>
                                            </p:txEl>
                                          </p:spTgt>
                                        </p:tgtEl>
                                      </p:cBhvr>
                                      <p:to x="100000" y="95000"/>
                                    </p:animScale>
                                    <p:animScale>
                                      <p:cBhvr>
                                        <p:cTn id="20" dur="166" decel="50000">
                                          <p:stCondLst>
                                            <p:cond delay="1834"/>
                                          </p:stCondLst>
                                        </p:cTn>
                                        <p:tgtEl>
                                          <p:spTgt spid="1306627">
                                            <p:txEl>
                                              <p:pRg st="9" end="9"/>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306627">
                                            <p:txEl>
                                              <p:pRg st="10" end="10"/>
                                            </p:txEl>
                                          </p:spTgt>
                                        </p:tgtEl>
                                        <p:attrNameLst>
                                          <p:attrName>style.visibility</p:attrName>
                                        </p:attrNameLst>
                                      </p:cBhvr>
                                      <p:to>
                                        <p:strVal val="visible"/>
                                      </p:to>
                                    </p:set>
                                    <p:animEffect transition="in" filter="wipe(down)">
                                      <p:cBhvr>
                                        <p:cTn id="25" dur="580">
                                          <p:stCondLst>
                                            <p:cond delay="0"/>
                                          </p:stCondLst>
                                        </p:cTn>
                                        <p:tgtEl>
                                          <p:spTgt spid="1306627">
                                            <p:txEl>
                                              <p:pRg st="10" end="10"/>
                                            </p:txEl>
                                          </p:spTgt>
                                        </p:tgtEl>
                                      </p:cBhvr>
                                    </p:animEffect>
                                    <p:anim calcmode="lin" valueType="num">
                                      <p:cBhvr>
                                        <p:cTn id="26" dur="1822" tmFilter="0,0; 0.14,0.36; 0.43,0.73; 0.71,0.91; 1.0,1.0">
                                          <p:stCondLst>
                                            <p:cond delay="0"/>
                                          </p:stCondLst>
                                        </p:cTn>
                                        <p:tgtEl>
                                          <p:spTgt spid="1306627">
                                            <p:txEl>
                                              <p:pRg st="10" end="1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06627">
                                            <p:txEl>
                                              <p:pRg st="10" end="1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06627">
                                            <p:txEl>
                                              <p:pRg st="10" end="1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06627">
                                            <p:txEl>
                                              <p:pRg st="10" end="1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06627">
                                            <p:txEl>
                                              <p:pRg st="10" end="1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06627">
                                            <p:txEl>
                                              <p:pRg st="10" end="10"/>
                                            </p:txEl>
                                          </p:spTgt>
                                        </p:tgtEl>
                                      </p:cBhvr>
                                      <p:to x="100000" y="60000"/>
                                    </p:animScale>
                                    <p:animScale>
                                      <p:cBhvr>
                                        <p:cTn id="32" dur="166" decel="50000">
                                          <p:stCondLst>
                                            <p:cond delay="676"/>
                                          </p:stCondLst>
                                        </p:cTn>
                                        <p:tgtEl>
                                          <p:spTgt spid="1306627">
                                            <p:txEl>
                                              <p:pRg st="10" end="10"/>
                                            </p:txEl>
                                          </p:spTgt>
                                        </p:tgtEl>
                                      </p:cBhvr>
                                      <p:to x="100000" y="100000"/>
                                    </p:animScale>
                                    <p:animScale>
                                      <p:cBhvr>
                                        <p:cTn id="33" dur="26">
                                          <p:stCondLst>
                                            <p:cond delay="1312"/>
                                          </p:stCondLst>
                                        </p:cTn>
                                        <p:tgtEl>
                                          <p:spTgt spid="1306627">
                                            <p:txEl>
                                              <p:pRg st="10" end="10"/>
                                            </p:txEl>
                                          </p:spTgt>
                                        </p:tgtEl>
                                      </p:cBhvr>
                                      <p:to x="100000" y="80000"/>
                                    </p:animScale>
                                    <p:animScale>
                                      <p:cBhvr>
                                        <p:cTn id="34" dur="166" decel="50000">
                                          <p:stCondLst>
                                            <p:cond delay="1338"/>
                                          </p:stCondLst>
                                        </p:cTn>
                                        <p:tgtEl>
                                          <p:spTgt spid="1306627">
                                            <p:txEl>
                                              <p:pRg st="10" end="10"/>
                                            </p:txEl>
                                          </p:spTgt>
                                        </p:tgtEl>
                                      </p:cBhvr>
                                      <p:to x="100000" y="100000"/>
                                    </p:animScale>
                                    <p:animScale>
                                      <p:cBhvr>
                                        <p:cTn id="35" dur="26">
                                          <p:stCondLst>
                                            <p:cond delay="1642"/>
                                          </p:stCondLst>
                                        </p:cTn>
                                        <p:tgtEl>
                                          <p:spTgt spid="1306627">
                                            <p:txEl>
                                              <p:pRg st="10" end="10"/>
                                            </p:txEl>
                                          </p:spTgt>
                                        </p:tgtEl>
                                      </p:cBhvr>
                                      <p:to x="100000" y="90000"/>
                                    </p:animScale>
                                    <p:animScale>
                                      <p:cBhvr>
                                        <p:cTn id="36" dur="166" decel="50000">
                                          <p:stCondLst>
                                            <p:cond delay="1668"/>
                                          </p:stCondLst>
                                        </p:cTn>
                                        <p:tgtEl>
                                          <p:spTgt spid="1306627">
                                            <p:txEl>
                                              <p:pRg st="10" end="10"/>
                                            </p:txEl>
                                          </p:spTgt>
                                        </p:tgtEl>
                                      </p:cBhvr>
                                      <p:to x="100000" y="100000"/>
                                    </p:animScale>
                                    <p:animScale>
                                      <p:cBhvr>
                                        <p:cTn id="37" dur="26">
                                          <p:stCondLst>
                                            <p:cond delay="1808"/>
                                          </p:stCondLst>
                                        </p:cTn>
                                        <p:tgtEl>
                                          <p:spTgt spid="1306627">
                                            <p:txEl>
                                              <p:pRg st="10" end="10"/>
                                            </p:txEl>
                                          </p:spTgt>
                                        </p:tgtEl>
                                      </p:cBhvr>
                                      <p:to x="100000" y="95000"/>
                                    </p:animScale>
                                    <p:animScale>
                                      <p:cBhvr>
                                        <p:cTn id="38" dur="166" decel="50000">
                                          <p:stCondLst>
                                            <p:cond delay="1834"/>
                                          </p:stCondLst>
                                        </p:cTn>
                                        <p:tgtEl>
                                          <p:spTgt spid="1306627">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212A65CF-ABA5-AF4B-A9AC-A524265BBFC3}" type="slidenum">
              <a:rPr lang="en-US" sz="1400">
                <a:latin typeface="Arial" charset="0"/>
              </a:rPr>
              <a:pPr eaLnBrk="1" hangingPunct="1"/>
              <a:t>33</a:t>
            </a:fld>
            <a:endParaRPr lang="en-US" sz="1400">
              <a:latin typeface="Arial" charset="0"/>
            </a:endParaRPr>
          </a:p>
        </p:txBody>
      </p:sp>
      <p:sp>
        <p:nvSpPr>
          <p:cNvPr id="2918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291843" name="Rectangle 3"/>
          <p:cNvSpPr>
            <a:spLocks noGrp="1" noChangeArrowheads="1"/>
          </p:cNvSpPr>
          <p:nvPr>
            <p:ph type="body" idx="1"/>
          </p:nvPr>
        </p:nvSpPr>
        <p:spPr/>
        <p:txBody>
          <a:bodyPr/>
          <a:lstStyle/>
          <a:p>
            <a:pPr lvl="1" eaLnBrk="1" hangingPunct="1"/>
            <a:r>
              <a:rPr lang="en-US">
                <a:latin typeface="Tahoma" charset="0"/>
                <a:ea typeface="ＭＳ Ｐゴシック" charset="0"/>
              </a:rPr>
              <a:t>What if givenPosition &gt; numberOfEntries?</a:t>
            </a: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1" eaLnBrk="1" hangingPunct="1"/>
            <a:r>
              <a:rPr lang="en-US">
                <a:latin typeface="Tahoma" charset="0"/>
                <a:ea typeface="ＭＳ Ｐゴシック" charset="0"/>
              </a:rPr>
              <a:t>So why don't we handle this possible error?</a:t>
            </a:r>
          </a:p>
          <a:p>
            <a:pPr lvl="2" eaLnBrk="1" hangingPunct="1"/>
            <a:r>
              <a:rPr lang="en-US">
                <a:latin typeface="Tahoma" charset="0"/>
                <a:ea typeface="ＭＳ Ｐゴシック" charset="0"/>
              </a:rPr>
              <a:t>The method is </a:t>
            </a:r>
            <a:r>
              <a:rPr lang="en-US" b="1">
                <a:latin typeface="Tahoma" charset="0"/>
                <a:ea typeface="ＭＳ Ｐゴシック" charset="0"/>
              </a:rPr>
              <a:t>private</a:t>
            </a:r>
            <a:endParaRPr lang="en-US">
              <a:latin typeface="Tahoma" charset="0"/>
              <a:ea typeface="ＭＳ Ｐゴシック" charset="0"/>
            </a:endParaRPr>
          </a:p>
          <a:p>
            <a:pPr lvl="2" eaLnBrk="1" hangingPunct="1"/>
            <a:r>
              <a:rPr lang="en-US">
                <a:latin typeface="Tahoma" charset="0"/>
                <a:ea typeface="ＭＳ Ｐゴシック" charset="0"/>
              </a:rPr>
              <a:t>The idea is that as class designers, we make sure the error cannot occur – that is why it is an "assert"</a:t>
            </a:r>
          </a:p>
          <a:p>
            <a:pPr lvl="2" eaLnBrk="1" hangingPunct="1"/>
            <a:r>
              <a:rPr lang="en-US">
                <a:latin typeface="Tahoma" charset="0"/>
                <a:ea typeface="ＭＳ Ｐゴシック" charset="0"/>
              </a:rPr>
              <a:t>Users of the class cannot call this method, so there is no problem for them</a:t>
            </a:r>
          </a:p>
          <a:p>
            <a:pPr lvl="3" eaLnBrk="1" hangingPunct="1"/>
            <a:r>
              <a:rPr lang="en-US" b="1">
                <a:latin typeface="Tahoma" charset="0"/>
                <a:ea typeface="ＭＳ Ｐゴシック" charset="0"/>
              </a:rPr>
              <a:t>Ex: </a:t>
            </a:r>
            <a:r>
              <a:rPr lang="en-US">
                <a:latin typeface="Tahoma" charset="0"/>
                <a:ea typeface="ＭＳ Ｐゴシック" charset="0"/>
              </a:rPr>
              <a:t>See  public T getEntry(int givenPosition)</a:t>
            </a:r>
          </a:p>
          <a:p>
            <a:pPr lvl="4" eaLnBrk="1" hangingPunct="1"/>
            <a:r>
              <a:rPr lang="en-US">
                <a:latin typeface="Tahoma" charset="0"/>
                <a:ea typeface="ＭＳ Ｐゴシック" charset="0"/>
              </a:rPr>
              <a:t>The index test is done BEFORE getNodeAt() is called</a:t>
            </a:r>
          </a:p>
        </p:txBody>
      </p:sp>
      <p:sp>
        <p:nvSpPr>
          <p:cNvPr id="1307652" name="Text Box 4"/>
          <p:cNvSpPr txBox="1">
            <a:spLocks noChangeArrowheads="1"/>
          </p:cNvSpPr>
          <p:nvPr/>
        </p:nvSpPr>
        <p:spPr bwMode="auto">
          <a:xfrm>
            <a:off x="1371600" y="1676400"/>
            <a:ext cx="6858000"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algn="l" eaLnBrk="1" hangingPunct="1">
              <a:spcBef>
                <a:spcPct val="50000"/>
              </a:spcBef>
            </a:pPr>
            <a:r>
              <a:rPr lang="en-US">
                <a:solidFill>
                  <a:srgbClr val="FF0000"/>
                </a:solidFill>
              </a:rPr>
              <a:t>An assertion error </a:t>
            </a:r>
          </a:p>
          <a:p>
            <a:pPr algn="l" eaLnBrk="1" hangingPunct="1">
              <a:spcBef>
                <a:spcPct val="50000"/>
              </a:spcBef>
            </a:pPr>
            <a:r>
              <a:rPr lang="en-US"/>
              <a:t>This will crash our program!</a:t>
            </a:r>
          </a:p>
        </p:txBody>
      </p:sp>
    </p:spTree>
    <p:extLst>
      <p:ext uri="{BB962C8B-B14F-4D97-AF65-F5344CB8AC3E}">
        <p14:creationId xmlns:p14="http://schemas.microsoft.com/office/powerpoint/2010/main" val="401358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307652"/>
                                        </p:tgtEl>
                                        <p:attrNameLst>
                                          <p:attrName>style.visibility</p:attrName>
                                        </p:attrNameLst>
                                      </p:cBhvr>
                                      <p:to>
                                        <p:strVal val="visible"/>
                                      </p:to>
                                    </p:set>
                                    <p:anim calcmode="lin" valueType="num">
                                      <p:cBhvr>
                                        <p:cTn id="7" dur="1000" fill="hold"/>
                                        <p:tgtEl>
                                          <p:spTgt spid="1307652"/>
                                        </p:tgtEl>
                                        <p:attrNameLst>
                                          <p:attrName>ppt_w</p:attrName>
                                        </p:attrNameLst>
                                      </p:cBhvr>
                                      <p:tavLst>
                                        <p:tav tm="0">
                                          <p:val>
                                            <p:fltVal val="0"/>
                                          </p:val>
                                        </p:tav>
                                        <p:tav tm="100000">
                                          <p:val>
                                            <p:strVal val="#ppt_w"/>
                                          </p:val>
                                        </p:tav>
                                      </p:tavLst>
                                    </p:anim>
                                    <p:anim calcmode="lin" valueType="num">
                                      <p:cBhvr>
                                        <p:cTn id="8" dur="1000" fill="hold"/>
                                        <p:tgtEl>
                                          <p:spTgt spid="1307652"/>
                                        </p:tgtEl>
                                        <p:attrNameLst>
                                          <p:attrName>ppt_h</p:attrName>
                                        </p:attrNameLst>
                                      </p:cBhvr>
                                      <p:tavLst>
                                        <p:tav tm="0">
                                          <p:val>
                                            <p:fltVal val="0"/>
                                          </p:val>
                                        </p:tav>
                                        <p:tav tm="100000">
                                          <p:val>
                                            <p:strVal val="#ppt_h"/>
                                          </p:val>
                                        </p:tav>
                                      </p:tavLst>
                                    </p:anim>
                                    <p:anim calcmode="lin" valueType="num">
                                      <p:cBhvr>
                                        <p:cTn id="9" dur="1000" fill="hold"/>
                                        <p:tgtEl>
                                          <p:spTgt spid="1307652"/>
                                        </p:tgtEl>
                                        <p:attrNameLst>
                                          <p:attrName>style.rotation</p:attrName>
                                        </p:attrNameLst>
                                      </p:cBhvr>
                                      <p:tavLst>
                                        <p:tav tm="0">
                                          <p:val>
                                            <p:fltVal val="90"/>
                                          </p:val>
                                        </p:tav>
                                        <p:tav tm="100000">
                                          <p:val>
                                            <p:fltVal val="0"/>
                                          </p:val>
                                        </p:tav>
                                      </p:tavLst>
                                    </p:anim>
                                    <p:animEffect transition="in" filter="fade">
                                      <p:cBhvr>
                                        <p:cTn id="10" dur="1000"/>
                                        <p:tgtEl>
                                          <p:spTgt spid="1307652"/>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15" dur="500"/>
                                        <p:tgtEl>
                                          <p:spTgt spid="29184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20" dur="500"/>
                                        <p:tgtEl>
                                          <p:spTgt spid="29184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25" dur="500"/>
                                        <p:tgtEl>
                                          <p:spTgt spid="29184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30" dur="500"/>
                                        <p:tgtEl>
                                          <p:spTgt spid="2918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35" dur="500"/>
                                        <p:tgtEl>
                                          <p:spTgt spid="29184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1843">
                                            <p:txEl>
                                              <p:pRg st="9" end="9"/>
                                            </p:txEl>
                                          </p:spTgt>
                                        </p:tgtEl>
                                        <p:attrNameLst>
                                          <p:attrName>style.visibility</p:attrName>
                                        </p:attrNameLst>
                                      </p:cBhvr>
                                      <p:to>
                                        <p:strVal val="visible"/>
                                      </p:to>
                                    </p:set>
                                    <p:animEffect transition="in" filter="blinds(horizontal)">
                                      <p:cBhvr>
                                        <p:cTn id="40" dur="500"/>
                                        <p:tgtEl>
                                          <p:spTgt spid="291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P spid="13076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F4E437B6-5752-9F4E-8E22-E900AC9A08B0}" type="slidenum">
              <a:rPr lang="en-US" sz="1400">
                <a:latin typeface="Arial" charset="0"/>
              </a:rPr>
              <a:pPr eaLnBrk="1" hangingPunct="1"/>
              <a:t>34</a:t>
            </a:fld>
            <a:endParaRPr lang="en-US" sz="1400">
              <a:latin typeface="Arial" charset="0"/>
            </a:endParaRPr>
          </a:p>
        </p:txBody>
      </p:sp>
      <p:sp>
        <p:nvSpPr>
          <p:cNvPr id="2928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1311747" name="Rectangle 3"/>
          <p:cNvSpPr>
            <a:spLocks noGrp="1" noChangeArrowheads="1"/>
          </p:cNvSpPr>
          <p:nvPr>
            <p:ph type="body" idx="1"/>
          </p:nvPr>
        </p:nvSpPr>
        <p:spPr>
          <a:xfrm>
            <a:off x="609600" y="1066800"/>
            <a:ext cx="7848600" cy="5029200"/>
          </a:xfrm>
        </p:spPr>
        <p:txBody>
          <a:bodyPr/>
          <a:lstStyle/>
          <a:p>
            <a:pPr lvl="1" eaLnBrk="1" hangingPunct="1"/>
            <a:r>
              <a:rPr lang="en-US" dirty="0">
                <a:latin typeface="Tahoma" charset="0"/>
                <a:ea typeface="ＭＳ Ｐゴシック" charset="0"/>
              </a:rPr>
              <a:t>Other issues?</a:t>
            </a:r>
          </a:p>
          <a:p>
            <a:pPr lvl="2" eaLnBrk="1" hangingPunct="1"/>
            <a:r>
              <a:rPr lang="en-US" dirty="0">
                <a:latin typeface="Tahoma" charset="0"/>
                <a:ea typeface="ＭＳ Ｐゴシック" charset="0"/>
              </a:rPr>
              <a:t>What else should we be concerned with when trying to delete a node?</a:t>
            </a:r>
          </a:p>
          <a:p>
            <a:pPr lvl="3" eaLnBrk="1" hangingPunct="1"/>
            <a:r>
              <a:rPr lang="en-US" dirty="0">
                <a:latin typeface="Tahoma" charset="0"/>
                <a:ea typeface="ＭＳ Ｐゴシック" charset="0"/>
              </a:rPr>
              <a:t>Are there any </a:t>
            </a:r>
            <a:r>
              <a:rPr lang="en-US" dirty="0">
                <a:solidFill>
                  <a:srgbClr val="FF0000"/>
                </a:solidFill>
                <a:latin typeface="Tahoma" charset="0"/>
                <a:ea typeface="ＭＳ Ｐゴシック" charset="0"/>
              </a:rPr>
              <a:t>special cases</a:t>
            </a:r>
            <a:r>
              <a:rPr lang="en-US" dirty="0">
                <a:latin typeface="Tahoma" charset="0"/>
                <a:ea typeface="ＭＳ Ｐゴシック" charset="0"/>
              </a:rPr>
              <a:t> we have to worry about?</a:t>
            </a:r>
          </a:p>
          <a:p>
            <a:pPr lvl="4" eaLnBrk="1" hangingPunct="1"/>
            <a:r>
              <a:rPr lang="en-US" b="1" dirty="0">
                <a:latin typeface="Tahoma" charset="0"/>
                <a:ea typeface="ＭＳ Ｐゴシック" charset="0"/>
              </a:rPr>
              <a:t>This is VERY IMPORTANT in many data structures and algorithms</a:t>
            </a:r>
          </a:p>
          <a:p>
            <a:pPr lvl="4" eaLnBrk="1" hangingPunct="1"/>
            <a:r>
              <a:rPr lang="en-US" dirty="0">
                <a:latin typeface="Tahoma" charset="0"/>
                <a:ea typeface="ＭＳ Ｐゴシック" charset="0"/>
              </a:rPr>
              <a:t>We discussed this for </a:t>
            </a:r>
            <a:r>
              <a:rPr lang="en-US" dirty="0" err="1">
                <a:latin typeface="Tahoma" charset="0"/>
                <a:ea typeface="ＭＳ Ｐゴシック" charset="0"/>
              </a:rPr>
              <a:t>BagInterface</a:t>
            </a:r>
            <a:r>
              <a:rPr lang="en-US" dirty="0">
                <a:latin typeface="Tahoma" charset="0"/>
                <a:ea typeface="ＭＳ Ｐゴシック" charset="0"/>
              </a:rPr>
              <a:t> but there were not really any problems</a:t>
            </a:r>
          </a:p>
          <a:p>
            <a:pPr lvl="3" eaLnBrk="1" hangingPunct="1"/>
            <a:r>
              <a:rPr lang="en-US" dirty="0">
                <a:latin typeface="Tahoma" charset="0"/>
                <a:ea typeface="ＭＳ Ｐゴシック" charset="0"/>
              </a:rPr>
              <a:t>But what about for </a:t>
            </a:r>
            <a:r>
              <a:rPr lang="en-US" dirty="0" err="1">
                <a:latin typeface="Tahoma" charset="0"/>
                <a:ea typeface="ＭＳ Ｐゴシック" charset="0"/>
              </a:rPr>
              <a:t>ListInterface</a:t>
            </a:r>
            <a:r>
              <a:rPr lang="en-US" dirty="0">
                <a:latin typeface="Tahoma" charset="0"/>
                <a:ea typeface="ＭＳ Ｐゴシック" charset="0"/>
              </a:rPr>
              <a:t>?</a:t>
            </a:r>
          </a:p>
          <a:p>
            <a:pPr lvl="4" eaLnBrk="1" hangingPunct="1"/>
            <a:r>
              <a:rPr lang="en-US" dirty="0">
                <a:latin typeface="Tahoma" charset="0"/>
                <a:ea typeface="ＭＳ Ｐゴシック" charset="0"/>
              </a:rPr>
              <a:t>if the index is invalid we cannot delete</a:t>
            </a:r>
          </a:p>
          <a:p>
            <a:pPr lvl="4" eaLnBrk="1" hangingPunct="1"/>
            <a:r>
              <a:rPr lang="en-US" dirty="0">
                <a:latin typeface="Tahoma" charset="0"/>
                <a:ea typeface="ＭＳ Ｐゴシック" charset="0"/>
              </a:rPr>
              <a:t>deleting the front node</a:t>
            </a:r>
          </a:p>
          <a:p>
            <a:pPr lvl="4" eaLnBrk="1" hangingPunct="1"/>
            <a:r>
              <a:rPr lang="en-US" dirty="0">
                <a:latin typeface="Tahoma" charset="0"/>
                <a:ea typeface="ＭＳ Ｐゴシック" charset="0"/>
              </a:rPr>
              <a:t>deleting the last remaining node (also the front node)</a:t>
            </a:r>
          </a:p>
          <a:p>
            <a:pPr lvl="3" eaLnBrk="1" hangingPunct="1"/>
            <a:r>
              <a:rPr lang="en-US" dirty="0">
                <a:latin typeface="Tahoma" charset="0"/>
                <a:ea typeface="ＭＳ Ｐゴシック" charset="0"/>
              </a:rPr>
              <a:t>Let's see, if the front node is deleted, the </a:t>
            </a:r>
            <a:r>
              <a:rPr lang="en-US" b="1" dirty="0">
                <a:latin typeface="Tahoma" charset="0"/>
                <a:ea typeface="ＭＳ Ｐゴシック" charset="0"/>
              </a:rPr>
              <a:t>node before it</a:t>
            </a:r>
            <a:r>
              <a:rPr lang="en-US" dirty="0">
                <a:latin typeface="Tahoma" charset="0"/>
                <a:ea typeface="ＭＳ Ｐゴシック" charset="0"/>
              </a:rPr>
              <a:t> will be ???????????</a:t>
            </a:r>
          </a:p>
          <a:p>
            <a:pPr lvl="4" eaLnBrk="1" hangingPunct="1"/>
            <a:r>
              <a:rPr lang="en-US" dirty="0">
                <a:latin typeface="Tahoma" charset="0"/>
                <a:ea typeface="ＭＳ Ｐゴシック" charset="0"/>
              </a:rPr>
              <a:t>Special case!!!</a:t>
            </a:r>
          </a:p>
        </p:txBody>
      </p:sp>
    </p:spTree>
    <p:extLst>
      <p:ext uri="{BB962C8B-B14F-4D97-AF65-F5344CB8AC3E}">
        <p14:creationId xmlns:p14="http://schemas.microsoft.com/office/powerpoint/2010/main" val="977619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1747">
                                            <p:txEl>
                                              <p:pRg st="2" end="2"/>
                                            </p:txEl>
                                          </p:spTgt>
                                        </p:tgtEl>
                                        <p:attrNameLst>
                                          <p:attrName>style.visibility</p:attrName>
                                        </p:attrNameLst>
                                      </p:cBhvr>
                                      <p:to>
                                        <p:strVal val="visible"/>
                                      </p:to>
                                    </p:set>
                                    <p:anim to="" calcmode="lin" valueType="num">
                                      <p:cBhvr>
                                        <p:cTn id="7" dur="1" fill="hold"/>
                                        <p:tgtEl>
                                          <p:spTgt spid="131174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11747">
                                            <p:txEl>
                                              <p:pRg st="3" end="3"/>
                                            </p:txEl>
                                          </p:spTgt>
                                        </p:tgtEl>
                                        <p:attrNameLst>
                                          <p:attrName>style.visibility</p:attrName>
                                        </p:attrNameLst>
                                      </p:cBhvr>
                                      <p:to>
                                        <p:strVal val="visible"/>
                                      </p:to>
                                    </p:set>
                                    <p:anim to="" calcmode="lin" valueType="num">
                                      <p:cBhvr>
                                        <p:cTn id="10" dur="1" fill="hold"/>
                                        <p:tgtEl>
                                          <p:spTgt spid="131174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11747">
                                            <p:txEl>
                                              <p:pRg st="4" end="4"/>
                                            </p:txEl>
                                          </p:spTgt>
                                        </p:tgtEl>
                                        <p:attrNameLst>
                                          <p:attrName>style.visibility</p:attrName>
                                        </p:attrNameLst>
                                      </p:cBhvr>
                                      <p:to>
                                        <p:strVal val="visible"/>
                                      </p:to>
                                    </p:set>
                                    <p:anim to="" calcmode="lin" valueType="num">
                                      <p:cBhvr>
                                        <p:cTn id="13" dur="1" fill="hold"/>
                                        <p:tgtEl>
                                          <p:spTgt spid="1311747">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11747">
                                            <p:txEl>
                                              <p:pRg st="5" end="5"/>
                                            </p:txEl>
                                          </p:spTgt>
                                        </p:tgtEl>
                                        <p:attrNameLst>
                                          <p:attrName>style.visibility</p:attrName>
                                        </p:attrNameLst>
                                      </p:cBhvr>
                                      <p:to>
                                        <p:strVal val="visible"/>
                                      </p:to>
                                    </p:set>
                                    <p:anim to="" calcmode="lin" valueType="num">
                                      <p:cBhvr>
                                        <p:cTn id="16" dur="1" fill="hold"/>
                                        <p:tgtEl>
                                          <p:spTgt spid="1311747">
                                            <p:txEl>
                                              <p:pRg st="5" end="5"/>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1311747">
                                            <p:txEl>
                                              <p:pRg st="7" end="7"/>
                                            </p:txEl>
                                          </p:spTgt>
                                        </p:tgtEl>
                                        <p:attrNameLst>
                                          <p:attrName>style.visibility</p:attrName>
                                        </p:attrNameLst>
                                      </p:cBhvr>
                                      <p:to>
                                        <p:strVal val="visible"/>
                                      </p:to>
                                    </p:set>
                                    <p:animEffect transition="in" filter="wipe(down)">
                                      <p:cBhvr>
                                        <p:cTn id="21" dur="580">
                                          <p:stCondLst>
                                            <p:cond delay="0"/>
                                          </p:stCondLst>
                                        </p:cTn>
                                        <p:tgtEl>
                                          <p:spTgt spid="1311747">
                                            <p:txEl>
                                              <p:pRg st="7" end="7"/>
                                            </p:txEl>
                                          </p:spTgt>
                                        </p:tgtEl>
                                      </p:cBhvr>
                                    </p:animEffect>
                                    <p:anim calcmode="lin" valueType="num">
                                      <p:cBhvr>
                                        <p:cTn id="22" dur="1822" tmFilter="0,0; 0.14,0.36; 0.43,0.73; 0.71,0.91; 1.0,1.0">
                                          <p:stCondLst>
                                            <p:cond delay="0"/>
                                          </p:stCondLst>
                                        </p:cTn>
                                        <p:tgtEl>
                                          <p:spTgt spid="1311747">
                                            <p:txEl>
                                              <p:pRg st="7" end="7"/>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311747">
                                            <p:txEl>
                                              <p:pRg st="7" end="7"/>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311747">
                                            <p:txEl>
                                              <p:pRg st="7" end="7"/>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311747">
                                            <p:txEl>
                                              <p:pRg st="7" end="7"/>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311747">
                                            <p:txEl>
                                              <p:pRg st="7" end="7"/>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1311747">
                                            <p:txEl>
                                              <p:pRg st="7" end="7"/>
                                            </p:txEl>
                                          </p:spTgt>
                                        </p:tgtEl>
                                      </p:cBhvr>
                                      <p:to x="100000" y="60000"/>
                                    </p:animScale>
                                    <p:animScale>
                                      <p:cBhvr>
                                        <p:cTn id="28" dur="166" decel="50000">
                                          <p:stCondLst>
                                            <p:cond delay="676"/>
                                          </p:stCondLst>
                                        </p:cTn>
                                        <p:tgtEl>
                                          <p:spTgt spid="1311747">
                                            <p:txEl>
                                              <p:pRg st="7" end="7"/>
                                            </p:txEl>
                                          </p:spTgt>
                                        </p:tgtEl>
                                      </p:cBhvr>
                                      <p:to x="100000" y="100000"/>
                                    </p:animScale>
                                    <p:animScale>
                                      <p:cBhvr>
                                        <p:cTn id="29" dur="26">
                                          <p:stCondLst>
                                            <p:cond delay="1312"/>
                                          </p:stCondLst>
                                        </p:cTn>
                                        <p:tgtEl>
                                          <p:spTgt spid="1311747">
                                            <p:txEl>
                                              <p:pRg st="7" end="7"/>
                                            </p:txEl>
                                          </p:spTgt>
                                        </p:tgtEl>
                                      </p:cBhvr>
                                      <p:to x="100000" y="80000"/>
                                    </p:animScale>
                                    <p:animScale>
                                      <p:cBhvr>
                                        <p:cTn id="30" dur="166" decel="50000">
                                          <p:stCondLst>
                                            <p:cond delay="1338"/>
                                          </p:stCondLst>
                                        </p:cTn>
                                        <p:tgtEl>
                                          <p:spTgt spid="1311747">
                                            <p:txEl>
                                              <p:pRg st="7" end="7"/>
                                            </p:txEl>
                                          </p:spTgt>
                                        </p:tgtEl>
                                      </p:cBhvr>
                                      <p:to x="100000" y="100000"/>
                                    </p:animScale>
                                    <p:animScale>
                                      <p:cBhvr>
                                        <p:cTn id="31" dur="26">
                                          <p:stCondLst>
                                            <p:cond delay="1642"/>
                                          </p:stCondLst>
                                        </p:cTn>
                                        <p:tgtEl>
                                          <p:spTgt spid="1311747">
                                            <p:txEl>
                                              <p:pRg st="7" end="7"/>
                                            </p:txEl>
                                          </p:spTgt>
                                        </p:tgtEl>
                                      </p:cBhvr>
                                      <p:to x="100000" y="90000"/>
                                    </p:animScale>
                                    <p:animScale>
                                      <p:cBhvr>
                                        <p:cTn id="32" dur="166" decel="50000">
                                          <p:stCondLst>
                                            <p:cond delay="1668"/>
                                          </p:stCondLst>
                                        </p:cTn>
                                        <p:tgtEl>
                                          <p:spTgt spid="1311747">
                                            <p:txEl>
                                              <p:pRg st="7" end="7"/>
                                            </p:txEl>
                                          </p:spTgt>
                                        </p:tgtEl>
                                      </p:cBhvr>
                                      <p:to x="100000" y="100000"/>
                                    </p:animScale>
                                    <p:animScale>
                                      <p:cBhvr>
                                        <p:cTn id="33" dur="26">
                                          <p:stCondLst>
                                            <p:cond delay="1808"/>
                                          </p:stCondLst>
                                        </p:cTn>
                                        <p:tgtEl>
                                          <p:spTgt spid="1311747">
                                            <p:txEl>
                                              <p:pRg st="7" end="7"/>
                                            </p:txEl>
                                          </p:spTgt>
                                        </p:tgtEl>
                                      </p:cBhvr>
                                      <p:to x="100000" y="95000"/>
                                    </p:animScale>
                                    <p:animScale>
                                      <p:cBhvr>
                                        <p:cTn id="34" dur="166" decel="50000">
                                          <p:stCondLst>
                                            <p:cond delay="1834"/>
                                          </p:stCondLst>
                                        </p:cTn>
                                        <p:tgtEl>
                                          <p:spTgt spid="1311747">
                                            <p:txEl>
                                              <p:pRg st="7" end="7"/>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1311747">
                                            <p:txEl>
                                              <p:pRg st="6" end="6"/>
                                            </p:txEl>
                                          </p:spTgt>
                                        </p:tgtEl>
                                        <p:attrNameLst>
                                          <p:attrName>style.visibility</p:attrName>
                                        </p:attrNameLst>
                                      </p:cBhvr>
                                      <p:to>
                                        <p:strVal val="visible"/>
                                      </p:to>
                                    </p:set>
                                    <p:animEffect transition="in" filter="wipe(down)">
                                      <p:cBhvr>
                                        <p:cTn id="39" dur="580">
                                          <p:stCondLst>
                                            <p:cond delay="0"/>
                                          </p:stCondLst>
                                        </p:cTn>
                                        <p:tgtEl>
                                          <p:spTgt spid="1311747">
                                            <p:txEl>
                                              <p:pRg st="6" end="6"/>
                                            </p:txEl>
                                          </p:spTgt>
                                        </p:tgtEl>
                                      </p:cBhvr>
                                    </p:animEffect>
                                    <p:anim calcmode="lin" valueType="num">
                                      <p:cBhvr>
                                        <p:cTn id="40" dur="1822" tmFilter="0,0; 0.14,0.36; 0.43,0.73; 0.71,0.91; 1.0,1.0">
                                          <p:stCondLst>
                                            <p:cond delay="0"/>
                                          </p:stCondLst>
                                        </p:cTn>
                                        <p:tgtEl>
                                          <p:spTgt spid="1311747">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11747">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11747">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11747">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11747">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311747">
                                            <p:txEl>
                                              <p:pRg st="6" end="6"/>
                                            </p:txEl>
                                          </p:spTgt>
                                        </p:tgtEl>
                                      </p:cBhvr>
                                      <p:to x="100000" y="60000"/>
                                    </p:animScale>
                                    <p:animScale>
                                      <p:cBhvr>
                                        <p:cTn id="46" dur="166" decel="50000">
                                          <p:stCondLst>
                                            <p:cond delay="676"/>
                                          </p:stCondLst>
                                        </p:cTn>
                                        <p:tgtEl>
                                          <p:spTgt spid="1311747">
                                            <p:txEl>
                                              <p:pRg st="6" end="6"/>
                                            </p:txEl>
                                          </p:spTgt>
                                        </p:tgtEl>
                                      </p:cBhvr>
                                      <p:to x="100000" y="100000"/>
                                    </p:animScale>
                                    <p:animScale>
                                      <p:cBhvr>
                                        <p:cTn id="47" dur="26">
                                          <p:stCondLst>
                                            <p:cond delay="1312"/>
                                          </p:stCondLst>
                                        </p:cTn>
                                        <p:tgtEl>
                                          <p:spTgt spid="1311747">
                                            <p:txEl>
                                              <p:pRg st="6" end="6"/>
                                            </p:txEl>
                                          </p:spTgt>
                                        </p:tgtEl>
                                      </p:cBhvr>
                                      <p:to x="100000" y="80000"/>
                                    </p:animScale>
                                    <p:animScale>
                                      <p:cBhvr>
                                        <p:cTn id="48" dur="166" decel="50000">
                                          <p:stCondLst>
                                            <p:cond delay="1338"/>
                                          </p:stCondLst>
                                        </p:cTn>
                                        <p:tgtEl>
                                          <p:spTgt spid="1311747">
                                            <p:txEl>
                                              <p:pRg st="6" end="6"/>
                                            </p:txEl>
                                          </p:spTgt>
                                        </p:tgtEl>
                                      </p:cBhvr>
                                      <p:to x="100000" y="100000"/>
                                    </p:animScale>
                                    <p:animScale>
                                      <p:cBhvr>
                                        <p:cTn id="49" dur="26">
                                          <p:stCondLst>
                                            <p:cond delay="1642"/>
                                          </p:stCondLst>
                                        </p:cTn>
                                        <p:tgtEl>
                                          <p:spTgt spid="1311747">
                                            <p:txEl>
                                              <p:pRg st="6" end="6"/>
                                            </p:txEl>
                                          </p:spTgt>
                                        </p:tgtEl>
                                      </p:cBhvr>
                                      <p:to x="100000" y="90000"/>
                                    </p:animScale>
                                    <p:animScale>
                                      <p:cBhvr>
                                        <p:cTn id="50" dur="166" decel="50000">
                                          <p:stCondLst>
                                            <p:cond delay="1668"/>
                                          </p:stCondLst>
                                        </p:cTn>
                                        <p:tgtEl>
                                          <p:spTgt spid="1311747">
                                            <p:txEl>
                                              <p:pRg st="6" end="6"/>
                                            </p:txEl>
                                          </p:spTgt>
                                        </p:tgtEl>
                                      </p:cBhvr>
                                      <p:to x="100000" y="100000"/>
                                    </p:animScale>
                                    <p:animScale>
                                      <p:cBhvr>
                                        <p:cTn id="51" dur="26">
                                          <p:stCondLst>
                                            <p:cond delay="1808"/>
                                          </p:stCondLst>
                                        </p:cTn>
                                        <p:tgtEl>
                                          <p:spTgt spid="1311747">
                                            <p:txEl>
                                              <p:pRg st="6" end="6"/>
                                            </p:txEl>
                                          </p:spTgt>
                                        </p:tgtEl>
                                      </p:cBhvr>
                                      <p:to x="100000" y="95000"/>
                                    </p:animScale>
                                    <p:animScale>
                                      <p:cBhvr>
                                        <p:cTn id="52" dur="166" decel="50000">
                                          <p:stCondLst>
                                            <p:cond delay="1834"/>
                                          </p:stCondLst>
                                        </p:cTn>
                                        <p:tgtEl>
                                          <p:spTgt spid="1311747">
                                            <p:txEl>
                                              <p:pRg st="6" end="6"/>
                                            </p:txEl>
                                          </p:spTgt>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6" presetClass="entr" presetSubtype="0" fill="hold" nodeType="clickEffect">
                                  <p:stCondLst>
                                    <p:cond delay="0"/>
                                  </p:stCondLst>
                                  <p:childTnLst>
                                    <p:set>
                                      <p:cBhvr>
                                        <p:cTn id="56" dur="1" fill="hold">
                                          <p:stCondLst>
                                            <p:cond delay="0"/>
                                          </p:stCondLst>
                                        </p:cTn>
                                        <p:tgtEl>
                                          <p:spTgt spid="1311747">
                                            <p:txEl>
                                              <p:pRg st="8" end="8"/>
                                            </p:txEl>
                                          </p:spTgt>
                                        </p:tgtEl>
                                        <p:attrNameLst>
                                          <p:attrName>style.visibility</p:attrName>
                                        </p:attrNameLst>
                                      </p:cBhvr>
                                      <p:to>
                                        <p:strVal val="visible"/>
                                      </p:to>
                                    </p:set>
                                    <p:animEffect transition="in" filter="wipe(down)">
                                      <p:cBhvr>
                                        <p:cTn id="57" dur="580">
                                          <p:stCondLst>
                                            <p:cond delay="0"/>
                                          </p:stCondLst>
                                        </p:cTn>
                                        <p:tgtEl>
                                          <p:spTgt spid="1311747">
                                            <p:txEl>
                                              <p:pRg st="8" end="8"/>
                                            </p:txEl>
                                          </p:spTgt>
                                        </p:tgtEl>
                                      </p:cBhvr>
                                    </p:animEffect>
                                    <p:anim calcmode="lin" valueType="num">
                                      <p:cBhvr>
                                        <p:cTn id="58" dur="1822" tmFilter="0,0; 0.14,0.36; 0.43,0.73; 0.71,0.91; 1.0,1.0">
                                          <p:stCondLst>
                                            <p:cond delay="0"/>
                                          </p:stCondLst>
                                        </p:cTn>
                                        <p:tgtEl>
                                          <p:spTgt spid="1311747">
                                            <p:txEl>
                                              <p:pRg st="8" end="8"/>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311747">
                                            <p:txEl>
                                              <p:pRg st="8" end="8"/>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311747">
                                            <p:txEl>
                                              <p:pRg st="8" end="8"/>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311747">
                                            <p:txEl>
                                              <p:pRg st="8" end="8"/>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311747">
                                            <p:txEl>
                                              <p:pRg st="8" end="8"/>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1311747">
                                            <p:txEl>
                                              <p:pRg st="8" end="8"/>
                                            </p:txEl>
                                          </p:spTgt>
                                        </p:tgtEl>
                                      </p:cBhvr>
                                      <p:to x="100000" y="60000"/>
                                    </p:animScale>
                                    <p:animScale>
                                      <p:cBhvr>
                                        <p:cTn id="64" dur="166" decel="50000">
                                          <p:stCondLst>
                                            <p:cond delay="676"/>
                                          </p:stCondLst>
                                        </p:cTn>
                                        <p:tgtEl>
                                          <p:spTgt spid="1311747">
                                            <p:txEl>
                                              <p:pRg st="8" end="8"/>
                                            </p:txEl>
                                          </p:spTgt>
                                        </p:tgtEl>
                                      </p:cBhvr>
                                      <p:to x="100000" y="100000"/>
                                    </p:animScale>
                                    <p:animScale>
                                      <p:cBhvr>
                                        <p:cTn id="65" dur="26">
                                          <p:stCondLst>
                                            <p:cond delay="1312"/>
                                          </p:stCondLst>
                                        </p:cTn>
                                        <p:tgtEl>
                                          <p:spTgt spid="1311747">
                                            <p:txEl>
                                              <p:pRg st="8" end="8"/>
                                            </p:txEl>
                                          </p:spTgt>
                                        </p:tgtEl>
                                      </p:cBhvr>
                                      <p:to x="100000" y="80000"/>
                                    </p:animScale>
                                    <p:animScale>
                                      <p:cBhvr>
                                        <p:cTn id="66" dur="166" decel="50000">
                                          <p:stCondLst>
                                            <p:cond delay="1338"/>
                                          </p:stCondLst>
                                        </p:cTn>
                                        <p:tgtEl>
                                          <p:spTgt spid="1311747">
                                            <p:txEl>
                                              <p:pRg st="8" end="8"/>
                                            </p:txEl>
                                          </p:spTgt>
                                        </p:tgtEl>
                                      </p:cBhvr>
                                      <p:to x="100000" y="100000"/>
                                    </p:animScale>
                                    <p:animScale>
                                      <p:cBhvr>
                                        <p:cTn id="67" dur="26">
                                          <p:stCondLst>
                                            <p:cond delay="1642"/>
                                          </p:stCondLst>
                                        </p:cTn>
                                        <p:tgtEl>
                                          <p:spTgt spid="1311747">
                                            <p:txEl>
                                              <p:pRg st="8" end="8"/>
                                            </p:txEl>
                                          </p:spTgt>
                                        </p:tgtEl>
                                      </p:cBhvr>
                                      <p:to x="100000" y="90000"/>
                                    </p:animScale>
                                    <p:animScale>
                                      <p:cBhvr>
                                        <p:cTn id="68" dur="166" decel="50000">
                                          <p:stCondLst>
                                            <p:cond delay="1668"/>
                                          </p:stCondLst>
                                        </p:cTn>
                                        <p:tgtEl>
                                          <p:spTgt spid="1311747">
                                            <p:txEl>
                                              <p:pRg st="8" end="8"/>
                                            </p:txEl>
                                          </p:spTgt>
                                        </p:tgtEl>
                                      </p:cBhvr>
                                      <p:to x="100000" y="100000"/>
                                    </p:animScale>
                                    <p:animScale>
                                      <p:cBhvr>
                                        <p:cTn id="69" dur="26">
                                          <p:stCondLst>
                                            <p:cond delay="1808"/>
                                          </p:stCondLst>
                                        </p:cTn>
                                        <p:tgtEl>
                                          <p:spTgt spid="1311747">
                                            <p:txEl>
                                              <p:pRg st="8" end="8"/>
                                            </p:txEl>
                                          </p:spTgt>
                                        </p:tgtEl>
                                      </p:cBhvr>
                                      <p:to x="100000" y="95000"/>
                                    </p:animScale>
                                    <p:animScale>
                                      <p:cBhvr>
                                        <p:cTn id="70" dur="166" decel="50000">
                                          <p:stCondLst>
                                            <p:cond delay="1834"/>
                                          </p:stCondLst>
                                        </p:cTn>
                                        <p:tgtEl>
                                          <p:spTgt spid="1311747">
                                            <p:txEl>
                                              <p:pRg st="8" end="8"/>
                                            </p:txEl>
                                          </p:spTgt>
                                        </p:tgtEl>
                                      </p:cBhvr>
                                      <p:to x="100000" y="100000"/>
                                    </p:animScale>
                                  </p:childTnLst>
                                </p:cTn>
                              </p:par>
                            </p:childTnLst>
                          </p:cTn>
                        </p:par>
                      </p:childTnLst>
                    </p:cTn>
                  </p:par>
                  <p:par>
                    <p:cTn id="71" fill="hold" nodeType="clickPar">
                      <p:stCondLst>
                        <p:cond delay="indefinite"/>
                      </p:stCondLst>
                      <p:childTnLst>
                        <p:par>
                          <p:cTn id="72" fill="hold" nodeType="withGroup">
                            <p:stCondLst>
                              <p:cond delay="0"/>
                            </p:stCondLst>
                            <p:childTnLst>
                              <p:par>
                                <p:cTn id="73" presetID="34" presetClass="entr" presetSubtype="0" fill="hold" nodeType="clickEffect">
                                  <p:stCondLst>
                                    <p:cond delay="0"/>
                                  </p:stCondLst>
                                  <p:childTnLst>
                                    <p:set>
                                      <p:cBhvr>
                                        <p:cTn id="74" dur="1" fill="hold">
                                          <p:stCondLst>
                                            <p:cond delay="0"/>
                                          </p:stCondLst>
                                        </p:cTn>
                                        <p:tgtEl>
                                          <p:spTgt spid="1311747">
                                            <p:txEl>
                                              <p:pRg st="9" end="9"/>
                                            </p:txEl>
                                          </p:spTgt>
                                        </p:tgtEl>
                                        <p:attrNameLst>
                                          <p:attrName>style.visibility</p:attrName>
                                        </p:attrNameLst>
                                      </p:cBhvr>
                                      <p:to>
                                        <p:strVal val="visible"/>
                                      </p:to>
                                    </p:set>
                                    <p:anim from="(-#ppt_w/2)" to="(#ppt_x)" calcmode="lin" valueType="num">
                                      <p:cBhvr>
                                        <p:cTn id="75" dur="600" fill="hold">
                                          <p:stCondLst>
                                            <p:cond delay="0"/>
                                          </p:stCondLst>
                                        </p:cTn>
                                        <p:tgtEl>
                                          <p:spTgt spid="1311747">
                                            <p:txEl>
                                              <p:pRg st="9" end="9"/>
                                            </p:txEl>
                                          </p:spTgt>
                                        </p:tgtEl>
                                        <p:attrNameLst>
                                          <p:attrName>ppt_x</p:attrName>
                                        </p:attrNameLst>
                                      </p:cBhvr>
                                    </p:anim>
                                    <p:anim from="0" to="-1.0" calcmode="lin" valueType="num">
                                      <p:cBhvr>
                                        <p:cTn id="76" dur="200" decel="50000" autoRev="1" fill="hold">
                                          <p:stCondLst>
                                            <p:cond delay="600"/>
                                          </p:stCondLst>
                                        </p:cTn>
                                        <p:tgtEl>
                                          <p:spTgt spid="1311747">
                                            <p:txEl>
                                              <p:pRg st="9" end="9"/>
                                            </p:txEl>
                                          </p:spTgt>
                                        </p:tgtEl>
                                        <p:attrNameLst>
                                          <p:attrName>xshear</p:attrName>
                                        </p:attrNameLst>
                                      </p:cBhvr>
                                    </p:anim>
                                    <p:animScale>
                                      <p:cBhvr>
                                        <p:cTn id="77" dur="200" decel="100000" autoRev="1" fill="hold">
                                          <p:stCondLst>
                                            <p:cond delay="600"/>
                                          </p:stCondLst>
                                        </p:cTn>
                                        <p:tgtEl>
                                          <p:spTgt spid="1311747">
                                            <p:txEl>
                                              <p:pRg st="9" end="9"/>
                                            </p:txEl>
                                          </p:spTgt>
                                        </p:tgtEl>
                                      </p:cBhvr>
                                      <p:from x="100000" y="100000"/>
                                      <p:to x="80000" y="100000"/>
                                    </p:animScale>
                                    <p:anim by="(#ppt_h/3+#ppt_w*0.1)" calcmode="lin" valueType="num">
                                      <p:cBhvr additive="sum">
                                        <p:cTn id="78" dur="200" decel="100000" autoRev="1" fill="hold">
                                          <p:stCondLst>
                                            <p:cond delay="600"/>
                                          </p:stCondLst>
                                        </p:cTn>
                                        <p:tgtEl>
                                          <p:spTgt spid="1311747">
                                            <p:txEl>
                                              <p:pRg st="9" end="9"/>
                                            </p:txEl>
                                          </p:spTgt>
                                        </p:tgtEl>
                                        <p:attrNameLst>
                                          <p:attrName>ppt_x</p:attrName>
                                        </p:attrNameLst>
                                      </p:cBhvr>
                                    </p:anim>
                                  </p:childTnLst>
                                </p:cTn>
                              </p:par>
                              <p:par>
                                <p:cTn id="79" presetID="34" presetClass="entr" presetSubtype="0" fill="hold" nodeType="withEffect">
                                  <p:stCondLst>
                                    <p:cond delay="0"/>
                                  </p:stCondLst>
                                  <p:childTnLst>
                                    <p:set>
                                      <p:cBhvr>
                                        <p:cTn id="80" dur="1" fill="hold">
                                          <p:stCondLst>
                                            <p:cond delay="0"/>
                                          </p:stCondLst>
                                        </p:cTn>
                                        <p:tgtEl>
                                          <p:spTgt spid="1311747">
                                            <p:txEl>
                                              <p:pRg st="10" end="10"/>
                                            </p:txEl>
                                          </p:spTgt>
                                        </p:tgtEl>
                                        <p:attrNameLst>
                                          <p:attrName>style.visibility</p:attrName>
                                        </p:attrNameLst>
                                      </p:cBhvr>
                                      <p:to>
                                        <p:strVal val="visible"/>
                                      </p:to>
                                    </p:set>
                                    <p:anim from="(-#ppt_w/2)" to="(#ppt_x)" calcmode="lin" valueType="num">
                                      <p:cBhvr>
                                        <p:cTn id="81" dur="600" fill="hold">
                                          <p:stCondLst>
                                            <p:cond delay="0"/>
                                          </p:stCondLst>
                                        </p:cTn>
                                        <p:tgtEl>
                                          <p:spTgt spid="1311747">
                                            <p:txEl>
                                              <p:pRg st="10" end="10"/>
                                            </p:txEl>
                                          </p:spTgt>
                                        </p:tgtEl>
                                        <p:attrNameLst>
                                          <p:attrName>ppt_x</p:attrName>
                                        </p:attrNameLst>
                                      </p:cBhvr>
                                    </p:anim>
                                    <p:anim from="0" to="-1.0" calcmode="lin" valueType="num">
                                      <p:cBhvr>
                                        <p:cTn id="82" dur="200" decel="50000" autoRev="1" fill="hold">
                                          <p:stCondLst>
                                            <p:cond delay="600"/>
                                          </p:stCondLst>
                                        </p:cTn>
                                        <p:tgtEl>
                                          <p:spTgt spid="1311747">
                                            <p:txEl>
                                              <p:pRg st="10" end="10"/>
                                            </p:txEl>
                                          </p:spTgt>
                                        </p:tgtEl>
                                        <p:attrNameLst>
                                          <p:attrName>xshear</p:attrName>
                                        </p:attrNameLst>
                                      </p:cBhvr>
                                    </p:anim>
                                    <p:animScale>
                                      <p:cBhvr>
                                        <p:cTn id="83" dur="200" decel="100000" autoRev="1" fill="hold">
                                          <p:stCondLst>
                                            <p:cond delay="600"/>
                                          </p:stCondLst>
                                        </p:cTn>
                                        <p:tgtEl>
                                          <p:spTgt spid="1311747">
                                            <p:txEl>
                                              <p:pRg st="10" end="10"/>
                                            </p:txEl>
                                          </p:spTgt>
                                        </p:tgtEl>
                                      </p:cBhvr>
                                      <p:from x="100000" y="100000"/>
                                      <p:to x="80000" y="100000"/>
                                    </p:animScale>
                                    <p:anim by="(#ppt_h/3+#ppt_w*0.1)" calcmode="lin" valueType="num">
                                      <p:cBhvr additive="sum">
                                        <p:cTn id="84" dur="200" decel="100000" autoRev="1" fill="hold">
                                          <p:stCondLst>
                                            <p:cond delay="600"/>
                                          </p:stCondLst>
                                        </p:cTn>
                                        <p:tgtEl>
                                          <p:spTgt spid="1311747">
                                            <p:txEl>
                                              <p:pRg st="10" end="1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4F6466E8-3552-E04F-AD4A-9BA2743C8EF6}" type="slidenum">
              <a:rPr lang="en-US" sz="1400">
                <a:latin typeface="Arial" charset="0"/>
              </a:rPr>
              <a:pPr eaLnBrk="1" hangingPunct="1"/>
              <a:t>35</a:t>
            </a:fld>
            <a:endParaRPr lang="en-US" sz="1400">
              <a:latin typeface="Arial" charset="0"/>
            </a:endParaRPr>
          </a:p>
        </p:txBody>
      </p:sp>
      <p:sp>
        <p:nvSpPr>
          <p:cNvPr id="2938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Linked List Implementation</a:t>
            </a:r>
          </a:p>
        </p:txBody>
      </p:sp>
      <p:sp>
        <p:nvSpPr>
          <p:cNvPr id="293891" name="Rectangle 3"/>
          <p:cNvSpPr>
            <a:spLocks noGrp="1" noChangeArrowheads="1"/>
          </p:cNvSpPr>
          <p:nvPr>
            <p:ph type="body" idx="1"/>
          </p:nvPr>
        </p:nvSpPr>
        <p:spPr/>
        <p:txBody>
          <a:bodyPr/>
          <a:lstStyle/>
          <a:p>
            <a:pPr lvl="2" eaLnBrk="1" hangingPunct="1"/>
            <a:r>
              <a:rPr lang="en-US">
                <a:latin typeface="Tahoma" charset="0"/>
                <a:ea typeface="ＭＳ Ｐゴシック" charset="0"/>
              </a:rPr>
              <a:t>Let's look at the code:</a:t>
            </a:r>
          </a:p>
        </p:txBody>
      </p:sp>
      <p:sp>
        <p:nvSpPr>
          <p:cNvPr id="293892" name="Text Box 4"/>
          <p:cNvSpPr txBox="1">
            <a:spLocks noChangeArrowheads="1"/>
          </p:cNvSpPr>
          <p:nvPr/>
        </p:nvSpPr>
        <p:spPr bwMode="auto">
          <a:xfrm>
            <a:off x="609600" y="1447800"/>
            <a:ext cx="8077200" cy="5262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algn="l" eaLnBrk="1" hangingPunct="1"/>
            <a:r>
              <a:rPr lang="en-US" sz="1400" dirty="0">
                <a:latin typeface="Courier New" charset="0"/>
              </a:rPr>
              <a:t>public</a:t>
            </a:r>
            <a:r>
              <a:rPr lang="en-US" sz="1400" b="1" dirty="0">
                <a:latin typeface="Courier New" charset="0"/>
              </a:rPr>
              <a:t> T remove(</a:t>
            </a:r>
            <a:r>
              <a:rPr lang="en-US" sz="1400" dirty="0" err="1">
                <a:latin typeface="Courier New" charset="0"/>
              </a:rPr>
              <a:t>int</a:t>
            </a:r>
            <a:r>
              <a:rPr lang="en-US" sz="1400" b="1" dirty="0">
                <a:latin typeface="Courier New" charset="0"/>
              </a:rPr>
              <a:t> </a:t>
            </a:r>
            <a:r>
              <a:rPr lang="en-US" sz="1400" b="1" dirty="0" err="1">
                <a:latin typeface="Courier New" charset="0"/>
              </a:rPr>
              <a:t>givenPosition</a:t>
            </a:r>
            <a:r>
              <a:rPr lang="en-US" sz="1400" b="1" dirty="0">
                <a:latin typeface="Courier New" charset="0"/>
              </a:rPr>
              <a:t>)</a:t>
            </a:r>
            <a:endParaRPr lang="en-US" sz="1400" dirty="0">
              <a:latin typeface="Courier New" charset="0"/>
            </a:endParaRPr>
          </a:p>
          <a:p>
            <a:pPr algn="l" eaLnBrk="1" hangingPunct="1"/>
            <a:r>
              <a:rPr lang="en-US" sz="1400" b="1" dirty="0">
                <a:latin typeface="Courier New" charset="0"/>
              </a:rPr>
              <a:t>{</a:t>
            </a:r>
            <a:endParaRPr lang="en-US" sz="1400" dirty="0">
              <a:latin typeface="Courier New" charset="0"/>
            </a:endParaRPr>
          </a:p>
          <a:p>
            <a:pPr algn="l" eaLnBrk="1" hangingPunct="1"/>
            <a:r>
              <a:rPr lang="en-US" sz="1400" b="1" dirty="0">
                <a:latin typeface="Courier New" charset="0"/>
              </a:rPr>
              <a:t>   T result = </a:t>
            </a:r>
            <a:r>
              <a:rPr lang="en-US" sz="1400" dirty="0">
                <a:latin typeface="Courier New" charset="0"/>
              </a:rPr>
              <a:t>null</a:t>
            </a:r>
            <a:r>
              <a:rPr lang="en-US" sz="1400" b="1" dirty="0">
                <a:latin typeface="Courier New" charset="0"/>
              </a:rPr>
              <a:t>;                    </a:t>
            </a:r>
            <a:r>
              <a:rPr lang="en-US" sz="1400" dirty="0">
                <a:latin typeface="Courier New" charset="0"/>
              </a:rPr>
              <a:t>// initialize return value</a:t>
            </a:r>
          </a:p>
          <a:p>
            <a:pPr algn="l" eaLnBrk="1" hangingPunct="1"/>
            <a:r>
              <a:rPr lang="en-US" sz="1400" b="1" dirty="0">
                <a:latin typeface="Courier New" charset="0"/>
              </a:rPr>
              <a:t>   </a:t>
            </a:r>
            <a:r>
              <a:rPr lang="en-US" sz="1400" dirty="0">
                <a:latin typeface="Courier New" charset="0"/>
              </a:rPr>
              <a:t>if</a:t>
            </a:r>
            <a:r>
              <a:rPr lang="en-US" sz="1400" b="1" dirty="0">
                <a:latin typeface="Courier New" charset="0"/>
              </a:rPr>
              <a:t> ((</a:t>
            </a:r>
            <a:r>
              <a:rPr lang="en-US" sz="1400" b="1" dirty="0" err="1">
                <a:latin typeface="Courier New" charset="0"/>
              </a:rPr>
              <a:t>givenPosition</a:t>
            </a:r>
            <a:r>
              <a:rPr lang="en-US" sz="1400" b="1" dirty="0">
                <a:latin typeface="Courier New" charset="0"/>
              </a:rPr>
              <a:t> &gt;= 1) &amp;&amp; (</a:t>
            </a:r>
            <a:r>
              <a:rPr lang="en-US" sz="1400" b="1" dirty="0" err="1">
                <a:latin typeface="Courier New" charset="0"/>
              </a:rPr>
              <a:t>givenPosition</a:t>
            </a:r>
            <a:r>
              <a:rPr lang="en-US" sz="1400" b="1" dirty="0">
                <a:latin typeface="Courier New" charset="0"/>
              </a:rPr>
              <a:t> &lt;= </a:t>
            </a:r>
            <a:r>
              <a:rPr lang="en-US" sz="1400" b="1" dirty="0" err="1">
                <a:latin typeface="Courier New" charset="0"/>
              </a:rPr>
              <a:t>numberOfEntries</a:t>
            </a:r>
            <a:r>
              <a:rPr lang="en-US" sz="1400" b="1" dirty="0">
                <a:latin typeface="Courier New" charset="0"/>
              </a:rPr>
              <a:t>))</a:t>
            </a:r>
            <a:endParaRPr lang="en-US" sz="1400" dirty="0">
              <a:latin typeface="Courier New" charset="0"/>
            </a:endParaRPr>
          </a:p>
          <a:p>
            <a:pPr algn="l" eaLnBrk="1" hangingPunct="1"/>
            <a:r>
              <a:rPr lang="en-US" sz="1400" b="1" dirty="0">
                <a:latin typeface="Courier New" charset="0"/>
              </a:rPr>
              <a:t>   {</a:t>
            </a:r>
          </a:p>
          <a:p>
            <a:pPr algn="l" eaLnBrk="1" hangingPunct="1"/>
            <a:r>
              <a:rPr lang="en-US" sz="1400" b="1" dirty="0">
                <a:latin typeface="Courier New" charset="0"/>
              </a:rPr>
              <a:t>	assert !</a:t>
            </a:r>
            <a:r>
              <a:rPr lang="en-US" sz="1400" b="1" dirty="0" err="1">
                <a:latin typeface="Courier New" charset="0"/>
              </a:rPr>
              <a:t>isEmpty</a:t>
            </a:r>
            <a:r>
              <a:rPr lang="en-US" sz="1400" b="1" dirty="0">
                <a:latin typeface="Courier New" charset="0"/>
              </a:rPr>
              <a:t>();</a:t>
            </a:r>
            <a:endParaRPr lang="en-US" sz="1400" dirty="0">
              <a:latin typeface="Courier New" charset="0"/>
            </a:endParaRPr>
          </a:p>
          <a:p>
            <a:pPr algn="l" eaLnBrk="1" hangingPunct="1"/>
            <a:r>
              <a:rPr lang="en-US" sz="1400" b="1" dirty="0">
                <a:latin typeface="Courier New" charset="0"/>
              </a:rPr>
              <a:t>	</a:t>
            </a:r>
            <a:r>
              <a:rPr lang="en-US" sz="1400" b="1" dirty="0">
                <a:solidFill>
                  <a:srgbClr val="FF0000"/>
                </a:solidFill>
                <a:latin typeface="Courier New" charset="0"/>
              </a:rPr>
              <a:t>if (</a:t>
            </a:r>
            <a:r>
              <a:rPr lang="en-US" sz="1400" b="1" dirty="0" err="1">
                <a:solidFill>
                  <a:srgbClr val="FF0000"/>
                </a:solidFill>
                <a:latin typeface="Courier New" charset="0"/>
              </a:rPr>
              <a:t>givenPosition</a:t>
            </a:r>
            <a:r>
              <a:rPr lang="en-US" sz="1400" b="1" dirty="0">
                <a:solidFill>
                  <a:srgbClr val="FF0000"/>
                </a:solidFill>
                <a:latin typeface="Courier New" charset="0"/>
              </a:rPr>
              <a:t> == 1) // case 1: remove first entry</a:t>
            </a:r>
          </a:p>
          <a:p>
            <a:pPr algn="l" eaLnBrk="1" hangingPunct="1"/>
            <a:r>
              <a:rPr lang="en-US" sz="1400" b="1" dirty="0">
                <a:solidFill>
                  <a:srgbClr val="FF0000"/>
                </a:solidFill>
                <a:latin typeface="Courier New" charset="0"/>
              </a:rPr>
              <a:t>	{</a:t>
            </a:r>
          </a:p>
          <a:p>
            <a:pPr algn="l" eaLnBrk="1" hangingPunct="1"/>
            <a:r>
              <a:rPr lang="en-US" sz="1400" b="1" dirty="0">
                <a:solidFill>
                  <a:srgbClr val="FF0000"/>
                </a:solidFill>
                <a:latin typeface="Courier New" charset="0"/>
              </a:rPr>
              <a:t>	   result = </a:t>
            </a:r>
            <a:r>
              <a:rPr lang="en-US" sz="1400" b="1" dirty="0" err="1">
                <a:solidFill>
                  <a:srgbClr val="FF0000"/>
                </a:solidFill>
                <a:latin typeface="Courier New" charset="0"/>
              </a:rPr>
              <a:t>firstNode.getData</a:t>
            </a:r>
            <a:r>
              <a:rPr lang="en-US" sz="1400" b="1" dirty="0">
                <a:solidFill>
                  <a:srgbClr val="FF0000"/>
                </a:solidFill>
                <a:latin typeface="Courier New" charset="0"/>
              </a:rPr>
              <a:t>();</a:t>
            </a:r>
          </a:p>
          <a:p>
            <a:pPr algn="l" eaLnBrk="1" hangingPunct="1"/>
            <a:r>
              <a:rPr lang="en-US" sz="1400" b="1" dirty="0">
                <a:solidFill>
                  <a:srgbClr val="FF0000"/>
                </a:solidFill>
                <a:latin typeface="Courier New" charset="0"/>
              </a:rPr>
              <a:t>	   </a:t>
            </a:r>
            <a:r>
              <a:rPr lang="en-US" sz="1400" b="1" dirty="0" err="1">
                <a:solidFill>
                  <a:srgbClr val="FF0000"/>
                </a:solidFill>
                <a:latin typeface="Courier New" charset="0"/>
              </a:rPr>
              <a:t>firstNode</a:t>
            </a:r>
            <a:r>
              <a:rPr lang="en-US" sz="1400" b="1" dirty="0">
                <a:solidFill>
                  <a:srgbClr val="FF0000"/>
                </a:solidFill>
                <a:latin typeface="Courier New" charset="0"/>
              </a:rPr>
              <a:t> = </a:t>
            </a:r>
            <a:r>
              <a:rPr lang="en-US" sz="1400" b="1" dirty="0" err="1">
                <a:solidFill>
                  <a:srgbClr val="FF0000"/>
                </a:solidFill>
                <a:latin typeface="Courier New" charset="0"/>
              </a:rPr>
              <a:t>firstNode.getNextNode</a:t>
            </a:r>
            <a:r>
              <a:rPr lang="en-US" sz="1400" b="1" dirty="0">
                <a:solidFill>
                  <a:srgbClr val="FF0000"/>
                </a:solidFill>
                <a:latin typeface="Courier New" charset="0"/>
              </a:rPr>
              <a:t>();</a:t>
            </a:r>
          </a:p>
          <a:p>
            <a:pPr algn="l" eaLnBrk="1" hangingPunct="1"/>
            <a:r>
              <a:rPr lang="en-US" sz="1400" b="1" dirty="0">
                <a:solidFill>
                  <a:srgbClr val="FF0000"/>
                </a:solidFill>
                <a:latin typeface="Courier New" charset="0"/>
              </a:rPr>
              <a:t>	}</a:t>
            </a:r>
          </a:p>
          <a:p>
            <a:pPr algn="l" eaLnBrk="1" hangingPunct="1"/>
            <a:r>
              <a:rPr lang="en-US" sz="1400" b="1" dirty="0">
                <a:latin typeface="Courier New" charset="0"/>
              </a:rPr>
              <a:t>	</a:t>
            </a:r>
            <a:r>
              <a:rPr lang="en-US" sz="1400" b="1" dirty="0">
                <a:solidFill>
                  <a:srgbClr val="009900"/>
                </a:solidFill>
                <a:latin typeface="Courier New" charset="0"/>
              </a:rPr>
              <a:t>else  // case 2: </a:t>
            </a:r>
            <a:r>
              <a:rPr lang="en-US" sz="1400" b="1" dirty="0" err="1">
                <a:solidFill>
                  <a:srgbClr val="009900"/>
                </a:solidFill>
                <a:latin typeface="Courier New" charset="0"/>
              </a:rPr>
              <a:t>givenPosition</a:t>
            </a:r>
            <a:r>
              <a:rPr lang="en-US" sz="1400" b="1" dirty="0">
                <a:solidFill>
                  <a:srgbClr val="009900"/>
                </a:solidFill>
                <a:latin typeface="Courier New" charset="0"/>
              </a:rPr>
              <a:t> &gt; 1</a:t>
            </a:r>
          </a:p>
          <a:p>
            <a:pPr algn="l" eaLnBrk="1" hangingPunct="1"/>
            <a:r>
              <a:rPr lang="en-US" sz="1400" b="1" dirty="0">
                <a:solidFill>
                  <a:srgbClr val="009900"/>
                </a:solidFill>
                <a:latin typeface="Courier New" charset="0"/>
              </a:rPr>
              <a:t>	{</a:t>
            </a:r>
          </a:p>
          <a:p>
            <a:pPr algn="l" eaLnBrk="1" hangingPunct="1"/>
            <a:r>
              <a:rPr lang="en-US" sz="1400" b="1" dirty="0">
                <a:solidFill>
                  <a:srgbClr val="009900"/>
                </a:solidFill>
                <a:latin typeface="Courier New" charset="0"/>
              </a:rPr>
              <a:t>	   Node </a:t>
            </a:r>
            <a:r>
              <a:rPr lang="en-US" sz="1400" b="1" dirty="0" err="1">
                <a:solidFill>
                  <a:srgbClr val="009900"/>
                </a:solidFill>
                <a:latin typeface="Courier New" charset="0"/>
              </a:rPr>
              <a:t>nodeBefore</a:t>
            </a:r>
            <a:r>
              <a:rPr lang="en-US" sz="1400" b="1" dirty="0">
                <a:solidFill>
                  <a:srgbClr val="009900"/>
                </a:solidFill>
                <a:latin typeface="Courier New" charset="0"/>
              </a:rPr>
              <a:t> = </a:t>
            </a:r>
            <a:r>
              <a:rPr lang="en-US" sz="1400" b="1" dirty="0" err="1">
                <a:solidFill>
                  <a:srgbClr val="009900"/>
                </a:solidFill>
                <a:latin typeface="Courier New" charset="0"/>
              </a:rPr>
              <a:t>getNodeAt</a:t>
            </a:r>
            <a:r>
              <a:rPr lang="en-US" sz="1400" b="1" dirty="0">
                <a:solidFill>
                  <a:srgbClr val="009900"/>
                </a:solidFill>
                <a:latin typeface="Courier New" charset="0"/>
              </a:rPr>
              <a:t>(givenPosition-1);</a:t>
            </a:r>
          </a:p>
          <a:p>
            <a:pPr algn="l" eaLnBrk="1" hangingPunct="1"/>
            <a:r>
              <a:rPr lang="en-US" sz="1400" b="1" dirty="0">
                <a:solidFill>
                  <a:srgbClr val="009900"/>
                </a:solidFill>
                <a:latin typeface="Courier New" charset="0"/>
              </a:rPr>
              <a:t>	   Node </a:t>
            </a:r>
            <a:r>
              <a:rPr lang="en-US" sz="1400" b="1" dirty="0" err="1">
                <a:solidFill>
                  <a:srgbClr val="009900"/>
                </a:solidFill>
                <a:latin typeface="Courier New" charset="0"/>
              </a:rPr>
              <a:t>nodeToRemove</a:t>
            </a:r>
            <a:r>
              <a:rPr lang="en-US" sz="1400" b="1" dirty="0">
                <a:solidFill>
                  <a:srgbClr val="009900"/>
                </a:solidFill>
                <a:latin typeface="Courier New" charset="0"/>
              </a:rPr>
              <a:t> = </a:t>
            </a:r>
            <a:r>
              <a:rPr lang="en-US" sz="1400" b="1" dirty="0" err="1">
                <a:solidFill>
                  <a:srgbClr val="009900"/>
                </a:solidFill>
                <a:latin typeface="Courier New" charset="0"/>
              </a:rPr>
              <a:t>nodeBefore.getNextNode</a:t>
            </a:r>
            <a:r>
              <a:rPr lang="en-US" sz="1400" b="1" dirty="0">
                <a:solidFill>
                  <a:srgbClr val="009900"/>
                </a:solidFill>
                <a:latin typeface="Courier New" charset="0"/>
              </a:rPr>
              <a:t>();</a:t>
            </a:r>
          </a:p>
          <a:p>
            <a:pPr algn="l" eaLnBrk="1" hangingPunct="1"/>
            <a:r>
              <a:rPr lang="en-US" sz="1400" b="1" dirty="0">
                <a:solidFill>
                  <a:srgbClr val="009900"/>
                </a:solidFill>
                <a:latin typeface="Courier New" charset="0"/>
              </a:rPr>
              <a:t> 	   result = </a:t>
            </a:r>
            <a:r>
              <a:rPr lang="en-US" sz="1400" b="1" dirty="0" err="1">
                <a:solidFill>
                  <a:srgbClr val="009900"/>
                </a:solidFill>
                <a:latin typeface="Courier New" charset="0"/>
              </a:rPr>
              <a:t>nodeToRemove.getData</a:t>
            </a:r>
            <a:r>
              <a:rPr lang="en-US" sz="1400" b="1" dirty="0">
                <a:solidFill>
                  <a:srgbClr val="009900"/>
                </a:solidFill>
                <a:latin typeface="Courier New" charset="0"/>
              </a:rPr>
              <a:t>();</a:t>
            </a:r>
          </a:p>
          <a:p>
            <a:pPr algn="l" eaLnBrk="1" hangingPunct="1"/>
            <a:r>
              <a:rPr lang="en-US" sz="1400" b="1" dirty="0">
                <a:solidFill>
                  <a:srgbClr val="009900"/>
                </a:solidFill>
                <a:latin typeface="Courier New" charset="0"/>
              </a:rPr>
              <a:t>	   Node </a:t>
            </a:r>
            <a:r>
              <a:rPr lang="en-US" sz="1400" b="1" dirty="0" err="1">
                <a:solidFill>
                  <a:srgbClr val="009900"/>
                </a:solidFill>
                <a:latin typeface="Courier New" charset="0"/>
              </a:rPr>
              <a:t>nodeAfter</a:t>
            </a:r>
            <a:r>
              <a:rPr lang="en-US" sz="1400" b="1" dirty="0">
                <a:solidFill>
                  <a:srgbClr val="009900"/>
                </a:solidFill>
                <a:latin typeface="Courier New" charset="0"/>
              </a:rPr>
              <a:t> = </a:t>
            </a:r>
            <a:r>
              <a:rPr lang="en-US" sz="1400" b="1" dirty="0" err="1">
                <a:solidFill>
                  <a:srgbClr val="009900"/>
                </a:solidFill>
                <a:latin typeface="Courier New" charset="0"/>
              </a:rPr>
              <a:t>nodeToRemove.getNextNode</a:t>
            </a:r>
            <a:r>
              <a:rPr lang="en-US" sz="1400" b="1" dirty="0">
                <a:solidFill>
                  <a:srgbClr val="009900"/>
                </a:solidFill>
                <a:latin typeface="Courier New" charset="0"/>
              </a:rPr>
              <a:t>();</a:t>
            </a:r>
          </a:p>
          <a:p>
            <a:pPr algn="l" eaLnBrk="1" hangingPunct="1"/>
            <a:r>
              <a:rPr lang="en-US" sz="1400" b="1" dirty="0">
                <a:solidFill>
                  <a:srgbClr val="009900"/>
                </a:solidFill>
                <a:latin typeface="Courier New" charset="0"/>
              </a:rPr>
              <a:t>	   </a:t>
            </a:r>
            <a:r>
              <a:rPr lang="en-US" sz="1400" b="1" dirty="0" err="1">
                <a:solidFill>
                  <a:srgbClr val="009900"/>
                </a:solidFill>
                <a:latin typeface="Courier New" charset="0"/>
              </a:rPr>
              <a:t>nodeBefore.setNextNode</a:t>
            </a:r>
            <a:r>
              <a:rPr lang="en-US" sz="1400" b="1" dirty="0">
                <a:solidFill>
                  <a:srgbClr val="009900"/>
                </a:solidFill>
                <a:latin typeface="Courier New" charset="0"/>
              </a:rPr>
              <a:t>(</a:t>
            </a:r>
            <a:r>
              <a:rPr lang="en-US" sz="1400" b="1" dirty="0" err="1">
                <a:solidFill>
                  <a:srgbClr val="009900"/>
                </a:solidFill>
                <a:latin typeface="Courier New" charset="0"/>
              </a:rPr>
              <a:t>nodeAfter</a:t>
            </a:r>
            <a:r>
              <a:rPr lang="en-US" sz="1400" b="1" dirty="0">
                <a:solidFill>
                  <a:srgbClr val="009900"/>
                </a:solidFill>
                <a:latin typeface="Courier New" charset="0"/>
              </a:rPr>
              <a:t>); </a:t>
            </a:r>
          </a:p>
          <a:p>
            <a:pPr algn="l" eaLnBrk="1" hangingPunct="1"/>
            <a:r>
              <a:rPr lang="en-US" sz="1400" b="1" dirty="0">
                <a:solidFill>
                  <a:srgbClr val="009900"/>
                </a:solidFill>
                <a:latin typeface="Courier New" charset="0"/>
              </a:rPr>
              <a:t>	}  // end if</a:t>
            </a:r>
          </a:p>
          <a:p>
            <a:pPr algn="l" eaLnBrk="1" hangingPunct="1"/>
            <a:r>
              <a:rPr lang="en-US" sz="1400" b="1" dirty="0">
                <a:latin typeface="Courier New" charset="0"/>
              </a:rPr>
              <a:t>	</a:t>
            </a:r>
            <a:r>
              <a:rPr lang="en-US" sz="1400" b="1" dirty="0" err="1">
                <a:latin typeface="Courier New" charset="0"/>
              </a:rPr>
              <a:t>numberOfEntries</a:t>
            </a:r>
            <a:r>
              <a:rPr lang="en-US" sz="1400" b="1" dirty="0">
                <a:latin typeface="Courier New" charset="0"/>
              </a:rPr>
              <a:t>--;</a:t>
            </a:r>
          </a:p>
          <a:p>
            <a:pPr algn="l" eaLnBrk="1" hangingPunct="1"/>
            <a:r>
              <a:rPr lang="en-US" sz="1400" b="1" dirty="0">
                <a:latin typeface="Courier New" charset="0"/>
              </a:rPr>
              <a:t>	return result;  </a:t>
            </a:r>
            <a:r>
              <a:rPr lang="en-US" sz="1400" dirty="0">
                <a:latin typeface="Courier New" charset="0"/>
              </a:rPr>
              <a:t>// return result</a:t>
            </a:r>
          </a:p>
          <a:p>
            <a:pPr algn="l" eaLnBrk="1" hangingPunct="1"/>
            <a:r>
              <a:rPr lang="en-US" sz="1400" b="1" dirty="0">
                <a:latin typeface="Courier New" charset="0"/>
              </a:rPr>
              <a:t>   } </a:t>
            </a:r>
            <a:r>
              <a:rPr lang="en-US" sz="1400" dirty="0">
                <a:latin typeface="Courier New" charset="0"/>
              </a:rPr>
              <a:t>// end if</a:t>
            </a:r>
          </a:p>
          <a:p>
            <a:pPr algn="l" eaLnBrk="1" hangingPunct="1"/>
            <a:r>
              <a:rPr lang="en-US" sz="1400" dirty="0">
                <a:latin typeface="Courier New" charset="0"/>
              </a:rPr>
              <a:t>   </a:t>
            </a:r>
            <a:r>
              <a:rPr lang="en-US" sz="1400" b="1" dirty="0">
                <a:latin typeface="Courier New" charset="0"/>
              </a:rPr>
              <a:t>else </a:t>
            </a:r>
            <a:r>
              <a:rPr lang="en-US" sz="1400" b="1" dirty="0">
                <a:solidFill>
                  <a:srgbClr val="FF6600"/>
                </a:solidFill>
                <a:latin typeface="Courier New" charset="0"/>
              </a:rPr>
              <a:t>throw new </a:t>
            </a:r>
            <a:r>
              <a:rPr lang="en-US" sz="1400" b="1" dirty="0" err="1">
                <a:solidFill>
                  <a:srgbClr val="FF6600"/>
                </a:solidFill>
                <a:latin typeface="Courier New" charset="0"/>
              </a:rPr>
              <a:t>IndexOutOfBoundsException</a:t>
            </a:r>
            <a:r>
              <a:rPr lang="en-US" sz="1400" b="1" dirty="0">
                <a:solidFill>
                  <a:srgbClr val="FF6600"/>
                </a:solidFill>
                <a:latin typeface="Courier New" charset="0"/>
              </a:rPr>
              <a:t>("Illegal Index");</a:t>
            </a:r>
          </a:p>
          <a:p>
            <a:pPr algn="l" eaLnBrk="1" hangingPunct="1"/>
            <a:r>
              <a:rPr lang="en-US" sz="1400" b="1" dirty="0">
                <a:latin typeface="Courier New" charset="0"/>
              </a:rPr>
              <a:t>}  </a:t>
            </a:r>
            <a:r>
              <a:rPr lang="en-US" sz="1400" dirty="0">
                <a:latin typeface="Courier New" charset="0"/>
              </a:rPr>
              <a:t>// end remove</a:t>
            </a:r>
          </a:p>
        </p:txBody>
      </p:sp>
      <p:sp>
        <p:nvSpPr>
          <p:cNvPr id="2" name="TextBox 1"/>
          <p:cNvSpPr txBox="1"/>
          <p:nvPr/>
        </p:nvSpPr>
        <p:spPr>
          <a:xfrm>
            <a:off x="6172200" y="3048000"/>
            <a:ext cx="1981200" cy="707886"/>
          </a:xfrm>
          <a:prstGeom prst="rect">
            <a:avLst/>
          </a:prstGeom>
          <a:noFill/>
          <a:ln>
            <a:solidFill>
              <a:srgbClr val="FF0000"/>
            </a:solidFill>
          </a:ln>
        </p:spPr>
        <p:txBody>
          <a:bodyPr wrap="square" rtlCol="0">
            <a:spAutoFit/>
          </a:bodyPr>
          <a:lstStyle/>
          <a:p>
            <a:r>
              <a:rPr lang="en-US" dirty="0">
                <a:solidFill>
                  <a:srgbClr val="FF0000"/>
                </a:solidFill>
              </a:rPr>
              <a:t>Special Case: First Node</a:t>
            </a:r>
          </a:p>
        </p:txBody>
      </p:sp>
      <p:sp>
        <p:nvSpPr>
          <p:cNvPr id="3" name="TextBox 2"/>
          <p:cNvSpPr txBox="1"/>
          <p:nvPr/>
        </p:nvSpPr>
        <p:spPr>
          <a:xfrm>
            <a:off x="6934200" y="4267200"/>
            <a:ext cx="1219200" cy="707886"/>
          </a:xfrm>
          <a:prstGeom prst="rect">
            <a:avLst/>
          </a:prstGeom>
          <a:noFill/>
          <a:ln>
            <a:solidFill>
              <a:srgbClr val="008000"/>
            </a:solidFill>
          </a:ln>
        </p:spPr>
        <p:txBody>
          <a:bodyPr wrap="square" rtlCol="0">
            <a:spAutoFit/>
          </a:bodyPr>
          <a:lstStyle/>
          <a:p>
            <a:r>
              <a:rPr lang="en-US" dirty="0">
                <a:solidFill>
                  <a:srgbClr val="008000"/>
                </a:solidFill>
              </a:rPr>
              <a:t>Normal</a:t>
            </a:r>
          </a:p>
          <a:p>
            <a:r>
              <a:rPr lang="en-US" dirty="0">
                <a:solidFill>
                  <a:srgbClr val="008000"/>
                </a:solidFill>
              </a:rPr>
              <a:t>Case</a:t>
            </a:r>
          </a:p>
        </p:txBody>
      </p:sp>
      <p:sp>
        <p:nvSpPr>
          <p:cNvPr id="4" name="TextBox 3"/>
          <p:cNvSpPr txBox="1"/>
          <p:nvPr/>
        </p:nvSpPr>
        <p:spPr>
          <a:xfrm>
            <a:off x="5257800" y="5791200"/>
            <a:ext cx="3352800" cy="400110"/>
          </a:xfrm>
          <a:prstGeom prst="rect">
            <a:avLst/>
          </a:prstGeom>
          <a:noFill/>
          <a:ln>
            <a:solidFill>
              <a:srgbClr val="FF6600"/>
            </a:solidFill>
          </a:ln>
        </p:spPr>
        <p:txBody>
          <a:bodyPr wrap="square" rtlCol="0">
            <a:spAutoFit/>
          </a:bodyPr>
          <a:lstStyle/>
          <a:p>
            <a:r>
              <a:rPr lang="en-US" dirty="0">
                <a:solidFill>
                  <a:srgbClr val="FF6600"/>
                </a:solidFill>
              </a:rPr>
              <a:t>Special Case: Invalid Index</a:t>
            </a:r>
          </a:p>
        </p:txBody>
      </p:sp>
    </p:spTree>
    <p:extLst>
      <p:ext uri="{BB962C8B-B14F-4D97-AF65-F5344CB8AC3E}">
        <p14:creationId xmlns:p14="http://schemas.microsoft.com/office/powerpoint/2010/main" val="320018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8F295A74-CE73-7042-AE15-88A29E5AADD7}" type="slidenum">
              <a:rPr lang="en-US" sz="1400">
                <a:latin typeface="Arial" charset="0"/>
              </a:rPr>
              <a:pPr eaLnBrk="1" hangingPunct="1"/>
              <a:t>36</a:t>
            </a:fld>
            <a:endParaRPr lang="en-US" sz="1400">
              <a:latin typeface="Arial" charset="0"/>
            </a:endParaRPr>
          </a:p>
        </p:txBody>
      </p:sp>
      <p:sp>
        <p:nvSpPr>
          <p:cNvPr id="2949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1315843" name="Rectangle 3"/>
          <p:cNvSpPr>
            <a:spLocks noGrp="1" noChangeArrowheads="1"/>
          </p:cNvSpPr>
          <p:nvPr>
            <p:ph type="body" idx="1"/>
          </p:nvPr>
        </p:nvSpPr>
        <p:spPr>
          <a:xfrm>
            <a:off x="533400" y="1066800"/>
            <a:ext cx="8077200" cy="5257800"/>
          </a:xfrm>
        </p:spPr>
        <p:txBody>
          <a:bodyPr/>
          <a:lstStyle/>
          <a:p>
            <a:pPr eaLnBrk="1" hangingPunct="1"/>
            <a:r>
              <a:rPr lang="en-US" dirty="0">
                <a:solidFill>
                  <a:srgbClr val="FF0000"/>
                </a:solidFill>
                <a:latin typeface="Tahoma" charset="0"/>
                <a:ea typeface="ＭＳ Ｐゴシック" charset="0"/>
                <a:cs typeface="ＭＳ Ｐゴシック" charset="0"/>
              </a:rPr>
              <a:t>First and Last References</a:t>
            </a:r>
          </a:p>
          <a:p>
            <a:pPr lvl="1" eaLnBrk="1" hangingPunct="1"/>
            <a:r>
              <a:rPr lang="en-US" dirty="0">
                <a:latin typeface="Tahoma" charset="0"/>
                <a:ea typeface="ＭＳ Ｐゴシック" charset="0"/>
              </a:rPr>
              <a:t>We discussed before that if we are inserting a node at the end of the list, we must traverse the entire list first to find the last previous node</a:t>
            </a:r>
          </a:p>
          <a:p>
            <a:pPr lvl="1" eaLnBrk="1" hangingPunct="1"/>
            <a:r>
              <a:rPr lang="en-US" dirty="0">
                <a:latin typeface="Tahoma" charset="0"/>
                <a:ea typeface="ＭＳ Ｐゴシック" charset="0"/>
              </a:rPr>
              <a:t>This is inefficient if we do a lot of adds to the end of the list </a:t>
            </a:r>
            <a:r>
              <a:rPr lang="en-US" sz="1400" dirty="0">
                <a:latin typeface="Tahoma" charset="0"/>
                <a:ea typeface="ＭＳ Ｐゴシック" charset="0"/>
              </a:rPr>
              <a:t>[we'll discuss the particulars later]</a:t>
            </a:r>
          </a:p>
          <a:p>
            <a:pPr lvl="1" eaLnBrk="1" hangingPunct="1"/>
            <a:r>
              <a:rPr lang="en-US" dirty="0">
                <a:latin typeface="Tahoma" charset="0"/>
                <a:ea typeface="ＭＳ Ｐゴシック" charset="0"/>
              </a:rPr>
              <a:t>We could save time if we kept an additional instance variable (</a:t>
            </a:r>
            <a:r>
              <a:rPr lang="en-US" dirty="0" err="1">
                <a:latin typeface="Tahoma" charset="0"/>
                <a:ea typeface="ＭＳ Ｐゴシック" charset="0"/>
              </a:rPr>
              <a:t>lastNode</a:t>
            </a:r>
            <a:r>
              <a:rPr lang="en-US" dirty="0">
                <a:latin typeface="Tahoma" charset="0"/>
                <a:ea typeface="ＭＳ Ｐゴシック" charset="0"/>
              </a:rPr>
              <a:t>) that always refers to the end of the list</a:t>
            </a:r>
          </a:p>
          <a:p>
            <a:pPr lvl="2" eaLnBrk="1" hangingPunct="1"/>
            <a:r>
              <a:rPr lang="en-US" dirty="0">
                <a:latin typeface="Tahoma" charset="0"/>
                <a:ea typeface="ＭＳ Ｐゴシック" charset="0"/>
              </a:rPr>
              <a:t>Now adding to the end of the list is easy!</a:t>
            </a:r>
          </a:p>
          <a:p>
            <a:pPr lvl="1" eaLnBrk="1" hangingPunct="1"/>
            <a:r>
              <a:rPr lang="en-US" dirty="0">
                <a:latin typeface="Tahoma" charset="0"/>
                <a:ea typeface="ＭＳ Ｐゴシック" charset="0"/>
              </a:rPr>
              <a:t>However, it has some other interesting issues</a:t>
            </a:r>
          </a:p>
        </p:txBody>
      </p:sp>
    </p:spTree>
    <p:extLst>
      <p:ext uri="{BB962C8B-B14F-4D97-AF65-F5344CB8AC3E}">
        <p14:creationId xmlns:p14="http://schemas.microsoft.com/office/powerpoint/2010/main" val="2064494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5843">
                                            <p:txEl>
                                              <p:pRg st="2" end="2"/>
                                            </p:txEl>
                                          </p:spTgt>
                                        </p:tgtEl>
                                        <p:attrNameLst>
                                          <p:attrName>style.visibility</p:attrName>
                                        </p:attrNameLst>
                                      </p:cBhvr>
                                      <p:to>
                                        <p:strVal val="visible"/>
                                      </p:to>
                                    </p:set>
                                    <p:anim to="" calcmode="lin" valueType="num">
                                      <p:cBhvr>
                                        <p:cTn id="7" dur="1" fill="hold"/>
                                        <p:tgtEl>
                                          <p:spTgt spid="131584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15843">
                                            <p:txEl>
                                              <p:pRg st="3" end="3"/>
                                            </p:txEl>
                                          </p:spTgt>
                                        </p:tgtEl>
                                        <p:attrNameLst>
                                          <p:attrName>style.visibility</p:attrName>
                                        </p:attrNameLst>
                                      </p:cBhvr>
                                      <p:to>
                                        <p:strVal val="visible"/>
                                      </p:to>
                                    </p:set>
                                    <p:anim to="" calcmode="lin" valueType="num">
                                      <p:cBhvr>
                                        <p:cTn id="12" dur="1" fill="hold"/>
                                        <p:tgtEl>
                                          <p:spTgt spid="131584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15843">
                                            <p:txEl>
                                              <p:pRg st="4" end="4"/>
                                            </p:txEl>
                                          </p:spTgt>
                                        </p:tgtEl>
                                        <p:attrNameLst>
                                          <p:attrName>style.visibility</p:attrName>
                                        </p:attrNameLst>
                                      </p:cBhvr>
                                      <p:to>
                                        <p:strVal val="visible"/>
                                      </p:to>
                                    </p:set>
                                    <p:anim to="" calcmode="lin" valueType="num">
                                      <p:cBhvr>
                                        <p:cTn id="17" dur="1" fill="hold"/>
                                        <p:tgtEl>
                                          <p:spTgt spid="1315843">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15843">
                                            <p:txEl>
                                              <p:pRg st="5" end="5"/>
                                            </p:txEl>
                                          </p:spTgt>
                                        </p:tgtEl>
                                        <p:attrNameLst>
                                          <p:attrName>style.visibility</p:attrName>
                                        </p:attrNameLst>
                                      </p:cBhvr>
                                      <p:to>
                                        <p:strVal val="visible"/>
                                      </p:to>
                                    </p:set>
                                    <p:anim to="" calcmode="lin" valueType="num">
                                      <p:cBhvr>
                                        <p:cTn id="22" dur="1" fill="hold"/>
                                        <p:tgtEl>
                                          <p:spTgt spid="131584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6E963F31-280F-C94B-A049-F5F9159CA1B1}" type="slidenum">
              <a:rPr lang="en-US" sz="1400">
                <a:latin typeface="Arial" charset="0"/>
              </a:rPr>
              <a:pPr eaLnBrk="1" hangingPunct="1"/>
              <a:t>37</a:t>
            </a:fld>
            <a:endParaRPr lang="en-US" sz="1400">
              <a:latin typeface="Arial" charset="0"/>
            </a:endParaRPr>
          </a:p>
        </p:txBody>
      </p:sp>
      <p:sp>
        <p:nvSpPr>
          <p:cNvPr id="2959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1316867"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See on board and discuss what the issues might be</a:t>
            </a:r>
          </a:p>
          <a:p>
            <a:pPr lvl="1" eaLnBrk="1" hangingPunct="1"/>
            <a:r>
              <a:rPr lang="en-US" dirty="0">
                <a:latin typeface="Tahoma" charset="0"/>
                <a:ea typeface="ＭＳ Ｐゴシック" charset="0"/>
              </a:rPr>
              <a:t>Thus, adding an extra instance variable to save time with one operation can increase the complexity of other operations</a:t>
            </a:r>
          </a:p>
          <a:p>
            <a:pPr lvl="2" eaLnBrk="1" hangingPunct="1"/>
            <a:r>
              <a:rPr lang="en-US" dirty="0">
                <a:latin typeface="Tahoma" charset="0"/>
                <a:ea typeface="ＭＳ Ｐゴシック" charset="0"/>
              </a:rPr>
              <a:t>Only by a small amount here, but we still need to consider it</a:t>
            </a:r>
          </a:p>
          <a:p>
            <a:pPr lvl="1" eaLnBrk="1" hangingPunct="1"/>
            <a:r>
              <a:rPr lang="en-US" dirty="0">
                <a:latin typeface="Tahoma" charset="0"/>
                <a:ea typeface="ＭＳ Ｐゴシック" charset="0"/>
              </a:rPr>
              <a:t>Let's look at an operation both without and with the </a:t>
            </a:r>
            <a:r>
              <a:rPr lang="en-US" dirty="0" err="1">
                <a:latin typeface="Tahoma" charset="0"/>
                <a:ea typeface="ＭＳ Ｐゴシック" charset="0"/>
              </a:rPr>
              <a:t>lastNode</a:t>
            </a:r>
            <a:r>
              <a:rPr lang="en-US" dirty="0">
                <a:latin typeface="Tahoma" charset="0"/>
                <a:ea typeface="ＭＳ Ｐゴシック" charset="0"/>
              </a:rPr>
              <a:t> reference</a:t>
            </a:r>
          </a:p>
          <a:p>
            <a:pPr lvl="2" eaLnBrk="1" hangingPunct="1"/>
            <a:r>
              <a:rPr lang="en-US" dirty="0">
                <a:latin typeface="Tahoma" charset="0"/>
                <a:ea typeface="ＭＳ Ｐゴシック" charset="0"/>
              </a:rPr>
              <a:t>Text looks at add() methods so let's look at a different one</a:t>
            </a:r>
          </a:p>
          <a:p>
            <a:pPr lvl="2" eaLnBrk="1" hangingPunct="1"/>
            <a:r>
              <a:rPr lang="en-US" dirty="0">
                <a:latin typeface="Tahoma" charset="0"/>
                <a:ea typeface="ＭＳ Ｐゴシック" charset="0"/>
              </a:rPr>
              <a:t>Let's try remove()</a:t>
            </a:r>
          </a:p>
          <a:p>
            <a:pPr lvl="3" eaLnBrk="1" hangingPunct="1"/>
            <a:r>
              <a:rPr lang="en-US" dirty="0">
                <a:latin typeface="Tahoma" charset="0"/>
                <a:ea typeface="ＭＳ Ｐゴシック" charset="0"/>
              </a:rPr>
              <a:t>Let's think about this</a:t>
            </a:r>
          </a:p>
        </p:txBody>
      </p:sp>
    </p:spTree>
    <p:extLst>
      <p:ext uri="{BB962C8B-B14F-4D97-AF65-F5344CB8AC3E}">
        <p14:creationId xmlns:p14="http://schemas.microsoft.com/office/powerpoint/2010/main" val="1725177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6867">
                                            <p:txEl>
                                              <p:pRg st="1" end="1"/>
                                            </p:txEl>
                                          </p:spTgt>
                                        </p:tgtEl>
                                        <p:attrNameLst>
                                          <p:attrName>style.visibility</p:attrName>
                                        </p:attrNameLst>
                                      </p:cBhvr>
                                      <p:to>
                                        <p:strVal val="visible"/>
                                      </p:to>
                                    </p:set>
                                    <p:anim to="" calcmode="lin" valueType="num">
                                      <p:cBhvr>
                                        <p:cTn id="7" dur="1" fill="hold"/>
                                        <p:tgtEl>
                                          <p:spTgt spid="131686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16867">
                                            <p:txEl>
                                              <p:pRg st="2" end="2"/>
                                            </p:txEl>
                                          </p:spTgt>
                                        </p:tgtEl>
                                        <p:attrNameLst>
                                          <p:attrName>style.visibility</p:attrName>
                                        </p:attrNameLst>
                                      </p:cBhvr>
                                      <p:to>
                                        <p:strVal val="visible"/>
                                      </p:to>
                                    </p:set>
                                    <p:anim to="" calcmode="lin" valueType="num">
                                      <p:cBhvr>
                                        <p:cTn id="12" dur="1" fill="hold"/>
                                        <p:tgtEl>
                                          <p:spTgt spid="1316867">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16867">
                                            <p:txEl>
                                              <p:pRg st="3" end="3"/>
                                            </p:txEl>
                                          </p:spTgt>
                                        </p:tgtEl>
                                        <p:attrNameLst>
                                          <p:attrName>style.visibility</p:attrName>
                                        </p:attrNameLst>
                                      </p:cBhvr>
                                      <p:to>
                                        <p:strVal val="visible"/>
                                      </p:to>
                                    </p:set>
                                    <p:anim to="" calcmode="lin" valueType="num">
                                      <p:cBhvr>
                                        <p:cTn id="17" dur="1" fill="hold"/>
                                        <p:tgtEl>
                                          <p:spTgt spid="1316867">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16867">
                                            <p:txEl>
                                              <p:pRg st="4" end="4"/>
                                            </p:txEl>
                                          </p:spTgt>
                                        </p:tgtEl>
                                        <p:attrNameLst>
                                          <p:attrName>style.visibility</p:attrName>
                                        </p:attrNameLst>
                                      </p:cBhvr>
                                      <p:to>
                                        <p:strVal val="visible"/>
                                      </p:to>
                                    </p:set>
                                    <p:anim to="" calcmode="lin" valueType="num">
                                      <p:cBhvr>
                                        <p:cTn id="22" dur="1" fill="hold"/>
                                        <p:tgtEl>
                                          <p:spTgt spid="1316867">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16867">
                                            <p:txEl>
                                              <p:pRg st="5" end="5"/>
                                            </p:txEl>
                                          </p:spTgt>
                                        </p:tgtEl>
                                        <p:attrNameLst>
                                          <p:attrName>style.visibility</p:attrName>
                                        </p:attrNameLst>
                                      </p:cBhvr>
                                      <p:to>
                                        <p:strVal val="visible"/>
                                      </p:to>
                                    </p:set>
                                    <p:anim to="" calcmode="lin" valueType="num">
                                      <p:cBhvr>
                                        <p:cTn id="27" dur="1" fill="hold"/>
                                        <p:tgtEl>
                                          <p:spTgt spid="1316867">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316867">
                                            <p:txEl>
                                              <p:pRg st="6" end="6"/>
                                            </p:txEl>
                                          </p:spTgt>
                                        </p:tgtEl>
                                        <p:attrNameLst>
                                          <p:attrName>style.visibility</p:attrName>
                                        </p:attrNameLst>
                                      </p:cBhvr>
                                      <p:to>
                                        <p:strVal val="visible"/>
                                      </p:to>
                                    </p:set>
                                    <p:anim to="" calcmode="lin" valueType="num">
                                      <p:cBhvr>
                                        <p:cTn id="32" dur="1" fill="hold"/>
                                        <p:tgtEl>
                                          <p:spTgt spid="131686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57E2A1F8-A42C-2841-B69C-6B74B26563B7}" type="slidenum">
              <a:rPr lang="en-US" sz="1400">
                <a:latin typeface="Arial" charset="0"/>
              </a:rPr>
              <a:pPr eaLnBrk="1" hangingPunct="1"/>
              <a:t>38</a:t>
            </a:fld>
            <a:endParaRPr lang="en-US" sz="1400">
              <a:latin typeface="Arial" charset="0"/>
            </a:endParaRPr>
          </a:p>
        </p:txBody>
      </p:sp>
      <p:sp>
        <p:nvSpPr>
          <p:cNvPr id="2969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131789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When, if at all, will we need to worry about the </a:t>
            </a:r>
            <a:r>
              <a:rPr lang="en-US" dirty="0" err="1">
                <a:latin typeface="Tahoma" charset="0"/>
                <a:ea typeface="ＭＳ Ｐゴシック" charset="0"/>
              </a:rPr>
              <a:t>lastNode</a:t>
            </a:r>
            <a:r>
              <a:rPr lang="en-US" dirty="0">
                <a:latin typeface="Tahoma" charset="0"/>
                <a:ea typeface="ＭＳ Ｐゴシック" charset="0"/>
              </a:rPr>
              <a:t> reference?</a:t>
            </a:r>
          </a:p>
          <a:p>
            <a:pPr lvl="1" eaLnBrk="1" hangingPunct="1"/>
            <a:r>
              <a:rPr lang="en-US" dirty="0">
                <a:latin typeface="Tahoma" charset="0"/>
                <a:ea typeface="ＭＳ Ｐゴシック" charset="0"/>
              </a:rPr>
              <a:t>With all of these methods we want to think about</a:t>
            </a:r>
          </a:p>
          <a:p>
            <a:pPr lvl="2" eaLnBrk="1" hangingPunct="1"/>
            <a:r>
              <a:rPr lang="en-US" dirty="0">
                <a:latin typeface="Tahoma" charset="0"/>
                <a:ea typeface="ＭＳ Ｐゴシック" charset="0"/>
              </a:rPr>
              <a:t>The "normal" case, or what we usually expect</a:t>
            </a:r>
          </a:p>
          <a:p>
            <a:pPr lvl="2" eaLnBrk="1" hangingPunct="1"/>
            <a:r>
              <a:rPr lang="en-US" dirty="0">
                <a:latin typeface="Tahoma" charset="0"/>
                <a:ea typeface="ＭＳ Ｐゴシック" charset="0"/>
              </a:rPr>
              <a:t>The "special" case that may only occur under certain circumstances</a:t>
            </a:r>
          </a:p>
          <a:p>
            <a:pPr lvl="1" eaLnBrk="1" hangingPunct="1"/>
            <a:r>
              <a:rPr lang="en-US" dirty="0">
                <a:latin typeface="Tahoma" charset="0"/>
                <a:ea typeface="ＭＳ Ｐゴシック" charset="0"/>
              </a:rPr>
              <a:t>Normal case:</a:t>
            </a:r>
          </a:p>
          <a:p>
            <a:pPr lvl="2" eaLnBrk="1" hangingPunct="1"/>
            <a:r>
              <a:rPr lang="en-US" dirty="0">
                <a:latin typeface="Tahoma" charset="0"/>
                <a:ea typeface="ＭＳ Ｐゴシック" charset="0"/>
              </a:rPr>
              <a:t>We remove a node from the "middle" of the list and the </a:t>
            </a:r>
            <a:r>
              <a:rPr lang="en-US" dirty="0" err="1">
                <a:latin typeface="Tahoma" charset="0"/>
                <a:ea typeface="ＭＳ Ｐゴシック" charset="0"/>
              </a:rPr>
              <a:t>lastNode</a:t>
            </a:r>
            <a:r>
              <a:rPr lang="en-US" dirty="0">
                <a:latin typeface="Tahoma" charset="0"/>
                <a:ea typeface="ＭＳ Ｐゴシック" charset="0"/>
              </a:rPr>
              <a:t> reference does not change at all</a:t>
            </a:r>
          </a:p>
          <a:p>
            <a:pPr lvl="1" eaLnBrk="1" hangingPunct="1"/>
            <a:r>
              <a:rPr lang="en-US" dirty="0">
                <a:latin typeface="Tahoma" charset="0"/>
                <a:ea typeface="ＭＳ Ｐゴシック" charset="0"/>
              </a:rPr>
              <a:t>Can we think of 2 special cases here?</a:t>
            </a:r>
          </a:p>
          <a:p>
            <a:pPr lvl="2" eaLnBrk="1" hangingPunct="1"/>
            <a:r>
              <a:rPr lang="en-US" dirty="0">
                <a:latin typeface="Tahoma" charset="0"/>
                <a:ea typeface="ＭＳ Ｐゴシック" charset="0"/>
              </a:rPr>
              <a:t>They are somewhat related</a:t>
            </a:r>
          </a:p>
        </p:txBody>
      </p:sp>
    </p:spTree>
    <p:extLst>
      <p:ext uri="{BB962C8B-B14F-4D97-AF65-F5344CB8AC3E}">
        <p14:creationId xmlns:p14="http://schemas.microsoft.com/office/powerpoint/2010/main" val="3513642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7891">
                                            <p:txEl>
                                              <p:pRg st="1" end="1"/>
                                            </p:txEl>
                                          </p:spTgt>
                                        </p:tgtEl>
                                        <p:attrNameLst>
                                          <p:attrName>style.visibility</p:attrName>
                                        </p:attrNameLst>
                                      </p:cBhvr>
                                      <p:to>
                                        <p:strVal val="visible"/>
                                      </p:to>
                                    </p:set>
                                    <p:anim to="" calcmode="lin" valueType="num">
                                      <p:cBhvr>
                                        <p:cTn id="7" dur="1" fill="hold"/>
                                        <p:tgtEl>
                                          <p:spTgt spid="1317891">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17891">
                                            <p:txEl>
                                              <p:pRg st="2" end="2"/>
                                            </p:txEl>
                                          </p:spTgt>
                                        </p:tgtEl>
                                        <p:attrNameLst>
                                          <p:attrName>style.visibility</p:attrName>
                                        </p:attrNameLst>
                                      </p:cBhvr>
                                      <p:to>
                                        <p:strVal val="visible"/>
                                      </p:to>
                                    </p:set>
                                    <p:anim to="" calcmode="lin" valueType="num">
                                      <p:cBhvr>
                                        <p:cTn id="12" dur="1" fill="hold"/>
                                        <p:tgtEl>
                                          <p:spTgt spid="1317891">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17891">
                                            <p:txEl>
                                              <p:pRg st="3" end="3"/>
                                            </p:txEl>
                                          </p:spTgt>
                                        </p:tgtEl>
                                        <p:attrNameLst>
                                          <p:attrName>style.visibility</p:attrName>
                                        </p:attrNameLst>
                                      </p:cBhvr>
                                      <p:to>
                                        <p:strVal val="visible"/>
                                      </p:to>
                                    </p:set>
                                    <p:anim to="" calcmode="lin" valueType="num">
                                      <p:cBhvr>
                                        <p:cTn id="17" dur="1" fill="hold"/>
                                        <p:tgtEl>
                                          <p:spTgt spid="1317891">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17891">
                                            <p:txEl>
                                              <p:pRg st="4" end="4"/>
                                            </p:txEl>
                                          </p:spTgt>
                                        </p:tgtEl>
                                        <p:attrNameLst>
                                          <p:attrName>style.visibility</p:attrName>
                                        </p:attrNameLst>
                                      </p:cBhvr>
                                      <p:to>
                                        <p:strVal val="visible"/>
                                      </p:to>
                                    </p:set>
                                    <p:anim to="" calcmode="lin" valueType="num">
                                      <p:cBhvr>
                                        <p:cTn id="22" dur="1" fill="hold"/>
                                        <p:tgtEl>
                                          <p:spTgt spid="1317891">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17891">
                                            <p:txEl>
                                              <p:pRg st="5" end="5"/>
                                            </p:txEl>
                                          </p:spTgt>
                                        </p:tgtEl>
                                        <p:attrNameLst>
                                          <p:attrName>style.visibility</p:attrName>
                                        </p:attrNameLst>
                                      </p:cBhvr>
                                      <p:to>
                                        <p:strVal val="visible"/>
                                      </p:to>
                                    </p:set>
                                    <p:anim to="" calcmode="lin" valueType="num">
                                      <p:cBhvr>
                                        <p:cTn id="27" dur="1" fill="hold"/>
                                        <p:tgtEl>
                                          <p:spTgt spid="1317891">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317891">
                                            <p:txEl>
                                              <p:pRg st="6" end="6"/>
                                            </p:txEl>
                                          </p:spTgt>
                                        </p:tgtEl>
                                        <p:attrNameLst>
                                          <p:attrName>style.visibility</p:attrName>
                                        </p:attrNameLst>
                                      </p:cBhvr>
                                      <p:to>
                                        <p:strVal val="visible"/>
                                      </p:to>
                                    </p:set>
                                    <p:anim to="" calcmode="lin" valueType="num">
                                      <p:cBhvr>
                                        <p:cTn id="32" dur="1" fill="hold"/>
                                        <p:tgtEl>
                                          <p:spTgt spid="1317891">
                                            <p:txEl>
                                              <p:pRg st="6" end="6"/>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1317891">
                                            <p:txEl>
                                              <p:pRg st="7" end="7"/>
                                            </p:txEl>
                                          </p:spTgt>
                                        </p:tgtEl>
                                        <p:attrNameLst>
                                          <p:attrName>style.visibility</p:attrName>
                                        </p:attrNameLst>
                                      </p:cBhvr>
                                      <p:to>
                                        <p:strVal val="visible"/>
                                      </p:to>
                                    </p:set>
                                    <p:anim to="" calcmode="lin" valueType="num">
                                      <p:cBhvr>
                                        <p:cTn id="37" dur="1" fill="hold"/>
                                        <p:tgtEl>
                                          <p:spTgt spid="131789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CB8735AB-641D-3D4B-BC48-1AB4DA8B0266}" type="slidenum">
              <a:rPr lang="en-US" sz="1400">
                <a:latin typeface="Arial" charset="0"/>
              </a:rPr>
              <a:pPr eaLnBrk="1" hangingPunct="1"/>
              <a:t>39</a:t>
            </a:fld>
            <a:endParaRPr lang="en-US" sz="1400">
              <a:latin typeface="Arial" charset="0"/>
            </a:endParaRPr>
          </a:p>
        </p:txBody>
      </p:sp>
      <p:sp>
        <p:nvSpPr>
          <p:cNvPr id="2979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1318915" name="Rectangle 3"/>
          <p:cNvSpPr>
            <a:spLocks noGrp="1" noChangeArrowheads="1"/>
          </p:cNvSpPr>
          <p:nvPr>
            <p:ph type="body" idx="1"/>
          </p:nvPr>
        </p:nvSpPr>
        <p:spPr/>
        <p:txBody>
          <a:bodyPr/>
          <a:lstStyle/>
          <a:p>
            <a:pPr marL="952500" lvl="1" indent="-495300" eaLnBrk="1" hangingPunct="1">
              <a:buFont typeface="Marlett" charset="0"/>
              <a:buAutoNum type="arabicParenR"/>
            </a:pPr>
            <a:r>
              <a:rPr lang="en-US">
                <a:solidFill>
                  <a:srgbClr val="003399"/>
                </a:solidFill>
                <a:latin typeface="Tahoma" charset="0"/>
                <a:ea typeface="ＭＳ Ｐゴシック" charset="0"/>
              </a:rPr>
              <a:t>Removing the last node in the list</a:t>
            </a:r>
          </a:p>
          <a:p>
            <a:pPr marL="1333500" lvl="2" indent="-419100" eaLnBrk="1" hangingPunct="1"/>
            <a:r>
              <a:rPr lang="en-US">
                <a:latin typeface="Tahoma" charset="0"/>
                <a:ea typeface="ＭＳ Ｐゴシック" charset="0"/>
              </a:rPr>
              <a:t>This clearly will affect the lastNode reference</a:t>
            </a:r>
          </a:p>
          <a:p>
            <a:pPr marL="1333500" lvl="2" indent="-419100" eaLnBrk="1" hangingPunct="1"/>
            <a:r>
              <a:rPr lang="en-US">
                <a:latin typeface="Tahoma" charset="0"/>
                <a:ea typeface="ＭＳ Ｐゴシック" charset="0"/>
              </a:rPr>
              <a:t>How do we know when this case occurs?</a:t>
            </a:r>
          </a:p>
          <a:p>
            <a:pPr marL="1333500" lvl="2" indent="-419100" eaLnBrk="1" hangingPunct="1"/>
            <a:r>
              <a:rPr lang="en-US">
                <a:latin typeface="Tahoma" charset="0"/>
                <a:ea typeface="ＭＳ Ｐゴシック" charset="0"/>
              </a:rPr>
              <a:t>How do we handle it</a:t>
            </a:r>
          </a:p>
          <a:p>
            <a:pPr marL="952500" lvl="1" indent="-495300" eaLnBrk="1" hangingPunct="1">
              <a:buFont typeface="Arial" charset="0"/>
              <a:buAutoNum type="arabicParenR"/>
            </a:pPr>
            <a:r>
              <a:rPr lang="en-US">
                <a:solidFill>
                  <a:srgbClr val="FF0000"/>
                </a:solidFill>
                <a:latin typeface="Tahoma" charset="0"/>
                <a:ea typeface="ＭＳ Ｐゴシック" charset="0"/>
              </a:rPr>
              <a:t>Removing the only node in the list</a:t>
            </a:r>
          </a:p>
          <a:p>
            <a:pPr marL="1333500" lvl="2" indent="-419100" eaLnBrk="1" hangingPunct="1"/>
            <a:r>
              <a:rPr lang="en-US">
                <a:latin typeface="Tahoma" charset="0"/>
                <a:ea typeface="ＭＳ Ｐゴシック" charset="0"/>
              </a:rPr>
              <a:t>Clearly this case is also 1) above, since the only node is also the last node</a:t>
            </a:r>
          </a:p>
          <a:p>
            <a:pPr marL="1333500" lvl="2" indent="-419100" eaLnBrk="1" hangingPunct="1"/>
            <a:r>
              <a:rPr lang="en-US">
                <a:latin typeface="Tahoma" charset="0"/>
                <a:ea typeface="ＭＳ Ｐゴシック" charset="0"/>
              </a:rPr>
              <a:t>However, we should consider it separately, since there may be special things that must be done if the list is becoming empty</a:t>
            </a:r>
          </a:p>
          <a:p>
            <a:pPr marL="1333500" lvl="2" indent="-419100" eaLnBrk="1" hangingPunct="1"/>
            <a:r>
              <a:rPr lang="en-US">
                <a:latin typeface="Tahoma" charset="0"/>
                <a:ea typeface="ＭＳ Ｐゴシック" charset="0"/>
              </a:rPr>
              <a:t>How do we know when this case occurs?</a:t>
            </a:r>
          </a:p>
          <a:p>
            <a:pPr marL="1333500" lvl="2" indent="-419100" eaLnBrk="1" hangingPunct="1"/>
            <a:r>
              <a:rPr lang="en-US">
                <a:latin typeface="Tahoma" charset="0"/>
                <a:ea typeface="ＭＳ Ｐゴシック" charset="0"/>
              </a:rPr>
              <a:t>How do we handle it?</a:t>
            </a:r>
          </a:p>
        </p:txBody>
      </p:sp>
    </p:spTree>
    <p:extLst>
      <p:ext uri="{BB962C8B-B14F-4D97-AF65-F5344CB8AC3E}">
        <p14:creationId xmlns:p14="http://schemas.microsoft.com/office/powerpoint/2010/main" val="1117250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8915">
                                            <p:txEl>
                                              <p:pRg st="1" end="1"/>
                                            </p:txEl>
                                          </p:spTgt>
                                        </p:tgtEl>
                                        <p:attrNameLst>
                                          <p:attrName>style.visibility</p:attrName>
                                        </p:attrNameLst>
                                      </p:cBhvr>
                                      <p:to>
                                        <p:strVal val="visible"/>
                                      </p:to>
                                    </p:set>
                                    <p:anim to="" calcmode="lin" valueType="num">
                                      <p:cBhvr>
                                        <p:cTn id="7" dur="1" fill="hold"/>
                                        <p:tgtEl>
                                          <p:spTgt spid="131891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18915">
                                            <p:txEl>
                                              <p:pRg st="2" end="2"/>
                                            </p:txEl>
                                          </p:spTgt>
                                        </p:tgtEl>
                                        <p:attrNameLst>
                                          <p:attrName>style.visibility</p:attrName>
                                        </p:attrNameLst>
                                      </p:cBhvr>
                                      <p:to>
                                        <p:strVal val="visible"/>
                                      </p:to>
                                    </p:set>
                                    <p:anim to="" calcmode="lin" valueType="num">
                                      <p:cBhvr>
                                        <p:cTn id="12" dur="1" fill="hold"/>
                                        <p:tgtEl>
                                          <p:spTgt spid="1318915">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18915">
                                            <p:txEl>
                                              <p:pRg st="3" end="3"/>
                                            </p:txEl>
                                          </p:spTgt>
                                        </p:tgtEl>
                                        <p:attrNameLst>
                                          <p:attrName>style.visibility</p:attrName>
                                        </p:attrNameLst>
                                      </p:cBhvr>
                                      <p:to>
                                        <p:strVal val="visible"/>
                                      </p:to>
                                    </p:set>
                                    <p:anim to="" calcmode="lin" valueType="num">
                                      <p:cBhvr>
                                        <p:cTn id="17" dur="1" fill="hold"/>
                                        <p:tgtEl>
                                          <p:spTgt spid="1318915">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18915">
                                            <p:txEl>
                                              <p:pRg st="4" end="4"/>
                                            </p:txEl>
                                          </p:spTgt>
                                        </p:tgtEl>
                                        <p:attrNameLst>
                                          <p:attrName>style.visibility</p:attrName>
                                        </p:attrNameLst>
                                      </p:cBhvr>
                                      <p:to>
                                        <p:strVal val="visible"/>
                                      </p:to>
                                    </p:set>
                                    <p:anim to="" calcmode="lin" valueType="num">
                                      <p:cBhvr>
                                        <p:cTn id="22" dur="1" fill="hold"/>
                                        <p:tgtEl>
                                          <p:spTgt spid="1318915">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18915">
                                            <p:txEl>
                                              <p:pRg st="5" end="5"/>
                                            </p:txEl>
                                          </p:spTgt>
                                        </p:tgtEl>
                                        <p:attrNameLst>
                                          <p:attrName>style.visibility</p:attrName>
                                        </p:attrNameLst>
                                      </p:cBhvr>
                                      <p:to>
                                        <p:strVal val="visible"/>
                                      </p:to>
                                    </p:set>
                                    <p:anim to="" calcmode="lin" valueType="num">
                                      <p:cBhvr>
                                        <p:cTn id="27" dur="1" fill="hold"/>
                                        <p:tgtEl>
                                          <p:spTgt spid="1318915">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318915">
                                            <p:txEl>
                                              <p:pRg st="6" end="6"/>
                                            </p:txEl>
                                          </p:spTgt>
                                        </p:tgtEl>
                                        <p:attrNameLst>
                                          <p:attrName>style.visibility</p:attrName>
                                        </p:attrNameLst>
                                      </p:cBhvr>
                                      <p:to>
                                        <p:strVal val="visible"/>
                                      </p:to>
                                    </p:set>
                                    <p:anim to="" calcmode="lin" valueType="num">
                                      <p:cBhvr>
                                        <p:cTn id="32" dur="1" fill="hold"/>
                                        <p:tgtEl>
                                          <p:spTgt spid="1318915">
                                            <p:txEl>
                                              <p:pRg st="6" end="6"/>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1318915">
                                            <p:txEl>
                                              <p:pRg st="7" end="7"/>
                                            </p:txEl>
                                          </p:spTgt>
                                        </p:tgtEl>
                                        <p:attrNameLst>
                                          <p:attrName>style.visibility</p:attrName>
                                        </p:attrNameLst>
                                      </p:cBhvr>
                                      <p:to>
                                        <p:strVal val="visible"/>
                                      </p:to>
                                    </p:set>
                                    <p:anim to="" calcmode="lin" valueType="num">
                                      <p:cBhvr>
                                        <p:cTn id="37" dur="1" fill="hold"/>
                                        <p:tgtEl>
                                          <p:spTgt spid="1318915">
                                            <p:txEl>
                                              <p:pRg st="7" end="7"/>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1318915">
                                            <p:txEl>
                                              <p:pRg st="8" end="8"/>
                                            </p:txEl>
                                          </p:spTgt>
                                        </p:tgtEl>
                                        <p:attrNameLst>
                                          <p:attrName>style.visibility</p:attrName>
                                        </p:attrNameLst>
                                      </p:cBhvr>
                                      <p:to>
                                        <p:strVal val="visible"/>
                                      </p:to>
                                    </p:set>
                                    <p:anim to="" calcmode="lin" valueType="num">
                                      <p:cBhvr>
                                        <p:cTn id="42" dur="1" fill="hold"/>
                                        <p:tgtEl>
                                          <p:spTgt spid="131891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52A7C62C-22BC-0A48-8F16-C678C927E1B8}" type="slidenum">
              <a:rPr lang="en-US" sz="1400">
                <a:latin typeface="Arial" charset="0"/>
              </a:rPr>
              <a:pPr eaLnBrk="1" hangingPunct="1"/>
              <a:t>4</a:t>
            </a:fld>
            <a:endParaRPr lang="en-US" sz="1400">
              <a:latin typeface="Arial" charset="0"/>
            </a:endParaRPr>
          </a:p>
        </p:txBody>
      </p:sp>
      <p:sp>
        <p:nvSpPr>
          <p:cNvPr id="1167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Linked Data Structures</a:t>
            </a:r>
          </a:p>
        </p:txBody>
      </p:sp>
      <p:sp>
        <p:nvSpPr>
          <p:cNvPr id="1298435" name="Rectangle 3"/>
          <p:cNvSpPr>
            <a:spLocks noGrp="1" noChangeArrowheads="1"/>
          </p:cNvSpPr>
          <p:nvPr>
            <p:ph type="body" idx="1"/>
          </p:nvPr>
        </p:nvSpPr>
        <p:spPr>
          <a:xfrm>
            <a:off x="685800" y="1066800"/>
            <a:ext cx="7772400" cy="5029200"/>
          </a:xfrm>
        </p:spPr>
        <p:txBody>
          <a:bodyPr/>
          <a:lstStyle/>
          <a:p>
            <a:pPr eaLnBrk="1" hangingPunct="1"/>
            <a:r>
              <a:rPr lang="en-US">
                <a:latin typeface="Tahoma" charset="0"/>
                <a:ea typeface="ＭＳ Ｐゴシック" charset="0"/>
                <a:cs typeface="ＭＳ Ｐゴシック" charset="0"/>
              </a:rPr>
              <a:t>Idea of Linked List:</a:t>
            </a:r>
          </a:p>
          <a:p>
            <a:pPr lvl="1" eaLnBrk="1" hangingPunct="1"/>
            <a:r>
              <a:rPr lang="en-US">
                <a:latin typeface="Tahoma" charset="0"/>
                <a:ea typeface="ＭＳ Ｐゴシック" charset="0"/>
              </a:rPr>
              <a:t>If we know where the </a:t>
            </a:r>
            <a:r>
              <a:rPr lang="en-US">
                <a:solidFill>
                  <a:srgbClr val="FF0000"/>
                </a:solidFill>
                <a:latin typeface="Tahoma" charset="0"/>
                <a:ea typeface="ＭＳ Ｐゴシック" charset="0"/>
              </a:rPr>
              <a:t>beginning</a:t>
            </a:r>
            <a:r>
              <a:rPr lang="en-US">
                <a:latin typeface="Tahoma" charset="0"/>
                <a:ea typeface="ＭＳ Ｐゴシック" charset="0"/>
              </a:rPr>
              <a:t> of the list is</a:t>
            </a:r>
          </a:p>
          <a:p>
            <a:pPr lvl="1" eaLnBrk="1" hangingPunct="1"/>
            <a:r>
              <a:rPr lang="en-US">
                <a:latin typeface="Tahoma" charset="0"/>
                <a:ea typeface="ＭＳ Ｐゴシック" charset="0"/>
              </a:rPr>
              <a:t>And </a:t>
            </a:r>
            <a:r>
              <a:rPr lang="en-US">
                <a:solidFill>
                  <a:srgbClr val="FF0000"/>
                </a:solidFill>
                <a:latin typeface="Tahoma" charset="0"/>
                <a:ea typeface="ＭＳ Ｐゴシック" charset="0"/>
              </a:rPr>
              <a:t>each link</a:t>
            </a:r>
            <a:r>
              <a:rPr lang="en-US">
                <a:latin typeface="Tahoma" charset="0"/>
                <a:ea typeface="ＭＳ Ｐゴシック" charset="0"/>
              </a:rPr>
              <a:t> knows where the </a:t>
            </a:r>
            <a:r>
              <a:rPr lang="en-US">
                <a:solidFill>
                  <a:srgbClr val="FF0000"/>
                </a:solidFill>
                <a:latin typeface="Tahoma" charset="0"/>
                <a:ea typeface="ＭＳ Ｐゴシック" charset="0"/>
              </a:rPr>
              <a:t>next one</a:t>
            </a:r>
            <a:r>
              <a:rPr lang="en-US">
                <a:latin typeface="Tahoma" charset="0"/>
                <a:ea typeface="ＭＳ Ｐゴシック" charset="0"/>
              </a:rPr>
              <a:t> is</a:t>
            </a:r>
          </a:p>
          <a:p>
            <a:pPr lvl="1" eaLnBrk="1" hangingPunct="1"/>
            <a:r>
              <a:rPr lang="en-US">
                <a:latin typeface="Tahoma" charset="0"/>
                <a:ea typeface="ＭＳ Ｐゴシック" charset="0"/>
              </a:rPr>
              <a:t>Then we can access all of the items in the list</a:t>
            </a:r>
          </a:p>
          <a:p>
            <a:pPr eaLnBrk="1" hangingPunct="1"/>
            <a:r>
              <a:rPr lang="en-US">
                <a:latin typeface="Tahoma" charset="0"/>
                <a:ea typeface="ＭＳ Ｐゴシック" charset="0"/>
                <a:cs typeface="ＭＳ Ｐゴシック" charset="0"/>
              </a:rPr>
              <a:t>Our problems with contiguous memory now go away</a:t>
            </a:r>
          </a:p>
          <a:p>
            <a:pPr lvl="1" eaLnBrk="1" hangingPunct="1"/>
            <a:r>
              <a:rPr lang="en-US">
                <a:latin typeface="Tahoma" charset="0"/>
                <a:ea typeface="ＭＳ Ｐゴシック" charset="0"/>
              </a:rPr>
              <a:t>Allocation can be done one link at a time, for as many links as we need</a:t>
            </a:r>
          </a:p>
          <a:p>
            <a:pPr lvl="1" eaLnBrk="1" hangingPunct="1"/>
            <a:r>
              <a:rPr lang="en-US">
                <a:latin typeface="Tahoma" charset="0"/>
                <a:ea typeface="ＭＳ Ｐゴシック" charset="0"/>
              </a:rPr>
              <a:t>New links can be "linked up" anywhere in the list, without shifting needed</a:t>
            </a:r>
          </a:p>
          <a:p>
            <a:pPr lvl="2" eaLnBrk="1" hangingPunct="1"/>
            <a:r>
              <a:rPr lang="en-US">
                <a:latin typeface="Tahoma" charset="0"/>
                <a:ea typeface="ＭＳ Ｐゴシック" charset="0"/>
              </a:rPr>
              <a:t>Demonstrate on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298435">
                                            <p:txEl>
                                              <p:pRg st="1" end="1"/>
                                            </p:txEl>
                                          </p:spTgt>
                                        </p:tgtEl>
                                        <p:attrNameLst>
                                          <p:attrName>style.visibility</p:attrName>
                                        </p:attrNameLst>
                                      </p:cBhvr>
                                      <p:to>
                                        <p:strVal val="visible"/>
                                      </p:to>
                                    </p:set>
                                    <p:animEffect transition="in" filter="wipe(down)">
                                      <p:cBhvr>
                                        <p:cTn id="7" dur="580">
                                          <p:stCondLst>
                                            <p:cond delay="0"/>
                                          </p:stCondLst>
                                        </p:cTn>
                                        <p:tgtEl>
                                          <p:spTgt spid="1298435">
                                            <p:txEl>
                                              <p:pRg st="1" end="1"/>
                                            </p:txEl>
                                          </p:spTgt>
                                        </p:tgtEl>
                                      </p:cBhvr>
                                    </p:animEffect>
                                    <p:anim calcmode="lin" valueType="num">
                                      <p:cBhvr>
                                        <p:cTn id="8" dur="1822" tmFilter="0,0; 0.14,0.36; 0.43,0.73; 0.71,0.91; 1.0,1.0">
                                          <p:stCondLst>
                                            <p:cond delay="0"/>
                                          </p:stCondLst>
                                        </p:cTn>
                                        <p:tgtEl>
                                          <p:spTgt spid="129843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9843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9843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9843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9843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98435">
                                            <p:txEl>
                                              <p:pRg st="1" end="1"/>
                                            </p:txEl>
                                          </p:spTgt>
                                        </p:tgtEl>
                                      </p:cBhvr>
                                      <p:to x="100000" y="60000"/>
                                    </p:animScale>
                                    <p:animScale>
                                      <p:cBhvr>
                                        <p:cTn id="14" dur="166" decel="50000">
                                          <p:stCondLst>
                                            <p:cond delay="676"/>
                                          </p:stCondLst>
                                        </p:cTn>
                                        <p:tgtEl>
                                          <p:spTgt spid="1298435">
                                            <p:txEl>
                                              <p:pRg st="1" end="1"/>
                                            </p:txEl>
                                          </p:spTgt>
                                        </p:tgtEl>
                                      </p:cBhvr>
                                      <p:to x="100000" y="100000"/>
                                    </p:animScale>
                                    <p:animScale>
                                      <p:cBhvr>
                                        <p:cTn id="15" dur="26">
                                          <p:stCondLst>
                                            <p:cond delay="1312"/>
                                          </p:stCondLst>
                                        </p:cTn>
                                        <p:tgtEl>
                                          <p:spTgt spid="1298435">
                                            <p:txEl>
                                              <p:pRg st="1" end="1"/>
                                            </p:txEl>
                                          </p:spTgt>
                                        </p:tgtEl>
                                      </p:cBhvr>
                                      <p:to x="100000" y="80000"/>
                                    </p:animScale>
                                    <p:animScale>
                                      <p:cBhvr>
                                        <p:cTn id="16" dur="166" decel="50000">
                                          <p:stCondLst>
                                            <p:cond delay="1338"/>
                                          </p:stCondLst>
                                        </p:cTn>
                                        <p:tgtEl>
                                          <p:spTgt spid="1298435">
                                            <p:txEl>
                                              <p:pRg st="1" end="1"/>
                                            </p:txEl>
                                          </p:spTgt>
                                        </p:tgtEl>
                                      </p:cBhvr>
                                      <p:to x="100000" y="100000"/>
                                    </p:animScale>
                                    <p:animScale>
                                      <p:cBhvr>
                                        <p:cTn id="17" dur="26">
                                          <p:stCondLst>
                                            <p:cond delay="1642"/>
                                          </p:stCondLst>
                                        </p:cTn>
                                        <p:tgtEl>
                                          <p:spTgt spid="1298435">
                                            <p:txEl>
                                              <p:pRg st="1" end="1"/>
                                            </p:txEl>
                                          </p:spTgt>
                                        </p:tgtEl>
                                      </p:cBhvr>
                                      <p:to x="100000" y="90000"/>
                                    </p:animScale>
                                    <p:animScale>
                                      <p:cBhvr>
                                        <p:cTn id="18" dur="166" decel="50000">
                                          <p:stCondLst>
                                            <p:cond delay="1668"/>
                                          </p:stCondLst>
                                        </p:cTn>
                                        <p:tgtEl>
                                          <p:spTgt spid="1298435">
                                            <p:txEl>
                                              <p:pRg st="1" end="1"/>
                                            </p:txEl>
                                          </p:spTgt>
                                        </p:tgtEl>
                                      </p:cBhvr>
                                      <p:to x="100000" y="100000"/>
                                    </p:animScale>
                                    <p:animScale>
                                      <p:cBhvr>
                                        <p:cTn id="19" dur="26">
                                          <p:stCondLst>
                                            <p:cond delay="1808"/>
                                          </p:stCondLst>
                                        </p:cTn>
                                        <p:tgtEl>
                                          <p:spTgt spid="1298435">
                                            <p:txEl>
                                              <p:pRg st="1" end="1"/>
                                            </p:txEl>
                                          </p:spTgt>
                                        </p:tgtEl>
                                      </p:cBhvr>
                                      <p:to x="100000" y="95000"/>
                                    </p:animScale>
                                    <p:animScale>
                                      <p:cBhvr>
                                        <p:cTn id="20" dur="166" decel="50000">
                                          <p:stCondLst>
                                            <p:cond delay="1834"/>
                                          </p:stCondLst>
                                        </p:cTn>
                                        <p:tgtEl>
                                          <p:spTgt spid="1298435">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298435">
                                            <p:txEl>
                                              <p:pRg st="2" end="2"/>
                                            </p:txEl>
                                          </p:spTgt>
                                        </p:tgtEl>
                                        <p:attrNameLst>
                                          <p:attrName>style.visibility</p:attrName>
                                        </p:attrNameLst>
                                      </p:cBhvr>
                                      <p:to>
                                        <p:strVal val="visible"/>
                                      </p:to>
                                    </p:set>
                                    <p:animEffect transition="in" filter="wipe(down)">
                                      <p:cBhvr>
                                        <p:cTn id="25" dur="580">
                                          <p:stCondLst>
                                            <p:cond delay="0"/>
                                          </p:stCondLst>
                                        </p:cTn>
                                        <p:tgtEl>
                                          <p:spTgt spid="1298435">
                                            <p:txEl>
                                              <p:pRg st="2" end="2"/>
                                            </p:txEl>
                                          </p:spTgt>
                                        </p:tgtEl>
                                      </p:cBhvr>
                                    </p:animEffect>
                                    <p:anim calcmode="lin" valueType="num">
                                      <p:cBhvr>
                                        <p:cTn id="26" dur="1822" tmFilter="0,0; 0.14,0.36; 0.43,0.73; 0.71,0.91; 1.0,1.0">
                                          <p:stCondLst>
                                            <p:cond delay="0"/>
                                          </p:stCondLst>
                                        </p:cTn>
                                        <p:tgtEl>
                                          <p:spTgt spid="1298435">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98435">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98435">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98435">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98435">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98435">
                                            <p:txEl>
                                              <p:pRg st="2" end="2"/>
                                            </p:txEl>
                                          </p:spTgt>
                                        </p:tgtEl>
                                      </p:cBhvr>
                                      <p:to x="100000" y="60000"/>
                                    </p:animScale>
                                    <p:animScale>
                                      <p:cBhvr>
                                        <p:cTn id="32" dur="166" decel="50000">
                                          <p:stCondLst>
                                            <p:cond delay="676"/>
                                          </p:stCondLst>
                                        </p:cTn>
                                        <p:tgtEl>
                                          <p:spTgt spid="1298435">
                                            <p:txEl>
                                              <p:pRg st="2" end="2"/>
                                            </p:txEl>
                                          </p:spTgt>
                                        </p:tgtEl>
                                      </p:cBhvr>
                                      <p:to x="100000" y="100000"/>
                                    </p:animScale>
                                    <p:animScale>
                                      <p:cBhvr>
                                        <p:cTn id="33" dur="26">
                                          <p:stCondLst>
                                            <p:cond delay="1312"/>
                                          </p:stCondLst>
                                        </p:cTn>
                                        <p:tgtEl>
                                          <p:spTgt spid="1298435">
                                            <p:txEl>
                                              <p:pRg st="2" end="2"/>
                                            </p:txEl>
                                          </p:spTgt>
                                        </p:tgtEl>
                                      </p:cBhvr>
                                      <p:to x="100000" y="80000"/>
                                    </p:animScale>
                                    <p:animScale>
                                      <p:cBhvr>
                                        <p:cTn id="34" dur="166" decel="50000">
                                          <p:stCondLst>
                                            <p:cond delay="1338"/>
                                          </p:stCondLst>
                                        </p:cTn>
                                        <p:tgtEl>
                                          <p:spTgt spid="1298435">
                                            <p:txEl>
                                              <p:pRg st="2" end="2"/>
                                            </p:txEl>
                                          </p:spTgt>
                                        </p:tgtEl>
                                      </p:cBhvr>
                                      <p:to x="100000" y="100000"/>
                                    </p:animScale>
                                    <p:animScale>
                                      <p:cBhvr>
                                        <p:cTn id="35" dur="26">
                                          <p:stCondLst>
                                            <p:cond delay="1642"/>
                                          </p:stCondLst>
                                        </p:cTn>
                                        <p:tgtEl>
                                          <p:spTgt spid="1298435">
                                            <p:txEl>
                                              <p:pRg st="2" end="2"/>
                                            </p:txEl>
                                          </p:spTgt>
                                        </p:tgtEl>
                                      </p:cBhvr>
                                      <p:to x="100000" y="90000"/>
                                    </p:animScale>
                                    <p:animScale>
                                      <p:cBhvr>
                                        <p:cTn id="36" dur="166" decel="50000">
                                          <p:stCondLst>
                                            <p:cond delay="1668"/>
                                          </p:stCondLst>
                                        </p:cTn>
                                        <p:tgtEl>
                                          <p:spTgt spid="1298435">
                                            <p:txEl>
                                              <p:pRg st="2" end="2"/>
                                            </p:txEl>
                                          </p:spTgt>
                                        </p:tgtEl>
                                      </p:cBhvr>
                                      <p:to x="100000" y="100000"/>
                                    </p:animScale>
                                    <p:animScale>
                                      <p:cBhvr>
                                        <p:cTn id="37" dur="26">
                                          <p:stCondLst>
                                            <p:cond delay="1808"/>
                                          </p:stCondLst>
                                        </p:cTn>
                                        <p:tgtEl>
                                          <p:spTgt spid="1298435">
                                            <p:txEl>
                                              <p:pRg st="2" end="2"/>
                                            </p:txEl>
                                          </p:spTgt>
                                        </p:tgtEl>
                                      </p:cBhvr>
                                      <p:to x="100000" y="95000"/>
                                    </p:animScale>
                                    <p:animScale>
                                      <p:cBhvr>
                                        <p:cTn id="38" dur="166" decel="50000">
                                          <p:stCondLst>
                                            <p:cond delay="1834"/>
                                          </p:stCondLst>
                                        </p:cTn>
                                        <p:tgtEl>
                                          <p:spTgt spid="1298435">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298435">
                                            <p:txEl>
                                              <p:pRg st="3" end="3"/>
                                            </p:txEl>
                                          </p:spTgt>
                                        </p:tgtEl>
                                        <p:attrNameLst>
                                          <p:attrName>style.visibility</p:attrName>
                                        </p:attrNameLst>
                                      </p:cBhvr>
                                      <p:to>
                                        <p:strVal val="visible"/>
                                      </p:to>
                                    </p:set>
                                    <p:animEffect transition="in" filter="wipe(down)">
                                      <p:cBhvr>
                                        <p:cTn id="43" dur="580">
                                          <p:stCondLst>
                                            <p:cond delay="0"/>
                                          </p:stCondLst>
                                        </p:cTn>
                                        <p:tgtEl>
                                          <p:spTgt spid="1298435">
                                            <p:txEl>
                                              <p:pRg st="3" end="3"/>
                                            </p:txEl>
                                          </p:spTgt>
                                        </p:tgtEl>
                                      </p:cBhvr>
                                    </p:animEffect>
                                    <p:anim calcmode="lin" valueType="num">
                                      <p:cBhvr>
                                        <p:cTn id="44" dur="1822" tmFilter="0,0; 0.14,0.36; 0.43,0.73; 0.71,0.91; 1.0,1.0">
                                          <p:stCondLst>
                                            <p:cond delay="0"/>
                                          </p:stCondLst>
                                        </p:cTn>
                                        <p:tgtEl>
                                          <p:spTgt spid="1298435">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98435">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98435">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98435">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98435">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98435">
                                            <p:txEl>
                                              <p:pRg st="3" end="3"/>
                                            </p:txEl>
                                          </p:spTgt>
                                        </p:tgtEl>
                                      </p:cBhvr>
                                      <p:to x="100000" y="60000"/>
                                    </p:animScale>
                                    <p:animScale>
                                      <p:cBhvr>
                                        <p:cTn id="50" dur="166" decel="50000">
                                          <p:stCondLst>
                                            <p:cond delay="676"/>
                                          </p:stCondLst>
                                        </p:cTn>
                                        <p:tgtEl>
                                          <p:spTgt spid="1298435">
                                            <p:txEl>
                                              <p:pRg st="3" end="3"/>
                                            </p:txEl>
                                          </p:spTgt>
                                        </p:tgtEl>
                                      </p:cBhvr>
                                      <p:to x="100000" y="100000"/>
                                    </p:animScale>
                                    <p:animScale>
                                      <p:cBhvr>
                                        <p:cTn id="51" dur="26">
                                          <p:stCondLst>
                                            <p:cond delay="1312"/>
                                          </p:stCondLst>
                                        </p:cTn>
                                        <p:tgtEl>
                                          <p:spTgt spid="1298435">
                                            <p:txEl>
                                              <p:pRg st="3" end="3"/>
                                            </p:txEl>
                                          </p:spTgt>
                                        </p:tgtEl>
                                      </p:cBhvr>
                                      <p:to x="100000" y="80000"/>
                                    </p:animScale>
                                    <p:animScale>
                                      <p:cBhvr>
                                        <p:cTn id="52" dur="166" decel="50000">
                                          <p:stCondLst>
                                            <p:cond delay="1338"/>
                                          </p:stCondLst>
                                        </p:cTn>
                                        <p:tgtEl>
                                          <p:spTgt spid="1298435">
                                            <p:txEl>
                                              <p:pRg st="3" end="3"/>
                                            </p:txEl>
                                          </p:spTgt>
                                        </p:tgtEl>
                                      </p:cBhvr>
                                      <p:to x="100000" y="100000"/>
                                    </p:animScale>
                                    <p:animScale>
                                      <p:cBhvr>
                                        <p:cTn id="53" dur="26">
                                          <p:stCondLst>
                                            <p:cond delay="1642"/>
                                          </p:stCondLst>
                                        </p:cTn>
                                        <p:tgtEl>
                                          <p:spTgt spid="1298435">
                                            <p:txEl>
                                              <p:pRg st="3" end="3"/>
                                            </p:txEl>
                                          </p:spTgt>
                                        </p:tgtEl>
                                      </p:cBhvr>
                                      <p:to x="100000" y="90000"/>
                                    </p:animScale>
                                    <p:animScale>
                                      <p:cBhvr>
                                        <p:cTn id="54" dur="166" decel="50000">
                                          <p:stCondLst>
                                            <p:cond delay="1668"/>
                                          </p:stCondLst>
                                        </p:cTn>
                                        <p:tgtEl>
                                          <p:spTgt spid="1298435">
                                            <p:txEl>
                                              <p:pRg st="3" end="3"/>
                                            </p:txEl>
                                          </p:spTgt>
                                        </p:tgtEl>
                                      </p:cBhvr>
                                      <p:to x="100000" y="100000"/>
                                    </p:animScale>
                                    <p:animScale>
                                      <p:cBhvr>
                                        <p:cTn id="55" dur="26">
                                          <p:stCondLst>
                                            <p:cond delay="1808"/>
                                          </p:stCondLst>
                                        </p:cTn>
                                        <p:tgtEl>
                                          <p:spTgt spid="1298435">
                                            <p:txEl>
                                              <p:pRg st="3" end="3"/>
                                            </p:txEl>
                                          </p:spTgt>
                                        </p:tgtEl>
                                      </p:cBhvr>
                                      <p:to x="100000" y="95000"/>
                                    </p:animScale>
                                    <p:animScale>
                                      <p:cBhvr>
                                        <p:cTn id="56" dur="166" decel="50000">
                                          <p:stCondLst>
                                            <p:cond delay="1834"/>
                                          </p:stCondLst>
                                        </p:cTn>
                                        <p:tgtEl>
                                          <p:spTgt spid="1298435">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298435">
                                            <p:txEl>
                                              <p:pRg st="4" end="4"/>
                                            </p:txEl>
                                          </p:spTgt>
                                        </p:tgtEl>
                                        <p:attrNameLst>
                                          <p:attrName>style.visibility</p:attrName>
                                        </p:attrNameLst>
                                      </p:cBhvr>
                                      <p:to>
                                        <p:strVal val="visible"/>
                                      </p:to>
                                    </p:set>
                                    <p:animEffect transition="in" filter="wipe(down)">
                                      <p:cBhvr>
                                        <p:cTn id="61" dur="580">
                                          <p:stCondLst>
                                            <p:cond delay="0"/>
                                          </p:stCondLst>
                                        </p:cTn>
                                        <p:tgtEl>
                                          <p:spTgt spid="1298435">
                                            <p:txEl>
                                              <p:pRg st="4" end="4"/>
                                            </p:txEl>
                                          </p:spTgt>
                                        </p:tgtEl>
                                      </p:cBhvr>
                                    </p:animEffect>
                                    <p:anim calcmode="lin" valueType="num">
                                      <p:cBhvr>
                                        <p:cTn id="62" dur="1822" tmFilter="0,0; 0.14,0.36; 0.43,0.73; 0.71,0.91; 1.0,1.0">
                                          <p:stCondLst>
                                            <p:cond delay="0"/>
                                          </p:stCondLst>
                                        </p:cTn>
                                        <p:tgtEl>
                                          <p:spTgt spid="1298435">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98435">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98435">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98435">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98435">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98435">
                                            <p:txEl>
                                              <p:pRg st="4" end="4"/>
                                            </p:txEl>
                                          </p:spTgt>
                                        </p:tgtEl>
                                      </p:cBhvr>
                                      <p:to x="100000" y="60000"/>
                                    </p:animScale>
                                    <p:animScale>
                                      <p:cBhvr>
                                        <p:cTn id="68" dur="166" decel="50000">
                                          <p:stCondLst>
                                            <p:cond delay="676"/>
                                          </p:stCondLst>
                                        </p:cTn>
                                        <p:tgtEl>
                                          <p:spTgt spid="1298435">
                                            <p:txEl>
                                              <p:pRg st="4" end="4"/>
                                            </p:txEl>
                                          </p:spTgt>
                                        </p:tgtEl>
                                      </p:cBhvr>
                                      <p:to x="100000" y="100000"/>
                                    </p:animScale>
                                    <p:animScale>
                                      <p:cBhvr>
                                        <p:cTn id="69" dur="26">
                                          <p:stCondLst>
                                            <p:cond delay="1312"/>
                                          </p:stCondLst>
                                        </p:cTn>
                                        <p:tgtEl>
                                          <p:spTgt spid="1298435">
                                            <p:txEl>
                                              <p:pRg st="4" end="4"/>
                                            </p:txEl>
                                          </p:spTgt>
                                        </p:tgtEl>
                                      </p:cBhvr>
                                      <p:to x="100000" y="80000"/>
                                    </p:animScale>
                                    <p:animScale>
                                      <p:cBhvr>
                                        <p:cTn id="70" dur="166" decel="50000">
                                          <p:stCondLst>
                                            <p:cond delay="1338"/>
                                          </p:stCondLst>
                                        </p:cTn>
                                        <p:tgtEl>
                                          <p:spTgt spid="1298435">
                                            <p:txEl>
                                              <p:pRg st="4" end="4"/>
                                            </p:txEl>
                                          </p:spTgt>
                                        </p:tgtEl>
                                      </p:cBhvr>
                                      <p:to x="100000" y="100000"/>
                                    </p:animScale>
                                    <p:animScale>
                                      <p:cBhvr>
                                        <p:cTn id="71" dur="26">
                                          <p:stCondLst>
                                            <p:cond delay="1642"/>
                                          </p:stCondLst>
                                        </p:cTn>
                                        <p:tgtEl>
                                          <p:spTgt spid="1298435">
                                            <p:txEl>
                                              <p:pRg st="4" end="4"/>
                                            </p:txEl>
                                          </p:spTgt>
                                        </p:tgtEl>
                                      </p:cBhvr>
                                      <p:to x="100000" y="90000"/>
                                    </p:animScale>
                                    <p:animScale>
                                      <p:cBhvr>
                                        <p:cTn id="72" dur="166" decel="50000">
                                          <p:stCondLst>
                                            <p:cond delay="1668"/>
                                          </p:stCondLst>
                                        </p:cTn>
                                        <p:tgtEl>
                                          <p:spTgt spid="1298435">
                                            <p:txEl>
                                              <p:pRg st="4" end="4"/>
                                            </p:txEl>
                                          </p:spTgt>
                                        </p:tgtEl>
                                      </p:cBhvr>
                                      <p:to x="100000" y="100000"/>
                                    </p:animScale>
                                    <p:animScale>
                                      <p:cBhvr>
                                        <p:cTn id="73" dur="26">
                                          <p:stCondLst>
                                            <p:cond delay="1808"/>
                                          </p:stCondLst>
                                        </p:cTn>
                                        <p:tgtEl>
                                          <p:spTgt spid="1298435">
                                            <p:txEl>
                                              <p:pRg st="4" end="4"/>
                                            </p:txEl>
                                          </p:spTgt>
                                        </p:tgtEl>
                                      </p:cBhvr>
                                      <p:to x="100000" y="95000"/>
                                    </p:animScale>
                                    <p:animScale>
                                      <p:cBhvr>
                                        <p:cTn id="74" dur="166" decel="50000">
                                          <p:stCondLst>
                                            <p:cond delay="1834"/>
                                          </p:stCondLst>
                                        </p:cTn>
                                        <p:tgtEl>
                                          <p:spTgt spid="1298435">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298435">
                                            <p:txEl>
                                              <p:pRg st="5" end="5"/>
                                            </p:txEl>
                                          </p:spTgt>
                                        </p:tgtEl>
                                        <p:attrNameLst>
                                          <p:attrName>style.visibility</p:attrName>
                                        </p:attrNameLst>
                                      </p:cBhvr>
                                      <p:to>
                                        <p:strVal val="visible"/>
                                      </p:to>
                                    </p:set>
                                    <p:animEffect transition="in" filter="wipe(down)">
                                      <p:cBhvr>
                                        <p:cTn id="79" dur="580">
                                          <p:stCondLst>
                                            <p:cond delay="0"/>
                                          </p:stCondLst>
                                        </p:cTn>
                                        <p:tgtEl>
                                          <p:spTgt spid="1298435">
                                            <p:txEl>
                                              <p:pRg st="5" end="5"/>
                                            </p:txEl>
                                          </p:spTgt>
                                        </p:tgtEl>
                                      </p:cBhvr>
                                    </p:animEffect>
                                    <p:anim calcmode="lin" valueType="num">
                                      <p:cBhvr>
                                        <p:cTn id="80" dur="1822" tmFilter="0,0; 0.14,0.36; 0.43,0.73; 0.71,0.91; 1.0,1.0">
                                          <p:stCondLst>
                                            <p:cond delay="0"/>
                                          </p:stCondLst>
                                        </p:cTn>
                                        <p:tgtEl>
                                          <p:spTgt spid="1298435">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98435">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98435">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98435">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98435">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98435">
                                            <p:txEl>
                                              <p:pRg st="5" end="5"/>
                                            </p:txEl>
                                          </p:spTgt>
                                        </p:tgtEl>
                                      </p:cBhvr>
                                      <p:to x="100000" y="60000"/>
                                    </p:animScale>
                                    <p:animScale>
                                      <p:cBhvr>
                                        <p:cTn id="86" dur="166" decel="50000">
                                          <p:stCondLst>
                                            <p:cond delay="676"/>
                                          </p:stCondLst>
                                        </p:cTn>
                                        <p:tgtEl>
                                          <p:spTgt spid="1298435">
                                            <p:txEl>
                                              <p:pRg st="5" end="5"/>
                                            </p:txEl>
                                          </p:spTgt>
                                        </p:tgtEl>
                                      </p:cBhvr>
                                      <p:to x="100000" y="100000"/>
                                    </p:animScale>
                                    <p:animScale>
                                      <p:cBhvr>
                                        <p:cTn id="87" dur="26">
                                          <p:stCondLst>
                                            <p:cond delay="1312"/>
                                          </p:stCondLst>
                                        </p:cTn>
                                        <p:tgtEl>
                                          <p:spTgt spid="1298435">
                                            <p:txEl>
                                              <p:pRg st="5" end="5"/>
                                            </p:txEl>
                                          </p:spTgt>
                                        </p:tgtEl>
                                      </p:cBhvr>
                                      <p:to x="100000" y="80000"/>
                                    </p:animScale>
                                    <p:animScale>
                                      <p:cBhvr>
                                        <p:cTn id="88" dur="166" decel="50000">
                                          <p:stCondLst>
                                            <p:cond delay="1338"/>
                                          </p:stCondLst>
                                        </p:cTn>
                                        <p:tgtEl>
                                          <p:spTgt spid="1298435">
                                            <p:txEl>
                                              <p:pRg st="5" end="5"/>
                                            </p:txEl>
                                          </p:spTgt>
                                        </p:tgtEl>
                                      </p:cBhvr>
                                      <p:to x="100000" y="100000"/>
                                    </p:animScale>
                                    <p:animScale>
                                      <p:cBhvr>
                                        <p:cTn id="89" dur="26">
                                          <p:stCondLst>
                                            <p:cond delay="1642"/>
                                          </p:stCondLst>
                                        </p:cTn>
                                        <p:tgtEl>
                                          <p:spTgt spid="1298435">
                                            <p:txEl>
                                              <p:pRg st="5" end="5"/>
                                            </p:txEl>
                                          </p:spTgt>
                                        </p:tgtEl>
                                      </p:cBhvr>
                                      <p:to x="100000" y="90000"/>
                                    </p:animScale>
                                    <p:animScale>
                                      <p:cBhvr>
                                        <p:cTn id="90" dur="166" decel="50000">
                                          <p:stCondLst>
                                            <p:cond delay="1668"/>
                                          </p:stCondLst>
                                        </p:cTn>
                                        <p:tgtEl>
                                          <p:spTgt spid="1298435">
                                            <p:txEl>
                                              <p:pRg st="5" end="5"/>
                                            </p:txEl>
                                          </p:spTgt>
                                        </p:tgtEl>
                                      </p:cBhvr>
                                      <p:to x="100000" y="100000"/>
                                    </p:animScale>
                                    <p:animScale>
                                      <p:cBhvr>
                                        <p:cTn id="91" dur="26">
                                          <p:stCondLst>
                                            <p:cond delay="1808"/>
                                          </p:stCondLst>
                                        </p:cTn>
                                        <p:tgtEl>
                                          <p:spTgt spid="1298435">
                                            <p:txEl>
                                              <p:pRg st="5" end="5"/>
                                            </p:txEl>
                                          </p:spTgt>
                                        </p:tgtEl>
                                      </p:cBhvr>
                                      <p:to x="100000" y="95000"/>
                                    </p:animScale>
                                    <p:animScale>
                                      <p:cBhvr>
                                        <p:cTn id="92" dur="166" decel="50000">
                                          <p:stCondLst>
                                            <p:cond delay="1834"/>
                                          </p:stCondLst>
                                        </p:cTn>
                                        <p:tgtEl>
                                          <p:spTgt spid="1298435">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298435">
                                            <p:txEl>
                                              <p:pRg st="6" end="6"/>
                                            </p:txEl>
                                          </p:spTgt>
                                        </p:tgtEl>
                                        <p:attrNameLst>
                                          <p:attrName>style.visibility</p:attrName>
                                        </p:attrNameLst>
                                      </p:cBhvr>
                                      <p:to>
                                        <p:strVal val="visible"/>
                                      </p:to>
                                    </p:set>
                                    <p:animEffect transition="in" filter="wipe(down)">
                                      <p:cBhvr>
                                        <p:cTn id="97" dur="580">
                                          <p:stCondLst>
                                            <p:cond delay="0"/>
                                          </p:stCondLst>
                                        </p:cTn>
                                        <p:tgtEl>
                                          <p:spTgt spid="1298435">
                                            <p:txEl>
                                              <p:pRg st="6" end="6"/>
                                            </p:txEl>
                                          </p:spTgt>
                                        </p:tgtEl>
                                      </p:cBhvr>
                                    </p:animEffect>
                                    <p:anim calcmode="lin" valueType="num">
                                      <p:cBhvr>
                                        <p:cTn id="98" dur="1822" tmFilter="0,0; 0.14,0.36; 0.43,0.73; 0.71,0.91; 1.0,1.0">
                                          <p:stCondLst>
                                            <p:cond delay="0"/>
                                          </p:stCondLst>
                                        </p:cTn>
                                        <p:tgtEl>
                                          <p:spTgt spid="1298435">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98435">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98435">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98435">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98435">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98435">
                                            <p:txEl>
                                              <p:pRg st="6" end="6"/>
                                            </p:txEl>
                                          </p:spTgt>
                                        </p:tgtEl>
                                      </p:cBhvr>
                                      <p:to x="100000" y="60000"/>
                                    </p:animScale>
                                    <p:animScale>
                                      <p:cBhvr>
                                        <p:cTn id="104" dur="166" decel="50000">
                                          <p:stCondLst>
                                            <p:cond delay="676"/>
                                          </p:stCondLst>
                                        </p:cTn>
                                        <p:tgtEl>
                                          <p:spTgt spid="1298435">
                                            <p:txEl>
                                              <p:pRg st="6" end="6"/>
                                            </p:txEl>
                                          </p:spTgt>
                                        </p:tgtEl>
                                      </p:cBhvr>
                                      <p:to x="100000" y="100000"/>
                                    </p:animScale>
                                    <p:animScale>
                                      <p:cBhvr>
                                        <p:cTn id="105" dur="26">
                                          <p:stCondLst>
                                            <p:cond delay="1312"/>
                                          </p:stCondLst>
                                        </p:cTn>
                                        <p:tgtEl>
                                          <p:spTgt spid="1298435">
                                            <p:txEl>
                                              <p:pRg st="6" end="6"/>
                                            </p:txEl>
                                          </p:spTgt>
                                        </p:tgtEl>
                                      </p:cBhvr>
                                      <p:to x="100000" y="80000"/>
                                    </p:animScale>
                                    <p:animScale>
                                      <p:cBhvr>
                                        <p:cTn id="106" dur="166" decel="50000">
                                          <p:stCondLst>
                                            <p:cond delay="1338"/>
                                          </p:stCondLst>
                                        </p:cTn>
                                        <p:tgtEl>
                                          <p:spTgt spid="1298435">
                                            <p:txEl>
                                              <p:pRg st="6" end="6"/>
                                            </p:txEl>
                                          </p:spTgt>
                                        </p:tgtEl>
                                      </p:cBhvr>
                                      <p:to x="100000" y="100000"/>
                                    </p:animScale>
                                    <p:animScale>
                                      <p:cBhvr>
                                        <p:cTn id="107" dur="26">
                                          <p:stCondLst>
                                            <p:cond delay="1642"/>
                                          </p:stCondLst>
                                        </p:cTn>
                                        <p:tgtEl>
                                          <p:spTgt spid="1298435">
                                            <p:txEl>
                                              <p:pRg st="6" end="6"/>
                                            </p:txEl>
                                          </p:spTgt>
                                        </p:tgtEl>
                                      </p:cBhvr>
                                      <p:to x="100000" y="90000"/>
                                    </p:animScale>
                                    <p:animScale>
                                      <p:cBhvr>
                                        <p:cTn id="108" dur="166" decel="50000">
                                          <p:stCondLst>
                                            <p:cond delay="1668"/>
                                          </p:stCondLst>
                                        </p:cTn>
                                        <p:tgtEl>
                                          <p:spTgt spid="1298435">
                                            <p:txEl>
                                              <p:pRg st="6" end="6"/>
                                            </p:txEl>
                                          </p:spTgt>
                                        </p:tgtEl>
                                      </p:cBhvr>
                                      <p:to x="100000" y="100000"/>
                                    </p:animScale>
                                    <p:animScale>
                                      <p:cBhvr>
                                        <p:cTn id="109" dur="26">
                                          <p:stCondLst>
                                            <p:cond delay="1808"/>
                                          </p:stCondLst>
                                        </p:cTn>
                                        <p:tgtEl>
                                          <p:spTgt spid="1298435">
                                            <p:txEl>
                                              <p:pRg st="6" end="6"/>
                                            </p:txEl>
                                          </p:spTgt>
                                        </p:tgtEl>
                                      </p:cBhvr>
                                      <p:to x="100000" y="95000"/>
                                    </p:animScale>
                                    <p:animScale>
                                      <p:cBhvr>
                                        <p:cTn id="110" dur="166" decel="50000">
                                          <p:stCondLst>
                                            <p:cond delay="1834"/>
                                          </p:stCondLst>
                                        </p:cTn>
                                        <p:tgtEl>
                                          <p:spTgt spid="1298435">
                                            <p:txEl>
                                              <p:pRg st="6" end="6"/>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ntr" presetSubtype="0" fill="hold" nodeType="clickEffect">
                                  <p:stCondLst>
                                    <p:cond delay="0"/>
                                  </p:stCondLst>
                                  <p:childTnLst>
                                    <p:set>
                                      <p:cBhvr>
                                        <p:cTn id="114" dur="1" fill="hold">
                                          <p:stCondLst>
                                            <p:cond delay="0"/>
                                          </p:stCondLst>
                                        </p:cTn>
                                        <p:tgtEl>
                                          <p:spTgt spid="1298435">
                                            <p:txEl>
                                              <p:pRg st="7" end="7"/>
                                            </p:txEl>
                                          </p:spTgt>
                                        </p:tgtEl>
                                        <p:attrNameLst>
                                          <p:attrName>style.visibility</p:attrName>
                                        </p:attrNameLst>
                                      </p:cBhvr>
                                      <p:to>
                                        <p:strVal val="visible"/>
                                      </p:to>
                                    </p:set>
                                    <p:animEffect transition="in" filter="wipe(down)">
                                      <p:cBhvr>
                                        <p:cTn id="115" dur="580">
                                          <p:stCondLst>
                                            <p:cond delay="0"/>
                                          </p:stCondLst>
                                        </p:cTn>
                                        <p:tgtEl>
                                          <p:spTgt spid="1298435">
                                            <p:txEl>
                                              <p:pRg st="7" end="7"/>
                                            </p:txEl>
                                          </p:spTgt>
                                        </p:tgtEl>
                                      </p:cBhvr>
                                    </p:animEffect>
                                    <p:anim calcmode="lin" valueType="num">
                                      <p:cBhvr>
                                        <p:cTn id="116" dur="1822" tmFilter="0,0; 0.14,0.36; 0.43,0.73; 0.71,0.91; 1.0,1.0">
                                          <p:stCondLst>
                                            <p:cond delay="0"/>
                                          </p:stCondLst>
                                        </p:cTn>
                                        <p:tgtEl>
                                          <p:spTgt spid="1298435">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98435">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98435">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98435">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98435">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98435">
                                            <p:txEl>
                                              <p:pRg st="7" end="7"/>
                                            </p:txEl>
                                          </p:spTgt>
                                        </p:tgtEl>
                                      </p:cBhvr>
                                      <p:to x="100000" y="60000"/>
                                    </p:animScale>
                                    <p:animScale>
                                      <p:cBhvr>
                                        <p:cTn id="122" dur="166" decel="50000">
                                          <p:stCondLst>
                                            <p:cond delay="676"/>
                                          </p:stCondLst>
                                        </p:cTn>
                                        <p:tgtEl>
                                          <p:spTgt spid="1298435">
                                            <p:txEl>
                                              <p:pRg st="7" end="7"/>
                                            </p:txEl>
                                          </p:spTgt>
                                        </p:tgtEl>
                                      </p:cBhvr>
                                      <p:to x="100000" y="100000"/>
                                    </p:animScale>
                                    <p:animScale>
                                      <p:cBhvr>
                                        <p:cTn id="123" dur="26">
                                          <p:stCondLst>
                                            <p:cond delay="1312"/>
                                          </p:stCondLst>
                                        </p:cTn>
                                        <p:tgtEl>
                                          <p:spTgt spid="1298435">
                                            <p:txEl>
                                              <p:pRg st="7" end="7"/>
                                            </p:txEl>
                                          </p:spTgt>
                                        </p:tgtEl>
                                      </p:cBhvr>
                                      <p:to x="100000" y="80000"/>
                                    </p:animScale>
                                    <p:animScale>
                                      <p:cBhvr>
                                        <p:cTn id="124" dur="166" decel="50000">
                                          <p:stCondLst>
                                            <p:cond delay="1338"/>
                                          </p:stCondLst>
                                        </p:cTn>
                                        <p:tgtEl>
                                          <p:spTgt spid="1298435">
                                            <p:txEl>
                                              <p:pRg st="7" end="7"/>
                                            </p:txEl>
                                          </p:spTgt>
                                        </p:tgtEl>
                                      </p:cBhvr>
                                      <p:to x="100000" y="100000"/>
                                    </p:animScale>
                                    <p:animScale>
                                      <p:cBhvr>
                                        <p:cTn id="125" dur="26">
                                          <p:stCondLst>
                                            <p:cond delay="1642"/>
                                          </p:stCondLst>
                                        </p:cTn>
                                        <p:tgtEl>
                                          <p:spTgt spid="1298435">
                                            <p:txEl>
                                              <p:pRg st="7" end="7"/>
                                            </p:txEl>
                                          </p:spTgt>
                                        </p:tgtEl>
                                      </p:cBhvr>
                                      <p:to x="100000" y="90000"/>
                                    </p:animScale>
                                    <p:animScale>
                                      <p:cBhvr>
                                        <p:cTn id="126" dur="166" decel="50000">
                                          <p:stCondLst>
                                            <p:cond delay="1668"/>
                                          </p:stCondLst>
                                        </p:cTn>
                                        <p:tgtEl>
                                          <p:spTgt spid="1298435">
                                            <p:txEl>
                                              <p:pRg st="7" end="7"/>
                                            </p:txEl>
                                          </p:spTgt>
                                        </p:tgtEl>
                                      </p:cBhvr>
                                      <p:to x="100000" y="100000"/>
                                    </p:animScale>
                                    <p:animScale>
                                      <p:cBhvr>
                                        <p:cTn id="127" dur="26">
                                          <p:stCondLst>
                                            <p:cond delay="1808"/>
                                          </p:stCondLst>
                                        </p:cTn>
                                        <p:tgtEl>
                                          <p:spTgt spid="1298435">
                                            <p:txEl>
                                              <p:pRg st="7" end="7"/>
                                            </p:txEl>
                                          </p:spTgt>
                                        </p:tgtEl>
                                      </p:cBhvr>
                                      <p:to x="100000" y="95000"/>
                                    </p:animScale>
                                    <p:animScale>
                                      <p:cBhvr>
                                        <p:cTn id="128" dur="166" decel="50000">
                                          <p:stCondLst>
                                            <p:cond delay="1834"/>
                                          </p:stCondLst>
                                        </p:cTn>
                                        <p:tgtEl>
                                          <p:spTgt spid="129843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DB181D47-5B7D-6048-B207-C509DDFF0AFC}" type="slidenum">
              <a:rPr lang="en-US" sz="1400">
                <a:latin typeface="Arial" charset="0"/>
              </a:rPr>
              <a:pPr eaLnBrk="1" hangingPunct="1"/>
              <a:t>40</a:t>
            </a:fld>
            <a:endParaRPr lang="en-US" sz="1400">
              <a:latin typeface="Arial" charset="0"/>
            </a:endParaRPr>
          </a:p>
        </p:txBody>
      </p:sp>
      <p:sp>
        <p:nvSpPr>
          <p:cNvPr id="2990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299011" name="Text Box 3"/>
          <p:cNvSpPr txBox="1">
            <a:spLocks noChangeArrowheads="1"/>
          </p:cNvSpPr>
          <p:nvPr/>
        </p:nvSpPr>
        <p:spPr bwMode="auto">
          <a:xfrm>
            <a:off x="609600" y="914400"/>
            <a:ext cx="8077200" cy="5632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algn="l" eaLnBrk="1" hangingPunct="1"/>
            <a:r>
              <a:rPr lang="en-US" sz="1200" b="1" dirty="0">
                <a:latin typeface="Courier New" charset="0"/>
              </a:rPr>
              <a:t>public T remove(</a:t>
            </a:r>
            <a:r>
              <a:rPr lang="en-US" sz="1200" b="1" dirty="0" err="1">
                <a:latin typeface="Courier New" charset="0"/>
              </a:rPr>
              <a:t>int</a:t>
            </a:r>
            <a:r>
              <a:rPr lang="en-US" sz="1200" b="1" dirty="0">
                <a:latin typeface="Courier New" charset="0"/>
              </a:rPr>
              <a:t> </a:t>
            </a:r>
            <a:r>
              <a:rPr lang="en-US" sz="1200" b="1" dirty="0" err="1">
                <a:latin typeface="Courier New" charset="0"/>
              </a:rPr>
              <a:t>givenPosition</a:t>
            </a:r>
            <a:r>
              <a:rPr lang="en-US" sz="1200" b="1" dirty="0">
                <a:latin typeface="Courier New" charset="0"/>
              </a:rPr>
              <a:t>)</a:t>
            </a:r>
          </a:p>
          <a:p>
            <a:pPr algn="l" eaLnBrk="1" hangingPunct="1"/>
            <a:r>
              <a:rPr lang="en-US" sz="1200" b="1" dirty="0">
                <a:latin typeface="Courier New" charset="0"/>
              </a:rPr>
              <a:t>{</a:t>
            </a:r>
          </a:p>
          <a:p>
            <a:pPr algn="l" eaLnBrk="1" hangingPunct="1"/>
            <a:r>
              <a:rPr lang="en-US" sz="1200" b="1" dirty="0">
                <a:latin typeface="Courier New" charset="0"/>
              </a:rPr>
              <a:t>   T result = null;               </a:t>
            </a:r>
          </a:p>
          <a:p>
            <a:pPr algn="l" eaLnBrk="1" hangingPunct="1"/>
            <a:r>
              <a:rPr lang="en-US" sz="1200" b="1" dirty="0">
                <a:latin typeface="Courier New" charset="0"/>
              </a:rPr>
              <a:t>   if ((</a:t>
            </a:r>
            <a:r>
              <a:rPr lang="en-US" sz="1200" b="1" dirty="0" err="1">
                <a:latin typeface="Courier New" charset="0"/>
              </a:rPr>
              <a:t>givenPosition</a:t>
            </a:r>
            <a:r>
              <a:rPr lang="en-US" sz="1200" b="1" dirty="0">
                <a:latin typeface="Courier New" charset="0"/>
              </a:rPr>
              <a:t> &gt;= 1) &amp;&amp; (</a:t>
            </a:r>
            <a:r>
              <a:rPr lang="en-US" sz="1200" b="1" dirty="0" err="1">
                <a:latin typeface="Courier New" charset="0"/>
              </a:rPr>
              <a:t>givenPosition</a:t>
            </a:r>
            <a:r>
              <a:rPr lang="en-US" sz="1200" b="1" dirty="0">
                <a:latin typeface="Courier New" charset="0"/>
              </a:rPr>
              <a:t> &lt;= </a:t>
            </a:r>
            <a:r>
              <a:rPr lang="en-US" sz="1200" b="1" dirty="0" err="1">
                <a:latin typeface="Courier New" charset="0"/>
              </a:rPr>
              <a:t>numberOfEntries</a:t>
            </a:r>
            <a:r>
              <a:rPr lang="en-US" sz="1200" b="1" dirty="0">
                <a:latin typeface="Courier New" charset="0"/>
              </a:rPr>
              <a:t>))</a:t>
            </a:r>
          </a:p>
          <a:p>
            <a:pPr algn="l" eaLnBrk="1" hangingPunct="1"/>
            <a:r>
              <a:rPr lang="en-US" sz="1200" b="1" dirty="0">
                <a:latin typeface="Courier New" charset="0"/>
              </a:rPr>
              <a:t>   {</a:t>
            </a:r>
          </a:p>
          <a:p>
            <a:pPr algn="l" eaLnBrk="1" hangingPunct="1"/>
            <a:r>
              <a:rPr lang="en-US" sz="1200" b="1" dirty="0">
                <a:latin typeface="Courier New" charset="0"/>
              </a:rPr>
              <a:t>	assert !</a:t>
            </a:r>
            <a:r>
              <a:rPr lang="en-US" sz="1200" b="1" dirty="0" err="1">
                <a:latin typeface="Courier New" charset="0"/>
              </a:rPr>
              <a:t>isEmpty</a:t>
            </a:r>
            <a:r>
              <a:rPr lang="en-US" sz="1200" b="1" dirty="0">
                <a:latin typeface="Courier New" charset="0"/>
              </a:rPr>
              <a:t>();</a:t>
            </a:r>
          </a:p>
          <a:p>
            <a:pPr algn="l" eaLnBrk="1" hangingPunct="1"/>
            <a:r>
              <a:rPr lang="en-US" sz="1200" b="1" dirty="0">
                <a:latin typeface="Courier New" charset="0"/>
              </a:rPr>
              <a:t>	if (</a:t>
            </a:r>
            <a:r>
              <a:rPr lang="en-US" sz="1200" b="1" dirty="0" err="1">
                <a:latin typeface="Courier New" charset="0"/>
              </a:rPr>
              <a:t>givenPosition</a:t>
            </a:r>
            <a:r>
              <a:rPr lang="en-US" sz="1200" b="1" dirty="0">
                <a:latin typeface="Courier New" charset="0"/>
              </a:rPr>
              <a:t> == 1)</a:t>
            </a:r>
          </a:p>
          <a:p>
            <a:pPr algn="l" eaLnBrk="1" hangingPunct="1"/>
            <a:r>
              <a:rPr lang="en-US" sz="1200" b="1" dirty="0">
                <a:latin typeface="Courier New" charset="0"/>
              </a:rPr>
              <a:t>	{</a:t>
            </a:r>
          </a:p>
          <a:p>
            <a:pPr algn="l" eaLnBrk="1" hangingPunct="1"/>
            <a:r>
              <a:rPr lang="en-US" sz="1200" b="1" dirty="0">
                <a:latin typeface="Courier New" charset="0"/>
              </a:rPr>
              <a:t>	   result = </a:t>
            </a:r>
            <a:r>
              <a:rPr lang="en-US" sz="1200" b="1" dirty="0" err="1">
                <a:latin typeface="Courier New" charset="0"/>
              </a:rPr>
              <a:t>firstNode.getData</a:t>
            </a:r>
            <a:r>
              <a:rPr lang="en-US" sz="1200" b="1" dirty="0">
                <a:latin typeface="Courier New" charset="0"/>
              </a:rPr>
              <a:t>();     </a:t>
            </a:r>
          </a:p>
          <a:p>
            <a:pPr algn="l" eaLnBrk="1" hangingPunct="1"/>
            <a:r>
              <a:rPr lang="en-US" sz="1200" b="1" dirty="0">
                <a:latin typeface="Courier New" charset="0"/>
              </a:rPr>
              <a:t>	   </a:t>
            </a:r>
            <a:r>
              <a:rPr lang="en-US" sz="1200" b="1" dirty="0" err="1">
                <a:latin typeface="Courier New" charset="0"/>
              </a:rPr>
              <a:t>firstNode</a:t>
            </a:r>
            <a:r>
              <a:rPr lang="en-US" sz="1200" b="1" dirty="0">
                <a:latin typeface="Courier New" charset="0"/>
              </a:rPr>
              <a:t> = </a:t>
            </a:r>
            <a:r>
              <a:rPr lang="en-US" sz="1200" b="1" dirty="0" err="1">
                <a:latin typeface="Courier New" charset="0"/>
              </a:rPr>
              <a:t>firstNode.getNextNode</a:t>
            </a:r>
            <a:r>
              <a:rPr lang="en-US" sz="1200" b="1" dirty="0">
                <a:latin typeface="Courier New" charset="0"/>
              </a:rPr>
              <a:t>();</a:t>
            </a:r>
          </a:p>
          <a:p>
            <a:pPr algn="l" eaLnBrk="1" hangingPunct="1"/>
            <a:r>
              <a:rPr lang="en-US" sz="1200" b="1" dirty="0">
                <a:latin typeface="Courier New" charset="0"/>
              </a:rPr>
              <a:t>	   </a:t>
            </a:r>
            <a:r>
              <a:rPr lang="en-US" sz="1200" b="1" dirty="0">
                <a:solidFill>
                  <a:srgbClr val="FF0000"/>
                </a:solidFill>
                <a:latin typeface="Courier New" charset="0"/>
              </a:rPr>
              <a:t>if (</a:t>
            </a:r>
            <a:r>
              <a:rPr lang="en-US" sz="1200" b="1" dirty="0" err="1">
                <a:solidFill>
                  <a:srgbClr val="FF0000"/>
                </a:solidFill>
                <a:latin typeface="Courier New" charset="0"/>
              </a:rPr>
              <a:t>numberOfEntries</a:t>
            </a:r>
            <a:r>
              <a:rPr lang="en-US" sz="1200" b="1" dirty="0">
                <a:solidFill>
                  <a:srgbClr val="FF0000"/>
                </a:solidFill>
                <a:latin typeface="Courier New" charset="0"/>
              </a:rPr>
              <a:t> == 1)</a:t>
            </a:r>
          </a:p>
          <a:p>
            <a:pPr algn="l" eaLnBrk="1" hangingPunct="1"/>
            <a:r>
              <a:rPr lang="en-US" sz="1200" b="1" dirty="0">
                <a:solidFill>
                  <a:srgbClr val="FF0000"/>
                </a:solidFill>
                <a:latin typeface="Courier New" charset="0"/>
              </a:rPr>
              <a:t>		</a:t>
            </a:r>
            <a:r>
              <a:rPr lang="en-US" sz="1200" b="1" dirty="0" err="1">
                <a:solidFill>
                  <a:srgbClr val="FF0000"/>
                </a:solidFill>
                <a:latin typeface="Courier New" charset="0"/>
              </a:rPr>
              <a:t>lastNode</a:t>
            </a:r>
            <a:r>
              <a:rPr lang="en-US" sz="1200" b="1" dirty="0">
                <a:solidFill>
                  <a:srgbClr val="FF0000"/>
                </a:solidFill>
                <a:latin typeface="Courier New" charset="0"/>
              </a:rPr>
              <a:t> = null;</a:t>
            </a:r>
          </a:p>
          <a:p>
            <a:pPr algn="l" eaLnBrk="1" hangingPunct="1"/>
            <a:r>
              <a:rPr lang="en-US" sz="1200" b="1" dirty="0">
                <a:latin typeface="Courier New" charset="0"/>
              </a:rPr>
              <a:t>	}</a:t>
            </a:r>
          </a:p>
          <a:p>
            <a:pPr algn="l" eaLnBrk="1" hangingPunct="1"/>
            <a:r>
              <a:rPr lang="en-US" sz="1200" b="1" dirty="0">
                <a:latin typeface="Courier New" charset="0"/>
              </a:rPr>
              <a:t>	else</a:t>
            </a:r>
          </a:p>
          <a:p>
            <a:pPr algn="l" eaLnBrk="1" hangingPunct="1"/>
            <a:r>
              <a:rPr lang="en-US" sz="1200" b="1" dirty="0">
                <a:latin typeface="Courier New" charset="0"/>
              </a:rPr>
              <a:t>	{</a:t>
            </a:r>
          </a:p>
          <a:p>
            <a:pPr algn="l" eaLnBrk="1" hangingPunct="1"/>
            <a:r>
              <a:rPr lang="en-US" sz="1200" b="1" dirty="0">
                <a:latin typeface="Courier New" charset="0"/>
              </a:rPr>
              <a:t>	   Node </a:t>
            </a:r>
            <a:r>
              <a:rPr lang="en-US" sz="1200" b="1" dirty="0" err="1">
                <a:latin typeface="Courier New" charset="0"/>
              </a:rPr>
              <a:t>nodeBefore</a:t>
            </a:r>
            <a:r>
              <a:rPr lang="en-US" sz="1200" b="1" dirty="0">
                <a:latin typeface="Courier New" charset="0"/>
              </a:rPr>
              <a:t> = </a:t>
            </a:r>
            <a:r>
              <a:rPr lang="en-US" sz="1200" b="1" dirty="0" err="1">
                <a:latin typeface="Courier New" charset="0"/>
              </a:rPr>
              <a:t>getNodeAt</a:t>
            </a:r>
            <a:r>
              <a:rPr lang="en-US" sz="1200" b="1" dirty="0">
                <a:latin typeface="Courier New" charset="0"/>
              </a:rPr>
              <a:t>(givenPosition-1);</a:t>
            </a:r>
          </a:p>
          <a:p>
            <a:pPr algn="l" eaLnBrk="1" hangingPunct="1"/>
            <a:r>
              <a:rPr lang="en-US" sz="1200" b="1" dirty="0">
                <a:latin typeface="Courier New" charset="0"/>
              </a:rPr>
              <a:t>	   Node </a:t>
            </a:r>
            <a:r>
              <a:rPr lang="en-US" sz="1200" b="1" dirty="0" err="1">
                <a:latin typeface="Courier New" charset="0"/>
              </a:rPr>
              <a:t>nodeToRemove</a:t>
            </a:r>
            <a:r>
              <a:rPr lang="en-US" sz="1200" b="1" dirty="0">
                <a:latin typeface="Courier New" charset="0"/>
              </a:rPr>
              <a:t> = </a:t>
            </a:r>
            <a:r>
              <a:rPr lang="en-US" sz="1200" b="1" dirty="0" err="1">
                <a:latin typeface="Courier New" charset="0"/>
              </a:rPr>
              <a:t>nodeBefore.getNextNode</a:t>
            </a:r>
            <a:r>
              <a:rPr lang="en-US" sz="1200" b="1" dirty="0">
                <a:latin typeface="Courier New" charset="0"/>
              </a:rPr>
              <a:t>();</a:t>
            </a:r>
          </a:p>
          <a:p>
            <a:pPr algn="l" eaLnBrk="1" hangingPunct="1"/>
            <a:r>
              <a:rPr lang="en-US" sz="1200" b="1" dirty="0">
                <a:latin typeface="Courier New" charset="0"/>
              </a:rPr>
              <a:t>	   Node </a:t>
            </a:r>
            <a:r>
              <a:rPr lang="en-US" sz="1200" b="1" dirty="0" err="1">
                <a:latin typeface="Courier New" charset="0"/>
              </a:rPr>
              <a:t>nodeAfter</a:t>
            </a:r>
            <a:r>
              <a:rPr lang="en-US" sz="1200" b="1" dirty="0">
                <a:latin typeface="Courier New" charset="0"/>
              </a:rPr>
              <a:t> = </a:t>
            </a:r>
            <a:r>
              <a:rPr lang="en-US" sz="1200" b="1" dirty="0" err="1">
                <a:latin typeface="Courier New" charset="0"/>
              </a:rPr>
              <a:t>nodeToRemove.getNextNode</a:t>
            </a:r>
            <a:r>
              <a:rPr lang="en-US" sz="1200" b="1" dirty="0">
                <a:latin typeface="Courier New" charset="0"/>
              </a:rPr>
              <a:t>();</a:t>
            </a:r>
          </a:p>
          <a:p>
            <a:pPr algn="l" eaLnBrk="1" hangingPunct="1"/>
            <a:r>
              <a:rPr lang="en-US" sz="1200" b="1" dirty="0">
                <a:latin typeface="Courier New" charset="0"/>
              </a:rPr>
              <a:t>	   </a:t>
            </a:r>
            <a:r>
              <a:rPr lang="en-US" sz="1200" b="1" dirty="0" err="1">
                <a:latin typeface="Courier New" charset="0"/>
              </a:rPr>
              <a:t>nodeBefore.setNextNode</a:t>
            </a:r>
            <a:r>
              <a:rPr lang="en-US" sz="1200" b="1" dirty="0">
                <a:latin typeface="Courier New" charset="0"/>
              </a:rPr>
              <a:t>(</a:t>
            </a:r>
            <a:r>
              <a:rPr lang="en-US" sz="1200" b="1" dirty="0" err="1">
                <a:latin typeface="Courier New" charset="0"/>
              </a:rPr>
              <a:t>nodeAfter</a:t>
            </a:r>
            <a:r>
              <a:rPr lang="en-US" sz="1200" b="1" dirty="0">
                <a:latin typeface="Courier New" charset="0"/>
              </a:rPr>
              <a:t>);</a:t>
            </a:r>
          </a:p>
          <a:p>
            <a:pPr algn="l" eaLnBrk="1" hangingPunct="1"/>
            <a:r>
              <a:rPr lang="en-US" sz="1200" b="1" dirty="0">
                <a:latin typeface="Courier New" charset="0"/>
              </a:rPr>
              <a:t>	   result = </a:t>
            </a:r>
            <a:r>
              <a:rPr lang="en-US" sz="1200" b="1" dirty="0" err="1">
                <a:latin typeface="Courier New" charset="0"/>
              </a:rPr>
              <a:t>nodeToRemove.getData</a:t>
            </a:r>
            <a:r>
              <a:rPr lang="en-US" sz="1200" b="1" dirty="0">
                <a:latin typeface="Courier New" charset="0"/>
              </a:rPr>
              <a:t>();</a:t>
            </a:r>
          </a:p>
          <a:p>
            <a:pPr algn="l" eaLnBrk="1" hangingPunct="1"/>
            <a:r>
              <a:rPr lang="en-US" sz="1200" b="1" dirty="0">
                <a:solidFill>
                  <a:schemeClr val="accent2"/>
                </a:solidFill>
                <a:latin typeface="Courier New" charset="0"/>
              </a:rPr>
              <a:t>	   if (</a:t>
            </a:r>
            <a:r>
              <a:rPr lang="en-US" sz="1200" b="1" dirty="0" err="1">
                <a:solidFill>
                  <a:schemeClr val="accent2"/>
                </a:solidFill>
                <a:latin typeface="Courier New" charset="0"/>
              </a:rPr>
              <a:t>givenPosition</a:t>
            </a:r>
            <a:r>
              <a:rPr lang="en-US" sz="1200" b="1" dirty="0">
                <a:solidFill>
                  <a:schemeClr val="accent2"/>
                </a:solidFill>
                <a:latin typeface="Courier New" charset="0"/>
              </a:rPr>
              <a:t> == </a:t>
            </a:r>
            <a:r>
              <a:rPr lang="en-US" sz="1200" b="1" dirty="0" err="1">
                <a:solidFill>
                  <a:schemeClr val="accent2"/>
                </a:solidFill>
                <a:latin typeface="Courier New" charset="0"/>
              </a:rPr>
              <a:t>numberOfEntries</a:t>
            </a:r>
            <a:r>
              <a:rPr lang="en-US" sz="1200" b="1" dirty="0">
                <a:solidFill>
                  <a:schemeClr val="accent2"/>
                </a:solidFill>
                <a:latin typeface="Courier New" charset="0"/>
              </a:rPr>
              <a:t>)</a:t>
            </a:r>
          </a:p>
          <a:p>
            <a:pPr algn="l" eaLnBrk="1" hangingPunct="1"/>
            <a:r>
              <a:rPr lang="en-US" sz="1200" b="1" dirty="0">
                <a:solidFill>
                  <a:schemeClr val="accent2"/>
                </a:solidFill>
                <a:latin typeface="Courier New" charset="0"/>
              </a:rPr>
              <a:t>	          </a:t>
            </a:r>
            <a:r>
              <a:rPr lang="en-US" sz="1200" b="1" dirty="0" err="1">
                <a:solidFill>
                  <a:schemeClr val="accent2"/>
                </a:solidFill>
                <a:latin typeface="Courier New" charset="0"/>
              </a:rPr>
              <a:t>lastNode</a:t>
            </a:r>
            <a:r>
              <a:rPr lang="en-US" sz="1200" b="1" dirty="0">
                <a:solidFill>
                  <a:schemeClr val="accent2"/>
                </a:solidFill>
                <a:latin typeface="Courier New" charset="0"/>
              </a:rPr>
              <a:t> = </a:t>
            </a:r>
            <a:r>
              <a:rPr lang="en-US" sz="1200" b="1" dirty="0" err="1">
                <a:solidFill>
                  <a:schemeClr val="accent2"/>
                </a:solidFill>
                <a:latin typeface="Courier New" charset="0"/>
              </a:rPr>
              <a:t>nodeBefore</a:t>
            </a:r>
            <a:r>
              <a:rPr lang="en-US" sz="1200" b="1" dirty="0">
                <a:solidFill>
                  <a:schemeClr val="accent2"/>
                </a:solidFill>
                <a:latin typeface="Courier New" charset="0"/>
              </a:rPr>
              <a:t>;</a:t>
            </a:r>
          </a:p>
          <a:p>
            <a:pPr algn="l" eaLnBrk="1" hangingPunct="1"/>
            <a:r>
              <a:rPr lang="en-US" sz="1200" b="1" dirty="0">
                <a:latin typeface="Courier New" charset="0"/>
              </a:rPr>
              <a:t> </a:t>
            </a:r>
          </a:p>
          <a:p>
            <a:pPr algn="l" eaLnBrk="1" hangingPunct="1"/>
            <a:r>
              <a:rPr lang="en-US" sz="1200" b="1" dirty="0">
                <a:latin typeface="Courier New" charset="0"/>
              </a:rPr>
              <a:t>	}  // end if</a:t>
            </a:r>
          </a:p>
          <a:p>
            <a:pPr algn="l" eaLnBrk="1" hangingPunct="1"/>
            <a:r>
              <a:rPr lang="en-US" sz="1200" b="1" dirty="0">
                <a:latin typeface="Courier New" charset="0"/>
              </a:rPr>
              <a:t>	</a:t>
            </a:r>
            <a:r>
              <a:rPr lang="en-US" sz="1200" b="1" dirty="0" err="1">
                <a:latin typeface="Courier New" charset="0"/>
              </a:rPr>
              <a:t>numberOfEntries</a:t>
            </a:r>
            <a:r>
              <a:rPr lang="en-US" sz="1200" b="1" dirty="0">
                <a:latin typeface="Courier New" charset="0"/>
              </a:rPr>
              <a:t>--;</a:t>
            </a:r>
          </a:p>
          <a:p>
            <a:pPr algn="l" eaLnBrk="1" hangingPunct="1"/>
            <a:r>
              <a:rPr lang="en-US" sz="1200" b="1" dirty="0">
                <a:latin typeface="Courier New" charset="0"/>
              </a:rPr>
              <a:t>   } // end if</a:t>
            </a:r>
          </a:p>
          <a:p>
            <a:pPr algn="l" eaLnBrk="1" hangingPunct="1"/>
            <a:r>
              <a:rPr lang="en-US" sz="1200" b="1" dirty="0">
                <a:latin typeface="Courier New" charset="0"/>
              </a:rPr>
              <a:t>   else throw new </a:t>
            </a:r>
            <a:r>
              <a:rPr lang="en-US" sz="1200" b="1" dirty="0" err="1">
                <a:latin typeface="Courier New" charset="0"/>
              </a:rPr>
              <a:t>IndexOutOfBoundsException</a:t>
            </a:r>
            <a:r>
              <a:rPr lang="en-US" sz="1200" b="1" dirty="0">
                <a:latin typeface="Courier New" charset="0"/>
              </a:rPr>
              <a:t>("Illegal Index");</a:t>
            </a:r>
          </a:p>
          <a:p>
            <a:pPr algn="l" eaLnBrk="1" hangingPunct="1"/>
            <a:r>
              <a:rPr lang="en-US" sz="1200" b="1" dirty="0">
                <a:latin typeface="Courier New" charset="0"/>
              </a:rPr>
              <a:t>   </a:t>
            </a:r>
          </a:p>
          <a:p>
            <a:pPr algn="l" eaLnBrk="1" hangingPunct="1"/>
            <a:r>
              <a:rPr lang="en-US" sz="1200" b="1" dirty="0">
                <a:latin typeface="Courier New" charset="0"/>
              </a:rPr>
              <a:t>   return result;                    </a:t>
            </a:r>
          </a:p>
          <a:p>
            <a:pPr algn="l" eaLnBrk="1" hangingPunct="1"/>
            <a:r>
              <a:rPr lang="en-US" sz="1200" b="1" dirty="0">
                <a:latin typeface="Courier New" charset="0"/>
              </a:rPr>
              <a:t>}  // end remove</a:t>
            </a:r>
          </a:p>
        </p:txBody>
      </p:sp>
      <p:sp>
        <p:nvSpPr>
          <p:cNvPr id="1319940" name="Rectangle 4"/>
          <p:cNvSpPr>
            <a:spLocks noChangeArrowheads="1"/>
          </p:cNvSpPr>
          <p:nvPr/>
        </p:nvSpPr>
        <p:spPr bwMode="auto">
          <a:xfrm>
            <a:off x="5867400" y="2286000"/>
            <a:ext cx="2362200" cy="762000"/>
          </a:xfrm>
          <a:prstGeom prst="rect">
            <a:avLst/>
          </a:prstGeom>
          <a:noFill/>
          <a:ln w="9525">
            <a:solidFill>
              <a:schemeClr val="bg1"/>
            </a:solidFill>
            <a:miter lim="800000"/>
            <a:headEnd/>
            <a:tailEnd type="none" w="lg" len="lg"/>
          </a:ln>
          <a:extLst>
            <a:ext uri="{909E8E84-426E-40dd-AFC4-6F175D3DCCD1}">
              <a14:hiddenFill xmlns="" xmlns:a14="http://schemas.microsoft.com/office/drawing/2010/main">
                <a:solidFill>
                  <a:srgbClr val="FFFFFF"/>
                </a:solidFill>
              </a14:hiddenFill>
            </a:ext>
          </a:extLst>
        </p:spPr>
        <p:txBody>
          <a:bodyPr anchor="ctr"/>
          <a:lstStyle/>
          <a:p>
            <a:r>
              <a:rPr lang="en-US">
                <a:solidFill>
                  <a:srgbClr val="FF0000"/>
                </a:solidFill>
              </a:rPr>
              <a:t>Code to handle deleting only node</a:t>
            </a:r>
          </a:p>
        </p:txBody>
      </p:sp>
      <p:sp>
        <p:nvSpPr>
          <p:cNvPr id="1319941" name="Line 5"/>
          <p:cNvSpPr>
            <a:spLocks noChangeShapeType="1"/>
          </p:cNvSpPr>
          <p:nvPr/>
        </p:nvSpPr>
        <p:spPr bwMode="auto">
          <a:xfrm flipH="1">
            <a:off x="4572000" y="2667000"/>
            <a:ext cx="1219200" cy="228600"/>
          </a:xfrm>
          <a:prstGeom prst="line">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
        <p:nvSpPr>
          <p:cNvPr id="1319942" name="Rectangle 6"/>
          <p:cNvSpPr>
            <a:spLocks noChangeArrowheads="1"/>
          </p:cNvSpPr>
          <p:nvPr/>
        </p:nvSpPr>
        <p:spPr bwMode="auto">
          <a:xfrm>
            <a:off x="6019800" y="4038600"/>
            <a:ext cx="2362200" cy="762000"/>
          </a:xfrm>
          <a:prstGeom prst="rect">
            <a:avLst/>
          </a:prstGeom>
          <a:noFill/>
          <a:ln w="9525">
            <a:solidFill>
              <a:schemeClr val="bg1"/>
            </a:solidFill>
            <a:miter lim="800000"/>
            <a:headEnd/>
            <a:tailEnd type="none" w="lg" len="lg"/>
          </a:ln>
          <a:extLst>
            <a:ext uri="{909E8E84-426E-40dd-AFC4-6F175D3DCCD1}">
              <a14:hiddenFill xmlns="" xmlns:a14="http://schemas.microsoft.com/office/drawing/2010/main">
                <a:solidFill>
                  <a:srgbClr val="FFFFFF"/>
                </a:solidFill>
              </a14:hiddenFill>
            </a:ext>
          </a:extLst>
        </p:spPr>
        <p:txBody>
          <a:bodyPr anchor="ctr"/>
          <a:lstStyle/>
          <a:p>
            <a:r>
              <a:rPr lang="en-US">
                <a:solidFill>
                  <a:schemeClr val="accent2"/>
                </a:solidFill>
              </a:rPr>
              <a:t>Code to handle deleting last node</a:t>
            </a:r>
          </a:p>
        </p:txBody>
      </p:sp>
      <p:sp>
        <p:nvSpPr>
          <p:cNvPr id="1319943" name="Line 7"/>
          <p:cNvSpPr>
            <a:spLocks noChangeShapeType="1"/>
          </p:cNvSpPr>
          <p:nvPr/>
        </p:nvSpPr>
        <p:spPr bwMode="auto">
          <a:xfrm flipH="1">
            <a:off x="5334000" y="4419600"/>
            <a:ext cx="609600" cy="381000"/>
          </a:xfrm>
          <a:prstGeom prst="line">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3103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19941"/>
                                        </p:tgtEl>
                                        <p:attrNameLst>
                                          <p:attrName>style.visibility</p:attrName>
                                        </p:attrNameLst>
                                      </p:cBhvr>
                                      <p:to>
                                        <p:strVal val="visible"/>
                                      </p:to>
                                    </p:set>
                                    <p:anim to="" calcmode="lin" valueType="num">
                                      <p:cBhvr>
                                        <p:cTn id="7" dur="1" fill="hold"/>
                                        <p:tgtEl>
                                          <p:spTgt spid="1319941"/>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319940"/>
                                        </p:tgtEl>
                                        <p:attrNameLst>
                                          <p:attrName>style.visibility</p:attrName>
                                        </p:attrNameLst>
                                      </p:cBhvr>
                                      <p:to>
                                        <p:strVal val="visible"/>
                                      </p:to>
                                    </p:set>
                                    <p:anim to="" calcmode="lin" valueType="num">
                                      <p:cBhvr>
                                        <p:cTn id="10" dur="1" fill="hold"/>
                                        <p:tgtEl>
                                          <p:spTgt spid="1319940"/>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319942"/>
                                        </p:tgtEl>
                                        <p:attrNameLst>
                                          <p:attrName>style.visibility</p:attrName>
                                        </p:attrNameLst>
                                      </p:cBhvr>
                                      <p:to>
                                        <p:strVal val="visible"/>
                                      </p:to>
                                    </p:set>
                                    <p:anim to="" calcmode="lin" valueType="num">
                                      <p:cBhvr>
                                        <p:cTn id="15" dur="1" fill="hold"/>
                                        <p:tgtEl>
                                          <p:spTgt spid="1319942"/>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319943"/>
                                        </p:tgtEl>
                                        <p:attrNameLst>
                                          <p:attrName>style.visibility</p:attrName>
                                        </p:attrNameLst>
                                      </p:cBhvr>
                                      <p:to>
                                        <p:strVal val="visible"/>
                                      </p:to>
                                    </p:set>
                                    <p:anim to="" calcmode="lin" valueType="num">
                                      <p:cBhvr>
                                        <p:cTn id="18" dur="1" fill="hold"/>
                                        <p:tgtEl>
                                          <p:spTgt spid="13199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940" grpId="0" animBg="1"/>
      <p:bldP spid="1319941" grpId="0" animBg="1"/>
      <p:bldP spid="1319942" grpId="0" animBg="1"/>
      <p:bldP spid="131994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0F2951F9-7BB9-184F-8A9F-F27BC6070E6C}" type="slidenum">
              <a:rPr lang="en-US" sz="1400">
                <a:latin typeface="Arial" charset="0"/>
              </a:rPr>
              <a:pPr eaLnBrk="1" hangingPunct="1"/>
              <a:t>41</a:t>
            </a:fld>
            <a:endParaRPr lang="en-US" sz="1400">
              <a:latin typeface="Arial" charset="0"/>
            </a:endParaRPr>
          </a:p>
        </p:txBody>
      </p:sp>
      <p:sp>
        <p:nvSpPr>
          <p:cNvPr id="3000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Singly Linked List Variations</a:t>
            </a:r>
          </a:p>
        </p:txBody>
      </p:sp>
      <p:sp>
        <p:nvSpPr>
          <p:cNvPr id="1320963"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Circular Linked List</a:t>
            </a:r>
          </a:p>
          <a:p>
            <a:pPr lvl="1" eaLnBrk="1" hangingPunct="1"/>
            <a:r>
              <a:rPr lang="en-US">
                <a:latin typeface="Tahoma" charset="0"/>
                <a:ea typeface="ＭＳ Ｐゴシック" charset="0"/>
              </a:rPr>
              <a:t>Now instead of null, the last node has a reference to the front node</a:t>
            </a:r>
          </a:p>
          <a:p>
            <a:pPr lvl="1" eaLnBrk="1" hangingPunct="1"/>
            <a:r>
              <a:rPr lang="en-US">
                <a:latin typeface="Tahoma" charset="0"/>
                <a:ea typeface="ＭＳ Ｐゴシック" charset="0"/>
              </a:rPr>
              <a:t>What is good about this?</a:t>
            </a:r>
          </a:p>
          <a:p>
            <a:pPr lvl="1" eaLnBrk="1" hangingPunct="1"/>
            <a:r>
              <a:rPr lang="en-US">
                <a:latin typeface="Tahoma" charset="0"/>
                <a:ea typeface="ＭＳ Ｐゴシック" charset="0"/>
              </a:rPr>
              <a:t>Which node(s) should we keep track of?</a:t>
            </a:r>
          </a:p>
          <a:p>
            <a:pPr lvl="2" eaLnBrk="1" hangingPunct="1"/>
            <a:r>
              <a:rPr lang="en-US">
                <a:latin typeface="Tahoma" charset="0"/>
                <a:ea typeface="ＭＳ Ｐゴシック" charset="0"/>
              </a:rPr>
              <a:t>Why?</a:t>
            </a:r>
          </a:p>
          <a:p>
            <a:pPr lvl="3" eaLnBrk="1" hangingPunct="1"/>
            <a:r>
              <a:rPr lang="en-US">
                <a:latin typeface="Tahoma" charset="0"/>
                <a:ea typeface="ＭＳ Ｐゴシック" charset="0"/>
              </a:rPr>
              <a:t>Think about adding at the beginning or end</a:t>
            </a:r>
          </a:p>
          <a:p>
            <a:pPr lvl="3" eaLnBrk="1" hangingPunct="1"/>
            <a:r>
              <a:rPr lang="en-US">
                <a:latin typeface="Tahoma" charset="0"/>
                <a:ea typeface="ＭＳ Ｐゴシック" charset="0"/>
              </a:rPr>
              <a:t>Can be effectively used for a </a:t>
            </a:r>
            <a:r>
              <a:rPr lang="en-US">
                <a:solidFill>
                  <a:srgbClr val="FF0000"/>
                </a:solidFill>
                <a:latin typeface="Tahoma" charset="0"/>
                <a:ea typeface="ＭＳ Ｐゴシック" charset="0"/>
              </a:rPr>
              <a:t>Queue</a:t>
            </a:r>
            <a:r>
              <a:rPr lang="en-US">
                <a:latin typeface="Tahoma" charset="0"/>
                <a:ea typeface="ＭＳ Ｐゴシック" charset="0"/>
              </a:rPr>
              <a:t> (see board)</a:t>
            </a:r>
          </a:p>
          <a:p>
            <a:pPr lvl="3" eaLnBrk="1" hangingPunct="1"/>
            <a:r>
              <a:rPr lang="en-US">
                <a:latin typeface="Tahoma" charset="0"/>
                <a:ea typeface="ＭＳ Ｐゴシック" charset="0"/>
              </a:rPr>
              <a:t>We will look at this more later</a:t>
            </a:r>
          </a:p>
        </p:txBody>
      </p:sp>
      <p:graphicFrame>
        <p:nvGraphicFramePr>
          <p:cNvPr id="1320964" name="Group 4"/>
          <p:cNvGraphicFramePr>
            <a:graphicFrameLocks noGrp="1"/>
          </p:cNvGraphicFramePr>
          <p:nvPr/>
        </p:nvGraphicFramePr>
        <p:xfrm>
          <a:off x="1219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0972" name="Group 12"/>
          <p:cNvGraphicFramePr>
            <a:graphicFrameLocks noGrp="1"/>
          </p:cNvGraphicFramePr>
          <p:nvPr/>
        </p:nvGraphicFramePr>
        <p:xfrm>
          <a:off x="2743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0980" name="Group 20"/>
          <p:cNvGraphicFramePr>
            <a:graphicFrameLocks noGrp="1"/>
          </p:cNvGraphicFramePr>
          <p:nvPr/>
        </p:nvGraphicFramePr>
        <p:xfrm>
          <a:off x="4267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0988" name="Group 28"/>
          <p:cNvGraphicFramePr>
            <a:graphicFrameLocks noGrp="1"/>
          </p:cNvGraphicFramePr>
          <p:nvPr/>
        </p:nvGraphicFramePr>
        <p:xfrm>
          <a:off x="5791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0996" name="Group 36"/>
          <p:cNvGraphicFramePr>
            <a:graphicFrameLocks noGrp="1"/>
          </p:cNvGraphicFramePr>
          <p:nvPr/>
        </p:nvGraphicFramePr>
        <p:xfrm>
          <a:off x="7315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00076" name="AutoShape 44"/>
          <p:cNvCxnSpPr>
            <a:cxnSpLocks noChangeShapeType="1"/>
          </p:cNvCxnSpPr>
          <p:nvPr/>
        </p:nvCxnSpPr>
        <p:spPr bwMode="auto">
          <a:xfrm>
            <a:off x="2019300" y="5883275"/>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077" name="AutoShape 45"/>
          <p:cNvCxnSpPr>
            <a:cxnSpLocks noChangeShapeType="1"/>
          </p:cNvCxnSpPr>
          <p:nvPr/>
        </p:nvCxnSpPr>
        <p:spPr bwMode="auto">
          <a:xfrm>
            <a:off x="6553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078" name="AutoShape 46"/>
          <p:cNvCxnSpPr>
            <a:cxnSpLocks noChangeShapeType="1"/>
          </p:cNvCxnSpPr>
          <p:nvPr/>
        </p:nvCxnSpPr>
        <p:spPr bwMode="auto">
          <a:xfrm>
            <a:off x="5029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079" name="AutoShape 47"/>
          <p:cNvCxnSpPr>
            <a:cxnSpLocks noChangeShapeType="1"/>
          </p:cNvCxnSpPr>
          <p:nvPr/>
        </p:nvCxnSpPr>
        <p:spPr bwMode="auto">
          <a:xfrm>
            <a:off x="3505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1321008" name="Freeform 48"/>
          <p:cNvSpPr>
            <a:spLocks/>
          </p:cNvSpPr>
          <p:nvPr/>
        </p:nvSpPr>
        <p:spPr bwMode="auto">
          <a:xfrm>
            <a:off x="1343025" y="5180013"/>
            <a:ext cx="7434263" cy="688975"/>
          </a:xfrm>
          <a:custGeom>
            <a:avLst/>
            <a:gdLst>
              <a:gd name="T0" fmla="*/ 2147483647 w 4683"/>
              <a:gd name="T1" fmla="*/ 2147483647 h 434"/>
              <a:gd name="T2" fmla="*/ 2147483647 w 4683"/>
              <a:gd name="T3" fmla="*/ 2147483647 h 434"/>
              <a:gd name="T4" fmla="*/ 2147483647 w 4683"/>
              <a:gd name="T5" fmla="*/ 2147483647 h 434"/>
              <a:gd name="T6" fmla="*/ 2147483647 w 4683"/>
              <a:gd name="T7" fmla="*/ 2147483647 h 434"/>
              <a:gd name="T8" fmla="*/ 2147483647 w 4683"/>
              <a:gd name="T9" fmla="*/ 2147483647 h 434"/>
              <a:gd name="T10" fmla="*/ 2147483647 w 4683"/>
              <a:gd name="T11" fmla="*/ 2147483647 h 434"/>
              <a:gd name="T12" fmla="*/ 2147483647 w 4683"/>
              <a:gd name="T13" fmla="*/ 2147483647 h 434"/>
              <a:gd name="T14" fmla="*/ 2147483647 w 4683"/>
              <a:gd name="T15" fmla="*/ 2147483647 h 434"/>
              <a:gd name="T16" fmla="*/ 0 60000 65536"/>
              <a:gd name="T17" fmla="*/ 0 60000 65536"/>
              <a:gd name="T18" fmla="*/ 0 60000 65536"/>
              <a:gd name="T19" fmla="*/ 0 60000 65536"/>
              <a:gd name="T20" fmla="*/ 0 60000 65536"/>
              <a:gd name="T21" fmla="*/ 0 60000 65536"/>
              <a:gd name="T22" fmla="*/ 0 60000 65536"/>
              <a:gd name="T23" fmla="*/ 0 60000 65536"/>
              <a:gd name="T24" fmla="*/ 0 w 4683"/>
              <a:gd name="T25" fmla="*/ 0 h 434"/>
              <a:gd name="T26" fmla="*/ 4683 w 4683"/>
              <a:gd name="T27" fmla="*/ 434 h 4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3" h="434">
                <a:moveTo>
                  <a:pt x="4290" y="433"/>
                </a:moveTo>
                <a:cubicBezTo>
                  <a:pt x="4336" y="427"/>
                  <a:pt x="4502" y="434"/>
                  <a:pt x="4566" y="394"/>
                </a:cubicBezTo>
                <a:cubicBezTo>
                  <a:pt x="4630" y="354"/>
                  <a:pt x="4683" y="248"/>
                  <a:pt x="4674" y="193"/>
                </a:cubicBezTo>
                <a:cubicBezTo>
                  <a:pt x="4665" y="138"/>
                  <a:pt x="4649" y="92"/>
                  <a:pt x="4512" y="66"/>
                </a:cubicBezTo>
                <a:cubicBezTo>
                  <a:pt x="4375" y="40"/>
                  <a:pt x="4237" y="47"/>
                  <a:pt x="3849" y="39"/>
                </a:cubicBezTo>
                <a:cubicBezTo>
                  <a:pt x="3461" y="31"/>
                  <a:pt x="2762" y="19"/>
                  <a:pt x="2181" y="19"/>
                </a:cubicBezTo>
                <a:cubicBezTo>
                  <a:pt x="1600" y="19"/>
                  <a:pt x="720" y="0"/>
                  <a:pt x="360" y="39"/>
                </a:cubicBezTo>
                <a:cubicBezTo>
                  <a:pt x="0" y="78"/>
                  <a:pt x="89" y="209"/>
                  <a:pt x="18" y="253"/>
                </a:cubicBezTo>
              </a:path>
            </a:pathLst>
          </a:custGeom>
          <a:noFill/>
          <a:ln w="9525">
            <a:solidFill>
              <a:schemeClr val="bg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a:p>
        </p:txBody>
      </p:sp>
      <p:graphicFrame>
        <p:nvGraphicFramePr>
          <p:cNvPr id="1321009" name="Group 49"/>
          <p:cNvGraphicFramePr>
            <a:graphicFrameLocks noGrp="1"/>
          </p:cNvGraphicFramePr>
          <p:nvPr/>
        </p:nvGraphicFramePr>
        <p:xfrm>
          <a:off x="1219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017" name="Group 57"/>
          <p:cNvGraphicFramePr>
            <a:graphicFrameLocks noGrp="1"/>
          </p:cNvGraphicFramePr>
          <p:nvPr/>
        </p:nvGraphicFramePr>
        <p:xfrm>
          <a:off x="2743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025" name="Group 65"/>
          <p:cNvGraphicFramePr>
            <a:graphicFrameLocks noGrp="1"/>
          </p:cNvGraphicFramePr>
          <p:nvPr/>
        </p:nvGraphicFramePr>
        <p:xfrm>
          <a:off x="4267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033" name="Group 73"/>
          <p:cNvGraphicFramePr>
            <a:graphicFrameLocks noGrp="1"/>
          </p:cNvGraphicFramePr>
          <p:nvPr/>
        </p:nvGraphicFramePr>
        <p:xfrm>
          <a:off x="5791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041" name="Group 81"/>
          <p:cNvGraphicFramePr>
            <a:graphicFrameLocks noGrp="1"/>
          </p:cNvGraphicFramePr>
          <p:nvPr/>
        </p:nvGraphicFramePr>
        <p:xfrm>
          <a:off x="7315200" y="56388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321049" name="AutoShape 89"/>
          <p:cNvCxnSpPr>
            <a:cxnSpLocks noChangeShapeType="1"/>
          </p:cNvCxnSpPr>
          <p:nvPr/>
        </p:nvCxnSpPr>
        <p:spPr bwMode="auto">
          <a:xfrm rot="16200000" flipH="1">
            <a:off x="7037387" y="5307013"/>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122" name="AutoShape 90"/>
          <p:cNvCxnSpPr>
            <a:cxnSpLocks noChangeShapeType="1"/>
          </p:cNvCxnSpPr>
          <p:nvPr/>
        </p:nvCxnSpPr>
        <p:spPr bwMode="auto">
          <a:xfrm>
            <a:off x="2019300" y="5883275"/>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123" name="AutoShape 91"/>
          <p:cNvCxnSpPr>
            <a:cxnSpLocks noChangeShapeType="1"/>
          </p:cNvCxnSpPr>
          <p:nvPr/>
        </p:nvCxnSpPr>
        <p:spPr bwMode="auto">
          <a:xfrm>
            <a:off x="6553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124" name="AutoShape 92"/>
          <p:cNvCxnSpPr>
            <a:cxnSpLocks noChangeShapeType="1"/>
          </p:cNvCxnSpPr>
          <p:nvPr/>
        </p:nvCxnSpPr>
        <p:spPr bwMode="auto">
          <a:xfrm>
            <a:off x="5029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300125" name="AutoShape 93"/>
          <p:cNvCxnSpPr>
            <a:cxnSpLocks noChangeShapeType="1"/>
          </p:cNvCxnSpPr>
          <p:nvPr/>
        </p:nvCxnSpPr>
        <p:spPr bwMode="auto">
          <a:xfrm>
            <a:off x="3505200" y="58674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1321054" name="Line 94"/>
          <p:cNvSpPr>
            <a:spLocks noChangeShapeType="1"/>
          </p:cNvSpPr>
          <p:nvPr/>
        </p:nvSpPr>
        <p:spPr bwMode="auto">
          <a:xfrm flipV="1">
            <a:off x="7848600" y="5638800"/>
            <a:ext cx="533400" cy="457200"/>
          </a:xfrm>
          <a:prstGeom prst="line">
            <a:avLst/>
          </a:prstGeom>
          <a:noFill/>
          <a:ln w="9525">
            <a:solidFill>
              <a:schemeClr val="bg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321055" name="Text Box 95"/>
          <p:cNvSpPr txBox="1">
            <a:spLocks noChangeArrowheads="1"/>
          </p:cNvSpPr>
          <p:nvPr/>
        </p:nvSpPr>
        <p:spPr bwMode="auto">
          <a:xfrm>
            <a:off x="6553200" y="4648200"/>
            <a:ext cx="1219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lastNode</a:t>
            </a:r>
          </a:p>
        </p:txBody>
      </p:sp>
    </p:spTree>
    <p:extLst>
      <p:ext uri="{BB962C8B-B14F-4D97-AF65-F5344CB8AC3E}">
        <p14:creationId xmlns:p14="http://schemas.microsoft.com/office/powerpoint/2010/main" val="3230804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320963">
                                            <p:txEl>
                                              <p:pRg st="1" end="1"/>
                                            </p:txEl>
                                          </p:spTgt>
                                        </p:tgtEl>
                                        <p:attrNameLst>
                                          <p:attrName>style.visibility</p:attrName>
                                        </p:attrNameLst>
                                      </p:cBhvr>
                                      <p:to>
                                        <p:strVal val="visible"/>
                                      </p:to>
                                    </p:set>
                                    <p:anim calcmode="lin" valueType="num">
                                      <p:cBhvr>
                                        <p:cTn id="7" dur="500" fill="hold"/>
                                        <p:tgtEl>
                                          <p:spTgt spid="1320963">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1320963">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1320963">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1320963">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132096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4" fill="hold" grpId="0" nodeType="clickEffect">
                                  <p:stCondLst>
                                    <p:cond delay="0"/>
                                  </p:stCondLst>
                                  <p:childTnLst>
                                    <p:anim calcmode="lin" valueType="num">
                                      <p:cBhvr additive="base">
                                        <p:cTn id="15" dur="500"/>
                                        <p:tgtEl>
                                          <p:spTgt spid="1321054"/>
                                        </p:tgtEl>
                                        <p:attrNameLst>
                                          <p:attrName>ppt_x</p:attrName>
                                        </p:attrNameLst>
                                      </p:cBhvr>
                                      <p:tavLst>
                                        <p:tav tm="0">
                                          <p:val>
                                            <p:strVal val="ppt_x"/>
                                          </p:val>
                                        </p:tav>
                                        <p:tav tm="100000">
                                          <p:val>
                                            <p:strVal val="ppt_x"/>
                                          </p:val>
                                        </p:tav>
                                      </p:tavLst>
                                    </p:anim>
                                    <p:anim calcmode="lin" valueType="num">
                                      <p:cBhvr additive="base">
                                        <p:cTn id="16" dur="500"/>
                                        <p:tgtEl>
                                          <p:spTgt spid="1321054"/>
                                        </p:tgtEl>
                                        <p:attrNameLst>
                                          <p:attrName>ppt_y</p:attrName>
                                        </p:attrNameLst>
                                      </p:cBhvr>
                                      <p:tavLst>
                                        <p:tav tm="0">
                                          <p:val>
                                            <p:strVal val="ppt_y"/>
                                          </p:val>
                                        </p:tav>
                                        <p:tav tm="100000">
                                          <p:val>
                                            <p:strVal val="1+ppt_h/2"/>
                                          </p:val>
                                        </p:tav>
                                      </p:tavLst>
                                    </p:anim>
                                    <p:set>
                                      <p:cBhvr>
                                        <p:cTn id="17" dur="1" fill="hold">
                                          <p:stCondLst>
                                            <p:cond delay="499"/>
                                          </p:stCondLst>
                                        </p:cTn>
                                        <p:tgtEl>
                                          <p:spTgt spid="1321054"/>
                                        </p:tgtEl>
                                        <p:attrNameLst>
                                          <p:attrName>style.visibility</p:attrName>
                                        </p:attrNameLst>
                                      </p:cBhvr>
                                      <p:to>
                                        <p:strVal val="hidden"/>
                                      </p:to>
                                    </p:set>
                                  </p:childTnLst>
                                </p:cTn>
                              </p:par>
                            </p:childTnLst>
                          </p:cTn>
                        </p:par>
                        <p:par>
                          <p:cTn id="18" fill="hold" nodeType="afterGroup">
                            <p:stCondLst>
                              <p:cond delay="500"/>
                            </p:stCondLst>
                            <p:childTnLst>
                              <p:par>
                                <p:cTn id="19" presetID="54" presetClass="entr" presetSubtype="0" accel="100000" fill="hold" grpId="0" nodeType="afterEffect">
                                  <p:stCondLst>
                                    <p:cond delay="0"/>
                                  </p:stCondLst>
                                  <p:childTnLst>
                                    <p:set>
                                      <p:cBhvr>
                                        <p:cTn id="20" dur="1" fill="hold">
                                          <p:stCondLst>
                                            <p:cond delay="0"/>
                                          </p:stCondLst>
                                        </p:cTn>
                                        <p:tgtEl>
                                          <p:spTgt spid="1321008"/>
                                        </p:tgtEl>
                                        <p:attrNameLst>
                                          <p:attrName>style.visibility</p:attrName>
                                        </p:attrNameLst>
                                      </p:cBhvr>
                                      <p:to>
                                        <p:strVal val="visible"/>
                                      </p:to>
                                    </p:set>
                                    <p:anim calcmode="lin" valueType="num">
                                      <p:cBhvr>
                                        <p:cTn id="21" dur="500" fill="hold"/>
                                        <p:tgtEl>
                                          <p:spTgt spid="1321008"/>
                                        </p:tgtEl>
                                        <p:attrNameLst>
                                          <p:attrName>ppt_w</p:attrName>
                                        </p:attrNameLst>
                                      </p:cBhvr>
                                      <p:tavLst>
                                        <p:tav tm="0">
                                          <p:val>
                                            <p:strVal val="#ppt_w*0.05"/>
                                          </p:val>
                                        </p:tav>
                                        <p:tav tm="100000">
                                          <p:val>
                                            <p:strVal val="#ppt_w"/>
                                          </p:val>
                                        </p:tav>
                                      </p:tavLst>
                                    </p:anim>
                                    <p:anim calcmode="lin" valueType="num">
                                      <p:cBhvr>
                                        <p:cTn id="22" dur="500" fill="hold"/>
                                        <p:tgtEl>
                                          <p:spTgt spid="1321008"/>
                                        </p:tgtEl>
                                        <p:attrNameLst>
                                          <p:attrName>ppt_h</p:attrName>
                                        </p:attrNameLst>
                                      </p:cBhvr>
                                      <p:tavLst>
                                        <p:tav tm="0">
                                          <p:val>
                                            <p:strVal val="#ppt_h"/>
                                          </p:val>
                                        </p:tav>
                                        <p:tav tm="100000">
                                          <p:val>
                                            <p:strVal val="#ppt_h"/>
                                          </p:val>
                                        </p:tav>
                                      </p:tavLst>
                                    </p:anim>
                                    <p:anim calcmode="lin" valueType="num">
                                      <p:cBhvr>
                                        <p:cTn id="23" dur="500" fill="hold"/>
                                        <p:tgtEl>
                                          <p:spTgt spid="1321008"/>
                                        </p:tgtEl>
                                        <p:attrNameLst>
                                          <p:attrName>ppt_x</p:attrName>
                                        </p:attrNameLst>
                                      </p:cBhvr>
                                      <p:tavLst>
                                        <p:tav tm="0">
                                          <p:val>
                                            <p:strVal val="#ppt_x-.2"/>
                                          </p:val>
                                        </p:tav>
                                        <p:tav tm="100000">
                                          <p:val>
                                            <p:strVal val="#ppt_x"/>
                                          </p:val>
                                        </p:tav>
                                      </p:tavLst>
                                    </p:anim>
                                    <p:anim calcmode="lin" valueType="num">
                                      <p:cBhvr>
                                        <p:cTn id="24" dur="500" fill="hold"/>
                                        <p:tgtEl>
                                          <p:spTgt spid="1321008"/>
                                        </p:tgtEl>
                                        <p:attrNameLst>
                                          <p:attrName>ppt_y</p:attrName>
                                        </p:attrNameLst>
                                      </p:cBhvr>
                                      <p:tavLst>
                                        <p:tav tm="0">
                                          <p:val>
                                            <p:strVal val="#ppt_y"/>
                                          </p:val>
                                        </p:tav>
                                        <p:tav tm="100000">
                                          <p:val>
                                            <p:strVal val="#ppt_y"/>
                                          </p:val>
                                        </p:tav>
                                      </p:tavLst>
                                    </p:anim>
                                    <p:animEffect transition="in" filter="fade">
                                      <p:cBhvr>
                                        <p:cTn id="25" dur="500"/>
                                        <p:tgtEl>
                                          <p:spTgt spid="13210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320963">
                                            <p:txEl>
                                              <p:pRg st="2" end="2"/>
                                            </p:txEl>
                                          </p:spTgt>
                                        </p:tgtEl>
                                        <p:attrNameLst>
                                          <p:attrName>style.visibility</p:attrName>
                                        </p:attrNameLst>
                                      </p:cBhvr>
                                      <p:to>
                                        <p:strVal val="visible"/>
                                      </p:to>
                                    </p:set>
                                    <p:animEffect transition="in" filter="dissolve">
                                      <p:cBhvr>
                                        <p:cTn id="30" dur="500"/>
                                        <p:tgtEl>
                                          <p:spTgt spid="132096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320963">
                                            <p:txEl>
                                              <p:pRg st="3" end="3"/>
                                            </p:txEl>
                                          </p:spTgt>
                                        </p:tgtEl>
                                        <p:attrNameLst>
                                          <p:attrName>style.visibility</p:attrName>
                                        </p:attrNameLst>
                                      </p:cBhvr>
                                      <p:to>
                                        <p:strVal val="visible"/>
                                      </p:to>
                                    </p:set>
                                    <p:animEffect transition="in" filter="dissolve">
                                      <p:cBhvr>
                                        <p:cTn id="35" dur="500"/>
                                        <p:tgtEl>
                                          <p:spTgt spid="132096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321055"/>
                                        </p:tgtEl>
                                        <p:attrNameLst>
                                          <p:attrName>style.visibility</p:attrName>
                                        </p:attrNameLst>
                                      </p:cBhvr>
                                      <p:to>
                                        <p:strVal val="visible"/>
                                      </p:to>
                                    </p:set>
                                    <p:animEffect transition="in" filter="diamond(in)">
                                      <p:cBhvr>
                                        <p:cTn id="40" dur="2000"/>
                                        <p:tgtEl>
                                          <p:spTgt spid="1321055"/>
                                        </p:tgtEl>
                                      </p:cBhvr>
                                    </p:animEffect>
                                  </p:childTnLst>
                                  <p:subTnLst>
                                    <p:audio>
                                      <p:cMediaNode>
                                        <p:cTn display="0" masterRel="sameClick">
                                          <p:stCondLst>
                                            <p:cond evt="begin" delay="0">
                                              <p:tn val="38"/>
                                            </p:cond>
                                          </p:stCondLst>
                                          <p:endCondLst>
                                            <p:cond evt="onStopAudio" delay="0">
                                              <p:tgtEl>
                                                <p:sldTgt/>
                                              </p:tgtEl>
                                            </p:cond>
                                          </p:endCondLst>
                                        </p:cTn>
                                        <p:tgtEl>
                                          <p:sndTgt r:embed="rId2" name="cashreg.wav"/>
                                        </p:tgtEl>
                                      </p:cMediaNode>
                                    </p:audio>
                                  </p:subTnLst>
                                </p:cTn>
                              </p:par>
                              <p:par>
                                <p:cTn id="41" presetID="8" presetClass="entr" presetSubtype="16" fill="hold" nodeType="withEffect">
                                  <p:stCondLst>
                                    <p:cond delay="0"/>
                                  </p:stCondLst>
                                  <p:childTnLst>
                                    <p:set>
                                      <p:cBhvr>
                                        <p:cTn id="42" dur="1" fill="hold">
                                          <p:stCondLst>
                                            <p:cond delay="0"/>
                                          </p:stCondLst>
                                        </p:cTn>
                                        <p:tgtEl>
                                          <p:spTgt spid="1321049"/>
                                        </p:tgtEl>
                                        <p:attrNameLst>
                                          <p:attrName>style.visibility</p:attrName>
                                        </p:attrNameLst>
                                      </p:cBhvr>
                                      <p:to>
                                        <p:strVal val="visible"/>
                                      </p:to>
                                    </p:set>
                                    <p:animEffect transition="in" filter="diamond(in)">
                                      <p:cBhvr>
                                        <p:cTn id="43" dur="2000"/>
                                        <p:tgtEl>
                                          <p:spTgt spid="1321049"/>
                                        </p:tgtEl>
                                      </p:cBhvr>
                                    </p:animEffect>
                                  </p:childTnLst>
                                  <p:subTnLst>
                                    <p:audio>
                                      <p:cMediaNode>
                                        <p:cTn display="0" masterRel="sameClick">
                                          <p:stCondLst>
                                            <p:cond evt="begin" delay="0">
                                              <p:tn val="41"/>
                                            </p:cond>
                                          </p:stCondLst>
                                          <p:endCondLst>
                                            <p:cond evt="onStopAudio" delay="0">
                                              <p:tgtEl>
                                                <p:sldTgt/>
                                              </p:tgtEl>
                                            </p:cond>
                                          </p:endCondLst>
                                        </p:cTn>
                                        <p:tgtEl>
                                          <p:sndTgt r:embed="rId2"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320963">
                                            <p:txEl>
                                              <p:pRg st="4" end="4"/>
                                            </p:txEl>
                                          </p:spTgt>
                                        </p:tgtEl>
                                        <p:attrNameLst>
                                          <p:attrName>style.visibility</p:attrName>
                                        </p:attrNameLst>
                                      </p:cBhvr>
                                      <p:to>
                                        <p:strVal val="visible"/>
                                      </p:to>
                                    </p:set>
                                    <p:animEffect transition="in" filter="dissolve">
                                      <p:cBhvr>
                                        <p:cTn id="48" dur="500"/>
                                        <p:tgtEl>
                                          <p:spTgt spid="1320963">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320963">
                                            <p:txEl>
                                              <p:pRg st="5" end="5"/>
                                            </p:txEl>
                                          </p:spTgt>
                                        </p:tgtEl>
                                        <p:attrNameLst>
                                          <p:attrName>style.visibility</p:attrName>
                                        </p:attrNameLst>
                                      </p:cBhvr>
                                      <p:to>
                                        <p:strVal val="visible"/>
                                      </p:to>
                                    </p:set>
                                    <p:animEffect transition="in" filter="dissolve">
                                      <p:cBhvr>
                                        <p:cTn id="53" dur="500"/>
                                        <p:tgtEl>
                                          <p:spTgt spid="1320963">
                                            <p:txEl>
                                              <p:pRg st="5" end="5"/>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1320963">
                                            <p:txEl>
                                              <p:pRg st="6" end="6"/>
                                            </p:txEl>
                                          </p:spTgt>
                                        </p:tgtEl>
                                        <p:attrNameLst>
                                          <p:attrName>style.visibility</p:attrName>
                                        </p:attrNameLst>
                                      </p:cBhvr>
                                      <p:to>
                                        <p:strVal val="visible"/>
                                      </p:to>
                                    </p:set>
                                    <p:animEffect transition="in" filter="dissolve">
                                      <p:cBhvr>
                                        <p:cTn id="58" dur="500"/>
                                        <p:tgtEl>
                                          <p:spTgt spid="1320963">
                                            <p:txEl>
                                              <p:pRg st="6" end="6"/>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1320963">
                                            <p:txEl>
                                              <p:pRg st="7" end="7"/>
                                            </p:txEl>
                                          </p:spTgt>
                                        </p:tgtEl>
                                        <p:attrNameLst>
                                          <p:attrName>style.visibility</p:attrName>
                                        </p:attrNameLst>
                                      </p:cBhvr>
                                      <p:to>
                                        <p:strVal val="visible"/>
                                      </p:to>
                                    </p:set>
                                    <p:animEffect transition="in" filter="dissolve">
                                      <p:cBhvr>
                                        <p:cTn id="63" dur="500"/>
                                        <p:tgtEl>
                                          <p:spTgt spid="132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8" grpId="0" animBg="1"/>
      <p:bldP spid="1321054" grpId="0" animBg="1"/>
      <p:bldP spid="13210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69391D4D-FD83-0D49-B7ED-BBDB9286EEC0}" type="slidenum">
              <a:rPr lang="en-US" sz="1400">
                <a:latin typeface="Arial" charset="0"/>
              </a:rPr>
              <a:pPr eaLnBrk="1" hangingPunct="1"/>
              <a:t>42</a:t>
            </a:fld>
            <a:endParaRPr lang="en-US" sz="1400">
              <a:latin typeface="Arial" charset="0"/>
            </a:endParaRPr>
          </a:p>
        </p:txBody>
      </p:sp>
      <p:sp>
        <p:nvSpPr>
          <p:cNvPr id="3010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Other Linked List Variations</a:t>
            </a:r>
          </a:p>
        </p:txBody>
      </p:sp>
      <p:sp>
        <p:nvSpPr>
          <p:cNvPr id="142340" name="Rectangle 3"/>
          <p:cNvSpPr>
            <a:spLocks noGrp="1" noChangeArrowheads="1"/>
          </p:cNvSpPr>
          <p:nvPr>
            <p:ph type="body" idx="1"/>
          </p:nvPr>
        </p:nvSpPr>
        <p:spPr>
          <a:xfrm>
            <a:off x="381000" y="1066800"/>
            <a:ext cx="8305800" cy="5029200"/>
          </a:xfrm>
        </p:spPr>
        <p:txBody>
          <a:bodyPr/>
          <a:lstStyle/>
          <a:p>
            <a:pPr eaLnBrk="1" hangingPunct="1"/>
            <a:r>
              <a:rPr lang="en-US" dirty="0">
                <a:solidFill>
                  <a:srgbClr val="FF0000"/>
                </a:solidFill>
                <a:latin typeface="Tahoma" charset="0"/>
                <a:ea typeface="ＭＳ Ｐゴシック" charset="0"/>
                <a:cs typeface="ＭＳ Ｐゴシック" charset="0"/>
              </a:rPr>
              <a:t>Doubly Linked List</a:t>
            </a:r>
          </a:p>
          <a:p>
            <a:pPr lvl="1" eaLnBrk="1" hangingPunct="1"/>
            <a:r>
              <a:rPr lang="en-US" dirty="0">
                <a:latin typeface="Tahoma" charset="0"/>
                <a:ea typeface="ＭＳ Ｐゴシック" charset="0"/>
              </a:rPr>
              <a:t>Each node has a link to the one before and the one after</a:t>
            </a:r>
          </a:p>
          <a:p>
            <a:pPr lvl="2" eaLnBrk="1" hangingPunct="1"/>
            <a:r>
              <a:rPr lang="en-US" dirty="0">
                <a:latin typeface="Tahoma" charset="0"/>
                <a:ea typeface="ＭＳ Ｐゴシック" charset="0"/>
              </a:rPr>
              <a:t>Call them </a:t>
            </a:r>
            <a:r>
              <a:rPr lang="en-US" b="1" i="1" dirty="0">
                <a:latin typeface="Tahoma" charset="0"/>
                <a:ea typeface="ＭＳ Ｐゴシック" charset="0"/>
              </a:rPr>
              <a:t>previous</a:t>
            </a:r>
            <a:r>
              <a:rPr lang="en-US" dirty="0">
                <a:latin typeface="Tahoma" charset="0"/>
                <a:ea typeface="ＭＳ Ｐゴシック" charset="0"/>
              </a:rPr>
              <a:t> and </a:t>
            </a:r>
            <a:r>
              <a:rPr lang="en-US" b="1" i="1" dirty="0">
                <a:latin typeface="Tahoma" charset="0"/>
                <a:ea typeface="ＭＳ Ｐゴシック" charset="0"/>
              </a:rPr>
              <a:t>next</a:t>
            </a:r>
          </a:p>
          <a:p>
            <a:pPr lvl="2" eaLnBrk="1" hangingPunct="1"/>
            <a:r>
              <a:rPr lang="en-US" dirty="0">
                <a:latin typeface="Tahoma" charset="0"/>
                <a:ea typeface="ＭＳ Ｐゴシック" charset="0"/>
              </a:rPr>
              <a:t>Now we can easily traverse the list in either direction</a:t>
            </a:r>
          </a:p>
          <a:p>
            <a:pPr lvl="3" eaLnBrk="1" hangingPunct="1"/>
            <a:r>
              <a:rPr lang="en-US" dirty="0">
                <a:latin typeface="Tahoma" charset="0"/>
                <a:ea typeface="ＭＳ Ｐゴシック" charset="0"/>
              </a:rPr>
              <a:t>Gives more general access and can be more useful</a:t>
            </a:r>
          </a:p>
          <a:p>
            <a:pPr lvl="3" eaLnBrk="1" hangingPunct="1"/>
            <a:r>
              <a:rPr lang="en-US" dirty="0">
                <a:latin typeface="Tahoma" charset="0"/>
                <a:ea typeface="ＭＳ Ｐゴシック" charset="0"/>
              </a:rPr>
              <a:t>This is more beneficial if we have a reference to the end of the list as well as the beginning, or we make it circular</a:t>
            </a:r>
          </a:p>
          <a:p>
            <a:pPr lvl="3" eaLnBrk="1" hangingPunct="1"/>
            <a:r>
              <a:rPr lang="en-US" dirty="0">
                <a:solidFill>
                  <a:srgbClr val="FF0000"/>
                </a:solidFill>
                <a:latin typeface="Tahoma" charset="0"/>
                <a:ea typeface="ＭＳ Ｐゴシック" charset="0"/>
              </a:rPr>
              <a:t>Used in standard JDK </a:t>
            </a:r>
            <a:r>
              <a:rPr lang="en-US" dirty="0" err="1">
                <a:solidFill>
                  <a:srgbClr val="FF0000"/>
                </a:solidFill>
                <a:latin typeface="Tahoma" charset="0"/>
                <a:ea typeface="ＭＳ Ｐゴシック" charset="0"/>
              </a:rPr>
              <a:t>LinkedList</a:t>
            </a:r>
            <a:r>
              <a:rPr lang="en-US" dirty="0">
                <a:latin typeface="Tahoma" charset="0"/>
                <a:ea typeface="ＭＳ Ｐゴシック" charset="0"/>
              </a:rPr>
              <a:t> and in author</a:t>
            </a:r>
            <a:r>
              <a:rPr lang="ja-JP" altLang="en-US" dirty="0">
                <a:latin typeface="Tahoma" charset="0"/>
                <a:ea typeface="ＭＳ Ｐゴシック" charset="0"/>
              </a:rPr>
              <a:t>’</a:t>
            </a:r>
            <a:r>
              <a:rPr lang="en-US" altLang="ja-JP" dirty="0">
                <a:latin typeface="Tahoma" charset="0"/>
                <a:ea typeface="ＭＳ Ｐゴシック" charset="0"/>
              </a:rPr>
              <a:t>s </a:t>
            </a:r>
            <a:r>
              <a:rPr lang="en-US" altLang="ja-JP" dirty="0" err="1">
                <a:latin typeface="Tahoma" charset="0"/>
                <a:ea typeface="ＭＳ Ｐゴシック" charset="0"/>
              </a:rPr>
              <a:t>Deque</a:t>
            </a:r>
            <a:endParaRPr lang="en-US" altLang="ja-JP" dirty="0">
              <a:latin typeface="Tahoma" charset="0"/>
              <a:ea typeface="ＭＳ Ｐゴシック" charset="0"/>
            </a:endParaRPr>
          </a:p>
          <a:p>
            <a:pPr lvl="2" eaLnBrk="1" hangingPunct="1"/>
            <a:r>
              <a:rPr lang="en-US" dirty="0">
                <a:latin typeface="Tahoma" charset="0"/>
                <a:ea typeface="ＭＳ Ｐゴシック" charset="0"/>
              </a:rPr>
              <a:t>Some operations may be somewhat faster</a:t>
            </a:r>
          </a:p>
          <a:p>
            <a:pPr lvl="2" eaLnBrk="1" hangingPunct="1"/>
            <a:r>
              <a:rPr lang="en-US" dirty="0">
                <a:latin typeface="Tahoma" charset="0"/>
                <a:ea typeface="ＭＳ Ｐゴシック" charset="0"/>
              </a:rPr>
              <a:t>But more overhead involved</a:t>
            </a:r>
          </a:p>
          <a:p>
            <a:pPr lvl="3" eaLnBrk="1" hangingPunct="1"/>
            <a:r>
              <a:rPr lang="en-US" dirty="0">
                <a:latin typeface="Tahoma" charset="0"/>
                <a:ea typeface="ＭＳ Ｐゴシック" charset="0"/>
              </a:rPr>
              <a:t>What overhead do we mean here?</a:t>
            </a:r>
          </a:p>
          <a:p>
            <a:pPr lvl="2" eaLnBrk="1" hangingPunct="1"/>
            <a:r>
              <a:rPr lang="en-US" dirty="0">
                <a:latin typeface="Tahoma" charset="0"/>
                <a:ea typeface="ＭＳ Ｐゴシック" charset="0"/>
              </a:rPr>
              <a:t>We may look in more detail if we have time</a:t>
            </a:r>
          </a:p>
        </p:txBody>
      </p:sp>
    </p:spTree>
    <p:extLst>
      <p:ext uri="{BB962C8B-B14F-4D97-AF65-F5344CB8AC3E}">
        <p14:creationId xmlns:p14="http://schemas.microsoft.com/office/powerpoint/2010/main" val="194143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42340">
                                            <p:txEl>
                                              <p:pRg st="1" end="1"/>
                                            </p:txEl>
                                          </p:spTgt>
                                        </p:tgtEl>
                                        <p:attrNameLst>
                                          <p:attrName>style.visibility</p:attrName>
                                        </p:attrNameLst>
                                      </p:cBhvr>
                                      <p:to>
                                        <p:strVal val="visible"/>
                                      </p:to>
                                    </p:set>
                                    <p:anim to="" calcmode="lin" valueType="num">
                                      <p:cBhvr>
                                        <p:cTn id="7" dur="1" fill="hold"/>
                                        <p:tgtEl>
                                          <p:spTgt spid="142340">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42340">
                                            <p:txEl>
                                              <p:pRg st="2" end="2"/>
                                            </p:txEl>
                                          </p:spTgt>
                                        </p:tgtEl>
                                        <p:attrNameLst>
                                          <p:attrName>style.visibility</p:attrName>
                                        </p:attrNameLst>
                                      </p:cBhvr>
                                      <p:to>
                                        <p:strVal val="visible"/>
                                      </p:to>
                                    </p:set>
                                    <p:anim to="" calcmode="lin" valueType="num">
                                      <p:cBhvr>
                                        <p:cTn id="12" dur="1" fill="hold"/>
                                        <p:tgtEl>
                                          <p:spTgt spid="142340">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42340">
                                            <p:txEl>
                                              <p:pRg st="3" end="3"/>
                                            </p:txEl>
                                          </p:spTgt>
                                        </p:tgtEl>
                                        <p:attrNameLst>
                                          <p:attrName>style.visibility</p:attrName>
                                        </p:attrNameLst>
                                      </p:cBhvr>
                                      <p:to>
                                        <p:strVal val="visible"/>
                                      </p:to>
                                    </p:set>
                                    <p:anim to="" calcmode="lin" valueType="num">
                                      <p:cBhvr>
                                        <p:cTn id="17" dur="1" fill="hold"/>
                                        <p:tgtEl>
                                          <p:spTgt spid="142340">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42340">
                                            <p:txEl>
                                              <p:pRg st="4" end="4"/>
                                            </p:txEl>
                                          </p:spTgt>
                                        </p:tgtEl>
                                        <p:attrNameLst>
                                          <p:attrName>style.visibility</p:attrName>
                                        </p:attrNameLst>
                                      </p:cBhvr>
                                      <p:to>
                                        <p:strVal val="visible"/>
                                      </p:to>
                                    </p:set>
                                    <p:anim to="" calcmode="lin" valueType="num">
                                      <p:cBhvr>
                                        <p:cTn id="22" dur="1" fill="hold"/>
                                        <p:tgtEl>
                                          <p:spTgt spid="142340">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42340">
                                            <p:txEl>
                                              <p:pRg st="5" end="5"/>
                                            </p:txEl>
                                          </p:spTgt>
                                        </p:tgtEl>
                                        <p:attrNameLst>
                                          <p:attrName>style.visibility</p:attrName>
                                        </p:attrNameLst>
                                      </p:cBhvr>
                                      <p:to>
                                        <p:strVal val="visible"/>
                                      </p:to>
                                    </p:set>
                                    <p:anim to="" calcmode="lin" valueType="num">
                                      <p:cBhvr>
                                        <p:cTn id="27" dur="1" fill="hold"/>
                                        <p:tgtEl>
                                          <p:spTgt spid="142340">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42340">
                                            <p:txEl>
                                              <p:pRg st="6" end="6"/>
                                            </p:txEl>
                                          </p:spTgt>
                                        </p:tgtEl>
                                        <p:attrNameLst>
                                          <p:attrName>style.visibility</p:attrName>
                                        </p:attrNameLst>
                                      </p:cBhvr>
                                      <p:to>
                                        <p:strVal val="visible"/>
                                      </p:to>
                                    </p:set>
                                    <p:anim to="" calcmode="lin" valueType="num">
                                      <p:cBhvr>
                                        <p:cTn id="32" dur="1" fill="hold"/>
                                        <p:tgtEl>
                                          <p:spTgt spid="142340">
                                            <p:txEl>
                                              <p:pRg st="6" end="6"/>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42340">
                                            <p:txEl>
                                              <p:pRg st="7" end="7"/>
                                            </p:txEl>
                                          </p:spTgt>
                                        </p:tgtEl>
                                        <p:attrNameLst>
                                          <p:attrName>style.visibility</p:attrName>
                                        </p:attrNameLst>
                                      </p:cBhvr>
                                      <p:to>
                                        <p:strVal val="visible"/>
                                      </p:to>
                                    </p:set>
                                    <p:anim to="" calcmode="lin" valueType="num">
                                      <p:cBhvr>
                                        <p:cTn id="37" dur="1" fill="hold"/>
                                        <p:tgtEl>
                                          <p:spTgt spid="142340">
                                            <p:txEl>
                                              <p:pRg st="7" end="7"/>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42340">
                                            <p:txEl>
                                              <p:pRg st="8" end="8"/>
                                            </p:txEl>
                                          </p:spTgt>
                                        </p:tgtEl>
                                        <p:attrNameLst>
                                          <p:attrName>style.visibility</p:attrName>
                                        </p:attrNameLst>
                                      </p:cBhvr>
                                      <p:to>
                                        <p:strVal val="visible"/>
                                      </p:to>
                                    </p:set>
                                    <p:anim to="" calcmode="lin" valueType="num">
                                      <p:cBhvr>
                                        <p:cTn id="42" dur="1" fill="hold"/>
                                        <p:tgtEl>
                                          <p:spTgt spid="142340">
                                            <p:txEl>
                                              <p:pRg st="8" end="8"/>
                                            </p:txEl>
                                          </p:spTgt>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42340">
                                            <p:txEl>
                                              <p:pRg st="9" end="9"/>
                                            </p:txEl>
                                          </p:spTgt>
                                        </p:tgtEl>
                                        <p:attrNameLst>
                                          <p:attrName>style.visibility</p:attrName>
                                        </p:attrNameLst>
                                      </p:cBhvr>
                                      <p:to>
                                        <p:strVal val="visible"/>
                                      </p:to>
                                    </p:set>
                                    <p:anim to="" calcmode="lin" valueType="num">
                                      <p:cBhvr>
                                        <p:cTn id="47" dur="1" fill="hold"/>
                                        <p:tgtEl>
                                          <p:spTgt spid="142340">
                                            <p:txEl>
                                              <p:pRg st="9" end="9"/>
                                            </p:txEl>
                                          </p:spTgt>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42340">
                                            <p:txEl>
                                              <p:pRg st="10" end="10"/>
                                            </p:txEl>
                                          </p:spTgt>
                                        </p:tgtEl>
                                        <p:attrNameLst>
                                          <p:attrName>style.visibility</p:attrName>
                                        </p:attrNameLst>
                                      </p:cBhvr>
                                      <p:to>
                                        <p:strVal val="visible"/>
                                      </p:to>
                                    </p:set>
                                    <p:anim to="" calcmode="lin" valueType="num">
                                      <p:cBhvr>
                                        <p:cTn id="52" dur="1" fill="hold"/>
                                        <p:tgtEl>
                                          <p:spTgt spid="142340">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1BCEE9E-B2F2-E046-ACC7-BACA8C590BC0}" type="slidenum">
              <a:rPr lang="en-US" sz="1400">
                <a:latin typeface="Arial" charset="0"/>
              </a:rPr>
              <a:pPr eaLnBrk="1" hangingPunct="1"/>
              <a:t>5</a:t>
            </a:fld>
            <a:endParaRPr lang="en-US" sz="1400">
              <a:latin typeface="Arial" charset="0"/>
            </a:endParaRPr>
          </a:p>
        </p:txBody>
      </p:sp>
      <p:sp>
        <p:nvSpPr>
          <p:cNvPr id="1177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Linked Lists</a:t>
            </a:r>
          </a:p>
        </p:txBody>
      </p:sp>
      <p:sp>
        <p:nvSpPr>
          <p:cNvPr id="129945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can we implement linked lists?</a:t>
            </a:r>
          </a:p>
          <a:p>
            <a:pPr lvl="1" eaLnBrk="1" hangingPunct="1"/>
            <a:r>
              <a:rPr lang="en-US">
                <a:latin typeface="Tahoma" charset="0"/>
                <a:ea typeface="ＭＳ Ｐゴシック" charset="0"/>
              </a:rPr>
              <a:t>The key is how each link is implemented</a:t>
            </a:r>
          </a:p>
          <a:p>
            <a:pPr lvl="1" eaLnBrk="1" hangingPunct="1"/>
            <a:r>
              <a:rPr lang="en-US">
                <a:latin typeface="Tahoma" charset="0"/>
                <a:ea typeface="ＭＳ Ｐゴシック" charset="0"/>
              </a:rPr>
              <a:t>As we said, two parts are needed, one for data and one to store the location of the next link</a:t>
            </a:r>
          </a:p>
          <a:p>
            <a:pPr lvl="2" eaLnBrk="1" hangingPunct="1"/>
            <a:r>
              <a:rPr lang="en-US">
                <a:latin typeface="Tahoma" charset="0"/>
                <a:ea typeface="ＭＳ Ｐゴシック" charset="0"/>
              </a:rPr>
              <a:t>We can do this with a </a:t>
            </a:r>
            <a:r>
              <a:rPr lang="en-US">
                <a:solidFill>
                  <a:srgbClr val="FF0000"/>
                </a:solidFill>
                <a:latin typeface="Tahoma" charset="0"/>
                <a:ea typeface="ＭＳ Ｐゴシック" charset="0"/>
              </a:rPr>
              <a:t>self-referential data type</a:t>
            </a:r>
          </a:p>
          <a:p>
            <a:pPr lvl="3" eaLnBrk="1" hangingPunct="1">
              <a:buFontTx/>
              <a:buNone/>
            </a:pPr>
            <a:r>
              <a:rPr lang="en-US">
                <a:latin typeface="Courier New" charset="0"/>
                <a:ea typeface="ＭＳ Ｐゴシック" charset="0"/>
              </a:rPr>
              <a:t>class Node</a:t>
            </a:r>
          </a:p>
          <a:p>
            <a:pPr lvl="3" eaLnBrk="1" hangingPunct="1">
              <a:buFontTx/>
              <a:buNone/>
            </a:pPr>
            <a:r>
              <a:rPr lang="en-US">
                <a:latin typeface="Courier New" charset="0"/>
                <a:ea typeface="ＭＳ Ｐゴシック" charset="0"/>
              </a:rPr>
              <a:t>{</a:t>
            </a:r>
          </a:p>
          <a:p>
            <a:pPr lvl="3" eaLnBrk="1" hangingPunct="1">
              <a:buFontTx/>
              <a:buNone/>
            </a:pPr>
            <a:r>
              <a:rPr lang="en-US">
                <a:latin typeface="Courier New" charset="0"/>
                <a:ea typeface="ＭＳ Ｐゴシック" charset="0"/>
              </a:rPr>
              <a:t>    private T data;</a:t>
            </a:r>
          </a:p>
          <a:p>
            <a:pPr lvl="3" eaLnBrk="1" hangingPunct="1">
              <a:buFontTx/>
              <a:buNone/>
            </a:pPr>
            <a:r>
              <a:rPr lang="en-US">
                <a:latin typeface="Courier New" charset="0"/>
                <a:ea typeface="ＭＳ Ｐゴシック" charset="0"/>
              </a:rPr>
              <a:t>    private Node next;</a:t>
            </a:r>
          </a:p>
          <a:p>
            <a:pPr lvl="3" eaLnBrk="1" hangingPunct="1">
              <a:buFontTx/>
              <a:buNone/>
            </a:pPr>
            <a:r>
              <a:rPr lang="en-US">
                <a:latin typeface="Courier New" charset="0"/>
                <a:ea typeface="ＭＳ Ｐゴシック" charset="0"/>
              </a:rPr>
              <a:t>     …</a:t>
            </a:r>
          </a:p>
          <a:p>
            <a:pPr lvl="2" eaLnBrk="1" hangingPunct="1"/>
            <a:r>
              <a:rPr lang="en-US">
                <a:latin typeface="Tahoma" charset="0"/>
                <a:ea typeface="ＭＳ Ｐゴシック" charset="0"/>
              </a:rPr>
              <a:t>A</a:t>
            </a:r>
            <a:r>
              <a:rPr lang="en-US" b="1">
                <a:solidFill>
                  <a:srgbClr val="FF0000"/>
                </a:solidFill>
                <a:latin typeface="Tahoma" charset="0"/>
                <a:ea typeface="ＭＳ Ｐゴシック" charset="0"/>
              </a:rPr>
              <a:t> NODE </a:t>
            </a:r>
            <a:r>
              <a:rPr lang="en-US">
                <a:latin typeface="Tahoma" charset="0"/>
                <a:ea typeface="ＭＳ Ｐゴシック" charset="0"/>
              </a:rPr>
              <a:t>is a common name for a link in a linked-list</a:t>
            </a:r>
          </a:p>
          <a:p>
            <a:pPr lvl="2" eaLnBrk="1" hangingPunct="1"/>
            <a:r>
              <a:rPr lang="en-US">
                <a:latin typeface="Tahoma" charset="0"/>
                <a:ea typeface="ＭＳ Ｐゴシック" charset="0"/>
              </a:rPr>
              <a:t>Note why it is called "self-referential"</a:t>
            </a:r>
            <a:endParaRPr lang="en-US" b="1">
              <a:solidFill>
                <a:srgbClr val="FF0000"/>
              </a:solidFill>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99459">
                                            <p:txEl>
                                              <p:pRg st="3" end="3"/>
                                            </p:txEl>
                                          </p:spTgt>
                                        </p:tgtEl>
                                        <p:attrNameLst>
                                          <p:attrName>style.visibility</p:attrName>
                                        </p:attrNameLst>
                                      </p:cBhvr>
                                      <p:to>
                                        <p:strVal val="visible"/>
                                      </p:to>
                                    </p:set>
                                    <p:anim to="" calcmode="lin" valueType="num">
                                      <p:cBhvr>
                                        <p:cTn id="7" dur="1" fill="hold"/>
                                        <p:tgtEl>
                                          <p:spTgt spid="1299459">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99459">
                                            <p:txEl>
                                              <p:pRg st="4" end="4"/>
                                            </p:txEl>
                                          </p:spTgt>
                                        </p:tgtEl>
                                        <p:attrNameLst>
                                          <p:attrName>style.visibility</p:attrName>
                                        </p:attrNameLst>
                                      </p:cBhvr>
                                      <p:to>
                                        <p:strVal val="visible"/>
                                      </p:to>
                                    </p:set>
                                    <p:anim to="" calcmode="lin" valueType="num">
                                      <p:cBhvr>
                                        <p:cTn id="12" dur="1" fill="hold"/>
                                        <p:tgtEl>
                                          <p:spTgt spid="1299459">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99459">
                                            <p:txEl>
                                              <p:pRg st="5" end="5"/>
                                            </p:txEl>
                                          </p:spTgt>
                                        </p:tgtEl>
                                        <p:attrNameLst>
                                          <p:attrName>style.visibility</p:attrName>
                                        </p:attrNameLst>
                                      </p:cBhvr>
                                      <p:to>
                                        <p:strVal val="visible"/>
                                      </p:to>
                                    </p:set>
                                    <p:anim to="" calcmode="lin" valueType="num">
                                      <p:cBhvr>
                                        <p:cTn id="15" dur="1" fill="hold"/>
                                        <p:tgtEl>
                                          <p:spTgt spid="1299459">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299459">
                                            <p:txEl>
                                              <p:pRg st="6" end="6"/>
                                            </p:txEl>
                                          </p:spTgt>
                                        </p:tgtEl>
                                        <p:attrNameLst>
                                          <p:attrName>style.visibility</p:attrName>
                                        </p:attrNameLst>
                                      </p:cBhvr>
                                      <p:to>
                                        <p:strVal val="visible"/>
                                      </p:to>
                                    </p:set>
                                    <p:anim to="" calcmode="lin" valueType="num">
                                      <p:cBhvr>
                                        <p:cTn id="18" dur="1" fill="hold"/>
                                        <p:tgtEl>
                                          <p:spTgt spid="1299459">
                                            <p:txEl>
                                              <p:pRg st="6" end="6"/>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299459">
                                            <p:txEl>
                                              <p:pRg st="7" end="7"/>
                                            </p:txEl>
                                          </p:spTgt>
                                        </p:tgtEl>
                                        <p:attrNameLst>
                                          <p:attrName>style.visibility</p:attrName>
                                        </p:attrNameLst>
                                      </p:cBhvr>
                                      <p:to>
                                        <p:strVal val="visible"/>
                                      </p:to>
                                    </p:set>
                                    <p:anim to="" calcmode="lin" valueType="num">
                                      <p:cBhvr>
                                        <p:cTn id="21" dur="1" fill="hold"/>
                                        <p:tgtEl>
                                          <p:spTgt spid="1299459">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299459">
                                            <p:txEl>
                                              <p:pRg st="8" end="8"/>
                                            </p:txEl>
                                          </p:spTgt>
                                        </p:tgtEl>
                                        <p:attrNameLst>
                                          <p:attrName>style.visibility</p:attrName>
                                        </p:attrNameLst>
                                      </p:cBhvr>
                                      <p:to>
                                        <p:strVal val="visible"/>
                                      </p:to>
                                    </p:set>
                                    <p:anim to="" calcmode="lin" valueType="num">
                                      <p:cBhvr>
                                        <p:cTn id="24" dur="1" fill="hold"/>
                                        <p:tgtEl>
                                          <p:spTgt spid="1299459">
                                            <p:txEl>
                                              <p:pRg st="8" end="8"/>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nodeType="clickEffect">
                                  <p:stCondLst>
                                    <p:cond delay="0"/>
                                  </p:stCondLst>
                                  <p:childTnLst>
                                    <p:set>
                                      <p:cBhvr>
                                        <p:cTn id="28" dur="1" fill="hold">
                                          <p:stCondLst>
                                            <p:cond delay="0"/>
                                          </p:stCondLst>
                                        </p:cTn>
                                        <p:tgtEl>
                                          <p:spTgt spid="1299459">
                                            <p:txEl>
                                              <p:pRg st="9" end="9"/>
                                            </p:txEl>
                                          </p:spTgt>
                                        </p:tgtEl>
                                        <p:attrNameLst>
                                          <p:attrName>style.visibility</p:attrName>
                                        </p:attrNameLst>
                                      </p:cBhvr>
                                      <p:to>
                                        <p:strVal val="visible"/>
                                      </p:to>
                                    </p:set>
                                    <p:anim to="" calcmode="lin" valueType="num">
                                      <p:cBhvr>
                                        <p:cTn id="29" dur="1" fill="hold"/>
                                        <p:tgtEl>
                                          <p:spTgt spid="1299459">
                                            <p:txEl>
                                              <p:pRg st="9" end="9"/>
                                            </p:txEl>
                                          </p:spTgt>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nodeType="clickEffect">
                                  <p:stCondLst>
                                    <p:cond delay="0"/>
                                  </p:stCondLst>
                                  <p:childTnLst>
                                    <p:set>
                                      <p:cBhvr>
                                        <p:cTn id="33" dur="1" fill="hold">
                                          <p:stCondLst>
                                            <p:cond delay="0"/>
                                          </p:stCondLst>
                                        </p:cTn>
                                        <p:tgtEl>
                                          <p:spTgt spid="1299459">
                                            <p:txEl>
                                              <p:pRg st="10" end="10"/>
                                            </p:txEl>
                                          </p:spTgt>
                                        </p:tgtEl>
                                        <p:attrNameLst>
                                          <p:attrName>style.visibility</p:attrName>
                                        </p:attrNameLst>
                                      </p:cBhvr>
                                      <p:to>
                                        <p:strVal val="visible"/>
                                      </p:to>
                                    </p:set>
                                    <p:anim to="" calcmode="lin" valueType="num">
                                      <p:cBhvr>
                                        <p:cTn id="34" dur="1" fill="hold"/>
                                        <p:tgtEl>
                                          <p:spTgt spid="1299459">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C91AA6FA-DE77-1943-BB63-0F69CBC39CF9}" type="slidenum">
              <a:rPr lang="en-US" sz="1400">
                <a:latin typeface="Arial" charset="0"/>
              </a:rPr>
              <a:pPr eaLnBrk="1" hangingPunct="1"/>
              <a:t>6</a:t>
            </a:fld>
            <a:endParaRPr lang="en-US" sz="1400">
              <a:latin typeface="Arial" charset="0"/>
            </a:endParaRPr>
          </a:p>
        </p:txBody>
      </p:sp>
      <p:sp>
        <p:nvSpPr>
          <p:cNvPr id="11981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Singly Linked Lists</a:t>
            </a:r>
          </a:p>
        </p:txBody>
      </p:sp>
      <p:sp>
        <p:nvSpPr>
          <p:cNvPr id="120836" name="Rectangle 3"/>
          <p:cNvSpPr>
            <a:spLocks noGrp="1" noChangeArrowheads="1"/>
          </p:cNvSpPr>
          <p:nvPr>
            <p:ph type="body" idx="1"/>
          </p:nvPr>
        </p:nvSpPr>
        <p:spPr>
          <a:xfrm>
            <a:off x="457200" y="1066800"/>
            <a:ext cx="8229600" cy="5029200"/>
          </a:xfrm>
        </p:spPr>
        <p:txBody>
          <a:bodyPr/>
          <a:lstStyle/>
          <a:p>
            <a:pPr eaLnBrk="1" hangingPunct="1"/>
            <a:r>
              <a:rPr lang="en-US">
                <a:latin typeface="Tahoma" charset="0"/>
                <a:ea typeface="ＭＳ Ｐゴシック" charset="0"/>
                <a:cs typeface="ＭＳ Ｐゴシック" charset="0"/>
              </a:rPr>
              <a:t>Linked-List Implementation Variations</a:t>
            </a:r>
          </a:p>
          <a:p>
            <a:pPr lvl="1" eaLnBrk="1" hangingPunct="1"/>
            <a:r>
              <a:rPr lang="en-US">
                <a:solidFill>
                  <a:srgbClr val="FF0000"/>
                </a:solidFill>
                <a:latin typeface="Tahoma" charset="0"/>
                <a:ea typeface="ＭＳ Ｐゴシック" charset="0"/>
              </a:rPr>
              <a:t>Singly Linked List</a:t>
            </a:r>
          </a:p>
          <a:p>
            <a:pPr lvl="2" eaLnBrk="1" hangingPunct="1"/>
            <a:r>
              <a:rPr lang="en-US">
                <a:latin typeface="Tahoma" charset="0"/>
                <a:ea typeface="ＭＳ Ｐゴシック" charset="0"/>
              </a:rPr>
              <a:t>The simple linked-list we just discussed is a </a:t>
            </a:r>
            <a:r>
              <a:rPr lang="en-US">
                <a:solidFill>
                  <a:srgbClr val="FF0000"/>
                </a:solidFill>
                <a:latin typeface="Tahoma" charset="0"/>
                <a:ea typeface="ＭＳ Ｐゴシック" charset="0"/>
              </a:rPr>
              <a:t>singly-linked</a:t>
            </a:r>
            <a:r>
              <a:rPr lang="en-US">
                <a:latin typeface="Tahoma" charset="0"/>
                <a:ea typeface="ＭＳ Ｐゴシック" charset="0"/>
              </a:rPr>
              <a:t> list</a:t>
            </a:r>
          </a:p>
          <a:p>
            <a:pPr lvl="3" eaLnBrk="1" hangingPunct="1"/>
            <a:r>
              <a:rPr lang="en-US">
                <a:latin typeface="Tahoma" charset="0"/>
                <a:ea typeface="ＭＳ Ｐゴシック" charset="0"/>
              </a:rPr>
              <a:t>Links go in one direction only</a:t>
            </a:r>
          </a:p>
          <a:p>
            <a:pPr lvl="3" eaLnBrk="1" hangingPunct="1"/>
            <a:r>
              <a:rPr lang="en-US">
                <a:latin typeface="Tahoma" charset="0"/>
                <a:ea typeface="ＭＳ Ｐゴシック" charset="0"/>
              </a:rPr>
              <a:t>We can easily traverse the list from the front to the rear</a:t>
            </a:r>
          </a:p>
          <a:p>
            <a:pPr lvl="3" eaLnBrk="1" hangingPunct="1"/>
            <a:r>
              <a:rPr lang="en-US">
                <a:latin typeface="Tahoma" charset="0"/>
                <a:ea typeface="ＭＳ Ｐゴシック" charset="0"/>
              </a:rPr>
              <a:t>We </a:t>
            </a:r>
            <a:r>
              <a:rPr lang="en-US" b="1">
                <a:latin typeface="Tahoma" charset="0"/>
                <a:ea typeface="ＭＳ Ｐゴシック" charset="0"/>
              </a:rPr>
              <a:t>CANNOT</a:t>
            </a:r>
            <a:r>
              <a:rPr lang="en-US">
                <a:latin typeface="Tahoma" charset="0"/>
                <a:ea typeface="ＭＳ Ｐゴシック" charset="0"/>
              </a:rPr>
              <a:t> go backwards through the list at all</a:t>
            </a:r>
          </a:p>
          <a:p>
            <a:pPr lvl="3" eaLnBrk="1" hangingPunct="1"/>
            <a:r>
              <a:rPr lang="en-US">
                <a:latin typeface="Tahoma" charset="0"/>
                <a:ea typeface="ＭＳ Ｐゴシック" charset="0"/>
              </a:rPr>
              <a:t>This list is simple and (relatively) easy to implement, but has the limitations of any "one way street"</a:t>
            </a:r>
          </a:p>
          <a:p>
            <a:pPr lvl="3" eaLnBrk="1" hangingPunct="1"/>
            <a:r>
              <a:rPr lang="en-US">
                <a:latin typeface="Tahoma" charset="0"/>
                <a:ea typeface="ＭＳ Ｐゴシック" charset="0"/>
              </a:rPr>
              <a:t>This implementation is developed in Chapter 3</a:t>
            </a:r>
          </a:p>
        </p:txBody>
      </p:sp>
      <p:graphicFrame>
        <p:nvGraphicFramePr>
          <p:cNvPr id="1301508" name="Group 4"/>
          <p:cNvGraphicFramePr>
            <a:graphicFrameLocks noGrp="1"/>
          </p:cNvGraphicFramePr>
          <p:nvPr/>
        </p:nvGraphicFramePr>
        <p:xfrm>
          <a:off x="1066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516" name="Group 12"/>
          <p:cNvGraphicFramePr>
            <a:graphicFrameLocks noGrp="1"/>
          </p:cNvGraphicFramePr>
          <p:nvPr/>
        </p:nvGraphicFramePr>
        <p:xfrm>
          <a:off x="2590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524" name="Group 20"/>
          <p:cNvGraphicFramePr>
            <a:graphicFrameLocks noGrp="1"/>
          </p:cNvGraphicFramePr>
          <p:nvPr/>
        </p:nvGraphicFramePr>
        <p:xfrm>
          <a:off x="4114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532" name="Group 28"/>
          <p:cNvGraphicFramePr>
            <a:graphicFrameLocks noGrp="1"/>
          </p:cNvGraphicFramePr>
          <p:nvPr/>
        </p:nvGraphicFramePr>
        <p:xfrm>
          <a:off x="5638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540" name="Group 36"/>
          <p:cNvGraphicFramePr>
            <a:graphicFrameLocks noGrp="1"/>
          </p:cNvGraphicFramePr>
          <p:nvPr/>
        </p:nvGraphicFramePr>
        <p:xfrm>
          <a:off x="7162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301548" name="AutoShape 44"/>
          <p:cNvCxnSpPr>
            <a:cxnSpLocks noChangeShapeType="1"/>
          </p:cNvCxnSpPr>
          <p:nvPr/>
        </p:nvCxnSpPr>
        <p:spPr bwMode="auto">
          <a:xfrm rot="16200000" flipH="1">
            <a:off x="750887" y="5170488"/>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01549" name="AutoShape 45"/>
          <p:cNvCxnSpPr>
            <a:cxnSpLocks noChangeShapeType="1"/>
          </p:cNvCxnSpPr>
          <p:nvPr/>
        </p:nvCxnSpPr>
        <p:spPr bwMode="auto">
          <a:xfrm>
            <a:off x="1866900" y="5730875"/>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01550" name="AutoShape 46"/>
          <p:cNvCxnSpPr>
            <a:cxnSpLocks noChangeShapeType="1"/>
          </p:cNvCxnSpPr>
          <p:nvPr/>
        </p:nvCxnSpPr>
        <p:spPr bwMode="auto">
          <a:xfrm>
            <a:off x="6400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01551" name="AutoShape 47"/>
          <p:cNvCxnSpPr>
            <a:cxnSpLocks noChangeShapeType="1"/>
          </p:cNvCxnSpPr>
          <p:nvPr/>
        </p:nvCxnSpPr>
        <p:spPr bwMode="auto">
          <a:xfrm>
            <a:off x="4876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cxnSp>
        <p:nvCxnSpPr>
          <p:cNvPr id="1301552" name="AutoShape 48"/>
          <p:cNvCxnSpPr>
            <a:cxnSpLocks noChangeShapeType="1"/>
          </p:cNvCxnSpPr>
          <p:nvPr/>
        </p:nvCxnSpPr>
        <p:spPr bwMode="auto">
          <a:xfrm>
            <a:off x="3352800" y="5715000"/>
            <a:ext cx="723900" cy="0"/>
          </a:xfrm>
          <a:prstGeom prst="straightConnector1">
            <a:avLst/>
          </a:prstGeom>
          <a:noFill/>
          <a:ln w="952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119857" name="Line 49"/>
          <p:cNvSpPr>
            <a:spLocks noChangeShapeType="1"/>
          </p:cNvSpPr>
          <p:nvPr/>
        </p:nvSpPr>
        <p:spPr bwMode="auto">
          <a:xfrm flipV="1">
            <a:off x="7696200" y="5486400"/>
            <a:ext cx="533400" cy="457200"/>
          </a:xfrm>
          <a:prstGeom prst="line">
            <a:avLst/>
          </a:prstGeom>
          <a:noFill/>
          <a:ln w="9525">
            <a:solidFill>
              <a:schemeClr val="bg1"/>
            </a:solidFill>
            <a:round/>
            <a:headEnd/>
            <a:tailEnd type="none" w="lg" len="lg"/>
          </a:ln>
          <a:extLst>
            <a:ext uri="{909E8E84-426E-40dd-AFC4-6F175D3DCCD1}">
              <a14:hiddenFill xmlns="" xmlns:a14="http://schemas.microsoft.com/office/drawing/2010/main">
                <a:noFill/>
              </a14:hiddenFill>
            </a:ext>
          </a:extLst>
        </p:spPr>
        <p:txBody>
          <a:bodyPr/>
          <a:lstStyle/>
          <a:p>
            <a:endParaRPr lang="en-US"/>
          </a:p>
        </p:txBody>
      </p:sp>
      <p:sp>
        <p:nvSpPr>
          <p:cNvPr id="119858" name="Text Box 50"/>
          <p:cNvSpPr txBox="1">
            <a:spLocks noChangeArrowheads="1"/>
          </p:cNvSpPr>
          <p:nvPr/>
        </p:nvSpPr>
        <p:spPr bwMode="auto">
          <a:xfrm>
            <a:off x="304800" y="4495800"/>
            <a:ext cx="1219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a:t>firstNode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20836">
                                            <p:txEl>
                                              <p:pRg st="1" end="1"/>
                                            </p:txEl>
                                          </p:spTgt>
                                        </p:tgtEl>
                                        <p:attrNameLst>
                                          <p:attrName>style.visibility</p:attrName>
                                        </p:attrNameLst>
                                      </p:cBhvr>
                                      <p:to>
                                        <p:strVal val="visible"/>
                                      </p:to>
                                    </p:set>
                                    <p:anim to="" calcmode="lin" valueType="num">
                                      <p:cBhvr>
                                        <p:cTn id="7" dur="1" fill="hold"/>
                                        <p:tgtEl>
                                          <p:spTgt spid="120836">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0836">
                                            <p:txEl>
                                              <p:pRg st="2" end="2"/>
                                            </p:txEl>
                                          </p:spTgt>
                                        </p:tgtEl>
                                        <p:attrNameLst>
                                          <p:attrName>style.visibility</p:attrName>
                                        </p:attrNameLst>
                                      </p:cBhvr>
                                      <p:to>
                                        <p:strVal val="visible"/>
                                      </p:to>
                                    </p:set>
                                    <p:anim to="" calcmode="lin" valueType="num">
                                      <p:cBhvr>
                                        <p:cTn id="12" dur="1" fill="hold"/>
                                        <p:tgtEl>
                                          <p:spTgt spid="120836">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0836">
                                            <p:txEl>
                                              <p:pRg st="3" end="3"/>
                                            </p:txEl>
                                          </p:spTgt>
                                        </p:tgtEl>
                                        <p:attrNameLst>
                                          <p:attrName>style.visibility</p:attrName>
                                        </p:attrNameLst>
                                      </p:cBhvr>
                                      <p:to>
                                        <p:strVal val="visible"/>
                                      </p:to>
                                    </p:set>
                                    <p:anim to="" calcmode="lin" valueType="num">
                                      <p:cBhvr>
                                        <p:cTn id="17" dur="1" fill="hold"/>
                                        <p:tgtEl>
                                          <p:spTgt spid="120836">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0836">
                                            <p:txEl>
                                              <p:pRg st="4" end="4"/>
                                            </p:txEl>
                                          </p:spTgt>
                                        </p:tgtEl>
                                        <p:attrNameLst>
                                          <p:attrName>style.visibility</p:attrName>
                                        </p:attrNameLst>
                                      </p:cBhvr>
                                      <p:to>
                                        <p:strVal val="visible"/>
                                      </p:to>
                                    </p:set>
                                    <p:anim to="" calcmode="lin" valueType="num">
                                      <p:cBhvr>
                                        <p:cTn id="22" dur="1" fill="hold"/>
                                        <p:tgtEl>
                                          <p:spTgt spid="120836">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20836">
                                            <p:txEl>
                                              <p:pRg st="5" end="5"/>
                                            </p:txEl>
                                          </p:spTgt>
                                        </p:tgtEl>
                                        <p:attrNameLst>
                                          <p:attrName>style.visibility</p:attrName>
                                        </p:attrNameLst>
                                      </p:cBhvr>
                                      <p:to>
                                        <p:strVal val="visible"/>
                                      </p:to>
                                    </p:set>
                                    <p:anim to="" calcmode="lin" valueType="num">
                                      <p:cBhvr>
                                        <p:cTn id="27" dur="1" fill="hold"/>
                                        <p:tgtEl>
                                          <p:spTgt spid="120836">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20836">
                                            <p:txEl>
                                              <p:pRg st="6" end="6"/>
                                            </p:txEl>
                                          </p:spTgt>
                                        </p:tgtEl>
                                        <p:attrNameLst>
                                          <p:attrName>style.visibility</p:attrName>
                                        </p:attrNameLst>
                                      </p:cBhvr>
                                      <p:to>
                                        <p:strVal val="visible"/>
                                      </p:to>
                                    </p:set>
                                    <p:anim to="" calcmode="lin" valueType="num">
                                      <p:cBhvr>
                                        <p:cTn id="32" dur="1" fill="hold"/>
                                        <p:tgtEl>
                                          <p:spTgt spid="120836">
                                            <p:txEl>
                                              <p:pRg st="6" end="6"/>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20836">
                                            <p:txEl>
                                              <p:pRg st="7" end="7"/>
                                            </p:txEl>
                                          </p:spTgt>
                                        </p:tgtEl>
                                        <p:attrNameLst>
                                          <p:attrName>style.visibility</p:attrName>
                                        </p:attrNameLst>
                                      </p:cBhvr>
                                      <p:to>
                                        <p:strVal val="visible"/>
                                      </p:to>
                                    </p:set>
                                    <p:anim to="" calcmode="lin" valueType="num">
                                      <p:cBhvr>
                                        <p:cTn id="37" dur="1" fill="hold"/>
                                        <p:tgtEl>
                                          <p:spTgt spid="120836">
                                            <p:txEl>
                                              <p:pRg st="7" end="7"/>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54" presetClass="entr" presetSubtype="0" accel="100000" fill="hold" nodeType="clickEffect">
                                  <p:stCondLst>
                                    <p:cond delay="0"/>
                                  </p:stCondLst>
                                  <p:childTnLst>
                                    <p:set>
                                      <p:cBhvr>
                                        <p:cTn id="41" dur="1" fill="hold">
                                          <p:stCondLst>
                                            <p:cond delay="0"/>
                                          </p:stCondLst>
                                        </p:cTn>
                                        <p:tgtEl>
                                          <p:spTgt spid="1301548"/>
                                        </p:tgtEl>
                                        <p:attrNameLst>
                                          <p:attrName>style.visibility</p:attrName>
                                        </p:attrNameLst>
                                      </p:cBhvr>
                                      <p:to>
                                        <p:strVal val="visible"/>
                                      </p:to>
                                    </p:set>
                                    <p:anim calcmode="lin" valueType="num">
                                      <p:cBhvr>
                                        <p:cTn id="42" dur="500" fill="hold"/>
                                        <p:tgtEl>
                                          <p:spTgt spid="1301548"/>
                                        </p:tgtEl>
                                        <p:attrNameLst>
                                          <p:attrName>ppt_w</p:attrName>
                                        </p:attrNameLst>
                                      </p:cBhvr>
                                      <p:tavLst>
                                        <p:tav tm="0">
                                          <p:val>
                                            <p:strVal val="#ppt_w*0.05"/>
                                          </p:val>
                                        </p:tav>
                                        <p:tav tm="100000">
                                          <p:val>
                                            <p:strVal val="#ppt_w"/>
                                          </p:val>
                                        </p:tav>
                                      </p:tavLst>
                                    </p:anim>
                                    <p:anim calcmode="lin" valueType="num">
                                      <p:cBhvr>
                                        <p:cTn id="43" dur="500" fill="hold"/>
                                        <p:tgtEl>
                                          <p:spTgt spid="1301548"/>
                                        </p:tgtEl>
                                        <p:attrNameLst>
                                          <p:attrName>ppt_h</p:attrName>
                                        </p:attrNameLst>
                                      </p:cBhvr>
                                      <p:tavLst>
                                        <p:tav tm="0">
                                          <p:val>
                                            <p:strVal val="#ppt_h"/>
                                          </p:val>
                                        </p:tav>
                                        <p:tav tm="100000">
                                          <p:val>
                                            <p:strVal val="#ppt_h"/>
                                          </p:val>
                                        </p:tav>
                                      </p:tavLst>
                                    </p:anim>
                                    <p:anim calcmode="lin" valueType="num">
                                      <p:cBhvr>
                                        <p:cTn id="44" dur="500" fill="hold"/>
                                        <p:tgtEl>
                                          <p:spTgt spid="1301548"/>
                                        </p:tgtEl>
                                        <p:attrNameLst>
                                          <p:attrName>ppt_x</p:attrName>
                                        </p:attrNameLst>
                                      </p:cBhvr>
                                      <p:tavLst>
                                        <p:tav tm="0">
                                          <p:val>
                                            <p:strVal val="#ppt_x-.2"/>
                                          </p:val>
                                        </p:tav>
                                        <p:tav tm="100000">
                                          <p:val>
                                            <p:strVal val="#ppt_x"/>
                                          </p:val>
                                        </p:tav>
                                      </p:tavLst>
                                    </p:anim>
                                    <p:anim calcmode="lin" valueType="num">
                                      <p:cBhvr>
                                        <p:cTn id="45" dur="500" fill="hold"/>
                                        <p:tgtEl>
                                          <p:spTgt spid="1301548"/>
                                        </p:tgtEl>
                                        <p:attrNameLst>
                                          <p:attrName>ppt_y</p:attrName>
                                        </p:attrNameLst>
                                      </p:cBhvr>
                                      <p:tavLst>
                                        <p:tav tm="0">
                                          <p:val>
                                            <p:strVal val="#ppt_y"/>
                                          </p:val>
                                        </p:tav>
                                        <p:tav tm="100000">
                                          <p:val>
                                            <p:strVal val="#ppt_y"/>
                                          </p:val>
                                        </p:tav>
                                      </p:tavLst>
                                    </p:anim>
                                    <p:animEffect transition="in" filter="fade">
                                      <p:cBhvr>
                                        <p:cTn id="46" dur="500"/>
                                        <p:tgtEl>
                                          <p:spTgt spid="130154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4" presetClass="entr" presetSubtype="0" accel="100000" fill="hold" nodeType="clickEffect">
                                  <p:stCondLst>
                                    <p:cond delay="0"/>
                                  </p:stCondLst>
                                  <p:childTnLst>
                                    <p:set>
                                      <p:cBhvr>
                                        <p:cTn id="50" dur="1" fill="hold">
                                          <p:stCondLst>
                                            <p:cond delay="0"/>
                                          </p:stCondLst>
                                        </p:cTn>
                                        <p:tgtEl>
                                          <p:spTgt spid="1301549"/>
                                        </p:tgtEl>
                                        <p:attrNameLst>
                                          <p:attrName>style.visibility</p:attrName>
                                        </p:attrNameLst>
                                      </p:cBhvr>
                                      <p:to>
                                        <p:strVal val="visible"/>
                                      </p:to>
                                    </p:set>
                                    <p:anim calcmode="lin" valueType="num">
                                      <p:cBhvr>
                                        <p:cTn id="51" dur="500" fill="hold"/>
                                        <p:tgtEl>
                                          <p:spTgt spid="1301549"/>
                                        </p:tgtEl>
                                        <p:attrNameLst>
                                          <p:attrName>ppt_w</p:attrName>
                                        </p:attrNameLst>
                                      </p:cBhvr>
                                      <p:tavLst>
                                        <p:tav tm="0">
                                          <p:val>
                                            <p:strVal val="#ppt_w*0.05"/>
                                          </p:val>
                                        </p:tav>
                                        <p:tav tm="100000">
                                          <p:val>
                                            <p:strVal val="#ppt_w"/>
                                          </p:val>
                                        </p:tav>
                                      </p:tavLst>
                                    </p:anim>
                                    <p:anim calcmode="lin" valueType="num">
                                      <p:cBhvr>
                                        <p:cTn id="52" dur="500" fill="hold"/>
                                        <p:tgtEl>
                                          <p:spTgt spid="1301549"/>
                                        </p:tgtEl>
                                        <p:attrNameLst>
                                          <p:attrName>ppt_h</p:attrName>
                                        </p:attrNameLst>
                                      </p:cBhvr>
                                      <p:tavLst>
                                        <p:tav tm="0">
                                          <p:val>
                                            <p:strVal val="#ppt_h"/>
                                          </p:val>
                                        </p:tav>
                                        <p:tav tm="100000">
                                          <p:val>
                                            <p:strVal val="#ppt_h"/>
                                          </p:val>
                                        </p:tav>
                                      </p:tavLst>
                                    </p:anim>
                                    <p:anim calcmode="lin" valueType="num">
                                      <p:cBhvr>
                                        <p:cTn id="53" dur="500" fill="hold"/>
                                        <p:tgtEl>
                                          <p:spTgt spid="1301549"/>
                                        </p:tgtEl>
                                        <p:attrNameLst>
                                          <p:attrName>ppt_x</p:attrName>
                                        </p:attrNameLst>
                                      </p:cBhvr>
                                      <p:tavLst>
                                        <p:tav tm="0">
                                          <p:val>
                                            <p:strVal val="#ppt_x-.2"/>
                                          </p:val>
                                        </p:tav>
                                        <p:tav tm="100000">
                                          <p:val>
                                            <p:strVal val="#ppt_x"/>
                                          </p:val>
                                        </p:tav>
                                      </p:tavLst>
                                    </p:anim>
                                    <p:anim calcmode="lin" valueType="num">
                                      <p:cBhvr>
                                        <p:cTn id="54" dur="500" fill="hold"/>
                                        <p:tgtEl>
                                          <p:spTgt spid="1301549"/>
                                        </p:tgtEl>
                                        <p:attrNameLst>
                                          <p:attrName>ppt_y</p:attrName>
                                        </p:attrNameLst>
                                      </p:cBhvr>
                                      <p:tavLst>
                                        <p:tav tm="0">
                                          <p:val>
                                            <p:strVal val="#ppt_y"/>
                                          </p:val>
                                        </p:tav>
                                        <p:tav tm="100000">
                                          <p:val>
                                            <p:strVal val="#ppt_y"/>
                                          </p:val>
                                        </p:tav>
                                      </p:tavLst>
                                    </p:anim>
                                    <p:animEffect transition="in" filter="fade">
                                      <p:cBhvr>
                                        <p:cTn id="55" dur="500"/>
                                        <p:tgtEl>
                                          <p:spTgt spid="130154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4" presetClass="entr" presetSubtype="0" accel="100000" fill="hold" nodeType="clickEffect">
                                  <p:stCondLst>
                                    <p:cond delay="0"/>
                                  </p:stCondLst>
                                  <p:childTnLst>
                                    <p:set>
                                      <p:cBhvr>
                                        <p:cTn id="59" dur="1" fill="hold">
                                          <p:stCondLst>
                                            <p:cond delay="0"/>
                                          </p:stCondLst>
                                        </p:cTn>
                                        <p:tgtEl>
                                          <p:spTgt spid="1301552"/>
                                        </p:tgtEl>
                                        <p:attrNameLst>
                                          <p:attrName>style.visibility</p:attrName>
                                        </p:attrNameLst>
                                      </p:cBhvr>
                                      <p:to>
                                        <p:strVal val="visible"/>
                                      </p:to>
                                    </p:set>
                                    <p:anim calcmode="lin" valueType="num">
                                      <p:cBhvr>
                                        <p:cTn id="60" dur="500" fill="hold"/>
                                        <p:tgtEl>
                                          <p:spTgt spid="1301552"/>
                                        </p:tgtEl>
                                        <p:attrNameLst>
                                          <p:attrName>ppt_w</p:attrName>
                                        </p:attrNameLst>
                                      </p:cBhvr>
                                      <p:tavLst>
                                        <p:tav tm="0">
                                          <p:val>
                                            <p:strVal val="#ppt_w*0.05"/>
                                          </p:val>
                                        </p:tav>
                                        <p:tav tm="100000">
                                          <p:val>
                                            <p:strVal val="#ppt_w"/>
                                          </p:val>
                                        </p:tav>
                                      </p:tavLst>
                                    </p:anim>
                                    <p:anim calcmode="lin" valueType="num">
                                      <p:cBhvr>
                                        <p:cTn id="61" dur="500" fill="hold"/>
                                        <p:tgtEl>
                                          <p:spTgt spid="1301552"/>
                                        </p:tgtEl>
                                        <p:attrNameLst>
                                          <p:attrName>ppt_h</p:attrName>
                                        </p:attrNameLst>
                                      </p:cBhvr>
                                      <p:tavLst>
                                        <p:tav tm="0">
                                          <p:val>
                                            <p:strVal val="#ppt_h"/>
                                          </p:val>
                                        </p:tav>
                                        <p:tav tm="100000">
                                          <p:val>
                                            <p:strVal val="#ppt_h"/>
                                          </p:val>
                                        </p:tav>
                                      </p:tavLst>
                                    </p:anim>
                                    <p:anim calcmode="lin" valueType="num">
                                      <p:cBhvr>
                                        <p:cTn id="62" dur="500" fill="hold"/>
                                        <p:tgtEl>
                                          <p:spTgt spid="1301552"/>
                                        </p:tgtEl>
                                        <p:attrNameLst>
                                          <p:attrName>ppt_x</p:attrName>
                                        </p:attrNameLst>
                                      </p:cBhvr>
                                      <p:tavLst>
                                        <p:tav tm="0">
                                          <p:val>
                                            <p:strVal val="#ppt_x-.2"/>
                                          </p:val>
                                        </p:tav>
                                        <p:tav tm="100000">
                                          <p:val>
                                            <p:strVal val="#ppt_x"/>
                                          </p:val>
                                        </p:tav>
                                      </p:tavLst>
                                    </p:anim>
                                    <p:anim calcmode="lin" valueType="num">
                                      <p:cBhvr>
                                        <p:cTn id="63" dur="500" fill="hold"/>
                                        <p:tgtEl>
                                          <p:spTgt spid="1301552"/>
                                        </p:tgtEl>
                                        <p:attrNameLst>
                                          <p:attrName>ppt_y</p:attrName>
                                        </p:attrNameLst>
                                      </p:cBhvr>
                                      <p:tavLst>
                                        <p:tav tm="0">
                                          <p:val>
                                            <p:strVal val="#ppt_y"/>
                                          </p:val>
                                        </p:tav>
                                        <p:tav tm="100000">
                                          <p:val>
                                            <p:strVal val="#ppt_y"/>
                                          </p:val>
                                        </p:tav>
                                      </p:tavLst>
                                    </p:anim>
                                    <p:animEffect transition="in" filter="fade">
                                      <p:cBhvr>
                                        <p:cTn id="64" dur="500"/>
                                        <p:tgtEl>
                                          <p:spTgt spid="130155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301551"/>
                                        </p:tgtEl>
                                        <p:attrNameLst>
                                          <p:attrName>style.visibility</p:attrName>
                                        </p:attrNameLst>
                                      </p:cBhvr>
                                      <p:to>
                                        <p:strVal val="visible"/>
                                      </p:to>
                                    </p:set>
                                    <p:anim calcmode="lin" valueType="num">
                                      <p:cBhvr>
                                        <p:cTn id="69" dur="500" fill="hold"/>
                                        <p:tgtEl>
                                          <p:spTgt spid="1301551"/>
                                        </p:tgtEl>
                                        <p:attrNameLst>
                                          <p:attrName>ppt_w</p:attrName>
                                        </p:attrNameLst>
                                      </p:cBhvr>
                                      <p:tavLst>
                                        <p:tav tm="0">
                                          <p:val>
                                            <p:strVal val="#ppt_w*0.05"/>
                                          </p:val>
                                        </p:tav>
                                        <p:tav tm="100000">
                                          <p:val>
                                            <p:strVal val="#ppt_w"/>
                                          </p:val>
                                        </p:tav>
                                      </p:tavLst>
                                    </p:anim>
                                    <p:anim calcmode="lin" valueType="num">
                                      <p:cBhvr>
                                        <p:cTn id="70" dur="500" fill="hold"/>
                                        <p:tgtEl>
                                          <p:spTgt spid="1301551"/>
                                        </p:tgtEl>
                                        <p:attrNameLst>
                                          <p:attrName>ppt_h</p:attrName>
                                        </p:attrNameLst>
                                      </p:cBhvr>
                                      <p:tavLst>
                                        <p:tav tm="0">
                                          <p:val>
                                            <p:strVal val="#ppt_h"/>
                                          </p:val>
                                        </p:tav>
                                        <p:tav tm="100000">
                                          <p:val>
                                            <p:strVal val="#ppt_h"/>
                                          </p:val>
                                        </p:tav>
                                      </p:tavLst>
                                    </p:anim>
                                    <p:anim calcmode="lin" valueType="num">
                                      <p:cBhvr>
                                        <p:cTn id="71" dur="500" fill="hold"/>
                                        <p:tgtEl>
                                          <p:spTgt spid="1301551"/>
                                        </p:tgtEl>
                                        <p:attrNameLst>
                                          <p:attrName>ppt_x</p:attrName>
                                        </p:attrNameLst>
                                      </p:cBhvr>
                                      <p:tavLst>
                                        <p:tav tm="0">
                                          <p:val>
                                            <p:strVal val="#ppt_x-.2"/>
                                          </p:val>
                                        </p:tav>
                                        <p:tav tm="100000">
                                          <p:val>
                                            <p:strVal val="#ppt_x"/>
                                          </p:val>
                                        </p:tav>
                                      </p:tavLst>
                                    </p:anim>
                                    <p:anim calcmode="lin" valueType="num">
                                      <p:cBhvr>
                                        <p:cTn id="72" dur="500" fill="hold"/>
                                        <p:tgtEl>
                                          <p:spTgt spid="1301551"/>
                                        </p:tgtEl>
                                        <p:attrNameLst>
                                          <p:attrName>ppt_y</p:attrName>
                                        </p:attrNameLst>
                                      </p:cBhvr>
                                      <p:tavLst>
                                        <p:tav tm="0">
                                          <p:val>
                                            <p:strVal val="#ppt_y"/>
                                          </p:val>
                                        </p:tav>
                                        <p:tav tm="100000">
                                          <p:val>
                                            <p:strVal val="#ppt_y"/>
                                          </p:val>
                                        </p:tav>
                                      </p:tavLst>
                                    </p:anim>
                                    <p:animEffect transition="in" filter="fade">
                                      <p:cBhvr>
                                        <p:cTn id="73" dur="500"/>
                                        <p:tgtEl>
                                          <p:spTgt spid="13015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4" presetClass="entr" presetSubtype="0" accel="100000" fill="hold" nodeType="clickEffect">
                                  <p:stCondLst>
                                    <p:cond delay="0"/>
                                  </p:stCondLst>
                                  <p:childTnLst>
                                    <p:set>
                                      <p:cBhvr>
                                        <p:cTn id="77" dur="1" fill="hold">
                                          <p:stCondLst>
                                            <p:cond delay="0"/>
                                          </p:stCondLst>
                                        </p:cTn>
                                        <p:tgtEl>
                                          <p:spTgt spid="1301550"/>
                                        </p:tgtEl>
                                        <p:attrNameLst>
                                          <p:attrName>style.visibility</p:attrName>
                                        </p:attrNameLst>
                                      </p:cBhvr>
                                      <p:to>
                                        <p:strVal val="visible"/>
                                      </p:to>
                                    </p:set>
                                    <p:anim calcmode="lin" valueType="num">
                                      <p:cBhvr>
                                        <p:cTn id="78" dur="500" fill="hold"/>
                                        <p:tgtEl>
                                          <p:spTgt spid="1301550"/>
                                        </p:tgtEl>
                                        <p:attrNameLst>
                                          <p:attrName>ppt_w</p:attrName>
                                        </p:attrNameLst>
                                      </p:cBhvr>
                                      <p:tavLst>
                                        <p:tav tm="0">
                                          <p:val>
                                            <p:strVal val="#ppt_w*0.05"/>
                                          </p:val>
                                        </p:tav>
                                        <p:tav tm="100000">
                                          <p:val>
                                            <p:strVal val="#ppt_w"/>
                                          </p:val>
                                        </p:tav>
                                      </p:tavLst>
                                    </p:anim>
                                    <p:anim calcmode="lin" valueType="num">
                                      <p:cBhvr>
                                        <p:cTn id="79" dur="500" fill="hold"/>
                                        <p:tgtEl>
                                          <p:spTgt spid="1301550"/>
                                        </p:tgtEl>
                                        <p:attrNameLst>
                                          <p:attrName>ppt_h</p:attrName>
                                        </p:attrNameLst>
                                      </p:cBhvr>
                                      <p:tavLst>
                                        <p:tav tm="0">
                                          <p:val>
                                            <p:strVal val="#ppt_h"/>
                                          </p:val>
                                        </p:tav>
                                        <p:tav tm="100000">
                                          <p:val>
                                            <p:strVal val="#ppt_h"/>
                                          </p:val>
                                        </p:tav>
                                      </p:tavLst>
                                    </p:anim>
                                    <p:anim calcmode="lin" valueType="num">
                                      <p:cBhvr>
                                        <p:cTn id="80" dur="500" fill="hold"/>
                                        <p:tgtEl>
                                          <p:spTgt spid="1301550"/>
                                        </p:tgtEl>
                                        <p:attrNameLst>
                                          <p:attrName>ppt_x</p:attrName>
                                        </p:attrNameLst>
                                      </p:cBhvr>
                                      <p:tavLst>
                                        <p:tav tm="0">
                                          <p:val>
                                            <p:strVal val="#ppt_x-.2"/>
                                          </p:val>
                                        </p:tav>
                                        <p:tav tm="100000">
                                          <p:val>
                                            <p:strVal val="#ppt_x"/>
                                          </p:val>
                                        </p:tav>
                                      </p:tavLst>
                                    </p:anim>
                                    <p:anim calcmode="lin" valueType="num">
                                      <p:cBhvr>
                                        <p:cTn id="81" dur="500" fill="hold"/>
                                        <p:tgtEl>
                                          <p:spTgt spid="1301550"/>
                                        </p:tgtEl>
                                        <p:attrNameLst>
                                          <p:attrName>ppt_y</p:attrName>
                                        </p:attrNameLst>
                                      </p:cBhvr>
                                      <p:tavLst>
                                        <p:tav tm="0">
                                          <p:val>
                                            <p:strVal val="#ppt_y"/>
                                          </p:val>
                                        </p:tav>
                                        <p:tav tm="100000">
                                          <p:val>
                                            <p:strVal val="#ppt_y"/>
                                          </p:val>
                                        </p:tav>
                                      </p:tavLst>
                                    </p:anim>
                                    <p:animEffect transition="in" filter="fade">
                                      <p:cBhvr>
                                        <p:cTn id="82" dur="500"/>
                                        <p:tgtEl>
                                          <p:spTgt spid="1301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r>
              <a:rPr lang="en-US">
                <a:latin typeface="Arial" charset="0"/>
                <a:ea typeface="ＭＳ Ｐゴシック" charset="0"/>
                <a:cs typeface="ＭＳ Ｐゴシック" charset="0"/>
              </a:rPr>
              <a:t>Lecture 6: Singly Linked Lists</a:t>
            </a:r>
          </a:p>
        </p:txBody>
      </p:sp>
      <p:sp>
        <p:nvSpPr>
          <p:cNvPr id="3" name="Content Placeholder 2"/>
          <p:cNvSpPr>
            <a:spLocks noGrp="1"/>
          </p:cNvSpPr>
          <p:nvPr>
            <p:ph idx="1"/>
          </p:nvPr>
        </p:nvSpPr>
        <p:spPr/>
        <p:txBody>
          <a:bodyPr/>
          <a:lstStyle/>
          <a:p>
            <a:pPr lvl="1"/>
            <a:r>
              <a:rPr lang="en-US" dirty="0">
                <a:latin typeface="Tahoma" charset="0"/>
                <a:ea typeface="ＭＳ Ｐゴシック" charset="0"/>
              </a:rPr>
              <a:t>There are other variations of linked lists:</a:t>
            </a:r>
          </a:p>
          <a:p>
            <a:pPr lvl="2"/>
            <a:r>
              <a:rPr lang="en-US" dirty="0">
                <a:solidFill>
                  <a:srgbClr val="FF0000"/>
                </a:solidFill>
                <a:latin typeface="Tahoma" charset="0"/>
                <a:ea typeface="ＭＳ Ｐゴシック" charset="0"/>
              </a:rPr>
              <a:t>Doubly linked list</a:t>
            </a:r>
          </a:p>
          <a:p>
            <a:pPr lvl="2"/>
            <a:r>
              <a:rPr lang="en-US" dirty="0">
                <a:solidFill>
                  <a:srgbClr val="FF0000"/>
                </a:solidFill>
                <a:latin typeface="Tahoma" charset="0"/>
                <a:ea typeface="ＭＳ Ｐゴシック" charset="0"/>
              </a:rPr>
              <a:t>Circular linked list</a:t>
            </a:r>
          </a:p>
          <a:p>
            <a:pPr lvl="1"/>
            <a:r>
              <a:rPr lang="en-US" dirty="0">
                <a:latin typeface="Tahoma" charset="0"/>
                <a:ea typeface="ＭＳ Ｐゴシック" charset="0"/>
              </a:rPr>
              <a:t>We will discuss these later</a:t>
            </a:r>
          </a:p>
          <a:p>
            <a:pPr lvl="1"/>
            <a:r>
              <a:rPr lang="en-US" dirty="0">
                <a:latin typeface="Tahoma" charset="0"/>
                <a:ea typeface="ＭＳ Ｐゴシック" charset="0"/>
              </a:rPr>
              <a:t>For now we will keep things very simple</a:t>
            </a:r>
          </a:p>
        </p:txBody>
      </p:sp>
      <p:sp>
        <p:nvSpPr>
          <p:cNvPr id="12083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CDA0597-28B4-C640-BF50-A8F21BA48F57}" type="slidenum">
              <a:rPr lang="en-US" sz="1400">
                <a:latin typeface="Arial" charset="0"/>
              </a:rPr>
              <a:pPr eaLnBrk="1" hangingPunct="1"/>
              <a:t>7</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0FD34431-2973-7841-AB75-F14D74DECB59}" type="slidenum">
              <a:rPr lang="en-US" sz="1400">
                <a:latin typeface="Arial" charset="0"/>
              </a:rPr>
              <a:pPr eaLnBrk="1" hangingPunct="1"/>
              <a:t>8</a:t>
            </a:fld>
            <a:endParaRPr lang="en-US" sz="1400">
              <a:latin typeface="Arial" charset="0"/>
            </a:endParaRPr>
          </a:p>
        </p:txBody>
      </p:sp>
      <p:sp>
        <p:nvSpPr>
          <p:cNvPr id="1218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Linked Bag Implementation</a:t>
            </a:r>
          </a:p>
        </p:txBody>
      </p:sp>
      <p:sp>
        <p:nvSpPr>
          <p:cNvPr id="152579" name="Rectangle 3"/>
          <p:cNvSpPr>
            <a:spLocks noGrp="1" noChangeArrowheads="1"/>
          </p:cNvSpPr>
          <p:nvPr>
            <p:ph type="body" idx="1"/>
          </p:nvPr>
        </p:nvSpPr>
        <p:spPr>
          <a:xfrm>
            <a:off x="381000" y="1066800"/>
            <a:ext cx="8305800" cy="5181600"/>
          </a:xfrm>
        </p:spPr>
        <p:txBody>
          <a:bodyPr/>
          <a:lstStyle/>
          <a:p>
            <a:pPr lvl="1" eaLnBrk="1" hangingPunct="1"/>
            <a:r>
              <a:rPr lang="en-US" sz="2800">
                <a:latin typeface="Tahoma" charset="0"/>
                <a:ea typeface="ＭＳ Ｐゴシック" charset="0"/>
              </a:rPr>
              <a:t>Let's look at this implementation a bit</a:t>
            </a:r>
            <a:endParaRPr lang="en-US" sz="1800" b="1">
              <a:latin typeface="Courier New" charset="0"/>
              <a:ea typeface="ＭＳ Ｐゴシック" charset="0"/>
            </a:endParaRPr>
          </a:p>
          <a:p>
            <a:pPr lvl="1" eaLnBrk="1" hangingPunct="1">
              <a:spcBef>
                <a:spcPct val="0"/>
              </a:spcBef>
              <a:buFont typeface="Marlett" charset="0"/>
              <a:buNone/>
            </a:pPr>
            <a:r>
              <a:rPr lang="en-US" sz="1600" b="1">
                <a:latin typeface="Courier New" charset="0"/>
                <a:ea typeface="ＭＳ Ｐゴシック" charset="0"/>
              </a:rPr>
              <a:t>public class LinkedBag&lt;T&gt; implements BagInterface&lt;T&gt; </a:t>
            </a:r>
          </a:p>
          <a:p>
            <a:pPr lvl="1" eaLnBrk="1" hangingPunct="1">
              <a:spcBef>
                <a:spcPct val="0"/>
              </a:spcBef>
              <a:buFont typeface="Marlett" charset="0"/>
              <a:buNone/>
            </a:pPr>
            <a:r>
              <a:rPr lang="en-US" sz="1600" b="1">
                <a:latin typeface="Courier New" charset="0"/>
                <a:ea typeface="ＭＳ Ｐゴシック" charset="0"/>
              </a:rPr>
              <a:t>{ </a:t>
            </a:r>
          </a:p>
          <a:p>
            <a:pPr lvl="1" eaLnBrk="1" hangingPunct="1">
              <a:spcBef>
                <a:spcPct val="0"/>
              </a:spcBef>
              <a:buFont typeface="Marlett" charset="0"/>
              <a:buNone/>
            </a:pPr>
            <a:r>
              <a:rPr lang="en-US" sz="1600" b="1">
                <a:latin typeface="Courier New" charset="0"/>
                <a:ea typeface="ＭＳ Ｐゴシック" charset="0"/>
              </a:rPr>
              <a:t>	private Node firstNode; </a:t>
            </a:r>
          </a:p>
          <a:p>
            <a:pPr lvl="1" eaLnBrk="1" hangingPunct="1">
              <a:spcBef>
                <a:spcPct val="0"/>
              </a:spcBef>
              <a:buFont typeface="Marlett" charset="0"/>
              <a:buNone/>
            </a:pPr>
            <a:r>
              <a:rPr lang="en-US" sz="1600" b="1">
                <a:latin typeface="Courier New" charset="0"/>
                <a:ea typeface="ＭＳ Ｐゴシック" charset="0"/>
              </a:rPr>
              <a:t> 	private int numberOfEntries;</a:t>
            </a:r>
          </a:p>
          <a:p>
            <a:pPr lvl="1" eaLnBrk="1" hangingPunct="1">
              <a:spcBef>
                <a:spcPct val="0"/>
              </a:spcBef>
              <a:buFont typeface="Marlett" charset="0"/>
              <a:buNone/>
            </a:pPr>
            <a:r>
              <a:rPr lang="en-US" sz="1600" b="1">
                <a:latin typeface="Courier New" charset="0"/>
                <a:ea typeface="ＭＳ Ｐゴシック" charset="0"/>
              </a:rPr>
              <a:t>   …</a:t>
            </a:r>
          </a:p>
          <a:p>
            <a:pPr lvl="1" eaLnBrk="1" hangingPunct="1">
              <a:spcBef>
                <a:spcPct val="0"/>
              </a:spcBef>
              <a:buFont typeface="Marlett" charset="0"/>
              <a:buNone/>
            </a:pPr>
            <a:r>
              <a:rPr lang="en-US" sz="1600" b="1">
                <a:latin typeface="Courier New" charset="0"/>
                <a:ea typeface="ＭＳ Ｐゴシック" charset="0"/>
              </a:rPr>
              <a:t>	</a:t>
            </a:r>
            <a:r>
              <a:rPr lang="en-US" sz="1600" b="1">
                <a:solidFill>
                  <a:schemeClr val="hlink"/>
                </a:solidFill>
                <a:latin typeface="Courier New" charset="0"/>
                <a:ea typeface="ＭＳ Ｐゴシック" charset="0"/>
              </a:rPr>
              <a:t>private class Node </a:t>
            </a:r>
          </a:p>
          <a:p>
            <a:pPr lvl="1" eaLnBrk="1" hangingPunct="1">
              <a:spcBef>
                <a:spcPct val="0"/>
              </a:spcBef>
              <a:buFont typeface="Marlett" charset="0"/>
              <a:buNone/>
            </a:pPr>
            <a:r>
              <a:rPr lang="en-US" sz="1600" b="1">
                <a:solidFill>
                  <a:schemeClr val="hlink"/>
                </a:solidFill>
                <a:latin typeface="Courier New" charset="0"/>
                <a:ea typeface="ＭＳ Ｐゴシック" charset="0"/>
              </a:rPr>
              <a:t>	{ </a:t>
            </a:r>
          </a:p>
          <a:p>
            <a:pPr lvl="1" eaLnBrk="1" hangingPunct="1">
              <a:spcBef>
                <a:spcPct val="0"/>
              </a:spcBef>
              <a:buFont typeface="Marlett" charset="0"/>
              <a:buNone/>
            </a:pPr>
            <a:r>
              <a:rPr lang="en-US" sz="1600" b="1">
                <a:solidFill>
                  <a:schemeClr val="hlink"/>
                </a:solidFill>
                <a:latin typeface="Courier New" charset="0"/>
                <a:ea typeface="ＭＳ Ｐゴシック" charset="0"/>
              </a:rPr>
              <a:t>		  private T data;</a:t>
            </a:r>
          </a:p>
          <a:p>
            <a:pPr lvl="1" eaLnBrk="1" hangingPunct="1">
              <a:spcBef>
                <a:spcPct val="0"/>
              </a:spcBef>
              <a:buFont typeface="Marlett" charset="0"/>
              <a:buNone/>
            </a:pPr>
            <a:r>
              <a:rPr lang="en-US" sz="1600" b="1">
                <a:solidFill>
                  <a:schemeClr val="hlink"/>
                </a:solidFill>
                <a:latin typeface="Courier New" charset="0"/>
                <a:ea typeface="ＭＳ Ｐゴシック" charset="0"/>
              </a:rPr>
              <a:t>		  private Node next;</a:t>
            </a:r>
          </a:p>
          <a:p>
            <a:pPr lvl="1" eaLnBrk="1" hangingPunct="1">
              <a:spcBef>
                <a:spcPct val="0"/>
              </a:spcBef>
              <a:buFont typeface="Marlett" charset="0"/>
              <a:buNone/>
            </a:pPr>
            <a:endParaRPr lang="en-US" sz="1600" b="1">
              <a:solidFill>
                <a:schemeClr val="hlink"/>
              </a:solidFill>
              <a:latin typeface="Courier New" charset="0"/>
              <a:ea typeface="ＭＳ Ｐゴシック" charset="0"/>
            </a:endParaRPr>
          </a:p>
          <a:p>
            <a:pPr lvl="1" eaLnBrk="1" hangingPunct="1">
              <a:spcBef>
                <a:spcPct val="0"/>
              </a:spcBef>
              <a:buFont typeface="Marlett" charset="0"/>
              <a:buNone/>
            </a:pPr>
            <a:r>
              <a:rPr lang="en-US" sz="1600" b="1">
                <a:solidFill>
                  <a:schemeClr val="hlink"/>
                </a:solidFill>
                <a:latin typeface="Courier New" charset="0"/>
                <a:ea typeface="ＭＳ Ｐゴシック" charset="0"/>
              </a:rPr>
              <a:t>		  private Node(T dataPortion)</a:t>
            </a:r>
          </a:p>
          <a:p>
            <a:pPr lvl="1" eaLnBrk="1" hangingPunct="1">
              <a:spcBef>
                <a:spcPct val="0"/>
              </a:spcBef>
              <a:buFont typeface="Marlett" charset="0"/>
              <a:buNone/>
            </a:pPr>
            <a:r>
              <a:rPr lang="en-US" sz="1600" b="1">
                <a:solidFill>
                  <a:schemeClr val="hlink"/>
                </a:solidFill>
                <a:latin typeface="Courier New" charset="0"/>
                <a:ea typeface="ＭＳ Ｐゴシック" charset="0"/>
              </a:rPr>
              <a:t>		  { this(dataPortion, null);  }</a:t>
            </a:r>
          </a:p>
          <a:p>
            <a:pPr lvl="1" eaLnBrk="1" hangingPunct="1">
              <a:spcBef>
                <a:spcPct val="0"/>
              </a:spcBef>
              <a:buFont typeface="Marlett" charset="0"/>
              <a:buNone/>
            </a:pPr>
            <a:r>
              <a:rPr lang="en-US" sz="1600" b="1">
                <a:solidFill>
                  <a:schemeClr val="hlink"/>
                </a:solidFill>
                <a:latin typeface="Courier New" charset="0"/>
                <a:ea typeface="ＭＳ Ｐゴシック" charset="0"/>
              </a:rPr>
              <a:t>		  </a:t>
            </a:r>
          </a:p>
          <a:p>
            <a:pPr lvl="1" eaLnBrk="1" hangingPunct="1">
              <a:spcBef>
                <a:spcPct val="0"/>
              </a:spcBef>
              <a:buFont typeface="Marlett" charset="0"/>
              <a:buNone/>
            </a:pPr>
            <a:r>
              <a:rPr lang="en-US" sz="1600" b="1">
                <a:solidFill>
                  <a:schemeClr val="hlink"/>
                </a:solidFill>
                <a:latin typeface="Courier New" charset="0"/>
                <a:ea typeface="ＭＳ Ｐゴシック" charset="0"/>
              </a:rPr>
              <a:t>		  private Node(T dataPortion, Node nextNode)</a:t>
            </a:r>
          </a:p>
          <a:p>
            <a:pPr lvl="1" eaLnBrk="1" hangingPunct="1">
              <a:spcBef>
                <a:spcPct val="0"/>
              </a:spcBef>
              <a:buFont typeface="Marlett" charset="0"/>
              <a:buNone/>
            </a:pPr>
            <a:r>
              <a:rPr lang="en-US" sz="1600" b="1">
                <a:solidFill>
                  <a:schemeClr val="hlink"/>
                </a:solidFill>
                <a:latin typeface="Courier New" charset="0"/>
                <a:ea typeface="ＭＳ Ｐゴシック" charset="0"/>
              </a:rPr>
              <a:t>		  { data = dataPortion;  next = nextNode; }</a:t>
            </a:r>
          </a:p>
          <a:p>
            <a:pPr lvl="1" eaLnBrk="1" hangingPunct="1">
              <a:spcBef>
                <a:spcPct val="0"/>
              </a:spcBef>
              <a:buFont typeface="Marlett" charset="0"/>
              <a:buNone/>
            </a:pPr>
            <a:r>
              <a:rPr lang="en-US" sz="1600" b="1">
                <a:solidFill>
                  <a:schemeClr val="hlink"/>
                </a:solidFill>
                <a:latin typeface="Courier New" charset="0"/>
                <a:ea typeface="ＭＳ Ｐゴシック" charset="0"/>
              </a:rPr>
              <a:t>	} // class Node</a:t>
            </a:r>
            <a:r>
              <a:rPr lang="en-US" sz="1600" b="1">
                <a:solidFill>
                  <a:srgbClr val="FF0000"/>
                </a:solidFill>
                <a:latin typeface="Courier New" charset="0"/>
                <a:ea typeface="ＭＳ Ｐゴシック" charset="0"/>
              </a:rPr>
              <a:t> </a:t>
            </a:r>
          </a:p>
          <a:p>
            <a:pPr lvl="1" eaLnBrk="1" hangingPunct="1">
              <a:spcBef>
                <a:spcPct val="0"/>
              </a:spcBef>
              <a:buFont typeface="Marlett" charset="0"/>
              <a:buNone/>
            </a:pPr>
            <a:r>
              <a:rPr lang="en-US" sz="1600" b="1">
                <a:latin typeface="Courier New" charset="0"/>
                <a:ea typeface="ＭＳ Ｐゴシック" charset="0"/>
              </a:rPr>
              <a:t>…</a:t>
            </a:r>
          </a:p>
          <a:p>
            <a:pPr lvl="1" eaLnBrk="1" hangingPunct="1">
              <a:spcBef>
                <a:spcPct val="0"/>
              </a:spcBef>
              <a:buFont typeface="Marlett" charset="0"/>
              <a:buNone/>
            </a:pPr>
            <a:r>
              <a:rPr lang="en-US" sz="1600" b="1">
                <a:latin typeface="Courier New" charset="0"/>
                <a:ea typeface="ＭＳ Ｐゴシック" charset="0"/>
              </a:rPr>
              <a:t>} // class LinkedBag</a:t>
            </a:r>
          </a:p>
          <a:p>
            <a:pPr lvl="3" eaLnBrk="1" hangingPunct="1"/>
            <a:r>
              <a:rPr lang="en-US">
                <a:solidFill>
                  <a:srgbClr val="FF0000"/>
                </a:solidFill>
                <a:latin typeface="Tahoma" charset="0"/>
                <a:ea typeface="ＭＳ Ｐゴシック" charset="0"/>
              </a:rPr>
              <a:t>Note that Node is a </a:t>
            </a:r>
            <a:r>
              <a:rPr lang="en-US" b="1">
                <a:solidFill>
                  <a:srgbClr val="FF0000"/>
                </a:solidFill>
                <a:latin typeface="Tahoma" charset="0"/>
                <a:ea typeface="ＭＳ Ｐゴシック" charset="0"/>
              </a:rPr>
              <a:t>private inner </a:t>
            </a:r>
            <a:r>
              <a:rPr lang="en-US">
                <a:solidFill>
                  <a:srgbClr val="FF0000"/>
                </a:solidFill>
                <a:latin typeface="Tahoma" charset="0"/>
                <a:ea typeface="ＭＳ Ｐゴシック"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7" dur="500"/>
                                        <p:tgtEl>
                                          <p:spTgt spid="152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10" dur="500"/>
                                        <p:tgtEl>
                                          <p:spTgt spid="1525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15" dur="500"/>
                                        <p:tgtEl>
                                          <p:spTgt spid="15257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2579">
                                            <p:txEl>
                                              <p:pRg st="6" end="6"/>
                                            </p:txEl>
                                          </p:spTgt>
                                        </p:tgtEl>
                                        <p:attrNameLst>
                                          <p:attrName>style.visibility</p:attrName>
                                        </p:attrNameLst>
                                      </p:cBhvr>
                                      <p:to>
                                        <p:strVal val="visible"/>
                                      </p:to>
                                    </p:set>
                                    <p:animEffect transition="in" filter="blinds(horizontal)">
                                      <p:cBhvr>
                                        <p:cTn id="20" dur="500"/>
                                        <p:tgtEl>
                                          <p:spTgt spid="152579">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2579">
                                            <p:txEl>
                                              <p:pRg st="7" end="7"/>
                                            </p:txEl>
                                          </p:spTgt>
                                        </p:tgtEl>
                                        <p:attrNameLst>
                                          <p:attrName>style.visibility</p:attrName>
                                        </p:attrNameLst>
                                      </p:cBhvr>
                                      <p:to>
                                        <p:strVal val="visible"/>
                                      </p:to>
                                    </p:set>
                                    <p:animEffect transition="in" filter="blinds(horizontal)">
                                      <p:cBhvr>
                                        <p:cTn id="23" dur="500"/>
                                        <p:tgtEl>
                                          <p:spTgt spid="152579">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2579">
                                            <p:txEl>
                                              <p:pRg st="8" end="8"/>
                                            </p:txEl>
                                          </p:spTgt>
                                        </p:tgtEl>
                                        <p:attrNameLst>
                                          <p:attrName>style.visibility</p:attrName>
                                        </p:attrNameLst>
                                      </p:cBhvr>
                                      <p:to>
                                        <p:strVal val="visible"/>
                                      </p:to>
                                    </p:set>
                                    <p:animEffect transition="in" filter="blinds(horizontal)">
                                      <p:cBhvr>
                                        <p:cTn id="26" dur="500"/>
                                        <p:tgtEl>
                                          <p:spTgt spid="152579">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2579">
                                            <p:txEl>
                                              <p:pRg st="9" end="9"/>
                                            </p:txEl>
                                          </p:spTgt>
                                        </p:tgtEl>
                                        <p:attrNameLst>
                                          <p:attrName>style.visibility</p:attrName>
                                        </p:attrNameLst>
                                      </p:cBhvr>
                                      <p:to>
                                        <p:strVal val="visible"/>
                                      </p:to>
                                    </p:set>
                                    <p:animEffect transition="in" filter="blinds(horizontal)">
                                      <p:cBhvr>
                                        <p:cTn id="29" dur="500"/>
                                        <p:tgtEl>
                                          <p:spTgt spid="152579">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52579">
                                            <p:txEl>
                                              <p:pRg st="11" end="11"/>
                                            </p:txEl>
                                          </p:spTgt>
                                        </p:tgtEl>
                                        <p:attrNameLst>
                                          <p:attrName>style.visibility</p:attrName>
                                        </p:attrNameLst>
                                      </p:cBhvr>
                                      <p:to>
                                        <p:strVal val="visible"/>
                                      </p:to>
                                    </p:set>
                                    <p:animEffect transition="in" filter="blinds(horizontal)">
                                      <p:cBhvr>
                                        <p:cTn id="34" dur="500"/>
                                        <p:tgtEl>
                                          <p:spTgt spid="152579">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52579">
                                            <p:txEl>
                                              <p:pRg st="12" end="12"/>
                                            </p:txEl>
                                          </p:spTgt>
                                        </p:tgtEl>
                                        <p:attrNameLst>
                                          <p:attrName>style.visibility</p:attrName>
                                        </p:attrNameLst>
                                      </p:cBhvr>
                                      <p:to>
                                        <p:strVal val="visible"/>
                                      </p:to>
                                    </p:set>
                                    <p:animEffect transition="in" filter="blinds(horizontal)">
                                      <p:cBhvr>
                                        <p:cTn id="37" dur="500"/>
                                        <p:tgtEl>
                                          <p:spTgt spid="15257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52579">
                                            <p:txEl>
                                              <p:pRg st="13" end="13"/>
                                            </p:txEl>
                                          </p:spTgt>
                                        </p:tgtEl>
                                        <p:attrNameLst>
                                          <p:attrName>style.visibility</p:attrName>
                                        </p:attrNameLst>
                                      </p:cBhvr>
                                      <p:to>
                                        <p:strVal val="visible"/>
                                      </p:to>
                                    </p:set>
                                    <p:animEffect transition="in" filter="blinds(horizontal)">
                                      <p:cBhvr>
                                        <p:cTn id="40" dur="500"/>
                                        <p:tgtEl>
                                          <p:spTgt spid="152579">
                                            <p:txEl>
                                              <p:pRg st="13" end="1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52579">
                                            <p:txEl>
                                              <p:pRg st="14" end="14"/>
                                            </p:txEl>
                                          </p:spTgt>
                                        </p:tgtEl>
                                        <p:attrNameLst>
                                          <p:attrName>style.visibility</p:attrName>
                                        </p:attrNameLst>
                                      </p:cBhvr>
                                      <p:to>
                                        <p:strVal val="visible"/>
                                      </p:to>
                                    </p:set>
                                    <p:animEffect transition="in" filter="blinds(horizontal)">
                                      <p:cBhvr>
                                        <p:cTn id="43" dur="500"/>
                                        <p:tgtEl>
                                          <p:spTgt spid="152579">
                                            <p:txEl>
                                              <p:pRg st="14" end="14"/>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52579">
                                            <p:txEl>
                                              <p:pRg st="15" end="15"/>
                                            </p:txEl>
                                          </p:spTgt>
                                        </p:tgtEl>
                                        <p:attrNameLst>
                                          <p:attrName>style.visibility</p:attrName>
                                        </p:attrNameLst>
                                      </p:cBhvr>
                                      <p:to>
                                        <p:strVal val="visible"/>
                                      </p:to>
                                    </p:set>
                                    <p:animEffect transition="in" filter="blinds(horizontal)">
                                      <p:cBhvr>
                                        <p:cTn id="46" dur="500"/>
                                        <p:tgtEl>
                                          <p:spTgt spid="152579">
                                            <p:txEl>
                                              <p:pRg st="15" end="1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52579">
                                            <p:txEl>
                                              <p:pRg st="16" end="16"/>
                                            </p:txEl>
                                          </p:spTgt>
                                        </p:tgtEl>
                                        <p:attrNameLst>
                                          <p:attrName>style.visibility</p:attrName>
                                        </p:attrNameLst>
                                      </p:cBhvr>
                                      <p:to>
                                        <p:strVal val="visible"/>
                                      </p:to>
                                    </p:set>
                                    <p:animEffect transition="in" filter="blinds(horizontal)">
                                      <p:cBhvr>
                                        <p:cTn id="49" dur="500"/>
                                        <p:tgtEl>
                                          <p:spTgt spid="152579">
                                            <p:txEl>
                                              <p:pRg st="16" end="1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54" dur="500"/>
                                        <p:tgtEl>
                                          <p:spTgt spid="152579">
                                            <p:txEl>
                                              <p:pRg st="4" end="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57" dur="500"/>
                                        <p:tgtEl>
                                          <p:spTgt spid="152579">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52579">
                                            <p:txEl>
                                              <p:pRg st="17" end="17"/>
                                            </p:txEl>
                                          </p:spTgt>
                                        </p:tgtEl>
                                        <p:attrNameLst>
                                          <p:attrName>style.visibility</p:attrName>
                                        </p:attrNameLst>
                                      </p:cBhvr>
                                      <p:to>
                                        <p:strVal val="visible"/>
                                      </p:to>
                                    </p:set>
                                    <p:animEffect transition="in" filter="blinds(horizontal)">
                                      <p:cBhvr>
                                        <p:cTn id="62" dur="500"/>
                                        <p:tgtEl>
                                          <p:spTgt spid="152579">
                                            <p:txEl>
                                              <p:pRg st="17" end="17"/>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52579">
                                            <p:txEl>
                                              <p:pRg st="18" end="18"/>
                                            </p:txEl>
                                          </p:spTgt>
                                        </p:tgtEl>
                                        <p:attrNameLst>
                                          <p:attrName>style.visibility</p:attrName>
                                        </p:attrNameLst>
                                      </p:cBhvr>
                                      <p:to>
                                        <p:strVal val="visible"/>
                                      </p:to>
                                    </p:set>
                                    <p:animEffect transition="in" filter="blinds(horizontal)">
                                      <p:cBhvr>
                                        <p:cTn id="65" dur="500"/>
                                        <p:tgtEl>
                                          <p:spTgt spid="152579">
                                            <p:txEl>
                                              <p:pRg st="18" end="18"/>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152579">
                                            <p:txEl>
                                              <p:pRg st="19" end="19"/>
                                            </p:txEl>
                                          </p:spTgt>
                                        </p:tgtEl>
                                        <p:attrNameLst>
                                          <p:attrName>style.visibility</p:attrName>
                                        </p:attrNameLst>
                                      </p:cBhvr>
                                      <p:to>
                                        <p:strVal val="visible"/>
                                      </p:to>
                                    </p:set>
                                    <p:animEffect transition="in" filter="blinds(horizontal)">
                                      <p:cBhvr>
                                        <p:cTn id="68" dur="500"/>
                                        <p:tgtEl>
                                          <p:spTgt spid="1525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96660D79-CD20-F54C-80B9-C63997F6E18E}" type="slidenum">
              <a:rPr lang="en-US" sz="1400">
                <a:latin typeface="Arial" charset="0"/>
              </a:rPr>
              <a:pPr eaLnBrk="1" hangingPunct="1"/>
              <a:t>9</a:t>
            </a:fld>
            <a:endParaRPr lang="en-US" sz="1400">
              <a:latin typeface="Arial" charset="0"/>
            </a:endParaRPr>
          </a:p>
        </p:txBody>
      </p:sp>
      <p:sp>
        <p:nvSpPr>
          <p:cNvPr id="1228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Node As an Inner Class </a:t>
            </a:r>
          </a:p>
        </p:txBody>
      </p:sp>
      <p:sp>
        <p:nvSpPr>
          <p:cNvPr id="1303555" name="Rectangle 3"/>
          <p:cNvSpPr>
            <a:spLocks noGrp="1" noChangeArrowheads="1"/>
          </p:cNvSpPr>
          <p:nvPr>
            <p:ph type="body" idx="1"/>
          </p:nvPr>
        </p:nvSpPr>
        <p:spPr>
          <a:xfrm>
            <a:off x="381000" y="1066800"/>
            <a:ext cx="8229600" cy="5029200"/>
          </a:xfrm>
        </p:spPr>
        <p:txBody>
          <a:bodyPr/>
          <a:lstStyle/>
          <a:p>
            <a:pPr lvl="1" eaLnBrk="1" hangingPunct="1">
              <a:lnSpc>
                <a:spcPct val="90000"/>
              </a:lnSpc>
            </a:pPr>
            <a:r>
              <a:rPr lang="en-US">
                <a:latin typeface="Tahoma" charset="0"/>
                <a:ea typeface="ＭＳ Ｐゴシック" charset="0"/>
              </a:rPr>
              <a:t>Why is it done this way?</a:t>
            </a:r>
          </a:p>
          <a:p>
            <a:pPr lvl="2" eaLnBrk="1" hangingPunct="1">
              <a:lnSpc>
                <a:spcPct val="90000"/>
              </a:lnSpc>
            </a:pPr>
            <a:r>
              <a:rPr lang="en-US">
                <a:latin typeface="Tahoma" charset="0"/>
                <a:ea typeface="ＭＳ Ｐゴシック" charset="0"/>
              </a:rPr>
              <a:t>Since Node is declared within LinkedBag, methods in LinkedBag can access private declarations within Node</a:t>
            </a:r>
          </a:p>
          <a:p>
            <a:pPr lvl="2" eaLnBrk="1" hangingPunct="1">
              <a:lnSpc>
                <a:spcPct val="90000"/>
              </a:lnSpc>
            </a:pPr>
            <a:r>
              <a:rPr lang="en-US">
                <a:latin typeface="Tahoma" charset="0"/>
                <a:ea typeface="ＭＳ Ｐゴシック" charset="0"/>
              </a:rPr>
              <a:t>This is a way to get "around" the protection of the private data</a:t>
            </a:r>
          </a:p>
          <a:p>
            <a:pPr lvl="3" eaLnBrk="1" hangingPunct="1">
              <a:lnSpc>
                <a:spcPct val="90000"/>
              </a:lnSpc>
            </a:pPr>
            <a:r>
              <a:rPr lang="en-US">
                <a:latin typeface="Tahoma" charset="0"/>
                <a:ea typeface="ＭＳ Ｐゴシック" charset="0"/>
              </a:rPr>
              <a:t>LinkedBag will be needing to access </a:t>
            </a:r>
            <a:r>
              <a:rPr lang="en-US">
                <a:solidFill>
                  <a:srgbClr val="FF0000"/>
                </a:solidFill>
                <a:latin typeface="Tahoma" charset="0"/>
                <a:ea typeface="ＭＳ Ｐゴシック" charset="0"/>
              </a:rPr>
              <a:t>data</a:t>
            </a:r>
            <a:r>
              <a:rPr lang="en-US">
                <a:latin typeface="Tahoma" charset="0"/>
                <a:ea typeface="ＭＳ Ｐゴシック" charset="0"/>
              </a:rPr>
              <a:t> and </a:t>
            </a:r>
            <a:r>
              <a:rPr lang="en-US">
                <a:solidFill>
                  <a:srgbClr val="FF0000"/>
                </a:solidFill>
                <a:latin typeface="Tahoma" charset="0"/>
                <a:ea typeface="ＭＳ Ｐゴシック" charset="0"/>
              </a:rPr>
              <a:t>next</a:t>
            </a:r>
            <a:r>
              <a:rPr lang="en-US">
                <a:latin typeface="Tahoma" charset="0"/>
                <a:ea typeface="ＭＳ Ｐゴシック" charset="0"/>
              </a:rPr>
              <a:t> of its Nodes in many of its methods</a:t>
            </a:r>
          </a:p>
          <a:p>
            <a:pPr lvl="3" eaLnBrk="1" hangingPunct="1">
              <a:lnSpc>
                <a:spcPct val="90000"/>
              </a:lnSpc>
            </a:pPr>
            <a:r>
              <a:rPr lang="en-US">
                <a:latin typeface="Tahoma" charset="0"/>
                <a:ea typeface="ＭＳ Ｐゴシック" charset="0"/>
              </a:rPr>
              <a:t>We could write accessors and mutators within Node to allow this access</a:t>
            </a:r>
          </a:p>
          <a:p>
            <a:pPr lvl="3" eaLnBrk="1" hangingPunct="1">
              <a:lnSpc>
                <a:spcPct val="90000"/>
              </a:lnSpc>
            </a:pPr>
            <a:r>
              <a:rPr lang="en-US">
                <a:latin typeface="Tahoma" charset="0"/>
                <a:ea typeface="ＭＳ Ｐゴシック" charset="0"/>
              </a:rPr>
              <a:t>However, it is simpler for the programmer if we can access </a:t>
            </a:r>
            <a:r>
              <a:rPr lang="en-US">
                <a:solidFill>
                  <a:srgbClr val="FF0000"/>
                </a:solidFill>
                <a:latin typeface="Tahoma" charset="0"/>
                <a:ea typeface="ＭＳ Ｐゴシック" charset="0"/>
              </a:rPr>
              <a:t>data</a:t>
            </a:r>
            <a:r>
              <a:rPr lang="en-US">
                <a:latin typeface="Tahoma" charset="0"/>
                <a:ea typeface="ＭＳ Ｐゴシック" charset="0"/>
              </a:rPr>
              <a:t> and </a:t>
            </a:r>
            <a:r>
              <a:rPr lang="en-US">
                <a:solidFill>
                  <a:srgbClr val="FF0000"/>
                </a:solidFill>
                <a:latin typeface="Tahoma" charset="0"/>
                <a:ea typeface="ＭＳ Ｐゴシック" charset="0"/>
              </a:rPr>
              <a:t>next</a:t>
            </a:r>
            <a:r>
              <a:rPr lang="en-US">
                <a:latin typeface="Tahoma" charset="0"/>
                <a:ea typeface="ＭＳ Ｐゴシック" charset="0"/>
              </a:rPr>
              <a:t> directly</a:t>
            </a:r>
          </a:p>
          <a:p>
            <a:pPr lvl="3" eaLnBrk="1" hangingPunct="1">
              <a:lnSpc>
                <a:spcPct val="90000"/>
              </a:lnSpc>
            </a:pPr>
            <a:r>
              <a:rPr lang="en-US">
                <a:latin typeface="Tahoma" charset="0"/>
                <a:ea typeface="ＭＳ Ｐゴシック" charset="0"/>
              </a:rPr>
              <a:t>They are still private and cannot be accessed outside of LinkedBag</a:t>
            </a:r>
          </a:p>
          <a:p>
            <a:pPr lvl="2" eaLnBrk="1" hangingPunct="1">
              <a:lnSpc>
                <a:spcPct val="90000"/>
              </a:lnSpc>
            </a:pPr>
            <a:r>
              <a:rPr lang="en-US">
                <a:solidFill>
                  <a:srgbClr val="FF0000"/>
                </a:solidFill>
                <a:latin typeface="Tahoma" charset="0"/>
                <a:ea typeface="ＭＳ Ｐゴシック" charset="0"/>
              </a:rPr>
              <a:t>On the downside, with this implementation, we cannot use Node outside of the LinkedBag class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303555">
                                            <p:txEl>
                                              <p:pRg st="3" end="3"/>
                                            </p:txEl>
                                          </p:spTgt>
                                        </p:tgtEl>
                                        <p:attrNameLst>
                                          <p:attrName>style.visibility</p:attrName>
                                        </p:attrNameLst>
                                      </p:cBhvr>
                                      <p:to>
                                        <p:strVal val="visible"/>
                                      </p:to>
                                    </p:set>
                                    <p:anim calcmode="lin" valueType="num">
                                      <p:cBhvr>
                                        <p:cTn id="7" dur="500" fill="hold"/>
                                        <p:tgtEl>
                                          <p:spTgt spid="1303555">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1303555">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1303555">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1303555">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130355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303555">
                                            <p:txEl>
                                              <p:pRg st="4" end="4"/>
                                            </p:txEl>
                                          </p:spTgt>
                                        </p:tgtEl>
                                        <p:attrNameLst>
                                          <p:attrName>style.visibility</p:attrName>
                                        </p:attrNameLst>
                                      </p:cBhvr>
                                      <p:to>
                                        <p:strVal val="visible"/>
                                      </p:to>
                                    </p:set>
                                    <p:anim calcmode="lin" valueType="num">
                                      <p:cBhvr>
                                        <p:cTn id="16" dur="500" fill="hold"/>
                                        <p:tgtEl>
                                          <p:spTgt spid="1303555">
                                            <p:txEl>
                                              <p:pRg st="4" end="4"/>
                                            </p:txEl>
                                          </p:spTgt>
                                        </p:tgtEl>
                                        <p:attrNameLst>
                                          <p:attrName>ppt_w</p:attrName>
                                        </p:attrNameLst>
                                      </p:cBhvr>
                                      <p:tavLst>
                                        <p:tav tm="0">
                                          <p:val>
                                            <p:strVal val="#ppt_w*0.05"/>
                                          </p:val>
                                        </p:tav>
                                        <p:tav tm="100000">
                                          <p:val>
                                            <p:strVal val="#ppt_w"/>
                                          </p:val>
                                        </p:tav>
                                      </p:tavLst>
                                    </p:anim>
                                    <p:anim calcmode="lin" valueType="num">
                                      <p:cBhvr>
                                        <p:cTn id="17" dur="500" fill="hold"/>
                                        <p:tgtEl>
                                          <p:spTgt spid="1303555">
                                            <p:txEl>
                                              <p:pRg st="4" end="4"/>
                                            </p:txEl>
                                          </p:spTgt>
                                        </p:tgtEl>
                                        <p:attrNameLst>
                                          <p:attrName>ppt_h</p:attrName>
                                        </p:attrNameLst>
                                      </p:cBhvr>
                                      <p:tavLst>
                                        <p:tav tm="0">
                                          <p:val>
                                            <p:strVal val="#ppt_h"/>
                                          </p:val>
                                        </p:tav>
                                        <p:tav tm="100000">
                                          <p:val>
                                            <p:strVal val="#ppt_h"/>
                                          </p:val>
                                        </p:tav>
                                      </p:tavLst>
                                    </p:anim>
                                    <p:anim calcmode="lin" valueType="num">
                                      <p:cBhvr>
                                        <p:cTn id="18" dur="500" fill="hold"/>
                                        <p:tgtEl>
                                          <p:spTgt spid="1303555">
                                            <p:txEl>
                                              <p:pRg st="4" end="4"/>
                                            </p:txEl>
                                          </p:spTgt>
                                        </p:tgtEl>
                                        <p:attrNameLst>
                                          <p:attrName>ppt_x</p:attrName>
                                        </p:attrNameLst>
                                      </p:cBhvr>
                                      <p:tavLst>
                                        <p:tav tm="0">
                                          <p:val>
                                            <p:strVal val="#ppt_x-.2"/>
                                          </p:val>
                                        </p:tav>
                                        <p:tav tm="100000">
                                          <p:val>
                                            <p:strVal val="#ppt_x"/>
                                          </p:val>
                                        </p:tav>
                                      </p:tavLst>
                                    </p:anim>
                                    <p:anim calcmode="lin" valueType="num">
                                      <p:cBhvr>
                                        <p:cTn id="19" dur="500" fill="hold"/>
                                        <p:tgtEl>
                                          <p:spTgt spid="1303555">
                                            <p:txEl>
                                              <p:pRg st="4" end="4"/>
                                            </p:txEl>
                                          </p:spTgt>
                                        </p:tgtEl>
                                        <p:attrNameLst>
                                          <p:attrName>ppt_y</p:attrName>
                                        </p:attrNameLst>
                                      </p:cBhvr>
                                      <p:tavLst>
                                        <p:tav tm="0">
                                          <p:val>
                                            <p:strVal val="#ppt_y"/>
                                          </p:val>
                                        </p:tav>
                                        <p:tav tm="100000">
                                          <p:val>
                                            <p:strVal val="#ppt_y"/>
                                          </p:val>
                                        </p:tav>
                                      </p:tavLst>
                                    </p:anim>
                                    <p:animEffect transition="in" filter="fade">
                                      <p:cBhvr>
                                        <p:cTn id="20" dur="500"/>
                                        <p:tgtEl>
                                          <p:spTgt spid="130355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1303555">
                                            <p:txEl>
                                              <p:pRg st="5" end="5"/>
                                            </p:txEl>
                                          </p:spTgt>
                                        </p:tgtEl>
                                        <p:attrNameLst>
                                          <p:attrName>style.visibility</p:attrName>
                                        </p:attrNameLst>
                                      </p:cBhvr>
                                      <p:to>
                                        <p:strVal val="visible"/>
                                      </p:to>
                                    </p:set>
                                    <p:anim calcmode="lin" valueType="num">
                                      <p:cBhvr>
                                        <p:cTn id="25" dur="500" fill="hold"/>
                                        <p:tgtEl>
                                          <p:spTgt spid="1303555">
                                            <p:txEl>
                                              <p:pRg st="5" end="5"/>
                                            </p:txEl>
                                          </p:spTgt>
                                        </p:tgtEl>
                                        <p:attrNameLst>
                                          <p:attrName>ppt_w</p:attrName>
                                        </p:attrNameLst>
                                      </p:cBhvr>
                                      <p:tavLst>
                                        <p:tav tm="0">
                                          <p:val>
                                            <p:strVal val="#ppt_w*0.05"/>
                                          </p:val>
                                        </p:tav>
                                        <p:tav tm="100000">
                                          <p:val>
                                            <p:strVal val="#ppt_w"/>
                                          </p:val>
                                        </p:tav>
                                      </p:tavLst>
                                    </p:anim>
                                    <p:anim calcmode="lin" valueType="num">
                                      <p:cBhvr>
                                        <p:cTn id="26" dur="500" fill="hold"/>
                                        <p:tgtEl>
                                          <p:spTgt spid="1303555">
                                            <p:txEl>
                                              <p:pRg st="5" end="5"/>
                                            </p:txEl>
                                          </p:spTgt>
                                        </p:tgtEl>
                                        <p:attrNameLst>
                                          <p:attrName>ppt_h</p:attrName>
                                        </p:attrNameLst>
                                      </p:cBhvr>
                                      <p:tavLst>
                                        <p:tav tm="0">
                                          <p:val>
                                            <p:strVal val="#ppt_h"/>
                                          </p:val>
                                        </p:tav>
                                        <p:tav tm="100000">
                                          <p:val>
                                            <p:strVal val="#ppt_h"/>
                                          </p:val>
                                        </p:tav>
                                      </p:tavLst>
                                    </p:anim>
                                    <p:anim calcmode="lin" valueType="num">
                                      <p:cBhvr>
                                        <p:cTn id="27" dur="500" fill="hold"/>
                                        <p:tgtEl>
                                          <p:spTgt spid="1303555">
                                            <p:txEl>
                                              <p:pRg st="5" end="5"/>
                                            </p:txEl>
                                          </p:spTgt>
                                        </p:tgtEl>
                                        <p:attrNameLst>
                                          <p:attrName>ppt_x</p:attrName>
                                        </p:attrNameLst>
                                      </p:cBhvr>
                                      <p:tavLst>
                                        <p:tav tm="0">
                                          <p:val>
                                            <p:strVal val="#ppt_x-.2"/>
                                          </p:val>
                                        </p:tav>
                                        <p:tav tm="100000">
                                          <p:val>
                                            <p:strVal val="#ppt_x"/>
                                          </p:val>
                                        </p:tav>
                                      </p:tavLst>
                                    </p:anim>
                                    <p:anim calcmode="lin" valueType="num">
                                      <p:cBhvr>
                                        <p:cTn id="28" dur="500" fill="hold"/>
                                        <p:tgtEl>
                                          <p:spTgt spid="1303555">
                                            <p:txEl>
                                              <p:pRg st="5" end="5"/>
                                            </p:txEl>
                                          </p:spTgt>
                                        </p:tgtEl>
                                        <p:attrNameLst>
                                          <p:attrName>ppt_y</p:attrName>
                                        </p:attrNameLst>
                                      </p:cBhvr>
                                      <p:tavLst>
                                        <p:tav tm="0">
                                          <p:val>
                                            <p:strVal val="#ppt_y"/>
                                          </p:val>
                                        </p:tav>
                                        <p:tav tm="100000">
                                          <p:val>
                                            <p:strVal val="#ppt_y"/>
                                          </p:val>
                                        </p:tav>
                                      </p:tavLst>
                                    </p:anim>
                                    <p:animEffect transition="in" filter="fade">
                                      <p:cBhvr>
                                        <p:cTn id="29" dur="500"/>
                                        <p:tgtEl>
                                          <p:spTgt spid="130355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1303555">
                                            <p:txEl>
                                              <p:pRg st="6" end="6"/>
                                            </p:txEl>
                                          </p:spTgt>
                                        </p:tgtEl>
                                        <p:attrNameLst>
                                          <p:attrName>style.visibility</p:attrName>
                                        </p:attrNameLst>
                                      </p:cBhvr>
                                      <p:to>
                                        <p:strVal val="visible"/>
                                      </p:to>
                                    </p:set>
                                    <p:anim calcmode="lin" valueType="num">
                                      <p:cBhvr>
                                        <p:cTn id="34" dur="500" fill="hold"/>
                                        <p:tgtEl>
                                          <p:spTgt spid="1303555">
                                            <p:txEl>
                                              <p:pRg st="6" end="6"/>
                                            </p:txEl>
                                          </p:spTgt>
                                        </p:tgtEl>
                                        <p:attrNameLst>
                                          <p:attrName>ppt_w</p:attrName>
                                        </p:attrNameLst>
                                      </p:cBhvr>
                                      <p:tavLst>
                                        <p:tav tm="0">
                                          <p:val>
                                            <p:strVal val="#ppt_w*0.05"/>
                                          </p:val>
                                        </p:tav>
                                        <p:tav tm="100000">
                                          <p:val>
                                            <p:strVal val="#ppt_w"/>
                                          </p:val>
                                        </p:tav>
                                      </p:tavLst>
                                    </p:anim>
                                    <p:anim calcmode="lin" valueType="num">
                                      <p:cBhvr>
                                        <p:cTn id="35" dur="500" fill="hold"/>
                                        <p:tgtEl>
                                          <p:spTgt spid="1303555">
                                            <p:txEl>
                                              <p:pRg st="6" end="6"/>
                                            </p:txEl>
                                          </p:spTgt>
                                        </p:tgtEl>
                                        <p:attrNameLst>
                                          <p:attrName>ppt_h</p:attrName>
                                        </p:attrNameLst>
                                      </p:cBhvr>
                                      <p:tavLst>
                                        <p:tav tm="0">
                                          <p:val>
                                            <p:strVal val="#ppt_h"/>
                                          </p:val>
                                        </p:tav>
                                        <p:tav tm="100000">
                                          <p:val>
                                            <p:strVal val="#ppt_h"/>
                                          </p:val>
                                        </p:tav>
                                      </p:tavLst>
                                    </p:anim>
                                    <p:anim calcmode="lin" valueType="num">
                                      <p:cBhvr>
                                        <p:cTn id="36" dur="500" fill="hold"/>
                                        <p:tgtEl>
                                          <p:spTgt spid="1303555">
                                            <p:txEl>
                                              <p:pRg st="6" end="6"/>
                                            </p:txEl>
                                          </p:spTgt>
                                        </p:tgtEl>
                                        <p:attrNameLst>
                                          <p:attrName>ppt_x</p:attrName>
                                        </p:attrNameLst>
                                      </p:cBhvr>
                                      <p:tavLst>
                                        <p:tav tm="0">
                                          <p:val>
                                            <p:strVal val="#ppt_x-.2"/>
                                          </p:val>
                                        </p:tav>
                                        <p:tav tm="100000">
                                          <p:val>
                                            <p:strVal val="#ppt_x"/>
                                          </p:val>
                                        </p:tav>
                                      </p:tavLst>
                                    </p:anim>
                                    <p:anim calcmode="lin" valueType="num">
                                      <p:cBhvr>
                                        <p:cTn id="37" dur="500" fill="hold"/>
                                        <p:tgtEl>
                                          <p:spTgt spid="1303555">
                                            <p:txEl>
                                              <p:pRg st="6" end="6"/>
                                            </p:txEl>
                                          </p:spTgt>
                                        </p:tgtEl>
                                        <p:attrNameLst>
                                          <p:attrName>ppt_y</p:attrName>
                                        </p:attrNameLst>
                                      </p:cBhvr>
                                      <p:tavLst>
                                        <p:tav tm="0">
                                          <p:val>
                                            <p:strVal val="#ppt_y"/>
                                          </p:val>
                                        </p:tav>
                                        <p:tav tm="100000">
                                          <p:val>
                                            <p:strVal val="#ppt_y"/>
                                          </p:val>
                                        </p:tav>
                                      </p:tavLst>
                                    </p:anim>
                                    <p:animEffect transition="in" filter="fade">
                                      <p:cBhvr>
                                        <p:cTn id="38" dur="500"/>
                                        <p:tgtEl>
                                          <p:spTgt spid="1303555">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1303555">
                                            <p:txEl>
                                              <p:pRg st="7" end="7"/>
                                            </p:txEl>
                                          </p:spTgt>
                                        </p:tgtEl>
                                        <p:attrNameLst>
                                          <p:attrName>style.visibility</p:attrName>
                                        </p:attrNameLst>
                                      </p:cBhvr>
                                      <p:to>
                                        <p:strVal val="visible"/>
                                      </p:to>
                                    </p:set>
                                    <p:anim calcmode="lin" valueType="num">
                                      <p:cBhvr>
                                        <p:cTn id="43" dur="500" fill="hold"/>
                                        <p:tgtEl>
                                          <p:spTgt spid="1303555">
                                            <p:txEl>
                                              <p:pRg st="7" end="7"/>
                                            </p:txEl>
                                          </p:spTgt>
                                        </p:tgtEl>
                                        <p:attrNameLst>
                                          <p:attrName>ppt_w</p:attrName>
                                        </p:attrNameLst>
                                      </p:cBhvr>
                                      <p:tavLst>
                                        <p:tav tm="0">
                                          <p:val>
                                            <p:strVal val="#ppt_w*0.05"/>
                                          </p:val>
                                        </p:tav>
                                        <p:tav tm="100000">
                                          <p:val>
                                            <p:strVal val="#ppt_w"/>
                                          </p:val>
                                        </p:tav>
                                      </p:tavLst>
                                    </p:anim>
                                    <p:anim calcmode="lin" valueType="num">
                                      <p:cBhvr>
                                        <p:cTn id="44" dur="500" fill="hold"/>
                                        <p:tgtEl>
                                          <p:spTgt spid="1303555">
                                            <p:txEl>
                                              <p:pRg st="7" end="7"/>
                                            </p:txEl>
                                          </p:spTgt>
                                        </p:tgtEl>
                                        <p:attrNameLst>
                                          <p:attrName>ppt_h</p:attrName>
                                        </p:attrNameLst>
                                      </p:cBhvr>
                                      <p:tavLst>
                                        <p:tav tm="0">
                                          <p:val>
                                            <p:strVal val="#ppt_h"/>
                                          </p:val>
                                        </p:tav>
                                        <p:tav tm="100000">
                                          <p:val>
                                            <p:strVal val="#ppt_h"/>
                                          </p:val>
                                        </p:tav>
                                      </p:tavLst>
                                    </p:anim>
                                    <p:anim calcmode="lin" valueType="num">
                                      <p:cBhvr>
                                        <p:cTn id="45" dur="500" fill="hold"/>
                                        <p:tgtEl>
                                          <p:spTgt spid="1303555">
                                            <p:txEl>
                                              <p:pRg st="7" end="7"/>
                                            </p:txEl>
                                          </p:spTgt>
                                        </p:tgtEl>
                                        <p:attrNameLst>
                                          <p:attrName>ppt_x</p:attrName>
                                        </p:attrNameLst>
                                      </p:cBhvr>
                                      <p:tavLst>
                                        <p:tav tm="0">
                                          <p:val>
                                            <p:strVal val="#ppt_x-.2"/>
                                          </p:val>
                                        </p:tav>
                                        <p:tav tm="100000">
                                          <p:val>
                                            <p:strVal val="#ppt_x"/>
                                          </p:val>
                                        </p:tav>
                                      </p:tavLst>
                                    </p:anim>
                                    <p:anim calcmode="lin" valueType="num">
                                      <p:cBhvr>
                                        <p:cTn id="46" dur="500" fill="hold"/>
                                        <p:tgtEl>
                                          <p:spTgt spid="1303555">
                                            <p:txEl>
                                              <p:pRg st="7" end="7"/>
                                            </p:txEl>
                                          </p:spTgt>
                                        </p:tgtEl>
                                        <p:attrNameLst>
                                          <p:attrName>ppt_y</p:attrName>
                                        </p:attrNameLst>
                                      </p:cBhvr>
                                      <p:tavLst>
                                        <p:tav tm="0">
                                          <p:val>
                                            <p:strVal val="#ppt_y"/>
                                          </p:val>
                                        </p:tav>
                                        <p:tav tm="100000">
                                          <p:val>
                                            <p:strVal val="#ppt_y"/>
                                          </p:val>
                                        </p:tav>
                                      </p:tavLst>
                                    </p:anim>
                                    <p:animEffect transition="in" filter="fade">
                                      <p:cBhvr>
                                        <p:cTn id="47" dur="500"/>
                                        <p:tgtEl>
                                          <p:spTgt spid="130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neric">
  <a:themeElements>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Office\Templates\1033\Generic.pot</Template>
  <TotalTime>40367</TotalTime>
  <Words>3288</Words>
  <Application>Microsoft Office PowerPoint</Application>
  <PresentationFormat>On-screen Show (4:3)</PresentationFormat>
  <Paragraphs>564</Paragraphs>
  <Slides>42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Courier New</vt:lpstr>
      <vt:lpstr>Marlett</vt:lpstr>
      <vt:lpstr>Tahoma</vt:lpstr>
      <vt:lpstr>Times New Roman</vt:lpstr>
      <vt:lpstr>Generic</vt:lpstr>
      <vt:lpstr>PowerPoint Presentation</vt:lpstr>
      <vt:lpstr>Lecture 6: Linked Data Structures</vt:lpstr>
      <vt:lpstr>Lecture 6: Linked Data Structures</vt:lpstr>
      <vt:lpstr>Lecture 6: Linked Data Structures</vt:lpstr>
      <vt:lpstr>Lecture 6: Linked Lists</vt:lpstr>
      <vt:lpstr>Lecture 6: Singly Linked Lists</vt:lpstr>
      <vt:lpstr>Lecture 6: Singly Linked Lists</vt:lpstr>
      <vt:lpstr>Lecture 6: Linked Bag Implementation</vt:lpstr>
      <vt:lpstr>Lecture 6: Node As an Inner Class </vt:lpstr>
      <vt:lpstr>Lecture 6: Linked Bag Implementation</vt:lpstr>
      <vt:lpstr>Lecture 6: Linked Bag Implementation</vt:lpstr>
      <vt:lpstr>Lecture 7: Linked Bag Implementation</vt:lpstr>
      <vt:lpstr>Lecture 7: Linked Bag Implementation</vt:lpstr>
      <vt:lpstr>Lecture 7: Linked Bag Implementation</vt:lpstr>
      <vt:lpstr>Lecture 7: Linked Bag Implementation</vt:lpstr>
      <vt:lpstr>Lecture 7: Linked Bag Implementation</vt:lpstr>
      <vt:lpstr>Lecture 7: Linked Bag Implementation</vt:lpstr>
      <vt:lpstr>Lecture 7: Linked Bag Implementation</vt:lpstr>
      <vt:lpstr>Lecture 7: Node as a Separate Class</vt:lpstr>
      <vt:lpstr>Lecture 7: Node as a Separate Class</vt:lpstr>
      <vt:lpstr>Lecture 7: Node as a Separate Class </vt:lpstr>
      <vt:lpstr>Lecture 7: ADT List</vt:lpstr>
      <vt:lpstr>Lecture 7: ADT List</vt:lpstr>
      <vt:lpstr>Lecture 7: Using a List</vt:lpstr>
      <vt:lpstr>Lecture 7: ADT List</vt:lpstr>
      <vt:lpstr>Lecture 7: Java Standard List</vt:lpstr>
      <vt:lpstr>Lecture 8: Implementing a List</vt:lpstr>
      <vt:lpstr>Lecture 8: Linked List Implementation</vt:lpstr>
      <vt:lpstr>Lecture 8: Linked List Implementation</vt:lpstr>
      <vt:lpstr>Lecture 8: Linked List Implementation</vt:lpstr>
      <vt:lpstr>Lecture 8: Linked List Implementation</vt:lpstr>
      <vt:lpstr>Lecture 8: Linked List Implementation</vt:lpstr>
      <vt:lpstr>Lecture 8: Linked List Implementation</vt:lpstr>
      <vt:lpstr>Lecture 8: Linked List Implementation</vt:lpstr>
      <vt:lpstr>Lecture 8: Linked List Implementation</vt:lpstr>
      <vt:lpstr>Lecture 8: Singly Linked List Variations</vt:lpstr>
      <vt:lpstr>Lecture 8: Singly Linked List Variations</vt:lpstr>
      <vt:lpstr>Lecture 8: Singly Linked List Variations</vt:lpstr>
      <vt:lpstr>Lecture 8: Singly Linked List Variations</vt:lpstr>
      <vt:lpstr>Lecture 8: Singly Linked List Variations</vt:lpstr>
      <vt:lpstr>Lecture 8: Singly Linked List Variations</vt:lpstr>
      <vt:lpstr>Lecture 8: Other Linked List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 Peiffer</dc:creator>
  <cp:lastModifiedBy>Avery Peiffer</cp:lastModifiedBy>
  <cp:revision>3105</cp:revision>
  <cp:lastPrinted>1601-01-01T00:00:00Z</cp:lastPrinted>
  <dcterms:created xsi:type="dcterms:W3CDTF">1601-01-01T00:00:00Z</dcterms:created>
  <dcterms:modified xsi:type="dcterms:W3CDTF">2019-01-28T18:07:05Z</dcterms:modified>
</cp:coreProperties>
</file>