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22" r:id="rId3"/>
    <p:sldId id="324" r:id="rId4"/>
    <p:sldId id="326" r:id="rId5"/>
    <p:sldId id="327" r:id="rId6"/>
    <p:sldId id="346" r:id="rId7"/>
    <p:sldId id="353" r:id="rId8"/>
    <p:sldId id="354" r:id="rId9"/>
    <p:sldId id="338" r:id="rId10"/>
    <p:sldId id="339" r:id="rId11"/>
    <p:sldId id="329" r:id="rId12"/>
    <p:sldId id="357" r:id="rId13"/>
    <p:sldId id="356" r:id="rId14"/>
    <p:sldId id="330" r:id="rId15"/>
    <p:sldId id="328" r:id="rId16"/>
    <p:sldId id="340" r:id="rId17"/>
    <p:sldId id="341" r:id="rId18"/>
    <p:sldId id="342" r:id="rId19"/>
    <p:sldId id="343" r:id="rId20"/>
    <p:sldId id="344" r:id="rId21"/>
    <p:sldId id="345" r:id="rId22"/>
    <p:sldId id="358" r:id="rId23"/>
    <p:sldId id="359" r:id="rId24"/>
    <p:sldId id="360" r:id="rId25"/>
    <p:sldId id="361" r:id="rId26"/>
    <p:sldId id="362" r:id="rId27"/>
    <p:sldId id="363" r:id="rId28"/>
    <p:sldId id="36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E760-59AE-40C2-9267-ECEBB4D51E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AA649F-A7EE-44EC-B290-D70995B054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3EE904-F981-49F5-9093-F8AC9AF83510}"/>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F93A76E1-49F3-4119-8348-A207BF5C2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FD593-3ABF-479D-B03E-B4C0B469A4CB}"/>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224887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595D-7DBD-4487-BD42-689DC89D9F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980247-45F9-4D5A-A60C-FB4B9D68D8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639631-D1C9-44D5-A867-07C03A8FB03C}"/>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EEF22FE7-F1E8-4A34-B956-8553D9EE71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42FDA-FEB5-45D6-A003-F66C85A0A951}"/>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3290160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E02015-94D3-46D2-ACF4-D676974B52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54C62D-8629-46C7-9A38-07F99FBF73E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A38A0-BEF7-456D-88CC-A0CB2A30E8F6}"/>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B40BA921-91E3-499B-A6E9-758BBE64C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B9A847-0286-4448-85D0-7EF89EFC7C3C}"/>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602658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BAC0-A1EB-4ED3-829A-71FB912AC8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D99D9D-388A-4D97-9B23-4E8851046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56BA5-9F5D-4208-B5BF-2FEAD7B05A55}"/>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6D7E50A2-67D5-407C-91F9-94B7714D3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53B6D8-DA06-4123-97EC-8368B09D69C7}"/>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222959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51918-3DAC-4878-A627-FFF8AF6E8F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430EA4-CFED-41C1-9E35-C57ED30B59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73939A3-F450-4679-B991-44F9F770A174}"/>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7BC281B9-CF29-4FD1-BFFF-EC8842D087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EA874-452B-403A-BB8F-25E68D1D4361}"/>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4268927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8849-0DCE-4571-8B7F-32BFCCBD99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272129-DA0E-447B-9924-FC8D33B821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17414B-82A6-4347-A700-E8CBA14DE3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4C79E7-2E52-403E-BBFC-70418D45F55D}"/>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6" name="Footer Placeholder 5">
            <a:extLst>
              <a:ext uri="{FF2B5EF4-FFF2-40B4-BE49-F238E27FC236}">
                <a16:creationId xmlns:a16="http://schemas.microsoft.com/office/drawing/2014/main" id="{07B5AE3F-4CDD-48B2-BC82-D697A91AF2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AFE4AE-6BE6-44A0-AB8F-458D5C576D9C}"/>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58635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46A0-78A8-47C9-91F4-7566C57F75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A5F554-4B47-411A-90DE-5355DD9F0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83D6D3-04C4-4A04-BFE7-6E111EFAB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A5B59B-EB50-4110-A596-7F0B70A9CC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AD0CDE-2D16-4CE0-947A-1BE71D971F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EB1769-50EF-40A1-9302-E4D087AF29F5}"/>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8" name="Footer Placeholder 7">
            <a:extLst>
              <a:ext uri="{FF2B5EF4-FFF2-40B4-BE49-F238E27FC236}">
                <a16:creationId xmlns:a16="http://schemas.microsoft.com/office/drawing/2014/main" id="{8B3F4322-A820-4B05-9C05-6A7A6E31B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F34632-3B39-487A-B83F-2D1E94FBDA0E}"/>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3437041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3DCD-D268-4812-82FF-EFBB674EAB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A62798-3854-4466-8344-45AAC2FF4B07}"/>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4" name="Footer Placeholder 3">
            <a:extLst>
              <a:ext uri="{FF2B5EF4-FFF2-40B4-BE49-F238E27FC236}">
                <a16:creationId xmlns:a16="http://schemas.microsoft.com/office/drawing/2014/main" id="{215217F6-09D9-4C23-95A0-DA7A2E75D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18FA75-093D-4311-AE33-6BF6E2A0F282}"/>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78989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0EB8DA-4F62-409C-A59A-73B906A38A95}"/>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3" name="Footer Placeholder 2">
            <a:extLst>
              <a:ext uri="{FF2B5EF4-FFF2-40B4-BE49-F238E27FC236}">
                <a16:creationId xmlns:a16="http://schemas.microsoft.com/office/drawing/2014/main" id="{2AEE9ADA-F80F-4DA6-ACEA-B3CFCF2FD9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6BC7F4-EF3B-4B10-BA54-3DD799501D72}"/>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517507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E578-EA2A-4823-B02C-03879FD12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62526C-8670-46D5-BC95-E36350B8F6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4807B7-B6EB-42F2-B875-79F7FD884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C796D3-E8A0-47DC-A489-AF89E6F03D80}"/>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6" name="Footer Placeholder 5">
            <a:extLst>
              <a:ext uri="{FF2B5EF4-FFF2-40B4-BE49-F238E27FC236}">
                <a16:creationId xmlns:a16="http://schemas.microsoft.com/office/drawing/2014/main" id="{F967D744-6C24-4920-8FE2-249A3A1E6A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093D73-8157-49DD-95FE-FC9B5B751B71}"/>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25672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8B216-35AA-47BF-A0B0-426FC5784C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3435AB-3088-4CF8-82D0-FC26B46D38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2118BA-F108-427D-81AB-7D4348E1A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0A2F0D-6785-41A0-9827-316797DF8832}"/>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6" name="Footer Placeholder 5">
            <a:extLst>
              <a:ext uri="{FF2B5EF4-FFF2-40B4-BE49-F238E27FC236}">
                <a16:creationId xmlns:a16="http://schemas.microsoft.com/office/drawing/2014/main" id="{AC0CC219-A4D5-473B-A5EC-238F7F341F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91C2F3-5409-46C9-BA49-52E277BDECE9}"/>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904385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53BFBB-3A30-486E-9DBC-238EA9E947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133485-7CAB-47A9-B226-D7C2EA98DB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3573F9-B5E9-486F-BC9D-823DE73A1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9ED81D29-41FB-4B1C-8B7F-C34932237C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75501B-A86D-452D-9027-1953E7C2A5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17FE7-B8B7-44D3-98D5-27197F6C1A35}" type="slidenum">
              <a:rPr lang="en-US" smtClean="0"/>
              <a:t>‹#›</a:t>
            </a:fld>
            <a:endParaRPr lang="en-US"/>
          </a:p>
        </p:txBody>
      </p:sp>
    </p:spTree>
    <p:extLst>
      <p:ext uri="{BB962C8B-B14F-4D97-AF65-F5344CB8AC3E}">
        <p14:creationId xmlns:p14="http://schemas.microsoft.com/office/powerpoint/2010/main" val="3898778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rum.org/resources/blog/scrum-and-extreme-programming-xp"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scrum.org/resources/blog/scrum-and-extreme-programming-xp"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cprime.com/training/onsite/kanba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www.scrum.org/resources/blog/scrum-and-extreme-programming-xp"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scrum.org/resources/blog/scrum-and-extreme-programming-xp"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scrum.org/resources/blog/scrum-and-extreme-programming-xp"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manifesto.co.uk/agile-concepts-scrum-task-board/"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www.scrum.org/resources/blog/scrum-and-extreme-programming-xp"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manifesto.co.uk/agile-concepts-estimating-planning-poker/"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www.scrum.org/resources/blog/scrum-and-extreme-programming-xp"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scrum.org/resources/blog/scrum-and-extreme-programming-xp"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scrum.org/resources/blog/scrum-and-extreme-programming-xp"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scrum.org/resources/blog/scrum-and-extreme-programming-xp"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scrum.org/resources/blog/scrum-and-extreme-programming-xp"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atlassian.com/devops#history-of-devops"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hyperlink" Target="https://www.atlassian.com/devops#history-of-devops" TargetMode="External"/><Relationship Id="rId1" Type="http://schemas.openxmlformats.org/officeDocument/2006/relationships/slideLayout" Target="../slideLayouts/slideLayout1.xml"/><Relationship Id="rId6" Type="http://schemas.openxmlformats.org/officeDocument/2006/relationships/hyperlink" Target="https://www.atlassian.com/continuous-delivery/principles" TargetMode="External"/><Relationship Id="rId5" Type="http://schemas.openxmlformats.org/officeDocument/2006/relationships/hyperlink" Target="https://www.atlassian.com/git/tutorials/what-is-git" TargetMode="External"/><Relationship Id="rId4" Type="http://schemas.openxmlformats.org/officeDocument/2006/relationships/hyperlink" Target="https://www.atlassian.com/agile"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resources.collab.net/devops-101/what-is-devops"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resources.collab.net/devops-101/what-is-devops"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resources.collab.net/devops-101/what-is-devops"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resources.collab.net/devops-101/what-is-devops"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resources.collab.net/devops-101/what-is-devop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scrum.org/resources/blog/scrum-and-extreme-programming-xp"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cprime.com/training/certified-scrum-master/"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manifesto.co.uk/scrum-sprint-planning/"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manifesto.co.uk/scrum-practice-sprint-retrospective/" TargetMode="External"/><Relationship Id="rId5" Type="http://schemas.openxmlformats.org/officeDocument/2006/relationships/hyperlink" Target="http://manifesto.co.uk/scrum-practice-sprint-demo/" TargetMode="External"/><Relationship Id="rId4" Type="http://schemas.openxmlformats.org/officeDocument/2006/relationships/hyperlink" Target="http://manifesto.co.uk/scrum-practice-daily-scru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scrum.org/resources/blog/scrum-and-extreme-programming-xp"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scrum.org/resources/blog/scrum-and-extreme-programming-xp"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hyperlink" Target="https://www.scrum.org/resources/blog/scrum-and-extreme-programming-xp"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hyperlink" Target="https://www.scrum.org/resources/blog/scrum-and-extreme-programming-xp"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7D834-3126-47CB-A303-7411133BD795}"/>
              </a:ext>
            </a:extLst>
          </p:cNvPr>
          <p:cNvSpPr>
            <a:spLocks noGrp="1"/>
          </p:cNvSpPr>
          <p:nvPr>
            <p:ph type="ctrTitle"/>
          </p:nvPr>
        </p:nvSpPr>
        <p:spPr>
          <a:xfrm>
            <a:off x="1023257" y="965198"/>
            <a:ext cx="6766078" cy="4927601"/>
          </a:xfrm>
        </p:spPr>
        <p:txBody>
          <a:bodyPr vert="horz" lIns="91440" tIns="45720" rIns="91440" bIns="45720" rtlCol="0" anchor="ctr">
            <a:normAutofit/>
          </a:bodyPr>
          <a:lstStyle/>
          <a:p>
            <a:pPr algn="r"/>
            <a:r>
              <a:rPr lang="en-US" i="1" kern="1200" dirty="0">
                <a:effectLst>
                  <a:outerShdw blurRad="38100" dist="38100" dir="2700000" algn="tl">
                    <a:srgbClr val="000000">
                      <a:alpha val="43137"/>
                    </a:srgbClr>
                  </a:outerShdw>
                </a:effectLst>
                <a:latin typeface="+mj-lt"/>
                <a:ea typeface="+mj-ea"/>
                <a:cs typeface="+mj-cs"/>
              </a:rPr>
              <a:t>Software Engineering</a:t>
            </a:r>
            <a:br>
              <a:rPr lang="en-US" i="1" kern="1200" dirty="0">
                <a:effectLst>
                  <a:outerShdw blurRad="38100" dist="38100" dir="2700000" algn="tl">
                    <a:srgbClr val="000000">
                      <a:alpha val="43137"/>
                    </a:srgbClr>
                  </a:outerShdw>
                </a:effectLst>
                <a:latin typeface="+mj-lt"/>
                <a:ea typeface="+mj-ea"/>
                <a:cs typeface="+mj-cs"/>
              </a:rPr>
            </a:br>
            <a:r>
              <a:rPr lang="en-US" kern="1200" dirty="0">
                <a:latin typeface="+mj-lt"/>
                <a:ea typeface="+mj-ea"/>
                <a:cs typeface="+mj-cs"/>
              </a:rPr>
              <a:t>Agile XP &amp; Kanban</a:t>
            </a:r>
            <a:br>
              <a:rPr lang="en-US" kern="1200" dirty="0">
                <a:latin typeface="+mj-lt"/>
                <a:ea typeface="+mj-ea"/>
                <a:cs typeface="+mj-cs"/>
              </a:rPr>
            </a:br>
            <a:r>
              <a:rPr lang="en-US" kern="1200" dirty="0">
                <a:latin typeface="+mj-lt"/>
                <a:ea typeface="+mj-ea"/>
                <a:cs typeface="+mj-cs"/>
              </a:rPr>
              <a:t>and DevOps</a:t>
            </a:r>
            <a:endParaRPr lang="en-US" i="1" kern="1200" dirty="0">
              <a:effectLst>
                <a:outerShdw blurRad="38100" dist="38100" dir="2700000" algn="tl">
                  <a:srgbClr val="000000">
                    <a:alpha val="43137"/>
                  </a:srgbClr>
                </a:outerShdw>
              </a:effectLst>
              <a:latin typeface="+mj-lt"/>
              <a:ea typeface="+mj-ea"/>
              <a:cs typeface="+mj-cs"/>
            </a:endParaRPr>
          </a:p>
        </p:txBody>
      </p:sp>
      <p:sp>
        <p:nvSpPr>
          <p:cNvPr id="16" name="Rectangle 15">
            <a:extLst>
              <a:ext uri="{FF2B5EF4-FFF2-40B4-BE49-F238E27FC236}">
                <a16:creationId xmlns:a16="http://schemas.microsoft.com/office/drawing/2014/main" id="{793EF0C2-EE57-40DD-B754-BF1477FAB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BA838B4-23EE-47C4-B701-22082DD54B73}"/>
              </a:ext>
            </a:extLst>
          </p:cNvPr>
          <p:cNvSpPr>
            <a:spLocks noGrp="1"/>
          </p:cNvSpPr>
          <p:nvPr>
            <p:ph type="subTitle" idx="1"/>
          </p:nvPr>
        </p:nvSpPr>
        <p:spPr>
          <a:xfrm>
            <a:off x="8454570" y="965199"/>
            <a:ext cx="3093963" cy="4927602"/>
          </a:xfrm>
        </p:spPr>
        <p:txBody>
          <a:bodyPr vert="horz" lIns="91440" tIns="45720" rIns="91440" bIns="45720" rtlCol="0" anchor="ctr">
            <a:normAutofit/>
          </a:bodyPr>
          <a:lstStyle/>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CS 1530</a:t>
            </a:r>
          </a:p>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Summer 2020</a:t>
            </a:r>
          </a:p>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Instructor: Sohel Sarwar</a:t>
            </a:r>
          </a:p>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University of Pittsburgh</a:t>
            </a:r>
          </a:p>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Lecture 3</a:t>
            </a:r>
          </a:p>
        </p:txBody>
      </p:sp>
    </p:spTree>
    <p:extLst>
      <p:ext uri="{BB962C8B-B14F-4D97-AF65-F5344CB8AC3E}">
        <p14:creationId xmlns:p14="http://schemas.microsoft.com/office/powerpoint/2010/main" val="179445193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2" descr="Image result for agile development model image">
            <a:extLst>
              <a:ext uri="{FF2B5EF4-FFF2-40B4-BE49-F238E27FC236}">
                <a16:creationId xmlns:a16="http://schemas.microsoft.com/office/drawing/2014/main" id="{FF9B7BB3-90CC-4DA4-9506-D43F7F187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12" y="3509210"/>
            <a:ext cx="4319262" cy="3244516"/>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08069802-E95A-425B-8814-3F31ED09C519}"/>
              </a:ext>
            </a:extLst>
          </p:cNvPr>
          <p:cNvSpPr txBox="1">
            <a:spLocks/>
          </p:cNvSpPr>
          <p:nvPr/>
        </p:nvSpPr>
        <p:spPr>
          <a:xfrm>
            <a:off x="354842" y="643467"/>
            <a:ext cx="394420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dirty="0">
                <a:solidFill>
                  <a:schemeClr val="bg1"/>
                </a:solidFill>
                <a:effectLst>
                  <a:outerShdw blurRad="38100" dist="38100" dir="2700000" algn="tl">
                    <a:srgbClr val="000000">
                      <a:alpha val="43137"/>
                    </a:srgbClr>
                  </a:outerShdw>
                </a:effectLst>
              </a:rPr>
              <a:t>Software Engineering</a:t>
            </a:r>
            <a:br>
              <a:rPr lang="en-US" sz="3200" b="1" i="1" dirty="0">
                <a:solidFill>
                  <a:schemeClr val="bg1"/>
                </a:solidFill>
                <a:effectLst>
                  <a:outerShdw blurRad="38100" dist="38100" dir="2700000" algn="tl">
                    <a:srgbClr val="000000">
                      <a:alpha val="43137"/>
                    </a:srgbClr>
                  </a:outerShdw>
                </a:effectLst>
              </a:rPr>
            </a:br>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Agile - XP</a:t>
            </a:r>
          </a:p>
        </p:txBody>
      </p:sp>
      <p:sp>
        <p:nvSpPr>
          <p:cNvPr id="6" name="TextBox 5">
            <a:extLst>
              <a:ext uri="{FF2B5EF4-FFF2-40B4-BE49-F238E27FC236}">
                <a16:creationId xmlns:a16="http://schemas.microsoft.com/office/drawing/2014/main" id="{95AE6C57-FE8A-4041-A0FE-5CEE8FF5CB4C}"/>
              </a:ext>
            </a:extLst>
          </p:cNvPr>
          <p:cNvSpPr txBox="1"/>
          <p:nvPr/>
        </p:nvSpPr>
        <p:spPr>
          <a:xfrm>
            <a:off x="4821608" y="1166842"/>
            <a:ext cx="7105890" cy="2308324"/>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Through more than a dozen core practices which include Test Driven Development, Customer Testing, Continuous Integration, Small Releases and Pair Programming, XP works towards a continuously improving, high quality product which can respond to changes in customer requirements.</a:t>
            </a:r>
          </a:p>
        </p:txBody>
      </p:sp>
      <p:sp>
        <p:nvSpPr>
          <p:cNvPr id="8" name="TextBox 7">
            <a:extLst>
              <a:ext uri="{FF2B5EF4-FFF2-40B4-BE49-F238E27FC236}">
                <a16:creationId xmlns:a16="http://schemas.microsoft.com/office/drawing/2014/main" id="{2A9DF632-8DD1-40D4-9D58-5DD97B40E24A}"/>
              </a:ext>
            </a:extLst>
          </p:cNvPr>
          <p:cNvSpPr txBox="1"/>
          <p:nvPr/>
        </p:nvSpPr>
        <p:spPr>
          <a:xfrm>
            <a:off x="5147756" y="5828927"/>
            <a:ext cx="6659000" cy="646331"/>
          </a:xfrm>
          <a:prstGeom prst="rect">
            <a:avLst/>
          </a:prstGeom>
          <a:noFill/>
        </p:spPr>
        <p:txBody>
          <a:bodyPr wrap="square" rtlCol="0">
            <a:spAutoFit/>
          </a:bodyPr>
          <a:lstStyle/>
          <a:p>
            <a:r>
              <a:rPr lang="en-US" i="1" dirty="0"/>
              <a:t>Source: </a:t>
            </a:r>
            <a:r>
              <a:rPr lang="en-US" i="1" dirty="0">
                <a:hlinkClick r:id="rId3">
                  <a:extLst>
                    <a:ext uri="{A12FA001-AC4F-418D-AE19-62706E023703}">
                      <ahyp:hlinkClr xmlns:ahyp="http://schemas.microsoft.com/office/drawing/2018/hyperlinkcolor" val="tx"/>
                    </a:ext>
                  </a:extLst>
                </a:hlinkClick>
              </a:rPr>
              <a:t>https://www.scrum.org/resources/blog/scrum-and-extreme-programming-xp</a:t>
            </a:r>
            <a:endParaRPr lang="en-US" i="1" dirty="0"/>
          </a:p>
        </p:txBody>
      </p:sp>
    </p:spTree>
    <p:extLst>
      <p:ext uri="{BB962C8B-B14F-4D97-AF65-F5344CB8AC3E}">
        <p14:creationId xmlns:p14="http://schemas.microsoft.com/office/powerpoint/2010/main" val="666370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2" descr="Image result for agile development model image">
            <a:extLst>
              <a:ext uri="{FF2B5EF4-FFF2-40B4-BE49-F238E27FC236}">
                <a16:creationId xmlns:a16="http://schemas.microsoft.com/office/drawing/2014/main" id="{FF9B7BB3-90CC-4DA4-9506-D43F7F187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12" y="3509210"/>
            <a:ext cx="4319262" cy="3244516"/>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08069802-E95A-425B-8814-3F31ED09C519}"/>
              </a:ext>
            </a:extLst>
          </p:cNvPr>
          <p:cNvSpPr txBox="1">
            <a:spLocks/>
          </p:cNvSpPr>
          <p:nvPr/>
        </p:nvSpPr>
        <p:spPr>
          <a:xfrm>
            <a:off x="354842" y="643467"/>
            <a:ext cx="394420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dirty="0">
                <a:solidFill>
                  <a:schemeClr val="bg1"/>
                </a:solidFill>
                <a:effectLst>
                  <a:outerShdw blurRad="38100" dist="38100" dir="2700000" algn="tl">
                    <a:srgbClr val="000000">
                      <a:alpha val="43137"/>
                    </a:srgbClr>
                  </a:outerShdw>
                </a:effectLst>
              </a:rPr>
              <a:t>Software Engineering</a:t>
            </a:r>
            <a:br>
              <a:rPr lang="en-US" sz="3200" b="1" i="1" dirty="0">
                <a:solidFill>
                  <a:schemeClr val="bg1"/>
                </a:solidFill>
                <a:effectLst>
                  <a:outerShdw blurRad="38100" dist="38100" dir="2700000" algn="tl">
                    <a:srgbClr val="000000">
                      <a:alpha val="43137"/>
                    </a:srgbClr>
                  </a:outerShdw>
                </a:effectLst>
              </a:rPr>
            </a:br>
            <a:r>
              <a:rPr lang="en-US" sz="2400" b="1" i="1" dirty="0">
                <a:solidFill>
                  <a:srgbClr val="FF0000"/>
                </a:solidFill>
                <a:effectLst>
                  <a:outerShdw blurRad="38100" dist="38100" dir="2700000" algn="tl">
                    <a:srgbClr val="000000">
                      <a:alpha val="43137"/>
                    </a:srgbClr>
                  </a:outerShdw>
                </a:effectLst>
                <a:latin typeface="Arial Black" panose="020B0A04020102020204" pitchFamily="34" charset="0"/>
              </a:rPr>
              <a:t>Agile - Kanban</a:t>
            </a:r>
            <a:endPar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6" name="TextBox 5">
            <a:extLst>
              <a:ext uri="{FF2B5EF4-FFF2-40B4-BE49-F238E27FC236}">
                <a16:creationId xmlns:a16="http://schemas.microsoft.com/office/drawing/2014/main" id="{920C341A-3C0C-489E-AC81-9932AB2890DA}"/>
              </a:ext>
            </a:extLst>
          </p:cNvPr>
          <p:cNvSpPr txBox="1"/>
          <p:nvPr/>
        </p:nvSpPr>
        <p:spPr>
          <a:xfrm>
            <a:off x="5440587" y="2539714"/>
            <a:ext cx="6094921" cy="1938992"/>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Kanban was developed  as a subcomponent of the Toyota Production System and has its origins in these Lean and Just In Time (JIT) manufacturing processes.</a:t>
            </a:r>
          </a:p>
          <a:p>
            <a:pPr marL="285750" indent="-285750">
              <a:buFont typeface="Wingdings" panose="05000000000000000000" pitchFamily="2" charset="2"/>
              <a:buChar char="Ø"/>
            </a:pPr>
            <a:endParaRPr lang="en-US" sz="2400" dirty="0"/>
          </a:p>
        </p:txBody>
      </p:sp>
      <p:sp>
        <p:nvSpPr>
          <p:cNvPr id="7" name="TextBox 6">
            <a:extLst>
              <a:ext uri="{FF2B5EF4-FFF2-40B4-BE49-F238E27FC236}">
                <a16:creationId xmlns:a16="http://schemas.microsoft.com/office/drawing/2014/main" id="{8E471C07-B446-4E99-9B82-F558F184858F}"/>
              </a:ext>
            </a:extLst>
          </p:cNvPr>
          <p:cNvSpPr txBox="1"/>
          <p:nvPr/>
        </p:nvSpPr>
        <p:spPr>
          <a:xfrm>
            <a:off x="6342993" y="6284902"/>
            <a:ext cx="3237106" cy="369332"/>
          </a:xfrm>
          <a:prstGeom prst="rect">
            <a:avLst/>
          </a:prstGeom>
          <a:noFill/>
        </p:spPr>
        <p:txBody>
          <a:bodyPr wrap="square" rtlCol="0">
            <a:spAutoFit/>
          </a:bodyPr>
          <a:lstStyle/>
          <a:p>
            <a:r>
              <a:rPr lang="en-US" b="1" i="1" dirty="0"/>
              <a:t>Source: </a:t>
            </a:r>
            <a:r>
              <a:rPr lang="en-US" b="1" i="1" dirty="0">
                <a:hlinkClick r:id="rId3">
                  <a:extLst>
                    <a:ext uri="{A12FA001-AC4F-418D-AE19-62706E023703}">
                      <ahyp:hlinkClr xmlns:ahyp="http://schemas.microsoft.com/office/drawing/2018/hyperlinkcolor" val="tx"/>
                    </a:ext>
                  </a:extLst>
                </a:hlinkClick>
              </a:rPr>
              <a:t>https://www.scrum.org</a:t>
            </a:r>
            <a:endParaRPr lang="en-US" b="1" i="1" dirty="0"/>
          </a:p>
        </p:txBody>
      </p:sp>
    </p:spTree>
    <p:extLst>
      <p:ext uri="{BB962C8B-B14F-4D97-AF65-F5344CB8AC3E}">
        <p14:creationId xmlns:p14="http://schemas.microsoft.com/office/powerpoint/2010/main" val="787822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2" descr="Image result for agile development model image">
            <a:extLst>
              <a:ext uri="{FF2B5EF4-FFF2-40B4-BE49-F238E27FC236}">
                <a16:creationId xmlns:a16="http://schemas.microsoft.com/office/drawing/2014/main" id="{FF9B7BB3-90CC-4DA4-9506-D43F7F187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12" y="3509210"/>
            <a:ext cx="4319262" cy="3244516"/>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08069802-E95A-425B-8814-3F31ED09C519}"/>
              </a:ext>
            </a:extLst>
          </p:cNvPr>
          <p:cNvSpPr txBox="1">
            <a:spLocks/>
          </p:cNvSpPr>
          <p:nvPr/>
        </p:nvSpPr>
        <p:spPr>
          <a:xfrm>
            <a:off x="354842" y="643467"/>
            <a:ext cx="394420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dirty="0">
                <a:solidFill>
                  <a:schemeClr val="bg1"/>
                </a:solidFill>
                <a:effectLst>
                  <a:outerShdw blurRad="38100" dist="38100" dir="2700000" algn="tl">
                    <a:srgbClr val="000000">
                      <a:alpha val="43137"/>
                    </a:srgbClr>
                  </a:outerShdw>
                </a:effectLst>
              </a:rPr>
              <a:t>Software Engineering</a:t>
            </a:r>
            <a:br>
              <a:rPr lang="en-US" sz="3200" b="1" i="1" dirty="0">
                <a:solidFill>
                  <a:schemeClr val="bg1"/>
                </a:solidFill>
                <a:effectLst>
                  <a:outerShdw blurRad="38100" dist="38100" dir="2700000" algn="tl">
                    <a:srgbClr val="000000">
                      <a:alpha val="43137"/>
                    </a:srgbClr>
                  </a:outerShdw>
                </a:effectLst>
              </a:rPr>
            </a:br>
            <a:r>
              <a:rPr lang="en-US" sz="2400" b="1" i="1" dirty="0">
                <a:solidFill>
                  <a:srgbClr val="FF0000"/>
                </a:solidFill>
                <a:effectLst>
                  <a:outerShdw blurRad="38100" dist="38100" dir="2700000" algn="tl">
                    <a:srgbClr val="000000">
                      <a:alpha val="43137"/>
                    </a:srgbClr>
                  </a:outerShdw>
                </a:effectLst>
                <a:latin typeface="Arial Black" panose="020B0A04020102020204" pitchFamily="34" charset="0"/>
              </a:rPr>
              <a:t>Agile - Kanban</a:t>
            </a:r>
            <a:endPar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6" name="TextBox 5">
            <a:extLst>
              <a:ext uri="{FF2B5EF4-FFF2-40B4-BE49-F238E27FC236}">
                <a16:creationId xmlns:a16="http://schemas.microsoft.com/office/drawing/2014/main" id="{920C341A-3C0C-489E-AC81-9932AB2890DA}"/>
              </a:ext>
            </a:extLst>
          </p:cNvPr>
          <p:cNvSpPr txBox="1"/>
          <p:nvPr/>
        </p:nvSpPr>
        <p:spPr>
          <a:xfrm>
            <a:off x="5009138" y="1616384"/>
            <a:ext cx="6511212" cy="3785652"/>
          </a:xfrm>
          <a:prstGeom prst="rect">
            <a:avLst/>
          </a:prstGeom>
          <a:noFill/>
        </p:spPr>
        <p:txBody>
          <a:bodyPr wrap="square" rtlCol="0">
            <a:spAutoFit/>
          </a:bodyPr>
          <a:lstStyle/>
          <a:p>
            <a:endParaRPr lang="en-US" sz="2400" dirty="0"/>
          </a:p>
          <a:p>
            <a:pPr marL="285750" indent="-285750">
              <a:buFont typeface="Wingdings" panose="05000000000000000000" pitchFamily="2" charset="2"/>
              <a:buChar char="Ø"/>
            </a:pPr>
            <a:r>
              <a:rPr lang="en-US" sz="2400" u="sng" dirty="0">
                <a:hlinkClick r:id="rId3"/>
              </a:rPr>
              <a:t>Kanban</a:t>
            </a:r>
            <a:r>
              <a:rPr lang="en-US" sz="2400" dirty="0"/>
              <a:t> is also a tool used to organize work for the sake of efficiency. In Kanban the workflow is visualized by breaking the job down into small, discrete items and written on a card which is stuck to a board; the board has different columns and as the work progresses through different stages (e.g. ready, in progress, ready for review </a:t>
            </a:r>
            <a:r>
              <a:rPr lang="en-US" sz="2400" dirty="0" err="1"/>
              <a:t>etc</a:t>
            </a:r>
            <a:r>
              <a:rPr lang="en-US" sz="2400" dirty="0"/>
              <a:t>) the card is moved accordingly.</a:t>
            </a:r>
          </a:p>
          <a:p>
            <a:pPr marL="285750" indent="-285750">
              <a:buFont typeface="Wingdings" panose="05000000000000000000" pitchFamily="2" charset="2"/>
              <a:buChar char="Ø"/>
            </a:pPr>
            <a:endParaRPr lang="en-US" sz="2400" dirty="0"/>
          </a:p>
        </p:txBody>
      </p:sp>
      <p:sp>
        <p:nvSpPr>
          <p:cNvPr id="7" name="TextBox 6">
            <a:extLst>
              <a:ext uri="{FF2B5EF4-FFF2-40B4-BE49-F238E27FC236}">
                <a16:creationId xmlns:a16="http://schemas.microsoft.com/office/drawing/2014/main" id="{FEDB5C09-2565-4022-B083-70DDABA320F7}"/>
              </a:ext>
            </a:extLst>
          </p:cNvPr>
          <p:cNvSpPr txBox="1"/>
          <p:nvPr/>
        </p:nvSpPr>
        <p:spPr>
          <a:xfrm>
            <a:off x="6342993" y="6284902"/>
            <a:ext cx="3237106" cy="369332"/>
          </a:xfrm>
          <a:prstGeom prst="rect">
            <a:avLst/>
          </a:prstGeom>
          <a:noFill/>
        </p:spPr>
        <p:txBody>
          <a:bodyPr wrap="square" rtlCol="0">
            <a:spAutoFit/>
          </a:bodyPr>
          <a:lstStyle/>
          <a:p>
            <a:r>
              <a:rPr lang="en-US" b="1" i="1" dirty="0"/>
              <a:t>Source: </a:t>
            </a:r>
            <a:r>
              <a:rPr lang="en-US" b="1" i="1" dirty="0">
                <a:hlinkClick r:id="rId4">
                  <a:extLst>
                    <a:ext uri="{A12FA001-AC4F-418D-AE19-62706E023703}">
                      <ahyp:hlinkClr xmlns:ahyp="http://schemas.microsoft.com/office/drawing/2018/hyperlinkcolor" val="tx"/>
                    </a:ext>
                  </a:extLst>
                </a:hlinkClick>
              </a:rPr>
              <a:t>https://www.scrum.org</a:t>
            </a:r>
            <a:endParaRPr lang="en-US" b="1" i="1" dirty="0"/>
          </a:p>
        </p:txBody>
      </p:sp>
    </p:spTree>
    <p:extLst>
      <p:ext uri="{BB962C8B-B14F-4D97-AF65-F5344CB8AC3E}">
        <p14:creationId xmlns:p14="http://schemas.microsoft.com/office/powerpoint/2010/main" val="463846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2" descr="Image result for agile development model image">
            <a:extLst>
              <a:ext uri="{FF2B5EF4-FFF2-40B4-BE49-F238E27FC236}">
                <a16:creationId xmlns:a16="http://schemas.microsoft.com/office/drawing/2014/main" id="{FF9B7BB3-90CC-4DA4-9506-D43F7F187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12" y="3509210"/>
            <a:ext cx="4319262" cy="3244516"/>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08069802-E95A-425B-8814-3F31ED09C519}"/>
              </a:ext>
            </a:extLst>
          </p:cNvPr>
          <p:cNvSpPr txBox="1">
            <a:spLocks/>
          </p:cNvSpPr>
          <p:nvPr/>
        </p:nvSpPr>
        <p:spPr>
          <a:xfrm>
            <a:off x="354842" y="643467"/>
            <a:ext cx="394420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dirty="0">
                <a:solidFill>
                  <a:schemeClr val="bg1"/>
                </a:solidFill>
                <a:effectLst>
                  <a:outerShdw blurRad="38100" dist="38100" dir="2700000" algn="tl">
                    <a:srgbClr val="000000">
                      <a:alpha val="43137"/>
                    </a:srgbClr>
                  </a:outerShdw>
                </a:effectLst>
              </a:rPr>
              <a:t>Software Engineering</a:t>
            </a:r>
            <a:br>
              <a:rPr lang="en-US" sz="3200" b="1" i="1" dirty="0">
                <a:solidFill>
                  <a:schemeClr val="bg1"/>
                </a:solidFill>
                <a:effectLst>
                  <a:outerShdw blurRad="38100" dist="38100" dir="2700000" algn="tl">
                    <a:srgbClr val="000000">
                      <a:alpha val="43137"/>
                    </a:srgbClr>
                  </a:outerShdw>
                </a:effectLst>
              </a:rPr>
            </a:br>
            <a:r>
              <a:rPr lang="en-US" sz="2400" b="1" i="1" dirty="0">
                <a:solidFill>
                  <a:srgbClr val="FF0000"/>
                </a:solidFill>
                <a:effectLst>
                  <a:outerShdw blurRad="38100" dist="38100" dir="2700000" algn="tl">
                    <a:srgbClr val="000000">
                      <a:alpha val="43137"/>
                    </a:srgbClr>
                  </a:outerShdw>
                </a:effectLst>
                <a:latin typeface="Arial Black" panose="020B0A04020102020204" pitchFamily="34" charset="0"/>
              </a:rPr>
              <a:t>Agile - Kanban</a:t>
            </a:r>
            <a:endPar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6" name="TextBox 5">
            <a:extLst>
              <a:ext uri="{FF2B5EF4-FFF2-40B4-BE49-F238E27FC236}">
                <a16:creationId xmlns:a16="http://schemas.microsoft.com/office/drawing/2014/main" id="{B34ADC29-8A19-4230-AE46-F827BBCF3196}"/>
              </a:ext>
            </a:extLst>
          </p:cNvPr>
          <p:cNvSpPr txBox="1"/>
          <p:nvPr/>
        </p:nvSpPr>
        <p:spPr>
          <a:xfrm>
            <a:off x="5020629" y="1433401"/>
            <a:ext cx="6623753" cy="2677656"/>
          </a:xfrm>
          <a:prstGeom prst="rect">
            <a:avLst/>
          </a:prstGeom>
          <a:noFill/>
        </p:spPr>
        <p:txBody>
          <a:bodyPr wrap="square" rtlCol="0">
            <a:spAutoFit/>
          </a:bodyPr>
          <a:lstStyle/>
          <a:p>
            <a:endParaRPr lang="en-US" sz="2400" dirty="0"/>
          </a:p>
          <a:p>
            <a:pPr marL="342900" indent="-342900">
              <a:buFont typeface="Wingdings" panose="05000000000000000000" pitchFamily="2" charset="2"/>
              <a:buChar char="Ø"/>
            </a:pPr>
            <a:r>
              <a:rPr lang="en-US" sz="2400" dirty="0"/>
              <a:t>Where Scrum limits the amount of time allowed to accomplish a particular amount of work (by means of sprints), Kanban limits the amount of work allowed in any one condition (only so many tasks can be ongoing, only so many can be on the to-do list.)</a:t>
            </a:r>
            <a:endParaRPr lang="en-US" sz="2400" dirty="0">
              <a:solidFill>
                <a:schemeClr val="bg1"/>
              </a:solidFill>
            </a:endParaRPr>
          </a:p>
        </p:txBody>
      </p:sp>
      <p:sp>
        <p:nvSpPr>
          <p:cNvPr id="7" name="TextBox 6">
            <a:extLst>
              <a:ext uri="{FF2B5EF4-FFF2-40B4-BE49-F238E27FC236}">
                <a16:creationId xmlns:a16="http://schemas.microsoft.com/office/drawing/2014/main" id="{51209D3F-EA4D-44C3-9856-AC5F8FD07B17}"/>
              </a:ext>
            </a:extLst>
          </p:cNvPr>
          <p:cNvSpPr txBox="1"/>
          <p:nvPr/>
        </p:nvSpPr>
        <p:spPr>
          <a:xfrm>
            <a:off x="6342993" y="6284902"/>
            <a:ext cx="3237106" cy="369332"/>
          </a:xfrm>
          <a:prstGeom prst="rect">
            <a:avLst/>
          </a:prstGeom>
          <a:noFill/>
        </p:spPr>
        <p:txBody>
          <a:bodyPr wrap="square" rtlCol="0">
            <a:spAutoFit/>
          </a:bodyPr>
          <a:lstStyle/>
          <a:p>
            <a:r>
              <a:rPr lang="en-US" b="1" i="1" dirty="0"/>
              <a:t>Source: </a:t>
            </a:r>
            <a:r>
              <a:rPr lang="en-US" b="1" i="1" dirty="0">
                <a:hlinkClick r:id="rId3">
                  <a:extLst>
                    <a:ext uri="{A12FA001-AC4F-418D-AE19-62706E023703}">
                      <ahyp:hlinkClr xmlns:ahyp="http://schemas.microsoft.com/office/drawing/2018/hyperlinkcolor" val="tx"/>
                    </a:ext>
                  </a:extLst>
                </a:hlinkClick>
              </a:rPr>
              <a:t>https://www.scrum.org</a:t>
            </a:r>
            <a:endParaRPr lang="en-US" b="1" i="1" dirty="0"/>
          </a:p>
        </p:txBody>
      </p:sp>
    </p:spTree>
    <p:extLst>
      <p:ext uri="{BB962C8B-B14F-4D97-AF65-F5344CB8AC3E}">
        <p14:creationId xmlns:p14="http://schemas.microsoft.com/office/powerpoint/2010/main" val="2379319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2" descr="Image result for agile development model image">
            <a:extLst>
              <a:ext uri="{FF2B5EF4-FFF2-40B4-BE49-F238E27FC236}">
                <a16:creationId xmlns:a16="http://schemas.microsoft.com/office/drawing/2014/main" id="{FF9B7BB3-90CC-4DA4-9506-D43F7F187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12" y="3509210"/>
            <a:ext cx="4319262" cy="3244516"/>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08069802-E95A-425B-8814-3F31ED09C519}"/>
              </a:ext>
            </a:extLst>
          </p:cNvPr>
          <p:cNvSpPr txBox="1">
            <a:spLocks/>
          </p:cNvSpPr>
          <p:nvPr/>
        </p:nvSpPr>
        <p:spPr>
          <a:xfrm>
            <a:off x="354842" y="643467"/>
            <a:ext cx="394420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dirty="0">
                <a:solidFill>
                  <a:schemeClr val="bg1"/>
                </a:solidFill>
                <a:effectLst>
                  <a:outerShdw blurRad="38100" dist="38100" dir="2700000" algn="tl">
                    <a:srgbClr val="000000">
                      <a:alpha val="43137"/>
                    </a:srgbClr>
                  </a:outerShdw>
                </a:effectLst>
              </a:rPr>
              <a:t>Software Engineering</a:t>
            </a:r>
            <a:br>
              <a:rPr lang="en-US" sz="3200" b="1" i="1" dirty="0">
                <a:solidFill>
                  <a:schemeClr val="bg1"/>
                </a:solidFill>
                <a:effectLst>
                  <a:outerShdw blurRad="38100" dist="38100" dir="2700000" algn="tl">
                    <a:srgbClr val="000000">
                      <a:alpha val="43137"/>
                    </a:srgbClr>
                  </a:outerShdw>
                </a:effectLst>
              </a:rPr>
            </a:br>
            <a:r>
              <a:rPr lang="en-US" sz="2400" b="1" i="1" dirty="0">
                <a:solidFill>
                  <a:srgbClr val="FF0000"/>
                </a:solidFill>
                <a:effectLst>
                  <a:outerShdw blurRad="38100" dist="38100" dir="2700000" algn="tl">
                    <a:srgbClr val="000000">
                      <a:alpha val="43137"/>
                    </a:srgbClr>
                  </a:outerShdw>
                </a:effectLst>
                <a:latin typeface="Arial Black" panose="020B0A04020102020204" pitchFamily="34" charset="0"/>
              </a:rPr>
              <a:t>Agile - Kanban</a:t>
            </a:r>
            <a:endPar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6" name="TextBox 5">
            <a:extLst>
              <a:ext uri="{FF2B5EF4-FFF2-40B4-BE49-F238E27FC236}">
                <a16:creationId xmlns:a16="http://schemas.microsoft.com/office/drawing/2014/main" id="{B34ADC29-8A19-4230-AE46-F827BBCF3196}"/>
              </a:ext>
            </a:extLst>
          </p:cNvPr>
          <p:cNvSpPr txBox="1"/>
          <p:nvPr/>
        </p:nvSpPr>
        <p:spPr>
          <a:xfrm>
            <a:off x="5213405" y="1466501"/>
            <a:ext cx="6623753" cy="3416320"/>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In Kanban the number of items that can be in progress at any one time is strictly limited.</a:t>
            </a:r>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dirty="0"/>
              <a:t>The average time it takes to complete an item (sometimes called the ‘cycle time’) is tracked and optimized so that the process becomes as efficient and predictable as possible. </a:t>
            </a:r>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dirty="0"/>
              <a:t>The elimination of waste is paramount.</a:t>
            </a:r>
          </a:p>
        </p:txBody>
      </p:sp>
      <p:sp>
        <p:nvSpPr>
          <p:cNvPr id="8" name="TextBox 7">
            <a:extLst>
              <a:ext uri="{FF2B5EF4-FFF2-40B4-BE49-F238E27FC236}">
                <a16:creationId xmlns:a16="http://schemas.microsoft.com/office/drawing/2014/main" id="{E7B7BFAD-9B27-4D7D-92A0-7B6588E0B8F4}"/>
              </a:ext>
            </a:extLst>
          </p:cNvPr>
          <p:cNvSpPr txBox="1"/>
          <p:nvPr/>
        </p:nvSpPr>
        <p:spPr>
          <a:xfrm>
            <a:off x="6342993" y="6284902"/>
            <a:ext cx="3237106" cy="369332"/>
          </a:xfrm>
          <a:prstGeom prst="rect">
            <a:avLst/>
          </a:prstGeom>
          <a:noFill/>
        </p:spPr>
        <p:txBody>
          <a:bodyPr wrap="square" rtlCol="0">
            <a:spAutoFit/>
          </a:bodyPr>
          <a:lstStyle/>
          <a:p>
            <a:r>
              <a:rPr lang="en-US" b="1" i="1" dirty="0"/>
              <a:t>Source: </a:t>
            </a:r>
            <a:r>
              <a:rPr lang="en-US" b="1" i="1" dirty="0">
                <a:hlinkClick r:id="rId3">
                  <a:extLst>
                    <a:ext uri="{A12FA001-AC4F-418D-AE19-62706E023703}">
                      <ahyp:hlinkClr xmlns:ahyp="http://schemas.microsoft.com/office/drawing/2018/hyperlinkcolor" val="tx"/>
                    </a:ext>
                  </a:extLst>
                </a:hlinkClick>
              </a:rPr>
              <a:t>https://www.scrum.org</a:t>
            </a:r>
            <a:endParaRPr lang="en-US" b="1" i="1" dirty="0"/>
          </a:p>
        </p:txBody>
      </p:sp>
    </p:spTree>
    <p:extLst>
      <p:ext uri="{BB962C8B-B14F-4D97-AF65-F5344CB8AC3E}">
        <p14:creationId xmlns:p14="http://schemas.microsoft.com/office/powerpoint/2010/main" val="3400602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2" descr="Image result for agile development model image">
            <a:extLst>
              <a:ext uri="{FF2B5EF4-FFF2-40B4-BE49-F238E27FC236}">
                <a16:creationId xmlns:a16="http://schemas.microsoft.com/office/drawing/2014/main" id="{FF9B7BB3-90CC-4DA4-9506-D43F7F187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12" y="3509210"/>
            <a:ext cx="4319262" cy="3244516"/>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08069802-E95A-425B-8814-3F31ED09C519}"/>
              </a:ext>
            </a:extLst>
          </p:cNvPr>
          <p:cNvSpPr txBox="1">
            <a:spLocks/>
          </p:cNvSpPr>
          <p:nvPr/>
        </p:nvSpPr>
        <p:spPr>
          <a:xfrm>
            <a:off x="354842" y="643467"/>
            <a:ext cx="394420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dirty="0">
                <a:solidFill>
                  <a:schemeClr val="bg1"/>
                </a:solidFill>
                <a:effectLst>
                  <a:outerShdw blurRad="38100" dist="38100" dir="2700000" algn="tl">
                    <a:srgbClr val="000000">
                      <a:alpha val="43137"/>
                    </a:srgbClr>
                  </a:outerShdw>
                </a:effectLst>
              </a:rPr>
              <a:t>Software Engineering</a:t>
            </a:r>
            <a:br>
              <a:rPr lang="en-US" sz="3200" b="1" i="1" dirty="0">
                <a:solidFill>
                  <a:schemeClr val="bg1"/>
                </a:solidFill>
                <a:effectLst>
                  <a:outerShdw blurRad="38100" dist="38100" dir="2700000" algn="tl">
                    <a:srgbClr val="000000">
                      <a:alpha val="43137"/>
                    </a:srgbClr>
                  </a:outerShdw>
                </a:effectLst>
              </a:rPr>
            </a:br>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Agile - Kanban</a:t>
            </a:r>
          </a:p>
        </p:txBody>
      </p:sp>
      <p:pic>
        <p:nvPicPr>
          <p:cNvPr id="7" name="Picture 2" descr="Image result for kanban board image">
            <a:extLst>
              <a:ext uri="{FF2B5EF4-FFF2-40B4-BE49-F238E27FC236}">
                <a16:creationId xmlns:a16="http://schemas.microsoft.com/office/drawing/2014/main" id="{384AEA98-372B-4B4F-9C1F-D46817CA0A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3886" y="1550581"/>
            <a:ext cx="7538113" cy="3917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57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2" descr="Image result for agile development model image">
            <a:extLst>
              <a:ext uri="{FF2B5EF4-FFF2-40B4-BE49-F238E27FC236}">
                <a16:creationId xmlns:a16="http://schemas.microsoft.com/office/drawing/2014/main" id="{FF9B7BB3-90CC-4DA4-9506-D43F7F187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12" y="3509210"/>
            <a:ext cx="4319262" cy="3244516"/>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08069802-E95A-425B-8814-3F31ED09C519}"/>
              </a:ext>
            </a:extLst>
          </p:cNvPr>
          <p:cNvSpPr txBox="1">
            <a:spLocks/>
          </p:cNvSpPr>
          <p:nvPr/>
        </p:nvSpPr>
        <p:spPr>
          <a:xfrm>
            <a:off x="354842" y="643467"/>
            <a:ext cx="394420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dirty="0">
                <a:solidFill>
                  <a:schemeClr val="bg1"/>
                </a:solidFill>
                <a:effectLst>
                  <a:outerShdw blurRad="38100" dist="38100" dir="2700000" algn="tl">
                    <a:srgbClr val="000000">
                      <a:alpha val="43137"/>
                    </a:srgbClr>
                  </a:outerShdw>
                </a:effectLst>
              </a:rPr>
              <a:t>Software Engineering</a:t>
            </a:r>
            <a:br>
              <a:rPr lang="en-US" sz="3200" b="1" i="1" dirty="0">
                <a:solidFill>
                  <a:schemeClr val="bg1"/>
                </a:solidFill>
                <a:effectLst>
                  <a:outerShdw blurRad="38100" dist="38100" dir="2700000" algn="tl">
                    <a:srgbClr val="000000">
                      <a:alpha val="43137"/>
                    </a:srgbClr>
                  </a:outerShdw>
                </a:effectLst>
              </a:rPr>
            </a:br>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Agile</a:t>
            </a:r>
          </a:p>
          <a:p>
            <a:r>
              <a:rPr lang="en-US" sz="2400" b="1" i="1" dirty="0">
                <a:solidFill>
                  <a:srgbClr val="FF0000"/>
                </a:solidFill>
                <a:effectLst>
                  <a:outerShdw blurRad="38100" dist="38100" dir="2700000" algn="tl">
                    <a:srgbClr val="000000">
                      <a:alpha val="43137"/>
                    </a:srgbClr>
                  </a:outerShdw>
                </a:effectLst>
                <a:latin typeface="Arial Black" panose="020B0A04020102020204" pitchFamily="34" charset="0"/>
              </a:rPr>
              <a:t>SCRUM VS KANBAN</a:t>
            </a:r>
          </a:p>
        </p:txBody>
      </p:sp>
      <p:sp>
        <p:nvSpPr>
          <p:cNvPr id="6" name="TextBox 5">
            <a:extLst>
              <a:ext uri="{FF2B5EF4-FFF2-40B4-BE49-F238E27FC236}">
                <a16:creationId xmlns:a16="http://schemas.microsoft.com/office/drawing/2014/main" id="{95AE6C57-FE8A-4041-A0FE-5CEE8FF5CB4C}"/>
              </a:ext>
            </a:extLst>
          </p:cNvPr>
          <p:cNvSpPr txBox="1"/>
          <p:nvPr/>
        </p:nvSpPr>
        <p:spPr>
          <a:xfrm>
            <a:off x="4841416" y="266510"/>
            <a:ext cx="7105890" cy="6001643"/>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Scrum is more prescriptive than Kanban, which eschews defining roles and teams and which has no formal structure of meetings. Kanban doesn’t prescribe iterations either – though they can be incorporated if desired.</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The process visualization techniques of Kanban make it ideally suited to co-located teams who are working on a backlog of items that is subject to frequent change (for example, Kanban is often used by support teams).</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The Kanban board though is often adopted by  Scrum teams in the form of a </a:t>
            </a:r>
            <a:r>
              <a:rPr lang="en-US" sz="2400" dirty="0">
                <a:hlinkClick r:id="rId3">
                  <a:extLst>
                    <a:ext uri="{A12FA001-AC4F-418D-AE19-62706E023703}">
                      <ahyp:hlinkClr xmlns:ahyp="http://schemas.microsoft.com/office/drawing/2018/hyperlinkcolor" val="tx"/>
                    </a:ext>
                  </a:extLst>
                </a:hlinkClick>
              </a:rPr>
              <a:t>task </a:t>
            </a:r>
            <a:r>
              <a:rPr lang="en-US" sz="2400" dirty="0" err="1">
                <a:hlinkClick r:id="rId3">
                  <a:extLst>
                    <a:ext uri="{A12FA001-AC4F-418D-AE19-62706E023703}">
                      <ahyp:hlinkClr xmlns:ahyp="http://schemas.microsoft.com/office/drawing/2018/hyperlinkcolor" val="tx"/>
                    </a:ext>
                  </a:extLst>
                </a:hlinkClick>
              </a:rPr>
              <a:t>board</a:t>
            </a:r>
            <a:r>
              <a:rPr lang="en-US" sz="2400" dirty="0" err="1"/>
              <a:t>and</a:t>
            </a:r>
            <a:r>
              <a:rPr lang="en-US" sz="2400" dirty="0"/>
              <a:t> is used to track progress throughout a sprint.</a:t>
            </a:r>
          </a:p>
          <a:p>
            <a:endParaRPr lang="en-US" sz="2400" dirty="0"/>
          </a:p>
        </p:txBody>
      </p:sp>
      <p:sp>
        <p:nvSpPr>
          <p:cNvPr id="8" name="TextBox 7">
            <a:extLst>
              <a:ext uri="{FF2B5EF4-FFF2-40B4-BE49-F238E27FC236}">
                <a16:creationId xmlns:a16="http://schemas.microsoft.com/office/drawing/2014/main" id="{2A9DF632-8DD1-40D4-9D58-5DD97B40E24A}"/>
              </a:ext>
            </a:extLst>
          </p:cNvPr>
          <p:cNvSpPr txBox="1"/>
          <p:nvPr/>
        </p:nvSpPr>
        <p:spPr>
          <a:xfrm>
            <a:off x="5147756" y="5828927"/>
            <a:ext cx="6659000" cy="646331"/>
          </a:xfrm>
          <a:prstGeom prst="rect">
            <a:avLst/>
          </a:prstGeom>
          <a:noFill/>
        </p:spPr>
        <p:txBody>
          <a:bodyPr wrap="square" rtlCol="0">
            <a:spAutoFit/>
          </a:bodyPr>
          <a:lstStyle/>
          <a:p>
            <a:r>
              <a:rPr lang="en-US" i="1" dirty="0"/>
              <a:t>Source: </a:t>
            </a:r>
            <a:r>
              <a:rPr lang="en-US" i="1" dirty="0">
                <a:hlinkClick r:id="rId4">
                  <a:extLst>
                    <a:ext uri="{A12FA001-AC4F-418D-AE19-62706E023703}">
                      <ahyp:hlinkClr xmlns:ahyp="http://schemas.microsoft.com/office/drawing/2018/hyperlinkcolor" val="tx"/>
                    </a:ext>
                  </a:extLst>
                </a:hlinkClick>
              </a:rPr>
              <a:t>https://www.scrum.org/resources/blog/scrum-and-extreme-programming-xp</a:t>
            </a:r>
            <a:endParaRPr lang="en-US" i="1" dirty="0"/>
          </a:p>
        </p:txBody>
      </p:sp>
    </p:spTree>
    <p:extLst>
      <p:ext uri="{BB962C8B-B14F-4D97-AF65-F5344CB8AC3E}">
        <p14:creationId xmlns:p14="http://schemas.microsoft.com/office/powerpoint/2010/main" val="1107700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2" descr="Image result for agile development model image">
            <a:extLst>
              <a:ext uri="{FF2B5EF4-FFF2-40B4-BE49-F238E27FC236}">
                <a16:creationId xmlns:a16="http://schemas.microsoft.com/office/drawing/2014/main" id="{FF9B7BB3-90CC-4DA4-9506-D43F7F187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12" y="3509210"/>
            <a:ext cx="4319262" cy="3244516"/>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08069802-E95A-425B-8814-3F31ED09C519}"/>
              </a:ext>
            </a:extLst>
          </p:cNvPr>
          <p:cNvSpPr txBox="1">
            <a:spLocks/>
          </p:cNvSpPr>
          <p:nvPr/>
        </p:nvSpPr>
        <p:spPr>
          <a:xfrm>
            <a:off x="354842" y="643467"/>
            <a:ext cx="394420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dirty="0">
                <a:solidFill>
                  <a:schemeClr val="bg1"/>
                </a:solidFill>
                <a:effectLst>
                  <a:outerShdw blurRad="38100" dist="38100" dir="2700000" algn="tl">
                    <a:srgbClr val="000000">
                      <a:alpha val="43137"/>
                    </a:srgbClr>
                  </a:outerShdw>
                </a:effectLst>
              </a:rPr>
              <a:t>Software Engineering</a:t>
            </a:r>
            <a:br>
              <a:rPr lang="en-US" sz="3200" b="1" i="1" dirty="0">
                <a:solidFill>
                  <a:schemeClr val="bg1"/>
                </a:solidFill>
                <a:effectLst>
                  <a:outerShdw blurRad="38100" dist="38100" dir="2700000" algn="tl">
                    <a:srgbClr val="000000">
                      <a:alpha val="43137"/>
                    </a:srgbClr>
                  </a:outerShdw>
                </a:effectLst>
              </a:rPr>
            </a:br>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Agile</a:t>
            </a:r>
          </a:p>
          <a:p>
            <a:r>
              <a:rPr lang="en-US" sz="2400" b="1" i="1" dirty="0">
                <a:solidFill>
                  <a:srgbClr val="FF0000"/>
                </a:solidFill>
                <a:effectLst>
                  <a:outerShdw blurRad="38100" dist="38100" dir="2700000" algn="tl">
                    <a:srgbClr val="000000">
                      <a:alpha val="43137"/>
                    </a:srgbClr>
                  </a:outerShdw>
                </a:effectLst>
                <a:latin typeface="Arial Black" panose="020B0A04020102020204" pitchFamily="34" charset="0"/>
              </a:rPr>
              <a:t>SCRUM VS KANBAN</a:t>
            </a:r>
          </a:p>
        </p:txBody>
      </p:sp>
      <p:sp>
        <p:nvSpPr>
          <p:cNvPr id="6" name="TextBox 5">
            <a:extLst>
              <a:ext uri="{FF2B5EF4-FFF2-40B4-BE49-F238E27FC236}">
                <a16:creationId xmlns:a16="http://schemas.microsoft.com/office/drawing/2014/main" id="{95AE6C57-FE8A-4041-A0FE-5CEE8FF5CB4C}"/>
              </a:ext>
            </a:extLst>
          </p:cNvPr>
          <p:cNvSpPr txBox="1"/>
          <p:nvPr/>
        </p:nvSpPr>
        <p:spPr>
          <a:xfrm>
            <a:off x="4841416" y="266510"/>
            <a:ext cx="7105890"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The limit to Work In Progress rule in Kanban also makes it suitable for teams with limited resources or where input from every member is required on each item. This could apply, for example, to a communications team within a large organization.</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While Scrum limits the amount of work going into each sprint, the workload is determined by the relative </a:t>
            </a:r>
            <a:r>
              <a:rPr lang="en-US" sz="2400" dirty="0">
                <a:hlinkClick r:id="rId3">
                  <a:extLst>
                    <a:ext uri="{A12FA001-AC4F-418D-AE19-62706E023703}">
                      <ahyp:hlinkClr xmlns:ahyp="http://schemas.microsoft.com/office/drawing/2018/hyperlinkcolor" val="tx"/>
                    </a:ext>
                  </a:extLst>
                </a:hlinkClick>
              </a:rPr>
              <a:t>estimation of the size of each story</a:t>
            </a:r>
            <a:r>
              <a:rPr lang="en-US" sz="2400" dirty="0"/>
              <a:t> (in points) and is agreed by the Scrum team in each planning session.</a:t>
            </a:r>
          </a:p>
          <a:p>
            <a:endParaRPr lang="en-US" sz="2400" dirty="0"/>
          </a:p>
        </p:txBody>
      </p:sp>
      <p:sp>
        <p:nvSpPr>
          <p:cNvPr id="8" name="TextBox 7">
            <a:extLst>
              <a:ext uri="{FF2B5EF4-FFF2-40B4-BE49-F238E27FC236}">
                <a16:creationId xmlns:a16="http://schemas.microsoft.com/office/drawing/2014/main" id="{2A9DF632-8DD1-40D4-9D58-5DD97B40E24A}"/>
              </a:ext>
            </a:extLst>
          </p:cNvPr>
          <p:cNvSpPr txBox="1"/>
          <p:nvPr/>
        </p:nvSpPr>
        <p:spPr>
          <a:xfrm>
            <a:off x="5147756" y="5828927"/>
            <a:ext cx="6659000" cy="646331"/>
          </a:xfrm>
          <a:prstGeom prst="rect">
            <a:avLst/>
          </a:prstGeom>
          <a:noFill/>
        </p:spPr>
        <p:txBody>
          <a:bodyPr wrap="square" rtlCol="0">
            <a:spAutoFit/>
          </a:bodyPr>
          <a:lstStyle/>
          <a:p>
            <a:r>
              <a:rPr lang="en-US" i="1" dirty="0"/>
              <a:t>Source: </a:t>
            </a:r>
            <a:r>
              <a:rPr lang="en-US" i="1" dirty="0">
                <a:hlinkClick r:id="rId4">
                  <a:extLst>
                    <a:ext uri="{A12FA001-AC4F-418D-AE19-62706E023703}">
                      <ahyp:hlinkClr xmlns:ahyp="http://schemas.microsoft.com/office/drawing/2018/hyperlinkcolor" val="tx"/>
                    </a:ext>
                  </a:extLst>
                </a:hlinkClick>
              </a:rPr>
              <a:t>https://www.scrum.org/resources/blog/scrum-and-extreme-programming-xp</a:t>
            </a:r>
            <a:endParaRPr lang="en-US" i="1" dirty="0"/>
          </a:p>
        </p:txBody>
      </p:sp>
    </p:spTree>
    <p:extLst>
      <p:ext uri="{BB962C8B-B14F-4D97-AF65-F5344CB8AC3E}">
        <p14:creationId xmlns:p14="http://schemas.microsoft.com/office/powerpoint/2010/main" val="3268868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2" descr="Image result for agile development model image">
            <a:extLst>
              <a:ext uri="{FF2B5EF4-FFF2-40B4-BE49-F238E27FC236}">
                <a16:creationId xmlns:a16="http://schemas.microsoft.com/office/drawing/2014/main" id="{FF9B7BB3-90CC-4DA4-9506-D43F7F187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12" y="3509210"/>
            <a:ext cx="4319262" cy="3244516"/>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08069802-E95A-425B-8814-3F31ED09C519}"/>
              </a:ext>
            </a:extLst>
          </p:cNvPr>
          <p:cNvSpPr txBox="1">
            <a:spLocks/>
          </p:cNvSpPr>
          <p:nvPr/>
        </p:nvSpPr>
        <p:spPr>
          <a:xfrm>
            <a:off x="354842" y="643467"/>
            <a:ext cx="394420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dirty="0">
                <a:solidFill>
                  <a:schemeClr val="bg1"/>
                </a:solidFill>
                <a:effectLst>
                  <a:outerShdw blurRad="38100" dist="38100" dir="2700000" algn="tl">
                    <a:srgbClr val="000000">
                      <a:alpha val="43137"/>
                    </a:srgbClr>
                  </a:outerShdw>
                </a:effectLst>
              </a:rPr>
              <a:t>Software Engineering</a:t>
            </a:r>
            <a:br>
              <a:rPr lang="en-US" sz="3200" b="1" i="1" dirty="0">
                <a:solidFill>
                  <a:schemeClr val="bg1"/>
                </a:solidFill>
                <a:effectLst>
                  <a:outerShdw blurRad="38100" dist="38100" dir="2700000" algn="tl">
                    <a:srgbClr val="000000">
                      <a:alpha val="43137"/>
                    </a:srgbClr>
                  </a:outerShdw>
                </a:effectLst>
              </a:rPr>
            </a:br>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Agile</a:t>
            </a:r>
          </a:p>
          <a:p>
            <a:r>
              <a:rPr lang="en-US" sz="2400" b="1" i="1" dirty="0">
                <a:solidFill>
                  <a:srgbClr val="FF0000"/>
                </a:solidFill>
                <a:effectLst>
                  <a:outerShdw blurRad="38100" dist="38100" dir="2700000" algn="tl">
                    <a:srgbClr val="000000">
                      <a:alpha val="43137"/>
                    </a:srgbClr>
                  </a:outerShdw>
                </a:effectLst>
                <a:latin typeface="Arial Black" panose="020B0A04020102020204" pitchFamily="34" charset="0"/>
              </a:rPr>
              <a:t>SCRUM VS KANBAN</a:t>
            </a:r>
          </a:p>
        </p:txBody>
      </p:sp>
      <p:sp>
        <p:nvSpPr>
          <p:cNvPr id="6" name="TextBox 5">
            <a:extLst>
              <a:ext uri="{FF2B5EF4-FFF2-40B4-BE49-F238E27FC236}">
                <a16:creationId xmlns:a16="http://schemas.microsoft.com/office/drawing/2014/main" id="{95AE6C57-FE8A-4041-A0FE-5CEE8FF5CB4C}"/>
              </a:ext>
            </a:extLst>
          </p:cNvPr>
          <p:cNvSpPr txBox="1"/>
          <p:nvPr/>
        </p:nvSpPr>
        <p:spPr>
          <a:xfrm>
            <a:off x="4841416" y="266510"/>
            <a:ext cx="7105890" cy="3785652"/>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While a Kanban team tracks ‘cycle time’ and optimizes for lead times that are as short and as predictable as possible, a Scrum team aims to improve its output over successive sprints and to improve the ‘velocity’ of the team (the number of relative estimation points completed in a sprint). This arguably makes Scrum more suitable for scaling – it certainly feels more familiar and predictable which can be reassuring for large organizations.</a:t>
            </a:r>
          </a:p>
          <a:p>
            <a:endParaRPr lang="en-US" sz="2400" dirty="0"/>
          </a:p>
        </p:txBody>
      </p:sp>
      <p:sp>
        <p:nvSpPr>
          <p:cNvPr id="8" name="TextBox 7">
            <a:extLst>
              <a:ext uri="{FF2B5EF4-FFF2-40B4-BE49-F238E27FC236}">
                <a16:creationId xmlns:a16="http://schemas.microsoft.com/office/drawing/2014/main" id="{2A9DF632-8DD1-40D4-9D58-5DD97B40E24A}"/>
              </a:ext>
            </a:extLst>
          </p:cNvPr>
          <p:cNvSpPr txBox="1"/>
          <p:nvPr/>
        </p:nvSpPr>
        <p:spPr>
          <a:xfrm>
            <a:off x="5147756" y="5828927"/>
            <a:ext cx="6659000" cy="646331"/>
          </a:xfrm>
          <a:prstGeom prst="rect">
            <a:avLst/>
          </a:prstGeom>
          <a:noFill/>
        </p:spPr>
        <p:txBody>
          <a:bodyPr wrap="square" rtlCol="0">
            <a:spAutoFit/>
          </a:bodyPr>
          <a:lstStyle/>
          <a:p>
            <a:r>
              <a:rPr lang="en-US" i="1" dirty="0"/>
              <a:t>Source: </a:t>
            </a:r>
            <a:r>
              <a:rPr lang="en-US" i="1" dirty="0">
                <a:hlinkClick r:id="rId3">
                  <a:extLst>
                    <a:ext uri="{A12FA001-AC4F-418D-AE19-62706E023703}">
                      <ahyp:hlinkClr xmlns:ahyp="http://schemas.microsoft.com/office/drawing/2018/hyperlinkcolor" val="tx"/>
                    </a:ext>
                  </a:extLst>
                </a:hlinkClick>
              </a:rPr>
              <a:t>https://www.scrum.org/resources/blog/scrum-and-extreme-programming-xp</a:t>
            </a:r>
            <a:endParaRPr lang="en-US" i="1" dirty="0"/>
          </a:p>
        </p:txBody>
      </p:sp>
    </p:spTree>
    <p:extLst>
      <p:ext uri="{BB962C8B-B14F-4D97-AF65-F5344CB8AC3E}">
        <p14:creationId xmlns:p14="http://schemas.microsoft.com/office/powerpoint/2010/main" val="2679758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2" descr="Image result for agile development model image">
            <a:extLst>
              <a:ext uri="{FF2B5EF4-FFF2-40B4-BE49-F238E27FC236}">
                <a16:creationId xmlns:a16="http://schemas.microsoft.com/office/drawing/2014/main" id="{FF9B7BB3-90CC-4DA4-9506-D43F7F187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12" y="3509210"/>
            <a:ext cx="4319262" cy="3244516"/>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08069802-E95A-425B-8814-3F31ED09C519}"/>
              </a:ext>
            </a:extLst>
          </p:cNvPr>
          <p:cNvSpPr txBox="1">
            <a:spLocks/>
          </p:cNvSpPr>
          <p:nvPr/>
        </p:nvSpPr>
        <p:spPr>
          <a:xfrm>
            <a:off x="354842" y="643467"/>
            <a:ext cx="394420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dirty="0">
                <a:solidFill>
                  <a:schemeClr val="bg1"/>
                </a:solidFill>
                <a:effectLst>
                  <a:outerShdw blurRad="38100" dist="38100" dir="2700000" algn="tl">
                    <a:srgbClr val="000000">
                      <a:alpha val="43137"/>
                    </a:srgbClr>
                  </a:outerShdw>
                </a:effectLst>
              </a:rPr>
              <a:t>Software Engineering</a:t>
            </a:r>
            <a:br>
              <a:rPr lang="en-US" sz="3200" b="1" i="1" dirty="0">
                <a:solidFill>
                  <a:schemeClr val="bg1"/>
                </a:solidFill>
                <a:effectLst>
                  <a:outerShdw blurRad="38100" dist="38100" dir="2700000" algn="tl">
                    <a:srgbClr val="000000">
                      <a:alpha val="43137"/>
                    </a:srgbClr>
                  </a:outerShdw>
                </a:effectLst>
              </a:rPr>
            </a:br>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Agile</a:t>
            </a:r>
          </a:p>
          <a:p>
            <a:r>
              <a:rPr lang="en-US" sz="2400" b="1" i="1" dirty="0">
                <a:solidFill>
                  <a:srgbClr val="FF0000"/>
                </a:solidFill>
                <a:effectLst>
                  <a:outerShdw blurRad="38100" dist="38100" dir="2700000" algn="tl">
                    <a:srgbClr val="000000">
                      <a:alpha val="43137"/>
                    </a:srgbClr>
                  </a:outerShdw>
                </a:effectLst>
                <a:latin typeface="Arial Black" panose="020B0A04020102020204" pitchFamily="34" charset="0"/>
              </a:rPr>
              <a:t>SCRUM VS XP</a:t>
            </a:r>
          </a:p>
        </p:txBody>
      </p:sp>
      <p:sp>
        <p:nvSpPr>
          <p:cNvPr id="6" name="TextBox 5">
            <a:extLst>
              <a:ext uri="{FF2B5EF4-FFF2-40B4-BE49-F238E27FC236}">
                <a16:creationId xmlns:a16="http://schemas.microsoft.com/office/drawing/2014/main" id="{95AE6C57-FE8A-4041-A0FE-5CEE8FF5CB4C}"/>
              </a:ext>
            </a:extLst>
          </p:cNvPr>
          <p:cNvSpPr txBox="1"/>
          <p:nvPr/>
        </p:nvSpPr>
        <p:spPr>
          <a:xfrm>
            <a:off x="4841416" y="266510"/>
            <a:ext cx="7105890" cy="5878532"/>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t>In Scrum, teams and meetings are fairly set in stone whereas the question of how work actually gets done is left to the teams to decide themselves. XP on the other hand comes with a set of core practices that could seem overwhelming to the Agile beginner.</a:t>
            </a:r>
          </a:p>
          <a:p>
            <a:pPr marL="342900" indent="-342900">
              <a:buFont typeface="Wingdings" panose="05000000000000000000" pitchFamily="2" charset="2"/>
              <a:buChar char="Ø"/>
            </a:pPr>
            <a:endParaRPr lang="en-US" sz="2200" dirty="0"/>
          </a:p>
          <a:p>
            <a:pPr marL="342900" indent="-342900">
              <a:buFont typeface="Wingdings" panose="05000000000000000000" pitchFamily="2" charset="2"/>
              <a:buChar char="Ø"/>
            </a:pPr>
            <a:r>
              <a:rPr lang="en-US" sz="2200" dirty="0"/>
              <a:t>It could be said that Scrum is a methodology, which is more concerned with productivity while XP is more concerned with engineering.</a:t>
            </a:r>
          </a:p>
          <a:p>
            <a:pPr marL="342900" indent="-342900">
              <a:buFont typeface="Wingdings" panose="05000000000000000000" pitchFamily="2" charset="2"/>
              <a:buChar char="Ø"/>
            </a:pPr>
            <a:endParaRPr lang="en-US" sz="2200" dirty="0"/>
          </a:p>
          <a:p>
            <a:pPr marL="342900" indent="-342900">
              <a:buFont typeface="Wingdings" panose="05000000000000000000" pitchFamily="2" charset="2"/>
              <a:buChar char="Ø"/>
            </a:pPr>
            <a:r>
              <a:rPr lang="en-US" sz="2200" dirty="0"/>
              <a:t>The value that XP practices can add though is undisputable and many organizations which use Scrum adopt Pair Programming, Test Driven Development and Refactoring as practices which improve quality, speed up the release process and/or reduce the need to revisit work due to technical debt.</a:t>
            </a:r>
          </a:p>
          <a:p>
            <a:endParaRPr lang="en-US" sz="2400" dirty="0"/>
          </a:p>
        </p:txBody>
      </p:sp>
      <p:sp>
        <p:nvSpPr>
          <p:cNvPr id="8" name="TextBox 7">
            <a:extLst>
              <a:ext uri="{FF2B5EF4-FFF2-40B4-BE49-F238E27FC236}">
                <a16:creationId xmlns:a16="http://schemas.microsoft.com/office/drawing/2014/main" id="{2A9DF632-8DD1-40D4-9D58-5DD97B40E24A}"/>
              </a:ext>
            </a:extLst>
          </p:cNvPr>
          <p:cNvSpPr txBox="1"/>
          <p:nvPr/>
        </p:nvSpPr>
        <p:spPr>
          <a:xfrm>
            <a:off x="5147756" y="5828927"/>
            <a:ext cx="6659000" cy="646331"/>
          </a:xfrm>
          <a:prstGeom prst="rect">
            <a:avLst/>
          </a:prstGeom>
          <a:noFill/>
        </p:spPr>
        <p:txBody>
          <a:bodyPr wrap="square" rtlCol="0">
            <a:spAutoFit/>
          </a:bodyPr>
          <a:lstStyle/>
          <a:p>
            <a:r>
              <a:rPr lang="en-US" i="1" dirty="0"/>
              <a:t>Source: </a:t>
            </a:r>
            <a:r>
              <a:rPr lang="en-US" i="1" dirty="0">
                <a:hlinkClick r:id="rId3">
                  <a:extLst>
                    <a:ext uri="{A12FA001-AC4F-418D-AE19-62706E023703}">
                      <ahyp:hlinkClr xmlns:ahyp="http://schemas.microsoft.com/office/drawing/2018/hyperlinkcolor" val="tx"/>
                    </a:ext>
                  </a:extLst>
                </a:hlinkClick>
              </a:rPr>
              <a:t>https://www.scrum.org/resources/blog/scrum-and-extreme-programming-xp</a:t>
            </a:r>
            <a:endParaRPr lang="en-US" i="1" dirty="0"/>
          </a:p>
        </p:txBody>
      </p:sp>
    </p:spTree>
    <p:extLst>
      <p:ext uri="{BB962C8B-B14F-4D97-AF65-F5344CB8AC3E}">
        <p14:creationId xmlns:p14="http://schemas.microsoft.com/office/powerpoint/2010/main" val="1373463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2" descr="Image result for agile development model image">
            <a:extLst>
              <a:ext uri="{FF2B5EF4-FFF2-40B4-BE49-F238E27FC236}">
                <a16:creationId xmlns:a16="http://schemas.microsoft.com/office/drawing/2014/main" id="{FF9B7BB3-90CC-4DA4-9506-D43F7F187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12" y="3509210"/>
            <a:ext cx="4319262" cy="3244516"/>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08069802-E95A-425B-8814-3F31ED09C519}"/>
              </a:ext>
            </a:extLst>
          </p:cNvPr>
          <p:cNvSpPr txBox="1">
            <a:spLocks/>
          </p:cNvSpPr>
          <p:nvPr/>
        </p:nvSpPr>
        <p:spPr>
          <a:xfrm>
            <a:off x="354842" y="643467"/>
            <a:ext cx="394420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a:solidFill>
                  <a:schemeClr val="bg1"/>
                </a:solidFill>
                <a:effectLst>
                  <a:outerShdw blurRad="38100" dist="38100" dir="2700000" algn="tl">
                    <a:srgbClr val="000000">
                      <a:alpha val="43137"/>
                    </a:srgbClr>
                  </a:outerShdw>
                </a:effectLst>
              </a:rPr>
              <a:t>Software Engineering</a:t>
            </a:r>
            <a:br>
              <a:rPr lang="en-US" sz="3200" b="1" i="1">
                <a:solidFill>
                  <a:schemeClr val="bg1"/>
                </a:solidFill>
                <a:effectLst>
                  <a:outerShdw blurRad="38100" dist="38100" dir="2700000" algn="tl">
                    <a:srgbClr val="000000">
                      <a:alpha val="43137"/>
                    </a:srgbClr>
                  </a:outerShdw>
                </a:effectLst>
              </a:rPr>
            </a:br>
            <a:r>
              <a:rPr lang="en-US" sz="2400" i="1">
                <a:solidFill>
                  <a:srgbClr val="FF0000"/>
                </a:solidFill>
                <a:effectLst>
                  <a:outerShdw blurRad="38100" dist="38100" dir="2700000" algn="tl">
                    <a:srgbClr val="000000">
                      <a:alpha val="43137"/>
                    </a:srgbClr>
                  </a:outerShdw>
                </a:effectLst>
                <a:latin typeface="Arial Black" panose="020B0A04020102020204" pitchFamily="34" charset="0"/>
              </a:rPr>
              <a:t>Software Development Methodology</a:t>
            </a:r>
            <a:r>
              <a:rPr lang="en-US" sz="2400" b="1" i="1">
                <a:solidFill>
                  <a:srgbClr val="FF0000"/>
                </a:solidFill>
                <a:effectLst>
                  <a:outerShdw blurRad="38100" dist="38100" dir="2700000" algn="tl">
                    <a:srgbClr val="000000">
                      <a:alpha val="43137"/>
                    </a:srgbClr>
                  </a:outerShdw>
                </a:effectLst>
              </a:rPr>
              <a:t> – </a:t>
            </a:r>
            <a:r>
              <a:rPr lang="en-US" sz="2800" b="1" i="1">
                <a:solidFill>
                  <a:srgbClr val="FF0000"/>
                </a:solidFill>
                <a:effectLst>
                  <a:outerShdw blurRad="38100" dist="38100" dir="2700000" algn="tl">
                    <a:srgbClr val="000000">
                      <a:alpha val="43137"/>
                    </a:srgbClr>
                  </a:outerShdw>
                </a:effectLst>
                <a:latin typeface="Arial Black" panose="020B0A04020102020204" pitchFamily="34" charset="0"/>
              </a:rPr>
              <a:t>Agile</a:t>
            </a:r>
            <a:endPar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7" name="TextBox 6">
            <a:extLst>
              <a:ext uri="{FF2B5EF4-FFF2-40B4-BE49-F238E27FC236}">
                <a16:creationId xmlns:a16="http://schemas.microsoft.com/office/drawing/2014/main" id="{06E148C5-0707-46A8-AFFF-782DF4FD7A08}"/>
              </a:ext>
            </a:extLst>
          </p:cNvPr>
          <p:cNvSpPr txBox="1"/>
          <p:nvPr/>
        </p:nvSpPr>
        <p:spPr>
          <a:xfrm>
            <a:off x="5009138" y="2305615"/>
            <a:ext cx="6484167" cy="2246769"/>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SCRUM</a:t>
            </a:r>
          </a:p>
          <a:p>
            <a:endParaRPr lang="en-US" sz="2800" dirty="0"/>
          </a:p>
          <a:p>
            <a:pPr marL="285750" indent="-285750">
              <a:buFont typeface="Wingdings" panose="05000000000000000000" pitchFamily="2" charset="2"/>
              <a:buChar char="Ø"/>
            </a:pPr>
            <a:r>
              <a:rPr lang="en-US" sz="2800" dirty="0"/>
              <a:t>XP (Extreme Programming)</a:t>
            </a:r>
          </a:p>
          <a:p>
            <a:endParaRPr lang="en-US" sz="2800" dirty="0"/>
          </a:p>
          <a:p>
            <a:pPr marL="285750" indent="-285750">
              <a:buFont typeface="Wingdings" panose="05000000000000000000" pitchFamily="2" charset="2"/>
              <a:buChar char="Ø"/>
            </a:pPr>
            <a:r>
              <a:rPr lang="en-US" sz="2800" dirty="0"/>
              <a:t>KANBAN</a:t>
            </a:r>
          </a:p>
        </p:txBody>
      </p:sp>
    </p:spTree>
    <p:extLst>
      <p:ext uri="{BB962C8B-B14F-4D97-AF65-F5344CB8AC3E}">
        <p14:creationId xmlns:p14="http://schemas.microsoft.com/office/powerpoint/2010/main" val="440799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2" descr="Image result for agile development model image">
            <a:extLst>
              <a:ext uri="{FF2B5EF4-FFF2-40B4-BE49-F238E27FC236}">
                <a16:creationId xmlns:a16="http://schemas.microsoft.com/office/drawing/2014/main" id="{FF9B7BB3-90CC-4DA4-9506-D43F7F187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12" y="3509210"/>
            <a:ext cx="4319262" cy="3244516"/>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08069802-E95A-425B-8814-3F31ED09C519}"/>
              </a:ext>
            </a:extLst>
          </p:cNvPr>
          <p:cNvSpPr txBox="1">
            <a:spLocks/>
          </p:cNvSpPr>
          <p:nvPr/>
        </p:nvSpPr>
        <p:spPr>
          <a:xfrm>
            <a:off x="354842" y="643467"/>
            <a:ext cx="394420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dirty="0">
                <a:solidFill>
                  <a:schemeClr val="bg1"/>
                </a:solidFill>
                <a:effectLst>
                  <a:outerShdw blurRad="38100" dist="38100" dir="2700000" algn="tl">
                    <a:srgbClr val="000000">
                      <a:alpha val="43137"/>
                    </a:srgbClr>
                  </a:outerShdw>
                </a:effectLst>
              </a:rPr>
              <a:t>Software Engineering</a:t>
            </a:r>
            <a:br>
              <a:rPr lang="en-US" sz="3200" b="1" i="1" dirty="0">
                <a:solidFill>
                  <a:schemeClr val="bg1"/>
                </a:solidFill>
                <a:effectLst>
                  <a:outerShdw blurRad="38100" dist="38100" dir="2700000" algn="tl">
                    <a:srgbClr val="000000">
                      <a:alpha val="43137"/>
                    </a:srgbClr>
                  </a:outerShdw>
                </a:effectLst>
              </a:rPr>
            </a:br>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Agile</a:t>
            </a:r>
          </a:p>
          <a:p>
            <a:r>
              <a:rPr lang="en-US" sz="2400" b="1" i="1" dirty="0">
                <a:solidFill>
                  <a:srgbClr val="FF0000"/>
                </a:solidFill>
                <a:effectLst>
                  <a:outerShdw blurRad="38100" dist="38100" dir="2700000" algn="tl">
                    <a:srgbClr val="000000">
                      <a:alpha val="43137"/>
                    </a:srgbClr>
                  </a:outerShdw>
                </a:effectLst>
                <a:latin typeface="Arial Black" panose="020B0A04020102020204" pitchFamily="34" charset="0"/>
              </a:rPr>
              <a:t>SCRUM VS XP</a:t>
            </a:r>
          </a:p>
        </p:txBody>
      </p:sp>
      <p:sp>
        <p:nvSpPr>
          <p:cNvPr id="6" name="TextBox 5">
            <a:extLst>
              <a:ext uri="{FF2B5EF4-FFF2-40B4-BE49-F238E27FC236}">
                <a16:creationId xmlns:a16="http://schemas.microsoft.com/office/drawing/2014/main" id="{95AE6C57-FE8A-4041-A0FE-5CEE8FF5CB4C}"/>
              </a:ext>
            </a:extLst>
          </p:cNvPr>
          <p:cNvSpPr txBox="1"/>
          <p:nvPr/>
        </p:nvSpPr>
        <p:spPr>
          <a:xfrm>
            <a:off x="4841416" y="266510"/>
            <a:ext cx="7105890" cy="4154984"/>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Alongside shorter iterations, some other important things which differentiate XP from Scrum are:</a:t>
            </a:r>
          </a:p>
          <a:p>
            <a:pPr marL="800100" lvl="1" indent="-342900">
              <a:buFont typeface="Wingdings" panose="05000000000000000000" pitchFamily="2" charset="2"/>
              <a:buChar char="v"/>
            </a:pPr>
            <a:r>
              <a:rPr lang="en-US" sz="2400" dirty="0"/>
              <a:t>XP teams work on items in a strict priority order whereas a Scrum team might not necessarily tackle each item in priority order once in sprint</a:t>
            </a:r>
          </a:p>
          <a:p>
            <a:pPr marL="800100" lvl="1" indent="-342900">
              <a:buFont typeface="Wingdings" panose="05000000000000000000" pitchFamily="2" charset="2"/>
              <a:buChar char="v"/>
            </a:pPr>
            <a:endParaRPr lang="en-US" sz="2400" dirty="0"/>
          </a:p>
          <a:p>
            <a:pPr marL="800100" lvl="1" indent="-342900">
              <a:buFont typeface="Wingdings" panose="05000000000000000000" pitchFamily="2" charset="2"/>
              <a:buChar char="v"/>
            </a:pPr>
            <a:r>
              <a:rPr lang="en-US" sz="2400" dirty="0"/>
              <a:t>XP teams can bring new items of work into an iteration and switch out items of equivalent size (as long as they haven’t been started) if the customer decides on a new priority</a:t>
            </a:r>
          </a:p>
          <a:p>
            <a:endParaRPr lang="en-US" sz="2400" dirty="0"/>
          </a:p>
        </p:txBody>
      </p:sp>
      <p:sp>
        <p:nvSpPr>
          <p:cNvPr id="8" name="TextBox 7">
            <a:extLst>
              <a:ext uri="{FF2B5EF4-FFF2-40B4-BE49-F238E27FC236}">
                <a16:creationId xmlns:a16="http://schemas.microsoft.com/office/drawing/2014/main" id="{2A9DF632-8DD1-40D4-9D58-5DD97B40E24A}"/>
              </a:ext>
            </a:extLst>
          </p:cNvPr>
          <p:cNvSpPr txBox="1"/>
          <p:nvPr/>
        </p:nvSpPr>
        <p:spPr>
          <a:xfrm>
            <a:off x="5147756" y="5828927"/>
            <a:ext cx="6659000" cy="646331"/>
          </a:xfrm>
          <a:prstGeom prst="rect">
            <a:avLst/>
          </a:prstGeom>
          <a:noFill/>
        </p:spPr>
        <p:txBody>
          <a:bodyPr wrap="square" rtlCol="0">
            <a:spAutoFit/>
          </a:bodyPr>
          <a:lstStyle/>
          <a:p>
            <a:r>
              <a:rPr lang="en-US" i="1" dirty="0"/>
              <a:t>Source: </a:t>
            </a:r>
            <a:r>
              <a:rPr lang="en-US" i="1" dirty="0">
                <a:hlinkClick r:id="rId3">
                  <a:extLst>
                    <a:ext uri="{A12FA001-AC4F-418D-AE19-62706E023703}">
                      <ahyp:hlinkClr xmlns:ahyp="http://schemas.microsoft.com/office/drawing/2018/hyperlinkcolor" val="tx"/>
                    </a:ext>
                  </a:extLst>
                </a:hlinkClick>
              </a:rPr>
              <a:t>https://www.scrum.org/resources/blog/scrum-and-extreme-programming-xp</a:t>
            </a:r>
            <a:endParaRPr lang="en-US" i="1" dirty="0"/>
          </a:p>
        </p:txBody>
      </p:sp>
    </p:spTree>
    <p:extLst>
      <p:ext uri="{BB962C8B-B14F-4D97-AF65-F5344CB8AC3E}">
        <p14:creationId xmlns:p14="http://schemas.microsoft.com/office/powerpoint/2010/main" val="692782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2" descr="Image result for agile development model image">
            <a:extLst>
              <a:ext uri="{FF2B5EF4-FFF2-40B4-BE49-F238E27FC236}">
                <a16:creationId xmlns:a16="http://schemas.microsoft.com/office/drawing/2014/main" id="{FF9B7BB3-90CC-4DA4-9506-D43F7F187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12" y="3509210"/>
            <a:ext cx="4319262" cy="3244516"/>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08069802-E95A-425B-8814-3F31ED09C519}"/>
              </a:ext>
            </a:extLst>
          </p:cNvPr>
          <p:cNvSpPr txBox="1">
            <a:spLocks/>
          </p:cNvSpPr>
          <p:nvPr/>
        </p:nvSpPr>
        <p:spPr>
          <a:xfrm>
            <a:off x="354842" y="643467"/>
            <a:ext cx="394420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dirty="0">
                <a:solidFill>
                  <a:schemeClr val="bg1"/>
                </a:solidFill>
                <a:effectLst>
                  <a:outerShdw blurRad="38100" dist="38100" dir="2700000" algn="tl">
                    <a:srgbClr val="000000">
                      <a:alpha val="43137"/>
                    </a:srgbClr>
                  </a:outerShdw>
                </a:effectLst>
              </a:rPr>
              <a:t>Software Engineering</a:t>
            </a:r>
            <a:br>
              <a:rPr lang="en-US" sz="3200" b="1" i="1" dirty="0">
                <a:solidFill>
                  <a:schemeClr val="bg1"/>
                </a:solidFill>
                <a:effectLst>
                  <a:outerShdw blurRad="38100" dist="38100" dir="2700000" algn="tl">
                    <a:srgbClr val="000000">
                      <a:alpha val="43137"/>
                    </a:srgbClr>
                  </a:outerShdw>
                </a:effectLst>
              </a:rPr>
            </a:br>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Agile</a:t>
            </a:r>
          </a:p>
          <a:p>
            <a:r>
              <a:rPr lang="en-US" sz="2400" b="1" i="1" dirty="0">
                <a:solidFill>
                  <a:srgbClr val="FF0000"/>
                </a:solidFill>
                <a:effectLst>
                  <a:outerShdw blurRad="38100" dist="38100" dir="2700000" algn="tl">
                    <a:srgbClr val="000000">
                      <a:alpha val="43137"/>
                    </a:srgbClr>
                  </a:outerShdw>
                </a:effectLst>
                <a:latin typeface="Arial Black" panose="020B0A04020102020204" pitchFamily="34" charset="0"/>
              </a:rPr>
              <a:t>SCRUM VS XP</a:t>
            </a:r>
          </a:p>
        </p:txBody>
      </p:sp>
      <p:sp>
        <p:nvSpPr>
          <p:cNvPr id="6" name="TextBox 5">
            <a:extLst>
              <a:ext uri="{FF2B5EF4-FFF2-40B4-BE49-F238E27FC236}">
                <a16:creationId xmlns:a16="http://schemas.microsoft.com/office/drawing/2014/main" id="{95AE6C57-FE8A-4041-A0FE-5CEE8FF5CB4C}"/>
              </a:ext>
            </a:extLst>
          </p:cNvPr>
          <p:cNvSpPr txBox="1"/>
          <p:nvPr/>
        </p:nvSpPr>
        <p:spPr>
          <a:xfrm>
            <a:off x="4841416" y="266510"/>
            <a:ext cx="7105890"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In terms of similarities, the role of the customer in XP is very similar to that of the Product Owner in Scrum – in that they help write user stories, prioritize them and are always available to developers – though less well defined.</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Both Scrum and XP mandate a daily stand up meeting.</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While both stress the importance of co-location, only XP makes it deal-breaker.</a:t>
            </a:r>
          </a:p>
          <a:p>
            <a:endParaRPr lang="en-US" sz="2400" dirty="0"/>
          </a:p>
        </p:txBody>
      </p:sp>
      <p:sp>
        <p:nvSpPr>
          <p:cNvPr id="8" name="TextBox 7">
            <a:extLst>
              <a:ext uri="{FF2B5EF4-FFF2-40B4-BE49-F238E27FC236}">
                <a16:creationId xmlns:a16="http://schemas.microsoft.com/office/drawing/2014/main" id="{2A9DF632-8DD1-40D4-9D58-5DD97B40E24A}"/>
              </a:ext>
            </a:extLst>
          </p:cNvPr>
          <p:cNvSpPr txBox="1"/>
          <p:nvPr/>
        </p:nvSpPr>
        <p:spPr>
          <a:xfrm>
            <a:off x="5147756" y="5828927"/>
            <a:ext cx="6659000" cy="646331"/>
          </a:xfrm>
          <a:prstGeom prst="rect">
            <a:avLst/>
          </a:prstGeom>
          <a:noFill/>
        </p:spPr>
        <p:txBody>
          <a:bodyPr wrap="square" rtlCol="0">
            <a:spAutoFit/>
          </a:bodyPr>
          <a:lstStyle/>
          <a:p>
            <a:r>
              <a:rPr lang="en-US" i="1" dirty="0"/>
              <a:t>Source: </a:t>
            </a:r>
            <a:r>
              <a:rPr lang="en-US" i="1" dirty="0">
                <a:hlinkClick r:id="rId3">
                  <a:extLst>
                    <a:ext uri="{A12FA001-AC4F-418D-AE19-62706E023703}">
                      <ahyp:hlinkClr xmlns:ahyp="http://schemas.microsoft.com/office/drawing/2018/hyperlinkcolor" val="tx"/>
                    </a:ext>
                  </a:extLst>
                </a:hlinkClick>
              </a:rPr>
              <a:t>https://www.scrum.org/resources/blog/scrum-and-extreme-programming-xp</a:t>
            </a:r>
            <a:endParaRPr lang="en-US" i="1" dirty="0"/>
          </a:p>
        </p:txBody>
      </p:sp>
    </p:spTree>
    <p:extLst>
      <p:ext uri="{BB962C8B-B14F-4D97-AF65-F5344CB8AC3E}">
        <p14:creationId xmlns:p14="http://schemas.microsoft.com/office/powerpoint/2010/main" val="1165298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08069802-E95A-425B-8814-3F31ED09C519}"/>
              </a:ext>
            </a:extLst>
          </p:cNvPr>
          <p:cNvSpPr txBox="1">
            <a:spLocks/>
          </p:cNvSpPr>
          <p:nvPr/>
        </p:nvSpPr>
        <p:spPr>
          <a:xfrm>
            <a:off x="354842" y="643467"/>
            <a:ext cx="394420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dirty="0">
                <a:solidFill>
                  <a:schemeClr val="bg1"/>
                </a:solidFill>
                <a:effectLst>
                  <a:outerShdw blurRad="38100" dist="38100" dir="2700000" algn="tl">
                    <a:srgbClr val="000000">
                      <a:alpha val="43137"/>
                    </a:srgbClr>
                  </a:outerShdw>
                </a:effectLst>
              </a:rPr>
              <a:t>Software Engineering</a:t>
            </a:r>
            <a:br>
              <a:rPr lang="en-US" sz="3200" b="1" i="1" dirty="0">
                <a:solidFill>
                  <a:schemeClr val="bg1"/>
                </a:solidFill>
                <a:effectLst>
                  <a:outerShdw blurRad="38100" dist="38100" dir="2700000" algn="tl">
                    <a:srgbClr val="000000">
                      <a:alpha val="43137"/>
                    </a:srgbClr>
                  </a:outerShdw>
                </a:effectLst>
              </a:rPr>
            </a:br>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DevOps</a:t>
            </a:r>
            <a:endParaRPr lang="en-US" sz="24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6" name="TextBox 5">
            <a:extLst>
              <a:ext uri="{FF2B5EF4-FFF2-40B4-BE49-F238E27FC236}">
                <a16:creationId xmlns:a16="http://schemas.microsoft.com/office/drawing/2014/main" id="{95AE6C57-FE8A-4041-A0FE-5CEE8FF5CB4C}"/>
              </a:ext>
            </a:extLst>
          </p:cNvPr>
          <p:cNvSpPr txBox="1"/>
          <p:nvPr/>
        </p:nvSpPr>
        <p:spPr>
          <a:xfrm>
            <a:off x="4841416" y="266510"/>
            <a:ext cx="7105890" cy="5693866"/>
          </a:xfrm>
          <a:prstGeom prst="rect">
            <a:avLst/>
          </a:prstGeom>
          <a:noFill/>
        </p:spPr>
        <p:txBody>
          <a:bodyPr wrap="square" rtlCol="0">
            <a:spAutoFit/>
          </a:bodyPr>
          <a:lstStyle/>
          <a:p>
            <a:pPr fontAlgn="base"/>
            <a:r>
              <a:rPr lang="en-US" sz="3200" b="1" dirty="0">
                <a:effectLst>
                  <a:outerShdw blurRad="38100" dist="38100" dir="2700000" algn="tl">
                    <a:srgbClr val="000000">
                      <a:alpha val="43137"/>
                    </a:srgbClr>
                  </a:outerShdw>
                </a:effectLst>
              </a:rPr>
              <a:t>What is DevOps?</a:t>
            </a:r>
          </a:p>
          <a:p>
            <a:pPr marL="457200" indent="-457200" fontAlgn="base">
              <a:buFont typeface="Wingdings" panose="05000000000000000000" pitchFamily="2" charset="2"/>
              <a:buChar char="v"/>
            </a:pPr>
            <a:r>
              <a:rPr lang="en-US" sz="2800" dirty="0"/>
              <a:t>DevOps is a set of practices that works to automate and integrate the processes between software development and IT teams, so they can build, test, and release software faster and more reliably. </a:t>
            </a:r>
          </a:p>
          <a:p>
            <a:pPr marL="457200" indent="-457200" fontAlgn="base">
              <a:buFont typeface="Wingdings" panose="05000000000000000000" pitchFamily="2" charset="2"/>
              <a:buChar char="v"/>
            </a:pPr>
            <a:r>
              <a:rPr lang="en-US" sz="2800" dirty="0"/>
              <a:t>The term DevOps was formed by combining the words “development” and “operations” and signifies a cultural shift that bridges the gap between development and operation teams, which historically functioned in siloes. </a:t>
            </a:r>
          </a:p>
          <a:p>
            <a:endParaRPr lang="en-US" sz="2400" dirty="0"/>
          </a:p>
        </p:txBody>
      </p:sp>
      <p:sp>
        <p:nvSpPr>
          <p:cNvPr id="8" name="TextBox 7">
            <a:extLst>
              <a:ext uri="{FF2B5EF4-FFF2-40B4-BE49-F238E27FC236}">
                <a16:creationId xmlns:a16="http://schemas.microsoft.com/office/drawing/2014/main" id="{2A9DF632-8DD1-40D4-9D58-5DD97B40E24A}"/>
              </a:ext>
            </a:extLst>
          </p:cNvPr>
          <p:cNvSpPr txBox="1"/>
          <p:nvPr/>
        </p:nvSpPr>
        <p:spPr>
          <a:xfrm>
            <a:off x="5147756" y="5828927"/>
            <a:ext cx="6659000" cy="369332"/>
          </a:xfrm>
          <a:prstGeom prst="rect">
            <a:avLst/>
          </a:prstGeom>
          <a:noFill/>
        </p:spPr>
        <p:txBody>
          <a:bodyPr wrap="square" rtlCol="0">
            <a:spAutoFit/>
          </a:bodyPr>
          <a:lstStyle/>
          <a:p>
            <a:r>
              <a:rPr lang="en-US" i="1" dirty="0"/>
              <a:t>Source: </a:t>
            </a:r>
            <a:r>
              <a:rPr lang="en-US" dirty="0">
                <a:hlinkClick r:id="rId2"/>
              </a:rPr>
              <a:t>https://www.atlassian.com/devops#history-of-devops</a:t>
            </a:r>
            <a:endParaRPr lang="en-US" i="1" dirty="0"/>
          </a:p>
        </p:txBody>
      </p:sp>
      <p:pic>
        <p:nvPicPr>
          <p:cNvPr id="1026" name="Picture 2" descr="Image result for devops image">
            <a:extLst>
              <a:ext uri="{FF2B5EF4-FFF2-40B4-BE49-F238E27FC236}">
                <a16:creationId xmlns:a16="http://schemas.microsoft.com/office/drawing/2014/main" id="{A8131466-4D5F-4B11-A38D-34E77A204C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50" y="4456577"/>
            <a:ext cx="4478395" cy="2304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29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08069802-E95A-425B-8814-3F31ED09C519}"/>
              </a:ext>
            </a:extLst>
          </p:cNvPr>
          <p:cNvSpPr txBox="1">
            <a:spLocks/>
          </p:cNvSpPr>
          <p:nvPr/>
        </p:nvSpPr>
        <p:spPr>
          <a:xfrm>
            <a:off x="354842" y="643467"/>
            <a:ext cx="394420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dirty="0">
                <a:solidFill>
                  <a:schemeClr val="bg1"/>
                </a:solidFill>
                <a:effectLst>
                  <a:outerShdw blurRad="38100" dist="38100" dir="2700000" algn="tl">
                    <a:srgbClr val="000000">
                      <a:alpha val="43137"/>
                    </a:srgbClr>
                  </a:outerShdw>
                </a:effectLst>
              </a:rPr>
              <a:t>Software Engineering</a:t>
            </a:r>
            <a:br>
              <a:rPr lang="en-US" sz="3200" b="1" i="1" dirty="0">
                <a:solidFill>
                  <a:schemeClr val="bg1"/>
                </a:solidFill>
                <a:effectLst>
                  <a:outerShdw blurRad="38100" dist="38100" dir="2700000" algn="tl">
                    <a:srgbClr val="000000">
                      <a:alpha val="43137"/>
                    </a:srgbClr>
                  </a:outerShdw>
                </a:effectLst>
              </a:rPr>
            </a:br>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DevOps</a:t>
            </a:r>
            <a:endParaRPr lang="en-US" sz="24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8" name="TextBox 7">
            <a:extLst>
              <a:ext uri="{FF2B5EF4-FFF2-40B4-BE49-F238E27FC236}">
                <a16:creationId xmlns:a16="http://schemas.microsoft.com/office/drawing/2014/main" id="{2A9DF632-8DD1-40D4-9D58-5DD97B40E24A}"/>
              </a:ext>
            </a:extLst>
          </p:cNvPr>
          <p:cNvSpPr txBox="1"/>
          <p:nvPr/>
        </p:nvSpPr>
        <p:spPr>
          <a:xfrm>
            <a:off x="5042825" y="6331461"/>
            <a:ext cx="6659000" cy="369332"/>
          </a:xfrm>
          <a:prstGeom prst="rect">
            <a:avLst/>
          </a:prstGeom>
          <a:noFill/>
        </p:spPr>
        <p:txBody>
          <a:bodyPr wrap="square" rtlCol="0">
            <a:spAutoFit/>
          </a:bodyPr>
          <a:lstStyle/>
          <a:p>
            <a:r>
              <a:rPr lang="en-US" i="1" dirty="0"/>
              <a:t>Source: </a:t>
            </a:r>
            <a:r>
              <a:rPr lang="en-US" dirty="0">
                <a:hlinkClick r:id="rId2"/>
              </a:rPr>
              <a:t>https://www.atlassian.com/devops#history-of-devops</a:t>
            </a:r>
            <a:endParaRPr lang="en-US" i="1" dirty="0"/>
          </a:p>
        </p:txBody>
      </p:sp>
      <p:pic>
        <p:nvPicPr>
          <p:cNvPr id="2054" name="Picture 6" descr="Atlassian DevOps infinity wheel">
            <a:extLst>
              <a:ext uri="{FF2B5EF4-FFF2-40B4-BE49-F238E27FC236}">
                <a16:creationId xmlns:a16="http://schemas.microsoft.com/office/drawing/2014/main" id="{0B615A3F-F85E-4E05-B483-451EAD2748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5299" y="3852097"/>
            <a:ext cx="6696526" cy="239383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41593BC-3400-4560-A5BB-392388296659}"/>
              </a:ext>
            </a:extLst>
          </p:cNvPr>
          <p:cNvSpPr/>
          <p:nvPr/>
        </p:nvSpPr>
        <p:spPr>
          <a:xfrm>
            <a:off x="4758621" y="231732"/>
            <a:ext cx="3073534" cy="584775"/>
          </a:xfrm>
          <a:prstGeom prst="rect">
            <a:avLst/>
          </a:prstGeom>
        </p:spPr>
        <p:txBody>
          <a:bodyPr wrap="none">
            <a:spAutoFit/>
          </a:bodyPr>
          <a:lstStyle/>
          <a:p>
            <a:pPr fontAlgn="base"/>
            <a:r>
              <a:rPr lang="en-US" sz="3200" b="1" dirty="0">
                <a:effectLst>
                  <a:outerShdw blurRad="38100" dist="38100" dir="2700000" algn="tl">
                    <a:srgbClr val="000000">
                      <a:alpha val="43137"/>
                    </a:srgbClr>
                  </a:outerShdw>
                </a:effectLst>
              </a:rPr>
              <a:t>What is DevOps?</a:t>
            </a:r>
          </a:p>
        </p:txBody>
      </p:sp>
      <p:sp>
        <p:nvSpPr>
          <p:cNvPr id="3" name="Rectangle 2">
            <a:extLst>
              <a:ext uri="{FF2B5EF4-FFF2-40B4-BE49-F238E27FC236}">
                <a16:creationId xmlns:a16="http://schemas.microsoft.com/office/drawing/2014/main" id="{01A18B89-6078-40F2-B16F-3CCF292AA4E0}"/>
              </a:ext>
            </a:extLst>
          </p:cNvPr>
          <p:cNvSpPr/>
          <p:nvPr/>
        </p:nvSpPr>
        <p:spPr>
          <a:xfrm>
            <a:off x="4836302" y="805109"/>
            <a:ext cx="7200800" cy="3046988"/>
          </a:xfrm>
          <a:prstGeom prst="rect">
            <a:avLst/>
          </a:prstGeom>
        </p:spPr>
        <p:txBody>
          <a:bodyPr wrap="square">
            <a:spAutoFit/>
          </a:bodyPr>
          <a:lstStyle/>
          <a:p>
            <a:pPr fontAlgn="base"/>
            <a:r>
              <a:rPr lang="en-US" sz="2400" dirty="0">
                <a:solidFill>
                  <a:srgbClr val="253858"/>
                </a:solidFill>
                <a:latin typeface="Charlie Display"/>
              </a:rPr>
              <a:t>At its essence, DevOps is a culture, a movement, a philosophy. </a:t>
            </a:r>
            <a:r>
              <a:rPr lang="en-US" sz="2400" dirty="0">
                <a:solidFill>
                  <a:srgbClr val="091E42"/>
                </a:solidFill>
                <a:latin typeface="Charlie Text"/>
              </a:rPr>
              <a:t>It's a firm handshake between development and operations that emphasizes a shift in mindset, better collaboration, and tighter integration. It unites </a:t>
            </a:r>
            <a:r>
              <a:rPr lang="en-US" sz="2400" dirty="0">
                <a:solidFill>
                  <a:srgbClr val="0052CC"/>
                </a:solidFill>
                <a:latin typeface="Charlie Text"/>
                <a:hlinkClick r:id="rId4"/>
              </a:rPr>
              <a:t>agile</a:t>
            </a:r>
            <a:r>
              <a:rPr lang="en-US" sz="2400" dirty="0">
                <a:solidFill>
                  <a:srgbClr val="091E42"/>
                </a:solidFill>
                <a:latin typeface="Charlie Text"/>
              </a:rPr>
              <a:t>, </a:t>
            </a:r>
            <a:r>
              <a:rPr lang="en-US" sz="2400" dirty="0">
                <a:solidFill>
                  <a:srgbClr val="0052CC"/>
                </a:solidFill>
                <a:latin typeface="Charlie Text"/>
                <a:hlinkClick r:id="rId5"/>
              </a:rPr>
              <a:t>git</a:t>
            </a:r>
            <a:r>
              <a:rPr lang="en-US" sz="2400" dirty="0">
                <a:solidFill>
                  <a:srgbClr val="091E42"/>
                </a:solidFill>
                <a:latin typeface="Charlie Text"/>
              </a:rPr>
              <a:t>, </a:t>
            </a:r>
            <a:r>
              <a:rPr lang="en-US" sz="2400" dirty="0">
                <a:solidFill>
                  <a:srgbClr val="0052CC"/>
                </a:solidFill>
                <a:latin typeface="Charlie Text"/>
                <a:hlinkClick r:id="rId6"/>
              </a:rPr>
              <a:t>continuous delivery</a:t>
            </a:r>
            <a:r>
              <a:rPr lang="en-US" sz="2400" dirty="0">
                <a:solidFill>
                  <a:srgbClr val="091E42"/>
                </a:solidFill>
                <a:latin typeface="Charlie Text"/>
              </a:rPr>
              <a:t>, automation, and much more, to help development and operations teams be more efficient, innovate faster, and deliver higher value to businesses and customers.</a:t>
            </a:r>
            <a:endParaRPr lang="en-US" sz="2400" b="0" i="0" dirty="0">
              <a:solidFill>
                <a:srgbClr val="091E42"/>
              </a:solidFill>
              <a:effectLst/>
              <a:latin typeface="Charlie Text"/>
            </a:endParaRPr>
          </a:p>
        </p:txBody>
      </p:sp>
      <p:pic>
        <p:nvPicPr>
          <p:cNvPr id="13" name="Picture 2" descr="Image result for devops image">
            <a:extLst>
              <a:ext uri="{FF2B5EF4-FFF2-40B4-BE49-F238E27FC236}">
                <a16:creationId xmlns:a16="http://schemas.microsoft.com/office/drawing/2014/main" id="{8755DE77-1F8D-49F3-9FE0-D43D13026C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950" y="4456577"/>
            <a:ext cx="4478395" cy="2304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379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08069802-E95A-425B-8814-3F31ED09C519}"/>
              </a:ext>
            </a:extLst>
          </p:cNvPr>
          <p:cNvSpPr txBox="1">
            <a:spLocks/>
          </p:cNvSpPr>
          <p:nvPr/>
        </p:nvSpPr>
        <p:spPr>
          <a:xfrm>
            <a:off x="354842" y="643467"/>
            <a:ext cx="394420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dirty="0">
                <a:solidFill>
                  <a:schemeClr val="bg1"/>
                </a:solidFill>
                <a:effectLst>
                  <a:outerShdw blurRad="38100" dist="38100" dir="2700000" algn="tl">
                    <a:srgbClr val="000000">
                      <a:alpha val="43137"/>
                    </a:srgbClr>
                  </a:outerShdw>
                </a:effectLst>
              </a:rPr>
              <a:t>Software Engineering</a:t>
            </a:r>
            <a:br>
              <a:rPr lang="en-US" sz="3200" b="1" i="1" dirty="0">
                <a:solidFill>
                  <a:schemeClr val="bg1"/>
                </a:solidFill>
                <a:effectLst>
                  <a:outerShdw blurRad="38100" dist="38100" dir="2700000" algn="tl">
                    <a:srgbClr val="000000">
                      <a:alpha val="43137"/>
                    </a:srgbClr>
                  </a:outerShdw>
                </a:effectLst>
              </a:rPr>
            </a:br>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DevOps</a:t>
            </a:r>
            <a:endParaRPr lang="en-US" sz="24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6" name="TextBox 5">
            <a:extLst>
              <a:ext uri="{FF2B5EF4-FFF2-40B4-BE49-F238E27FC236}">
                <a16:creationId xmlns:a16="http://schemas.microsoft.com/office/drawing/2014/main" id="{95AE6C57-FE8A-4041-A0FE-5CEE8FF5CB4C}"/>
              </a:ext>
            </a:extLst>
          </p:cNvPr>
          <p:cNvSpPr txBox="1"/>
          <p:nvPr/>
        </p:nvSpPr>
        <p:spPr>
          <a:xfrm>
            <a:off x="4841416" y="266510"/>
            <a:ext cx="7105890" cy="5816977"/>
          </a:xfrm>
          <a:prstGeom prst="rect">
            <a:avLst/>
          </a:prstGeom>
          <a:noFill/>
        </p:spPr>
        <p:txBody>
          <a:bodyPr wrap="square" rtlCol="0">
            <a:spAutoFit/>
          </a:bodyPr>
          <a:lstStyle/>
          <a:p>
            <a:r>
              <a:rPr lang="en-US" sz="3200" b="1" dirty="0"/>
              <a:t>A Common Pre-DevOps Scenario</a:t>
            </a:r>
            <a:endParaRPr lang="en-US" sz="3200" dirty="0"/>
          </a:p>
          <a:p>
            <a:pPr marL="457200" indent="-457200">
              <a:buFont typeface="Wingdings" panose="05000000000000000000" pitchFamily="2" charset="2"/>
              <a:buChar char="v"/>
            </a:pPr>
            <a:r>
              <a:rPr lang="en-US" sz="2800" dirty="0"/>
              <a:t>The Dev team that has a goal to ship as many features as possible, kicks a new release “over the wall” to QA. Then the tester’s goal is to find as many bugs as possible. When the testers bring their findings to Dev, the developers become defensive and blame the testers that are testing the environment for the bugs. The testers respond that it isn’t their testing environment, but the developer’s code that is the problem.</a:t>
            </a:r>
          </a:p>
          <a:p>
            <a:endParaRPr lang="en-US" sz="3200" dirty="0"/>
          </a:p>
        </p:txBody>
      </p:sp>
      <p:sp>
        <p:nvSpPr>
          <p:cNvPr id="8" name="TextBox 7">
            <a:extLst>
              <a:ext uri="{FF2B5EF4-FFF2-40B4-BE49-F238E27FC236}">
                <a16:creationId xmlns:a16="http://schemas.microsoft.com/office/drawing/2014/main" id="{2A9DF632-8DD1-40D4-9D58-5DD97B40E24A}"/>
              </a:ext>
            </a:extLst>
          </p:cNvPr>
          <p:cNvSpPr txBox="1"/>
          <p:nvPr/>
        </p:nvSpPr>
        <p:spPr>
          <a:xfrm>
            <a:off x="5064861" y="6222158"/>
            <a:ext cx="6659000" cy="369332"/>
          </a:xfrm>
          <a:prstGeom prst="rect">
            <a:avLst/>
          </a:prstGeom>
          <a:noFill/>
        </p:spPr>
        <p:txBody>
          <a:bodyPr wrap="square" rtlCol="0">
            <a:spAutoFit/>
          </a:bodyPr>
          <a:lstStyle/>
          <a:p>
            <a:r>
              <a:rPr lang="en-US" i="1" dirty="0"/>
              <a:t>Source: </a:t>
            </a:r>
            <a:r>
              <a:rPr lang="en-US" dirty="0">
                <a:hlinkClick r:id="rId2"/>
              </a:rPr>
              <a:t>https://resources.collab.net/devops-101/what-is-devops</a:t>
            </a:r>
            <a:endParaRPr lang="en-US" i="1" dirty="0"/>
          </a:p>
        </p:txBody>
      </p:sp>
      <p:pic>
        <p:nvPicPr>
          <p:cNvPr id="3074" name="Picture 2" descr="Image result for devops image">
            <a:extLst>
              <a:ext uri="{FF2B5EF4-FFF2-40B4-BE49-F238E27FC236}">
                <a16:creationId xmlns:a16="http://schemas.microsoft.com/office/drawing/2014/main" id="{ECCFECD4-DC27-47EE-B05D-7A74088C4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42" y="4470182"/>
            <a:ext cx="4409887" cy="231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521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08069802-E95A-425B-8814-3F31ED09C519}"/>
              </a:ext>
            </a:extLst>
          </p:cNvPr>
          <p:cNvSpPr txBox="1">
            <a:spLocks/>
          </p:cNvSpPr>
          <p:nvPr/>
        </p:nvSpPr>
        <p:spPr>
          <a:xfrm>
            <a:off x="354842" y="643467"/>
            <a:ext cx="394420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dirty="0">
                <a:solidFill>
                  <a:schemeClr val="bg1"/>
                </a:solidFill>
                <a:effectLst>
                  <a:outerShdw blurRad="38100" dist="38100" dir="2700000" algn="tl">
                    <a:srgbClr val="000000">
                      <a:alpha val="43137"/>
                    </a:srgbClr>
                  </a:outerShdw>
                </a:effectLst>
              </a:rPr>
              <a:t>Software Engineering</a:t>
            </a:r>
            <a:br>
              <a:rPr lang="en-US" sz="3200" b="1" i="1" dirty="0">
                <a:solidFill>
                  <a:schemeClr val="bg1"/>
                </a:solidFill>
                <a:effectLst>
                  <a:outerShdw blurRad="38100" dist="38100" dir="2700000" algn="tl">
                    <a:srgbClr val="000000">
                      <a:alpha val="43137"/>
                    </a:srgbClr>
                  </a:outerShdw>
                </a:effectLst>
              </a:rPr>
            </a:br>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DevOps</a:t>
            </a:r>
            <a:endParaRPr lang="en-US" sz="24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6" name="TextBox 5">
            <a:extLst>
              <a:ext uri="{FF2B5EF4-FFF2-40B4-BE49-F238E27FC236}">
                <a16:creationId xmlns:a16="http://schemas.microsoft.com/office/drawing/2014/main" id="{95AE6C57-FE8A-4041-A0FE-5CEE8FF5CB4C}"/>
              </a:ext>
            </a:extLst>
          </p:cNvPr>
          <p:cNvSpPr txBox="1"/>
          <p:nvPr/>
        </p:nvSpPr>
        <p:spPr>
          <a:xfrm>
            <a:off x="4841416" y="266510"/>
            <a:ext cx="7105890" cy="5755422"/>
          </a:xfrm>
          <a:prstGeom prst="rect">
            <a:avLst/>
          </a:prstGeom>
          <a:noFill/>
        </p:spPr>
        <p:txBody>
          <a:bodyPr wrap="square" rtlCol="0">
            <a:spAutoFit/>
          </a:bodyPr>
          <a:lstStyle/>
          <a:p>
            <a:r>
              <a:rPr lang="en-US" sz="3200" b="1" dirty="0"/>
              <a:t>A Common Pre-DevOps Scenario</a:t>
            </a:r>
            <a:endParaRPr lang="en-US" sz="3200" dirty="0"/>
          </a:p>
          <a:p>
            <a:pPr marL="342900" indent="-342900">
              <a:buFont typeface="Wingdings" panose="05000000000000000000" pitchFamily="2" charset="2"/>
              <a:buChar char="v"/>
            </a:pPr>
            <a:r>
              <a:rPr lang="en-US" sz="2400" dirty="0"/>
              <a:t>Eventually the issues get worked out and QA kicks the debugged new release “over the wall” to Ops. The Ops team’s goal is to limit changes to their system, but they apprehensively release the code and the system crashes. The finger pointing resumes.  </a:t>
            </a:r>
          </a:p>
          <a:p>
            <a:pPr marL="342900" indent="-342900">
              <a:buFont typeface="Wingdings" panose="05000000000000000000" pitchFamily="2" charset="2"/>
              <a:buChar char="v"/>
            </a:pPr>
            <a:r>
              <a:rPr lang="en-US" sz="2400" dirty="0"/>
              <a:t>Ops says that Dev provided them faulty artifacts. Dev says everything worked fine in the test environment. The fire drills begin to debug the system and get production stable. The production environment isn’t Dev’s and QA’s responsibility, so they keep hands off while Ops spends all night fixing the production issues. </a:t>
            </a:r>
          </a:p>
          <a:p>
            <a:endParaRPr lang="en-US" sz="2400" dirty="0"/>
          </a:p>
        </p:txBody>
      </p:sp>
      <p:sp>
        <p:nvSpPr>
          <p:cNvPr id="8" name="TextBox 7">
            <a:extLst>
              <a:ext uri="{FF2B5EF4-FFF2-40B4-BE49-F238E27FC236}">
                <a16:creationId xmlns:a16="http://schemas.microsoft.com/office/drawing/2014/main" id="{2A9DF632-8DD1-40D4-9D58-5DD97B40E24A}"/>
              </a:ext>
            </a:extLst>
          </p:cNvPr>
          <p:cNvSpPr txBox="1"/>
          <p:nvPr/>
        </p:nvSpPr>
        <p:spPr>
          <a:xfrm>
            <a:off x="5064861" y="6222158"/>
            <a:ext cx="6659000" cy="369332"/>
          </a:xfrm>
          <a:prstGeom prst="rect">
            <a:avLst/>
          </a:prstGeom>
          <a:noFill/>
        </p:spPr>
        <p:txBody>
          <a:bodyPr wrap="square" rtlCol="0">
            <a:spAutoFit/>
          </a:bodyPr>
          <a:lstStyle/>
          <a:p>
            <a:r>
              <a:rPr lang="en-US" i="1" dirty="0"/>
              <a:t>Source: </a:t>
            </a:r>
            <a:r>
              <a:rPr lang="en-US" dirty="0">
                <a:hlinkClick r:id="rId2"/>
              </a:rPr>
              <a:t>https://resources.collab.net/devops-101/what-is-devops</a:t>
            </a:r>
            <a:endParaRPr lang="en-US" i="1" dirty="0"/>
          </a:p>
        </p:txBody>
      </p:sp>
      <p:pic>
        <p:nvPicPr>
          <p:cNvPr id="3074" name="Picture 2" descr="Image result for devops image">
            <a:extLst>
              <a:ext uri="{FF2B5EF4-FFF2-40B4-BE49-F238E27FC236}">
                <a16:creationId xmlns:a16="http://schemas.microsoft.com/office/drawing/2014/main" id="{ECCFECD4-DC27-47EE-B05D-7A74088C4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42" y="4470182"/>
            <a:ext cx="4409887" cy="231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072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08069802-E95A-425B-8814-3F31ED09C519}"/>
              </a:ext>
            </a:extLst>
          </p:cNvPr>
          <p:cNvSpPr txBox="1">
            <a:spLocks/>
          </p:cNvSpPr>
          <p:nvPr/>
        </p:nvSpPr>
        <p:spPr>
          <a:xfrm>
            <a:off x="354842" y="643467"/>
            <a:ext cx="394420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dirty="0">
                <a:solidFill>
                  <a:schemeClr val="bg1"/>
                </a:solidFill>
                <a:effectLst>
                  <a:outerShdw blurRad="38100" dist="38100" dir="2700000" algn="tl">
                    <a:srgbClr val="000000">
                      <a:alpha val="43137"/>
                    </a:srgbClr>
                  </a:outerShdw>
                </a:effectLst>
              </a:rPr>
              <a:t>Software Engineering</a:t>
            </a:r>
            <a:br>
              <a:rPr lang="en-US" sz="3200" b="1" i="1" dirty="0">
                <a:solidFill>
                  <a:schemeClr val="bg1"/>
                </a:solidFill>
                <a:effectLst>
                  <a:outerShdw blurRad="38100" dist="38100" dir="2700000" algn="tl">
                    <a:srgbClr val="000000">
                      <a:alpha val="43137"/>
                    </a:srgbClr>
                  </a:outerShdw>
                </a:effectLst>
              </a:rPr>
            </a:br>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DevOps</a:t>
            </a:r>
            <a:endParaRPr lang="en-US" sz="24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8" name="TextBox 7">
            <a:extLst>
              <a:ext uri="{FF2B5EF4-FFF2-40B4-BE49-F238E27FC236}">
                <a16:creationId xmlns:a16="http://schemas.microsoft.com/office/drawing/2014/main" id="{2A9DF632-8DD1-40D4-9D58-5DD97B40E24A}"/>
              </a:ext>
            </a:extLst>
          </p:cNvPr>
          <p:cNvSpPr txBox="1"/>
          <p:nvPr/>
        </p:nvSpPr>
        <p:spPr>
          <a:xfrm>
            <a:off x="5064861" y="6371544"/>
            <a:ext cx="6659000" cy="369332"/>
          </a:xfrm>
          <a:prstGeom prst="rect">
            <a:avLst/>
          </a:prstGeom>
          <a:noFill/>
        </p:spPr>
        <p:txBody>
          <a:bodyPr wrap="square" rtlCol="0">
            <a:spAutoFit/>
          </a:bodyPr>
          <a:lstStyle/>
          <a:p>
            <a:r>
              <a:rPr lang="en-US" i="1" dirty="0"/>
              <a:t>Source: </a:t>
            </a:r>
            <a:r>
              <a:rPr lang="en-US" dirty="0">
                <a:hlinkClick r:id="rId2"/>
              </a:rPr>
              <a:t>https://resources.collab.net/devops-101/what-is-devops</a:t>
            </a:r>
            <a:endParaRPr lang="en-US" i="1" dirty="0"/>
          </a:p>
        </p:txBody>
      </p:sp>
      <p:pic>
        <p:nvPicPr>
          <p:cNvPr id="4098" name="Picture 2">
            <a:extLst>
              <a:ext uri="{FF2B5EF4-FFF2-40B4-BE49-F238E27FC236}">
                <a16:creationId xmlns:a16="http://schemas.microsoft.com/office/drawing/2014/main" id="{C4EA8EA9-01FD-4CA4-92EF-7E2F5EF6D4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784964"/>
            <a:ext cx="4492054" cy="24128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1E2D020-0059-48C4-B374-19F51BBE2291}"/>
              </a:ext>
            </a:extLst>
          </p:cNvPr>
          <p:cNvSpPr/>
          <p:nvPr/>
        </p:nvSpPr>
        <p:spPr>
          <a:xfrm>
            <a:off x="4771868" y="117124"/>
            <a:ext cx="7280224" cy="3539430"/>
          </a:xfrm>
          <a:prstGeom prst="rect">
            <a:avLst/>
          </a:prstGeom>
        </p:spPr>
        <p:txBody>
          <a:bodyPr wrap="square">
            <a:spAutoFit/>
          </a:bodyPr>
          <a:lstStyle/>
          <a:p>
            <a:r>
              <a:rPr lang="en-US" sz="2800" b="1" dirty="0">
                <a:solidFill>
                  <a:srgbClr val="000000"/>
                </a:solidFill>
                <a:effectLst>
                  <a:outerShdw blurRad="38100" dist="38100" dir="2700000" algn="tl">
                    <a:srgbClr val="000000">
                      <a:alpha val="43137"/>
                    </a:srgbClr>
                  </a:outerShdw>
                </a:effectLst>
                <a:latin typeface="Roboto Condensed"/>
              </a:rPr>
              <a:t>Where Are You on the DevOps Continuum?</a:t>
            </a:r>
          </a:p>
          <a:p>
            <a:pPr marL="342900" indent="-342900">
              <a:buFont typeface="Wingdings" panose="05000000000000000000" pitchFamily="2" charset="2"/>
              <a:buChar char="v"/>
            </a:pPr>
            <a:r>
              <a:rPr lang="en-US" sz="2400" dirty="0">
                <a:solidFill>
                  <a:srgbClr val="3B3B3B"/>
                </a:solidFill>
                <a:latin typeface="Roboto Condensed"/>
              </a:rPr>
              <a:t>The DevOps continuum is a helpful way to look at the different aspects of DevOps. The bottom horizontal axis represents what people perceive DevOps to fundamentally be focused on. Some people adamantly feel that DevOps should focus on culture more than tools, while on the other people tend to value tools over culture. </a:t>
            </a:r>
            <a:endParaRPr lang="en-US" sz="2400" b="0" i="0" dirty="0">
              <a:solidFill>
                <a:srgbClr val="3B3B3B"/>
              </a:solidFill>
              <a:effectLst/>
              <a:latin typeface="Roboto Condensed"/>
            </a:endParaRPr>
          </a:p>
        </p:txBody>
      </p:sp>
      <p:pic>
        <p:nvPicPr>
          <p:cNvPr id="9" name="Picture 2" descr="Image result for devops image">
            <a:extLst>
              <a:ext uri="{FF2B5EF4-FFF2-40B4-BE49-F238E27FC236}">
                <a16:creationId xmlns:a16="http://schemas.microsoft.com/office/drawing/2014/main" id="{A2438E77-8FDB-43C5-8B6A-2672A346E0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50" y="4456577"/>
            <a:ext cx="4478395" cy="2304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646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08069802-E95A-425B-8814-3F31ED09C519}"/>
              </a:ext>
            </a:extLst>
          </p:cNvPr>
          <p:cNvSpPr txBox="1">
            <a:spLocks/>
          </p:cNvSpPr>
          <p:nvPr/>
        </p:nvSpPr>
        <p:spPr>
          <a:xfrm>
            <a:off x="354842" y="643467"/>
            <a:ext cx="394420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dirty="0">
                <a:solidFill>
                  <a:schemeClr val="bg1"/>
                </a:solidFill>
                <a:effectLst>
                  <a:outerShdw blurRad="38100" dist="38100" dir="2700000" algn="tl">
                    <a:srgbClr val="000000">
                      <a:alpha val="43137"/>
                    </a:srgbClr>
                  </a:outerShdw>
                </a:effectLst>
              </a:rPr>
              <a:t>Software Engineering</a:t>
            </a:r>
            <a:br>
              <a:rPr lang="en-US" sz="3200" b="1" i="1" dirty="0">
                <a:solidFill>
                  <a:schemeClr val="bg1"/>
                </a:solidFill>
                <a:effectLst>
                  <a:outerShdw blurRad="38100" dist="38100" dir="2700000" algn="tl">
                    <a:srgbClr val="000000">
                      <a:alpha val="43137"/>
                    </a:srgbClr>
                  </a:outerShdw>
                </a:effectLst>
              </a:rPr>
            </a:br>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DevOps</a:t>
            </a:r>
            <a:endParaRPr lang="en-US" sz="24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8" name="TextBox 7">
            <a:extLst>
              <a:ext uri="{FF2B5EF4-FFF2-40B4-BE49-F238E27FC236}">
                <a16:creationId xmlns:a16="http://schemas.microsoft.com/office/drawing/2014/main" id="{2A9DF632-8DD1-40D4-9D58-5DD97B40E24A}"/>
              </a:ext>
            </a:extLst>
          </p:cNvPr>
          <p:cNvSpPr txBox="1"/>
          <p:nvPr/>
        </p:nvSpPr>
        <p:spPr>
          <a:xfrm>
            <a:off x="5064861" y="6371544"/>
            <a:ext cx="6659000" cy="369332"/>
          </a:xfrm>
          <a:prstGeom prst="rect">
            <a:avLst/>
          </a:prstGeom>
          <a:noFill/>
        </p:spPr>
        <p:txBody>
          <a:bodyPr wrap="square" rtlCol="0">
            <a:spAutoFit/>
          </a:bodyPr>
          <a:lstStyle/>
          <a:p>
            <a:r>
              <a:rPr lang="en-US" i="1" dirty="0"/>
              <a:t>Source: </a:t>
            </a:r>
            <a:r>
              <a:rPr lang="en-US" dirty="0">
                <a:hlinkClick r:id="rId2"/>
              </a:rPr>
              <a:t>https://resources.collab.net/devops-101/what-is-devops</a:t>
            </a:r>
            <a:endParaRPr lang="en-US" i="1" dirty="0"/>
          </a:p>
        </p:txBody>
      </p:sp>
      <p:pic>
        <p:nvPicPr>
          <p:cNvPr id="4098" name="Picture 2">
            <a:extLst>
              <a:ext uri="{FF2B5EF4-FFF2-40B4-BE49-F238E27FC236}">
                <a16:creationId xmlns:a16="http://schemas.microsoft.com/office/drawing/2014/main" id="{C4EA8EA9-01FD-4CA4-92EF-7E2F5EF6D4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958669"/>
            <a:ext cx="4492054" cy="24128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1E2D020-0059-48C4-B374-19F51BBE2291}"/>
              </a:ext>
            </a:extLst>
          </p:cNvPr>
          <p:cNvSpPr/>
          <p:nvPr/>
        </p:nvSpPr>
        <p:spPr>
          <a:xfrm>
            <a:off x="4771868" y="117124"/>
            <a:ext cx="7280224" cy="3847207"/>
          </a:xfrm>
          <a:prstGeom prst="rect">
            <a:avLst/>
          </a:prstGeom>
        </p:spPr>
        <p:txBody>
          <a:bodyPr wrap="square">
            <a:spAutoFit/>
          </a:bodyPr>
          <a:lstStyle/>
          <a:p>
            <a:r>
              <a:rPr lang="en-US" sz="2400" b="1" dirty="0">
                <a:solidFill>
                  <a:srgbClr val="000000"/>
                </a:solidFill>
                <a:effectLst>
                  <a:outerShdw blurRad="38100" dist="38100" dir="2700000" algn="tl">
                    <a:srgbClr val="000000">
                      <a:alpha val="43137"/>
                    </a:srgbClr>
                  </a:outerShdw>
                </a:effectLst>
                <a:latin typeface="Roboto Condensed"/>
              </a:rPr>
              <a:t>Where Are You on the DevOps Continuum?</a:t>
            </a:r>
          </a:p>
          <a:p>
            <a:pPr marL="342900" indent="-342900">
              <a:buFont typeface="Wingdings" panose="05000000000000000000" pitchFamily="2" charset="2"/>
              <a:buChar char="v"/>
            </a:pPr>
            <a:r>
              <a:rPr lang="en-US" sz="2200" dirty="0"/>
              <a:t>The vertical axis depicts the three levels of the DevOps delivery chain: continuous integration, continuous delivery and continuous deployment. The DevOps community refers to organizations in the top right of the DevOps continuum as pink unicorns because there are currently so few of them that you don’t see them in the wild very often. Popular examples of these unicorns are companies like Netflix, Etsy, Amazon, Pinterest, Flicker, IMVU and Google. In a recent poll participants indicated where their organizations fit on the DevOps continuum:</a:t>
            </a:r>
            <a:endParaRPr lang="en-US" sz="2200" b="0" i="0" dirty="0">
              <a:solidFill>
                <a:srgbClr val="3B3B3B"/>
              </a:solidFill>
              <a:effectLst/>
              <a:latin typeface="Roboto Condensed"/>
            </a:endParaRPr>
          </a:p>
        </p:txBody>
      </p:sp>
      <p:pic>
        <p:nvPicPr>
          <p:cNvPr id="9" name="Picture 2" descr="Image result for devops image">
            <a:extLst>
              <a:ext uri="{FF2B5EF4-FFF2-40B4-BE49-F238E27FC236}">
                <a16:creationId xmlns:a16="http://schemas.microsoft.com/office/drawing/2014/main" id="{9DC9F3C2-6DFC-4EC5-ACB5-8ADAD3A76E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50" y="4456577"/>
            <a:ext cx="4478395" cy="2304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981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08069802-E95A-425B-8814-3F31ED09C519}"/>
              </a:ext>
            </a:extLst>
          </p:cNvPr>
          <p:cNvSpPr txBox="1">
            <a:spLocks/>
          </p:cNvSpPr>
          <p:nvPr/>
        </p:nvSpPr>
        <p:spPr>
          <a:xfrm>
            <a:off x="354842" y="643467"/>
            <a:ext cx="394420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dirty="0">
                <a:solidFill>
                  <a:schemeClr val="bg1"/>
                </a:solidFill>
                <a:effectLst>
                  <a:outerShdw blurRad="38100" dist="38100" dir="2700000" algn="tl">
                    <a:srgbClr val="000000">
                      <a:alpha val="43137"/>
                    </a:srgbClr>
                  </a:outerShdw>
                </a:effectLst>
              </a:rPr>
              <a:t>Software Engineering</a:t>
            </a:r>
            <a:br>
              <a:rPr lang="en-US" sz="3200" b="1" i="1" dirty="0">
                <a:solidFill>
                  <a:schemeClr val="bg1"/>
                </a:solidFill>
                <a:effectLst>
                  <a:outerShdw blurRad="38100" dist="38100" dir="2700000" algn="tl">
                    <a:srgbClr val="000000">
                      <a:alpha val="43137"/>
                    </a:srgbClr>
                  </a:outerShdw>
                </a:effectLst>
              </a:rPr>
            </a:br>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DevOps</a:t>
            </a:r>
            <a:endParaRPr lang="en-US" sz="24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8" name="TextBox 7">
            <a:extLst>
              <a:ext uri="{FF2B5EF4-FFF2-40B4-BE49-F238E27FC236}">
                <a16:creationId xmlns:a16="http://schemas.microsoft.com/office/drawing/2014/main" id="{2A9DF632-8DD1-40D4-9D58-5DD97B40E24A}"/>
              </a:ext>
            </a:extLst>
          </p:cNvPr>
          <p:cNvSpPr txBox="1"/>
          <p:nvPr/>
        </p:nvSpPr>
        <p:spPr>
          <a:xfrm>
            <a:off x="5064861" y="6371544"/>
            <a:ext cx="6659000" cy="369332"/>
          </a:xfrm>
          <a:prstGeom prst="rect">
            <a:avLst/>
          </a:prstGeom>
          <a:noFill/>
        </p:spPr>
        <p:txBody>
          <a:bodyPr wrap="square" rtlCol="0">
            <a:spAutoFit/>
          </a:bodyPr>
          <a:lstStyle/>
          <a:p>
            <a:r>
              <a:rPr lang="en-US" i="1" dirty="0"/>
              <a:t>Source: </a:t>
            </a:r>
            <a:r>
              <a:rPr lang="en-US" dirty="0">
                <a:hlinkClick r:id="rId2"/>
              </a:rPr>
              <a:t>https://resources.collab.net/devops-101/what-is-devops</a:t>
            </a:r>
            <a:endParaRPr lang="en-US" i="1" dirty="0"/>
          </a:p>
        </p:txBody>
      </p:sp>
      <p:sp>
        <p:nvSpPr>
          <p:cNvPr id="2" name="Rectangle 1">
            <a:extLst>
              <a:ext uri="{FF2B5EF4-FFF2-40B4-BE49-F238E27FC236}">
                <a16:creationId xmlns:a16="http://schemas.microsoft.com/office/drawing/2014/main" id="{A1E2D020-0059-48C4-B374-19F51BBE2291}"/>
              </a:ext>
            </a:extLst>
          </p:cNvPr>
          <p:cNvSpPr/>
          <p:nvPr/>
        </p:nvSpPr>
        <p:spPr>
          <a:xfrm>
            <a:off x="4754249" y="0"/>
            <a:ext cx="7280224" cy="6370975"/>
          </a:xfrm>
          <a:prstGeom prst="rect">
            <a:avLst/>
          </a:prstGeom>
        </p:spPr>
        <p:txBody>
          <a:bodyPr wrap="square">
            <a:spAutoFit/>
          </a:bodyPr>
          <a:lstStyle/>
          <a:p>
            <a:r>
              <a:rPr lang="en-US" sz="3200" b="1" dirty="0">
                <a:effectLst>
                  <a:outerShdw blurRad="38100" dist="38100" dir="2700000" algn="tl">
                    <a:srgbClr val="000000">
                      <a:alpha val="43137"/>
                    </a:srgbClr>
                  </a:outerShdw>
                </a:effectLst>
              </a:rPr>
              <a:t>What Is the Goal of DevOps?</a:t>
            </a:r>
          </a:p>
          <a:p>
            <a:pPr marL="457200" indent="-457200">
              <a:buFont typeface="Wingdings" panose="05000000000000000000" pitchFamily="2" charset="2"/>
              <a:buChar char="v"/>
            </a:pPr>
            <a:r>
              <a:rPr lang="en-US" sz="2800" dirty="0"/>
              <a:t>Improve collaboration between all stakeholders from planning through delivery and automation of the delivery process in order to:</a:t>
            </a:r>
          </a:p>
          <a:p>
            <a:pPr marL="1371600" lvl="2" indent="-457200">
              <a:buFont typeface="Wingdings" panose="05000000000000000000" pitchFamily="2" charset="2"/>
              <a:buChar char="q"/>
            </a:pPr>
            <a:r>
              <a:rPr lang="en-US" sz="2800" dirty="0"/>
              <a:t>Improve deployment frequency</a:t>
            </a:r>
          </a:p>
          <a:p>
            <a:pPr marL="1371600" lvl="2" indent="-457200">
              <a:buFont typeface="Wingdings" panose="05000000000000000000" pitchFamily="2" charset="2"/>
              <a:buChar char="q"/>
            </a:pPr>
            <a:r>
              <a:rPr lang="en-US" sz="2800" dirty="0"/>
              <a:t>Achieve faster time to market</a:t>
            </a:r>
          </a:p>
          <a:p>
            <a:pPr marL="1371600" lvl="2" indent="-457200">
              <a:buFont typeface="Wingdings" panose="05000000000000000000" pitchFamily="2" charset="2"/>
              <a:buChar char="q"/>
            </a:pPr>
            <a:r>
              <a:rPr lang="en-US" sz="2800" dirty="0"/>
              <a:t>Lower failure rate of new releases</a:t>
            </a:r>
          </a:p>
          <a:p>
            <a:pPr marL="1371600" lvl="2" indent="-457200">
              <a:buFont typeface="Wingdings" panose="05000000000000000000" pitchFamily="2" charset="2"/>
              <a:buChar char="q"/>
            </a:pPr>
            <a:r>
              <a:rPr lang="en-US" sz="2800" dirty="0"/>
              <a:t>Shorten lead time between fixes</a:t>
            </a:r>
          </a:p>
          <a:p>
            <a:pPr marL="1371600" lvl="2" indent="-457200">
              <a:buFont typeface="Wingdings" panose="05000000000000000000" pitchFamily="2" charset="2"/>
              <a:buChar char="q"/>
            </a:pPr>
            <a:r>
              <a:rPr lang="en-US" sz="2800" dirty="0"/>
              <a:t>Improve mean time to recovery</a:t>
            </a:r>
          </a:p>
          <a:p>
            <a:pPr marL="1371600" lvl="2" indent="-457200">
              <a:buFont typeface="Wingdings" panose="05000000000000000000" pitchFamily="2" charset="2"/>
              <a:buChar char="q"/>
            </a:pPr>
            <a:endParaRPr lang="en-US" sz="2800" dirty="0"/>
          </a:p>
          <a:p>
            <a:r>
              <a:rPr lang="en-US" sz="2400" i="1" dirty="0"/>
              <a:t>According to the 2015 State of DevOps Report, “high-performing IT organizations deploy 30x more frequently with 200x shorter lead times; they have 60x fewer failures and recover 168x faster.”</a:t>
            </a:r>
          </a:p>
        </p:txBody>
      </p:sp>
      <p:pic>
        <p:nvPicPr>
          <p:cNvPr id="9" name="Picture 2" descr="Image result for devops image">
            <a:extLst>
              <a:ext uri="{FF2B5EF4-FFF2-40B4-BE49-F238E27FC236}">
                <a16:creationId xmlns:a16="http://schemas.microsoft.com/office/drawing/2014/main" id="{2E744846-1F60-4B3B-B2DF-03FA64C68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50" y="4456577"/>
            <a:ext cx="4478395" cy="2304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48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2" descr="Image result for agile development model image">
            <a:extLst>
              <a:ext uri="{FF2B5EF4-FFF2-40B4-BE49-F238E27FC236}">
                <a16:creationId xmlns:a16="http://schemas.microsoft.com/office/drawing/2014/main" id="{FF9B7BB3-90CC-4DA4-9506-D43F7F187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12" y="3509210"/>
            <a:ext cx="4319262" cy="3244516"/>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08069802-E95A-425B-8814-3F31ED09C519}"/>
              </a:ext>
            </a:extLst>
          </p:cNvPr>
          <p:cNvSpPr txBox="1">
            <a:spLocks/>
          </p:cNvSpPr>
          <p:nvPr/>
        </p:nvSpPr>
        <p:spPr>
          <a:xfrm>
            <a:off x="354842" y="643467"/>
            <a:ext cx="394420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dirty="0">
                <a:solidFill>
                  <a:schemeClr val="bg1"/>
                </a:solidFill>
                <a:effectLst>
                  <a:outerShdw blurRad="38100" dist="38100" dir="2700000" algn="tl">
                    <a:srgbClr val="000000">
                      <a:alpha val="43137"/>
                    </a:srgbClr>
                  </a:outerShdw>
                </a:effectLst>
              </a:rPr>
              <a:t>Software Engineering</a:t>
            </a:r>
            <a:br>
              <a:rPr lang="en-US" sz="3200" b="1" i="1" dirty="0">
                <a:solidFill>
                  <a:schemeClr val="bg1"/>
                </a:solidFill>
                <a:effectLst>
                  <a:outerShdw blurRad="38100" dist="38100" dir="2700000" algn="tl">
                    <a:srgbClr val="000000">
                      <a:alpha val="43137"/>
                    </a:srgbClr>
                  </a:outerShdw>
                </a:effectLst>
              </a:rPr>
            </a:br>
            <a:r>
              <a:rPr lang="en-US" sz="2400" b="1" i="1" dirty="0">
                <a:solidFill>
                  <a:srgbClr val="FF0000"/>
                </a:solidFill>
                <a:effectLst>
                  <a:outerShdw blurRad="38100" dist="38100" dir="2700000" algn="tl">
                    <a:srgbClr val="000000">
                      <a:alpha val="43137"/>
                    </a:srgbClr>
                  </a:outerShdw>
                </a:effectLst>
                <a:latin typeface="Arial Black" panose="020B0A04020102020204" pitchFamily="34" charset="0"/>
              </a:rPr>
              <a:t>Agile SCRUM</a:t>
            </a:r>
            <a:endPar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6" name="TextBox 5">
            <a:extLst>
              <a:ext uri="{FF2B5EF4-FFF2-40B4-BE49-F238E27FC236}">
                <a16:creationId xmlns:a16="http://schemas.microsoft.com/office/drawing/2014/main" id="{3B40A30E-01A0-42FE-8E4F-6958E54A88FD}"/>
              </a:ext>
            </a:extLst>
          </p:cNvPr>
          <p:cNvSpPr txBox="1"/>
          <p:nvPr/>
        </p:nvSpPr>
        <p:spPr>
          <a:xfrm>
            <a:off x="5009138" y="643467"/>
            <a:ext cx="6991502" cy="590931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Scrum is a project management methodology, which was developed early 90s.</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In simple terms, Scrum breaks down organizations into small, self-organizing teams. These teams then break the features they’ve been tasked with delivering down into small, manageable items of work which they tackle in time-boxed iterations called </a:t>
            </a:r>
            <a:r>
              <a:rPr lang="en-US" sz="2400" b="1" dirty="0">
                <a:effectLst>
                  <a:outerShdw blurRad="38100" dist="38100" dir="2700000" algn="tl">
                    <a:srgbClr val="000000">
                      <a:alpha val="43137"/>
                    </a:srgbClr>
                  </a:outerShdw>
                </a:effectLst>
              </a:rPr>
              <a:t>sprints</a:t>
            </a:r>
            <a:r>
              <a:rPr lang="en-US" sz="2400" dirty="0"/>
              <a:t>.</a:t>
            </a:r>
          </a:p>
          <a:p>
            <a:endParaRPr lang="en-US" sz="2400" dirty="0"/>
          </a:p>
          <a:p>
            <a:pPr marL="285750" indent="-285750">
              <a:buFont typeface="Wingdings" panose="05000000000000000000" pitchFamily="2" charset="2"/>
              <a:buChar char="Ø"/>
            </a:pPr>
            <a:r>
              <a:rPr lang="en-US" sz="2400" dirty="0"/>
              <a:t>Scrum is a tool used to organize work into small, manageable pieces that can be completed by a cross-functional team within a prescribed time period (called a sprint, generally 2-4 weeks long). </a:t>
            </a:r>
          </a:p>
          <a:p>
            <a:pPr marL="285750" indent="-285750">
              <a:buFont typeface="Wingdings" panose="05000000000000000000" pitchFamily="2" charset="2"/>
              <a:buChar char="Ø"/>
            </a:pPr>
            <a:endParaRPr lang="en-US" sz="2400" dirty="0"/>
          </a:p>
          <a:p>
            <a:endParaRPr lang="en-US" dirty="0">
              <a:solidFill>
                <a:schemeClr val="bg1"/>
              </a:solidFill>
            </a:endParaRPr>
          </a:p>
        </p:txBody>
      </p:sp>
      <p:sp>
        <p:nvSpPr>
          <p:cNvPr id="7" name="TextBox 6">
            <a:extLst>
              <a:ext uri="{FF2B5EF4-FFF2-40B4-BE49-F238E27FC236}">
                <a16:creationId xmlns:a16="http://schemas.microsoft.com/office/drawing/2014/main" id="{1AFA1362-3E6F-47D6-9C36-51842B4001D1}"/>
              </a:ext>
            </a:extLst>
          </p:cNvPr>
          <p:cNvSpPr txBox="1"/>
          <p:nvPr/>
        </p:nvSpPr>
        <p:spPr>
          <a:xfrm>
            <a:off x="5338025" y="5906446"/>
            <a:ext cx="7179032" cy="646331"/>
          </a:xfrm>
          <a:prstGeom prst="rect">
            <a:avLst/>
          </a:prstGeom>
          <a:noFill/>
        </p:spPr>
        <p:txBody>
          <a:bodyPr wrap="square" rtlCol="0">
            <a:spAutoFit/>
          </a:bodyPr>
          <a:lstStyle/>
          <a:p>
            <a:r>
              <a:rPr lang="en-US" i="1" dirty="0"/>
              <a:t>Source: </a:t>
            </a:r>
            <a:r>
              <a:rPr lang="en-US" i="1" dirty="0">
                <a:hlinkClick r:id="rId3">
                  <a:extLst>
                    <a:ext uri="{A12FA001-AC4F-418D-AE19-62706E023703}">
                      <ahyp:hlinkClr xmlns:ahyp="http://schemas.microsoft.com/office/drawing/2018/hyperlinkcolor" val="tx"/>
                    </a:ext>
                  </a:extLst>
                </a:hlinkClick>
              </a:rPr>
              <a:t>https://www.scrum.org/resources/blog/scrum-and-extreme-programming-xp</a:t>
            </a:r>
            <a:endParaRPr lang="en-US" i="1" dirty="0"/>
          </a:p>
        </p:txBody>
      </p:sp>
    </p:spTree>
    <p:extLst>
      <p:ext uri="{BB962C8B-B14F-4D97-AF65-F5344CB8AC3E}">
        <p14:creationId xmlns:p14="http://schemas.microsoft.com/office/powerpoint/2010/main" val="1382781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2" descr="Image result for agile development model image">
            <a:extLst>
              <a:ext uri="{FF2B5EF4-FFF2-40B4-BE49-F238E27FC236}">
                <a16:creationId xmlns:a16="http://schemas.microsoft.com/office/drawing/2014/main" id="{FF9B7BB3-90CC-4DA4-9506-D43F7F187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12" y="3509210"/>
            <a:ext cx="4319262" cy="3244516"/>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08069802-E95A-425B-8814-3F31ED09C519}"/>
              </a:ext>
            </a:extLst>
          </p:cNvPr>
          <p:cNvSpPr txBox="1">
            <a:spLocks/>
          </p:cNvSpPr>
          <p:nvPr/>
        </p:nvSpPr>
        <p:spPr>
          <a:xfrm>
            <a:off x="354842" y="643467"/>
            <a:ext cx="394420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dirty="0">
                <a:solidFill>
                  <a:schemeClr val="bg1"/>
                </a:solidFill>
                <a:effectLst>
                  <a:outerShdw blurRad="38100" dist="38100" dir="2700000" algn="tl">
                    <a:srgbClr val="000000">
                      <a:alpha val="43137"/>
                    </a:srgbClr>
                  </a:outerShdw>
                </a:effectLst>
              </a:rPr>
              <a:t>Software Engineering</a:t>
            </a:r>
            <a:br>
              <a:rPr lang="en-US" sz="3200" b="1" i="1" dirty="0">
                <a:solidFill>
                  <a:schemeClr val="bg1"/>
                </a:solidFill>
                <a:effectLst>
                  <a:outerShdw blurRad="38100" dist="38100" dir="2700000" algn="tl">
                    <a:srgbClr val="000000">
                      <a:alpha val="43137"/>
                    </a:srgbClr>
                  </a:outerShdw>
                </a:effectLst>
              </a:rPr>
            </a:br>
            <a:r>
              <a:rPr lang="en-US" sz="2400" b="1" i="1" dirty="0">
                <a:solidFill>
                  <a:srgbClr val="FF0000"/>
                </a:solidFill>
                <a:effectLst>
                  <a:outerShdw blurRad="38100" dist="38100" dir="2700000" algn="tl">
                    <a:srgbClr val="000000">
                      <a:alpha val="43137"/>
                    </a:srgbClr>
                  </a:outerShdw>
                </a:effectLst>
                <a:latin typeface="Arial Black" panose="020B0A04020102020204" pitchFamily="34" charset="0"/>
              </a:rPr>
              <a:t>Agile SCRUM</a:t>
            </a:r>
            <a:endPar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8" name="TextBox 7">
            <a:extLst>
              <a:ext uri="{FF2B5EF4-FFF2-40B4-BE49-F238E27FC236}">
                <a16:creationId xmlns:a16="http://schemas.microsoft.com/office/drawing/2014/main" id="{FA60FB27-0419-4F68-9C37-69EE9068FDE6}"/>
              </a:ext>
            </a:extLst>
          </p:cNvPr>
          <p:cNvSpPr txBox="1"/>
          <p:nvPr/>
        </p:nvSpPr>
        <p:spPr>
          <a:xfrm>
            <a:off x="5404124" y="889843"/>
            <a:ext cx="6020548" cy="4955203"/>
          </a:xfrm>
          <a:prstGeom prst="rect">
            <a:avLst/>
          </a:prstGeom>
          <a:noFill/>
        </p:spPr>
        <p:txBody>
          <a:bodyPr wrap="square" rtlCol="0">
            <a:spAutoFit/>
          </a:bodyPr>
          <a:lstStyle/>
          <a:p>
            <a:r>
              <a:rPr lang="en-US" sz="2400" dirty="0"/>
              <a:t>Scrum insists that teams comprise of three distinct roles:</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b="1" dirty="0">
                <a:effectLst>
                  <a:outerShdw blurRad="38100" dist="38100" dir="2700000" algn="tl">
                    <a:srgbClr val="000000">
                      <a:alpha val="43137"/>
                    </a:srgbClr>
                  </a:outerShdw>
                </a:effectLst>
              </a:rPr>
              <a:t>Product Owner: </a:t>
            </a:r>
            <a:r>
              <a:rPr lang="en-US" sz="2400" dirty="0"/>
              <a:t>responsible for initial planning, prioritizing, and communication with the rest of the company.</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b="1" u="sng" dirty="0">
                <a:effectLst>
                  <a:outerShdw blurRad="38100" dist="38100" dir="2700000" algn="tl">
                    <a:srgbClr val="000000">
                      <a:alpha val="43137"/>
                    </a:srgbClr>
                  </a:outerShdw>
                </a:effectLst>
                <a:hlinkClick r:id="rId3">
                  <a:extLst>
                    <a:ext uri="{A12FA001-AC4F-418D-AE19-62706E023703}">
                      <ahyp:hlinkClr xmlns:ahyp="http://schemas.microsoft.com/office/drawing/2018/hyperlinkcolor" val="tx"/>
                    </a:ext>
                  </a:extLst>
                </a:hlinkClick>
              </a:rPr>
              <a:t>Scrum </a:t>
            </a:r>
            <a:r>
              <a:rPr lang="en-US" sz="2400" b="1" dirty="0">
                <a:effectLst>
                  <a:outerShdw blurRad="38100" dist="38100" dir="2700000" algn="tl">
                    <a:srgbClr val="000000">
                      <a:alpha val="43137"/>
                    </a:srgbClr>
                  </a:outerShdw>
                </a:effectLst>
                <a:hlinkClick r:id="rId3">
                  <a:extLst>
                    <a:ext uri="{A12FA001-AC4F-418D-AE19-62706E023703}">
                      <ahyp:hlinkClr xmlns:ahyp="http://schemas.microsoft.com/office/drawing/2018/hyperlinkcolor" val="tx"/>
                    </a:ext>
                  </a:extLst>
                </a:hlinkClick>
              </a:rPr>
              <a:t>Master</a:t>
            </a:r>
            <a:r>
              <a:rPr lang="en-US" sz="2400" b="1" dirty="0">
                <a:effectLst>
                  <a:outerShdw blurRad="38100" dist="38100" dir="2700000" algn="tl">
                    <a:srgbClr val="000000">
                      <a:alpha val="43137"/>
                    </a:srgbClr>
                  </a:outerShdw>
                </a:effectLst>
              </a:rPr>
              <a:t>: </a:t>
            </a:r>
            <a:r>
              <a:rPr lang="en-US" sz="2400" dirty="0"/>
              <a:t>responsible for overseeing the process during each sprint.</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b="1" dirty="0">
                <a:effectLst>
                  <a:outerShdw blurRad="38100" dist="38100" dir="2700000" algn="tl">
                    <a:srgbClr val="000000">
                      <a:alpha val="43137"/>
                    </a:srgbClr>
                  </a:outerShdw>
                </a:effectLst>
              </a:rPr>
              <a:t>SCRUM Team: </a:t>
            </a:r>
            <a:r>
              <a:rPr lang="en-US" sz="2400" dirty="0"/>
              <a:t>responsible for carrying out the design, coding, and testing.</a:t>
            </a:r>
          </a:p>
          <a:p>
            <a:endParaRPr lang="en-US" sz="2800" dirty="0">
              <a:solidFill>
                <a:schemeClr val="bg1"/>
              </a:solidFill>
            </a:endParaRPr>
          </a:p>
        </p:txBody>
      </p:sp>
    </p:spTree>
    <p:extLst>
      <p:ext uri="{BB962C8B-B14F-4D97-AF65-F5344CB8AC3E}">
        <p14:creationId xmlns:p14="http://schemas.microsoft.com/office/powerpoint/2010/main" val="1591966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2" descr="Image result for agile development model image">
            <a:extLst>
              <a:ext uri="{FF2B5EF4-FFF2-40B4-BE49-F238E27FC236}">
                <a16:creationId xmlns:a16="http://schemas.microsoft.com/office/drawing/2014/main" id="{FF9B7BB3-90CC-4DA4-9506-D43F7F187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12" y="3509210"/>
            <a:ext cx="4319262" cy="3244516"/>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08069802-E95A-425B-8814-3F31ED09C519}"/>
              </a:ext>
            </a:extLst>
          </p:cNvPr>
          <p:cNvSpPr txBox="1">
            <a:spLocks/>
          </p:cNvSpPr>
          <p:nvPr/>
        </p:nvSpPr>
        <p:spPr>
          <a:xfrm>
            <a:off x="354842" y="643467"/>
            <a:ext cx="394420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dirty="0">
                <a:solidFill>
                  <a:schemeClr val="bg1"/>
                </a:solidFill>
                <a:effectLst>
                  <a:outerShdw blurRad="38100" dist="38100" dir="2700000" algn="tl">
                    <a:srgbClr val="000000">
                      <a:alpha val="43137"/>
                    </a:srgbClr>
                  </a:outerShdw>
                </a:effectLst>
              </a:rPr>
              <a:t>Software Engineering</a:t>
            </a:r>
            <a:br>
              <a:rPr lang="en-US" sz="3200" b="1" i="1" dirty="0">
                <a:solidFill>
                  <a:schemeClr val="bg1"/>
                </a:solidFill>
                <a:effectLst>
                  <a:outerShdw blurRad="38100" dist="38100" dir="2700000" algn="tl">
                    <a:srgbClr val="000000">
                      <a:alpha val="43137"/>
                    </a:srgbClr>
                  </a:outerShdw>
                </a:effectLst>
              </a:rPr>
            </a:br>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Agile SCRUM</a:t>
            </a:r>
          </a:p>
        </p:txBody>
      </p:sp>
      <p:sp>
        <p:nvSpPr>
          <p:cNvPr id="6" name="TextBox 5">
            <a:extLst>
              <a:ext uri="{FF2B5EF4-FFF2-40B4-BE49-F238E27FC236}">
                <a16:creationId xmlns:a16="http://schemas.microsoft.com/office/drawing/2014/main" id="{B34ADC29-8A19-4230-AE46-F827BBCF3196}"/>
              </a:ext>
            </a:extLst>
          </p:cNvPr>
          <p:cNvSpPr txBox="1"/>
          <p:nvPr/>
        </p:nvSpPr>
        <p:spPr>
          <a:xfrm>
            <a:off x="4841416" y="1954938"/>
            <a:ext cx="6623753" cy="3108543"/>
          </a:xfrm>
          <a:prstGeom prst="rect">
            <a:avLst/>
          </a:prstGeom>
          <a:noFill/>
        </p:spPr>
        <p:txBody>
          <a:bodyPr wrap="square" rtlCol="0">
            <a:spAutoFit/>
          </a:bodyPr>
          <a:lstStyle/>
          <a:p>
            <a:r>
              <a:rPr lang="en-US" sz="2800" dirty="0"/>
              <a:t>There are also four prescribed meetings in Scrum:</a:t>
            </a:r>
          </a:p>
          <a:p>
            <a:pPr marL="285750" indent="-285750">
              <a:buFont typeface="Wingdings" panose="05000000000000000000" pitchFamily="2" charset="2"/>
              <a:buChar char="Ø"/>
            </a:pPr>
            <a:r>
              <a:rPr lang="en-US" sz="2800" dirty="0">
                <a:hlinkClick r:id="rId3">
                  <a:extLst>
                    <a:ext uri="{A12FA001-AC4F-418D-AE19-62706E023703}">
                      <ahyp:hlinkClr xmlns:ahyp="http://schemas.microsoft.com/office/drawing/2018/hyperlinkcolor" val="tx"/>
                    </a:ext>
                  </a:extLst>
                </a:hlinkClick>
              </a:rPr>
              <a:t>Sprint Planning Meeting</a:t>
            </a:r>
            <a:endParaRPr lang="en-US" sz="2800" dirty="0"/>
          </a:p>
          <a:p>
            <a:pPr marL="285750" indent="-285750">
              <a:buFont typeface="Wingdings" panose="05000000000000000000" pitchFamily="2" charset="2"/>
              <a:buChar char="Ø"/>
            </a:pPr>
            <a:r>
              <a:rPr lang="en-US" sz="2800" dirty="0">
                <a:hlinkClick r:id="rId4">
                  <a:extLst>
                    <a:ext uri="{A12FA001-AC4F-418D-AE19-62706E023703}">
                      <ahyp:hlinkClr xmlns:ahyp="http://schemas.microsoft.com/office/drawing/2018/hyperlinkcolor" val="tx"/>
                    </a:ext>
                  </a:extLst>
                </a:hlinkClick>
              </a:rPr>
              <a:t>Daily Stand Up</a:t>
            </a:r>
            <a:r>
              <a:rPr lang="en-US" sz="2800" dirty="0"/>
              <a:t> </a:t>
            </a:r>
          </a:p>
          <a:p>
            <a:pPr marL="285750" indent="-285750">
              <a:buFont typeface="Wingdings" panose="05000000000000000000" pitchFamily="2" charset="2"/>
              <a:buChar char="Ø"/>
            </a:pPr>
            <a:r>
              <a:rPr lang="en-US" sz="2800" dirty="0">
                <a:hlinkClick r:id="rId5">
                  <a:extLst>
                    <a:ext uri="{A12FA001-AC4F-418D-AE19-62706E023703}">
                      <ahyp:hlinkClr xmlns:ahyp="http://schemas.microsoft.com/office/drawing/2018/hyperlinkcolor" val="tx"/>
                    </a:ext>
                  </a:extLst>
                </a:hlinkClick>
              </a:rPr>
              <a:t>Sprint Review</a:t>
            </a:r>
            <a:endParaRPr lang="en-US" sz="2800" dirty="0"/>
          </a:p>
          <a:p>
            <a:pPr marL="285750" indent="-285750">
              <a:buFont typeface="Wingdings" panose="05000000000000000000" pitchFamily="2" charset="2"/>
              <a:buChar char="Ø"/>
            </a:pPr>
            <a:r>
              <a:rPr lang="en-US" sz="2800" dirty="0">
                <a:hlinkClick r:id="rId6">
                  <a:extLst>
                    <a:ext uri="{A12FA001-AC4F-418D-AE19-62706E023703}">
                      <ahyp:hlinkClr xmlns:ahyp="http://schemas.microsoft.com/office/drawing/2018/hyperlinkcolor" val="tx"/>
                    </a:ext>
                  </a:extLst>
                </a:hlinkClick>
              </a:rPr>
              <a:t>Sprint Retrospective</a:t>
            </a:r>
            <a:endParaRPr lang="en-US" sz="2800" dirty="0"/>
          </a:p>
          <a:p>
            <a:endParaRPr lang="en-US" sz="2800" dirty="0">
              <a:solidFill>
                <a:schemeClr val="bg1"/>
              </a:solidFill>
            </a:endParaRPr>
          </a:p>
        </p:txBody>
      </p:sp>
    </p:spTree>
    <p:extLst>
      <p:ext uri="{BB962C8B-B14F-4D97-AF65-F5344CB8AC3E}">
        <p14:creationId xmlns:p14="http://schemas.microsoft.com/office/powerpoint/2010/main" val="3957191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2" descr="Image result for agile development model image">
            <a:extLst>
              <a:ext uri="{FF2B5EF4-FFF2-40B4-BE49-F238E27FC236}">
                <a16:creationId xmlns:a16="http://schemas.microsoft.com/office/drawing/2014/main" id="{FF9B7BB3-90CC-4DA4-9506-D43F7F187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12" y="3509210"/>
            <a:ext cx="4319262" cy="3244516"/>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08069802-E95A-425B-8814-3F31ED09C519}"/>
              </a:ext>
            </a:extLst>
          </p:cNvPr>
          <p:cNvSpPr txBox="1">
            <a:spLocks/>
          </p:cNvSpPr>
          <p:nvPr/>
        </p:nvSpPr>
        <p:spPr>
          <a:xfrm>
            <a:off x="354842" y="643467"/>
            <a:ext cx="394420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dirty="0">
                <a:solidFill>
                  <a:schemeClr val="bg1"/>
                </a:solidFill>
                <a:effectLst>
                  <a:outerShdw blurRad="38100" dist="38100" dir="2700000" algn="tl">
                    <a:srgbClr val="000000">
                      <a:alpha val="43137"/>
                    </a:srgbClr>
                  </a:outerShdw>
                </a:effectLst>
              </a:rPr>
              <a:t>Software Engineering</a:t>
            </a:r>
            <a:br>
              <a:rPr lang="en-US" sz="3200" b="1" i="1" dirty="0">
                <a:solidFill>
                  <a:schemeClr val="bg1"/>
                </a:solidFill>
                <a:effectLst>
                  <a:outerShdw blurRad="38100" dist="38100" dir="2700000" algn="tl">
                    <a:srgbClr val="000000">
                      <a:alpha val="43137"/>
                    </a:srgbClr>
                  </a:outerShdw>
                </a:effectLst>
              </a:rPr>
            </a:br>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Agile</a:t>
            </a:r>
          </a:p>
          <a:p>
            <a:r>
              <a:rPr lang="en-US" sz="2400" b="1" i="1" dirty="0">
                <a:solidFill>
                  <a:srgbClr val="FF0000"/>
                </a:solidFill>
                <a:effectLst>
                  <a:outerShdw blurRad="38100" dist="38100" dir="2700000" algn="tl">
                    <a:srgbClr val="000000">
                      <a:alpha val="43137"/>
                    </a:srgbClr>
                  </a:outerShdw>
                </a:effectLst>
                <a:latin typeface="Arial Black" panose="020B0A04020102020204" pitchFamily="34" charset="0"/>
              </a:rPr>
              <a:t>SCRUM Artifacts</a:t>
            </a:r>
          </a:p>
        </p:txBody>
      </p:sp>
      <p:sp>
        <p:nvSpPr>
          <p:cNvPr id="6" name="TextBox 5">
            <a:extLst>
              <a:ext uri="{FF2B5EF4-FFF2-40B4-BE49-F238E27FC236}">
                <a16:creationId xmlns:a16="http://schemas.microsoft.com/office/drawing/2014/main" id="{95AE6C57-FE8A-4041-A0FE-5CEE8FF5CB4C}"/>
              </a:ext>
            </a:extLst>
          </p:cNvPr>
          <p:cNvSpPr txBox="1"/>
          <p:nvPr/>
        </p:nvSpPr>
        <p:spPr>
          <a:xfrm>
            <a:off x="4731268" y="231578"/>
            <a:ext cx="7105890" cy="6709529"/>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effectLst>
                  <a:outerShdw blurRad="38100" dist="38100" dir="2700000" algn="tl">
                    <a:srgbClr val="000000">
                      <a:alpha val="43137"/>
                    </a:srgbClr>
                  </a:outerShdw>
                </a:effectLst>
              </a:rPr>
              <a:t>Sprint: </a:t>
            </a:r>
            <a:r>
              <a:rPr lang="en-US" sz="2200" dirty="0"/>
              <a:t>A Sprint in Scrum is not a release cadence but a planning cadence. Scrum allows Sprint duration to be 2 weeks to one month. XP allows Sprint duration to be 1 week.</a:t>
            </a:r>
          </a:p>
          <a:p>
            <a:pPr marL="342900" indent="-342900">
              <a:buFont typeface="Wingdings" panose="05000000000000000000" pitchFamily="2" charset="2"/>
              <a:buChar char="Ø"/>
            </a:pPr>
            <a:r>
              <a:rPr lang="en-US" sz="2400" b="1" dirty="0"/>
              <a:t>Product Backlog: </a:t>
            </a:r>
            <a:r>
              <a:rPr lang="en-US" sz="2200" dirty="0"/>
              <a:t>Scrum requires the Product Backlog to be transparent as it is the single source of truth for any changes made to the product. XP teams write User Story. Writing the Product Backlog in stories is helpful for the team because stories is from the user perspective.</a:t>
            </a:r>
          </a:p>
          <a:p>
            <a:pPr marL="342900" indent="-342900">
              <a:buFont typeface="Wingdings" panose="05000000000000000000" pitchFamily="2" charset="2"/>
              <a:buChar char="Ø"/>
            </a:pPr>
            <a:r>
              <a:rPr lang="en-US" sz="2400" b="1" dirty="0"/>
              <a:t>Sprint Backlog: </a:t>
            </a:r>
            <a:r>
              <a:rPr lang="en-US" sz="2200" dirty="0"/>
              <a:t>The Sprint Backlog is user stories selected during Sprint Planning along with the tasks to complete those stories within a given Sprint. </a:t>
            </a:r>
          </a:p>
          <a:p>
            <a:pPr marL="285750" indent="-285750">
              <a:buFont typeface="Wingdings" panose="05000000000000000000" pitchFamily="2" charset="2"/>
              <a:buChar char="Ø"/>
            </a:pPr>
            <a:r>
              <a:rPr lang="en-US" sz="2400" b="1" dirty="0"/>
              <a:t>Definition of Done: </a:t>
            </a:r>
            <a:r>
              <a:rPr lang="en-US" sz="2200" dirty="0"/>
              <a:t>Scrum just tell us that the increment delivered by the development team to be "Done" every Sprint, and done means meeting the Scrum Team's definition of "Done". For some people Acceptance Criteria is the definition of "Done". </a:t>
            </a:r>
          </a:p>
          <a:p>
            <a:pPr marL="285750" indent="-285750">
              <a:buFont typeface="Wingdings" panose="05000000000000000000" pitchFamily="2" charset="2"/>
              <a:buChar char="Ø"/>
            </a:pPr>
            <a:endParaRPr lang="en-US" sz="2400" dirty="0"/>
          </a:p>
          <a:p>
            <a:endParaRPr lang="en-US" sz="2400" dirty="0"/>
          </a:p>
        </p:txBody>
      </p:sp>
      <p:sp>
        <p:nvSpPr>
          <p:cNvPr id="8" name="TextBox 7">
            <a:extLst>
              <a:ext uri="{FF2B5EF4-FFF2-40B4-BE49-F238E27FC236}">
                <a16:creationId xmlns:a16="http://schemas.microsoft.com/office/drawing/2014/main" id="{2A9DF632-8DD1-40D4-9D58-5DD97B40E24A}"/>
              </a:ext>
            </a:extLst>
          </p:cNvPr>
          <p:cNvSpPr txBox="1"/>
          <p:nvPr/>
        </p:nvSpPr>
        <p:spPr>
          <a:xfrm>
            <a:off x="5064861" y="6420465"/>
            <a:ext cx="6659000" cy="369332"/>
          </a:xfrm>
          <a:prstGeom prst="rect">
            <a:avLst/>
          </a:prstGeom>
          <a:noFill/>
        </p:spPr>
        <p:txBody>
          <a:bodyPr wrap="square" rtlCol="0">
            <a:spAutoFit/>
          </a:bodyPr>
          <a:lstStyle/>
          <a:p>
            <a:pPr algn="ctr"/>
            <a:r>
              <a:rPr lang="en-US" i="1" dirty="0"/>
              <a:t>Source: </a:t>
            </a:r>
            <a:r>
              <a:rPr lang="en-US" i="1" dirty="0">
                <a:hlinkClick r:id="rId3">
                  <a:extLst>
                    <a:ext uri="{A12FA001-AC4F-418D-AE19-62706E023703}">
                      <ahyp:hlinkClr xmlns:ahyp="http://schemas.microsoft.com/office/drawing/2018/hyperlinkcolor" val="tx"/>
                    </a:ext>
                  </a:extLst>
                </a:hlinkClick>
              </a:rPr>
              <a:t>https://www.scrum.org/</a:t>
            </a:r>
            <a:endParaRPr lang="en-US" i="1" dirty="0"/>
          </a:p>
        </p:txBody>
      </p:sp>
    </p:spTree>
    <p:extLst>
      <p:ext uri="{BB962C8B-B14F-4D97-AF65-F5344CB8AC3E}">
        <p14:creationId xmlns:p14="http://schemas.microsoft.com/office/powerpoint/2010/main" val="4001448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2" descr="Image result for agile development model image">
            <a:extLst>
              <a:ext uri="{FF2B5EF4-FFF2-40B4-BE49-F238E27FC236}">
                <a16:creationId xmlns:a16="http://schemas.microsoft.com/office/drawing/2014/main" id="{FF9B7BB3-90CC-4DA4-9506-D43F7F187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12" y="3509210"/>
            <a:ext cx="4319262" cy="3244516"/>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08069802-E95A-425B-8814-3F31ED09C519}"/>
              </a:ext>
            </a:extLst>
          </p:cNvPr>
          <p:cNvSpPr txBox="1">
            <a:spLocks/>
          </p:cNvSpPr>
          <p:nvPr/>
        </p:nvSpPr>
        <p:spPr>
          <a:xfrm>
            <a:off x="354842" y="643467"/>
            <a:ext cx="394420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a:solidFill>
                  <a:schemeClr val="bg1"/>
                </a:solidFill>
                <a:effectLst>
                  <a:outerShdw blurRad="38100" dist="38100" dir="2700000" algn="tl">
                    <a:srgbClr val="000000">
                      <a:alpha val="43137"/>
                    </a:srgbClr>
                  </a:outerShdw>
                </a:effectLst>
              </a:rPr>
              <a:t>Software Engineering</a:t>
            </a:r>
            <a:br>
              <a:rPr lang="en-US" sz="3200" b="1" i="1">
                <a:solidFill>
                  <a:schemeClr val="bg1"/>
                </a:solidFill>
                <a:effectLst>
                  <a:outerShdw blurRad="38100" dist="38100" dir="2700000" algn="tl">
                    <a:srgbClr val="000000">
                      <a:alpha val="43137"/>
                    </a:srgbClr>
                  </a:outerShdw>
                </a:effectLst>
              </a:rPr>
            </a:br>
            <a:r>
              <a:rPr lang="en-US" sz="2800" b="1" i="1">
                <a:solidFill>
                  <a:srgbClr val="FF0000"/>
                </a:solidFill>
                <a:effectLst>
                  <a:outerShdw blurRad="38100" dist="38100" dir="2700000" algn="tl">
                    <a:srgbClr val="000000">
                      <a:alpha val="43137"/>
                    </a:srgbClr>
                  </a:outerShdw>
                </a:effectLst>
                <a:latin typeface="Arial Black" panose="020B0A04020102020204" pitchFamily="34" charset="0"/>
              </a:rPr>
              <a:t>Agile</a:t>
            </a:r>
          </a:p>
          <a:p>
            <a:r>
              <a:rPr lang="en-US" sz="2400" b="1" i="1">
                <a:solidFill>
                  <a:srgbClr val="FF0000"/>
                </a:solidFill>
                <a:effectLst>
                  <a:outerShdw blurRad="38100" dist="38100" dir="2700000" algn="tl">
                    <a:srgbClr val="000000">
                      <a:alpha val="43137"/>
                    </a:srgbClr>
                  </a:outerShdw>
                </a:effectLst>
                <a:latin typeface="Arial Black" panose="020B0A04020102020204" pitchFamily="34" charset="0"/>
              </a:rPr>
              <a:t>SCRUM Charts</a:t>
            </a:r>
            <a:endParaRPr lang="en-US" sz="2400" b="1" i="1" dirty="0">
              <a:solidFill>
                <a:srgbClr val="FF0000"/>
              </a:solidFill>
              <a:effectLst>
                <a:outerShdw blurRad="38100" dist="38100" dir="2700000" algn="tl">
                  <a:srgbClr val="000000">
                    <a:alpha val="43137"/>
                  </a:srgbClr>
                </a:outerShdw>
              </a:effectLst>
              <a:latin typeface="Arial Black" panose="020B0A04020102020204" pitchFamily="34" charset="0"/>
            </a:endParaRPr>
          </a:p>
        </p:txBody>
      </p:sp>
      <p:sp>
        <p:nvSpPr>
          <p:cNvPr id="8" name="TextBox 7">
            <a:extLst>
              <a:ext uri="{FF2B5EF4-FFF2-40B4-BE49-F238E27FC236}">
                <a16:creationId xmlns:a16="http://schemas.microsoft.com/office/drawing/2014/main" id="{2A9DF632-8DD1-40D4-9D58-5DD97B40E24A}"/>
              </a:ext>
            </a:extLst>
          </p:cNvPr>
          <p:cNvSpPr txBox="1"/>
          <p:nvPr/>
        </p:nvSpPr>
        <p:spPr>
          <a:xfrm>
            <a:off x="4944556" y="6423035"/>
            <a:ext cx="6659000" cy="369332"/>
          </a:xfrm>
          <a:prstGeom prst="rect">
            <a:avLst/>
          </a:prstGeom>
          <a:noFill/>
        </p:spPr>
        <p:txBody>
          <a:bodyPr wrap="square" rtlCol="0">
            <a:spAutoFit/>
          </a:bodyPr>
          <a:lstStyle/>
          <a:p>
            <a:pPr algn="ctr"/>
            <a:r>
              <a:rPr lang="en-US" i="1"/>
              <a:t>Source: </a:t>
            </a:r>
            <a:r>
              <a:rPr lang="en-US" i="1">
                <a:hlinkClick r:id="rId3">
                  <a:extLst>
                    <a:ext uri="{A12FA001-AC4F-418D-AE19-62706E023703}">
                      <ahyp:hlinkClr xmlns:ahyp="http://schemas.microsoft.com/office/drawing/2018/hyperlinkcolor" val="tx"/>
                    </a:ext>
                  </a:extLst>
                </a:hlinkClick>
              </a:rPr>
              <a:t>https://www.scrum.org/</a:t>
            </a:r>
            <a:endParaRPr lang="en-US" i="1" dirty="0"/>
          </a:p>
        </p:txBody>
      </p:sp>
      <p:pic>
        <p:nvPicPr>
          <p:cNvPr id="7" name="Picture 2" descr="Image result for sprint velocity chart IMAGE">
            <a:extLst>
              <a:ext uri="{FF2B5EF4-FFF2-40B4-BE49-F238E27FC236}">
                <a16:creationId xmlns:a16="http://schemas.microsoft.com/office/drawing/2014/main" id="{9B66B7F2-986E-445F-A889-45623DD66A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2796" y="1450219"/>
            <a:ext cx="6914362" cy="3957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57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2" descr="Image result for agile development model image">
            <a:extLst>
              <a:ext uri="{FF2B5EF4-FFF2-40B4-BE49-F238E27FC236}">
                <a16:creationId xmlns:a16="http://schemas.microsoft.com/office/drawing/2014/main" id="{FF9B7BB3-90CC-4DA4-9506-D43F7F187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12" y="3509210"/>
            <a:ext cx="4319262" cy="3244516"/>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08069802-E95A-425B-8814-3F31ED09C519}"/>
              </a:ext>
            </a:extLst>
          </p:cNvPr>
          <p:cNvSpPr txBox="1">
            <a:spLocks/>
          </p:cNvSpPr>
          <p:nvPr/>
        </p:nvSpPr>
        <p:spPr>
          <a:xfrm>
            <a:off x="354842" y="643467"/>
            <a:ext cx="394420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dirty="0">
                <a:solidFill>
                  <a:schemeClr val="bg1"/>
                </a:solidFill>
                <a:effectLst>
                  <a:outerShdw blurRad="38100" dist="38100" dir="2700000" algn="tl">
                    <a:srgbClr val="000000">
                      <a:alpha val="43137"/>
                    </a:srgbClr>
                  </a:outerShdw>
                </a:effectLst>
              </a:rPr>
              <a:t>Software Engineering</a:t>
            </a:r>
            <a:br>
              <a:rPr lang="en-US" sz="3200" b="1" i="1" dirty="0">
                <a:solidFill>
                  <a:schemeClr val="bg1"/>
                </a:solidFill>
                <a:effectLst>
                  <a:outerShdw blurRad="38100" dist="38100" dir="2700000" algn="tl">
                    <a:srgbClr val="000000">
                      <a:alpha val="43137"/>
                    </a:srgbClr>
                  </a:outerShdw>
                </a:effectLst>
              </a:rPr>
            </a:br>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Agile</a:t>
            </a:r>
          </a:p>
          <a:p>
            <a:r>
              <a:rPr lang="en-US" sz="2400" b="1" i="1" dirty="0">
                <a:solidFill>
                  <a:srgbClr val="FF0000"/>
                </a:solidFill>
                <a:effectLst>
                  <a:outerShdw blurRad="38100" dist="38100" dir="2700000" algn="tl">
                    <a:srgbClr val="000000">
                      <a:alpha val="43137"/>
                    </a:srgbClr>
                  </a:outerShdw>
                </a:effectLst>
                <a:latin typeface="Arial Black" panose="020B0A04020102020204" pitchFamily="34" charset="0"/>
              </a:rPr>
              <a:t>SCRUM Charts</a:t>
            </a:r>
          </a:p>
        </p:txBody>
      </p:sp>
      <p:sp>
        <p:nvSpPr>
          <p:cNvPr id="8" name="TextBox 7">
            <a:extLst>
              <a:ext uri="{FF2B5EF4-FFF2-40B4-BE49-F238E27FC236}">
                <a16:creationId xmlns:a16="http://schemas.microsoft.com/office/drawing/2014/main" id="{2A9DF632-8DD1-40D4-9D58-5DD97B40E24A}"/>
              </a:ext>
            </a:extLst>
          </p:cNvPr>
          <p:cNvSpPr txBox="1"/>
          <p:nvPr/>
        </p:nvSpPr>
        <p:spPr>
          <a:xfrm>
            <a:off x="5147756" y="5828927"/>
            <a:ext cx="6659000" cy="369332"/>
          </a:xfrm>
          <a:prstGeom prst="rect">
            <a:avLst/>
          </a:prstGeom>
          <a:noFill/>
        </p:spPr>
        <p:txBody>
          <a:bodyPr wrap="square" rtlCol="0">
            <a:spAutoFit/>
          </a:bodyPr>
          <a:lstStyle/>
          <a:p>
            <a:pPr algn="ctr"/>
            <a:r>
              <a:rPr lang="en-US" i="1" dirty="0"/>
              <a:t>Source: </a:t>
            </a:r>
            <a:r>
              <a:rPr lang="en-US" i="1" dirty="0">
                <a:hlinkClick r:id="rId3">
                  <a:extLst>
                    <a:ext uri="{A12FA001-AC4F-418D-AE19-62706E023703}">
                      <ahyp:hlinkClr xmlns:ahyp="http://schemas.microsoft.com/office/drawing/2018/hyperlinkcolor" val="tx"/>
                    </a:ext>
                  </a:extLst>
                </a:hlinkClick>
              </a:rPr>
              <a:t>https://www.scrum.org/</a:t>
            </a:r>
            <a:endParaRPr lang="en-US" i="1" dirty="0"/>
          </a:p>
        </p:txBody>
      </p:sp>
      <p:pic>
        <p:nvPicPr>
          <p:cNvPr id="11" name="Picture 2" descr="Image result for sprint velocity chart IMAGE">
            <a:extLst>
              <a:ext uri="{FF2B5EF4-FFF2-40B4-BE49-F238E27FC236}">
                <a16:creationId xmlns:a16="http://schemas.microsoft.com/office/drawing/2014/main" id="{B7D9FEC4-F62B-4FAC-8165-115572204D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5599" y="827314"/>
            <a:ext cx="6405329" cy="4812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405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2" descr="Image result for agile development model image">
            <a:extLst>
              <a:ext uri="{FF2B5EF4-FFF2-40B4-BE49-F238E27FC236}">
                <a16:creationId xmlns:a16="http://schemas.microsoft.com/office/drawing/2014/main" id="{FF9B7BB3-90CC-4DA4-9506-D43F7F187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12" y="3509210"/>
            <a:ext cx="4319262" cy="3244516"/>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08069802-E95A-425B-8814-3F31ED09C519}"/>
              </a:ext>
            </a:extLst>
          </p:cNvPr>
          <p:cNvSpPr txBox="1">
            <a:spLocks/>
          </p:cNvSpPr>
          <p:nvPr/>
        </p:nvSpPr>
        <p:spPr>
          <a:xfrm>
            <a:off x="354842" y="643467"/>
            <a:ext cx="3944203" cy="2128762"/>
          </a:xfrm>
          <a:prstGeom prst="rect">
            <a:avLst/>
          </a:prstGeom>
          <a:noFill/>
          <a:ln w="19050">
            <a:solidFill>
              <a:schemeClr val="bg1"/>
            </a:solidFill>
          </a:ln>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dirty="0">
                <a:solidFill>
                  <a:schemeClr val="bg1"/>
                </a:solidFill>
                <a:effectLst>
                  <a:outerShdw blurRad="38100" dist="38100" dir="2700000" algn="tl">
                    <a:srgbClr val="000000">
                      <a:alpha val="43137"/>
                    </a:srgbClr>
                  </a:outerShdw>
                </a:effectLst>
              </a:rPr>
              <a:t>Software Engineering</a:t>
            </a:r>
            <a:br>
              <a:rPr lang="en-US" sz="3200" b="1" i="1" dirty="0">
                <a:solidFill>
                  <a:schemeClr val="bg1"/>
                </a:solidFill>
                <a:effectLst>
                  <a:outerShdw blurRad="38100" dist="38100" dir="2700000" algn="tl">
                    <a:srgbClr val="000000">
                      <a:alpha val="43137"/>
                    </a:srgbClr>
                  </a:outerShdw>
                </a:effectLst>
              </a:rPr>
            </a:br>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Agile - XP</a:t>
            </a:r>
          </a:p>
        </p:txBody>
      </p:sp>
      <p:sp>
        <p:nvSpPr>
          <p:cNvPr id="6" name="TextBox 5">
            <a:extLst>
              <a:ext uri="{FF2B5EF4-FFF2-40B4-BE49-F238E27FC236}">
                <a16:creationId xmlns:a16="http://schemas.microsoft.com/office/drawing/2014/main" id="{95AE6C57-FE8A-4041-A0FE-5CEE8FF5CB4C}"/>
              </a:ext>
            </a:extLst>
          </p:cNvPr>
          <p:cNvSpPr txBox="1"/>
          <p:nvPr/>
        </p:nvSpPr>
        <p:spPr>
          <a:xfrm>
            <a:off x="4821608" y="1166842"/>
            <a:ext cx="7105890"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XP is short for </a:t>
            </a:r>
            <a:r>
              <a:rPr lang="en-US" sz="2400" dirty="0" err="1"/>
              <a:t>eXtreme</a:t>
            </a:r>
            <a:r>
              <a:rPr lang="en-US" sz="2400" dirty="0"/>
              <a:t> Programming, a framework which focuses heavily on ensuring the quality of delivered software and which prescribes engineering solutions towards that end.</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An XP team (comprised of all who contribute to the project) engages in Release Planning and Iteration Planning. </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They work in very short development cycles so that changes requested by the customer (who works on-site with the team) can be incorporated frequently.</a:t>
            </a:r>
          </a:p>
        </p:txBody>
      </p:sp>
      <p:sp>
        <p:nvSpPr>
          <p:cNvPr id="8" name="TextBox 7">
            <a:extLst>
              <a:ext uri="{FF2B5EF4-FFF2-40B4-BE49-F238E27FC236}">
                <a16:creationId xmlns:a16="http://schemas.microsoft.com/office/drawing/2014/main" id="{2A9DF632-8DD1-40D4-9D58-5DD97B40E24A}"/>
              </a:ext>
            </a:extLst>
          </p:cNvPr>
          <p:cNvSpPr txBox="1"/>
          <p:nvPr/>
        </p:nvSpPr>
        <p:spPr>
          <a:xfrm>
            <a:off x="5147756" y="5828927"/>
            <a:ext cx="6659000" cy="646331"/>
          </a:xfrm>
          <a:prstGeom prst="rect">
            <a:avLst/>
          </a:prstGeom>
          <a:noFill/>
        </p:spPr>
        <p:txBody>
          <a:bodyPr wrap="square" rtlCol="0">
            <a:spAutoFit/>
          </a:bodyPr>
          <a:lstStyle/>
          <a:p>
            <a:r>
              <a:rPr lang="en-US" i="1" dirty="0"/>
              <a:t>Source: </a:t>
            </a:r>
            <a:r>
              <a:rPr lang="en-US" i="1" dirty="0">
                <a:hlinkClick r:id="rId3">
                  <a:extLst>
                    <a:ext uri="{A12FA001-AC4F-418D-AE19-62706E023703}">
                      <ahyp:hlinkClr xmlns:ahyp="http://schemas.microsoft.com/office/drawing/2018/hyperlinkcolor" val="tx"/>
                    </a:ext>
                  </a:extLst>
                </a:hlinkClick>
              </a:rPr>
              <a:t>https://www.scrum.org/resources/blog/scrum-and-extreme-programming-xp</a:t>
            </a:r>
            <a:endParaRPr lang="en-US" i="1" dirty="0"/>
          </a:p>
        </p:txBody>
      </p:sp>
    </p:spTree>
    <p:extLst>
      <p:ext uri="{BB962C8B-B14F-4D97-AF65-F5344CB8AC3E}">
        <p14:creationId xmlns:p14="http://schemas.microsoft.com/office/powerpoint/2010/main" val="2429721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1092</TotalTime>
  <Words>2284</Words>
  <Application>Microsoft Office PowerPoint</Application>
  <PresentationFormat>Widescreen</PresentationFormat>
  <Paragraphs>153</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Arial Black</vt:lpstr>
      <vt:lpstr>Calibri</vt:lpstr>
      <vt:lpstr>Calibri Light</vt:lpstr>
      <vt:lpstr>Charlie Display</vt:lpstr>
      <vt:lpstr>Charlie Text</vt:lpstr>
      <vt:lpstr>Roboto Condensed</vt:lpstr>
      <vt:lpstr>Wingdings</vt:lpstr>
      <vt:lpstr>Office Theme</vt:lpstr>
      <vt:lpstr>Software Engineering Agile XP &amp; Kanban and DevOps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Software Development Lifecycle (SDLC)</dc:title>
  <dc:creator>sohel sarwar</dc:creator>
  <cp:lastModifiedBy>Avery Peiffer</cp:lastModifiedBy>
  <cp:revision>97</cp:revision>
  <dcterms:created xsi:type="dcterms:W3CDTF">2019-01-14T15:47:40Z</dcterms:created>
  <dcterms:modified xsi:type="dcterms:W3CDTF">2020-06-20T18:44:27Z</dcterms:modified>
</cp:coreProperties>
</file>