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0" r:id="rId2"/>
    <p:sldId id="375" r:id="rId3"/>
    <p:sldId id="364" r:id="rId4"/>
    <p:sldId id="389" r:id="rId5"/>
    <p:sldId id="359" r:id="rId6"/>
    <p:sldId id="374" r:id="rId7"/>
    <p:sldId id="373" r:id="rId8"/>
    <p:sldId id="361" r:id="rId9"/>
    <p:sldId id="376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62" r:id="rId18"/>
    <p:sldId id="363" r:id="rId19"/>
    <p:sldId id="390" r:id="rId20"/>
    <p:sldId id="3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760-59AE-40C2-9267-ECEBB4D51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A649F-A7EE-44EC-B290-D70995B05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E904-F981-49F5-9093-F8AC9AF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76E1-49F3-4119-8348-A207BF5C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D593-3ABF-479D-B03E-B4C0B469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595D-7DBD-4487-BD42-689DC89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80247-45F9-4D5A-A60C-FB4B9D68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9631-D1C9-44D5-A867-07C03A8F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22FE7-F1E8-4A34-B956-8553D9EE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2FDA-FEB5-45D6-A003-F66C85A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6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2015-94D3-46D2-ACF4-D676974B5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4C62D-8629-46C7-9A38-07F99FBF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38A0-BEF7-456D-88CC-A0CB2A3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A921-91E3-499B-A6E9-758BBE64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A847-0286-4448-85D0-7EF89EFC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5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BAC0-A1EB-4ED3-829A-71FB912A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9D9D-388A-4D97-9B23-4E885104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6BA5-9F5D-4208-B5BF-2FEAD7B0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50A2-67D5-407C-91F9-94B7714D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B6D8-DA06-4123-97EC-8368B09D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9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1918-3DAC-4878-A627-FFF8AF6E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30EA4-CFED-41C1-9E35-C57ED30B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39A3-F450-4679-B991-44F9F770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81B9-CF29-4FD1-BFFF-EC8842D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A874-452B-403A-BB8F-25E68D1D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849-0DCE-4571-8B7F-32BFCCBD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2129-DA0E-447B-9924-FC8D33B8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7414B-82A6-4347-A700-E8CBA14D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C79E7-2E52-403E-BBFC-70418D45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AE3F-4CDD-48B2-BC82-D697A91A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4AE-6BE6-44A0-AB8F-458D5C57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46A0-78A8-47C9-91F4-7566C57F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5F554-4B47-411A-90DE-5355DD9F0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D6D3-04C4-4A04-BFE7-6E111EFA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5B59B-EB50-4110-A596-7F0B70A9C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D0CDE-2D16-4CE0-947A-1BE71D971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B1769-50EF-40A1-9302-E4D087AF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4322-A820-4B05-9C05-6A7A6E31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34632-3B39-487A-B83F-2D1E94FB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3DCD-D268-4812-82FF-EFBB674E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62798-3854-4466-8344-45AAC2FF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217F6-09D9-4C23-95A0-DA7A2E75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8FA75-093D-4311-AE33-6BF6E2A0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EB8DA-4F62-409C-A59A-73B906A3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DA-F80F-4DA6-ACEA-B3CFCF2F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C7F4-EF3B-4B10-BA54-3DD79950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0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E578-EA2A-4823-B02C-03879FD1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526C-8670-46D5-BC95-E36350B8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807B7-B6EB-42F2-B875-79F7FD884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796D3-E8A0-47DC-A489-AF89E6F0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D744-6C24-4920-8FE2-249A3A1E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93D73-8157-49DD-95FE-FC9B5B7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B216-35AA-47BF-A0B0-426FC578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435AB-3088-4CF8-82D0-FC26B46D3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118BA-F108-427D-81AB-7D4348E1A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2F0D-6785-41A0-9827-316797DF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CC219-A4D5-473B-A5EC-238F7F34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C2F3-5409-46C9-BA49-52E277BD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8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3BFBB-3A30-486E-9DBC-238EA9E9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3485-7CAB-47A9-B226-D7C2EA98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73F9-B5E9-486F-BC9D-823DE73A1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57E2-09DD-4E61-8FB2-95A8E42DC08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81D29-41FB-4B1C-8B7F-C34932237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501B-A86D-452D-9027-1953E7C2A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7FE7-B8B7-44D3-98D5-27197F6C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D834-3126-47CB-A303-7411133BD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 Engineering</a:t>
            </a:r>
            <a:br>
              <a:rPr lang="en-US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Analysis</a:t>
            </a:r>
            <a:endParaRPr lang="en-US" sz="44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838B4-23EE-47C4-B701-22082DD5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1530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Summer 2020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Instructor: Sohel Sarwar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of Pittsburgh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4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47305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6419D35-FA00-4AC5-867C-76E975343C90}"/>
              </a:ext>
            </a:extLst>
          </p:cNvPr>
          <p:cNvSpPr txBox="1">
            <a:spLocks noChangeArrowheads="1"/>
          </p:cNvSpPr>
          <p:nvPr/>
        </p:nvSpPr>
        <p:spPr>
          <a:xfrm>
            <a:off x="4788559" y="1451809"/>
            <a:ext cx="715874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Requirements Engineering: Inception</a:t>
            </a:r>
          </a:p>
          <a:p>
            <a:pPr algn="l"/>
            <a:endParaRPr lang="en-US" altLang="en-US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en-US" dirty="0"/>
              <a:t>Ask a set of questions that establish …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dirty="0"/>
              <a:t>basic understanding of the problem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dirty="0"/>
              <a:t>the people who want a solution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dirty="0"/>
              <a:t>the nature of the solution that is desired 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dirty="0"/>
              <a:t>the effectiveness of preliminary communication and collaboration between the customer and the developer</a:t>
            </a:r>
          </a:p>
        </p:txBody>
      </p:sp>
    </p:spTree>
    <p:extLst>
      <p:ext uri="{BB962C8B-B14F-4D97-AF65-F5344CB8AC3E}">
        <p14:creationId xmlns:p14="http://schemas.microsoft.com/office/powerpoint/2010/main" val="345265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6419D35-FA00-4AC5-867C-76E975343C90}"/>
              </a:ext>
            </a:extLst>
          </p:cNvPr>
          <p:cNvSpPr txBox="1">
            <a:spLocks noChangeArrowheads="1"/>
          </p:cNvSpPr>
          <p:nvPr/>
        </p:nvSpPr>
        <p:spPr>
          <a:xfrm>
            <a:off x="5016622" y="1371600"/>
            <a:ext cx="693068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Requirements Engineering: Elicitation</a:t>
            </a:r>
          </a:p>
          <a:p>
            <a:pPr algn="l"/>
            <a:endParaRPr lang="en-US" altLang="en-US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en-US" dirty="0"/>
              <a:t>Elicit requirements from all stakeholders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dirty="0"/>
              <a:t>address problems of scope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dirty="0"/>
              <a:t>address problems of understanding</a:t>
            </a:r>
          </a:p>
          <a:p>
            <a:pPr marL="1200150" lvl="2" indent="-285750" algn="l">
              <a:buFont typeface="Wingdings" panose="05000000000000000000" pitchFamily="2" charset="2"/>
              <a:buChar char="q"/>
            </a:pPr>
            <a:r>
              <a:rPr lang="en-US" altLang="en-US" dirty="0"/>
              <a:t>customers are not sure about what is needed, skip “obvious” issues, have difficulty communicating with the software engineer, have poor grasp of problem domain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dirty="0"/>
              <a:t>address problems of volatility (changing requirements)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221828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6419D35-FA00-4AC5-867C-76E975343C90}"/>
              </a:ext>
            </a:extLst>
          </p:cNvPr>
          <p:cNvSpPr txBox="1">
            <a:spLocks noChangeArrowheads="1"/>
          </p:cNvSpPr>
          <p:nvPr/>
        </p:nvSpPr>
        <p:spPr>
          <a:xfrm>
            <a:off x="5261316" y="643467"/>
            <a:ext cx="6302327" cy="553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Requirements Engineering: Elaboration &amp; Negotiation</a:t>
            </a:r>
          </a:p>
          <a:p>
            <a:pPr algn="l"/>
            <a:endParaRPr lang="en-US" altLang="en-US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en-US" sz="2600" dirty="0"/>
              <a:t>Elaboration: create an analysis model that identifies data, function, features, constraints  and behavioral requirements</a:t>
            </a:r>
            <a:br>
              <a:rPr lang="en-US" altLang="en-US" sz="2600" dirty="0"/>
            </a:br>
            <a:endParaRPr lang="en-US" altLang="en-US" sz="26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en-US" sz="2600" dirty="0"/>
              <a:t>Negotiation: agree on a deliverable system that is realistic for developers and customers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600" dirty="0"/>
              <a:t>rank requirements by priority (conflicts arise here …)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600" dirty="0"/>
              <a:t>identify and analyze risks assoc. with each requirement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600" dirty="0"/>
              <a:t>“guestimate” efforts needed to implement each requirement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600" dirty="0"/>
              <a:t>eliminate, combine and / or modify requirements to make project realistic</a:t>
            </a:r>
            <a:endParaRPr lang="nl-NL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6573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6419D35-FA00-4AC5-867C-76E975343C90}"/>
              </a:ext>
            </a:extLst>
          </p:cNvPr>
          <p:cNvSpPr txBox="1">
            <a:spLocks noChangeArrowheads="1"/>
          </p:cNvSpPr>
          <p:nvPr/>
        </p:nvSpPr>
        <p:spPr>
          <a:xfrm>
            <a:off x="5066444" y="687327"/>
            <a:ext cx="6685990" cy="55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Requirements Engineering: Specification</a:t>
            </a:r>
          </a:p>
          <a:p>
            <a:pPr algn="l"/>
            <a:endParaRPr lang="en-US" altLang="en-US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en-US" dirty="0"/>
              <a:t>Can be any (or more) of the following: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/>
              <a:t>A written document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/>
              <a:t>A set of models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/>
              <a:t>A formal mathematical model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/>
              <a:t>A collection of user scenarios (use-cases)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/>
              <a:t>A prototype</a:t>
            </a:r>
            <a:endParaRPr lang="nl-NL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023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6419D35-FA00-4AC5-867C-76E975343C90}"/>
              </a:ext>
            </a:extLst>
          </p:cNvPr>
          <p:cNvSpPr txBox="1">
            <a:spLocks noChangeArrowheads="1"/>
          </p:cNvSpPr>
          <p:nvPr/>
        </p:nvSpPr>
        <p:spPr>
          <a:xfrm>
            <a:off x="5081434" y="743084"/>
            <a:ext cx="6685990" cy="55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Requirements Engineering: Validation</a:t>
            </a:r>
          </a:p>
          <a:p>
            <a:pPr algn="l"/>
            <a:endParaRPr lang="en-US" altLang="en-US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en-US" dirty="0"/>
              <a:t>A review mechanism that looks for: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/>
              <a:t>errors in content or interpretation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/>
              <a:t>areas where clarification may be required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/>
              <a:t>missing information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/>
              <a:t>inconsistencies (a major problem when large products or systems are engineered)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/>
              <a:t>conflicting or unrealistic (unachievable) requirements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/>
              <a:t>tests for requirements</a:t>
            </a:r>
            <a:endParaRPr lang="nl-NL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966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6419D35-FA00-4AC5-867C-76E975343C90}"/>
              </a:ext>
            </a:extLst>
          </p:cNvPr>
          <p:cNvSpPr txBox="1">
            <a:spLocks noChangeArrowheads="1"/>
          </p:cNvSpPr>
          <p:nvPr/>
        </p:nvSpPr>
        <p:spPr>
          <a:xfrm>
            <a:off x="5261316" y="643467"/>
            <a:ext cx="6302327" cy="553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Requirements Engineering: Management</a:t>
            </a:r>
          </a:p>
          <a:p>
            <a:pPr algn="l"/>
            <a:endParaRPr lang="en-US" altLang="en-US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en-US" sz="2600" dirty="0"/>
              <a:t>Involves managing changes</a:t>
            </a:r>
            <a:r>
              <a:rPr lang="en-US" altLang="en-US" sz="2600" dirty="0">
                <a:solidFill>
                  <a:srgbClr val="F3FF07"/>
                </a:solidFill>
              </a:rPr>
              <a:t>: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600" b="1" dirty="0">
                <a:solidFill>
                  <a:srgbClr val="FF0000"/>
                </a:solidFill>
              </a:rPr>
              <a:t>Feature traceability:</a:t>
            </a:r>
            <a:r>
              <a:rPr lang="en-US" altLang="en-US" sz="2600" dirty="0">
                <a:solidFill>
                  <a:srgbClr val="FF0000"/>
                </a:solidFill>
              </a:rPr>
              <a:t> </a:t>
            </a:r>
            <a:r>
              <a:rPr lang="en-US" altLang="en-US" sz="2600" dirty="0"/>
              <a:t>how requirements relate to observable system/product features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600" b="1" dirty="0">
                <a:solidFill>
                  <a:srgbClr val="FF0000"/>
                </a:solidFill>
              </a:rPr>
              <a:t>Source traceability</a:t>
            </a:r>
            <a:r>
              <a:rPr lang="en-US" altLang="en-US" sz="2600" b="1" dirty="0">
                <a:solidFill>
                  <a:schemeClr val="hlink"/>
                </a:solidFill>
              </a:rPr>
              <a:t>:</a:t>
            </a:r>
            <a:r>
              <a:rPr lang="en-US" altLang="en-US" sz="2600" dirty="0"/>
              <a:t> identifies source of each requirement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600" b="1" dirty="0">
                <a:solidFill>
                  <a:srgbClr val="FF0000"/>
                </a:solidFill>
              </a:rPr>
              <a:t>Dependency traceability</a:t>
            </a:r>
            <a:r>
              <a:rPr lang="en-US" altLang="en-US" sz="2600" b="1" dirty="0">
                <a:solidFill>
                  <a:schemeClr val="hlink"/>
                </a:solidFill>
              </a:rPr>
              <a:t>:</a:t>
            </a:r>
            <a:r>
              <a:rPr lang="en-US" altLang="en-US" sz="2600" dirty="0"/>
              <a:t> how requirements are related to each other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600" b="1" dirty="0">
                <a:solidFill>
                  <a:srgbClr val="FF0000"/>
                </a:solidFill>
              </a:rPr>
              <a:t>Subsystem traceability</a:t>
            </a:r>
            <a:r>
              <a:rPr lang="en-US" altLang="en-US" sz="2600" b="1" dirty="0">
                <a:solidFill>
                  <a:schemeClr val="hlink"/>
                </a:solidFill>
              </a:rPr>
              <a:t>:</a:t>
            </a:r>
            <a:r>
              <a:rPr lang="en-US" altLang="en-US" sz="2600" dirty="0"/>
              <a:t> categorizes requirements by the sub system (s) they govern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600" b="1" dirty="0">
                <a:solidFill>
                  <a:srgbClr val="FF0000"/>
                </a:solidFill>
              </a:rPr>
              <a:t>Interface traceability</a:t>
            </a:r>
            <a:r>
              <a:rPr lang="en-US" altLang="en-US" sz="2600" b="1" dirty="0">
                <a:solidFill>
                  <a:schemeClr val="hlink"/>
                </a:solidFill>
              </a:rPr>
              <a:t>:</a:t>
            </a:r>
            <a:r>
              <a:rPr lang="en-US" altLang="en-US" sz="2600" dirty="0"/>
              <a:t> how requirements relate to both external and internal system interfaces</a:t>
            </a:r>
          </a:p>
        </p:txBody>
      </p:sp>
    </p:spTree>
    <p:extLst>
      <p:ext uri="{BB962C8B-B14F-4D97-AF65-F5344CB8AC3E}">
        <p14:creationId xmlns:p14="http://schemas.microsoft.com/office/powerpoint/2010/main" val="84287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6419D35-FA00-4AC5-867C-76E975343C90}"/>
              </a:ext>
            </a:extLst>
          </p:cNvPr>
          <p:cNvSpPr txBox="1">
            <a:spLocks noChangeArrowheads="1"/>
          </p:cNvSpPr>
          <p:nvPr/>
        </p:nvSpPr>
        <p:spPr>
          <a:xfrm>
            <a:off x="4898990" y="662875"/>
            <a:ext cx="6910843" cy="55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Engineering </a:t>
            </a:r>
          </a:p>
          <a:p>
            <a:pPr algn="l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&amp; Tools</a:t>
            </a:r>
          </a:p>
          <a:p>
            <a:pPr algn="l"/>
            <a:endParaRPr lang="en-US" altLang="en-US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en-US" dirty="0"/>
              <a:t>Many of them available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dirty="0"/>
              <a:t>lists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altLang="en-US" sz="2200" dirty="0"/>
              <a:t>elicitation question list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altLang="en-US" sz="2200" dirty="0"/>
              <a:t>checklists for validation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dirty="0"/>
              <a:t>graphical diagrams, good for communication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dirty="0"/>
              <a:t>formal methods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altLang="en-US" sz="2200" dirty="0"/>
              <a:t>e.g. UML for elaboration and specification</a:t>
            </a:r>
          </a:p>
        </p:txBody>
      </p:sp>
    </p:spTree>
    <p:extLst>
      <p:ext uri="{BB962C8B-B14F-4D97-AF65-F5344CB8AC3E}">
        <p14:creationId xmlns:p14="http://schemas.microsoft.com/office/powerpoint/2010/main" val="88195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2.5 Design-process.eps">
            <a:extLst>
              <a:ext uri="{FF2B5EF4-FFF2-40B4-BE49-F238E27FC236}">
                <a16:creationId xmlns:a16="http://schemas.microsoft.com/office/drawing/2014/main" id="{48865D4A-171A-452E-930A-977381244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24" y="1133475"/>
            <a:ext cx="6149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Image result for software design image">
            <a:extLst>
              <a:ext uri="{FF2B5EF4-FFF2-40B4-BE49-F238E27FC236}">
                <a16:creationId xmlns:a16="http://schemas.microsoft.com/office/drawing/2014/main" id="{C40C044C-0FA4-499D-9D81-1E8BFC03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44" y="4371608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25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72961A-0609-4F3D-8D5B-F91D8420A64C}"/>
              </a:ext>
            </a:extLst>
          </p:cNvPr>
          <p:cNvSpPr txBox="1">
            <a:spLocks/>
          </p:cNvSpPr>
          <p:nvPr/>
        </p:nvSpPr>
        <p:spPr bwMode="auto">
          <a:xfrm>
            <a:off x="4876800" y="929086"/>
            <a:ext cx="7180468" cy="522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²"/>
            </a:pPr>
            <a:r>
              <a:rPr lang="en-GB" alt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GB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where you identify the overall structure of the system, the principal components (sometimes called sub-systems or modules), their relationships and how they are distributed using modelling techniques.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en-GB" alt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design</a:t>
            </a:r>
            <a:r>
              <a:rPr lang="en-GB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where you define the interfaces between system components.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en-GB" alt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design</a:t>
            </a:r>
            <a:r>
              <a:rPr lang="en-GB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where you take each system component and design how it will operate.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en-GB" alt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design</a:t>
            </a:r>
            <a:r>
              <a:rPr lang="en-GB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where you design the system data structures and how these are to be represented in a database. </a:t>
            </a:r>
          </a:p>
          <a:p>
            <a:pPr>
              <a:buFont typeface="Wingdings" panose="05000000000000000000" pitchFamily="2" charset="2"/>
              <a:buChar char="²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Image result for software design image">
            <a:extLst>
              <a:ext uri="{FF2B5EF4-FFF2-40B4-BE49-F238E27FC236}">
                <a16:creationId xmlns:a16="http://schemas.microsoft.com/office/drawing/2014/main" id="{89BE1231-80DE-4055-80D8-73D31C70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6" y="4371608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D65638D-7E9E-4584-9E73-BC36B5EA1D9E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160599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72961A-0609-4F3D-8D5B-F91D8420A64C}"/>
              </a:ext>
            </a:extLst>
          </p:cNvPr>
          <p:cNvSpPr txBox="1">
            <a:spLocks/>
          </p:cNvSpPr>
          <p:nvPr/>
        </p:nvSpPr>
        <p:spPr bwMode="auto">
          <a:xfrm>
            <a:off x="4876800" y="929086"/>
            <a:ext cx="7180468" cy="522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Modeling: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Data model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800" dirty="0">
                <a:cs typeface="Times New Roman" panose="02020603050405020304" pitchFamily="18" charset="0"/>
              </a:rPr>
              <a:t>shows relationships among system objects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Functional model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800" dirty="0">
                <a:cs typeface="Times New Roman" panose="02020603050405020304" pitchFamily="18" charset="0"/>
              </a:rPr>
              <a:t>description of the functions that enable the transformations of system objects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Behavioral model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2800" dirty="0">
                <a:cs typeface="Times New Roman" panose="02020603050405020304" pitchFamily="18" charset="0"/>
              </a:rPr>
              <a:t>manner in which software responds to events from the outside world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Char char="²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Image result for software design image">
            <a:extLst>
              <a:ext uri="{FF2B5EF4-FFF2-40B4-BE49-F238E27FC236}">
                <a16:creationId xmlns:a16="http://schemas.microsoft.com/office/drawing/2014/main" id="{89BE1231-80DE-4055-80D8-73D31C70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6" y="4371608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6CB9A79-E3B4-4200-9683-1666FBEDD10E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52772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Specifications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6E1F86AD-CA38-48BB-ACA8-482753432E6F}"/>
              </a:ext>
            </a:extLst>
          </p:cNvPr>
          <p:cNvSpPr txBox="1">
            <a:spLocks noChangeArrowheads="1"/>
          </p:cNvSpPr>
          <p:nvPr/>
        </p:nvSpPr>
        <p:spPr>
          <a:xfrm>
            <a:off x="4872733" y="410320"/>
            <a:ext cx="7217951" cy="2764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Specification?: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en-US" dirty="0"/>
              <a:t>The invention and definition of the behavior of a new system (solution domain) such that it will produce the required effects in the problem domain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en-US" dirty="0"/>
              <a:t>Starts from a knowledge of the problem domain and the required </a:t>
            </a:r>
            <a:r>
              <a:rPr lang="en-US" altLang="en-US"/>
              <a:t>effects are determined </a:t>
            </a:r>
            <a:r>
              <a:rPr lang="en-US" altLang="en-US" dirty="0"/>
              <a:t>by elicitation and analysis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en-US" dirty="0"/>
              <a:t>Generally involves </a:t>
            </a:r>
            <a:r>
              <a:rPr lang="en-US" altLang="en-US" dirty="0">
                <a:solidFill>
                  <a:srgbClr val="FF0000"/>
                </a:solidFill>
              </a:rPr>
              <a:t>modeling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en-US" dirty="0"/>
              <a:t>Results in the specification document. </a:t>
            </a:r>
            <a:r>
              <a:rPr lang="en-CA" altLang="en-US" dirty="0"/>
              <a:t>Precise expression of requirements, may include models.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574B137-A62F-47EB-903C-1FB2DAC24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199890"/>
              </p:ext>
            </p:extLst>
          </p:nvPr>
        </p:nvGraphicFramePr>
        <p:xfrm>
          <a:off x="6138438" y="4230680"/>
          <a:ext cx="49530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Document" r:id="rId4" imgW="5834718" imgH="2125681" progId="Word.Document.8">
                  <p:embed/>
                </p:oleObj>
              </mc:Choice>
              <mc:Fallback>
                <p:oleObj name="Document" r:id="rId4" imgW="5834718" imgH="2125681" progId="Word.Document.8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BBE1CFCE-15D5-49EF-87A2-E7ECC7B86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9160" r="18420"/>
                      <a:stretch>
                        <a:fillRect/>
                      </a:stretch>
                    </p:blipFill>
                    <p:spPr bwMode="auto">
                      <a:xfrm>
                        <a:off x="6138438" y="4230680"/>
                        <a:ext cx="495300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>
            <a:extLst>
              <a:ext uri="{FF2B5EF4-FFF2-40B4-BE49-F238E27FC236}">
                <a16:creationId xmlns:a16="http://schemas.microsoft.com/office/drawing/2014/main" id="{02970475-3A1B-4780-B413-64C2CCBFE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0367" y="5570409"/>
            <a:ext cx="136031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>
              <a:spcBef>
                <a:spcPct val="20000"/>
              </a:spcBef>
              <a:buChar char="•"/>
              <a:tabLst>
                <a:tab pos="657225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2113" indent="-196850" defTabSz="407988">
              <a:spcBef>
                <a:spcPct val="20000"/>
              </a:spcBef>
              <a:buChar char="–"/>
              <a:tabLst>
                <a:tab pos="657225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87375" indent="-195263" defTabSz="407988">
              <a:spcBef>
                <a:spcPct val="20000"/>
              </a:spcBef>
              <a:buChar char="•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82638" indent="-195263" defTabSz="407988">
              <a:spcBef>
                <a:spcPct val="20000"/>
              </a:spcBef>
              <a:buChar char="–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79488" indent="-196850" defTabSz="407988">
              <a:spcBef>
                <a:spcPct val="20000"/>
              </a:spcBef>
              <a:buChar char="»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366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938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510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082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10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CA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Hardware</a:t>
            </a:r>
          </a:p>
          <a:p>
            <a:pPr eaLnBrk="1">
              <a:lnSpc>
                <a:spcPct val="10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CA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Software</a:t>
            </a:r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283A6327-6C35-4FA4-BB30-8F495A6D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438" y="4976805"/>
            <a:ext cx="3201988" cy="15843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FD8F3319-5996-4640-AE7D-F6EFD2DA0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538" y="4976805"/>
            <a:ext cx="2987675" cy="15970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25F6AEAF-C0E9-4BD9-AD2D-BD795BA83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063" y="5292717"/>
            <a:ext cx="1285875" cy="842963"/>
          </a:xfrm>
          <a:prstGeom prst="roundRect">
            <a:avLst>
              <a:gd name="adj" fmla="val 1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722E40F2-2CD8-450B-A7F8-A82D6F2E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063" y="5292717"/>
            <a:ext cx="1285875" cy="844550"/>
          </a:xfrm>
          <a:custGeom>
            <a:avLst/>
            <a:gdLst>
              <a:gd name="T0" fmla="*/ 0 w 3937"/>
              <a:gd name="T1" fmla="*/ 0 h 2584"/>
              <a:gd name="T2" fmla="*/ 2147483646 w 3937"/>
              <a:gd name="T3" fmla="*/ 0 h 2584"/>
              <a:gd name="T4" fmla="*/ 2147483646 w 3937"/>
              <a:gd name="T5" fmla="*/ 2147483646 h 2584"/>
              <a:gd name="T6" fmla="*/ 0 w 3937"/>
              <a:gd name="T7" fmla="*/ 2147483646 h 2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37" h="2584">
                <a:moveTo>
                  <a:pt x="0" y="0"/>
                </a:moveTo>
                <a:lnTo>
                  <a:pt x="3936" y="0"/>
                </a:lnTo>
                <a:lnTo>
                  <a:pt x="3936" y="2583"/>
                </a:lnTo>
                <a:lnTo>
                  <a:pt x="0" y="2583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53677F31-8B8C-4E6B-B9B2-AD3DB124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251" y="5505442"/>
            <a:ext cx="1071562" cy="427038"/>
          </a:xfrm>
          <a:prstGeom prst="roundRect">
            <a:avLst>
              <a:gd name="adj" fmla="val 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A9A82A50-3D68-49FD-9526-22E67B19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251" y="5505442"/>
            <a:ext cx="1058862" cy="428625"/>
          </a:xfrm>
          <a:custGeom>
            <a:avLst/>
            <a:gdLst>
              <a:gd name="T0" fmla="*/ 0 w 3247"/>
              <a:gd name="T1" fmla="*/ 0 h 1309"/>
              <a:gd name="T2" fmla="*/ 2147483646 w 3247"/>
              <a:gd name="T3" fmla="*/ 0 h 1309"/>
              <a:gd name="T4" fmla="*/ 2147483646 w 3247"/>
              <a:gd name="T5" fmla="*/ 2147483646 h 1309"/>
              <a:gd name="T6" fmla="*/ 0 w 3247"/>
              <a:gd name="T7" fmla="*/ 2147483646 h 130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47" h="1309">
                <a:moveTo>
                  <a:pt x="0" y="0"/>
                </a:moveTo>
                <a:lnTo>
                  <a:pt x="3246" y="0"/>
                </a:lnTo>
                <a:lnTo>
                  <a:pt x="3246" y="1308"/>
                </a:lnTo>
                <a:lnTo>
                  <a:pt x="0" y="130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utoShape 12">
            <a:extLst>
              <a:ext uri="{FF2B5EF4-FFF2-40B4-BE49-F238E27FC236}">
                <a16:creationId xmlns:a16="http://schemas.microsoft.com/office/drawing/2014/main" id="{1770A793-13E4-4B89-8A57-36AA4F41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326" y="5292717"/>
            <a:ext cx="1171575" cy="854075"/>
          </a:xfrm>
          <a:prstGeom prst="roundRect">
            <a:avLst>
              <a:gd name="adj" fmla="val 1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E030E53A-9430-44DB-9686-94754747A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838" y="5629267"/>
            <a:ext cx="34290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2113" indent="-196850" defTabSz="407988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87375" indent="-195263" defTabSz="407988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82638" indent="-195263" defTabSz="407988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79488" indent="-196850" defTabSz="407988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366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938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510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082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10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CA" altLang="en-US" sz="1600">
                <a:solidFill>
                  <a:srgbClr val="000000"/>
                </a:solidFill>
                <a:cs typeface="Arial" panose="020B0604020202020204" pitchFamily="34" charset="0"/>
              </a:rPr>
              <a:t> Domain </a:t>
            </a:r>
            <a:br>
              <a:rPr lang="en-CA" altLang="en-US" sz="160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CA" altLang="en-US" sz="1600">
                <a:solidFill>
                  <a:srgbClr val="000000"/>
                </a:solidFill>
                <a:cs typeface="Arial" panose="020B0604020202020204" pitchFamily="34" charset="0"/>
              </a:rPr>
              <a:t>  properties </a:t>
            </a:r>
          </a:p>
          <a:p>
            <a:pPr eaLnBrk="1">
              <a:lnSpc>
                <a:spcPct val="10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CA" altLang="en-US" sz="1600">
                <a:solidFill>
                  <a:srgbClr val="000000"/>
                </a:solidFill>
                <a:cs typeface="Arial" panose="020B0604020202020204" pitchFamily="34" charset="0"/>
              </a:rPr>
              <a:t> Requirements</a:t>
            </a: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DC02A0D3-F9A8-43FD-BD66-D4584FC5C1B4}"/>
              </a:ext>
            </a:extLst>
          </p:cNvPr>
          <p:cNvSpPr>
            <a:spLocks/>
          </p:cNvSpPr>
          <p:nvPr/>
        </p:nvSpPr>
        <p:spPr bwMode="auto">
          <a:xfrm>
            <a:off x="5839988" y="5410192"/>
            <a:ext cx="874713" cy="541338"/>
          </a:xfrm>
          <a:custGeom>
            <a:avLst/>
            <a:gdLst>
              <a:gd name="T0" fmla="*/ 0 w 3001"/>
              <a:gd name="T1" fmla="*/ 2147483646 h 2501"/>
              <a:gd name="T2" fmla="*/ 2147483646 w 3001"/>
              <a:gd name="T3" fmla="*/ 0 h 250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1" h="2501">
                <a:moveTo>
                  <a:pt x="0" y="2500"/>
                </a:moveTo>
                <a:lnTo>
                  <a:pt x="300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FCF8561F-AAF3-497B-8081-4FC141CB4F9C}"/>
              </a:ext>
            </a:extLst>
          </p:cNvPr>
          <p:cNvSpPr>
            <a:spLocks/>
          </p:cNvSpPr>
          <p:nvPr/>
        </p:nvSpPr>
        <p:spPr bwMode="auto">
          <a:xfrm flipV="1">
            <a:off x="10111504" y="5416540"/>
            <a:ext cx="652910" cy="330995"/>
          </a:xfrm>
          <a:custGeom>
            <a:avLst/>
            <a:gdLst>
              <a:gd name="T0" fmla="*/ 2147483646 w 3501"/>
              <a:gd name="T1" fmla="*/ 0 h 501"/>
              <a:gd name="T2" fmla="*/ 0 w 3501"/>
              <a:gd name="T3" fmla="*/ 2147483646 h 50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01" h="501">
                <a:moveTo>
                  <a:pt x="3500" y="0"/>
                </a:moveTo>
                <a:lnTo>
                  <a:pt x="0" y="5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40A982F-8A8F-4621-BA39-A44D706DC191}"/>
              </a:ext>
            </a:extLst>
          </p:cNvPr>
          <p:cNvSpPr>
            <a:spLocks/>
          </p:cNvSpPr>
          <p:nvPr/>
        </p:nvSpPr>
        <p:spPr bwMode="auto">
          <a:xfrm>
            <a:off x="8662563" y="4179880"/>
            <a:ext cx="2042951" cy="854075"/>
          </a:xfrm>
          <a:custGeom>
            <a:avLst/>
            <a:gdLst>
              <a:gd name="T0" fmla="*/ 2147483646 w 1623"/>
              <a:gd name="T1" fmla="*/ 0 h 613"/>
              <a:gd name="T2" fmla="*/ 0 w 1623"/>
              <a:gd name="T3" fmla="*/ 2147483646 h 6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23" h="613">
                <a:moveTo>
                  <a:pt x="1623" y="0"/>
                </a:moveTo>
                <a:lnTo>
                  <a:pt x="0" y="61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D7B1D9BA-42C4-4F3B-AE96-CF18F840D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5143" y="3151974"/>
            <a:ext cx="2752163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2113" indent="-196850" defTabSz="407988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87375" indent="-195263" defTabSz="407988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82638" indent="-195263" defTabSz="407988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79488" indent="-196850" defTabSz="407988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366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938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510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08288" indent="-19685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10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CA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Specification</a:t>
            </a:r>
          </a:p>
          <a:p>
            <a:pPr lvl="1" eaLnBrk="1">
              <a:lnSpc>
                <a:spcPct val="10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CA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description of Solution System needed to </a:t>
            </a:r>
            <a:br>
              <a:rPr lang="en-CA" altLang="en-US" sz="160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CA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satisfy Problem Domain</a:t>
            </a:r>
          </a:p>
        </p:txBody>
      </p:sp>
    </p:spTree>
    <p:extLst>
      <p:ext uri="{BB962C8B-B14F-4D97-AF65-F5344CB8AC3E}">
        <p14:creationId xmlns:p14="http://schemas.microsoft.com/office/powerpoint/2010/main" val="3387005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Figure 6">
            <a:extLst>
              <a:ext uri="{FF2B5EF4-FFF2-40B4-BE49-F238E27FC236}">
                <a16:creationId xmlns:a16="http://schemas.microsoft.com/office/drawing/2014/main" id="{253B5ABD-AB6A-4C72-A62D-D8C1B623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2687" y="554220"/>
            <a:ext cx="6294438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2" descr="Image result for software design image">
            <a:extLst>
              <a:ext uri="{FF2B5EF4-FFF2-40B4-BE49-F238E27FC236}">
                <a16:creationId xmlns:a16="http://schemas.microsoft.com/office/drawing/2014/main" id="{CBF518B1-5352-4785-9C0E-4111969F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6" y="4371608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5A3EEB7-645D-4BAF-9A64-087839FE9AC3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4070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-28136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72961A-0609-4F3D-8D5B-F91D8420A64C}"/>
              </a:ext>
            </a:extLst>
          </p:cNvPr>
          <p:cNvSpPr txBox="1">
            <a:spLocks/>
          </p:cNvSpPr>
          <p:nvPr/>
        </p:nvSpPr>
        <p:spPr bwMode="auto">
          <a:xfrm>
            <a:off x="4682432" y="284813"/>
            <a:ext cx="7397026" cy="62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9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Types of Requirements: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altLang="en-US" sz="8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Functional requirements: </a:t>
            </a:r>
            <a:r>
              <a:rPr lang="en-US" altLang="en-US" sz="7400" dirty="0">
                <a:cs typeface="Arial" panose="020B0604020202020204" pitchFamily="34" charset="0"/>
              </a:rPr>
              <a:t>The mandatory features and functionalities of the software, which are directly experienced by the end users, are referred to as  </a:t>
            </a:r>
            <a:r>
              <a:rPr lang="en-US" sz="7400" dirty="0"/>
              <a:t>Functional requirements. These are expressed in user stories and involve most of the work in building solutions that deliver value to the user. Types of functional requirements: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7400" dirty="0">
                <a:cs typeface="Arial" panose="020B0604020202020204" pitchFamily="34" charset="0"/>
              </a:rPr>
              <a:t>input/output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7400" dirty="0">
                <a:cs typeface="Arial" panose="020B0604020202020204" pitchFamily="34" charset="0"/>
              </a:rPr>
              <a:t>processing.</a:t>
            </a:r>
            <a:endParaRPr lang="en-US" altLang="en-US" sz="7400" dirty="0"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7400" dirty="0">
                <a:cs typeface="Arial" panose="020B0604020202020204" pitchFamily="34" charset="0"/>
              </a:rPr>
              <a:t>error handling.</a:t>
            </a:r>
            <a:endParaRPr lang="en-US" altLang="en-US" sz="7400" dirty="0"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8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Non-functional requirements: </a:t>
            </a:r>
            <a:r>
              <a:rPr lang="en-US" altLang="en-US" sz="7400" dirty="0">
                <a:cs typeface="Arial" panose="020B0604020202020204" pitchFamily="34" charset="0"/>
              </a:rPr>
              <a:t>System attributes, restrictions, constraints, performance, quality, etc., which are indirectly related to system behavior as experienced by the end users, are referred to as non-functional requirements. Types of non-functional requirements are:</a:t>
            </a:r>
            <a:endParaRPr lang="en-US" altLang="en-US" sz="7400" dirty="0"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7400" dirty="0">
                <a:cs typeface="Arial" panose="020B0604020202020204" pitchFamily="34" charset="0"/>
              </a:rPr>
              <a:t>Physical environment (equipment locations, multiple sites, etc.).</a:t>
            </a:r>
            <a:endParaRPr lang="en-US" altLang="en-US" sz="7400" dirty="0"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altLang="en-US" sz="7400" dirty="0">
                <a:cs typeface="Arial" panose="020B0604020202020204" pitchFamily="34" charset="0"/>
              </a:rPr>
              <a:t>Interfaces (data medium etc.).</a:t>
            </a:r>
            <a:endParaRPr lang="en-US" altLang="en-US" sz="7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²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mage result for software requirements image">
            <a:extLst>
              <a:ext uri="{FF2B5EF4-FFF2-40B4-BE49-F238E27FC236}">
                <a16:creationId xmlns:a16="http://schemas.microsoft.com/office/drawing/2014/main" id="{E077BE2A-35FF-44EB-B15A-B06AF75F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1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72961A-0609-4F3D-8D5B-F91D8420A64C}"/>
              </a:ext>
            </a:extLst>
          </p:cNvPr>
          <p:cNvSpPr txBox="1">
            <a:spLocks/>
          </p:cNvSpPr>
          <p:nvPr/>
        </p:nvSpPr>
        <p:spPr bwMode="auto">
          <a:xfrm>
            <a:off x="4876800" y="929086"/>
            <a:ext cx="7180468" cy="522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Types of Requirements: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Non-functional requirements (Continued):</a:t>
            </a:r>
            <a:endParaRPr lang="en-US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Arial" panose="020B0604020202020204" pitchFamily="34" charset="0"/>
              </a:rPr>
              <a:t>User &amp; human factors (who are the users, their skill level etc.).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Arial" panose="020B0604020202020204" pitchFamily="34" charset="0"/>
              </a:rPr>
              <a:t>Performance (how well is system functioning).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Arial" panose="020B0604020202020204" pitchFamily="34" charset="0"/>
              </a:rPr>
              <a:t>Documentation.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Arial" panose="020B0604020202020204" pitchFamily="34" charset="0"/>
              </a:rPr>
              <a:t>Data (qualitative stuff).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Arial" panose="020B0604020202020204" pitchFamily="34" charset="0"/>
              </a:rPr>
              <a:t>Resources (finding, physical space).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Arial" panose="020B0604020202020204" pitchFamily="34" charset="0"/>
              </a:rPr>
              <a:t>Security (backup, firewall).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Quality assurance (max. down time, MTBF, etc.).</a:t>
            </a:r>
            <a:r>
              <a:rPr lang="en-US" altLang="en-US" sz="2400" dirty="0"/>
              <a:t> </a:t>
            </a:r>
          </a:p>
          <a:p>
            <a:pPr>
              <a:buFont typeface="Wingdings" panose="05000000000000000000" pitchFamily="2" charset="2"/>
              <a:buChar char="²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mage result for software requirements image">
            <a:extLst>
              <a:ext uri="{FF2B5EF4-FFF2-40B4-BE49-F238E27FC236}">
                <a16:creationId xmlns:a16="http://schemas.microsoft.com/office/drawing/2014/main" id="{1DAD82C6-4B49-48C9-B071-85E25A44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71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E6C57-FE8A-4041-A0FE-5CEE8FF5CB4C}"/>
              </a:ext>
            </a:extLst>
          </p:cNvPr>
          <p:cNvSpPr txBox="1"/>
          <p:nvPr/>
        </p:nvSpPr>
        <p:spPr>
          <a:xfrm>
            <a:off x="4846595" y="216613"/>
            <a:ext cx="710589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pPr>
              <a:buFont typeface="Wingdings" panose="05000000000000000000" pitchFamily="2" charset="2"/>
              <a:buChar char="²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process of establishing </a:t>
            </a:r>
            <a:r>
              <a:rPr lang="en-GB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services are required and the constraints on the system’s operation and development.</a:t>
            </a: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²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 engineering/analysis process involves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Feasibility study</a:t>
            </a:r>
          </a:p>
          <a:p>
            <a:pPr lvl="2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it technically and financially feasible to build the system?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 elicitation and analysis</a:t>
            </a:r>
          </a:p>
          <a:p>
            <a:pPr lvl="2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do the system stakeholders require or expect from the system?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	</a:t>
            </a:r>
          </a:p>
          <a:p>
            <a:pPr lvl="2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Defining the requirements in detail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 validation</a:t>
            </a:r>
          </a:p>
          <a:p>
            <a:pPr lvl="2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Checking the validity of the requirements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5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1D900CC-4E00-4B56-9FB0-D351CA5A011E}"/>
              </a:ext>
            </a:extLst>
          </p:cNvPr>
          <p:cNvSpPr txBox="1">
            <a:spLocks noChangeArrowheads="1"/>
          </p:cNvSpPr>
          <p:nvPr/>
        </p:nvSpPr>
        <p:spPr>
          <a:xfrm>
            <a:off x="4654296" y="1451809"/>
            <a:ext cx="7537704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5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Requirements Analysis Objectives:</a:t>
            </a:r>
          </a:p>
          <a:p>
            <a:pPr algn="l"/>
            <a:endParaRPr lang="en-US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Identify customer’s needs.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Evaluate system for feasibility.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Perform economic and technical analysis.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Establish schedule and constraints.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CA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Negotiate priorities of stakeholders.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CA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Prioritize and triage requirements.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Create system definitions.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CA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560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E6C57-FE8A-4041-A0FE-5CEE8FF5CB4C}"/>
              </a:ext>
            </a:extLst>
          </p:cNvPr>
          <p:cNvSpPr txBox="1"/>
          <p:nvPr/>
        </p:nvSpPr>
        <p:spPr>
          <a:xfrm>
            <a:off x="4654296" y="-49370"/>
            <a:ext cx="74699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Requirements Analysis Objectives:</a:t>
            </a:r>
          </a:p>
          <a:p>
            <a:pPr lvl="1"/>
            <a:endParaRPr lang="en-CA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Elaborate system requirements, defined in the requirement specification document, such that managers can give realistic project estimates and developers can design, implement, and test.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Allocate functions to system elements.</a:t>
            </a:r>
            <a:endParaRPr lang="en-CA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Classify requirements information into various categories and allocate requirements to sub-systems.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Evaluate requirements for desirable qualities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Discover the boundaries of the new system (or software) and how it must interact with its environment within the new problem domain.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Detect and resolve conflicts between (user) requirements.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CA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7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2.4 RE-process.eps">
            <a:extLst>
              <a:ext uri="{FF2B5EF4-FFF2-40B4-BE49-F238E27FC236}">
                <a16:creationId xmlns:a16="http://schemas.microsoft.com/office/drawing/2014/main" id="{008FD598-81EA-4FC1-9AEF-68B78DD40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756" y="1551781"/>
            <a:ext cx="719455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7D66F4-6692-42CE-AC40-8ACA3E0D6189}"/>
              </a:ext>
            </a:extLst>
          </p:cNvPr>
          <p:cNvSpPr/>
          <p:nvPr/>
        </p:nvSpPr>
        <p:spPr>
          <a:xfrm>
            <a:off x="4898990" y="64346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Requirements Analysis Workflow:</a:t>
            </a:r>
          </a:p>
          <a:p>
            <a:endParaRPr lang="en-US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7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69802-E95A-425B-8814-3F31ED09C519}"/>
              </a:ext>
            </a:extLst>
          </p:cNvPr>
          <p:cNvSpPr txBox="1">
            <a:spLocks/>
          </p:cNvSpPr>
          <p:nvPr/>
        </p:nvSpPr>
        <p:spPr>
          <a:xfrm>
            <a:off x="244694" y="643467"/>
            <a:ext cx="4158493" cy="21287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</a:t>
            </a:r>
          </a:p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Requirements Specifications (SRS)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32BA3-1B1A-4CE2-AFCB-E9DF5E222C7B}"/>
              </a:ext>
            </a:extLst>
          </p:cNvPr>
          <p:cNvSpPr/>
          <p:nvPr/>
        </p:nvSpPr>
        <p:spPr>
          <a:xfrm>
            <a:off x="112542" y="3429000"/>
            <a:ext cx="4431323" cy="332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ftware requirements image">
            <a:extLst>
              <a:ext uri="{FF2B5EF4-FFF2-40B4-BE49-F238E27FC236}">
                <a16:creationId xmlns:a16="http://schemas.microsoft.com/office/drawing/2014/main" id="{DD68A2DC-2BA4-4394-8DDB-AC765B40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7" y="3509209"/>
            <a:ext cx="2229943" cy="3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6419D35-FA00-4AC5-867C-76E975343C90}"/>
              </a:ext>
            </a:extLst>
          </p:cNvPr>
          <p:cNvSpPr txBox="1">
            <a:spLocks noChangeArrowheads="1"/>
          </p:cNvSpPr>
          <p:nvPr/>
        </p:nvSpPr>
        <p:spPr>
          <a:xfrm>
            <a:off x="5261316" y="1451809"/>
            <a:ext cx="6302327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Requirements Engineering: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en-US" sz="2800" dirty="0"/>
              <a:t>Inception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en-US" sz="2800" dirty="0"/>
              <a:t>Elicitation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en-US" sz="2800" dirty="0"/>
              <a:t>Elaboration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en-US" sz="2800" dirty="0"/>
              <a:t>Negotiation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en-US" sz="2800" dirty="0"/>
              <a:t>Specification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en-US" sz="2800" dirty="0"/>
              <a:t>Validation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en-US" sz="2800" dirty="0"/>
              <a:t>Management</a:t>
            </a:r>
            <a:endParaRPr lang="nl-NL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528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1118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Document</vt:lpstr>
      <vt:lpstr>Software Engineering Requirements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Software Development Lifecycle (SDLC)</dc:title>
  <dc:creator>sohel sarwar</dc:creator>
  <cp:lastModifiedBy>Avery Peiffer</cp:lastModifiedBy>
  <cp:revision>148</cp:revision>
  <dcterms:created xsi:type="dcterms:W3CDTF">2019-01-14T15:47:40Z</dcterms:created>
  <dcterms:modified xsi:type="dcterms:W3CDTF">2020-06-20T18:51:44Z</dcterms:modified>
</cp:coreProperties>
</file>