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60" r:id="rId6"/>
    <p:sldId id="259" r:id="rId7"/>
    <p:sldId id="273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B876-B652-499C-8DC5-4FBBE4F8A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0AF91-454C-4206-8973-BB61CF714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B9094-0F29-4E5A-BF89-D26C9D4F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0737-D231-4D9B-831D-96A71FC9261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AA6C9-163B-44FB-A737-459A15D3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66850-FC13-4BDA-86C8-2DD83DD2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F350-9181-4CE9-97F2-8CF5A1B4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7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1063-E3EF-42A8-AD61-FE615A12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742D6-2659-4B77-9625-D44F0337F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9A066-7669-4970-B3BA-1488505D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0737-D231-4D9B-831D-96A71FC9261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6F83C-D436-4097-BF0E-505565C9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08A0A-A88D-4D86-B2A3-163B9315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F350-9181-4CE9-97F2-8CF5A1B4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3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A43FE-4AC5-4F2D-9B4E-4E30750F2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5FEB6-C551-47C2-B786-17FF80B2A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CBB4E-6C7A-4A4E-ADA5-929A8942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0737-D231-4D9B-831D-96A71FC9261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4F6CD-7767-4F32-80D7-333C2BE2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DC96D-A183-428E-91BE-E22FB75D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F350-9181-4CE9-97F2-8CF5A1B4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7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1060-8248-4C42-A812-E49E6376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A5FE-0AB1-44ED-B1ED-3999B139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BC4A-7A84-4200-BEB5-F3498559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0737-D231-4D9B-831D-96A71FC9261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D609-D3D0-4D80-906A-ADCB45E1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6E0AA-B99D-40A1-999A-66EDB1E8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F350-9181-4CE9-97F2-8CF5A1B4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8082-9038-4C74-900A-0B731F67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EED0C-81B4-40A8-9747-16E9B83D5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B7862-B027-4D69-88DB-D1CD4847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0737-D231-4D9B-831D-96A71FC9261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578B-935B-4D5C-B528-21386DAB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74A99-8ACD-472A-9D15-C3A6F23E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F350-9181-4CE9-97F2-8CF5A1B4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DEB4-4FA8-4706-85B3-1191B892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FF84-FABA-41E4-8F11-731F6E30A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5188B-8233-4B3A-A435-1FA44BEF6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67577-9A2F-49E9-B66F-8074E5B9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0737-D231-4D9B-831D-96A71FC9261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E9AD8-79AE-465F-8BD2-5CDEDF02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269F1-E3E7-407F-A1B4-5D0C025D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F350-9181-4CE9-97F2-8CF5A1B4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4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4D53-F1A2-4EC1-BE47-846F8FA0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5FD79-9FDB-42F0-AF2F-453210945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B3E9A-0F62-42E1-99FD-452F10A2B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13805-DDE4-43BF-92D5-41DE83E49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D5B8F-C4A5-42AF-B2F8-00C54FAB6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E81AA-23A8-4513-A4B4-94E3E1E0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0737-D231-4D9B-831D-96A71FC9261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D0B72-5391-4ED8-A81F-E5114910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72939-7130-4141-9D7C-D5F560E1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F350-9181-4CE9-97F2-8CF5A1B4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461C-1997-45A7-9732-ABDE4DA7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02B88-F4D5-4AAB-9884-90690AC4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0737-D231-4D9B-831D-96A71FC9261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13DAB-37D0-4198-B7CA-71FCD273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5E482-D222-4C88-B02B-0482B3DB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F350-9181-4CE9-97F2-8CF5A1B4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2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CFB9F-D1BD-40E9-9591-0116DC31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0737-D231-4D9B-831D-96A71FC9261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BDA56-B64A-459A-9E8C-493811B6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85883-8726-411E-972F-C880B3EF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F350-9181-4CE9-97F2-8CF5A1B4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754B-C72E-4462-8E4E-314EDCF9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80EB-2A41-49D0-A46D-1972309AF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BD898-3182-41DE-BBFF-F843C6F0C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2A940-DBC5-4F55-93E2-ADC411F9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0737-D231-4D9B-831D-96A71FC9261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DE666-2B1E-4FA7-B88A-0133E9ED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8E86C-DB6C-4B86-B919-344FEEC6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F350-9181-4CE9-97F2-8CF5A1B4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8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34DB-D47F-4B51-8FC0-D5C013BB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236A7-2B6F-48F2-85B9-AA7C15D11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C5C98-0C19-43C6-9042-BE667B0F7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21ED9-2AB6-4BF3-908F-36558273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0737-D231-4D9B-831D-96A71FC9261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E2604-CE5E-4545-AE88-C265CBD1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99DB8-51B2-492A-AEAE-EF33CB6C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F350-9181-4CE9-97F2-8CF5A1B4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8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C9F43-2D21-46B0-A06A-42E67174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BC611-47A6-4308-89D5-188B188AA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E1BF4-D659-400A-A326-856E3365C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0737-D231-4D9B-831D-96A71FC9261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1A9AB-12C4-4C50-B20C-8951361C4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58150-D1D4-400A-B5F6-492993E7B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5F350-9181-4CE9-97F2-8CF5A1B4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7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cedars-sinai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yoclinic.org/diseases-conditions/wolff-parkinson-white-syndrome/symptoms-causes/syc-20354626" TargetMode="External"/><Relationship Id="rId13" Type="http://schemas.openxmlformats.org/officeDocument/2006/relationships/hyperlink" Target="https://www.researchgate.net/figure/Capture-and-fusion-beats_fig3_284879613" TargetMode="External"/><Relationship Id="rId3" Type="http://schemas.openxmlformats.org/officeDocument/2006/relationships/hyperlink" Target="https://www.nottingham.ac.uk/nursing/practice/resources/cardiology/function/sinus_rythm.php" TargetMode="External"/><Relationship Id="rId7" Type="http://schemas.openxmlformats.org/officeDocument/2006/relationships/hyperlink" Target="https://www.mayoclinic.org/diseases-conditions/supraventricular-tachycardia/symptoms-causes/syc-20355243" TargetMode="External"/><Relationship Id="rId12" Type="http://schemas.openxmlformats.org/officeDocument/2006/relationships/hyperlink" Target="https://healthjade.net/ventricular-flutter/" TargetMode="External"/><Relationship Id="rId2" Type="http://schemas.openxmlformats.org/officeDocument/2006/relationships/hyperlink" Target="https://www.frca.co.uk/article.aspx?articleid=100682" TargetMode="External"/><Relationship Id="rId16" Type="http://schemas.openxmlformats.org/officeDocument/2006/relationships/hyperlink" Target="https://www.mayoclinic.org/tests-procedures/pacemaker/about/pac-203846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alio.com/cardiology/learn-the-heart/ecg-review/ecg-topic-reviews-and-criteria/atrial-flutter-review" TargetMode="External"/><Relationship Id="rId11" Type="http://schemas.openxmlformats.org/officeDocument/2006/relationships/hyperlink" Target="https://ekg.academy/lesson/1035" TargetMode="External"/><Relationship Id="rId5" Type="http://schemas.openxmlformats.org/officeDocument/2006/relationships/hyperlink" Target="https://www.oliversegal.com/heart-conditions/atrial-fibrillation-atrial-flutter/" TargetMode="External"/><Relationship Id="rId15" Type="http://schemas.openxmlformats.org/officeDocument/2006/relationships/hyperlink" Target="https://litfl.com/av-block-2nd-degree-mobitz-ii-hay-block/" TargetMode="External"/><Relationship Id="rId10" Type="http://schemas.openxmlformats.org/officeDocument/2006/relationships/hyperlink" Target="https://litfl.com/ventricular-tachycardia-monomorphic-ecg-library/" TargetMode="External"/><Relationship Id="rId4" Type="http://schemas.openxmlformats.org/officeDocument/2006/relationships/hyperlink" Target="https://litfl.com/premature-atrial-complex-pac/" TargetMode="External"/><Relationship Id="rId9" Type="http://schemas.openxmlformats.org/officeDocument/2006/relationships/hyperlink" Target="https://cardiorhythm.co.za/premature-ventricular-contractions/" TargetMode="External"/><Relationship Id="rId14" Type="http://schemas.openxmlformats.org/officeDocument/2006/relationships/hyperlink" Target="https://www.mayoclinic.org/diseases-conditions/bundle-branch-block/symptoms-causes/syc-2037051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CD6CA7C6-9690-431A-AD57-3F10ACAF7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" y="0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EF2CC20E-635D-49DC-98A7-6F395B5BE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45" y="0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ee the source image">
            <a:extLst>
              <a:ext uri="{FF2B5EF4-FFF2-40B4-BE49-F238E27FC236}">
                <a16:creationId xmlns:a16="http://schemas.microsoft.com/office/drawing/2014/main" id="{B1032D51-5EB2-4CFA-8302-2EC124453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312" y="0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ee the source image">
            <a:extLst>
              <a:ext uri="{FF2B5EF4-FFF2-40B4-BE49-F238E27FC236}">
                <a16:creationId xmlns:a16="http://schemas.microsoft.com/office/drawing/2014/main" id="{0AA80169-EBBB-4BC1-90DF-D3F132D9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57" y="0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See the source image">
            <a:extLst>
              <a:ext uri="{FF2B5EF4-FFF2-40B4-BE49-F238E27FC236}">
                <a16:creationId xmlns:a16="http://schemas.microsoft.com/office/drawing/2014/main" id="{CCE6AC6F-9D53-4BFC-A9AC-A2AFA1444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ee the source image">
            <a:extLst>
              <a:ext uri="{FF2B5EF4-FFF2-40B4-BE49-F238E27FC236}">
                <a16:creationId xmlns:a16="http://schemas.microsoft.com/office/drawing/2014/main" id="{70DA499C-D4F3-4A61-B9EE-A7195C865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845" y="0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See the source image">
            <a:extLst>
              <a:ext uri="{FF2B5EF4-FFF2-40B4-BE49-F238E27FC236}">
                <a16:creationId xmlns:a16="http://schemas.microsoft.com/office/drawing/2014/main" id="{CEB71C58-F062-4280-80CE-923640FB5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312" y="0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ee the source image">
            <a:extLst>
              <a:ext uri="{FF2B5EF4-FFF2-40B4-BE49-F238E27FC236}">
                <a16:creationId xmlns:a16="http://schemas.microsoft.com/office/drawing/2014/main" id="{1C5E21A4-8928-4D3E-BAE8-A08E6FEF3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157" y="0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See the source image">
            <a:extLst>
              <a:ext uri="{FF2B5EF4-FFF2-40B4-BE49-F238E27FC236}">
                <a16:creationId xmlns:a16="http://schemas.microsoft.com/office/drawing/2014/main" id="{A5058002-2F2D-492A-958D-DB32DD6AC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3" y="1422823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See the source image">
            <a:extLst>
              <a:ext uri="{FF2B5EF4-FFF2-40B4-BE49-F238E27FC236}">
                <a16:creationId xmlns:a16="http://schemas.microsoft.com/office/drawing/2014/main" id="{F9A10EE2-893F-420D-8717-7FE0FEA5D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12" y="1422823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See the source image">
            <a:extLst>
              <a:ext uri="{FF2B5EF4-FFF2-40B4-BE49-F238E27FC236}">
                <a16:creationId xmlns:a16="http://schemas.microsoft.com/office/drawing/2014/main" id="{63F8453B-B906-4850-9B2D-078C6108D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79" y="1422823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See the source image">
            <a:extLst>
              <a:ext uri="{FF2B5EF4-FFF2-40B4-BE49-F238E27FC236}">
                <a16:creationId xmlns:a16="http://schemas.microsoft.com/office/drawing/2014/main" id="{52376796-5563-490C-9311-80B9D30C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624" y="1422823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See the source image">
            <a:extLst>
              <a:ext uri="{FF2B5EF4-FFF2-40B4-BE49-F238E27FC236}">
                <a16:creationId xmlns:a16="http://schemas.microsoft.com/office/drawing/2014/main" id="{BC584874-BE23-434C-B886-23FF1EED8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67" y="1422823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See the source image">
            <a:extLst>
              <a:ext uri="{FF2B5EF4-FFF2-40B4-BE49-F238E27FC236}">
                <a16:creationId xmlns:a16="http://schemas.microsoft.com/office/drawing/2014/main" id="{53C8D8F3-945E-4337-AD0E-497216CF6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312" y="1422823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See the source image">
            <a:extLst>
              <a:ext uri="{FF2B5EF4-FFF2-40B4-BE49-F238E27FC236}">
                <a16:creationId xmlns:a16="http://schemas.microsoft.com/office/drawing/2014/main" id="{2557973F-BBC2-425D-B3A0-A882B0E5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779" y="1422823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See the source image">
            <a:extLst>
              <a:ext uri="{FF2B5EF4-FFF2-40B4-BE49-F238E27FC236}">
                <a16:creationId xmlns:a16="http://schemas.microsoft.com/office/drawing/2014/main" id="{BF7D76D1-26BD-4A08-BB35-691287D0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624" y="1422823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See the source image">
            <a:extLst>
              <a:ext uri="{FF2B5EF4-FFF2-40B4-BE49-F238E27FC236}">
                <a16:creationId xmlns:a16="http://schemas.microsoft.com/office/drawing/2014/main" id="{F7E3F4C3-92B8-403C-957A-FEC0690D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45646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See the source image">
            <a:extLst>
              <a:ext uri="{FF2B5EF4-FFF2-40B4-BE49-F238E27FC236}">
                <a16:creationId xmlns:a16="http://schemas.microsoft.com/office/drawing/2014/main" id="{33E0DA3C-585C-483C-BDE2-A7C7B2F49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45" y="2845646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See the source image">
            <a:extLst>
              <a:ext uri="{FF2B5EF4-FFF2-40B4-BE49-F238E27FC236}">
                <a16:creationId xmlns:a16="http://schemas.microsoft.com/office/drawing/2014/main" id="{7F84978A-400B-4254-BCE6-765E90AA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312" y="2845646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See the source image">
            <a:extLst>
              <a:ext uri="{FF2B5EF4-FFF2-40B4-BE49-F238E27FC236}">
                <a16:creationId xmlns:a16="http://schemas.microsoft.com/office/drawing/2014/main" id="{8AEA2BF9-7C92-49B2-A08C-2F2547C74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45646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See the source image">
            <a:extLst>
              <a:ext uri="{FF2B5EF4-FFF2-40B4-BE49-F238E27FC236}">
                <a16:creationId xmlns:a16="http://schemas.microsoft.com/office/drawing/2014/main" id="{2FDD0709-B2A0-4578-A351-F859AA97E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845" y="2845646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See the source image">
            <a:extLst>
              <a:ext uri="{FF2B5EF4-FFF2-40B4-BE49-F238E27FC236}">
                <a16:creationId xmlns:a16="http://schemas.microsoft.com/office/drawing/2014/main" id="{9B3BD271-4182-40BD-AA62-B46F2A0FA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312" y="2845646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See the source image">
            <a:extLst>
              <a:ext uri="{FF2B5EF4-FFF2-40B4-BE49-F238E27FC236}">
                <a16:creationId xmlns:a16="http://schemas.microsoft.com/office/drawing/2014/main" id="{D2D45740-E5AB-4FA2-A287-E11F04D5C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157" y="2845646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See the source image">
            <a:extLst>
              <a:ext uri="{FF2B5EF4-FFF2-40B4-BE49-F238E27FC236}">
                <a16:creationId xmlns:a16="http://schemas.microsoft.com/office/drawing/2014/main" id="{F7C9FFE1-19EE-40A1-ADA5-106C61701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" y="4268469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See the source image">
            <a:extLst>
              <a:ext uri="{FF2B5EF4-FFF2-40B4-BE49-F238E27FC236}">
                <a16:creationId xmlns:a16="http://schemas.microsoft.com/office/drawing/2014/main" id="{DD24F8B2-316F-4180-B4CF-DD3ABA1D4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04" y="4268469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See the source image">
            <a:extLst>
              <a:ext uri="{FF2B5EF4-FFF2-40B4-BE49-F238E27FC236}">
                <a16:creationId xmlns:a16="http://schemas.microsoft.com/office/drawing/2014/main" id="{D7169D8D-7570-4E1D-8A29-F9E8FC325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671" y="4268469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See the source image">
            <a:extLst>
              <a:ext uri="{FF2B5EF4-FFF2-40B4-BE49-F238E27FC236}">
                <a16:creationId xmlns:a16="http://schemas.microsoft.com/office/drawing/2014/main" id="{3659F093-1A7D-412D-B510-CC397277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16" y="4268469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See the source image">
            <a:extLst>
              <a:ext uri="{FF2B5EF4-FFF2-40B4-BE49-F238E27FC236}">
                <a16:creationId xmlns:a16="http://schemas.microsoft.com/office/drawing/2014/main" id="{93C2ADDD-6CF4-4789-BD35-CF9EDED5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359" y="4268469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See the source image">
            <a:extLst>
              <a:ext uri="{FF2B5EF4-FFF2-40B4-BE49-F238E27FC236}">
                <a16:creationId xmlns:a16="http://schemas.microsoft.com/office/drawing/2014/main" id="{9B525CD4-C9B4-4ED8-9DDC-D57DE845F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04" y="4268469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See the source image">
            <a:extLst>
              <a:ext uri="{FF2B5EF4-FFF2-40B4-BE49-F238E27FC236}">
                <a16:creationId xmlns:a16="http://schemas.microsoft.com/office/drawing/2014/main" id="{B4BAB2B7-3F61-4E8B-B1F3-7B8E5587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671" y="4268469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See the source image">
            <a:extLst>
              <a:ext uri="{FF2B5EF4-FFF2-40B4-BE49-F238E27FC236}">
                <a16:creationId xmlns:a16="http://schemas.microsoft.com/office/drawing/2014/main" id="{B70BDC83-FF98-4FCF-8D92-DA9C17F77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516" y="4268469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See the source image">
            <a:extLst>
              <a:ext uri="{FF2B5EF4-FFF2-40B4-BE49-F238E27FC236}">
                <a16:creationId xmlns:a16="http://schemas.microsoft.com/office/drawing/2014/main" id="{8B8EFFE3-992A-4402-8F2D-E3E9B76D1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6" y="5691508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See the source image">
            <a:extLst>
              <a:ext uri="{FF2B5EF4-FFF2-40B4-BE49-F238E27FC236}">
                <a16:creationId xmlns:a16="http://schemas.microsoft.com/office/drawing/2014/main" id="{FA944536-3077-413E-8C9B-7F52E5B4F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671" y="5691508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See the source image">
            <a:extLst>
              <a:ext uri="{FF2B5EF4-FFF2-40B4-BE49-F238E27FC236}">
                <a16:creationId xmlns:a16="http://schemas.microsoft.com/office/drawing/2014/main" id="{9E7803F2-553E-4200-B596-EA1DAC8DA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138" y="5691508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See the source image">
            <a:extLst>
              <a:ext uri="{FF2B5EF4-FFF2-40B4-BE49-F238E27FC236}">
                <a16:creationId xmlns:a16="http://schemas.microsoft.com/office/drawing/2014/main" id="{6DABD998-02B3-435A-9379-D645C8CBC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983" y="5691508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See the source image">
            <a:extLst>
              <a:ext uri="{FF2B5EF4-FFF2-40B4-BE49-F238E27FC236}">
                <a16:creationId xmlns:a16="http://schemas.microsoft.com/office/drawing/2014/main" id="{B16D0299-B12C-4FD0-9502-28A21793F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826" y="5691508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See the source image">
            <a:extLst>
              <a:ext uri="{FF2B5EF4-FFF2-40B4-BE49-F238E27FC236}">
                <a16:creationId xmlns:a16="http://schemas.microsoft.com/office/drawing/2014/main" id="{66B4DF5C-6540-4FE7-BF3A-016B31B02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71" y="5691508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See the source image">
            <a:extLst>
              <a:ext uri="{FF2B5EF4-FFF2-40B4-BE49-F238E27FC236}">
                <a16:creationId xmlns:a16="http://schemas.microsoft.com/office/drawing/2014/main" id="{5AFD8572-7E4A-4B21-B518-C3D63408B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138" y="5691508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See the source image">
            <a:extLst>
              <a:ext uri="{FF2B5EF4-FFF2-40B4-BE49-F238E27FC236}">
                <a16:creationId xmlns:a16="http://schemas.microsoft.com/office/drawing/2014/main" id="{BAF306F7-A0A5-4772-873D-CE030FB7A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983" y="5691508"/>
            <a:ext cx="1467312" cy="14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AE91C3-5A46-4C59-B619-7E30B0FA026F}"/>
              </a:ext>
            </a:extLst>
          </p:cNvPr>
          <p:cNvSpPr/>
          <p:nvPr/>
        </p:nvSpPr>
        <p:spPr>
          <a:xfrm>
            <a:off x="2936157" y="1422823"/>
            <a:ext cx="6319684" cy="22011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B7EFB-CF2A-4E0D-AA26-13EB9689F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2895"/>
            <a:ext cx="9144000" cy="2387600"/>
          </a:xfrm>
        </p:spPr>
        <p:txBody>
          <a:bodyPr/>
          <a:lstStyle/>
          <a:p>
            <a:r>
              <a:rPr lang="en-US" dirty="0"/>
              <a:t>ECE 2595 Project 2:</a:t>
            </a:r>
            <a:br>
              <a:rPr lang="en-US" dirty="0"/>
            </a:br>
            <a:r>
              <a:rPr lang="en-US" dirty="0"/>
              <a:t>Option 2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C866D-9BF8-409B-98AC-CEF64D14BC5D}"/>
              </a:ext>
            </a:extLst>
          </p:cNvPr>
          <p:cNvSpPr/>
          <p:nvPr/>
        </p:nvSpPr>
        <p:spPr>
          <a:xfrm>
            <a:off x="4674047" y="3429000"/>
            <a:ext cx="2780071" cy="104899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41A3A-8F9D-4A3E-A3A3-ACE7030BE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Madison Hodgson</a:t>
            </a:r>
          </a:p>
          <a:p>
            <a:r>
              <a:rPr lang="en-US" dirty="0">
                <a:solidFill>
                  <a:schemeClr val="bg1"/>
                </a:solidFill>
              </a:rPr>
              <a:t>Avery Peiffer</a:t>
            </a:r>
          </a:p>
        </p:txBody>
      </p:sp>
    </p:spTree>
    <p:extLst>
      <p:ext uri="{BB962C8B-B14F-4D97-AF65-F5344CB8AC3E}">
        <p14:creationId xmlns:p14="http://schemas.microsoft.com/office/powerpoint/2010/main" val="62704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157432-B720-4E27-8336-D39AFA9BA301}"/>
              </a:ext>
            </a:extLst>
          </p:cNvPr>
          <p:cNvSpPr/>
          <p:nvPr/>
        </p:nvSpPr>
        <p:spPr>
          <a:xfrm>
            <a:off x="0" y="-1"/>
            <a:ext cx="12192000" cy="1565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7F66A-34FE-4824-8C58-D6E25D81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Ventricular Bigeminy, Ventricular Trigeminy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BC77-8722-4B90-A7A8-31DCD2E0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happens: PVC occurs every other beat (bigeminy) or every third beat (trigeminy)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Could be caused by an electrolyte imbalance or overactive thyroid</a:t>
            </a:r>
          </a:p>
        </p:txBody>
      </p:sp>
      <p:pic>
        <p:nvPicPr>
          <p:cNvPr id="6146" name="Picture 2" descr="Premature Ventricular Contractions Treatment Cape Town">
            <a:extLst>
              <a:ext uri="{FF2B5EF4-FFF2-40B4-BE49-F238E27FC236}">
                <a16:creationId xmlns:a16="http://schemas.microsoft.com/office/drawing/2014/main" id="{3FA30265-9D23-4122-A944-F7B2F08A6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461" y="2476871"/>
            <a:ext cx="4183077" cy="284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E197BC-FF1D-4328-8D63-4B22FE8BF516}"/>
              </a:ext>
            </a:extLst>
          </p:cNvPr>
          <p:cNvSpPr txBox="1"/>
          <p:nvPr/>
        </p:nvSpPr>
        <p:spPr>
          <a:xfrm>
            <a:off x="11307452" y="6292392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[9]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32CD99FA-CB49-48EC-A073-5D743E948309}"/>
              </a:ext>
            </a:extLst>
          </p:cNvPr>
          <p:cNvSpPr/>
          <p:nvPr/>
        </p:nvSpPr>
        <p:spPr>
          <a:xfrm>
            <a:off x="188006" y="142795"/>
            <a:ext cx="546931" cy="44465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81B665-9A0A-4196-8C37-2DDAF4AF3594}"/>
              </a:ext>
            </a:extLst>
          </p:cNvPr>
          <p:cNvSpPr/>
          <p:nvPr/>
        </p:nvSpPr>
        <p:spPr>
          <a:xfrm>
            <a:off x="0" y="-1"/>
            <a:ext cx="12192000" cy="1565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629D6-E416-406E-B8A3-BDD7B313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Ventricular Tachycardia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68D51-87DE-47D3-AD41-F598D080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What happens: heart beats too fast and is abnormal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Usually, heart has been damaged, and scar tissue creates abnormal electrical pathways in ventricles</a:t>
            </a:r>
          </a:p>
          <a:p>
            <a:r>
              <a:rPr lang="en-US" dirty="0"/>
              <a:t>Alternatively, normal impulse to ventricle fails to die out after ventricle contracts</a:t>
            </a:r>
          </a:p>
          <a:p>
            <a:r>
              <a:rPr lang="en-US" dirty="0"/>
              <a:t>Can lead to ventricular fibrillation and cardiac arrest</a:t>
            </a:r>
          </a:p>
        </p:txBody>
      </p:sp>
      <p:pic>
        <p:nvPicPr>
          <p:cNvPr id="8194" name="Picture 2" descr="Ventricular Tachycardia – Monomorphic VT • LITFL • ECG Library">
            <a:extLst>
              <a:ext uri="{FF2B5EF4-FFF2-40B4-BE49-F238E27FC236}">
                <a16:creationId xmlns:a16="http://schemas.microsoft.com/office/drawing/2014/main" id="{0845E99B-35B2-430A-BC12-52D08045C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81" y="2238939"/>
            <a:ext cx="8320038" cy="211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F2236B-1156-4EEE-90F6-27A9353B8233}"/>
              </a:ext>
            </a:extLst>
          </p:cNvPr>
          <p:cNvSpPr txBox="1"/>
          <p:nvPr/>
        </p:nvSpPr>
        <p:spPr>
          <a:xfrm>
            <a:off x="11290418" y="6276070"/>
            <a:ext cx="6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[10]</a:t>
            </a:r>
          </a:p>
        </p:txBody>
      </p:sp>
    </p:spTree>
    <p:extLst>
      <p:ext uri="{BB962C8B-B14F-4D97-AF65-F5344CB8AC3E}">
        <p14:creationId xmlns:p14="http://schemas.microsoft.com/office/powerpoint/2010/main" val="149543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4C4F16-B821-4F5E-8626-5CC68D164AE0}"/>
              </a:ext>
            </a:extLst>
          </p:cNvPr>
          <p:cNvSpPr/>
          <p:nvPr/>
        </p:nvSpPr>
        <p:spPr>
          <a:xfrm>
            <a:off x="0" y="-1"/>
            <a:ext cx="12192000" cy="1565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D279F-3128-4BB6-8292-3086A609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Idioventricular Rhythm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DCC3-EB39-4B2B-BD0E-CE7279FE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happens: very slow heart rhythm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 node is blocked or suppressed, so ventricle creates a rhythm of its own to keep the heart beating</a:t>
            </a:r>
          </a:p>
          <a:p>
            <a:r>
              <a:rPr lang="en-US" dirty="0"/>
              <a:t>No P waves since atria are being blocked, QRS interval is extended</a:t>
            </a:r>
          </a:p>
          <a:p>
            <a:r>
              <a:rPr lang="en-US" dirty="0"/>
              <a:t>Typically, less than 50 bpm</a:t>
            </a:r>
          </a:p>
        </p:txBody>
      </p:sp>
      <p:pic>
        <p:nvPicPr>
          <p:cNvPr id="9218" name="Picture 2" descr="Idioventricular Rhythm - EKG Lesson #315">
            <a:extLst>
              <a:ext uri="{FF2B5EF4-FFF2-40B4-BE49-F238E27FC236}">
                <a16:creationId xmlns:a16="http://schemas.microsoft.com/office/drawing/2014/main" id="{742048AF-DAA3-4868-8E12-5F4A64F25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240" y="2398727"/>
            <a:ext cx="5785519" cy="182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873A3-00D7-424A-8687-C2C0505FF42B}"/>
              </a:ext>
            </a:extLst>
          </p:cNvPr>
          <p:cNvSpPr txBox="1"/>
          <p:nvPr/>
        </p:nvSpPr>
        <p:spPr>
          <a:xfrm>
            <a:off x="11307452" y="6292392"/>
            <a:ext cx="59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[11]</a:t>
            </a:r>
          </a:p>
        </p:txBody>
      </p:sp>
    </p:spTree>
    <p:extLst>
      <p:ext uri="{BB962C8B-B14F-4D97-AF65-F5344CB8AC3E}">
        <p14:creationId xmlns:p14="http://schemas.microsoft.com/office/powerpoint/2010/main" val="2444753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99023D-B121-4684-9298-B45B97D78190}"/>
              </a:ext>
            </a:extLst>
          </p:cNvPr>
          <p:cNvSpPr/>
          <p:nvPr/>
        </p:nvSpPr>
        <p:spPr>
          <a:xfrm>
            <a:off x="0" y="-1"/>
            <a:ext cx="12192000" cy="1565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67A79-0C1B-4C6B-8D9E-57D8746A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Ventricular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DA40-23DC-4422-B6B2-BCA02BBEE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happens: fast heart rate that can’t sustain any blood pumping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immediate life support to prevent death</a:t>
            </a:r>
          </a:p>
          <a:p>
            <a:r>
              <a:rPr lang="en-US" dirty="0"/>
              <a:t>Caused by extreme ventricular tachycardia, so there are no organized signals in the ventricle</a:t>
            </a:r>
          </a:p>
          <a:p>
            <a:r>
              <a:rPr lang="en-US" dirty="0"/>
              <a:t>Cells are exciting at totally different times in the ventricle, so heartbeat just looks like a sine wave</a:t>
            </a:r>
          </a:p>
        </p:txBody>
      </p:sp>
      <p:pic>
        <p:nvPicPr>
          <p:cNvPr id="10242" name="Picture 2" descr="Ventricular flutter causes, symptoms, diagnosis &amp;amp; treatment">
            <a:extLst>
              <a:ext uri="{FF2B5EF4-FFF2-40B4-BE49-F238E27FC236}">
                <a16:creationId xmlns:a16="http://schemas.microsoft.com/office/drawing/2014/main" id="{1B8CEA07-BCF9-4D6E-92F4-3425DCD30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1"/>
          <a:stretch/>
        </p:blipFill>
        <p:spPr bwMode="auto">
          <a:xfrm>
            <a:off x="2309596" y="2201930"/>
            <a:ext cx="7145518" cy="199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ED2D4F-44A0-4297-B031-CE8545C192F0}"/>
              </a:ext>
            </a:extLst>
          </p:cNvPr>
          <p:cNvSpPr txBox="1"/>
          <p:nvPr/>
        </p:nvSpPr>
        <p:spPr>
          <a:xfrm>
            <a:off x="11307452" y="6292392"/>
            <a:ext cx="62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[12]</a:t>
            </a:r>
          </a:p>
        </p:txBody>
      </p:sp>
    </p:spTree>
    <p:extLst>
      <p:ext uri="{BB962C8B-B14F-4D97-AF65-F5344CB8AC3E}">
        <p14:creationId xmlns:p14="http://schemas.microsoft.com/office/powerpoint/2010/main" val="467263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B724BE-6D39-4F15-8EF2-A4500F95DDA3}"/>
              </a:ext>
            </a:extLst>
          </p:cNvPr>
          <p:cNvSpPr/>
          <p:nvPr/>
        </p:nvSpPr>
        <p:spPr>
          <a:xfrm>
            <a:off x="0" y="-1"/>
            <a:ext cx="12192000" cy="1565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8B2B0-C560-462F-ADCF-8E0F3D26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Fusion of Ventricular and Normal Beat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699D-47FE-405A-AA74-3D2A3429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happens: heart doesn’t beat in a normal QRS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Atria sends signal as normal, but there is also a signal originating in ventricle</a:t>
            </a:r>
          </a:p>
          <a:p>
            <a:r>
              <a:rPr lang="en-US" dirty="0"/>
              <a:t>Causes QRS to become merged</a:t>
            </a:r>
          </a:p>
          <a:p>
            <a:r>
              <a:rPr lang="en-US" dirty="0"/>
              <a:t>Typically benign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0215C-31D5-44B6-A27C-FDC7BCD9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240094"/>
            <a:ext cx="5667375" cy="2047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A5D0BE-8F01-40C8-AABF-061F6367017E}"/>
              </a:ext>
            </a:extLst>
          </p:cNvPr>
          <p:cNvSpPr txBox="1"/>
          <p:nvPr/>
        </p:nvSpPr>
        <p:spPr>
          <a:xfrm>
            <a:off x="11307452" y="6292392"/>
            <a:ext cx="58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[13]</a:t>
            </a:r>
          </a:p>
        </p:txBody>
      </p:sp>
    </p:spTree>
    <p:extLst>
      <p:ext uri="{BB962C8B-B14F-4D97-AF65-F5344CB8AC3E}">
        <p14:creationId xmlns:p14="http://schemas.microsoft.com/office/powerpoint/2010/main" val="304399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03A207-CC9E-418E-A9A8-9F8B577E53AC}"/>
              </a:ext>
            </a:extLst>
          </p:cNvPr>
          <p:cNvSpPr/>
          <p:nvPr/>
        </p:nvSpPr>
        <p:spPr>
          <a:xfrm>
            <a:off x="0" y="-1"/>
            <a:ext cx="12192000" cy="1565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E04D6-9927-433B-BD35-FD2F4F23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Left/Right Bundle Branch Block Beat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63EE-3790-4B58-929C-55B24AC3C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801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happens: Each heartbeat pushes out less blood and is slightly irregular (ventricles contract at slightly different times)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bundle that carries signal from AV node to ventricle is blocked</a:t>
            </a:r>
          </a:p>
          <a:p>
            <a:r>
              <a:rPr lang="en-US" dirty="0"/>
              <a:t>Ventricle on blocked side instead gets excited by electrical signal from opposite ventricle</a:t>
            </a:r>
          </a:p>
          <a:p>
            <a:r>
              <a:rPr lang="en-US" dirty="0"/>
              <a:t>Treated by managing underlying cause of blockage</a:t>
            </a:r>
          </a:p>
        </p:txBody>
      </p:sp>
      <p:pic>
        <p:nvPicPr>
          <p:cNvPr id="12290" name="Picture 2" descr="Bundle branch block - Symptoms and causes - Mayo Clinic">
            <a:extLst>
              <a:ext uri="{FF2B5EF4-FFF2-40B4-BE49-F238E27FC236}">
                <a16:creationId xmlns:a16="http://schemas.microsoft.com/office/drawing/2014/main" id="{F9680995-DE62-4E67-8E86-933F36E7A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981" y="1690688"/>
            <a:ext cx="4246776" cy="407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912250-A753-4B0A-B9EA-FA29EAE5BA92}"/>
              </a:ext>
            </a:extLst>
          </p:cNvPr>
          <p:cNvSpPr txBox="1"/>
          <p:nvPr/>
        </p:nvSpPr>
        <p:spPr>
          <a:xfrm>
            <a:off x="11307452" y="6292392"/>
            <a:ext cx="69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[14]</a:t>
            </a:r>
          </a:p>
        </p:txBody>
      </p:sp>
    </p:spTree>
    <p:extLst>
      <p:ext uri="{BB962C8B-B14F-4D97-AF65-F5344CB8AC3E}">
        <p14:creationId xmlns:p14="http://schemas.microsoft.com/office/powerpoint/2010/main" val="1014921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EEAEEB-C214-4D20-A03F-0A74FB78F9E3}"/>
              </a:ext>
            </a:extLst>
          </p:cNvPr>
          <p:cNvSpPr/>
          <p:nvPr/>
        </p:nvSpPr>
        <p:spPr>
          <a:xfrm>
            <a:off x="0" y="-1"/>
            <a:ext cx="12192000" cy="1565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E59CC-1A4C-49DD-9705-6057D50C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Degree Heart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0008-BD01-4C01-95E1-F9B145454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3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happens: AV node is blocked, and electrical impulse can’t send signal effectively to ventricles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Impulses are intermittently blocked, so heartbeat slows or skips</a:t>
            </a:r>
          </a:p>
          <a:p>
            <a:r>
              <a:rPr lang="en-US" dirty="0"/>
              <a:t>Type I: Electrical signal through AV gets slower and then heartbeat is skipped occasionally (less serious)</a:t>
            </a:r>
          </a:p>
          <a:p>
            <a:r>
              <a:rPr lang="en-US" dirty="0"/>
              <a:t>Type II: Most signals reach your ventricle but sometimes they don’t reach the ventricle at all (heartbeat becomes irregular)</a:t>
            </a:r>
          </a:p>
        </p:txBody>
      </p:sp>
      <p:pic>
        <p:nvPicPr>
          <p:cNvPr id="14338" name="Picture 2" descr="AV Block: 2nd degree, Mobitz II (Hay block) • LITFL">
            <a:extLst>
              <a:ext uri="{FF2B5EF4-FFF2-40B4-BE49-F238E27FC236}">
                <a16:creationId xmlns:a16="http://schemas.microsoft.com/office/drawing/2014/main" id="{63638661-3B4E-4523-A1B0-5094B313E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836" y="2505207"/>
            <a:ext cx="4762328" cy="12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142E27-4C44-487E-94CA-6A4F5FEECE7C}"/>
              </a:ext>
            </a:extLst>
          </p:cNvPr>
          <p:cNvSpPr txBox="1"/>
          <p:nvPr/>
        </p:nvSpPr>
        <p:spPr>
          <a:xfrm>
            <a:off x="11307452" y="6292392"/>
            <a:ext cx="58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[15]</a:t>
            </a:r>
          </a:p>
        </p:txBody>
      </p:sp>
    </p:spTree>
    <p:extLst>
      <p:ext uri="{BB962C8B-B14F-4D97-AF65-F5344CB8AC3E}">
        <p14:creationId xmlns:p14="http://schemas.microsoft.com/office/powerpoint/2010/main" val="2723685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A37ACB-AC99-4368-A1F3-13CB21DE476A}"/>
              </a:ext>
            </a:extLst>
          </p:cNvPr>
          <p:cNvSpPr/>
          <p:nvPr/>
        </p:nvSpPr>
        <p:spPr>
          <a:xfrm>
            <a:off x="0" y="-1"/>
            <a:ext cx="12192000" cy="1565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2FBC5-2914-49A3-BD8F-30ED5A1D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Pacemaker Rhythm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C7E1-C738-42A7-9BED-F6F421DEB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967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happens:  Heart beating is controlled by a pacemaker implanted into the atria or ventricles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Pacemaker leads send electrical impulse to atria or ventricles which start the heartbeat</a:t>
            </a:r>
          </a:p>
          <a:p>
            <a:r>
              <a:rPr lang="en-US" dirty="0"/>
              <a:t>Only sends signals if heartbeat slows down </a:t>
            </a:r>
          </a:p>
          <a:p>
            <a:r>
              <a:rPr lang="en-US" dirty="0"/>
              <a:t>Temporary implants after heart attack/surgery, permanent implants to correct chronic irregular heartbeat</a:t>
            </a:r>
          </a:p>
        </p:txBody>
      </p:sp>
      <p:pic>
        <p:nvPicPr>
          <p:cNvPr id="15362" name="Picture 2" descr="Pacemaker - Mayo Clinic">
            <a:extLst>
              <a:ext uri="{FF2B5EF4-FFF2-40B4-BE49-F238E27FC236}">
                <a16:creationId xmlns:a16="http://schemas.microsoft.com/office/drawing/2014/main" id="{B65A6BCC-0470-4721-B7EB-6D22C7814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578" y="1607716"/>
            <a:ext cx="3679302" cy="389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98267-7CE8-4761-A519-BC211414CA77}"/>
              </a:ext>
            </a:extLst>
          </p:cNvPr>
          <p:cNvSpPr txBox="1"/>
          <p:nvPr/>
        </p:nvSpPr>
        <p:spPr>
          <a:xfrm>
            <a:off x="11307452" y="6292392"/>
            <a:ext cx="58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[16]</a:t>
            </a:r>
          </a:p>
        </p:txBody>
      </p:sp>
    </p:spTree>
    <p:extLst>
      <p:ext uri="{BB962C8B-B14F-4D97-AF65-F5344CB8AC3E}">
        <p14:creationId xmlns:p14="http://schemas.microsoft.com/office/powerpoint/2010/main" val="172075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B8272F-C5CB-4857-BB46-9F9040B24877}"/>
              </a:ext>
            </a:extLst>
          </p:cNvPr>
          <p:cNvSpPr/>
          <p:nvPr/>
        </p:nvSpPr>
        <p:spPr>
          <a:xfrm>
            <a:off x="0" y="-1"/>
            <a:ext cx="12192000" cy="1565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DC97C-3ABF-43E7-B60C-403CD063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F4519-FD16-4BE8-ADA3-479327CB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https://www.cedars-sinai.org/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50AC9-72C4-47CA-998B-DBDF97591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2" y="2371725"/>
            <a:ext cx="5210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6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9AA7B5-E695-4701-99DD-8FB689FE875D}"/>
              </a:ext>
            </a:extLst>
          </p:cNvPr>
          <p:cNvSpPr/>
          <p:nvPr/>
        </p:nvSpPr>
        <p:spPr>
          <a:xfrm>
            <a:off x="0" y="-1"/>
            <a:ext cx="12192000" cy="1565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A729A-651F-4AD7-BE53-AEE46EF2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5CA8-92C5-452A-8F9B-A692EF82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>
                <a:hlinkClick r:id="rId2"/>
              </a:rPr>
              <a:t>https://www.frca.co.uk/article.aspx?articleid=100682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>
                <a:hlinkClick r:id="rId3"/>
              </a:rPr>
              <a:t>https://www.nottingham.ac.uk/nursing/practice/resources/cardiology/function/sinus_rythm.php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en-US" dirty="0">
                <a:hlinkClick r:id="rId4"/>
              </a:rPr>
              <a:t>https://litfl.com/premature-atrial-complex-pac/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[4] </a:t>
            </a:r>
            <a:r>
              <a:rPr lang="en-US" dirty="0">
                <a:hlinkClick r:id="rId5"/>
              </a:rPr>
              <a:t>https://www.oliversegal.com/heart-conditions/atrial-fibrillation-atrial-flutter/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[5] </a:t>
            </a:r>
            <a:r>
              <a:rPr lang="en-US" dirty="0">
                <a:hlinkClick r:id="rId6"/>
              </a:rPr>
              <a:t>https://www.healio.com/cardiology/learn-the-heart/ecg-review/ecg-topic-reviews-and-criteria/atrial-flutter-review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[6] </a:t>
            </a:r>
            <a:r>
              <a:rPr lang="en-US" dirty="0">
                <a:hlinkClick r:id="rId7"/>
              </a:rPr>
              <a:t>https://www.mayoclinic.org/diseases-conditions/supraventricular-tachycardia/symptoms-causes/syc-20355243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[7] </a:t>
            </a:r>
            <a:r>
              <a:rPr lang="en-US" dirty="0">
                <a:hlinkClick r:id="rId8"/>
              </a:rPr>
              <a:t>https://www.mayoclinic.org/diseases-conditions/wolff-parkinson-white-syndrome/symptoms-causes/syc-20354626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[8] </a:t>
            </a:r>
            <a:r>
              <a:rPr lang="en-US" dirty="0">
                <a:hlinkClick r:id="rId9"/>
              </a:rPr>
              <a:t>https://cardiorhythm.co.za/premature-ventricular-contractions/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[9] </a:t>
            </a:r>
            <a:r>
              <a:rPr lang="en-US" dirty="0">
                <a:hlinkClick r:id="rId10"/>
              </a:rPr>
              <a:t>https://litfl.com/ventricular-tachycardia-monomorphic-ecg-library/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[10] </a:t>
            </a:r>
            <a:r>
              <a:rPr lang="en-US" dirty="0">
                <a:hlinkClick r:id="rId11"/>
              </a:rPr>
              <a:t>https://ekg.academy/lesson/1035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[11] </a:t>
            </a:r>
            <a:r>
              <a:rPr lang="en-US" dirty="0">
                <a:hlinkClick r:id="rId12"/>
              </a:rPr>
              <a:t>https://healthjade.net/ventricular-flutter/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[12] </a:t>
            </a:r>
            <a:r>
              <a:rPr lang="en-US" dirty="0">
                <a:hlinkClick r:id="rId13"/>
              </a:rPr>
              <a:t>https://www.researchgate.net/figure/Capture-and-fusion-beats_fig3_284879613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[13] </a:t>
            </a:r>
            <a:r>
              <a:rPr lang="en-US" dirty="0">
                <a:hlinkClick r:id="rId14"/>
              </a:rPr>
              <a:t>https://www.mayoclinic.org/diseases-conditions/bundle-branch-block/symptoms-causes/syc-20370514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[14] </a:t>
            </a:r>
            <a:r>
              <a:rPr lang="en-US" dirty="0">
                <a:hlinkClick r:id="rId15"/>
              </a:rPr>
              <a:t>https://litfl.com/av-block-2nd-degree-mobitz-ii-hay-block/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[15] </a:t>
            </a:r>
            <a:r>
              <a:rPr lang="en-US" dirty="0">
                <a:hlinkClick r:id="rId16"/>
              </a:rPr>
              <a:t>https://www.mayoclinic.org/tests-procedures/pacemaker/about/pac-20384689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1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5E3F84-990F-4DB6-8069-723B1A561A2B}"/>
              </a:ext>
            </a:extLst>
          </p:cNvPr>
          <p:cNvSpPr/>
          <p:nvPr/>
        </p:nvSpPr>
        <p:spPr>
          <a:xfrm>
            <a:off x="0" y="-1"/>
            <a:ext cx="12192000" cy="1565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C52F2-D5F8-40C7-8DF3-FBEE6E23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Sinus Rhythm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0CBE-E109-48D8-B098-0DC9DC37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13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Business as usual</a:t>
            </a:r>
          </a:p>
          <a:p>
            <a:r>
              <a:rPr lang="en-US" dirty="0"/>
              <a:t>Impulse in SA/SAN node</a:t>
            </a:r>
          </a:p>
          <a:p>
            <a:r>
              <a:rPr lang="en-US" dirty="0"/>
              <a:t>Propagates through atria to AV/AVN node</a:t>
            </a:r>
          </a:p>
          <a:p>
            <a:r>
              <a:rPr lang="en-US" dirty="0"/>
              <a:t>Bundle of His activates, which leads to the Purkinje Fibers</a:t>
            </a:r>
          </a:p>
          <a:p>
            <a:r>
              <a:rPr lang="en-US" dirty="0"/>
              <a:t>PF provide conduction to ventricles, causing them to contract and pump blood</a:t>
            </a:r>
          </a:p>
        </p:txBody>
      </p:sp>
      <p:pic>
        <p:nvPicPr>
          <p:cNvPr id="1026" name="Picture 2" descr="Cardiac anatomy">
            <a:extLst>
              <a:ext uri="{FF2B5EF4-FFF2-40B4-BE49-F238E27FC236}">
                <a16:creationId xmlns:a16="http://schemas.microsoft.com/office/drawing/2014/main" id="{6ADE46C2-76C4-40B8-9E76-D3D58D082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825625"/>
            <a:ext cx="47625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FADA39-103A-44DF-9710-4DFDE75887F0}"/>
              </a:ext>
            </a:extLst>
          </p:cNvPr>
          <p:cNvSpPr txBox="1"/>
          <p:nvPr/>
        </p:nvSpPr>
        <p:spPr>
          <a:xfrm>
            <a:off x="11307452" y="6292392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07366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5E3F84-990F-4DB6-8069-723B1A561A2B}"/>
              </a:ext>
            </a:extLst>
          </p:cNvPr>
          <p:cNvSpPr/>
          <p:nvPr/>
        </p:nvSpPr>
        <p:spPr>
          <a:xfrm>
            <a:off x="0" y="-1"/>
            <a:ext cx="12192000" cy="1565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C52F2-D5F8-40C7-8DF3-FBEE6E23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Sinus Rhythm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0CBE-E109-48D8-B098-0DC9DC37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27" y="4177113"/>
            <a:ext cx="10852345" cy="2552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Expressed as PQRST waveform that we are familiar with</a:t>
            </a:r>
          </a:p>
          <a:p>
            <a:r>
              <a:rPr lang="en-US" dirty="0"/>
              <a:t>P: atrial depolarization</a:t>
            </a:r>
          </a:p>
          <a:p>
            <a:r>
              <a:rPr lang="en-US" dirty="0"/>
              <a:t>QRS: ventricular depolarization (ventricles are contracting)</a:t>
            </a:r>
          </a:p>
          <a:p>
            <a:r>
              <a:rPr lang="en-US" dirty="0"/>
              <a:t>T: ventricular repolarization (ventricles are relaxing)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ADA39-103A-44DF-9710-4DFDE75887F0}"/>
              </a:ext>
            </a:extLst>
          </p:cNvPr>
          <p:cNvSpPr txBox="1"/>
          <p:nvPr/>
        </p:nvSpPr>
        <p:spPr>
          <a:xfrm>
            <a:off x="11307452" y="6292392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pic>
        <p:nvPicPr>
          <p:cNvPr id="5" name="Picture 2" descr="Sinus Rhythm - Normal Function of the Heart - Cardiology Teaching Package -  Practice Learning - Division of Nursing - The University of Nottingham">
            <a:extLst>
              <a:ext uri="{FF2B5EF4-FFF2-40B4-BE49-F238E27FC236}">
                <a16:creationId xmlns:a16="http://schemas.microsoft.com/office/drawing/2014/main" id="{7303499C-4681-473F-8068-A0F651FAC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05" y="1690688"/>
            <a:ext cx="46196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559C01-67B1-4C53-B29E-A04204EB38E6}"/>
              </a:ext>
            </a:extLst>
          </p:cNvPr>
          <p:cNvSpPr txBox="1"/>
          <p:nvPr/>
        </p:nvSpPr>
        <p:spPr>
          <a:xfrm>
            <a:off x="9084179" y="2307364"/>
            <a:ext cx="2811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Let’s use this as a basis for comparing the various abnormal heart conditions</a:t>
            </a:r>
          </a:p>
        </p:txBody>
      </p:sp>
    </p:spTree>
    <p:extLst>
      <p:ext uri="{BB962C8B-B14F-4D97-AF65-F5344CB8AC3E}">
        <p14:creationId xmlns:p14="http://schemas.microsoft.com/office/powerpoint/2010/main" val="84969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D32B5F-6C58-425C-BC3F-5F3C252BC36F}"/>
              </a:ext>
            </a:extLst>
          </p:cNvPr>
          <p:cNvSpPr/>
          <p:nvPr/>
        </p:nvSpPr>
        <p:spPr>
          <a:xfrm>
            <a:off x="0" y="-1"/>
            <a:ext cx="12192000" cy="1565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50241-00E7-4890-B6CD-C2D5F101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Atrial Premature Beat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B0E1-87B4-4BCA-A012-6D90C18F6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happens: extra heartbeat before next QRS wave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Atria gets an electrical stimulation between heart beats, causing SD node to fire and go through another rhythm between two normal heartbeats</a:t>
            </a:r>
          </a:p>
          <a:p>
            <a:r>
              <a:rPr lang="en-US" dirty="0"/>
              <a:t>Not problematic in isolation, but can signal related heart conditions if occurring frequently (cardiomyopathy, coronary heart disease)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Premature atrial contraction (premature atrial beat / complex): ECG &amp;amp;  clinical implications – ECG &amp;amp; ECHO">
            <a:extLst>
              <a:ext uri="{FF2B5EF4-FFF2-40B4-BE49-F238E27FC236}">
                <a16:creationId xmlns:a16="http://schemas.microsoft.com/office/drawing/2014/main" id="{0D201A16-3FDF-4D5B-AE5E-15B2A53F4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482898"/>
            <a:ext cx="95250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9AFFA9-B25F-4664-8E93-A7D178D40379}"/>
              </a:ext>
            </a:extLst>
          </p:cNvPr>
          <p:cNvSpPr txBox="1"/>
          <p:nvPr/>
        </p:nvSpPr>
        <p:spPr>
          <a:xfrm>
            <a:off x="11307452" y="6292392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19100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5BEAAF-BEE0-49F4-9567-C0BD6DDB36C8}"/>
              </a:ext>
            </a:extLst>
          </p:cNvPr>
          <p:cNvSpPr/>
          <p:nvPr/>
        </p:nvSpPr>
        <p:spPr>
          <a:xfrm>
            <a:off x="0" y="-1"/>
            <a:ext cx="12192000" cy="1565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4AEDA-DAF8-4D58-8321-F209FF4A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Atrial Fibrillation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544E-5168-4595-8DCF-D896A0420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894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What happens: atria quiver (disorganized contraction) which can lead to no blood being pumped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Heart receives electrical signals from outside the SA node. The contraction of the atria and ventricles is no longer connected. Blood can pool inside the heart.</a:t>
            </a:r>
          </a:p>
          <a:p>
            <a:r>
              <a:rPr lang="en-US" sz="2400" dirty="0"/>
              <a:t>Single episode usually isn’t life threatening, but requires treatment to prevent stroke and heart failure</a:t>
            </a:r>
          </a:p>
        </p:txBody>
      </p:sp>
      <p:pic>
        <p:nvPicPr>
          <p:cNvPr id="4" name="Picture 4" descr="What Is Atrial Fibrillation (Afib or AF)?">
            <a:extLst>
              <a:ext uri="{FF2B5EF4-FFF2-40B4-BE49-F238E27FC236}">
                <a16:creationId xmlns:a16="http://schemas.microsoft.com/office/drawing/2014/main" id="{E076B925-C041-47C7-B041-6927F44BE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32320"/>
            <a:ext cx="5566196" cy="446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55986-C6C4-4CE7-B069-9CE8640B94CF}"/>
              </a:ext>
            </a:extLst>
          </p:cNvPr>
          <p:cNvSpPr txBox="1"/>
          <p:nvPr/>
        </p:nvSpPr>
        <p:spPr>
          <a:xfrm>
            <a:off x="11307452" y="6292392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64129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3A18D14-65D4-41A5-9889-26466D2C48CF}"/>
              </a:ext>
            </a:extLst>
          </p:cNvPr>
          <p:cNvSpPr/>
          <p:nvPr/>
        </p:nvSpPr>
        <p:spPr>
          <a:xfrm>
            <a:off x="0" y="-1"/>
            <a:ext cx="12192000" cy="1565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336A1-3218-47DA-B429-222C2CF5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Atrial Flutter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CA76-BE20-470C-AE71-BB43BDAE2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8937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happens: rapid heart beats that stop chambers from filling completely between beats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SD node is constantly firing which causes the heart to send signals to keep beating without any rhythm</a:t>
            </a:r>
          </a:p>
          <a:p>
            <a:r>
              <a:rPr lang="en-US" dirty="0"/>
              <a:t>Less serious than atrial fibrillation because it is less likely to form clots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D16DB-B545-4DF5-8A18-03856A2AD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88"/>
          <a:stretch/>
        </p:blipFill>
        <p:spPr>
          <a:xfrm>
            <a:off x="6524977" y="1731619"/>
            <a:ext cx="5003300" cy="33947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550CD8-82F3-489F-B952-61D5E5694ADC}"/>
              </a:ext>
            </a:extLst>
          </p:cNvPr>
          <p:cNvSpPr txBox="1"/>
          <p:nvPr/>
        </p:nvSpPr>
        <p:spPr>
          <a:xfrm>
            <a:off x="11307452" y="6292392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94838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B477A5-E578-4855-87D3-E45E99382B2E}"/>
              </a:ext>
            </a:extLst>
          </p:cNvPr>
          <p:cNvSpPr/>
          <p:nvPr/>
        </p:nvSpPr>
        <p:spPr>
          <a:xfrm>
            <a:off x="0" y="-1"/>
            <a:ext cx="12192000" cy="1565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E0237-FF65-48B7-9A78-9FE8DC13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Supraventricular Tachyarrhythmia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0B33-BF1C-413F-8FBE-082BF7E74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happens: faster than normal heart rate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Normal electrical impulses in the heart are disrupted above the ventricles (typically Atria)</a:t>
            </a:r>
          </a:p>
          <a:p>
            <a:r>
              <a:rPr lang="en-US" dirty="0"/>
              <a:t>Not enough oxygen is being pumped (may feel dizzy or light-headed)</a:t>
            </a:r>
          </a:p>
          <a:p>
            <a:r>
              <a:rPr lang="en-US" dirty="0"/>
              <a:t>May weaken the heart and lead to heart failure</a:t>
            </a:r>
          </a:p>
        </p:txBody>
      </p:sp>
      <p:pic>
        <p:nvPicPr>
          <p:cNvPr id="4098" name="Picture 2" descr="Supraventricular tachycardia - Symptoms and causes - Mayo Clinic">
            <a:extLst>
              <a:ext uri="{FF2B5EF4-FFF2-40B4-BE49-F238E27FC236}">
                <a16:creationId xmlns:a16="http://schemas.microsoft.com/office/drawing/2014/main" id="{FABC3C3D-EF65-47E7-B476-79513194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33" y="1690688"/>
            <a:ext cx="4025558" cy="42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36271-D598-476A-8F57-EDD84F6430B7}"/>
              </a:ext>
            </a:extLst>
          </p:cNvPr>
          <p:cNvSpPr txBox="1"/>
          <p:nvPr/>
        </p:nvSpPr>
        <p:spPr>
          <a:xfrm>
            <a:off x="11307452" y="6292392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50938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1F18CE-3C7F-4BA5-A4AB-9BD251188BF7}"/>
              </a:ext>
            </a:extLst>
          </p:cNvPr>
          <p:cNvSpPr/>
          <p:nvPr/>
        </p:nvSpPr>
        <p:spPr>
          <a:xfrm>
            <a:off x="0" y="-1"/>
            <a:ext cx="12192000" cy="1565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4B51C-6121-4478-A97E-79535308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769"/>
            <a:ext cx="10515600" cy="1325563"/>
          </a:xfrm>
        </p:spPr>
        <p:txBody>
          <a:bodyPr/>
          <a:lstStyle/>
          <a:p>
            <a:r>
              <a:rPr lang="en-US" dirty="0"/>
              <a:t>Pre-excitation: Wolff-Parkinson-White Syndrome (WPW)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C16C-0DD1-4528-B1B8-01371B7C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353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happens: rapid heart rate that can also be sporadic (can also have A-Fib)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Present at birth, there is an extra connection that connects upper atria to the lower ventricles</a:t>
            </a:r>
          </a:p>
          <a:p>
            <a:r>
              <a:rPr lang="en-US" dirty="0"/>
              <a:t>Transmits more excitation signals to ventricle than back to atria</a:t>
            </a:r>
          </a:p>
          <a:p>
            <a:r>
              <a:rPr lang="en-US" dirty="0"/>
              <a:t>(Rarely) can lead to sudden cardiac death</a:t>
            </a:r>
          </a:p>
        </p:txBody>
      </p:sp>
      <p:pic>
        <p:nvPicPr>
          <p:cNvPr id="5122" name="Picture 2" descr="Wolff-Parkinson-White (WPW) syndrome">
            <a:extLst>
              <a:ext uri="{FF2B5EF4-FFF2-40B4-BE49-F238E27FC236}">
                <a16:creationId xmlns:a16="http://schemas.microsoft.com/office/drawing/2014/main" id="{D8A3126E-8919-4F8E-82C8-45A959357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347" y="1792508"/>
            <a:ext cx="4545985" cy="427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D92B63-B8ED-4A19-A0A0-6C91599349E4}"/>
              </a:ext>
            </a:extLst>
          </p:cNvPr>
          <p:cNvSpPr txBox="1"/>
          <p:nvPr/>
        </p:nvSpPr>
        <p:spPr>
          <a:xfrm>
            <a:off x="11307452" y="6292392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58592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D3F78C-E962-4274-A6C4-59374E817A07}"/>
              </a:ext>
            </a:extLst>
          </p:cNvPr>
          <p:cNvSpPr/>
          <p:nvPr/>
        </p:nvSpPr>
        <p:spPr>
          <a:xfrm>
            <a:off x="0" y="-1"/>
            <a:ext cx="12192000" cy="1565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96343-B71F-4861-9915-2E7B04C2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Premature Ventricular Contraction (PVC)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08D6-73D3-4D7E-BE8F-BBA6465E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happens: extra heartbeats that begin in one of the ventricles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Cells in the ventricles become electrically unstable from external factors</a:t>
            </a:r>
          </a:p>
          <a:p>
            <a:r>
              <a:rPr lang="en-US" dirty="0"/>
              <a:t>Frequent PVCs can increase the risk of developing arrythmia or cardiomyopathy </a:t>
            </a:r>
          </a:p>
        </p:txBody>
      </p:sp>
      <p:pic>
        <p:nvPicPr>
          <p:cNvPr id="16390" name="Picture 6" descr="Electrocardiogram Show Premature Ventricular Contraction PVC Pattern. Stock  Vector - Illustration of medicine, abnormal: 213247971">
            <a:extLst>
              <a:ext uri="{FF2B5EF4-FFF2-40B4-BE49-F238E27FC236}">
                <a16:creationId xmlns:a16="http://schemas.microsoft.com/office/drawing/2014/main" id="{BFE49908-A819-4298-81F7-E42C71065B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b="21778"/>
          <a:stretch/>
        </p:blipFill>
        <p:spPr bwMode="auto">
          <a:xfrm>
            <a:off x="2776194" y="2347275"/>
            <a:ext cx="6394202" cy="188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4D31E-54E6-47CA-A186-5878B3C3F5C4}"/>
              </a:ext>
            </a:extLst>
          </p:cNvPr>
          <p:cNvSpPr txBox="1"/>
          <p:nvPr/>
        </p:nvSpPr>
        <p:spPr>
          <a:xfrm>
            <a:off x="11307452" y="6292392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395119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1128</Words>
  <Application>Microsoft Office PowerPoint</Application>
  <PresentationFormat>Widescreen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ECE 2595 Project 2: Option 2 </vt:lpstr>
      <vt:lpstr>Normal Sinus Rhythm</vt:lpstr>
      <vt:lpstr>Normal Sinus Rhythm (cont.)</vt:lpstr>
      <vt:lpstr>Atrial Premature Beat</vt:lpstr>
      <vt:lpstr>Atrial Fibrillation</vt:lpstr>
      <vt:lpstr>Atrial Flutter</vt:lpstr>
      <vt:lpstr>Supraventricular Tachyarrhythmia</vt:lpstr>
      <vt:lpstr>Pre-excitation: Wolff-Parkinson-White Syndrome (WPW)</vt:lpstr>
      <vt:lpstr>Premature Ventricular Contraction (PVC)</vt:lpstr>
      <vt:lpstr>Ventricular Bigeminy, Ventricular Trigeminy</vt:lpstr>
      <vt:lpstr>Ventricular Tachycardia</vt:lpstr>
      <vt:lpstr>Idioventricular Rhythm</vt:lpstr>
      <vt:lpstr>Ventricular Flutter</vt:lpstr>
      <vt:lpstr>Fusion of Ventricular and Normal Beat</vt:lpstr>
      <vt:lpstr>Left/Right Bundle Branch Block Beat</vt:lpstr>
      <vt:lpstr>Second Degree Heart Block</vt:lpstr>
      <vt:lpstr>Pacemaker Rhythm</vt:lpstr>
      <vt:lpstr>Special Thanks!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2</dc:title>
  <dc:creator>Madison Hodgson</dc:creator>
  <cp:lastModifiedBy>Avery Peiffer</cp:lastModifiedBy>
  <cp:revision>13</cp:revision>
  <dcterms:created xsi:type="dcterms:W3CDTF">2022-02-17T22:26:20Z</dcterms:created>
  <dcterms:modified xsi:type="dcterms:W3CDTF">2022-03-03T17:32:11Z</dcterms:modified>
</cp:coreProperties>
</file>