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8"/>
  </p:notesMasterIdLst>
  <p:sldIdLst>
    <p:sldId id="256" r:id="rId2"/>
    <p:sldId id="475" r:id="rId3"/>
    <p:sldId id="482" r:id="rId4"/>
    <p:sldId id="484" r:id="rId5"/>
    <p:sldId id="485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6" r:id="rId22"/>
    <p:sldId id="477" r:id="rId23"/>
    <p:sldId id="478" r:id="rId24"/>
    <p:sldId id="479" r:id="rId25"/>
    <p:sldId id="480" r:id="rId26"/>
    <p:sldId id="481" r:id="rId27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1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FFFFFF"/>
    <a:srgbClr val="0070C0"/>
    <a:srgbClr val="95B3D7"/>
    <a:srgbClr val="9DE68C"/>
    <a:srgbClr val="C2F67C"/>
    <a:srgbClr val="F27C7C"/>
    <a:srgbClr val="D99694"/>
    <a:srgbClr val="FF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 autoAdjust="0"/>
    <p:restoredTop sz="86463" autoAdjust="0"/>
  </p:normalViewPr>
  <p:slideViewPr>
    <p:cSldViewPr>
      <p:cViewPr varScale="1">
        <p:scale>
          <a:sx n="84" d="100"/>
          <a:sy n="84" d="100"/>
        </p:scale>
        <p:origin x="1541" y="86"/>
      </p:cViewPr>
      <p:guideLst>
        <p:guide orient="horz" pos="180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93253-51AE-4C40-AB6B-AA3A7DF4D21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729AB-B77D-48AE-AA10-D1BD2B4D0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0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 call graph</a:t>
            </a:r>
            <a:r>
              <a:rPr lang="en-US" baseline="0" dirty="0"/>
              <a:t> shows what functions call what other functions</a:t>
            </a:r>
          </a:p>
          <a:p>
            <a:r>
              <a:rPr lang="en-US" baseline="0" dirty="0"/>
              <a:t>- having lots of arrows going *into* a function is good </a:t>
            </a:r>
            <a:r>
              <a:rPr lang="mr-IN" baseline="0" dirty="0"/>
              <a:t>–</a:t>
            </a:r>
            <a:r>
              <a:rPr lang="en-US" baseline="0" dirty="0"/>
              <a:t> means you are REUSING CODE and REDUCING EFFORT</a:t>
            </a:r>
          </a:p>
          <a:p>
            <a:r>
              <a:rPr lang="en-US" baseline="0" dirty="0"/>
              <a:t>- having lots of arrows coming *out of* a function is not good </a:t>
            </a:r>
            <a:r>
              <a:rPr lang="mr-IN" baseline="0" dirty="0"/>
              <a:t>–</a:t>
            </a:r>
            <a:r>
              <a:rPr lang="en-US" baseline="0" dirty="0"/>
              <a:t> means you are REPEATING YOURSELF and clouding the meaning</a:t>
            </a:r>
          </a:p>
          <a:p>
            <a:endParaRPr lang="en-US" baseline="0" dirty="0"/>
          </a:p>
          <a:p>
            <a:r>
              <a:rPr lang="en-US" baseline="0" dirty="0"/>
              <a:t>[diagram: a directed graph. main points at </a:t>
            </a:r>
            <a:r>
              <a:rPr lang="en-US" baseline="0" dirty="0" err="1"/>
              <a:t>get_first_name</a:t>
            </a:r>
            <a:r>
              <a:rPr lang="en-US" baseline="0" dirty="0"/>
              <a:t>, </a:t>
            </a:r>
            <a:r>
              <a:rPr lang="en-US" baseline="0" dirty="0" err="1"/>
              <a:t>get_last_name</a:t>
            </a:r>
            <a:r>
              <a:rPr lang="en-US" baseline="0" dirty="0"/>
              <a:t>, and </a:t>
            </a:r>
            <a:r>
              <a:rPr lang="en-US" baseline="0" dirty="0" err="1"/>
              <a:t>greet_user</a:t>
            </a:r>
            <a:r>
              <a:rPr lang="en-US" baseline="0" dirty="0"/>
              <a:t>. all three of those point at </a:t>
            </a:r>
            <a:r>
              <a:rPr lang="en-US" baseline="0" dirty="0" err="1"/>
              <a:t>printf</a:t>
            </a:r>
            <a:r>
              <a:rPr lang="en-US" baseline="0" dirty="0"/>
              <a:t>. </a:t>
            </a:r>
            <a:r>
              <a:rPr lang="en-US" baseline="0" dirty="0" err="1"/>
              <a:t>get_first_name</a:t>
            </a:r>
            <a:r>
              <a:rPr lang="en-US" baseline="0" dirty="0"/>
              <a:t> and </a:t>
            </a:r>
            <a:r>
              <a:rPr lang="en-US" baseline="0" dirty="0" err="1"/>
              <a:t>get_last_name</a:t>
            </a:r>
            <a:r>
              <a:rPr lang="en-US" baseline="0" dirty="0"/>
              <a:t> point at </a:t>
            </a:r>
            <a:r>
              <a:rPr lang="en-US" baseline="0" dirty="0" err="1"/>
              <a:t>read_line</a:t>
            </a:r>
            <a:r>
              <a:rPr lang="en-US" baseline="0" dirty="0"/>
              <a:t>. </a:t>
            </a:r>
            <a:r>
              <a:rPr lang="en-US" baseline="0" dirty="0" err="1"/>
              <a:t>read_line</a:t>
            </a:r>
            <a:r>
              <a:rPr lang="en-US" baseline="0" dirty="0"/>
              <a:t> points at </a:t>
            </a:r>
            <a:r>
              <a:rPr lang="en-US" baseline="0" dirty="0" err="1"/>
              <a:t>fgets</a:t>
            </a:r>
            <a:r>
              <a:rPr lang="en-US" baseline="0" dirty="0"/>
              <a:t> and </a:t>
            </a:r>
            <a:r>
              <a:rPr lang="en-US" baseline="0" dirty="0" err="1"/>
              <a:t>strlen</a:t>
            </a:r>
            <a:r>
              <a:rPr lang="en-US" baseline="0" dirty="0"/>
              <a:t>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53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just like a scene</a:t>
            </a:r>
            <a:r>
              <a:rPr lang="en-US" baseline="0" dirty="0"/>
              <a:t> with too many actors and lines and actions is hard to understand</a:t>
            </a:r>
            <a:r>
              <a:rPr lang="mr-IN" baseline="0" dirty="0"/>
              <a:t>…</a:t>
            </a:r>
            <a:endParaRPr lang="en-US" baseline="0" dirty="0"/>
          </a:p>
          <a:p>
            <a:r>
              <a:rPr lang="en-US" baseline="0" dirty="0"/>
              <a:t>- </a:t>
            </a:r>
            <a:r>
              <a:rPr lang="mr-IN" baseline="0" dirty="0"/>
              <a:t>…</a:t>
            </a:r>
            <a:r>
              <a:rPr lang="en-US" baseline="0" dirty="0"/>
              <a:t>so, too, is a function with too many lines, and too many complicated lines</a:t>
            </a:r>
          </a:p>
          <a:p>
            <a:endParaRPr lang="en-US" baseline="0" dirty="0"/>
          </a:p>
          <a:p>
            <a:r>
              <a:rPr lang="en-US" baseline="0" dirty="0"/>
              <a:t>[diagram: way too fucking many actors on a stage. some are spinning.]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8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baseline="0" dirty="0"/>
              <a:t> two hard problems in CS: recursion, naming, and off-by-one errors</a:t>
            </a: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NAMES INDICATE INTENT AND PURPOSE.</a:t>
            </a:r>
          </a:p>
          <a:p>
            <a:r>
              <a:rPr lang="en-US" baseline="0" dirty="0"/>
              <a:t>- if something really is temporary, name it "</a:t>
            </a:r>
            <a:r>
              <a:rPr lang="en-US" baseline="0" dirty="0" err="1"/>
              <a:t>tempWhatever</a:t>
            </a:r>
            <a:r>
              <a:rPr lang="en-US" baseline="0" dirty="0"/>
              <a:t>" to indicate its PURPOSE.</a:t>
            </a:r>
          </a:p>
          <a:p>
            <a:r>
              <a:rPr lang="en-US" baseline="0" dirty="0"/>
              <a:t>- use "verb noun" for function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user could</a:t>
            </a:r>
            <a:r>
              <a:rPr lang="en-US" baseline="0" dirty="0"/>
              <a:t> want to get lines of different lengths</a:t>
            </a:r>
          </a:p>
          <a:p>
            <a:r>
              <a:rPr lang="en-US" baseline="0" dirty="0"/>
              <a:t>- local arrays are like local variables, and disappear when the function returns</a:t>
            </a:r>
          </a:p>
          <a:p>
            <a:r>
              <a:rPr lang="en-US" baseline="0" dirty="0"/>
              <a:t>- let's go top-down again: start with the *interface to the function* and then figure out the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it returns void (just like Java)</a:t>
            </a:r>
          </a:p>
          <a:p>
            <a:r>
              <a:rPr lang="en-US" dirty="0"/>
              <a:t>- how would you write an array parameter in Java? (char[]</a:t>
            </a:r>
            <a:r>
              <a:rPr lang="en-US" baseline="0" dirty="0"/>
              <a:t> input)</a:t>
            </a:r>
          </a:p>
          <a:p>
            <a:r>
              <a:rPr lang="en-US" baseline="0" dirty="0"/>
              <a:t>- the second signature is NOT how we usually write it in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44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the array doesn't "know" how long it is</a:t>
            </a:r>
          </a:p>
          <a:p>
            <a:pPr marL="0" marR="0" lvl="1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pointers are a bit like Java references, but lower level</a:t>
            </a:r>
          </a:p>
          <a:p>
            <a:pPr marL="0" marR="0" lvl="1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the pointer just specifies *where* something is, it doesn't specify how *big* it is</a:t>
            </a:r>
          </a:p>
          <a:p>
            <a:pPr marL="0" marR="0" lvl="1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1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[diagram: a water bottle sits on a table. a person is pointing at it, and telling </a:t>
            </a:r>
            <a:r>
              <a:rPr lang="en-US" baseline="0" dirty="0" err="1"/>
              <a:t>get_water</a:t>
            </a:r>
            <a:r>
              <a:rPr lang="en-US" baseline="0" dirty="0"/>
              <a:t> to fill it up.]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19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the</a:t>
            </a:r>
            <a:r>
              <a:rPr lang="en-US" baseline="0" dirty="0"/>
              <a:t> pointer</a:t>
            </a:r>
            <a:r>
              <a:rPr lang="en-US" dirty="0"/>
              <a:t> says "here is a place where you can put one or more chars"</a:t>
            </a: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any time you would write "</a:t>
            </a:r>
            <a:r>
              <a:rPr lang="en-US" dirty="0" err="1"/>
              <a:t>sometype</a:t>
            </a:r>
            <a:r>
              <a:rPr lang="en-US" dirty="0"/>
              <a:t>[] blah" as a parameter in Java, you write it "</a:t>
            </a:r>
            <a:r>
              <a:rPr lang="en-US" dirty="0" err="1"/>
              <a:t>sometype</a:t>
            </a:r>
            <a:r>
              <a:rPr lang="en-US" dirty="0"/>
              <a:t>*</a:t>
            </a:r>
            <a:r>
              <a:rPr lang="en-US" baseline="0" dirty="0"/>
              <a:t> blah" in C</a:t>
            </a: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why does this happen? an array can be HUGE </a:t>
            </a:r>
            <a:r>
              <a:rPr lang="mr-IN" baseline="0" dirty="0"/>
              <a:t>–</a:t>
            </a:r>
            <a:r>
              <a:rPr lang="en-US" baseline="0" dirty="0"/>
              <a:t> thousands or millions of items long. far easier to say "there it is" than try to move it around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96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if </a:t>
            </a:r>
            <a:r>
              <a:rPr lang="en-US" dirty="0" err="1"/>
              <a:t>len</a:t>
            </a:r>
            <a:r>
              <a:rPr lang="en-US" dirty="0"/>
              <a:t> == 0, what happens? (how would </a:t>
            </a:r>
            <a:r>
              <a:rPr lang="en-US" dirty="0" err="1"/>
              <a:t>len</a:t>
            </a:r>
            <a:r>
              <a:rPr lang="en-US" dirty="0"/>
              <a:t> == 0, when </a:t>
            </a:r>
            <a:r>
              <a:rPr lang="en-US" dirty="0" err="1"/>
              <a:t>fgets</a:t>
            </a:r>
            <a:r>
              <a:rPr lang="en-US" dirty="0"/>
              <a:t> always gives you the \n? </a:t>
            </a:r>
            <a:r>
              <a:rPr lang="en-US" dirty="0" err="1"/>
              <a:t>welll</a:t>
            </a:r>
            <a:r>
              <a:rPr lang="en-US" dirty="0"/>
              <a:t> if size == 1</a:t>
            </a:r>
            <a:r>
              <a:rPr lang="mr-IN" dirty="0"/>
              <a:t>…</a:t>
            </a:r>
            <a:r>
              <a:rPr lang="en-US" dirty="0"/>
              <a:t>)</a:t>
            </a:r>
          </a:p>
          <a:p>
            <a:r>
              <a:rPr lang="en-US" dirty="0"/>
              <a:t>- what would the prototype for </a:t>
            </a:r>
            <a:r>
              <a:rPr lang="en-US" dirty="0" err="1"/>
              <a:t>ask_for_input</a:t>
            </a:r>
            <a:r>
              <a:rPr lang="en-US" baseline="0" dirty="0"/>
              <a:t> be?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01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</a:t>
            </a:r>
            <a:r>
              <a:rPr lang="en-US" baseline="0" dirty="0"/>
              <a:t> earliest C-like language compiler ran on a machine with 4KB of RAM available</a:t>
            </a:r>
          </a:p>
          <a:p>
            <a:r>
              <a:rPr lang="en-US" baseline="0" dirty="0"/>
              <a:t>- it could not read the entire program in at once; it could only read one line at a time, and compile it right there</a:t>
            </a:r>
          </a:p>
          <a:p>
            <a:r>
              <a:rPr lang="en-US" baseline="0" dirty="0"/>
              <a:t>- it could only "remember" things it had 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48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reordering functions within a file is generally</a:t>
            </a:r>
            <a:r>
              <a:rPr lang="en-US" baseline="0" dirty="0"/>
              <a:t> cleaner but prototypes are sometimes unavoidable (mutually recursive functions)</a:t>
            </a:r>
          </a:p>
          <a:p>
            <a:r>
              <a:rPr lang="en-US" baseline="0" dirty="0"/>
              <a:t>- but usually, we put all the prototypes in a separate "header file" which we'll come back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4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often draw memory with the addresses increasing </a:t>
            </a:r>
            <a:r>
              <a:rPr lang="en-US" i="1" dirty="0"/>
              <a:t>upwards</a:t>
            </a:r>
            <a:r>
              <a:rPr lang="en-US" i="0" dirty="0"/>
              <a:t> </a:t>
            </a:r>
            <a:r>
              <a:rPr lang="mr-IN" i="0" dirty="0"/>
              <a:t>–</a:t>
            </a:r>
            <a:r>
              <a:rPr lang="en-US" i="0" dirty="0"/>
              <a:t> this will make more sense when we get to the stack</a:t>
            </a:r>
          </a:p>
          <a:p>
            <a:endParaRPr lang="en-US" i="0" dirty="0"/>
          </a:p>
          <a:p>
            <a:r>
              <a:rPr lang="en-US" i="0" dirty="0"/>
              <a:t>[diagram: an array of bytes, where each byte has a hexadecimal address. the bytes from DC04 to DC07 are circled and represent a 4-byte value.]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10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when we compile 2_return_array_fail.c</a:t>
            </a:r>
            <a:r>
              <a:rPr lang="en-US" baseline="0" dirty="0"/>
              <a:t> with </a:t>
            </a:r>
            <a:r>
              <a:rPr lang="mr-IN" baseline="0" dirty="0"/>
              <a:t>–</a:t>
            </a:r>
            <a:r>
              <a:rPr lang="en-US" baseline="0" dirty="0"/>
              <a:t>m32 and run it, it prints weird garbage instead of what we type</a:t>
            </a:r>
          </a:p>
          <a:p>
            <a:r>
              <a:rPr lang="en-US" baseline="0" dirty="0"/>
              <a:t>- the space for the array "disappears" and is then reused by </a:t>
            </a:r>
            <a:r>
              <a:rPr lang="en-US" baseline="0" dirty="0" err="1"/>
              <a:t>printf</a:t>
            </a:r>
            <a:r>
              <a:rPr lang="mr-IN" baseline="0" dirty="0"/>
              <a:t>…</a:t>
            </a:r>
            <a:r>
              <a:rPr lang="en-US" baseline="0" dirty="0"/>
              <a:t> which "steps on its own toes"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31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one of the escape</a:t>
            </a:r>
            <a:r>
              <a:rPr lang="en-US" baseline="0" dirty="0"/>
              <a:t> characters, \n, makes a newline</a:t>
            </a:r>
            <a:r>
              <a:rPr lang="mr-IN" baseline="0" dirty="0"/>
              <a:t>…</a:t>
            </a:r>
            <a:endParaRPr lang="en-US" baseline="0" dirty="0"/>
          </a:p>
          <a:p>
            <a:r>
              <a:rPr lang="en-US" baseline="0" dirty="0"/>
              <a:t>- enter/return makes the newline character!</a:t>
            </a:r>
          </a:p>
          <a:p>
            <a:r>
              <a:rPr lang="en-US" baseline="0" dirty="0"/>
              <a:t>- </a:t>
            </a:r>
            <a:r>
              <a:rPr lang="en-US" baseline="0" dirty="0" err="1"/>
              <a:t>fgets</a:t>
            </a:r>
            <a:r>
              <a:rPr lang="en-US" baseline="0" dirty="0"/>
              <a:t> is getting the line of text, INCLUDING the newline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4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clearly the array slots go up to</a:t>
            </a:r>
            <a:r>
              <a:rPr lang="en-US" baseline="0" dirty="0"/>
              <a:t> 99 but not enough room here :P</a:t>
            </a:r>
            <a:endParaRPr lang="en-US" dirty="0"/>
          </a:p>
          <a:p>
            <a:r>
              <a:rPr lang="en-US" dirty="0"/>
              <a:t>- \0</a:t>
            </a:r>
            <a:r>
              <a:rPr lang="en-US" baseline="0" dirty="0"/>
              <a:t> is the escape sequence for the zero terminator.</a:t>
            </a:r>
          </a:p>
          <a:p>
            <a:r>
              <a:rPr lang="en-US" baseline="0" dirty="0"/>
              <a:t>- usually you don't have to write it, cause C will put it in for you in "string literals" and the </a:t>
            </a:r>
            <a:r>
              <a:rPr lang="en-US" baseline="0" dirty="0" err="1"/>
              <a:t>stdlib</a:t>
            </a:r>
            <a:r>
              <a:rPr lang="en-US" baseline="0" dirty="0"/>
              <a:t> functions do it too</a:t>
            </a:r>
          </a:p>
          <a:p>
            <a:r>
              <a:rPr lang="en-US" baseline="0" dirty="0"/>
              <a:t>- every character is really just a number </a:t>
            </a:r>
            <a:r>
              <a:rPr lang="mr-IN" baseline="0" dirty="0"/>
              <a:t>–</a:t>
            </a:r>
            <a:r>
              <a:rPr lang="en-US" baseline="0" dirty="0"/>
              <a:t> and \0 is 0</a:t>
            </a:r>
          </a:p>
          <a:p>
            <a:r>
              <a:rPr lang="en-US" baseline="0" dirty="0"/>
              <a:t>- what do you think might happen if there were no terminator</a:t>
            </a:r>
            <a:r>
              <a:rPr lang="mr-IN" baseline="0" dirty="0"/>
              <a:t>…</a:t>
            </a:r>
            <a:r>
              <a:rPr lang="en-US" baseline="0" dirty="0"/>
              <a:t>?</a:t>
            </a:r>
          </a:p>
          <a:p>
            <a:endParaRPr lang="en-US" baseline="0" dirty="0"/>
          </a:p>
          <a:p>
            <a:r>
              <a:rPr lang="en-US" baseline="0" dirty="0"/>
              <a:t>[diagram: an array of characters, where the first 8 characters are Jarrett and the newline, and the 9</a:t>
            </a:r>
            <a:r>
              <a:rPr lang="en-US" baseline="30000" dirty="0"/>
              <a:t>th</a:t>
            </a:r>
            <a:r>
              <a:rPr lang="en-US" baseline="0" dirty="0"/>
              <a:t> character is \0]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08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can change the characters in a string</a:t>
            </a:r>
            <a:r>
              <a:rPr lang="en-US" baseline="0" dirty="0"/>
              <a:t>, since it's just an array</a:t>
            </a:r>
          </a:p>
          <a:p>
            <a:r>
              <a:rPr lang="en-US" baseline="0" dirty="0"/>
              <a:t>- single quotes are character literals </a:t>
            </a:r>
            <a:r>
              <a:rPr lang="mr-IN" baseline="0" dirty="0"/>
              <a:t>–</a:t>
            </a:r>
            <a:r>
              <a:rPr lang="en-US" baseline="0" dirty="0"/>
              <a:t> a single character value, like \0</a:t>
            </a: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you could also write "input[4] = 0;"</a:t>
            </a:r>
          </a:p>
          <a:p>
            <a:r>
              <a:rPr lang="en-US" baseline="0" dirty="0"/>
              <a:t>- the characters are still in the array </a:t>
            </a:r>
            <a:r>
              <a:rPr lang="mr-IN" baseline="0" dirty="0"/>
              <a:t>–</a:t>
            </a:r>
            <a:r>
              <a:rPr lang="en-US" baseline="0" dirty="0"/>
              <a:t> just "no longer part of the string"</a:t>
            </a:r>
          </a:p>
          <a:p>
            <a:endParaRPr lang="en-US" baseline="0" dirty="0"/>
          </a:p>
          <a:p>
            <a:r>
              <a:rPr lang="en-US" baseline="0" dirty="0"/>
              <a:t>[diagram: the same array as last slide, but the zero terminator can be placed anywhere within the string to end the string there.]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5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someString.length</a:t>
            </a:r>
            <a:r>
              <a:rPr lang="en-US" dirty="0"/>
              <a:t>() in Java</a:t>
            </a:r>
          </a:p>
          <a:p>
            <a:r>
              <a:rPr lang="en-US" dirty="0"/>
              <a:t>- C strings are arrays, and we saw there can</a:t>
            </a:r>
            <a:r>
              <a:rPr lang="en-US" baseline="0" dirty="0"/>
              <a:t> be fewer characters in the string (before the terminator) than in the array</a:t>
            </a:r>
          </a:p>
          <a:p>
            <a:r>
              <a:rPr lang="en-US" baseline="0" dirty="0"/>
              <a:t>- </a:t>
            </a:r>
            <a:r>
              <a:rPr lang="en-US" baseline="0" dirty="0" err="1"/>
              <a:t>strlen</a:t>
            </a:r>
            <a:r>
              <a:rPr lang="en-US" baseline="0" dirty="0"/>
              <a:t>() is an O(n) time operation </a:t>
            </a:r>
            <a:r>
              <a:rPr lang="mr-IN" baseline="0" dirty="0"/>
              <a:t>–</a:t>
            </a:r>
            <a:r>
              <a:rPr lang="en-US" baseline="0" dirty="0"/>
              <a:t> don't use it inside loops if you can avoid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7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Java's static methods are functions!</a:t>
            </a:r>
          </a:p>
          <a:p>
            <a:r>
              <a:rPr lang="en-US" baseline="0" dirty="0"/>
              <a:t>- the shorter code is more readable, and its purpose and effect are more identifiable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82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abstraction is how you will tackle the rising complexity of the problems we ask you to solve</a:t>
            </a:r>
          </a:p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abstraction also helps you solve problems even if you don't know all the details on how to solve them yet</a:t>
            </a:r>
          </a:p>
          <a:p>
            <a:r>
              <a:rPr lang="en-US" dirty="0"/>
              <a:t>-</a:t>
            </a:r>
            <a:r>
              <a:rPr lang="en-US" baseline="0" dirty="0"/>
              <a:t> remember: programming languages are there for YOUR benefit, not the computer's</a:t>
            </a:r>
          </a:p>
          <a:p>
            <a:r>
              <a:rPr lang="en-US" baseline="0" dirty="0"/>
              <a:t>- MAKE YOUR LIFE EASIER FOR YOURSELF</a:t>
            </a:r>
          </a:p>
          <a:p>
            <a:endParaRPr lang="en-US" baseline="0" dirty="0"/>
          </a:p>
          <a:p>
            <a:r>
              <a:rPr lang="en-US" baseline="0" dirty="0"/>
              <a:t>[diagram: the "write a greeting program" and list of steps are on the abstract side. the C code is on the concrete side.]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729AB-B77D-48AE-AA10-D1BD2B4D03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1"/>
            <a:ext cx="7772400" cy="1225021"/>
          </a:xfrm>
        </p:spPr>
        <p:txBody>
          <a:bodyPr anchor="b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77645"/>
            <a:ext cx="7772400" cy="14605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62300"/>
            <a:ext cx="9144000" cy="18288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4953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4801659"/>
          </a:xfrm>
        </p:spPr>
        <p:txBody>
          <a:bodyPr>
            <a:normAutofit/>
          </a:bodyPr>
          <a:lstStyle>
            <a:lvl1pPr marL="257175" indent="-257175">
              <a:buSzPct val="100000"/>
              <a:buFont typeface="Trebuchet MS" pitchFamily="34" charset="0"/>
              <a:buChar char="●"/>
              <a:defRPr sz="2200"/>
            </a:lvl1pPr>
            <a:lvl2pPr marL="515780" indent="-257175">
              <a:defRPr sz="2200"/>
            </a:lvl2pPr>
            <a:lvl3pPr marL="772955" indent="-250032">
              <a:tabLst/>
              <a:defRPr sz="2200" b="0"/>
            </a:lvl3pPr>
            <a:lvl4pPr marL="1031558" indent="-257175">
              <a:tabLst/>
              <a:defRPr sz="2200" b="0"/>
            </a:lvl4pPr>
            <a:lvl5pPr marL="1285875" indent="-254318"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cs-CZ"/>
              <a:t>CS449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 (no an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4953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4801659"/>
          </a:xfrm>
        </p:spPr>
        <p:txBody>
          <a:bodyPr>
            <a:normAutofit/>
          </a:bodyPr>
          <a:lstStyle>
            <a:lvl1pPr marL="257175" indent="-257175">
              <a:buSzPct val="100000"/>
              <a:buFont typeface="Trebuchet MS" pitchFamily="34" charset="0"/>
              <a:buChar char="●"/>
              <a:defRPr sz="2200"/>
            </a:lvl1pPr>
            <a:lvl2pPr marL="515780" indent="-257175">
              <a:defRPr sz="2200"/>
            </a:lvl2pPr>
            <a:lvl3pPr marL="772955" indent="-250032">
              <a:tabLst/>
              <a:defRPr sz="2200" b="0"/>
            </a:lvl3pPr>
            <a:lvl4pPr marL="1031558" indent="-257175">
              <a:tabLst/>
              <a:defRPr sz="2200" b="0"/>
            </a:lvl4pPr>
            <a:lvl5pPr marL="1285875" indent="-254318"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cs-CZ"/>
              <a:t>CS449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1"/>
            <a:ext cx="7772400" cy="1225021"/>
          </a:xfrm>
        </p:spPr>
        <p:txBody>
          <a:bodyPr anchor="b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62300"/>
            <a:ext cx="9144000" cy="18288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9"/>
            <a:ext cx="3008313" cy="3909219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600700"/>
            <a:ext cx="9144000" cy="114300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95300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95301"/>
            <a:ext cx="8991600" cy="4801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5296960"/>
            <a:ext cx="12192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CS449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5296960"/>
            <a:ext cx="6858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7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/>
  <p:hf hdr="0" dt="0"/>
  <p:txStyles>
    <p:titleStyle>
      <a:lvl1pPr algn="l" defTabSz="82296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GulimChe" pitchFamily="49" charset="-127"/>
          <a:cs typeface="MoolBoran" pitchFamily="34" charset="0"/>
        </a:defRPr>
      </a:lvl1pPr>
    </p:titleStyle>
    <p:bodyStyle>
      <a:lvl1pPr marL="204312" indent="-204312" algn="l" defTabSz="822960" rtl="0" eaLnBrk="1" latinLnBrk="0" hangingPunct="1">
        <a:spcBef>
          <a:spcPts val="0"/>
        </a:spcBef>
        <a:buSzPct val="150000"/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5767" indent="-207170" algn="l" defTabSz="822960" rtl="0" eaLnBrk="1" latinLnBrk="0" hangingPunct="1">
        <a:spcBef>
          <a:spcPts val="0"/>
        </a:spcBef>
        <a:buFont typeface="Courier New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20078" indent="-205740" algn="l" defTabSz="822960" rtl="0" eaLnBrk="1" latinLnBrk="0" hangingPunct="1">
        <a:spcBef>
          <a:spcPts val="0"/>
        </a:spcBef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21532" indent="-205740" algn="l" defTabSz="822960" rtl="0" eaLnBrk="1" latinLnBrk="0" hangingPunct="1">
        <a:spcBef>
          <a:spcPts val="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205740" algn="l" defTabSz="822960" rtl="0" eaLnBrk="1" latinLnBrk="0" hangingPunct="1">
        <a:spcBef>
          <a:spcPts val="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microsoft.com/office/2007/relationships/hdphoto" Target="../media/hdphoto12.wdp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microsoft.com/office/2007/relationships/hdphoto" Target="../media/hdphoto6.wdp"/><Relationship Id="rId17" Type="http://schemas.microsoft.com/office/2007/relationships/hdphoto" Target="../media/hdphoto11.wdp"/><Relationship Id="rId2" Type="http://schemas.openxmlformats.org/officeDocument/2006/relationships/notesSlide" Target="../notesSlides/notesSlide11.xml"/><Relationship Id="rId16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1.wdp"/><Relationship Id="rId15" Type="http://schemas.microsoft.com/office/2007/relationships/hdphoto" Target="../media/hdphoto9.wdp"/><Relationship Id="rId10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mr-IN" dirty="0"/>
              <a:t>–</a:t>
            </a:r>
            <a:r>
              <a:rPr lang="en-US" dirty="0"/>
              <a:t> Functions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CS/COE 0449</a:t>
            </a:r>
            <a:endParaRPr lang="en-US" dirty="0"/>
          </a:p>
          <a:p>
            <a:r>
              <a:rPr lang="en-US" dirty="0"/>
              <a:t>Jarrett Billingsley</a:t>
            </a:r>
          </a:p>
        </p:txBody>
      </p:sp>
    </p:spTree>
    <p:extLst>
      <p:ext uri="{BB962C8B-B14F-4D97-AF65-F5344CB8AC3E}">
        <p14:creationId xmlns:p14="http://schemas.microsoft.com/office/powerpoint/2010/main" val="361208656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length of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2"/>
            <a:ext cx="8991600" cy="1125416"/>
          </a:xfrm>
        </p:spPr>
        <p:txBody>
          <a:bodyPr/>
          <a:lstStyle/>
          <a:p>
            <a:r>
              <a:rPr lang="en-US" dirty="0"/>
              <a:t>do you remember how Java does it?</a:t>
            </a:r>
          </a:p>
          <a:p>
            <a:r>
              <a:rPr lang="en-US" dirty="0"/>
              <a:t>in C, you have to </a:t>
            </a:r>
            <a:r>
              <a:rPr lang="en-US" b="1" dirty="0"/>
              <a:t>count the characters </a:t>
            </a:r>
            <a:r>
              <a:rPr lang="en-US" dirty="0"/>
              <a:t>until the terminator.</a:t>
            </a:r>
          </a:p>
          <a:p>
            <a:r>
              <a:rPr lang="en-US" dirty="0" err="1"/>
              <a:t>strlen</a:t>
            </a:r>
            <a:r>
              <a:rPr lang="en-US" dirty="0"/>
              <a:t>() from </a:t>
            </a:r>
            <a:r>
              <a:rPr lang="en-US" dirty="0" err="1"/>
              <a:t>string.h</a:t>
            </a:r>
            <a:r>
              <a:rPr lang="en-US" dirty="0"/>
              <a:t> does this.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638300"/>
            <a:ext cx="5867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input[</a:t>
            </a:r>
            <a:r>
              <a:rPr lang="en-US" sz="2800" b="1" dirty="0">
                <a:solidFill>
                  <a:srgbClr val="9BBB59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lvl="0"/>
            <a:r>
              <a:rPr lang="en-US" sz="28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fgets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(input, </a:t>
            </a:r>
            <a:r>
              <a:rPr lang="en-US" sz="2800" b="1" dirty="0">
                <a:solidFill>
                  <a:srgbClr val="9BBB59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stdin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(input);</a:t>
            </a:r>
          </a:p>
          <a:p>
            <a:pPr lvl="0"/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input[</a:t>
            </a:r>
            <a:r>
              <a:rPr lang="en-US" sz="28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mr-IN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5181600" y="2152395"/>
            <a:ext cx="3688554" cy="1143001"/>
            <a:chOff x="1778465" y="178166"/>
            <a:chExt cx="3688554" cy="1143001"/>
          </a:xfrm>
        </p:grpSpPr>
        <p:sp>
          <p:nvSpPr>
            <p:cNvPr id="10" name="Left Brace 9"/>
            <p:cNvSpPr/>
            <p:nvPr/>
          </p:nvSpPr>
          <p:spPr>
            <a:xfrm rot="10800000">
              <a:off x="1778465" y="178166"/>
              <a:ext cx="543483" cy="1143000"/>
            </a:xfrm>
            <a:prstGeom prst="leftBrace">
              <a:avLst>
                <a:gd name="adj1" fmla="val 18619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21948" y="213171"/>
              <a:ext cx="314507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all of this is what we need to read a line of text from the console.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3537390"/>
            <a:ext cx="853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you wanted to read another line, would you </a:t>
            </a:r>
            <a:r>
              <a:rPr lang="en-US" sz="2200" b="1" dirty="0"/>
              <a:t>copy and paste </a:t>
            </a:r>
            <a:r>
              <a:rPr lang="en-US" sz="2200" dirty="0"/>
              <a:t>this?</a:t>
            </a:r>
          </a:p>
        </p:txBody>
      </p:sp>
      <p:sp>
        <p:nvSpPr>
          <p:cNvPr id="13" name="TextBox 12"/>
          <p:cNvSpPr txBox="1"/>
          <p:nvPr/>
        </p:nvSpPr>
        <p:spPr>
          <a:xfrm rot="21289157">
            <a:off x="528682" y="3948283"/>
            <a:ext cx="8086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FF0000"/>
                </a:solidFill>
              </a:rPr>
              <a:t>NNNNOOOOOOOOOOO</a:t>
            </a:r>
            <a:endParaRPr lang="en-US" sz="5400" b="1" dirty="0">
              <a:solidFill>
                <a:srgbClr val="FF0000"/>
              </a:solidFill>
            </a:endParaRPr>
          </a:p>
        </p:txBody>
      </p:sp>
      <p:pic>
        <p:nvPicPr>
          <p:cNvPr id="15" name="nooo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144000" y="557296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15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5302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5302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8224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1295399"/>
          </a:xfrm>
        </p:spPr>
        <p:txBody>
          <a:bodyPr/>
          <a:lstStyle/>
          <a:p>
            <a:r>
              <a:rPr lang="en-US" dirty="0"/>
              <a:t>a named piece of code with inputs (parameters) and outputs (return values, </a:t>
            </a:r>
            <a:r>
              <a:rPr lang="en-US" b="1" dirty="0"/>
              <a:t>side effects</a:t>
            </a:r>
            <a:r>
              <a:rPr lang="en-US" dirty="0"/>
              <a:t>)</a:t>
            </a:r>
          </a:p>
          <a:p>
            <a:r>
              <a:rPr lang="en-US" dirty="0"/>
              <a:t>a </a:t>
            </a:r>
            <a:r>
              <a:rPr lang="en-US" i="1" dirty="0"/>
              <a:t>really useful problem solving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78" y="1790700"/>
            <a:ext cx="4456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fgets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(input, </a:t>
            </a:r>
            <a:r>
              <a:rPr lang="en-US" sz="2400" b="1" dirty="0">
                <a:solidFill>
                  <a:srgbClr val="9BBB59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stdin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(input);</a:t>
            </a:r>
          </a:p>
          <a:p>
            <a:pPr lvl="0"/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input[</a:t>
            </a:r>
            <a:r>
              <a:rPr lang="en-US" sz="24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mr-IN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05400" y="2160031"/>
            <a:ext cx="381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get_line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(input, </a:t>
            </a:r>
            <a:r>
              <a:rPr lang="en-US" sz="2400" b="1" dirty="0">
                <a:solidFill>
                  <a:srgbClr val="9BBB59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5219" y="3229473"/>
            <a:ext cx="5617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if you had never seen this code before,</a:t>
            </a:r>
          </a:p>
          <a:p>
            <a:pPr algn="ctr"/>
            <a:r>
              <a:rPr lang="en-US" sz="2200" dirty="0"/>
              <a:t>how quickly could you tell me what it does?</a:t>
            </a:r>
          </a:p>
        </p:txBody>
      </p:sp>
    </p:spTree>
    <p:extLst>
      <p:ext uri="{BB962C8B-B14F-4D97-AF65-F5344CB8AC3E}">
        <p14:creationId xmlns:p14="http://schemas.microsoft.com/office/powerpoint/2010/main" val="1884208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Abstraction: What to do vs. How to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838199"/>
          </a:xfrm>
        </p:spPr>
        <p:txBody>
          <a:bodyPr/>
          <a:lstStyle/>
          <a:p>
            <a:r>
              <a:rPr lang="en-US" b="1" dirty="0"/>
              <a:t>abstraction</a:t>
            </a:r>
            <a:r>
              <a:rPr lang="en-US" dirty="0"/>
              <a:t> is about hiding details: focusing more on the </a:t>
            </a:r>
            <a:r>
              <a:rPr lang="en-US" i="1" dirty="0"/>
              <a:t>what</a:t>
            </a:r>
            <a:r>
              <a:rPr lang="en-US" dirty="0"/>
              <a:t> and the </a:t>
            </a:r>
            <a:r>
              <a:rPr lang="en-US" i="1" dirty="0"/>
              <a:t>why</a:t>
            </a:r>
            <a:r>
              <a:rPr lang="en-US" dirty="0"/>
              <a:t> and less on the </a:t>
            </a:r>
            <a:r>
              <a:rPr lang="en-US" i="1" dirty="0"/>
              <a:t>how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12271" y="1448434"/>
            <a:ext cx="8610600" cy="799466"/>
            <a:chOff x="212271" y="1448434"/>
            <a:chExt cx="8610600" cy="799466"/>
          </a:xfrm>
        </p:grpSpPr>
        <p:sp>
          <p:nvSpPr>
            <p:cNvPr id="6" name="Left-Right Arrow 5"/>
            <p:cNvSpPr/>
            <p:nvPr/>
          </p:nvSpPr>
          <p:spPr>
            <a:xfrm>
              <a:off x="212271" y="1714500"/>
              <a:ext cx="8610600" cy="533400"/>
            </a:xfrm>
            <a:prstGeom prst="leftRightArrow">
              <a:avLst/>
            </a:prstGeom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1448434"/>
              <a:ext cx="1072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abstract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09329" y="1448434"/>
              <a:ext cx="11139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i="1" dirty="0"/>
                <a:t>concrete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81169" y="2304032"/>
            <a:ext cx="14972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write a greeting program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4609" y="2304032"/>
            <a:ext cx="350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200" dirty="0"/>
              <a:t>ask user for first name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200" dirty="0"/>
              <a:t>ask user for last name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200" dirty="0"/>
              <a:t>say "Hello, First Last"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81700" y="2304032"/>
            <a:ext cx="6324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first[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100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last[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100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"What's your first name? "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(first,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100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2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(first);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first[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200" b="1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lvl="0" indent="-457200" defTabSz="914400">
              <a:defRPr/>
            </a:pP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"What's your last name? "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457200" lvl="0" indent="-457200" defTabSz="914400">
              <a:defRPr/>
            </a:pP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(last,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100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457200" lvl="0" indent="-457200" defTabSz="914400">
              <a:defRPr/>
            </a:pP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(last);</a:t>
            </a:r>
          </a:p>
          <a:p>
            <a:pPr marL="457200" lvl="0" indent="-457200" defTabSz="914400">
              <a:defRPr/>
            </a:pP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last[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200" b="1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"Hello, %s %s!\n"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, first, last);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79630" y="3412029"/>
            <a:ext cx="5079537" cy="813902"/>
            <a:chOff x="279630" y="3412029"/>
            <a:chExt cx="5079537" cy="813902"/>
          </a:xfrm>
        </p:grpSpPr>
        <p:sp>
          <p:nvSpPr>
            <p:cNvPr id="16" name="TextBox 15"/>
            <p:cNvSpPr txBox="1"/>
            <p:nvPr/>
          </p:nvSpPr>
          <p:spPr>
            <a:xfrm>
              <a:off x="1077378" y="3795044"/>
              <a:ext cx="34840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we'd like </a:t>
              </a:r>
              <a:r>
                <a:rPr lang="en-US" sz="2200"/>
                <a:t>to stay over here.</a:t>
              </a:r>
              <a:endParaRPr lang="en-US" sz="2200" dirty="0"/>
            </a:p>
          </p:txBody>
        </p:sp>
        <p:sp>
          <p:nvSpPr>
            <p:cNvPr id="17" name="Left Brace 16"/>
            <p:cNvSpPr/>
            <p:nvPr/>
          </p:nvSpPr>
          <p:spPr>
            <a:xfrm rot="16200000">
              <a:off x="2628899" y="1062760"/>
              <a:ext cx="381000" cy="5079537"/>
            </a:xfrm>
            <a:prstGeom prst="leftBrace">
              <a:avLst>
                <a:gd name="adj1" fmla="val 53933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19400" y="4037701"/>
            <a:ext cx="3021249" cy="1338672"/>
            <a:chOff x="2819400" y="4037701"/>
            <a:chExt cx="3021249" cy="1338672"/>
          </a:xfrm>
        </p:grpSpPr>
        <p:sp>
          <p:nvSpPr>
            <p:cNvPr id="14" name="TextBox 13"/>
            <p:cNvSpPr txBox="1"/>
            <p:nvPr/>
          </p:nvSpPr>
          <p:spPr>
            <a:xfrm>
              <a:off x="2819400" y="4606932"/>
              <a:ext cx="30212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this stuff is hard for squishy human brains. </a:t>
              </a:r>
            </a:p>
          </p:txBody>
        </p:sp>
        <p:sp>
          <p:nvSpPr>
            <p:cNvPr id="19" name="Bent Arrow 18"/>
            <p:cNvSpPr/>
            <p:nvPr/>
          </p:nvSpPr>
          <p:spPr>
            <a:xfrm>
              <a:off x="5011341" y="4037701"/>
              <a:ext cx="814042" cy="619388"/>
            </a:xfrm>
            <a:prstGeom prst="bentArrow">
              <a:avLst>
                <a:gd name="adj1" fmla="val 7049"/>
                <a:gd name="adj2" fmla="val 11623"/>
                <a:gd name="adj3" fmla="val 19855"/>
                <a:gd name="adj4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001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838199"/>
          </a:xfrm>
        </p:spPr>
        <p:txBody>
          <a:bodyPr/>
          <a:lstStyle/>
          <a:p>
            <a:r>
              <a:rPr lang="en-US" dirty="0"/>
              <a:t>one way to structure a program is top-down:</a:t>
            </a:r>
          </a:p>
          <a:p>
            <a:pPr lvl="1"/>
            <a:r>
              <a:rPr lang="en-US" dirty="0"/>
              <a:t>start with the </a:t>
            </a:r>
            <a:r>
              <a:rPr lang="en-US" b="1" dirty="0"/>
              <a:t>most abstract,</a:t>
            </a:r>
            <a:r>
              <a:rPr lang="en-US" dirty="0"/>
              <a:t> and split it up over and over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8924" y="2381250"/>
            <a:ext cx="1066800" cy="49583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main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52600" y="1562100"/>
            <a:ext cx="2819400" cy="49583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get_first_name</a:t>
            </a:r>
            <a:endParaRPr lang="en-US" sz="22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52600" y="2381250"/>
            <a:ext cx="2819400" cy="49583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Consolas" charset="0"/>
                <a:ea typeface="Consolas" charset="0"/>
                <a:cs typeface="Consolas" charset="0"/>
              </a:rPr>
              <a:t>get_last_name</a:t>
            </a:r>
            <a:endParaRPr lang="en-US" sz="22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52600" y="3200400"/>
            <a:ext cx="2819400" cy="49583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greet_user</a:t>
            </a:r>
            <a:endParaRPr lang="en-US" sz="22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10200" y="2381250"/>
            <a:ext cx="1828800" cy="49583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Consolas" charset="0"/>
                <a:ea typeface="Consolas" charset="0"/>
                <a:cs typeface="Consolas" charset="0"/>
              </a:rPr>
              <a:t>read_line</a:t>
            </a:r>
            <a:endParaRPr lang="en-US" sz="22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2400" y="2124436"/>
            <a:ext cx="1143000" cy="49583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endParaRPr lang="en-US" sz="22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772400" y="2858030"/>
            <a:ext cx="1219815" cy="49583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sz="22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10200" y="1562100"/>
            <a:ext cx="1219200" cy="49583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sz="2200" b="1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 flipV="1">
            <a:off x="1175724" y="1810015"/>
            <a:ext cx="576876" cy="819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8" idx="1"/>
          </p:cNvCxnSpPr>
          <p:nvPr/>
        </p:nvCxnSpPr>
        <p:spPr>
          <a:xfrm>
            <a:off x="1175724" y="2629165"/>
            <a:ext cx="5768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9" idx="1"/>
          </p:cNvCxnSpPr>
          <p:nvPr/>
        </p:nvCxnSpPr>
        <p:spPr>
          <a:xfrm>
            <a:off x="1175724" y="2629165"/>
            <a:ext cx="576876" cy="819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3" idx="1"/>
          </p:cNvCxnSpPr>
          <p:nvPr/>
        </p:nvCxnSpPr>
        <p:spPr>
          <a:xfrm>
            <a:off x="4572000" y="1810015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0" idx="1"/>
          </p:cNvCxnSpPr>
          <p:nvPr/>
        </p:nvCxnSpPr>
        <p:spPr>
          <a:xfrm>
            <a:off x="4572000" y="2629165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1" idx="1"/>
          </p:cNvCxnSpPr>
          <p:nvPr/>
        </p:nvCxnSpPr>
        <p:spPr>
          <a:xfrm flipV="1">
            <a:off x="7239000" y="2372351"/>
            <a:ext cx="533400" cy="256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2" idx="1"/>
          </p:cNvCxnSpPr>
          <p:nvPr/>
        </p:nvCxnSpPr>
        <p:spPr>
          <a:xfrm>
            <a:off x="7239000" y="2629165"/>
            <a:ext cx="533400" cy="476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3" idx="1"/>
          </p:cNvCxnSpPr>
          <p:nvPr/>
        </p:nvCxnSpPr>
        <p:spPr>
          <a:xfrm flipV="1">
            <a:off x="4572000" y="1810015"/>
            <a:ext cx="838200" cy="1638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572000" y="1810015"/>
            <a:ext cx="838200" cy="819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  <a:endCxn id="13" idx="1"/>
          </p:cNvCxnSpPr>
          <p:nvPr/>
        </p:nvCxnSpPr>
        <p:spPr>
          <a:xfrm flipV="1">
            <a:off x="4572000" y="1810015"/>
            <a:ext cx="838200" cy="819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5499" y="3845175"/>
            <a:ext cx="5175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maybe we don't even know how to do these yet, but we have the idea down.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72100" y="3448314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it's OK to call functions you </a:t>
            </a:r>
            <a:r>
              <a:rPr lang="en-US" sz="2200" b="1" dirty="0"/>
              <a:t>haven't written yet!</a:t>
            </a:r>
          </a:p>
        </p:txBody>
      </p:sp>
    </p:spTree>
    <p:extLst>
      <p:ext uri="{BB962C8B-B14F-4D97-AF65-F5344CB8AC3E}">
        <p14:creationId xmlns:p14="http://schemas.microsoft.com/office/powerpoint/2010/main" val="1828721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838199"/>
          </a:xfrm>
        </p:spPr>
        <p:txBody>
          <a:bodyPr/>
          <a:lstStyle/>
          <a:p>
            <a:r>
              <a:rPr lang="en-US" dirty="0"/>
              <a:t>think of a function as a scene in a play, show, movie:</a:t>
            </a:r>
          </a:p>
          <a:p>
            <a:r>
              <a:rPr lang="en-US" dirty="0"/>
              <a:t>every line of code is like a new actor coming out and saying a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39" y="1409700"/>
            <a:ext cx="6343650" cy="3792292"/>
          </a:xfrm>
          <a:prstGeom prst="rect">
            <a:avLst/>
          </a:prstGeom>
        </p:spPr>
      </p:pic>
      <p:pic>
        <p:nvPicPr>
          <p:cNvPr id="6146" name="Picture 2" descr="elated image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2500" y1="88112" x2="30625" y2="94406"/>
                        <a14:foregroundMark x1="5000" y1="95455" x2="13438" y2="77273"/>
                        <a14:foregroundMark x1="11875" y1="97203" x2="23125" y2="97552"/>
                        <a14:foregroundMark x1="75938" y1="90909" x2="93750" y2="91259"/>
                        <a14:foregroundMark x1="27187" y1="96853" x2="30312" y2="97203"/>
                        <a14:foregroundMark x1="80000" y1="87063" x2="83750" y2="87413"/>
                        <a14:foregroundMark x1="69063" y1="96503" x2="69063" y2="99650"/>
                        <a14:backgroundMark x1="23438" y1="23776" x2="20625" y2="33217"/>
                        <a14:backgroundMark x1="80625" y1="41259" x2="81875" y2="48951"/>
                        <a14:backgroundMark x1="40000" y1="1049" x2="37500" y2="41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40" y="1934269"/>
            <a:ext cx="1553451" cy="138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809" r="100000">
                        <a14:foregroundMark x1="70350" y1="47308" x2="67925" y2="62308"/>
                        <a14:foregroundMark x1="61456" y1="48846" x2="59030" y2="62115"/>
                        <a14:foregroundMark x1="29650" y1="25192" x2="57682" y2="26154"/>
                        <a14:foregroundMark x1="21294" y1="47500" x2="28841" y2="57308"/>
                        <a14:foregroundMark x1="68464" y1="63462" x2="74933" y2="73462"/>
                        <a14:foregroundMark x1="63342" y1="74231" x2="57412" y2="81346"/>
                        <a14:foregroundMark x1="43396" y1="94808" x2="36927" y2="98846"/>
                        <a14:foregroundMark x1="39892" y1="35192" x2="39892" y2="49423"/>
                        <a14:foregroundMark x1="49865" y1="33846" x2="49326" y2="51346"/>
                        <a14:foregroundMark x1="64420" y1="27500" x2="66577" y2="31923"/>
                        <a14:foregroundMark x1="56065" y1="67308" x2="45553" y2="67885"/>
                        <a14:foregroundMark x1="66846" y1="77115" x2="54178" y2="884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627187" y="1551136"/>
            <a:ext cx="1114498" cy="156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413" y1="78656" x2="24413" y2="86759"/>
                        <a14:foregroundMark x1="80986" y1="82411" x2="80986" y2="91502"/>
                        <a14:foregroundMark x1="96479" y1="86759" x2="93192" y2="86957"/>
                        <a14:foregroundMark x1="15493" y1="83004" x2="6338" y2="897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87459" y="1644276"/>
            <a:ext cx="1450887" cy="17233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809" r="100000">
                        <a14:foregroundMark x1="70350" y1="47308" x2="67925" y2="62308"/>
                        <a14:foregroundMark x1="61456" y1="48846" x2="59030" y2="62115"/>
                        <a14:foregroundMark x1="29650" y1="25192" x2="57682" y2="26154"/>
                        <a14:foregroundMark x1="21294" y1="47500" x2="28841" y2="57308"/>
                        <a14:foregroundMark x1="68464" y1="63462" x2="74933" y2="73462"/>
                        <a14:foregroundMark x1="63342" y1="74231" x2="57412" y2="81346"/>
                        <a14:foregroundMark x1="43396" y1="94808" x2="36927" y2="98846"/>
                        <a14:foregroundMark x1="39892" y1="35192" x2="39892" y2="49423"/>
                        <a14:foregroundMark x1="49865" y1="33846" x2="49326" y2="51346"/>
                        <a14:foregroundMark x1="64420" y1="27500" x2="66577" y2="31923"/>
                        <a14:foregroundMark x1="56065" y1="67308" x2="45553" y2="67885"/>
                        <a14:foregroundMark x1="66846" y1="77115" x2="54178" y2="884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31508" y="1898271"/>
            <a:ext cx="1114498" cy="1562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809" r="100000">
                        <a14:foregroundMark x1="70350" y1="47308" x2="67925" y2="62308"/>
                        <a14:foregroundMark x1="61456" y1="48846" x2="59030" y2="62115"/>
                        <a14:foregroundMark x1="29650" y1="25192" x2="57682" y2="26154"/>
                        <a14:foregroundMark x1="21294" y1="47500" x2="28841" y2="57308"/>
                        <a14:foregroundMark x1="68464" y1="63462" x2="74933" y2="73462"/>
                        <a14:foregroundMark x1="63342" y1="74231" x2="57412" y2="81346"/>
                        <a14:foregroundMark x1="43396" y1="94808" x2="36927" y2="98846"/>
                        <a14:foregroundMark x1="39892" y1="35192" x2="39892" y2="49423"/>
                        <a14:foregroundMark x1="49865" y1="33846" x2="49326" y2="51346"/>
                        <a14:foregroundMark x1="64420" y1="27500" x2="66577" y2="31923"/>
                        <a14:foregroundMark x1="56065" y1="67308" x2="45553" y2="67885"/>
                        <a14:foregroundMark x1="66846" y1="77115" x2="54178" y2="884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992522" y="2245406"/>
            <a:ext cx="1114498" cy="156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809" r="100000">
                        <a14:foregroundMark x1="70350" y1="47308" x2="67925" y2="62308"/>
                        <a14:foregroundMark x1="61456" y1="48846" x2="59030" y2="62115"/>
                        <a14:foregroundMark x1="29650" y1="25192" x2="57682" y2="26154"/>
                        <a14:foregroundMark x1="21294" y1="47500" x2="28841" y2="57308"/>
                        <a14:foregroundMark x1="68464" y1="63462" x2="74933" y2="73462"/>
                        <a14:foregroundMark x1="63342" y1="74231" x2="57412" y2="81346"/>
                        <a14:foregroundMark x1="43396" y1="94808" x2="36927" y2="98846"/>
                        <a14:foregroundMark x1="39892" y1="35192" x2="39892" y2="49423"/>
                        <a14:foregroundMark x1="49865" y1="33846" x2="49326" y2="51346"/>
                        <a14:foregroundMark x1="64420" y1="27500" x2="66577" y2="31923"/>
                        <a14:foregroundMark x1="56065" y1="67308" x2="45553" y2="67885"/>
                        <a14:foregroundMark x1="66846" y1="77115" x2="54178" y2="884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2252" y="2952750"/>
            <a:ext cx="1114498" cy="156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24413" y1="78656" x2="24413" y2="86759"/>
                        <a14:foregroundMark x1="80986" y1="82411" x2="80986" y2="91502"/>
                        <a14:foregroundMark x1="96479" y1="86759" x2="93192" y2="86957"/>
                        <a14:foregroundMark x1="15493" y1="83004" x2="6338" y2="897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4506" y="2393387"/>
            <a:ext cx="1450887" cy="17233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24413" y1="78656" x2="24413" y2="86759"/>
                        <a14:foregroundMark x1="80986" y1="82411" x2="80986" y2="91502"/>
                        <a14:foregroundMark x1="96479" y1="86759" x2="93192" y2="86957"/>
                        <a14:foregroundMark x1="15493" y1="83004" x2="6338" y2="897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663255" y="2740130"/>
            <a:ext cx="1450887" cy="17233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24413" y1="78656" x2="24413" y2="86759"/>
                        <a14:foregroundMark x1="80986" y1="82411" x2="80986" y2="91502"/>
                        <a14:foregroundMark x1="96479" y1="86759" x2="93192" y2="86957"/>
                        <a14:foregroundMark x1="15493" y1="83004" x2="6338" y2="897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312738" flipH="1">
            <a:off x="3648782" y="2894945"/>
            <a:ext cx="1450887" cy="17233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809" r="100000">
                        <a14:foregroundMark x1="70350" y1="47308" x2="67925" y2="62308"/>
                        <a14:foregroundMark x1="61456" y1="48846" x2="59030" y2="62115"/>
                        <a14:foregroundMark x1="29650" y1="25192" x2="57682" y2="26154"/>
                        <a14:foregroundMark x1="21294" y1="47500" x2="28841" y2="57308"/>
                        <a14:foregroundMark x1="68464" y1="63462" x2="74933" y2="73462"/>
                        <a14:foregroundMark x1="63342" y1="74231" x2="57412" y2="81346"/>
                        <a14:foregroundMark x1="43396" y1="94808" x2="36927" y2="98846"/>
                        <a14:foregroundMark x1="39892" y1="35192" x2="39892" y2="49423"/>
                        <a14:foregroundMark x1="49865" y1="33846" x2="49326" y2="51346"/>
                        <a14:foregroundMark x1="64420" y1="27500" x2="66577" y2="31923"/>
                        <a14:foregroundMark x1="56065" y1="67308" x2="45553" y2="67885"/>
                        <a14:foregroundMark x1="66846" y1="77115" x2="54178" y2="884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489835">
            <a:off x="5365093" y="3199822"/>
            <a:ext cx="1114498" cy="1562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809" r="100000">
                        <a14:foregroundMark x1="70350" y1="47308" x2="67925" y2="62308"/>
                        <a14:foregroundMark x1="61456" y1="48846" x2="59030" y2="62115"/>
                        <a14:foregroundMark x1="29650" y1="25192" x2="57682" y2="26154"/>
                        <a14:foregroundMark x1="21294" y1="47500" x2="28841" y2="57308"/>
                        <a14:foregroundMark x1="68464" y1="63462" x2="74933" y2="73462"/>
                        <a14:foregroundMark x1="63342" y1="74231" x2="57412" y2="81346"/>
                        <a14:foregroundMark x1="43396" y1="94808" x2="36927" y2="98846"/>
                        <a14:foregroundMark x1="39892" y1="35192" x2="39892" y2="49423"/>
                        <a14:foregroundMark x1="49865" y1="33846" x2="49326" y2="51346"/>
                        <a14:foregroundMark x1="64420" y1="27500" x2="66577" y2="31923"/>
                        <a14:foregroundMark x1="56065" y1="67308" x2="45553" y2="67885"/>
                        <a14:foregroundMark x1="66846" y1="77115" x2="54178" y2="884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956681" flipH="1">
            <a:off x="2295323" y="3102656"/>
            <a:ext cx="1114498" cy="1562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>
                        <a14:foregroundMark x1="24413" y1="78656" x2="24413" y2="86759"/>
                        <a14:foregroundMark x1="80986" y1="82411" x2="80986" y2="91502"/>
                        <a14:foregroundMark x1="96479" y1="86759" x2="93192" y2="86957"/>
                        <a14:foregroundMark x1="15493" y1="83004" x2="6338" y2="897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82300">
            <a:off x="5911754" y="2880509"/>
            <a:ext cx="1450887" cy="17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13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4.44444E-6 C 0.00261 -4.44444E-6 0.00816 0.0075 0.00816 0.01806 C 0.00816 0.0275 0.00261 0.03612 -0.00382 0.03612 C -0.01041 0.03612 -0.01562 0.0275 -0.01562 0.01806 C -0.01562 0.0075 -0.01041 -4.44444E-6 -0.00382 -4.44444E-6 Z " pathEditMode="relative" rAng="0" ptsTypes="AAAAA">
                                      <p:cBhvr>
                                        <p:cTn id="2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2" presetClass="entr" presetSubtype="1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"/>
                            </p:stCondLst>
                            <p:childTnLst>
                              <p:par>
                                <p:cTn id="42" presetID="2" presetClass="entr" presetSubtype="1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2" presetClass="entr" presetSubtype="1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"/>
                            </p:stCondLst>
                            <p:childTnLst>
                              <p:par>
                                <p:cTn id="54" presetID="2" presetClass="entr" presetSubtype="1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6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6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6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6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"/>
                            </p:stCondLst>
                            <p:childTnLst>
                              <p:par>
                                <p:cTn id="65" presetID="2" presetClass="entr" presetSubtype="1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0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2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" fill="hold">
                                          <p:stCondLst>
                                            <p:cond delay="2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914399"/>
          </a:xfrm>
        </p:spPr>
        <p:txBody>
          <a:bodyPr/>
          <a:lstStyle/>
          <a:p>
            <a:r>
              <a:rPr lang="en-US" dirty="0"/>
              <a:t>code is there for </a:t>
            </a:r>
            <a:r>
              <a:rPr lang="en-US" i="1" dirty="0"/>
              <a:t>your</a:t>
            </a:r>
            <a:r>
              <a:rPr lang="en-US" dirty="0"/>
              <a:t> benefit</a:t>
            </a:r>
          </a:p>
          <a:p>
            <a:r>
              <a:rPr lang="en-US" dirty="0"/>
              <a:t>make it as easy as possible for you to read!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40970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temp = calculate(x1, x2);</a:t>
            </a:r>
            <a:endParaRPr lang="en-US" sz="2400" dirty="0"/>
          </a:p>
          <a:p>
            <a:pPr lvl="0"/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temp2 = temp *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3.333333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/>
            <a:r>
              <a:rPr lang="en-US" sz="24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doStuff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(temp2,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9.807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4061" y="2782435"/>
            <a:ext cx="4814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never</a:t>
            </a:r>
            <a:r>
              <a:rPr lang="en-US" sz="2200" dirty="0"/>
              <a:t> use "temp" as a variable name.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334246"/>
            <a:ext cx="8025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name your functions according to </a:t>
            </a:r>
            <a:r>
              <a:rPr lang="en-US" sz="2200" b="1" dirty="0"/>
              <a:t>what they do, and to what.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1713261" y="3886057"/>
            <a:ext cx="70878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avoid </a:t>
            </a:r>
            <a:r>
              <a:rPr lang="en-US" sz="2200" b="1" dirty="0"/>
              <a:t>hard-coding important numbers. </a:t>
            </a:r>
            <a:r>
              <a:rPr lang="en-US" sz="2200" dirty="0">
                <a:solidFill>
                  <a:srgbClr val="FF0000"/>
                </a:solidFill>
              </a:rPr>
              <a:t>use constants.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4523" y="4437868"/>
            <a:ext cx="7424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you can use </a:t>
            </a:r>
            <a:r>
              <a:rPr lang="en-US" sz="2200" b="1" dirty="0" err="1"/>
              <a:t>camelCase</a:t>
            </a:r>
            <a:r>
              <a:rPr lang="en-US" sz="2200" dirty="0"/>
              <a:t> or </a:t>
            </a:r>
            <a:r>
              <a:rPr lang="en-US" sz="2200" b="1" dirty="0" err="1"/>
              <a:t>snake_case</a:t>
            </a:r>
            <a:r>
              <a:rPr lang="en-US" sz="2200" dirty="0"/>
              <a:t> </a:t>
            </a:r>
            <a:r>
              <a:rPr lang="mr-IN" sz="2200" dirty="0"/>
              <a:t>–</a:t>
            </a:r>
            <a:r>
              <a:rPr lang="en-US" sz="2200" dirty="0"/>
              <a:t> whatever you like</a:t>
            </a:r>
          </a:p>
        </p:txBody>
      </p:sp>
    </p:spTree>
    <p:extLst>
      <p:ext uri="{BB962C8B-B14F-4D97-AF65-F5344CB8AC3E}">
        <p14:creationId xmlns:p14="http://schemas.microsoft.com/office/powerpoint/2010/main" val="1004399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in 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6860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make a better </a:t>
            </a:r>
            <a:r>
              <a:rPr lang="en-US" dirty="0" err="1"/>
              <a:t>fgets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we have DECIDED to write a function for this, right? ;)</a:t>
            </a:r>
          </a:p>
          <a:p>
            <a:pPr marL="258605" lvl="1" indent="0" defTabSz="713232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input[</a:t>
            </a:r>
            <a:r>
              <a:rPr lang="en-US" sz="2800" b="1" dirty="0">
                <a:solidFill>
                  <a:srgbClr val="9BBB59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258605" lvl="1" indent="0" defTabSz="713232">
              <a:buNone/>
            </a:pPr>
            <a:r>
              <a:rPr lang="en-US" sz="28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fgets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(input, </a:t>
            </a:r>
            <a:r>
              <a:rPr lang="en-US" sz="2800" b="1" dirty="0">
                <a:solidFill>
                  <a:srgbClr val="9BBB59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stdin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58605" lvl="1" indent="0" defTabSz="713232"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(input);</a:t>
            </a:r>
          </a:p>
          <a:p>
            <a:pPr marL="258605" lvl="1" indent="0" defTabSz="713232">
              <a:buNone/>
            </a:pP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input[</a:t>
            </a:r>
            <a:r>
              <a:rPr lang="en-US" sz="28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mr-IN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9BBB59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2800" b="1" dirty="0">
                <a:solidFill>
                  <a:srgbClr val="F79646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/>
          </a:p>
          <a:p>
            <a:r>
              <a:rPr lang="en-US" dirty="0"/>
              <a:t>some issues:</a:t>
            </a:r>
          </a:p>
          <a:p>
            <a:pPr lvl="1"/>
            <a:r>
              <a:rPr lang="en-US" dirty="0"/>
              <a:t>how do you know how long to make the array?</a:t>
            </a:r>
          </a:p>
          <a:p>
            <a:pPr lvl="1"/>
            <a:r>
              <a:rPr lang="en-US" dirty="0"/>
              <a:t>can you even return an array in C? </a:t>
            </a:r>
            <a:r>
              <a:rPr lang="en-US" sz="1200" dirty="0"/>
              <a:t>(no)</a:t>
            </a:r>
            <a:endParaRPr lang="en-US" dirty="0"/>
          </a:p>
          <a:p>
            <a:pPr lvl="1"/>
            <a:r>
              <a:rPr lang="en-US" dirty="0"/>
              <a:t>if we can't return an array, how do you take one as an argument?</a:t>
            </a:r>
          </a:p>
          <a:p>
            <a:r>
              <a:rPr lang="en-US" dirty="0"/>
              <a:t>well let's start with how we decided we want to </a:t>
            </a:r>
            <a:r>
              <a:rPr lang="en-US" i="1" dirty="0"/>
              <a:t>call</a:t>
            </a:r>
            <a:r>
              <a:rPr lang="en-US" dirty="0"/>
              <a:t> it: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get_line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(input, </a:t>
            </a:r>
            <a:r>
              <a:rPr lang="en-US" sz="2800" b="1" dirty="0">
                <a:solidFill>
                  <a:srgbClr val="9BBB59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7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don't need it to return anything, so its return type is</a:t>
            </a:r>
            <a:r>
              <a:rPr lang="mr-IN" dirty="0"/>
              <a:t>…</a:t>
            </a:r>
            <a:r>
              <a:rPr lang="en-US" dirty="0"/>
              <a:t>?</a:t>
            </a:r>
          </a:p>
          <a:p>
            <a:r>
              <a:rPr lang="en-US" dirty="0"/>
              <a:t>the first parameter is an array, and the second is an int, so</a:t>
            </a: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get_line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[] input,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size)</a:t>
            </a:r>
          </a:p>
          <a:p>
            <a:r>
              <a:rPr lang="en-US" dirty="0"/>
              <a:t>nope, doesn't compile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get_line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input[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100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],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size)</a:t>
            </a:r>
            <a:endParaRPr lang="en-US" dirty="0"/>
          </a:p>
          <a:p>
            <a:r>
              <a:rPr lang="en-US" dirty="0"/>
              <a:t>huh, that compiles, but</a:t>
            </a:r>
            <a:r>
              <a:rPr lang="mr-IN" dirty="0"/>
              <a:t>…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this doesn't do what you expect.</a:t>
            </a:r>
          </a:p>
          <a:p>
            <a:pPr lvl="1"/>
            <a:r>
              <a:rPr lang="en-US" dirty="0"/>
              <a:t>here's something weird about arrays in C:</a:t>
            </a:r>
          </a:p>
          <a:p>
            <a:pPr lvl="1"/>
            <a:r>
              <a:rPr lang="en-US" sz="3600" b="1" dirty="0"/>
              <a:t>they aren't real.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325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just added, check the pinned announcements on </a:t>
            </a:r>
            <a:r>
              <a:rPr lang="en-US" dirty="0" err="1"/>
              <a:t>courseweb</a:t>
            </a:r>
            <a:r>
              <a:rPr lang="en-US" dirty="0"/>
              <a:t> for the link to my site (where the slides are)</a:t>
            </a:r>
          </a:p>
          <a:p>
            <a:r>
              <a:rPr lang="en-US" dirty="0"/>
              <a:t>Discord is now available, sign up and follow the instructions in the announcement</a:t>
            </a:r>
          </a:p>
          <a:p>
            <a:r>
              <a:rPr lang="en-US" dirty="0"/>
              <a:t>you should have access to </a:t>
            </a:r>
            <a:r>
              <a:rPr lang="en-US" dirty="0" err="1"/>
              <a:t>thoth</a:t>
            </a:r>
            <a:r>
              <a:rPr lang="en-US" dirty="0"/>
              <a:t> now</a:t>
            </a:r>
          </a:p>
          <a:p>
            <a:pPr lvl="1"/>
            <a:r>
              <a:rPr lang="en-US" dirty="0"/>
              <a:t>you can try the "connecting to FTP" stuff on the assignments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584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aren't real??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1600199"/>
          </a:xfrm>
        </p:spPr>
        <p:txBody>
          <a:bodyPr/>
          <a:lstStyle/>
          <a:p>
            <a:r>
              <a:rPr lang="en-US" dirty="0"/>
              <a:t>C doesn't treat arrays as "objects" the way Java does</a:t>
            </a:r>
          </a:p>
          <a:p>
            <a:r>
              <a:rPr lang="en-US" dirty="0"/>
              <a:t>instead, C uses </a:t>
            </a:r>
            <a:r>
              <a:rPr lang="en-US" i="1" dirty="0"/>
              <a:t>pointers</a:t>
            </a:r>
          </a:p>
          <a:p>
            <a:r>
              <a:rPr lang="en-US" dirty="0"/>
              <a:t>a pointer is a variable which holds a </a:t>
            </a:r>
            <a:r>
              <a:rPr lang="en-US" b="1" dirty="0"/>
              <a:t>memory address</a:t>
            </a:r>
          </a:p>
          <a:p>
            <a:pPr lvl="1"/>
            <a:r>
              <a:rPr lang="en-US" dirty="0"/>
              <a:t>we can access the data </a:t>
            </a:r>
            <a:r>
              <a:rPr lang="en-US" i="1" dirty="0"/>
              <a:t>through </a:t>
            </a:r>
            <a:r>
              <a:rPr lang="en-US" dirty="0"/>
              <a:t>the pointer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8" name="Picture 4" descr="ttp://www.clker.com/cliparts/b/L/F/y/8/C/man-pointing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000" y="2628900"/>
            <a:ext cx="1371600" cy="246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be 6"/>
          <p:cNvSpPr/>
          <p:nvPr/>
        </p:nvSpPr>
        <p:spPr>
          <a:xfrm>
            <a:off x="3124200" y="3569671"/>
            <a:ext cx="1676400" cy="151979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B7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mage result for water bottle camelbak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1079" y1="14400" x2="50274" y2="14600"/>
                        <a14:foregroundMark x1="58318" y1="15600" x2="91408" y2="6067"/>
                        <a14:foregroundMark x1="9141" y1="15800" x2="21938" y2="10733"/>
                        <a14:foregroundMark x1="18647" y1="6067" x2="17185" y2="1333"/>
                        <a14:foregroundMark x1="17185" y1="92733" x2="66362" y2="93667"/>
                        <a14:foregroundMark x1="33090" y1="96600" x2="51371" y2="9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2400551"/>
            <a:ext cx="533400" cy="146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447800" y="1969471"/>
            <a:ext cx="2133600" cy="659429"/>
          </a:xfrm>
          <a:prstGeom prst="wedgeRectCallout">
            <a:avLst>
              <a:gd name="adj1" fmla="val -48790"/>
              <a:gd name="adj2" fmla="val 9382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there's my bottle, fill it with water!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4152900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get_water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5372100" y="1975616"/>
            <a:ext cx="2857500" cy="1594055"/>
          </a:xfrm>
          <a:prstGeom prst="cloudCallout">
            <a:avLst>
              <a:gd name="adj1" fmla="val -15672"/>
              <a:gd name="adj2" fmla="val 853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ok that's where I should put the water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4229100" y="2718537"/>
            <a:ext cx="1463040" cy="53314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641933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become pointers when passed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pointers are written like this: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void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get_line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* input,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size)</a:t>
            </a:r>
            <a:endParaRPr lang="en-US" sz="2800" dirty="0"/>
          </a:p>
          <a:p>
            <a:r>
              <a:rPr lang="en-US" dirty="0"/>
              <a:t>input is not a char, it's a </a:t>
            </a:r>
            <a:r>
              <a:rPr lang="en-US" i="1" dirty="0"/>
              <a:t>pointer to a char</a:t>
            </a:r>
          </a:p>
          <a:p>
            <a:pPr lvl="1"/>
            <a:r>
              <a:rPr lang="en-US" dirty="0"/>
              <a:t>the docs for </a:t>
            </a:r>
            <a:r>
              <a:rPr lang="en-US" b="1" dirty="0" err="1"/>
              <a:t>fgets</a:t>
            </a:r>
            <a:r>
              <a:rPr lang="en-US" dirty="0"/>
              <a:t> will show the same thing:</a:t>
            </a:r>
            <a:br>
              <a:rPr lang="en-US" dirty="0"/>
            </a:br>
            <a:r>
              <a:rPr 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, FILE* stream)</a:t>
            </a:r>
          </a:p>
          <a:p>
            <a:r>
              <a:rPr lang="en-US" dirty="0"/>
              <a:t>we'll talk more about pointers soon, but just know this for now.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97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the point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here's how we'd write our </a:t>
            </a:r>
            <a:r>
              <a:rPr lang="en-US" dirty="0" err="1"/>
              <a:t>get_line</a:t>
            </a:r>
            <a:r>
              <a:rPr lang="en-US" dirty="0"/>
              <a:t> function: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void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get_line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 input,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size) {</a:t>
            </a:r>
          </a:p>
          <a:p>
            <a:pPr marL="0" lvl="0" indent="0" defTabSz="713232">
              <a:buSzTx/>
              <a:buNone/>
            </a:pP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fgets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(input,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stdin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0" indent="0" defTabSz="713232">
              <a:buSzTx/>
              <a:buNone/>
            </a:pP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int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(input);</a:t>
            </a:r>
          </a:p>
          <a:p>
            <a:pPr marL="0" lvl="0" indent="0" defTabSz="713232">
              <a:buSzTx/>
              <a:buNone/>
            </a:pP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input[</a:t>
            </a:r>
            <a:r>
              <a:rPr lang="en-US" sz="28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mr-IN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9BBB59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2800" b="1" dirty="0">
                <a:solidFill>
                  <a:srgbClr val="F79646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 defTabSz="713232">
              <a:buSzTx/>
              <a:buNone/>
            </a:pPr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dirty="0"/>
          </a:p>
          <a:p>
            <a:r>
              <a:rPr lang="en-US" dirty="0"/>
              <a:t>and NOW we can use it like we want.</a:t>
            </a:r>
          </a:p>
          <a:p>
            <a:pPr lvl="1"/>
            <a:r>
              <a:rPr lang="en-US" dirty="0"/>
              <a:t>see </a:t>
            </a:r>
            <a:r>
              <a:rPr lang="en-US" b="1">
                <a:latin typeface="Consolas" charset="0"/>
                <a:ea typeface="Consolas" charset="0"/>
                <a:cs typeface="Consolas" charset="0"/>
              </a:rPr>
              <a:t>2_get_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line_success.c</a:t>
            </a:r>
            <a:r>
              <a:rPr lang="en-US" dirty="0"/>
              <a:t> for an example</a:t>
            </a:r>
          </a:p>
          <a:p>
            <a:pPr lvl="1"/>
            <a:r>
              <a:rPr lang="en-US" dirty="0"/>
              <a:t>then see if you can make the changes described in there!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96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silly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try moving </a:t>
            </a:r>
            <a:r>
              <a:rPr lang="en-US" dirty="0" err="1"/>
              <a:t>get_line</a:t>
            </a:r>
            <a:r>
              <a:rPr lang="en-US" dirty="0"/>
              <a:t> </a:t>
            </a:r>
            <a:r>
              <a:rPr lang="en-US" i="1" dirty="0"/>
              <a:t>after</a:t>
            </a:r>
            <a:r>
              <a:rPr lang="en-US" dirty="0"/>
              <a:t> main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warning: </a:t>
            </a:r>
            <a:r>
              <a:rPr 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implicit declaration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of function '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get_line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warning: conflicting types for '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get_line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previous </a:t>
            </a:r>
            <a:r>
              <a:rPr 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implicit declaration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of '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get_line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' was here</a:t>
            </a:r>
          </a:p>
          <a:p>
            <a:r>
              <a:rPr lang="en-US" dirty="0"/>
              <a:t>it still compiles and runs, but... what.</a:t>
            </a:r>
          </a:p>
          <a:p>
            <a:pPr marL="257175" lvl="1">
              <a:buSzPct val="100000"/>
              <a:buFont typeface="Trebuchet MS" pitchFamily="34" charset="0"/>
              <a:buChar char="●"/>
            </a:pPr>
            <a:r>
              <a:rPr lang="en-US" b="1" dirty="0"/>
              <a:t>C does not know about functions if you try to access them </a:t>
            </a:r>
            <a:r>
              <a:rPr lang="en-US" b="1" i="1" dirty="0"/>
              <a:t>before you declare them.</a:t>
            </a:r>
          </a:p>
          <a:p>
            <a:pPr marL="514350" lvl="2">
              <a:buSzPct val="100000"/>
              <a:buFont typeface="Trebuchet MS" pitchFamily="34" charset="0"/>
              <a:buChar char="●"/>
            </a:pPr>
            <a:r>
              <a:rPr lang="en-US" dirty="0"/>
              <a:t>if you do, it assumes they have the signature </a:t>
            </a:r>
            <a:r>
              <a:rPr 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name()</a:t>
            </a:r>
          </a:p>
          <a:p>
            <a:pPr marL="772953" lvl="3">
              <a:buSzPct val="100000"/>
              <a:buFont typeface="Trebuchet MS" pitchFamily="34" charset="0"/>
              <a:buChar char="●"/>
            </a:pPr>
            <a:r>
              <a:rPr lang="en-US" dirty="0"/>
              <a:t>which is patently ridiculous but hey it made sense in 1971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4971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if </a:t>
            </a:r>
            <a:r>
              <a:rPr lang="en-US" dirty="0"/>
              <a:t>you want to access a function </a:t>
            </a:r>
            <a:r>
              <a:rPr lang="en-US" i="1" dirty="0"/>
              <a:t>before</a:t>
            </a:r>
            <a:r>
              <a:rPr lang="en-US" dirty="0"/>
              <a:t> you declare it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you can use a prototype: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void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get_line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 input,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size);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...functions which use </a:t>
            </a:r>
            <a:r>
              <a:rPr lang="en-US" sz="2800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get_line</a:t>
            </a:r>
            <a:r>
              <a:rPr lang="en-US" sz="2800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get_line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 input, </a:t>
            </a: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size) {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blah blah!</a:t>
            </a:r>
            <a:endParaRPr lang="en-US" i="1" dirty="0"/>
          </a:p>
          <a:p>
            <a:r>
              <a:rPr lang="en-US" dirty="0"/>
              <a:t>it's the function signature, but with a semicolon instead of code.</a:t>
            </a:r>
          </a:p>
          <a:p>
            <a:r>
              <a:rPr lang="en-US" dirty="0"/>
              <a:t>or, you can just reorder your functions </a:t>
            </a:r>
            <a:r>
              <a:rPr lang="en-US" dirty="0">
                <a:sym typeface="Wingdings"/>
              </a:rPr>
              <a:t>:^)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437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Returning arrays?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813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be nice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couldn't we do it like Java, like:</a:t>
            </a:r>
          </a:p>
          <a:p>
            <a:pPr marL="258605" lvl="1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* name = </a:t>
            </a: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get_line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dirty="0"/>
              <a:t>well</a:t>
            </a:r>
            <a:r>
              <a:rPr lang="mr-IN" dirty="0"/>
              <a:t>…</a:t>
            </a:r>
            <a:r>
              <a:rPr lang="en-US" dirty="0"/>
              <a:t> yes and no, but </a:t>
            </a:r>
            <a:r>
              <a:rPr lang="en-US" b="1" dirty="0"/>
              <a:t>DEFINITELY not with a local array</a:t>
            </a:r>
          </a:p>
          <a:p>
            <a:pPr lvl="1"/>
            <a:r>
              <a:rPr lang="en-US" dirty="0"/>
              <a:t>see </a:t>
            </a:r>
            <a:r>
              <a:rPr lang="en-US" b="1" dirty="0"/>
              <a:t>2_return_array_fail.c</a:t>
            </a:r>
            <a:r>
              <a:rPr lang="en-US" dirty="0"/>
              <a:t> for what happens when you try</a:t>
            </a:r>
          </a:p>
          <a:p>
            <a:pPr lvl="2"/>
            <a:r>
              <a:rPr lang="en-US" dirty="0"/>
              <a:t>(compile with -m32)</a:t>
            </a:r>
          </a:p>
          <a:p>
            <a:pPr lvl="2"/>
            <a:r>
              <a:rPr lang="en-US" dirty="0"/>
              <a:t>this will make more sense when we talk about the stack</a:t>
            </a:r>
          </a:p>
          <a:p>
            <a:r>
              <a:rPr lang="en-US" dirty="0"/>
              <a:t>returning an array like this is </a:t>
            </a:r>
            <a:r>
              <a:rPr lang="en-US" b="1" dirty="0"/>
              <a:t>so bad</a:t>
            </a:r>
            <a:r>
              <a:rPr lang="en-US" dirty="0"/>
              <a:t> that GCC will actually force your function to return null if you try to do it directly</a:t>
            </a:r>
          </a:p>
          <a:p>
            <a:pPr lvl="1"/>
            <a:r>
              <a:rPr lang="en-US" dirty="0"/>
              <a:t>so never</a:t>
            </a:r>
          </a:p>
          <a:p>
            <a:pPr lvl="2"/>
            <a:r>
              <a:rPr lang="en-US" dirty="0"/>
              <a:t>ever</a:t>
            </a:r>
          </a:p>
          <a:p>
            <a:pPr lvl="3"/>
            <a:r>
              <a:rPr lang="en-US" dirty="0"/>
              <a:t>do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865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AE6E-CDD6-2E4A-BB7B-BA865E7D0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 mental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24BE7-F2F2-0D48-88F5-6B753FDD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9B3E5-CAFE-964C-BDD1-F9A18C0C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807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7619998" cy="4609837"/>
          </a:xfrm>
        </p:spPr>
        <p:txBody>
          <a:bodyPr>
            <a:normAutofit/>
          </a:bodyPr>
          <a:lstStyle/>
          <a:p>
            <a:r>
              <a:rPr lang="en-US" dirty="0"/>
              <a:t>memory is a </a:t>
            </a:r>
            <a:r>
              <a:rPr lang="en-US" b="1" dirty="0"/>
              <a:t>big one-dimensional array of bytes.</a:t>
            </a:r>
          </a:p>
          <a:p>
            <a:r>
              <a:rPr lang="en-US" b="1" dirty="0"/>
              <a:t>everything</a:t>
            </a:r>
            <a:r>
              <a:rPr lang="en-US" dirty="0"/>
              <a:t> is stored as one or more bytes in this array.</a:t>
            </a:r>
            <a:endParaRPr lang="en-US" b="1" dirty="0"/>
          </a:p>
          <a:p>
            <a:r>
              <a:rPr lang="en-US" dirty="0"/>
              <a:t>every byte value has an </a:t>
            </a:r>
            <a:r>
              <a:rPr lang="en-US" b="1" dirty="0"/>
              <a:t>address</a:t>
            </a:r>
            <a:endParaRPr lang="en-US" dirty="0"/>
          </a:p>
          <a:p>
            <a:pPr lvl="1"/>
            <a:r>
              <a:rPr lang="en-US" dirty="0"/>
              <a:t>this is its "array index"</a:t>
            </a:r>
          </a:p>
          <a:p>
            <a:pPr lvl="1"/>
            <a:r>
              <a:rPr lang="en-US" dirty="0"/>
              <a:t>addresses start at 0, like arrays</a:t>
            </a:r>
          </a:p>
          <a:p>
            <a:r>
              <a:rPr lang="en-US" dirty="0"/>
              <a:t>for values </a:t>
            </a:r>
            <a:r>
              <a:rPr lang="en-US" b="1" dirty="0"/>
              <a:t>bigger than a byte, </a:t>
            </a:r>
            <a:r>
              <a:rPr lang="en-US" dirty="0"/>
              <a:t>we use consecutive bytes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address</a:t>
            </a:r>
            <a:r>
              <a:rPr lang="en-US" dirty="0"/>
              <a:t> of any value, regardless of size, is the </a:t>
            </a:r>
            <a:r>
              <a:rPr lang="en-US" b="1" dirty="0"/>
              <a:t>address of the first byte</a:t>
            </a:r>
            <a:r>
              <a:rPr lang="en-US" dirty="0"/>
              <a:t> (</a:t>
            </a:r>
            <a:r>
              <a:rPr lang="en-US" i="1" dirty="0"/>
              <a:t>smallest</a:t>
            </a:r>
            <a:r>
              <a:rPr lang="en-US" dirty="0"/>
              <a:t> address)</a:t>
            </a:r>
          </a:p>
          <a:p>
            <a:pPr lvl="1"/>
            <a:r>
              <a:rPr lang="en-US" dirty="0"/>
              <a:t>so this value's address is 0xDC04.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797641" y="571500"/>
          <a:ext cx="1321117" cy="593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DC0B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DC0A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DC09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DC08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88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DC07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BE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DC06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EF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DC05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C0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DC04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DC03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DC02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27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DC01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0E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DC00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  <a:latin typeface="Consolas" charset="0"/>
                          <a:ea typeface="Consolas" charset="0"/>
                          <a:cs typeface="Consolas" charset="0"/>
                        </a:rPr>
                        <a:t>42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nsolas" charset="0"/>
                          <a:ea typeface="Consolas" charset="0"/>
                          <a:cs typeface="Consolas" charset="0"/>
                        </a:rPr>
                        <a:t>DC0D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8B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nsolas" charset="0"/>
                          <a:ea typeface="Consolas" charset="0"/>
                          <a:cs typeface="Consolas" charset="0"/>
                        </a:rPr>
                        <a:t>DC0E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797640" y="2782570"/>
            <a:ext cx="1321118" cy="1511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50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BC7A-F808-1842-8FFF-49EBF8C0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Everything's an array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CB0D-4E66-3145-9F88-967A8C69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really, that's it. that's the Grand Unifying Theory of C.</a:t>
            </a:r>
          </a:p>
          <a:p>
            <a:pPr lvl="1"/>
            <a:r>
              <a:rPr lang="en-US" dirty="0" err="1"/>
              <a:t>ints</a:t>
            </a:r>
            <a:r>
              <a:rPr lang="en-US" dirty="0"/>
              <a:t>, floats, strings, "objects," everything.</a:t>
            </a:r>
          </a:p>
          <a:p>
            <a:r>
              <a:rPr lang="en-US" dirty="0"/>
              <a:t>everything has an </a:t>
            </a:r>
            <a:r>
              <a:rPr lang="en-US" b="1" dirty="0"/>
              <a:t>address</a:t>
            </a:r>
            <a:r>
              <a:rPr lang="en-US" dirty="0"/>
              <a:t> (</a:t>
            </a:r>
            <a:r>
              <a:rPr lang="en-US" i="1" dirty="0"/>
              <a:t>where</a:t>
            </a:r>
            <a:r>
              <a:rPr lang="en-US" dirty="0"/>
              <a:t> it is)</a:t>
            </a:r>
          </a:p>
          <a:p>
            <a:r>
              <a:rPr lang="en-US" dirty="0"/>
              <a:t>everything has a </a:t>
            </a:r>
            <a:r>
              <a:rPr lang="en-US" b="1" dirty="0"/>
              <a:t>type </a:t>
            </a:r>
            <a:r>
              <a:rPr lang="en-US" dirty="0"/>
              <a:t>(</a:t>
            </a:r>
            <a:r>
              <a:rPr lang="en-US" i="1" dirty="0"/>
              <a:t>what</a:t>
            </a:r>
            <a:r>
              <a:rPr lang="en-US" dirty="0"/>
              <a:t> it is)</a:t>
            </a:r>
          </a:p>
          <a:p>
            <a:r>
              <a:rPr lang="en-US" dirty="0"/>
              <a:t>and there are </a:t>
            </a:r>
            <a:r>
              <a:rPr lang="en-US" b="1" dirty="0"/>
              <a:t>no boundaries.</a:t>
            </a:r>
          </a:p>
          <a:p>
            <a:pPr lvl="1"/>
            <a:r>
              <a:rPr lang="en-US" dirty="0"/>
              <a:t>you can interpret any type as any other.</a:t>
            </a:r>
          </a:p>
          <a:p>
            <a:pPr lvl="1"/>
            <a:r>
              <a:rPr lang="en-US" dirty="0"/>
              <a:t>you can go out of bounds of anything.</a:t>
            </a:r>
          </a:p>
          <a:p>
            <a:pPr lvl="1"/>
            <a:r>
              <a:rPr lang="en-US" dirty="0"/>
              <a:t>there are no rules, everything is weird.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D45A4-A8C9-D347-B307-BE3034A9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A7E0F-99D2-134D-9389-F6F9EA9C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15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the </a:t>
            </a:r>
            <a:r>
              <a:rPr lang="en-US" dirty="0" err="1"/>
              <a:t>fgets</a:t>
            </a:r>
            <a:r>
              <a:rPr lang="en-US" dirty="0"/>
              <a:t> problem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this code to get a line of text from the user: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char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input[</a:t>
            </a:r>
            <a:r>
              <a:rPr lang="en-US" sz="2400" b="1" dirty="0">
                <a:solidFill>
                  <a:srgbClr val="9BBB59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fgets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(input, </a:t>
            </a:r>
            <a:r>
              <a:rPr lang="en-US" sz="2400" b="1" dirty="0">
                <a:solidFill>
                  <a:srgbClr val="9BBB59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stdin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dirty="0"/>
          </a:p>
          <a:p>
            <a:r>
              <a:rPr lang="en-US" dirty="0"/>
              <a:t>but there was a problem with 1_fgets.c</a:t>
            </a:r>
            <a:r>
              <a:rPr lang="mr-IN" dirty="0"/>
              <a:t>…</a:t>
            </a:r>
            <a:endParaRPr lang="en-US" dirty="0"/>
          </a:p>
          <a:p>
            <a:pPr marL="0" lv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Hello, Jarrett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!</a:t>
            </a:r>
            <a:endParaRPr lang="en-US" sz="2400" dirty="0"/>
          </a:p>
          <a:p>
            <a:r>
              <a:rPr lang="en-US" dirty="0"/>
              <a:t>do you remember the escape characters from last time?</a:t>
            </a:r>
          </a:p>
          <a:p>
            <a:r>
              <a:rPr lang="en-US" dirty="0"/>
              <a:t>well, what's the last key you press after you type your name?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1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string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457199"/>
          </a:xfrm>
        </p:spPr>
        <p:txBody>
          <a:bodyPr/>
          <a:lstStyle/>
          <a:p>
            <a:r>
              <a:rPr lang="en-US" dirty="0"/>
              <a:t>C strings are weird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56501"/>
              </p:ext>
            </p:extLst>
          </p:nvPr>
        </p:nvGraphicFramePr>
        <p:xfrm>
          <a:off x="304800" y="1288131"/>
          <a:ext cx="9601200" cy="115002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7090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11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9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J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r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r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\n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\0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04800" y="2439276"/>
            <a:ext cx="5079537" cy="901242"/>
            <a:chOff x="483065" y="1760221"/>
            <a:chExt cx="5079537" cy="901242"/>
          </a:xfrm>
        </p:grpSpPr>
        <p:sp>
          <p:nvSpPr>
            <p:cNvPr id="8" name="Left Brace 7"/>
            <p:cNvSpPr/>
            <p:nvPr/>
          </p:nvSpPr>
          <p:spPr>
            <a:xfrm rot="16200000">
              <a:off x="2832334" y="-589048"/>
              <a:ext cx="381000" cy="5079537"/>
            </a:xfrm>
            <a:prstGeom prst="leftBrace">
              <a:avLst>
                <a:gd name="adj1" fmla="val 53933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92182" y="2230576"/>
              <a:ext cx="26613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what the user typed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70135" y="2439276"/>
            <a:ext cx="3040193" cy="858655"/>
            <a:chOff x="6248400" y="1760221"/>
            <a:chExt cx="3040193" cy="858655"/>
          </a:xfrm>
        </p:grpSpPr>
        <p:sp>
          <p:nvSpPr>
            <p:cNvPr id="7" name="Left Brace 6"/>
            <p:cNvSpPr/>
            <p:nvPr/>
          </p:nvSpPr>
          <p:spPr>
            <a:xfrm rot="16200000">
              <a:off x="7577997" y="430624"/>
              <a:ext cx="381000" cy="3040193"/>
            </a:xfrm>
            <a:prstGeom prst="leftBrace">
              <a:avLst>
                <a:gd name="adj1" fmla="val 53933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02956" y="2187989"/>
              <a:ext cx="23310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who-knows-what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63924" y="2469755"/>
            <a:ext cx="2277611" cy="1244438"/>
            <a:chOff x="3742189" y="1790700"/>
            <a:chExt cx="2277611" cy="1244438"/>
          </a:xfrm>
        </p:grpSpPr>
        <p:sp>
          <p:nvSpPr>
            <p:cNvPr id="11" name="TextBox 10"/>
            <p:cNvSpPr txBox="1"/>
            <p:nvPr/>
          </p:nvSpPr>
          <p:spPr>
            <a:xfrm>
              <a:off x="3742189" y="2604251"/>
              <a:ext cx="16882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what is </a:t>
              </a:r>
              <a:r>
                <a:rPr lang="en-US" sz="2200" i="1" dirty="0"/>
                <a:t>this?</a:t>
              </a:r>
              <a:endParaRPr lang="en-US" sz="2200" dirty="0"/>
            </a:p>
          </p:txBody>
        </p:sp>
        <p:sp>
          <p:nvSpPr>
            <p:cNvPr id="13" name="Bent Arrow 12"/>
            <p:cNvSpPr/>
            <p:nvPr/>
          </p:nvSpPr>
          <p:spPr>
            <a:xfrm rot="5400000" flipH="1">
              <a:off x="5176706" y="2014406"/>
              <a:ext cx="1066800" cy="619388"/>
            </a:xfrm>
            <a:prstGeom prst="bentArrow">
              <a:avLst>
                <a:gd name="adj1" fmla="val 7049"/>
                <a:gd name="adj2" fmla="val 11623"/>
                <a:gd name="adj3" fmla="val 19855"/>
                <a:gd name="adj4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48541" y="3656981"/>
            <a:ext cx="6119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this is </a:t>
            </a:r>
            <a:r>
              <a:rPr lang="en-US" sz="2200" i="1" dirty="0"/>
              <a:t>not </a:t>
            </a:r>
            <a:r>
              <a:rPr lang="en-US" sz="2200" dirty="0"/>
              <a:t>a digit 0. this is the </a:t>
            </a:r>
            <a:r>
              <a:rPr lang="en-US" sz="2200" b="1" dirty="0"/>
              <a:t>zero terminator.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15168" y="4073243"/>
            <a:ext cx="650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this is how C indicates the </a:t>
            </a:r>
            <a:r>
              <a:rPr lang="en-US" sz="2200" b="1" dirty="0"/>
              <a:t>end of a string! </a:t>
            </a:r>
            <a:r>
              <a:rPr lang="en-US" sz="2200" b="1" dirty="0">
                <a:solidFill>
                  <a:srgbClr val="FF0000"/>
                </a:solidFill>
              </a:rPr>
              <a:t>not \n!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1218" y="1025703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input[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100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];</a:t>
            </a:r>
          </a:p>
        </p:txBody>
      </p:sp>
      <p:pic>
        <p:nvPicPr>
          <p:cNvPr id="1026" name="Picture 2" descr="mage result for stop 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987" y="660927"/>
            <a:ext cx="756408" cy="75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11416" y="4514581"/>
            <a:ext cx="251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/>
              <a:t>it's like a stop sign.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92231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Truncating (shortening) a string (animated)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916361"/>
          </a:xfrm>
        </p:spPr>
        <p:txBody>
          <a:bodyPr/>
          <a:lstStyle/>
          <a:p>
            <a:r>
              <a:rPr lang="en-US" dirty="0"/>
              <a:t>if we want to remove one or more characters from the end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you can </a:t>
            </a:r>
            <a:r>
              <a:rPr lang="en-US" b="1" dirty="0"/>
              <a:t>put a zero terminator</a:t>
            </a:r>
            <a:r>
              <a:rPr lang="en-US" dirty="0"/>
              <a:t> anywhere you want.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CS449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31001"/>
              </p:ext>
            </p:extLst>
          </p:nvPr>
        </p:nvGraphicFramePr>
        <p:xfrm>
          <a:off x="304800" y="1257300"/>
          <a:ext cx="9601200" cy="115002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7090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10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11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12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onsolas" charset="0"/>
                          <a:ea typeface="Consolas" charset="0"/>
                          <a:cs typeface="Consolas" charset="0"/>
                        </a:rPr>
                        <a:t>14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9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J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r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r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\n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\0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2030"/>
              </p:ext>
            </p:extLst>
          </p:nvPr>
        </p:nvGraphicFramePr>
        <p:xfrm>
          <a:off x="2819400" y="1811873"/>
          <a:ext cx="700246" cy="63355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00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55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\0</a:t>
                      </a:r>
                    </a:p>
                  </a:txBody>
                  <a:tcPr marL="100035" marR="100035" marT="50018" marB="50018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219200" y="2512637"/>
            <a:ext cx="3339377" cy="972485"/>
            <a:chOff x="1219200" y="2705100"/>
            <a:chExt cx="3339377" cy="972485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3154365"/>
              <a:ext cx="33393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input[</a:t>
              </a:r>
              <a:r>
                <a:rPr lang="en-US" sz="2800" b="1" dirty="0">
                  <a:solidFill>
                    <a:schemeClr val="accent3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4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] = </a:t>
              </a:r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'\0'</a:t>
              </a:r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200400" y="2705100"/>
              <a:ext cx="0" cy="4873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819400" y="3554575"/>
            <a:ext cx="4701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where should we put it if we want to</a:t>
            </a:r>
            <a:br>
              <a:rPr lang="en-US" sz="2200" dirty="0"/>
            </a:br>
            <a:r>
              <a:rPr lang="en-US" sz="2200" dirty="0"/>
              <a:t>get rid of the newline character?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05400" y="2501504"/>
            <a:ext cx="0" cy="9836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13509" y="4324016"/>
            <a:ext cx="5383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let's put it at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(length of string) </a:t>
            </a:r>
            <a:r>
              <a:rPr lang="mr-IN" sz="2200" b="1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1.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8179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22222E-6 L 0.2118 -2.22222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theme/theme1.xml><?xml version="1.0" encoding="utf-8"?>
<a:theme xmlns:a="http://schemas.openxmlformats.org/drawingml/2006/main" name="02 - C - Basics">
  <a:themeElements>
    <a:clrScheme name="Custom 2">
      <a:dk1>
        <a:srgbClr val="000000"/>
      </a:dk1>
      <a:lt1>
        <a:srgbClr val="FFFFFF"/>
      </a:lt1>
      <a:dk2>
        <a:srgbClr val="3B481E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Segoe WP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fall_2017" id="{93D034CE-FEB5-4D4D-96F7-6B7F8A5EB99A}" vid="{194AE869-5029-ED49-81EA-C574BDDBE6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01 - Welcome</Template>
  <TotalTime>6527</TotalTime>
  <Words>2781</Words>
  <Application>Microsoft Office PowerPoint</Application>
  <PresentationFormat>On-screen Show (16:10)</PresentationFormat>
  <Paragraphs>415</Paragraphs>
  <Slides>26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Segoe UI</vt:lpstr>
      <vt:lpstr>Segoe WP Semibold</vt:lpstr>
      <vt:lpstr>Trebuchet MS</vt:lpstr>
      <vt:lpstr>Wingdings</vt:lpstr>
      <vt:lpstr>02 - C - Basics</vt:lpstr>
      <vt:lpstr>C – Functions</vt:lpstr>
      <vt:lpstr>Announcements</vt:lpstr>
      <vt:lpstr>The C mental model</vt:lpstr>
      <vt:lpstr>Memory!</vt:lpstr>
      <vt:lpstr>Everything's an array of bytes</vt:lpstr>
      <vt:lpstr>Solving the fgets problem</vt:lpstr>
      <vt:lpstr>Last time…</vt:lpstr>
      <vt:lpstr>What the string looks like</vt:lpstr>
      <vt:lpstr>Truncating (shortening) a string (animated)</vt:lpstr>
      <vt:lpstr>Getting the length of a string</vt:lpstr>
      <vt:lpstr>Functions</vt:lpstr>
      <vt:lpstr>What's a function?</vt:lpstr>
      <vt:lpstr>Abstraction: What to do vs. How to do it</vt:lpstr>
      <vt:lpstr>Call graphs</vt:lpstr>
      <vt:lpstr>Too much code</vt:lpstr>
      <vt:lpstr>Naming</vt:lpstr>
      <vt:lpstr>Functions in C</vt:lpstr>
      <vt:lpstr>Let's make a better fgets</vt:lpstr>
      <vt:lpstr>The function signature</vt:lpstr>
      <vt:lpstr>Arrays aren't real??</vt:lpstr>
      <vt:lpstr>Arrays become pointers when passed to functions</vt:lpstr>
      <vt:lpstr>Getting to the point…</vt:lpstr>
      <vt:lpstr>Something silly</vt:lpstr>
      <vt:lpstr>Function prototypes</vt:lpstr>
      <vt:lpstr>Returning arrays?</vt:lpstr>
      <vt:lpstr>Would be nice…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- Basics</dc:title>
  <dc:creator>me</dc:creator>
  <cp:lastModifiedBy>Avery Peiffer</cp:lastModifiedBy>
  <cp:revision>127</cp:revision>
  <dcterms:created xsi:type="dcterms:W3CDTF">2017-01-10T04:56:40Z</dcterms:created>
  <dcterms:modified xsi:type="dcterms:W3CDTF">2019-10-12T23:29:22Z</dcterms:modified>
</cp:coreProperties>
</file>