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435" r:id="rId2"/>
    <p:sldId id="298" r:id="rId3"/>
    <p:sldId id="478" r:id="rId4"/>
    <p:sldId id="481" r:id="rId5"/>
    <p:sldId id="260" r:id="rId6"/>
    <p:sldId id="266" r:id="rId7"/>
    <p:sldId id="259" r:id="rId8"/>
    <p:sldId id="482" r:id="rId9"/>
    <p:sldId id="483" r:id="rId10"/>
    <p:sldId id="484" r:id="rId11"/>
    <p:sldId id="485" r:id="rId12"/>
    <p:sldId id="261" r:id="rId13"/>
    <p:sldId id="299" r:id="rId14"/>
    <p:sldId id="486" r:id="rId15"/>
    <p:sldId id="267" r:id="rId16"/>
    <p:sldId id="477" r:id="rId17"/>
    <p:sldId id="304" r:id="rId18"/>
    <p:sldId id="291" r:id="rId19"/>
    <p:sldId id="292" r:id="rId20"/>
    <p:sldId id="293" r:id="rId21"/>
    <p:sldId id="303" r:id="rId22"/>
    <p:sldId id="295" r:id="rId23"/>
    <p:sldId id="296" r:id="rId24"/>
    <p:sldId id="495" r:id="rId25"/>
    <p:sldId id="498" r:id="rId26"/>
    <p:sldId id="264" r:id="rId27"/>
    <p:sldId id="294" r:id="rId28"/>
    <p:sldId id="263" r:id="rId29"/>
    <p:sldId id="271" r:id="rId30"/>
    <p:sldId id="265" r:id="rId31"/>
    <p:sldId id="301" r:id="rId32"/>
    <p:sldId id="302" r:id="rId33"/>
    <p:sldId id="306" r:id="rId34"/>
    <p:sldId id="307" r:id="rId35"/>
    <p:sldId id="479" r:id="rId36"/>
    <p:sldId id="274" r:id="rId37"/>
    <p:sldId id="308" r:id="rId38"/>
    <p:sldId id="487" r:id="rId39"/>
    <p:sldId id="488" r:id="rId40"/>
    <p:sldId id="489" r:id="rId41"/>
    <p:sldId id="490" r:id="rId42"/>
    <p:sldId id="491" r:id="rId43"/>
    <p:sldId id="492" r:id="rId44"/>
    <p:sldId id="493" r:id="rId45"/>
    <p:sldId id="494"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F15CE4-1E15-47CB-9196-61DD1B85559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313CFC1-F357-4E8D-A560-6B4E0F94AF91}">
      <dgm:prSet phldrT="[Text]" custT="1"/>
      <dgm:spPr/>
      <dgm:t>
        <a:bodyPr/>
        <a:lstStyle/>
        <a:p>
          <a:r>
            <a:rPr lang="en-US" sz="2200" dirty="0"/>
            <a:t>Identify untested part of codebase</a:t>
          </a:r>
        </a:p>
      </dgm:t>
    </dgm:pt>
    <dgm:pt modelId="{B1EDD5EA-3DD6-4538-B1C2-985CEBBF710D}" type="parTrans" cxnId="{5D61120F-6178-488E-A69A-C66A57ECB588}">
      <dgm:prSet/>
      <dgm:spPr/>
      <dgm:t>
        <a:bodyPr/>
        <a:lstStyle/>
        <a:p>
          <a:endParaRPr lang="en-US"/>
        </a:p>
      </dgm:t>
    </dgm:pt>
    <dgm:pt modelId="{8456CC86-859E-47FD-A585-CAED94F7AC26}" type="sibTrans" cxnId="{5D61120F-6178-488E-A69A-C66A57ECB588}">
      <dgm:prSet/>
      <dgm:spPr/>
      <dgm:t>
        <a:bodyPr/>
        <a:lstStyle/>
        <a:p>
          <a:endParaRPr lang="en-US"/>
        </a:p>
      </dgm:t>
    </dgm:pt>
    <dgm:pt modelId="{01E7AB47-370D-4C98-921B-36B8B0E0DCFB}">
      <dgm:prSet phldrT="[Text]" custT="1"/>
      <dgm:spPr/>
      <dgm:t>
        <a:bodyPr/>
        <a:lstStyle/>
        <a:p>
          <a:r>
            <a:rPr lang="en-US" sz="2200" dirty="0"/>
            <a:t>Improve the Quality by improved test coverage</a:t>
          </a:r>
        </a:p>
      </dgm:t>
    </dgm:pt>
    <dgm:pt modelId="{A905F29E-CC15-4BBF-A927-73EDFF67BCBC}" type="parTrans" cxnId="{833E5247-A8BA-4373-A726-3840151313E1}">
      <dgm:prSet/>
      <dgm:spPr/>
      <dgm:t>
        <a:bodyPr/>
        <a:lstStyle/>
        <a:p>
          <a:endParaRPr lang="en-US"/>
        </a:p>
      </dgm:t>
    </dgm:pt>
    <dgm:pt modelId="{AA93D128-3B89-40F2-93E7-91F52C9D8884}" type="sibTrans" cxnId="{833E5247-A8BA-4373-A726-3840151313E1}">
      <dgm:prSet/>
      <dgm:spPr/>
      <dgm:t>
        <a:bodyPr/>
        <a:lstStyle/>
        <a:p>
          <a:endParaRPr lang="en-US"/>
        </a:p>
      </dgm:t>
    </dgm:pt>
    <dgm:pt modelId="{AB67717E-7A67-4D1F-B0AD-3866BCA76990}">
      <dgm:prSet phldrT="[Text]" custT="1"/>
      <dgm:spPr/>
      <dgm:t>
        <a:bodyPr/>
        <a:lstStyle/>
        <a:p>
          <a:r>
            <a:rPr lang="en-US" sz="2200" dirty="0"/>
            <a:t>Identify the redundant/dead Code </a:t>
          </a:r>
        </a:p>
      </dgm:t>
    </dgm:pt>
    <dgm:pt modelId="{234104DA-5912-466C-9F9D-5F902BEBC141}" type="parTrans" cxnId="{753928FD-93ED-4AC5-B5B0-0A80D75149CC}">
      <dgm:prSet/>
      <dgm:spPr/>
      <dgm:t>
        <a:bodyPr/>
        <a:lstStyle/>
        <a:p>
          <a:endParaRPr lang="en-US"/>
        </a:p>
      </dgm:t>
    </dgm:pt>
    <dgm:pt modelId="{0FF7B3BA-68D8-4C5E-ADB5-1222E757E667}" type="sibTrans" cxnId="{753928FD-93ED-4AC5-B5B0-0A80D75149CC}">
      <dgm:prSet/>
      <dgm:spPr/>
      <dgm:t>
        <a:bodyPr/>
        <a:lstStyle/>
        <a:p>
          <a:endParaRPr lang="en-US"/>
        </a:p>
      </dgm:t>
    </dgm:pt>
    <dgm:pt modelId="{A9AEAEF2-EC49-4B61-A747-B2F8F8B81B83}">
      <dgm:prSet phldrT="[Text]" custT="1"/>
      <dgm:spPr/>
      <dgm:t>
        <a:bodyPr/>
        <a:lstStyle/>
        <a:p>
          <a:r>
            <a:rPr lang="en-US" sz="2200" dirty="0"/>
            <a:t>Identify testing gaps or missing tests</a:t>
          </a:r>
        </a:p>
      </dgm:t>
    </dgm:pt>
    <dgm:pt modelId="{F2466095-DC3E-4A9B-A593-80AEC5F8C7EF}" type="parTrans" cxnId="{8C00C4A7-ED3C-457C-8BFC-FEC6AF0A3219}">
      <dgm:prSet/>
      <dgm:spPr/>
      <dgm:t>
        <a:bodyPr/>
        <a:lstStyle/>
        <a:p>
          <a:endParaRPr lang="en-US"/>
        </a:p>
      </dgm:t>
    </dgm:pt>
    <dgm:pt modelId="{7063CF9D-4969-4E22-A4FE-078C334EFFCE}" type="sibTrans" cxnId="{8C00C4A7-ED3C-457C-8BFC-FEC6AF0A3219}">
      <dgm:prSet/>
      <dgm:spPr/>
      <dgm:t>
        <a:bodyPr/>
        <a:lstStyle/>
        <a:p>
          <a:endParaRPr lang="en-US"/>
        </a:p>
      </dgm:t>
    </dgm:pt>
    <dgm:pt modelId="{FA4E6E2F-7B58-4045-AE81-04205D03A3D6}" type="pres">
      <dgm:prSet presAssocID="{60F15CE4-1E15-47CB-9196-61DD1B85559B}" presName="linear" presStyleCnt="0">
        <dgm:presLayoutVars>
          <dgm:dir/>
          <dgm:animLvl val="lvl"/>
          <dgm:resizeHandles val="exact"/>
        </dgm:presLayoutVars>
      </dgm:prSet>
      <dgm:spPr/>
    </dgm:pt>
    <dgm:pt modelId="{736E6EB7-0008-4AD9-9289-115025816DC6}" type="pres">
      <dgm:prSet presAssocID="{3313CFC1-F357-4E8D-A560-6B4E0F94AF91}" presName="parentLin" presStyleCnt="0"/>
      <dgm:spPr/>
    </dgm:pt>
    <dgm:pt modelId="{27E1A491-6C30-4C45-84AD-DD5FF3183933}" type="pres">
      <dgm:prSet presAssocID="{3313CFC1-F357-4E8D-A560-6B4E0F94AF91}" presName="parentLeftMargin" presStyleLbl="node1" presStyleIdx="0" presStyleCnt="4"/>
      <dgm:spPr/>
    </dgm:pt>
    <dgm:pt modelId="{F8223F4A-9207-4E69-8201-13EBB015C191}" type="pres">
      <dgm:prSet presAssocID="{3313CFC1-F357-4E8D-A560-6B4E0F94AF91}" presName="parentText" presStyleLbl="node1" presStyleIdx="0" presStyleCnt="4" custScaleX="106493">
        <dgm:presLayoutVars>
          <dgm:chMax val="0"/>
          <dgm:bulletEnabled val="1"/>
        </dgm:presLayoutVars>
      </dgm:prSet>
      <dgm:spPr/>
    </dgm:pt>
    <dgm:pt modelId="{F2EBFE71-29A5-4665-A56E-81D49224066D}" type="pres">
      <dgm:prSet presAssocID="{3313CFC1-F357-4E8D-A560-6B4E0F94AF91}" presName="negativeSpace" presStyleCnt="0"/>
      <dgm:spPr/>
    </dgm:pt>
    <dgm:pt modelId="{40450A7C-5545-48E0-AE1F-C0B49E17065B}" type="pres">
      <dgm:prSet presAssocID="{3313CFC1-F357-4E8D-A560-6B4E0F94AF91}" presName="childText" presStyleLbl="conFgAcc1" presStyleIdx="0" presStyleCnt="4">
        <dgm:presLayoutVars>
          <dgm:bulletEnabled val="1"/>
        </dgm:presLayoutVars>
      </dgm:prSet>
      <dgm:spPr/>
    </dgm:pt>
    <dgm:pt modelId="{97AABE99-16F3-4679-99B5-27A1F0FD1FB7}" type="pres">
      <dgm:prSet presAssocID="{8456CC86-859E-47FD-A585-CAED94F7AC26}" presName="spaceBetweenRectangles" presStyleCnt="0"/>
      <dgm:spPr/>
    </dgm:pt>
    <dgm:pt modelId="{BF7070BB-9541-48FA-ACBB-EE38BC15A848}" type="pres">
      <dgm:prSet presAssocID="{01E7AB47-370D-4C98-921B-36B8B0E0DCFB}" presName="parentLin" presStyleCnt="0"/>
      <dgm:spPr/>
    </dgm:pt>
    <dgm:pt modelId="{6CA64408-EA7D-4114-9365-B6832AF3A7ED}" type="pres">
      <dgm:prSet presAssocID="{01E7AB47-370D-4C98-921B-36B8B0E0DCFB}" presName="parentLeftMargin" presStyleLbl="node1" presStyleIdx="0" presStyleCnt="4"/>
      <dgm:spPr/>
    </dgm:pt>
    <dgm:pt modelId="{D83A57AD-900C-4FAE-AF9A-58E24C549541}" type="pres">
      <dgm:prSet presAssocID="{01E7AB47-370D-4C98-921B-36B8B0E0DCFB}" presName="parentText" presStyleLbl="node1" presStyleIdx="1" presStyleCnt="4" custScaleX="106493">
        <dgm:presLayoutVars>
          <dgm:chMax val="0"/>
          <dgm:bulletEnabled val="1"/>
        </dgm:presLayoutVars>
      </dgm:prSet>
      <dgm:spPr/>
    </dgm:pt>
    <dgm:pt modelId="{674F3723-94EC-4DC4-B485-F76E10C51851}" type="pres">
      <dgm:prSet presAssocID="{01E7AB47-370D-4C98-921B-36B8B0E0DCFB}" presName="negativeSpace" presStyleCnt="0"/>
      <dgm:spPr/>
    </dgm:pt>
    <dgm:pt modelId="{8AE28861-BA44-4D5A-9493-CF81F6B0C7C4}" type="pres">
      <dgm:prSet presAssocID="{01E7AB47-370D-4C98-921B-36B8B0E0DCFB}" presName="childText" presStyleLbl="conFgAcc1" presStyleIdx="1" presStyleCnt="4">
        <dgm:presLayoutVars>
          <dgm:bulletEnabled val="1"/>
        </dgm:presLayoutVars>
      </dgm:prSet>
      <dgm:spPr/>
    </dgm:pt>
    <dgm:pt modelId="{C0120205-624A-48C4-8F1E-B90F61ADCAF7}" type="pres">
      <dgm:prSet presAssocID="{AA93D128-3B89-40F2-93E7-91F52C9D8884}" presName="spaceBetweenRectangles" presStyleCnt="0"/>
      <dgm:spPr/>
    </dgm:pt>
    <dgm:pt modelId="{8E6FE6DE-1497-4C52-9DA4-EEDEE5C535B2}" type="pres">
      <dgm:prSet presAssocID="{A9AEAEF2-EC49-4B61-A747-B2F8F8B81B83}" presName="parentLin" presStyleCnt="0"/>
      <dgm:spPr/>
    </dgm:pt>
    <dgm:pt modelId="{8CBE5FED-54FD-447C-AE1A-CE92BEBBB5E7}" type="pres">
      <dgm:prSet presAssocID="{A9AEAEF2-EC49-4B61-A747-B2F8F8B81B83}" presName="parentLeftMargin" presStyleLbl="node1" presStyleIdx="1" presStyleCnt="4"/>
      <dgm:spPr/>
    </dgm:pt>
    <dgm:pt modelId="{E9801491-A86C-4ABB-BFEF-FC9928A1F77E}" type="pres">
      <dgm:prSet presAssocID="{A9AEAEF2-EC49-4B61-A747-B2F8F8B81B83}" presName="parentText" presStyleLbl="node1" presStyleIdx="2" presStyleCnt="4" custScaleX="107792">
        <dgm:presLayoutVars>
          <dgm:chMax val="0"/>
          <dgm:bulletEnabled val="1"/>
        </dgm:presLayoutVars>
      </dgm:prSet>
      <dgm:spPr/>
    </dgm:pt>
    <dgm:pt modelId="{5EDAB2EC-F51B-4CD7-B121-A0E3A16492BF}" type="pres">
      <dgm:prSet presAssocID="{A9AEAEF2-EC49-4B61-A747-B2F8F8B81B83}" presName="negativeSpace" presStyleCnt="0"/>
      <dgm:spPr/>
    </dgm:pt>
    <dgm:pt modelId="{4BB0DF7B-A12B-469F-80A7-E94E8430CB8C}" type="pres">
      <dgm:prSet presAssocID="{A9AEAEF2-EC49-4B61-A747-B2F8F8B81B83}" presName="childText" presStyleLbl="conFgAcc1" presStyleIdx="2" presStyleCnt="4">
        <dgm:presLayoutVars>
          <dgm:bulletEnabled val="1"/>
        </dgm:presLayoutVars>
      </dgm:prSet>
      <dgm:spPr/>
    </dgm:pt>
    <dgm:pt modelId="{7AAF8DD2-6F34-4AE5-8FB5-A9407628E239}" type="pres">
      <dgm:prSet presAssocID="{7063CF9D-4969-4E22-A4FE-078C334EFFCE}" presName="spaceBetweenRectangles" presStyleCnt="0"/>
      <dgm:spPr/>
    </dgm:pt>
    <dgm:pt modelId="{51C57C11-AE08-423E-8DF3-AB544AB51848}" type="pres">
      <dgm:prSet presAssocID="{AB67717E-7A67-4D1F-B0AD-3866BCA76990}" presName="parentLin" presStyleCnt="0"/>
      <dgm:spPr/>
    </dgm:pt>
    <dgm:pt modelId="{DC1AB512-71EB-4123-8418-ABDADC9E7F5C}" type="pres">
      <dgm:prSet presAssocID="{AB67717E-7A67-4D1F-B0AD-3866BCA76990}" presName="parentLeftMargin" presStyleLbl="node1" presStyleIdx="2" presStyleCnt="4"/>
      <dgm:spPr/>
    </dgm:pt>
    <dgm:pt modelId="{79FA9AE2-C182-4063-BAD2-F2A6CDB45CFD}" type="pres">
      <dgm:prSet presAssocID="{AB67717E-7A67-4D1F-B0AD-3866BCA76990}" presName="parentText" presStyleLbl="node1" presStyleIdx="3" presStyleCnt="4" custScaleX="106493">
        <dgm:presLayoutVars>
          <dgm:chMax val="0"/>
          <dgm:bulletEnabled val="1"/>
        </dgm:presLayoutVars>
      </dgm:prSet>
      <dgm:spPr/>
    </dgm:pt>
    <dgm:pt modelId="{DA8087E3-1D6A-47B9-93D7-72C954582047}" type="pres">
      <dgm:prSet presAssocID="{AB67717E-7A67-4D1F-B0AD-3866BCA76990}" presName="negativeSpace" presStyleCnt="0"/>
      <dgm:spPr/>
    </dgm:pt>
    <dgm:pt modelId="{7DDB4112-F1E7-4D22-8085-12D8E94F7FF8}" type="pres">
      <dgm:prSet presAssocID="{AB67717E-7A67-4D1F-B0AD-3866BCA76990}" presName="childText" presStyleLbl="conFgAcc1" presStyleIdx="3" presStyleCnt="4" custScaleY="124346">
        <dgm:presLayoutVars>
          <dgm:bulletEnabled val="1"/>
        </dgm:presLayoutVars>
      </dgm:prSet>
      <dgm:spPr/>
    </dgm:pt>
  </dgm:ptLst>
  <dgm:cxnLst>
    <dgm:cxn modelId="{34792102-3B8B-4FB4-8DBF-7D164F78C647}" type="presOf" srcId="{60F15CE4-1E15-47CB-9196-61DD1B85559B}" destId="{FA4E6E2F-7B58-4045-AE81-04205D03A3D6}" srcOrd="0" destOrd="0" presId="urn:microsoft.com/office/officeart/2005/8/layout/list1"/>
    <dgm:cxn modelId="{E3D04104-E84A-485F-9924-7F8DB5C060C3}" type="presOf" srcId="{A9AEAEF2-EC49-4B61-A747-B2F8F8B81B83}" destId="{E9801491-A86C-4ABB-BFEF-FC9928A1F77E}" srcOrd="1" destOrd="0" presId="urn:microsoft.com/office/officeart/2005/8/layout/list1"/>
    <dgm:cxn modelId="{5D61120F-6178-488E-A69A-C66A57ECB588}" srcId="{60F15CE4-1E15-47CB-9196-61DD1B85559B}" destId="{3313CFC1-F357-4E8D-A560-6B4E0F94AF91}" srcOrd="0" destOrd="0" parTransId="{B1EDD5EA-3DD6-4538-B1C2-985CEBBF710D}" sibTransId="{8456CC86-859E-47FD-A585-CAED94F7AC26}"/>
    <dgm:cxn modelId="{8E3C5A14-C194-4E2B-A81F-F7A6A18CB5E7}" type="presOf" srcId="{AB67717E-7A67-4D1F-B0AD-3866BCA76990}" destId="{79FA9AE2-C182-4063-BAD2-F2A6CDB45CFD}" srcOrd="1" destOrd="0" presId="urn:microsoft.com/office/officeart/2005/8/layout/list1"/>
    <dgm:cxn modelId="{90B15537-3585-48AC-AF52-9EF4560B14EF}" type="presOf" srcId="{3313CFC1-F357-4E8D-A560-6B4E0F94AF91}" destId="{F8223F4A-9207-4E69-8201-13EBB015C191}" srcOrd="1" destOrd="0" presId="urn:microsoft.com/office/officeart/2005/8/layout/list1"/>
    <dgm:cxn modelId="{2F6B983E-DB25-4DDD-8EF9-97AC6C7B90B0}" type="presOf" srcId="{A9AEAEF2-EC49-4B61-A747-B2F8F8B81B83}" destId="{8CBE5FED-54FD-447C-AE1A-CE92BEBBB5E7}" srcOrd="0" destOrd="0" presId="urn:microsoft.com/office/officeart/2005/8/layout/list1"/>
    <dgm:cxn modelId="{9985535C-8A36-4D55-81F5-68AE060D5614}" type="presOf" srcId="{AB67717E-7A67-4D1F-B0AD-3866BCA76990}" destId="{DC1AB512-71EB-4123-8418-ABDADC9E7F5C}" srcOrd="0" destOrd="0" presId="urn:microsoft.com/office/officeart/2005/8/layout/list1"/>
    <dgm:cxn modelId="{70DEE943-39B1-4F99-B9A4-B19F3BA118E1}" type="presOf" srcId="{3313CFC1-F357-4E8D-A560-6B4E0F94AF91}" destId="{27E1A491-6C30-4C45-84AD-DD5FF3183933}" srcOrd="0" destOrd="0" presId="urn:microsoft.com/office/officeart/2005/8/layout/list1"/>
    <dgm:cxn modelId="{833E5247-A8BA-4373-A726-3840151313E1}" srcId="{60F15CE4-1E15-47CB-9196-61DD1B85559B}" destId="{01E7AB47-370D-4C98-921B-36B8B0E0DCFB}" srcOrd="1" destOrd="0" parTransId="{A905F29E-CC15-4BBF-A927-73EDFF67BCBC}" sibTransId="{AA93D128-3B89-40F2-93E7-91F52C9D8884}"/>
    <dgm:cxn modelId="{E2AE9C4A-7B9E-4D64-9606-44D4B0F0A8E0}" type="presOf" srcId="{01E7AB47-370D-4C98-921B-36B8B0E0DCFB}" destId="{D83A57AD-900C-4FAE-AF9A-58E24C549541}" srcOrd="1" destOrd="0" presId="urn:microsoft.com/office/officeart/2005/8/layout/list1"/>
    <dgm:cxn modelId="{58F625A7-7ACB-48B9-8075-C0419238C25E}" type="presOf" srcId="{01E7AB47-370D-4C98-921B-36B8B0E0DCFB}" destId="{6CA64408-EA7D-4114-9365-B6832AF3A7ED}" srcOrd="0" destOrd="0" presId="urn:microsoft.com/office/officeart/2005/8/layout/list1"/>
    <dgm:cxn modelId="{8C00C4A7-ED3C-457C-8BFC-FEC6AF0A3219}" srcId="{60F15CE4-1E15-47CB-9196-61DD1B85559B}" destId="{A9AEAEF2-EC49-4B61-A747-B2F8F8B81B83}" srcOrd="2" destOrd="0" parTransId="{F2466095-DC3E-4A9B-A593-80AEC5F8C7EF}" sibTransId="{7063CF9D-4969-4E22-A4FE-078C334EFFCE}"/>
    <dgm:cxn modelId="{753928FD-93ED-4AC5-B5B0-0A80D75149CC}" srcId="{60F15CE4-1E15-47CB-9196-61DD1B85559B}" destId="{AB67717E-7A67-4D1F-B0AD-3866BCA76990}" srcOrd="3" destOrd="0" parTransId="{234104DA-5912-466C-9F9D-5F902BEBC141}" sibTransId="{0FF7B3BA-68D8-4C5E-ADB5-1222E757E667}"/>
    <dgm:cxn modelId="{CEB39132-2FB6-4B9A-99A8-11AE2C1FD7E7}" type="presParOf" srcId="{FA4E6E2F-7B58-4045-AE81-04205D03A3D6}" destId="{736E6EB7-0008-4AD9-9289-115025816DC6}" srcOrd="0" destOrd="0" presId="urn:microsoft.com/office/officeart/2005/8/layout/list1"/>
    <dgm:cxn modelId="{61269939-80BE-4B14-81C1-951C67649936}" type="presParOf" srcId="{736E6EB7-0008-4AD9-9289-115025816DC6}" destId="{27E1A491-6C30-4C45-84AD-DD5FF3183933}" srcOrd="0" destOrd="0" presId="urn:microsoft.com/office/officeart/2005/8/layout/list1"/>
    <dgm:cxn modelId="{E0CBF6B0-89C4-4F0F-BC32-2B27A810BBE9}" type="presParOf" srcId="{736E6EB7-0008-4AD9-9289-115025816DC6}" destId="{F8223F4A-9207-4E69-8201-13EBB015C191}" srcOrd="1" destOrd="0" presId="urn:microsoft.com/office/officeart/2005/8/layout/list1"/>
    <dgm:cxn modelId="{D1FB8C40-851D-470A-9698-063043269A48}" type="presParOf" srcId="{FA4E6E2F-7B58-4045-AE81-04205D03A3D6}" destId="{F2EBFE71-29A5-4665-A56E-81D49224066D}" srcOrd="1" destOrd="0" presId="urn:microsoft.com/office/officeart/2005/8/layout/list1"/>
    <dgm:cxn modelId="{FA5B27D2-CC69-4F99-991F-C061860FDB69}" type="presParOf" srcId="{FA4E6E2F-7B58-4045-AE81-04205D03A3D6}" destId="{40450A7C-5545-48E0-AE1F-C0B49E17065B}" srcOrd="2" destOrd="0" presId="urn:microsoft.com/office/officeart/2005/8/layout/list1"/>
    <dgm:cxn modelId="{67655C6A-11DC-4CB7-960D-1BBB32C9CD46}" type="presParOf" srcId="{FA4E6E2F-7B58-4045-AE81-04205D03A3D6}" destId="{97AABE99-16F3-4679-99B5-27A1F0FD1FB7}" srcOrd="3" destOrd="0" presId="urn:microsoft.com/office/officeart/2005/8/layout/list1"/>
    <dgm:cxn modelId="{9F0B7404-7801-4239-B08D-FEF605CC7C7B}" type="presParOf" srcId="{FA4E6E2F-7B58-4045-AE81-04205D03A3D6}" destId="{BF7070BB-9541-48FA-ACBB-EE38BC15A848}" srcOrd="4" destOrd="0" presId="urn:microsoft.com/office/officeart/2005/8/layout/list1"/>
    <dgm:cxn modelId="{C30428FF-194C-4372-B9F6-BE5137A6E2E0}" type="presParOf" srcId="{BF7070BB-9541-48FA-ACBB-EE38BC15A848}" destId="{6CA64408-EA7D-4114-9365-B6832AF3A7ED}" srcOrd="0" destOrd="0" presId="urn:microsoft.com/office/officeart/2005/8/layout/list1"/>
    <dgm:cxn modelId="{BA4A255F-5703-4609-81FD-E588FDB6ED0B}" type="presParOf" srcId="{BF7070BB-9541-48FA-ACBB-EE38BC15A848}" destId="{D83A57AD-900C-4FAE-AF9A-58E24C549541}" srcOrd="1" destOrd="0" presId="urn:microsoft.com/office/officeart/2005/8/layout/list1"/>
    <dgm:cxn modelId="{1CF8B785-66DA-4A43-8F90-B0A0E77B83FB}" type="presParOf" srcId="{FA4E6E2F-7B58-4045-AE81-04205D03A3D6}" destId="{674F3723-94EC-4DC4-B485-F76E10C51851}" srcOrd="5" destOrd="0" presId="urn:microsoft.com/office/officeart/2005/8/layout/list1"/>
    <dgm:cxn modelId="{C3C520AC-6AC4-475F-BE9C-AA1510F2717C}" type="presParOf" srcId="{FA4E6E2F-7B58-4045-AE81-04205D03A3D6}" destId="{8AE28861-BA44-4D5A-9493-CF81F6B0C7C4}" srcOrd="6" destOrd="0" presId="urn:microsoft.com/office/officeart/2005/8/layout/list1"/>
    <dgm:cxn modelId="{E9F9D2B9-5CCF-4F9D-B876-33414A97F060}" type="presParOf" srcId="{FA4E6E2F-7B58-4045-AE81-04205D03A3D6}" destId="{C0120205-624A-48C4-8F1E-B90F61ADCAF7}" srcOrd="7" destOrd="0" presId="urn:microsoft.com/office/officeart/2005/8/layout/list1"/>
    <dgm:cxn modelId="{37C5D912-F1DA-42C4-B01A-777073363F17}" type="presParOf" srcId="{FA4E6E2F-7B58-4045-AE81-04205D03A3D6}" destId="{8E6FE6DE-1497-4C52-9DA4-EEDEE5C535B2}" srcOrd="8" destOrd="0" presId="urn:microsoft.com/office/officeart/2005/8/layout/list1"/>
    <dgm:cxn modelId="{500C808E-D473-4AF5-951E-C2548F3433A5}" type="presParOf" srcId="{8E6FE6DE-1497-4C52-9DA4-EEDEE5C535B2}" destId="{8CBE5FED-54FD-447C-AE1A-CE92BEBBB5E7}" srcOrd="0" destOrd="0" presId="urn:microsoft.com/office/officeart/2005/8/layout/list1"/>
    <dgm:cxn modelId="{CEF00E43-76DC-404F-8553-ABAB5D7811CC}" type="presParOf" srcId="{8E6FE6DE-1497-4C52-9DA4-EEDEE5C535B2}" destId="{E9801491-A86C-4ABB-BFEF-FC9928A1F77E}" srcOrd="1" destOrd="0" presId="urn:microsoft.com/office/officeart/2005/8/layout/list1"/>
    <dgm:cxn modelId="{A05D6460-23CC-4B81-A281-C87A773E0A92}" type="presParOf" srcId="{FA4E6E2F-7B58-4045-AE81-04205D03A3D6}" destId="{5EDAB2EC-F51B-4CD7-B121-A0E3A16492BF}" srcOrd="9" destOrd="0" presId="urn:microsoft.com/office/officeart/2005/8/layout/list1"/>
    <dgm:cxn modelId="{CDD2DBEE-C97D-408D-988D-17EB86DD295C}" type="presParOf" srcId="{FA4E6E2F-7B58-4045-AE81-04205D03A3D6}" destId="{4BB0DF7B-A12B-469F-80A7-E94E8430CB8C}" srcOrd="10" destOrd="0" presId="urn:microsoft.com/office/officeart/2005/8/layout/list1"/>
    <dgm:cxn modelId="{7930D48E-A47F-4A6B-9B66-9C2F55971610}" type="presParOf" srcId="{FA4E6E2F-7B58-4045-AE81-04205D03A3D6}" destId="{7AAF8DD2-6F34-4AE5-8FB5-A9407628E239}" srcOrd="11" destOrd="0" presId="urn:microsoft.com/office/officeart/2005/8/layout/list1"/>
    <dgm:cxn modelId="{A293E354-3FDB-43F9-80F7-50043E843AA6}" type="presParOf" srcId="{FA4E6E2F-7B58-4045-AE81-04205D03A3D6}" destId="{51C57C11-AE08-423E-8DF3-AB544AB51848}" srcOrd="12" destOrd="0" presId="urn:microsoft.com/office/officeart/2005/8/layout/list1"/>
    <dgm:cxn modelId="{ED27CD7C-FD23-4307-9C28-B3B18902F25E}" type="presParOf" srcId="{51C57C11-AE08-423E-8DF3-AB544AB51848}" destId="{DC1AB512-71EB-4123-8418-ABDADC9E7F5C}" srcOrd="0" destOrd="0" presId="urn:microsoft.com/office/officeart/2005/8/layout/list1"/>
    <dgm:cxn modelId="{18025EEF-0007-4CA7-AF29-9EB8A9AA2026}" type="presParOf" srcId="{51C57C11-AE08-423E-8DF3-AB544AB51848}" destId="{79FA9AE2-C182-4063-BAD2-F2A6CDB45CFD}" srcOrd="1" destOrd="0" presId="urn:microsoft.com/office/officeart/2005/8/layout/list1"/>
    <dgm:cxn modelId="{6845D965-DBB4-4A62-AAB6-BCDE6A89BB03}" type="presParOf" srcId="{FA4E6E2F-7B58-4045-AE81-04205D03A3D6}" destId="{DA8087E3-1D6A-47B9-93D7-72C954582047}" srcOrd="13" destOrd="0" presId="urn:microsoft.com/office/officeart/2005/8/layout/list1"/>
    <dgm:cxn modelId="{B7176989-E2F2-427D-A85D-7BC0393A3406}" type="presParOf" srcId="{FA4E6E2F-7B58-4045-AE81-04205D03A3D6}" destId="{7DDB4112-F1E7-4D22-8085-12D8E94F7FF8}"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696734-9012-4D34-9A32-43197FB6AD0C}"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6F7833F9-E480-4EA1-9758-CADBFF4977F5}">
      <dgm:prSet phldrT="[Text]"/>
      <dgm:spPr/>
      <dgm:t>
        <a:bodyPr/>
        <a:lstStyle/>
        <a:p>
          <a:r>
            <a:rPr lang="en-GB" dirty="0"/>
            <a:t>Writing test cases and execute them</a:t>
          </a:r>
          <a:endParaRPr lang="en-US" dirty="0"/>
        </a:p>
      </dgm:t>
    </dgm:pt>
    <dgm:pt modelId="{28306E3D-2160-42C6-AEA8-41787F589706}" type="parTrans" cxnId="{C6992EEF-C9A6-4E14-8263-27881F857A8A}">
      <dgm:prSet/>
      <dgm:spPr/>
      <dgm:t>
        <a:bodyPr/>
        <a:lstStyle/>
        <a:p>
          <a:endParaRPr lang="en-US"/>
        </a:p>
      </dgm:t>
    </dgm:pt>
    <dgm:pt modelId="{27FDDD22-6284-4D87-BD42-C2CFAAB3DD53}" type="sibTrans" cxnId="{C6992EEF-C9A6-4E14-8263-27881F857A8A}">
      <dgm:prSet/>
      <dgm:spPr/>
      <dgm:t>
        <a:bodyPr/>
        <a:lstStyle/>
        <a:p>
          <a:endParaRPr lang="en-US"/>
        </a:p>
      </dgm:t>
    </dgm:pt>
    <dgm:pt modelId="{95AB9612-371F-4D6F-A53F-92F93D5BE58E}">
      <dgm:prSet phldrT="[Text]"/>
      <dgm:spPr/>
      <dgm:t>
        <a:bodyPr/>
        <a:lstStyle/>
        <a:p>
          <a:r>
            <a:rPr lang="en-GB" dirty="0"/>
            <a:t>Finding areas of code not covered using Code Coverage Tool</a:t>
          </a:r>
          <a:endParaRPr lang="en-US" dirty="0"/>
        </a:p>
      </dgm:t>
    </dgm:pt>
    <dgm:pt modelId="{ABFE880C-62ED-41E3-835E-B15B2B098692}" type="parTrans" cxnId="{A88ECE58-F2E3-48C5-8B67-D12C343416C6}">
      <dgm:prSet/>
      <dgm:spPr/>
      <dgm:t>
        <a:bodyPr/>
        <a:lstStyle/>
        <a:p>
          <a:endParaRPr lang="en-US"/>
        </a:p>
      </dgm:t>
    </dgm:pt>
    <dgm:pt modelId="{92B12567-755C-49F6-ACD6-F84599E5ECD0}" type="sibTrans" cxnId="{A88ECE58-F2E3-48C5-8B67-D12C343416C6}">
      <dgm:prSet/>
      <dgm:spPr/>
      <dgm:t>
        <a:bodyPr/>
        <a:lstStyle/>
        <a:p>
          <a:endParaRPr lang="en-US"/>
        </a:p>
      </dgm:t>
    </dgm:pt>
    <dgm:pt modelId="{5139E095-51CE-4B90-86DC-601DA36AF56C}">
      <dgm:prSet phldrT="[Text]"/>
      <dgm:spPr/>
      <dgm:t>
        <a:bodyPr/>
        <a:lstStyle/>
        <a:p>
          <a:r>
            <a:rPr lang="en-GB" dirty="0"/>
            <a:t>Creating additional tests for identified gaps to increase test coverage</a:t>
          </a:r>
          <a:endParaRPr lang="en-US" dirty="0"/>
        </a:p>
      </dgm:t>
    </dgm:pt>
    <dgm:pt modelId="{83BA53B8-1487-4EC3-BCF1-8555F6D2FDFE}" type="parTrans" cxnId="{5D5F1106-DDDA-4448-9CD5-B7744676032E}">
      <dgm:prSet/>
      <dgm:spPr/>
      <dgm:t>
        <a:bodyPr/>
        <a:lstStyle/>
        <a:p>
          <a:endParaRPr lang="en-US"/>
        </a:p>
      </dgm:t>
    </dgm:pt>
    <dgm:pt modelId="{3458A885-D7E5-4385-813B-E3C4B789B300}" type="sibTrans" cxnId="{5D5F1106-DDDA-4448-9CD5-B7744676032E}">
      <dgm:prSet/>
      <dgm:spPr/>
      <dgm:t>
        <a:bodyPr/>
        <a:lstStyle/>
        <a:p>
          <a:endParaRPr lang="en-US"/>
        </a:p>
      </dgm:t>
    </dgm:pt>
    <dgm:pt modelId="{3EDD8C96-9171-4A0A-81EE-76539A87C2D6}">
      <dgm:prSet phldrT="[Text]"/>
      <dgm:spPr/>
      <dgm:t>
        <a:bodyPr/>
        <a:lstStyle/>
        <a:p>
          <a:r>
            <a:rPr lang="en-GB" dirty="0"/>
            <a:t>Determining a quantitative measure of code coverage</a:t>
          </a:r>
          <a:endParaRPr lang="en-US" dirty="0"/>
        </a:p>
      </dgm:t>
    </dgm:pt>
    <dgm:pt modelId="{A8004BA3-F281-4683-9B2F-FBA19B3F7E9D}" type="parTrans" cxnId="{A6137A29-0610-46D0-9555-C8F507823074}">
      <dgm:prSet/>
      <dgm:spPr/>
      <dgm:t>
        <a:bodyPr/>
        <a:lstStyle/>
        <a:p>
          <a:endParaRPr lang="en-US"/>
        </a:p>
      </dgm:t>
    </dgm:pt>
    <dgm:pt modelId="{C78BBBBA-5CE1-4B68-A79D-A7C68522759F}" type="sibTrans" cxnId="{A6137A29-0610-46D0-9555-C8F507823074}">
      <dgm:prSet/>
      <dgm:spPr/>
      <dgm:t>
        <a:bodyPr/>
        <a:lstStyle/>
        <a:p>
          <a:endParaRPr lang="en-US"/>
        </a:p>
      </dgm:t>
    </dgm:pt>
    <dgm:pt modelId="{E3EB3C81-A54F-4229-9714-EA4CB26E33D4}" type="pres">
      <dgm:prSet presAssocID="{37696734-9012-4D34-9A32-43197FB6AD0C}" presName="outerComposite" presStyleCnt="0">
        <dgm:presLayoutVars>
          <dgm:chMax val="5"/>
          <dgm:dir/>
          <dgm:resizeHandles val="exact"/>
        </dgm:presLayoutVars>
      </dgm:prSet>
      <dgm:spPr/>
    </dgm:pt>
    <dgm:pt modelId="{5EBF8968-FB32-4729-8867-955C48B0ECB1}" type="pres">
      <dgm:prSet presAssocID="{37696734-9012-4D34-9A32-43197FB6AD0C}" presName="dummyMaxCanvas" presStyleCnt="0">
        <dgm:presLayoutVars/>
      </dgm:prSet>
      <dgm:spPr/>
    </dgm:pt>
    <dgm:pt modelId="{CCBBF4E4-EE38-4781-953F-C683FB3A4ACE}" type="pres">
      <dgm:prSet presAssocID="{37696734-9012-4D34-9A32-43197FB6AD0C}" presName="FourNodes_1" presStyleLbl="node1" presStyleIdx="0" presStyleCnt="4">
        <dgm:presLayoutVars>
          <dgm:bulletEnabled val="1"/>
        </dgm:presLayoutVars>
      </dgm:prSet>
      <dgm:spPr/>
    </dgm:pt>
    <dgm:pt modelId="{A4C1109B-7AFB-4C8B-A445-B11ED3CF6F90}" type="pres">
      <dgm:prSet presAssocID="{37696734-9012-4D34-9A32-43197FB6AD0C}" presName="FourNodes_2" presStyleLbl="node1" presStyleIdx="1" presStyleCnt="4">
        <dgm:presLayoutVars>
          <dgm:bulletEnabled val="1"/>
        </dgm:presLayoutVars>
      </dgm:prSet>
      <dgm:spPr/>
    </dgm:pt>
    <dgm:pt modelId="{BCA56C64-E063-4A51-83A9-9D9EDB2D16AA}" type="pres">
      <dgm:prSet presAssocID="{37696734-9012-4D34-9A32-43197FB6AD0C}" presName="FourNodes_3" presStyleLbl="node1" presStyleIdx="2" presStyleCnt="4">
        <dgm:presLayoutVars>
          <dgm:bulletEnabled val="1"/>
        </dgm:presLayoutVars>
      </dgm:prSet>
      <dgm:spPr/>
    </dgm:pt>
    <dgm:pt modelId="{724FA525-923E-4824-ACE3-C52EE5A96590}" type="pres">
      <dgm:prSet presAssocID="{37696734-9012-4D34-9A32-43197FB6AD0C}" presName="FourNodes_4" presStyleLbl="node1" presStyleIdx="3" presStyleCnt="4">
        <dgm:presLayoutVars>
          <dgm:bulletEnabled val="1"/>
        </dgm:presLayoutVars>
      </dgm:prSet>
      <dgm:spPr/>
    </dgm:pt>
    <dgm:pt modelId="{EE0077A7-D413-4BB9-BB43-BDDDA6D419EB}" type="pres">
      <dgm:prSet presAssocID="{37696734-9012-4D34-9A32-43197FB6AD0C}" presName="FourConn_1-2" presStyleLbl="fgAccFollowNode1" presStyleIdx="0" presStyleCnt="3">
        <dgm:presLayoutVars>
          <dgm:bulletEnabled val="1"/>
        </dgm:presLayoutVars>
      </dgm:prSet>
      <dgm:spPr/>
    </dgm:pt>
    <dgm:pt modelId="{2D1CD238-C9A9-4945-AD45-E016D6AEBA8E}" type="pres">
      <dgm:prSet presAssocID="{37696734-9012-4D34-9A32-43197FB6AD0C}" presName="FourConn_2-3" presStyleLbl="fgAccFollowNode1" presStyleIdx="1" presStyleCnt="3">
        <dgm:presLayoutVars>
          <dgm:bulletEnabled val="1"/>
        </dgm:presLayoutVars>
      </dgm:prSet>
      <dgm:spPr/>
    </dgm:pt>
    <dgm:pt modelId="{288B2C24-DFBE-40BA-AA87-58D140B9EB54}" type="pres">
      <dgm:prSet presAssocID="{37696734-9012-4D34-9A32-43197FB6AD0C}" presName="FourConn_3-4" presStyleLbl="fgAccFollowNode1" presStyleIdx="2" presStyleCnt="3">
        <dgm:presLayoutVars>
          <dgm:bulletEnabled val="1"/>
        </dgm:presLayoutVars>
      </dgm:prSet>
      <dgm:spPr/>
    </dgm:pt>
    <dgm:pt modelId="{56B98ED8-1D63-428A-BD65-9F88683D8DDA}" type="pres">
      <dgm:prSet presAssocID="{37696734-9012-4D34-9A32-43197FB6AD0C}" presName="FourNodes_1_text" presStyleLbl="node1" presStyleIdx="3" presStyleCnt="4">
        <dgm:presLayoutVars>
          <dgm:bulletEnabled val="1"/>
        </dgm:presLayoutVars>
      </dgm:prSet>
      <dgm:spPr/>
    </dgm:pt>
    <dgm:pt modelId="{549ADE35-6117-4308-A20C-DB6B90EF68A1}" type="pres">
      <dgm:prSet presAssocID="{37696734-9012-4D34-9A32-43197FB6AD0C}" presName="FourNodes_2_text" presStyleLbl="node1" presStyleIdx="3" presStyleCnt="4">
        <dgm:presLayoutVars>
          <dgm:bulletEnabled val="1"/>
        </dgm:presLayoutVars>
      </dgm:prSet>
      <dgm:spPr/>
    </dgm:pt>
    <dgm:pt modelId="{91C00CF4-428F-464D-B6C7-278B9ADDE184}" type="pres">
      <dgm:prSet presAssocID="{37696734-9012-4D34-9A32-43197FB6AD0C}" presName="FourNodes_3_text" presStyleLbl="node1" presStyleIdx="3" presStyleCnt="4">
        <dgm:presLayoutVars>
          <dgm:bulletEnabled val="1"/>
        </dgm:presLayoutVars>
      </dgm:prSet>
      <dgm:spPr/>
    </dgm:pt>
    <dgm:pt modelId="{212D5426-3E9B-417B-8EEC-473780AABA7A}" type="pres">
      <dgm:prSet presAssocID="{37696734-9012-4D34-9A32-43197FB6AD0C}" presName="FourNodes_4_text" presStyleLbl="node1" presStyleIdx="3" presStyleCnt="4">
        <dgm:presLayoutVars>
          <dgm:bulletEnabled val="1"/>
        </dgm:presLayoutVars>
      </dgm:prSet>
      <dgm:spPr/>
    </dgm:pt>
  </dgm:ptLst>
  <dgm:cxnLst>
    <dgm:cxn modelId="{5D5F1106-DDDA-4448-9CD5-B7744676032E}" srcId="{37696734-9012-4D34-9A32-43197FB6AD0C}" destId="{5139E095-51CE-4B90-86DC-601DA36AF56C}" srcOrd="2" destOrd="0" parTransId="{83BA53B8-1487-4EC3-BCF1-8555F6D2FDFE}" sibTransId="{3458A885-D7E5-4385-813B-E3C4B789B300}"/>
    <dgm:cxn modelId="{382CDD12-71B8-4C00-A5F4-E770B8331613}" type="presOf" srcId="{3458A885-D7E5-4385-813B-E3C4B789B300}" destId="{288B2C24-DFBE-40BA-AA87-58D140B9EB54}" srcOrd="0" destOrd="0" presId="urn:microsoft.com/office/officeart/2005/8/layout/vProcess5"/>
    <dgm:cxn modelId="{4CAE5816-108E-4D4D-8FBA-CA816BA09F55}" type="presOf" srcId="{3EDD8C96-9171-4A0A-81EE-76539A87C2D6}" destId="{212D5426-3E9B-417B-8EEC-473780AABA7A}" srcOrd="1" destOrd="0" presId="urn:microsoft.com/office/officeart/2005/8/layout/vProcess5"/>
    <dgm:cxn modelId="{93927A1A-AF26-4142-84C4-E4BBCAAACBD4}" type="presOf" srcId="{3EDD8C96-9171-4A0A-81EE-76539A87C2D6}" destId="{724FA525-923E-4824-ACE3-C52EE5A96590}" srcOrd="0" destOrd="0" presId="urn:microsoft.com/office/officeart/2005/8/layout/vProcess5"/>
    <dgm:cxn modelId="{10A5AF22-0334-422E-877C-9C0E4B8747F4}" type="presOf" srcId="{5139E095-51CE-4B90-86DC-601DA36AF56C}" destId="{BCA56C64-E063-4A51-83A9-9D9EDB2D16AA}" srcOrd="0" destOrd="0" presId="urn:microsoft.com/office/officeart/2005/8/layout/vProcess5"/>
    <dgm:cxn modelId="{A6137A29-0610-46D0-9555-C8F507823074}" srcId="{37696734-9012-4D34-9A32-43197FB6AD0C}" destId="{3EDD8C96-9171-4A0A-81EE-76539A87C2D6}" srcOrd="3" destOrd="0" parTransId="{A8004BA3-F281-4683-9B2F-FBA19B3F7E9D}" sibTransId="{C78BBBBA-5CE1-4B68-A79D-A7C68522759F}"/>
    <dgm:cxn modelId="{D7C43630-F65E-46F1-9DB7-6AD6BC16F494}" type="presOf" srcId="{6F7833F9-E480-4EA1-9758-CADBFF4977F5}" destId="{CCBBF4E4-EE38-4781-953F-C683FB3A4ACE}" srcOrd="0" destOrd="0" presId="urn:microsoft.com/office/officeart/2005/8/layout/vProcess5"/>
    <dgm:cxn modelId="{DDCC4A5B-98C0-4D80-8799-EE5B956DED08}" type="presOf" srcId="{27FDDD22-6284-4D87-BD42-C2CFAAB3DD53}" destId="{EE0077A7-D413-4BB9-BB43-BDDDA6D419EB}" srcOrd="0" destOrd="0" presId="urn:microsoft.com/office/officeart/2005/8/layout/vProcess5"/>
    <dgm:cxn modelId="{D3946F53-A3BE-4A25-A6F4-CFA1C33B3456}" type="presOf" srcId="{92B12567-755C-49F6-ACD6-F84599E5ECD0}" destId="{2D1CD238-C9A9-4945-AD45-E016D6AEBA8E}" srcOrd="0" destOrd="0" presId="urn:microsoft.com/office/officeart/2005/8/layout/vProcess5"/>
    <dgm:cxn modelId="{A88ECE58-F2E3-48C5-8B67-D12C343416C6}" srcId="{37696734-9012-4D34-9A32-43197FB6AD0C}" destId="{95AB9612-371F-4D6F-A53F-92F93D5BE58E}" srcOrd="1" destOrd="0" parTransId="{ABFE880C-62ED-41E3-835E-B15B2B098692}" sibTransId="{92B12567-755C-49F6-ACD6-F84599E5ECD0}"/>
    <dgm:cxn modelId="{109E708B-8EFA-447D-BBE5-5E386263C2CA}" type="presOf" srcId="{37696734-9012-4D34-9A32-43197FB6AD0C}" destId="{E3EB3C81-A54F-4229-9714-EA4CB26E33D4}" srcOrd="0" destOrd="0" presId="urn:microsoft.com/office/officeart/2005/8/layout/vProcess5"/>
    <dgm:cxn modelId="{307B9EB6-5D7D-41BB-8812-E8E125BD825F}" type="presOf" srcId="{95AB9612-371F-4D6F-A53F-92F93D5BE58E}" destId="{A4C1109B-7AFB-4C8B-A445-B11ED3CF6F90}" srcOrd="0" destOrd="0" presId="urn:microsoft.com/office/officeart/2005/8/layout/vProcess5"/>
    <dgm:cxn modelId="{B8744ABA-06A5-4E61-822E-CEB55891CCCC}" type="presOf" srcId="{6F7833F9-E480-4EA1-9758-CADBFF4977F5}" destId="{56B98ED8-1D63-428A-BD65-9F88683D8DDA}" srcOrd="1" destOrd="0" presId="urn:microsoft.com/office/officeart/2005/8/layout/vProcess5"/>
    <dgm:cxn modelId="{F5314FDB-462D-4648-9BF0-AE31F0ED083F}" type="presOf" srcId="{5139E095-51CE-4B90-86DC-601DA36AF56C}" destId="{91C00CF4-428F-464D-B6C7-278B9ADDE184}" srcOrd="1" destOrd="0" presId="urn:microsoft.com/office/officeart/2005/8/layout/vProcess5"/>
    <dgm:cxn modelId="{3D7D40EB-EDB4-4DAE-922C-B426E719B71B}" type="presOf" srcId="{95AB9612-371F-4D6F-A53F-92F93D5BE58E}" destId="{549ADE35-6117-4308-A20C-DB6B90EF68A1}" srcOrd="1" destOrd="0" presId="urn:microsoft.com/office/officeart/2005/8/layout/vProcess5"/>
    <dgm:cxn modelId="{C6992EEF-C9A6-4E14-8263-27881F857A8A}" srcId="{37696734-9012-4D34-9A32-43197FB6AD0C}" destId="{6F7833F9-E480-4EA1-9758-CADBFF4977F5}" srcOrd="0" destOrd="0" parTransId="{28306E3D-2160-42C6-AEA8-41787F589706}" sibTransId="{27FDDD22-6284-4D87-BD42-C2CFAAB3DD53}"/>
    <dgm:cxn modelId="{DD61A549-2159-4AEE-AAB7-039CF018DE0E}" type="presParOf" srcId="{E3EB3C81-A54F-4229-9714-EA4CB26E33D4}" destId="{5EBF8968-FB32-4729-8867-955C48B0ECB1}" srcOrd="0" destOrd="0" presId="urn:microsoft.com/office/officeart/2005/8/layout/vProcess5"/>
    <dgm:cxn modelId="{8467429A-457F-4588-96E1-370DA5F1E7DE}" type="presParOf" srcId="{E3EB3C81-A54F-4229-9714-EA4CB26E33D4}" destId="{CCBBF4E4-EE38-4781-953F-C683FB3A4ACE}" srcOrd="1" destOrd="0" presId="urn:microsoft.com/office/officeart/2005/8/layout/vProcess5"/>
    <dgm:cxn modelId="{EDB8048B-9A1D-4AE5-8EE3-F43B66E55773}" type="presParOf" srcId="{E3EB3C81-A54F-4229-9714-EA4CB26E33D4}" destId="{A4C1109B-7AFB-4C8B-A445-B11ED3CF6F90}" srcOrd="2" destOrd="0" presId="urn:microsoft.com/office/officeart/2005/8/layout/vProcess5"/>
    <dgm:cxn modelId="{9582C495-E129-49B8-8E42-BA9031F0842D}" type="presParOf" srcId="{E3EB3C81-A54F-4229-9714-EA4CB26E33D4}" destId="{BCA56C64-E063-4A51-83A9-9D9EDB2D16AA}" srcOrd="3" destOrd="0" presId="urn:microsoft.com/office/officeart/2005/8/layout/vProcess5"/>
    <dgm:cxn modelId="{CD278834-F12C-40C1-83E1-C30AFF6D4A31}" type="presParOf" srcId="{E3EB3C81-A54F-4229-9714-EA4CB26E33D4}" destId="{724FA525-923E-4824-ACE3-C52EE5A96590}" srcOrd="4" destOrd="0" presId="urn:microsoft.com/office/officeart/2005/8/layout/vProcess5"/>
    <dgm:cxn modelId="{176CE4B0-BC70-481C-8609-419E17C4B6B8}" type="presParOf" srcId="{E3EB3C81-A54F-4229-9714-EA4CB26E33D4}" destId="{EE0077A7-D413-4BB9-BB43-BDDDA6D419EB}" srcOrd="5" destOrd="0" presId="urn:microsoft.com/office/officeart/2005/8/layout/vProcess5"/>
    <dgm:cxn modelId="{C8C21D6F-C109-40F6-87A7-E8BD738CE2DC}" type="presParOf" srcId="{E3EB3C81-A54F-4229-9714-EA4CB26E33D4}" destId="{2D1CD238-C9A9-4945-AD45-E016D6AEBA8E}" srcOrd="6" destOrd="0" presId="urn:microsoft.com/office/officeart/2005/8/layout/vProcess5"/>
    <dgm:cxn modelId="{F5508214-A56E-451E-A338-7DF190ECE8EA}" type="presParOf" srcId="{E3EB3C81-A54F-4229-9714-EA4CB26E33D4}" destId="{288B2C24-DFBE-40BA-AA87-58D140B9EB54}" srcOrd="7" destOrd="0" presId="urn:microsoft.com/office/officeart/2005/8/layout/vProcess5"/>
    <dgm:cxn modelId="{2547EE1E-43EF-4565-9B52-D9D44CABA2F8}" type="presParOf" srcId="{E3EB3C81-A54F-4229-9714-EA4CB26E33D4}" destId="{56B98ED8-1D63-428A-BD65-9F88683D8DDA}" srcOrd="8" destOrd="0" presId="urn:microsoft.com/office/officeart/2005/8/layout/vProcess5"/>
    <dgm:cxn modelId="{6451019C-CDA3-4120-9DE9-2B90C41F415D}" type="presParOf" srcId="{E3EB3C81-A54F-4229-9714-EA4CB26E33D4}" destId="{549ADE35-6117-4308-A20C-DB6B90EF68A1}" srcOrd="9" destOrd="0" presId="urn:microsoft.com/office/officeart/2005/8/layout/vProcess5"/>
    <dgm:cxn modelId="{79BA1F48-6A53-487E-8763-BEB1AAC78665}" type="presParOf" srcId="{E3EB3C81-A54F-4229-9714-EA4CB26E33D4}" destId="{91C00CF4-428F-464D-B6C7-278B9ADDE184}" srcOrd="10" destOrd="0" presId="urn:microsoft.com/office/officeart/2005/8/layout/vProcess5"/>
    <dgm:cxn modelId="{C6F7A773-6234-4CDC-A0B4-2A3DB49556B0}" type="presParOf" srcId="{E3EB3C81-A54F-4229-9714-EA4CB26E33D4}" destId="{212D5426-3E9B-417B-8EEC-473780AABA7A}"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9ED8E5-E1EE-4EC2-B07A-09526D7E5B24}" type="doc">
      <dgm:prSet loTypeId="urn:microsoft.com/office/officeart/2005/8/layout/pyramid2" loCatId="list" qsTypeId="urn:microsoft.com/office/officeart/2005/8/quickstyle/simple1" qsCatId="simple" csTypeId="urn:microsoft.com/office/officeart/2005/8/colors/accent1_2" csCatId="accent1" phldr="1"/>
      <dgm:spPr/>
    </dgm:pt>
    <dgm:pt modelId="{80E07E5E-E5B3-4212-B320-89DF2C123B2E}">
      <dgm:prSet phldrT="[Text]"/>
      <dgm:spPr/>
      <dgm:t>
        <a:bodyPr/>
        <a:lstStyle/>
        <a:p>
          <a:r>
            <a:rPr lang="en-US" dirty="0"/>
            <a:t>Instructions Coverage</a:t>
          </a:r>
        </a:p>
      </dgm:t>
    </dgm:pt>
    <dgm:pt modelId="{946F3F1C-C22C-4A29-886A-A22A90AF5D64}" type="parTrans" cxnId="{A00004B9-0A25-4EF6-850E-C63BE5260881}">
      <dgm:prSet/>
      <dgm:spPr/>
      <dgm:t>
        <a:bodyPr/>
        <a:lstStyle/>
        <a:p>
          <a:endParaRPr lang="en-US"/>
        </a:p>
      </dgm:t>
    </dgm:pt>
    <dgm:pt modelId="{EF56596C-D4A3-423D-AFE5-6FEDAC34D477}" type="sibTrans" cxnId="{A00004B9-0A25-4EF6-850E-C63BE5260881}">
      <dgm:prSet/>
      <dgm:spPr/>
      <dgm:t>
        <a:bodyPr/>
        <a:lstStyle/>
        <a:p>
          <a:endParaRPr lang="en-US"/>
        </a:p>
      </dgm:t>
    </dgm:pt>
    <dgm:pt modelId="{87916170-1460-4FB7-9898-03C692A2AAA7}">
      <dgm:prSet phldrT="[Text]"/>
      <dgm:spPr/>
      <dgm:t>
        <a:bodyPr/>
        <a:lstStyle/>
        <a:p>
          <a:r>
            <a:rPr lang="en-US" dirty="0"/>
            <a:t>Statements Coverage</a:t>
          </a:r>
        </a:p>
      </dgm:t>
    </dgm:pt>
    <dgm:pt modelId="{99DA4137-C42F-4E7F-9B2E-15B728240101}" type="parTrans" cxnId="{3634594C-7463-4730-B3E2-8C863E008D44}">
      <dgm:prSet/>
      <dgm:spPr/>
      <dgm:t>
        <a:bodyPr/>
        <a:lstStyle/>
        <a:p>
          <a:endParaRPr lang="en-US"/>
        </a:p>
      </dgm:t>
    </dgm:pt>
    <dgm:pt modelId="{B3EC228F-DEC3-4573-919F-C07C9A5C8532}" type="sibTrans" cxnId="{3634594C-7463-4730-B3E2-8C863E008D44}">
      <dgm:prSet/>
      <dgm:spPr/>
      <dgm:t>
        <a:bodyPr/>
        <a:lstStyle/>
        <a:p>
          <a:endParaRPr lang="en-US"/>
        </a:p>
      </dgm:t>
    </dgm:pt>
    <dgm:pt modelId="{5BCBAC3D-A946-4E10-881A-358265F59CAC}">
      <dgm:prSet phldrT="[Text]"/>
      <dgm:spPr/>
      <dgm:t>
        <a:bodyPr/>
        <a:lstStyle/>
        <a:p>
          <a:r>
            <a:rPr lang="en-US" dirty="0"/>
            <a:t>Branch Coverage</a:t>
          </a:r>
        </a:p>
      </dgm:t>
    </dgm:pt>
    <dgm:pt modelId="{AC420AB5-C2DE-4E95-8692-241688BC1D67}" type="parTrans" cxnId="{5E172C4E-57BB-489C-95D0-89446C6C7540}">
      <dgm:prSet/>
      <dgm:spPr/>
      <dgm:t>
        <a:bodyPr/>
        <a:lstStyle/>
        <a:p>
          <a:endParaRPr lang="en-US"/>
        </a:p>
      </dgm:t>
    </dgm:pt>
    <dgm:pt modelId="{72B2085A-17DB-4A02-901E-0DB3FFA1B90F}" type="sibTrans" cxnId="{5E172C4E-57BB-489C-95D0-89446C6C7540}">
      <dgm:prSet/>
      <dgm:spPr/>
      <dgm:t>
        <a:bodyPr/>
        <a:lstStyle/>
        <a:p>
          <a:endParaRPr lang="en-US"/>
        </a:p>
      </dgm:t>
    </dgm:pt>
    <dgm:pt modelId="{9AC907B0-3C16-4A31-9E2F-3CF038B1285C}">
      <dgm:prSet phldrT="[Text]"/>
      <dgm:spPr/>
      <dgm:t>
        <a:bodyPr/>
        <a:lstStyle/>
        <a:p>
          <a:r>
            <a:rPr lang="en-US" dirty="0"/>
            <a:t>Method Coverage</a:t>
          </a:r>
        </a:p>
      </dgm:t>
    </dgm:pt>
    <dgm:pt modelId="{AF32E9E2-084C-4FD2-9B6D-D24D05656E2C}" type="parTrans" cxnId="{0867C5E8-8A45-4428-A667-3CAC56D67A9B}">
      <dgm:prSet/>
      <dgm:spPr/>
      <dgm:t>
        <a:bodyPr/>
        <a:lstStyle/>
        <a:p>
          <a:endParaRPr lang="en-US"/>
        </a:p>
      </dgm:t>
    </dgm:pt>
    <dgm:pt modelId="{659D0690-5EBA-4266-ACC6-BB1304046EDD}" type="sibTrans" cxnId="{0867C5E8-8A45-4428-A667-3CAC56D67A9B}">
      <dgm:prSet/>
      <dgm:spPr/>
      <dgm:t>
        <a:bodyPr/>
        <a:lstStyle/>
        <a:p>
          <a:endParaRPr lang="en-US"/>
        </a:p>
      </dgm:t>
    </dgm:pt>
    <dgm:pt modelId="{35CF5780-FBC4-4E44-8631-1688B0704D8A}">
      <dgm:prSet phldrT="[Text]"/>
      <dgm:spPr/>
      <dgm:t>
        <a:bodyPr/>
        <a:lstStyle/>
        <a:p>
          <a:r>
            <a:rPr lang="en-US" dirty="0"/>
            <a:t>Class Coverage</a:t>
          </a:r>
        </a:p>
      </dgm:t>
    </dgm:pt>
    <dgm:pt modelId="{1ADE2FFC-C71D-4CDC-A2B2-F3FD4A58B169}" type="parTrans" cxnId="{DD6CFA63-A66C-4FA1-8BE0-FAEB14274BF2}">
      <dgm:prSet/>
      <dgm:spPr/>
      <dgm:t>
        <a:bodyPr/>
        <a:lstStyle/>
        <a:p>
          <a:endParaRPr lang="en-US"/>
        </a:p>
      </dgm:t>
    </dgm:pt>
    <dgm:pt modelId="{B6797CC4-BCF2-4EA3-8F67-31B2A497F064}" type="sibTrans" cxnId="{DD6CFA63-A66C-4FA1-8BE0-FAEB14274BF2}">
      <dgm:prSet/>
      <dgm:spPr/>
      <dgm:t>
        <a:bodyPr/>
        <a:lstStyle/>
        <a:p>
          <a:endParaRPr lang="en-US"/>
        </a:p>
      </dgm:t>
    </dgm:pt>
    <dgm:pt modelId="{83F3CBE0-F7CF-443C-B707-12229183897D}" type="pres">
      <dgm:prSet presAssocID="{EE9ED8E5-E1EE-4EC2-B07A-09526D7E5B24}" presName="compositeShape" presStyleCnt="0">
        <dgm:presLayoutVars>
          <dgm:dir/>
          <dgm:resizeHandles/>
        </dgm:presLayoutVars>
      </dgm:prSet>
      <dgm:spPr/>
    </dgm:pt>
    <dgm:pt modelId="{3CDE1136-6DD2-4EF9-9350-4E194C6ACABC}" type="pres">
      <dgm:prSet presAssocID="{EE9ED8E5-E1EE-4EC2-B07A-09526D7E5B24}" presName="pyramid" presStyleLbl="node1" presStyleIdx="0" presStyleCnt="1"/>
      <dgm:spPr/>
    </dgm:pt>
    <dgm:pt modelId="{C03CE98A-1BB6-4A5A-84C8-531192751914}" type="pres">
      <dgm:prSet presAssocID="{EE9ED8E5-E1EE-4EC2-B07A-09526D7E5B24}" presName="theList" presStyleCnt="0"/>
      <dgm:spPr/>
    </dgm:pt>
    <dgm:pt modelId="{44ABD7A3-E973-40FE-BE79-CE6FC1147984}" type="pres">
      <dgm:prSet presAssocID="{80E07E5E-E5B3-4212-B320-89DF2C123B2E}" presName="aNode" presStyleLbl="fgAcc1" presStyleIdx="0" presStyleCnt="5">
        <dgm:presLayoutVars>
          <dgm:bulletEnabled val="1"/>
        </dgm:presLayoutVars>
      </dgm:prSet>
      <dgm:spPr/>
    </dgm:pt>
    <dgm:pt modelId="{169D336C-2F9F-41FE-907E-76227AAF6C34}" type="pres">
      <dgm:prSet presAssocID="{80E07E5E-E5B3-4212-B320-89DF2C123B2E}" presName="aSpace" presStyleCnt="0"/>
      <dgm:spPr/>
    </dgm:pt>
    <dgm:pt modelId="{905D623F-3AD0-4743-B7B2-F0A4CF3A7537}" type="pres">
      <dgm:prSet presAssocID="{87916170-1460-4FB7-9898-03C692A2AAA7}" presName="aNode" presStyleLbl="fgAcc1" presStyleIdx="1" presStyleCnt="5">
        <dgm:presLayoutVars>
          <dgm:bulletEnabled val="1"/>
        </dgm:presLayoutVars>
      </dgm:prSet>
      <dgm:spPr/>
    </dgm:pt>
    <dgm:pt modelId="{482F83BE-6CA0-42DD-AC2E-2CCB055B680D}" type="pres">
      <dgm:prSet presAssocID="{87916170-1460-4FB7-9898-03C692A2AAA7}" presName="aSpace" presStyleCnt="0"/>
      <dgm:spPr/>
    </dgm:pt>
    <dgm:pt modelId="{56E055BE-5D06-49DB-8FEE-351AF4487957}" type="pres">
      <dgm:prSet presAssocID="{5BCBAC3D-A946-4E10-881A-358265F59CAC}" presName="aNode" presStyleLbl="fgAcc1" presStyleIdx="2" presStyleCnt="5">
        <dgm:presLayoutVars>
          <dgm:bulletEnabled val="1"/>
        </dgm:presLayoutVars>
      </dgm:prSet>
      <dgm:spPr/>
    </dgm:pt>
    <dgm:pt modelId="{993364D6-4A0E-4F4D-A2C0-5CAB26E95681}" type="pres">
      <dgm:prSet presAssocID="{5BCBAC3D-A946-4E10-881A-358265F59CAC}" presName="aSpace" presStyleCnt="0"/>
      <dgm:spPr/>
    </dgm:pt>
    <dgm:pt modelId="{C34FCE06-3715-45AC-885C-A926A403873B}" type="pres">
      <dgm:prSet presAssocID="{9AC907B0-3C16-4A31-9E2F-3CF038B1285C}" presName="aNode" presStyleLbl="fgAcc1" presStyleIdx="3" presStyleCnt="5">
        <dgm:presLayoutVars>
          <dgm:bulletEnabled val="1"/>
        </dgm:presLayoutVars>
      </dgm:prSet>
      <dgm:spPr/>
    </dgm:pt>
    <dgm:pt modelId="{09431705-69E4-4551-A514-C5D22DCFE713}" type="pres">
      <dgm:prSet presAssocID="{9AC907B0-3C16-4A31-9E2F-3CF038B1285C}" presName="aSpace" presStyleCnt="0"/>
      <dgm:spPr/>
    </dgm:pt>
    <dgm:pt modelId="{03313E32-B20F-4E96-A57F-04F76B9D738D}" type="pres">
      <dgm:prSet presAssocID="{35CF5780-FBC4-4E44-8631-1688B0704D8A}" presName="aNode" presStyleLbl="fgAcc1" presStyleIdx="4" presStyleCnt="5">
        <dgm:presLayoutVars>
          <dgm:bulletEnabled val="1"/>
        </dgm:presLayoutVars>
      </dgm:prSet>
      <dgm:spPr/>
    </dgm:pt>
    <dgm:pt modelId="{DD54A6C6-4D43-405B-A090-4FC69B804B90}" type="pres">
      <dgm:prSet presAssocID="{35CF5780-FBC4-4E44-8631-1688B0704D8A}" presName="aSpace" presStyleCnt="0"/>
      <dgm:spPr/>
    </dgm:pt>
  </dgm:ptLst>
  <dgm:cxnLst>
    <dgm:cxn modelId="{FD07B25B-352E-4565-B753-E511637BB4A5}" type="presOf" srcId="{EE9ED8E5-E1EE-4EC2-B07A-09526D7E5B24}" destId="{83F3CBE0-F7CF-443C-B707-12229183897D}" srcOrd="0" destOrd="0" presId="urn:microsoft.com/office/officeart/2005/8/layout/pyramid2"/>
    <dgm:cxn modelId="{DD6CFA63-A66C-4FA1-8BE0-FAEB14274BF2}" srcId="{EE9ED8E5-E1EE-4EC2-B07A-09526D7E5B24}" destId="{35CF5780-FBC4-4E44-8631-1688B0704D8A}" srcOrd="4" destOrd="0" parTransId="{1ADE2FFC-C71D-4CDC-A2B2-F3FD4A58B169}" sibTransId="{B6797CC4-BCF2-4EA3-8F67-31B2A497F064}"/>
    <dgm:cxn modelId="{C4EE706A-F321-4152-8A4D-68CCEE331021}" type="presOf" srcId="{35CF5780-FBC4-4E44-8631-1688B0704D8A}" destId="{03313E32-B20F-4E96-A57F-04F76B9D738D}" srcOrd="0" destOrd="0" presId="urn:microsoft.com/office/officeart/2005/8/layout/pyramid2"/>
    <dgm:cxn modelId="{3634594C-7463-4730-B3E2-8C863E008D44}" srcId="{EE9ED8E5-E1EE-4EC2-B07A-09526D7E5B24}" destId="{87916170-1460-4FB7-9898-03C692A2AAA7}" srcOrd="1" destOrd="0" parTransId="{99DA4137-C42F-4E7F-9B2E-15B728240101}" sibTransId="{B3EC228F-DEC3-4573-919F-C07C9A5C8532}"/>
    <dgm:cxn modelId="{5E172C4E-57BB-489C-95D0-89446C6C7540}" srcId="{EE9ED8E5-E1EE-4EC2-B07A-09526D7E5B24}" destId="{5BCBAC3D-A946-4E10-881A-358265F59CAC}" srcOrd="2" destOrd="0" parTransId="{AC420AB5-C2DE-4E95-8692-241688BC1D67}" sibTransId="{72B2085A-17DB-4A02-901E-0DB3FFA1B90F}"/>
    <dgm:cxn modelId="{0755F48A-C53B-4DEE-8C15-3157ED5C8106}" type="presOf" srcId="{87916170-1460-4FB7-9898-03C692A2AAA7}" destId="{905D623F-3AD0-4743-B7B2-F0A4CF3A7537}" srcOrd="0" destOrd="0" presId="urn:microsoft.com/office/officeart/2005/8/layout/pyramid2"/>
    <dgm:cxn modelId="{A0103290-7D65-4F93-8CC2-1677EF266FC8}" type="presOf" srcId="{5BCBAC3D-A946-4E10-881A-358265F59CAC}" destId="{56E055BE-5D06-49DB-8FEE-351AF4487957}" srcOrd="0" destOrd="0" presId="urn:microsoft.com/office/officeart/2005/8/layout/pyramid2"/>
    <dgm:cxn modelId="{A00004B9-0A25-4EF6-850E-C63BE5260881}" srcId="{EE9ED8E5-E1EE-4EC2-B07A-09526D7E5B24}" destId="{80E07E5E-E5B3-4212-B320-89DF2C123B2E}" srcOrd="0" destOrd="0" parTransId="{946F3F1C-C22C-4A29-886A-A22A90AF5D64}" sibTransId="{EF56596C-D4A3-423D-AFE5-6FEDAC34D477}"/>
    <dgm:cxn modelId="{E35D13C9-0D62-4094-AABB-38E3A9EB2B69}" type="presOf" srcId="{9AC907B0-3C16-4A31-9E2F-3CF038B1285C}" destId="{C34FCE06-3715-45AC-885C-A926A403873B}" srcOrd="0" destOrd="0" presId="urn:microsoft.com/office/officeart/2005/8/layout/pyramid2"/>
    <dgm:cxn modelId="{0867C5E8-8A45-4428-A667-3CAC56D67A9B}" srcId="{EE9ED8E5-E1EE-4EC2-B07A-09526D7E5B24}" destId="{9AC907B0-3C16-4A31-9E2F-3CF038B1285C}" srcOrd="3" destOrd="0" parTransId="{AF32E9E2-084C-4FD2-9B6D-D24D05656E2C}" sibTransId="{659D0690-5EBA-4266-ACC6-BB1304046EDD}"/>
    <dgm:cxn modelId="{6CC4F6EB-CB20-49FC-B8B7-0600F6092784}" type="presOf" srcId="{80E07E5E-E5B3-4212-B320-89DF2C123B2E}" destId="{44ABD7A3-E973-40FE-BE79-CE6FC1147984}" srcOrd="0" destOrd="0" presId="urn:microsoft.com/office/officeart/2005/8/layout/pyramid2"/>
    <dgm:cxn modelId="{3C84A40A-A602-4772-9BE0-60C0020940BD}" type="presParOf" srcId="{83F3CBE0-F7CF-443C-B707-12229183897D}" destId="{3CDE1136-6DD2-4EF9-9350-4E194C6ACABC}" srcOrd="0" destOrd="0" presId="urn:microsoft.com/office/officeart/2005/8/layout/pyramid2"/>
    <dgm:cxn modelId="{8DC5E65B-E3AC-41AB-88BF-6EA5C6BE2D54}" type="presParOf" srcId="{83F3CBE0-F7CF-443C-B707-12229183897D}" destId="{C03CE98A-1BB6-4A5A-84C8-531192751914}" srcOrd="1" destOrd="0" presId="urn:microsoft.com/office/officeart/2005/8/layout/pyramid2"/>
    <dgm:cxn modelId="{522B316B-687B-4914-99C5-9BA16AF04016}" type="presParOf" srcId="{C03CE98A-1BB6-4A5A-84C8-531192751914}" destId="{44ABD7A3-E973-40FE-BE79-CE6FC1147984}" srcOrd="0" destOrd="0" presId="urn:microsoft.com/office/officeart/2005/8/layout/pyramid2"/>
    <dgm:cxn modelId="{4E38AB49-4D8B-4424-A085-32F8ADDB609C}" type="presParOf" srcId="{C03CE98A-1BB6-4A5A-84C8-531192751914}" destId="{169D336C-2F9F-41FE-907E-76227AAF6C34}" srcOrd="1" destOrd="0" presId="urn:microsoft.com/office/officeart/2005/8/layout/pyramid2"/>
    <dgm:cxn modelId="{AE7E3C48-FDAB-4C3E-A939-0A1029D18A49}" type="presParOf" srcId="{C03CE98A-1BB6-4A5A-84C8-531192751914}" destId="{905D623F-3AD0-4743-B7B2-F0A4CF3A7537}" srcOrd="2" destOrd="0" presId="urn:microsoft.com/office/officeart/2005/8/layout/pyramid2"/>
    <dgm:cxn modelId="{909278B4-02AC-4A3C-A319-0C045357AF3B}" type="presParOf" srcId="{C03CE98A-1BB6-4A5A-84C8-531192751914}" destId="{482F83BE-6CA0-42DD-AC2E-2CCB055B680D}" srcOrd="3" destOrd="0" presId="urn:microsoft.com/office/officeart/2005/8/layout/pyramid2"/>
    <dgm:cxn modelId="{0C02DF0F-3775-43AC-B327-9CF067694305}" type="presParOf" srcId="{C03CE98A-1BB6-4A5A-84C8-531192751914}" destId="{56E055BE-5D06-49DB-8FEE-351AF4487957}" srcOrd="4" destOrd="0" presId="urn:microsoft.com/office/officeart/2005/8/layout/pyramid2"/>
    <dgm:cxn modelId="{AD478415-EC85-4C7E-82EA-D77875877CC6}" type="presParOf" srcId="{C03CE98A-1BB6-4A5A-84C8-531192751914}" destId="{993364D6-4A0E-4F4D-A2C0-5CAB26E95681}" srcOrd="5" destOrd="0" presId="urn:microsoft.com/office/officeart/2005/8/layout/pyramid2"/>
    <dgm:cxn modelId="{5AB03EF7-9C2D-404A-8477-E2BD1C212FD4}" type="presParOf" srcId="{C03CE98A-1BB6-4A5A-84C8-531192751914}" destId="{C34FCE06-3715-45AC-885C-A926A403873B}" srcOrd="6" destOrd="0" presId="urn:microsoft.com/office/officeart/2005/8/layout/pyramid2"/>
    <dgm:cxn modelId="{1492D142-57DA-4B9F-A9C3-AA22724EE2F1}" type="presParOf" srcId="{C03CE98A-1BB6-4A5A-84C8-531192751914}" destId="{09431705-69E4-4551-A514-C5D22DCFE713}" srcOrd="7" destOrd="0" presId="urn:microsoft.com/office/officeart/2005/8/layout/pyramid2"/>
    <dgm:cxn modelId="{B0D526FE-7D36-4625-80D2-2E2E59840E4E}" type="presParOf" srcId="{C03CE98A-1BB6-4A5A-84C8-531192751914}" destId="{03313E32-B20F-4E96-A57F-04F76B9D738D}" srcOrd="8" destOrd="0" presId="urn:microsoft.com/office/officeart/2005/8/layout/pyramid2"/>
    <dgm:cxn modelId="{3888E12A-981C-46C2-95AB-10F1E5CFC627}" type="presParOf" srcId="{C03CE98A-1BB6-4A5A-84C8-531192751914}" destId="{DD54A6C6-4D43-405B-A090-4FC69B804B90}" srcOrd="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450A7C-5545-48E0-AE1F-C0B49E17065B}">
      <dsp:nvSpPr>
        <dsp:cNvPr id="0" name=""/>
        <dsp:cNvSpPr/>
      </dsp:nvSpPr>
      <dsp:spPr>
        <a:xfrm>
          <a:off x="0" y="341336"/>
          <a:ext cx="7920880"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223F4A-9207-4E69-8201-13EBB015C191}">
      <dsp:nvSpPr>
        <dsp:cNvPr id="0" name=""/>
        <dsp:cNvSpPr/>
      </dsp:nvSpPr>
      <dsp:spPr>
        <a:xfrm>
          <a:off x="396044" y="31376"/>
          <a:ext cx="5904627"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73" tIns="0" rIns="209573" bIns="0" numCol="1" spcCol="1270" anchor="ctr" anchorCtr="0">
          <a:noAutofit/>
        </a:bodyPr>
        <a:lstStyle/>
        <a:p>
          <a:pPr marL="0" lvl="0" indent="0" algn="l" defTabSz="977900">
            <a:lnSpc>
              <a:spcPct val="90000"/>
            </a:lnSpc>
            <a:spcBef>
              <a:spcPct val="0"/>
            </a:spcBef>
            <a:spcAft>
              <a:spcPct val="35000"/>
            </a:spcAft>
            <a:buNone/>
          </a:pPr>
          <a:r>
            <a:rPr lang="en-US" sz="2200" kern="1200" dirty="0"/>
            <a:t>Identify untested part of codebase</a:t>
          </a:r>
        </a:p>
      </dsp:txBody>
      <dsp:txXfrm>
        <a:off x="426306" y="61638"/>
        <a:ext cx="5844103" cy="559396"/>
      </dsp:txXfrm>
    </dsp:sp>
    <dsp:sp modelId="{8AE28861-BA44-4D5A-9493-CF81F6B0C7C4}">
      <dsp:nvSpPr>
        <dsp:cNvPr id="0" name=""/>
        <dsp:cNvSpPr/>
      </dsp:nvSpPr>
      <dsp:spPr>
        <a:xfrm>
          <a:off x="0" y="1293896"/>
          <a:ext cx="7920880"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3A57AD-900C-4FAE-AF9A-58E24C549541}">
      <dsp:nvSpPr>
        <dsp:cNvPr id="0" name=""/>
        <dsp:cNvSpPr/>
      </dsp:nvSpPr>
      <dsp:spPr>
        <a:xfrm>
          <a:off x="396044" y="983936"/>
          <a:ext cx="5904627"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73" tIns="0" rIns="209573" bIns="0" numCol="1" spcCol="1270" anchor="ctr" anchorCtr="0">
          <a:noAutofit/>
        </a:bodyPr>
        <a:lstStyle/>
        <a:p>
          <a:pPr marL="0" lvl="0" indent="0" algn="l" defTabSz="977900">
            <a:lnSpc>
              <a:spcPct val="90000"/>
            </a:lnSpc>
            <a:spcBef>
              <a:spcPct val="0"/>
            </a:spcBef>
            <a:spcAft>
              <a:spcPct val="35000"/>
            </a:spcAft>
            <a:buNone/>
          </a:pPr>
          <a:r>
            <a:rPr lang="en-US" sz="2200" kern="1200" dirty="0"/>
            <a:t>Improve the Quality by improved test coverage</a:t>
          </a:r>
        </a:p>
      </dsp:txBody>
      <dsp:txXfrm>
        <a:off x="426306" y="1014198"/>
        <a:ext cx="5844103" cy="559396"/>
      </dsp:txXfrm>
    </dsp:sp>
    <dsp:sp modelId="{4BB0DF7B-A12B-469F-80A7-E94E8430CB8C}">
      <dsp:nvSpPr>
        <dsp:cNvPr id="0" name=""/>
        <dsp:cNvSpPr/>
      </dsp:nvSpPr>
      <dsp:spPr>
        <a:xfrm>
          <a:off x="0" y="2246456"/>
          <a:ext cx="7920880"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9801491-A86C-4ABB-BFEF-FC9928A1F77E}">
      <dsp:nvSpPr>
        <dsp:cNvPr id="0" name=""/>
        <dsp:cNvSpPr/>
      </dsp:nvSpPr>
      <dsp:spPr>
        <a:xfrm>
          <a:off x="396044" y="1936496"/>
          <a:ext cx="5976652"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73" tIns="0" rIns="209573" bIns="0" numCol="1" spcCol="1270" anchor="ctr" anchorCtr="0">
          <a:noAutofit/>
        </a:bodyPr>
        <a:lstStyle/>
        <a:p>
          <a:pPr marL="0" lvl="0" indent="0" algn="l" defTabSz="977900">
            <a:lnSpc>
              <a:spcPct val="90000"/>
            </a:lnSpc>
            <a:spcBef>
              <a:spcPct val="0"/>
            </a:spcBef>
            <a:spcAft>
              <a:spcPct val="35000"/>
            </a:spcAft>
            <a:buNone/>
          </a:pPr>
          <a:r>
            <a:rPr lang="en-US" sz="2200" kern="1200" dirty="0"/>
            <a:t>Identify testing gaps or missing tests</a:t>
          </a:r>
        </a:p>
      </dsp:txBody>
      <dsp:txXfrm>
        <a:off x="426306" y="1966758"/>
        <a:ext cx="5916128" cy="559396"/>
      </dsp:txXfrm>
    </dsp:sp>
    <dsp:sp modelId="{7DDB4112-F1E7-4D22-8085-12D8E94F7FF8}">
      <dsp:nvSpPr>
        <dsp:cNvPr id="0" name=""/>
        <dsp:cNvSpPr/>
      </dsp:nvSpPr>
      <dsp:spPr>
        <a:xfrm>
          <a:off x="0" y="3199016"/>
          <a:ext cx="7920880" cy="65803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FA9AE2-C182-4063-BAD2-F2A6CDB45CFD}">
      <dsp:nvSpPr>
        <dsp:cNvPr id="0" name=""/>
        <dsp:cNvSpPr/>
      </dsp:nvSpPr>
      <dsp:spPr>
        <a:xfrm>
          <a:off x="396044" y="2889056"/>
          <a:ext cx="5904627"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73" tIns="0" rIns="209573" bIns="0" numCol="1" spcCol="1270" anchor="ctr" anchorCtr="0">
          <a:noAutofit/>
        </a:bodyPr>
        <a:lstStyle/>
        <a:p>
          <a:pPr marL="0" lvl="0" indent="0" algn="l" defTabSz="977900">
            <a:lnSpc>
              <a:spcPct val="90000"/>
            </a:lnSpc>
            <a:spcBef>
              <a:spcPct val="0"/>
            </a:spcBef>
            <a:spcAft>
              <a:spcPct val="35000"/>
            </a:spcAft>
            <a:buNone/>
          </a:pPr>
          <a:r>
            <a:rPr lang="en-US" sz="2200" kern="1200" dirty="0"/>
            <a:t>Identify the redundant/dead Code </a:t>
          </a:r>
        </a:p>
      </dsp:txBody>
      <dsp:txXfrm>
        <a:off x="426306" y="2919318"/>
        <a:ext cx="5844103"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BF4E4-EE38-4781-953F-C683FB3A4ACE}">
      <dsp:nvSpPr>
        <dsp:cNvPr id="0" name=""/>
        <dsp:cNvSpPr/>
      </dsp:nvSpPr>
      <dsp:spPr>
        <a:xfrm>
          <a:off x="0" y="0"/>
          <a:ext cx="5703033" cy="8940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Writing test cases and execute them</a:t>
          </a:r>
          <a:endParaRPr lang="en-US" sz="2200" kern="1200" dirty="0"/>
        </a:p>
      </dsp:txBody>
      <dsp:txXfrm>
        <a:off x="26187" y="26187"/>
        <a:ext cx="4662701" cy="841706"/>
      </dsp:txXfrm>
    </dsp:sp>
    <dsp:sp modelId="{A4C1109B-7AFB-4C8B-A445-B11ED3CF6F90}">
      <dsp:nvSpPr>
        <dsp:cNvPr id="0" name=""/>
        <dsp:cNvSpPr/>
      </dsp:nvSpPr>
      <dsp:spPr>
        <a:xfrm>
          <a:off x="477629" y="1056640"/>
          <a:ext cx="5703033" cy="8940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Finding areas of code not covered using Code Coverage Tool</a:t>
          </a:r>
          <a:endParaRPr lang="en-US" sz="2200" kern="1200" dirty="0"/>
        </a:p>
      </dsp:txBody>
      <dsp:txXfrm>
        <a:off x="503816" y="1082827"/>
        <a:ext cx="4591878" cy="841706"/>
      </dsp:txXfrm>
    </dsp:sp>
    <dsp:sp modelId="{BCA56C64-E063-4A51-83A9-9D9EDB2D16AA}">
      <dsp:nvSpPr>
        <dsp:cNvPr id="0" name=""/>
        <dsp:cNvSpPr/>
      </dsp:nvSpPr>
      <dsp:spPr>
        <a:xfrm>
          <a:off x="948129" y="2113280"/>
          <a:ext cx="5703033" cy="8940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Creating additional tests for identified gaps to increase test coverage</a:t>
          </a:r>
          <a:endParaRPr lang="en-US" sz="2200" kern="1200" dirty="0"/>
        </a:p>
      </dsp:txBody>
      <dsp:txXfrm>
        <a:off x="974316" y="2139467"/>
        <a:ext cx="4599007" cy="841706"/>
      </dsp:txXfrm>
    </dsp:sp>
    <dsp:sp modelId="{724FA525-923E-4824-ACE3-C52EE5A96590}">
      <dsp:nvSpPr>
        <dsp:cNvPr id="0" name=""/>
        <dsp:cNvSpPr/>
      </dsp:nvSpPr>
      <dsp:spPr>
        <a:xfrm>
          <a:off x="1425758" y="3169919"/>
          <a:ext cx="5703033" cy="8940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Determining a quantitative measure of code coverage</a:t>
          </a:r>
          <a:endParaRPr lang="en-US" sz="2200" kern="1200" dirty="0"/>
        </a:p>
      </dsp:txBody>
      <dsp:txXfrm>
        <a:off x="1451945" y="3196106"/>
        <a:ext cx="4591878" cy="841706"/>
      </dsp:txXfrm>
    </dsp:sp>
    <dsp:sp modelId="{EE0077A7-D413-4BB9-BB43-BDDDA6D419EB}">
      <dsp:nvSpPr>
        <dsp:cNvPr id="0" name=""/>
        <dsp:cNvSpPr/>
      </dsp:nvSpPr>
      <dsp:spPr>
        <a:xfrm>
          <a:off x="5121881" y="684783"/>
          <a:ext cx="581152" cy="58115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5252640" y="684783"/>
        <a:ext cx="319634" cy="437317"/>
      </dsp:txXfrm>
    </dsp:sp>
    <dsp:sp modelId="{2D1CD238-C9A9-4945-AD45-E016D6AEBA8E}">
      <dsp:nvSpPr>
        <dsp:cNvPr id="0" name=""/>
        <dsp:cNvSpPr/>
      </dsp:nvSpPr>
      <dsp:spPr>
        <a:xfrm>
          <a:off x="5599510" y="1741423"/>
          <a:ext cx="581152" cy="58115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5730269" y="1741423"/>
        <a:ext cx="319634" cy="437317"/>
      </dsp:txXfrm>
    </dsp:sp>
    <dsp:sp modelId="{288B2C24-DFBE-40BA-AA87-58D140B9EB54}">
      <dsp:nvSpPr>
        <dsp:cNvPr id="0" name=""/>
        <dsp:cNvSpPr/>
      </dsp:nvSpPr>
      <dsp:spPr>
        <a:xfrm>
          <a:off x="6070010" y="2798064"/>
          <a:ext cx="581152" cy="58115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6200769" y="2798064"/>
        <a:ext cx="319634" cy="4373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E1136-6DD2-4EF9-9350-4E194C6ACABC}">
      <dsp:nvSpPr>
        <dsp:cNvPr id="0" name=""/>
        <dsp:cNvSpPr/>
      </dsp:nvSpPr>
      <dsp:spPr>
        <a:xfrm>
          <a:off x="711199" y="0"/>
          <a:ext cx="4064000" cy="406400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ABD7A3-E973-40FE-BE79-CE6FC1147984}">
      <dsp:nvSpPr>
        <dsp:cNvPr id="0" name=""/>
        <dsp:cNvSpPr/>
      </dsp:nvSpPr>
      <dsp:spPr>
        <a:xfrm>
          <a:off x="2743199" y="406796"/>
          <a:ext cx="2641600" cy="57784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Instructions Coverage</a:t>
          </a:r>
        </a:p>
      </dsp:txBody>
      <dsp:txXfrm>
        <a:off x="2771407" y="435004"/>
        <a:ext cx="2585184" cy="521433"/>
      </dsp:txXfrm>
    </dsp:sp>
    <dsp:sp modelId="{905D623F-3AD0-4743-B7B2-F0A4CF3A7537}">
      <dsp:nvSpPr>
        <dsp:cNvPr id="0" name=""/>
        <dsp:cNvSpPr/>
      </dsp:nvSpPr>
      <dsp:spPr>
        <a:xfrm>
          <a:off x="2743199" y="1056878"/>
          <a:ext cx="2641600" cy="57784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Statements Coverage</a:t>
          </a:r>
        </a:p>
      </dsp:txBody>
      <dsp:txXfrm>
        <a:off x="2771407" y="1085086"/>
        <a:ext cx="2585184" cy="521433"/>
      </dsp:txXfrm>
    </dsp:sp>
    <dsp:sp modelId="{56E055BE-5D06-49DB-8FEE-351AF4487957}">
      <dsp:nvSpPr>
        <dsp:cNvPr id="0" name=""/>
        <dsp:cNvSpPr/>
      </dsp:nvSpPr>
      <dsp:spPr>
        <a:xfrm>
          <a:off x="2743199" y="1706959"/>
          <a:ext cx="2641600" cy="57784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Branch Coverage</a:t>
          </a:r>
        </a:p>
      </dsp:txBody>
      <dsp:txXfrm>
        <a:off x="2771407" y="1735167"/>
        <a:ext cx="2585184" cy="521433"/>
      </dsp:txXfrm>
    </dsp:sp>
    <dsp:sp modelId="{C34FCE06-3715-45AC-885C-A926A403873B}">
      <dsp:nvSpPr>
        <dsp:cNvPr id="0" name=""/>
        <dsp:cNvSpPr/>
      </dsp:nvSpPr>
      <dsp:spPr>
        <a:xfrm>
          <a:off x="2743199" y="2357040"/>
          <a:ext cx="2641600" cy="57784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Method Coverage</a:t>
          </a:r>
        </a:p>
      </dsp:txBody>
      <dsp:txXfrm>
        <a:off x="2771407" y="2385248"/>
        <a:ext cx="2585184" cy="521433"/>
      </dsp:txXfrm>
    </dsp:sp>
    <dsp:sp modelId="{03313E32-B20F-4E96-A57F-04F76B9D738D}">
      <dsp:nvSpPr>
        <dsp:cNvPr id="0" name=""/>
        <dsp:cNvSpPr/>
      </dsp:nvSpPr>
      <dsp:spPr>
        <a:xfrm>
          <a:off x="2743199" y="3007121"/>
          <a:ext cx="2641600" cy="57784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Class Coverage</a:t>
          </a:r>
        </a:p>
      </dsp:txBody>
      <dsp:txXfrm>
        <a:off x="2771407" y="3035329"/>
        <a:ext cx="2585184" cy="52143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D56978-F994-4764-9FAA-A6AECFB348A9}" type="datetimeFigureOut">
              <a:rPr lang="en-US" smtClean="0"/>
              <a:t>7/7/2020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4042DD-C3C8-45AA-AB1C-1288B7E203BC}" type="slidenum">
              <a:rPr lang="en-US" smtClean="0"/>
              <a:t>‹#›</a:t>
            </a:fld>
            <a:endParaRPr lang="en-US"/>
          </a:p>
        </p:txBody>
      </p:sp>
    </p:spTree>
    <p:extLst>
      <p:ext uri="{BB962C8B-B14F-4D97-AF65-F5344CB8AC3E}">
        <p14:creationId xmlns:p14="http://schemas.microsoft.com/office/powerpoint/2010/main" val="90756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a:extLst>
              <a:ext uri="{FF2B5EF4-FFF2-40B4-BE49-F238E27FC236}">
                <a16:creationId xmlns:a16="http://schemas.microsoft.com/office/drawing/2014/main" id="{6D712118-FBBA-4AB9-8902-DACC7651E185}"/>
              </a:ext>
            </a:extLst>
          </p:cNvPr>
          <p:cNvSpPr>
            <a:spLocks noGrp="1" noRot="1" noChangeAspect="1" noChangeArrowheads="1" noTextEdit="1"/>
          </p:cNvSpPr>
          <p:nvPr>
            <p:ph type="sldImg"/>
          </p:nvPr>
        </p:nvSpPr>
        <p:spPr>
          <a:ln/>
        </p:spPr>
      </p:sp>
      <p:sp>
        <p:nvSpPr>
          <p:cNvPr id="528387" name="Rectangle 3">
            <a:extLst>
              <a:ext uri="{FF2B5EF4-FFF2-40B4-BE49-F238E27FC236}">
                <a16:creationId xmlns:a16="http://schemas.microsoft.com/office/drawing/2014/main" id="{E542586C-7100-4A6F-A2D1-FD84E1AABDFB}"/>
              </a:ext>
            </a:extLst>
          </p:cNvPr>
          <p:cNvSpPr>
            <a:spLocks noGrp="1" noChangeArrowheads="1"/>
          </p:cNvSpPr>
          <p:nvPr>
            <p:ph type="body" idx="1"/>
          </p:nvPr>
        </p:nvSpPr>
        <p:spPr>
          <a:xfrm>
            <a:off x="846138" y="3990975"/>
            <a:ext cx="4651375" cy="3781425"/>
          </a:xfrm>
        </p:spPr>
        <p:txBody>
          <a:bodyPr/>
          <a:lstStyle/>
          <a:p>
            <a:r>
              <a:rPr lang="en-US" altLang="en-US" sz="800">
                <a:latin typeface="Arial" panose="020B0604020202020204" pitchFamily="34" charset="0"/>
              </a:rPr>
              <a:t>a good equals method has some initial checks like checking for null, checking whether this == that, check instanceof, etc...  then it calls compareTo</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3B59A-823E-4A4C-9BBD-A6A4A919EF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07C09E-3FE1-421D-9770-A89B86F69C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3B904B-93EE-4FFB-B2C2-0B5AF77D1482}"/>
              </a:ext>
            </a:extLst>
          </p:cNvPr>
          <p:cNvSpPr>
            <a:spLocks noGrp="1"/>
          </p:cNvSpPr>
          <p:nvPr>
            <p:ph type="dt" sz="half" idx="10"/>
          </p:nvPr>
        </p:nvSpPr>
        <p:spPr/>
        <p:txBody>
          <a:bodyPr/>
          <a:lstStyle/>
          <a:p>
            <a:fld id="{21B58E5E-F9CE-4D35-B2CD-23D5ADBAC7A1}" type="datetimeFigureOut">
              <a:rPr lang="en-US" smtClean="0"/>
              <a:t>7/7/2020</a:t>
            </a:fld>
            <a:endParaRPr lang="en-US"/>
          </a:p>
        </p:txBody>
      </p:sp>
      <p:sp>
        <p:nvSpPr>
          <p:cNvPr id="5" name="Footer Placeholder 4">
            <a:extLst>
              <a:ext uri="{FF2B5EF4-FFF2-40B4-BE49-F238E27FC236}">
                <a16:creationId xmlns:a16="http://schemas.microsoft.com/office/drawing/2014/main" id="{00BB6C8F-38AA-449D-8300-6B9648162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76AEC9-A33F-4580-9AF4-C40900857FF8}"/>
              </a:ext>
            </a:extLst>
          </p:cNvPr>
          <p:cNvSpPr>
            <a:spLocks noGrp="1"/>
          </p:cNvSpPr>
          <p:nvPr>
            <p:ph type="sldNum" sz="quarter" idx="12"/>
          </p:nvPr>
        </p:nvSpPr>
        <p:spPr/>
        <p:txBody>
          <a:bodyPr/>
          <a:lstStyle/>
          <a:p>
            <a:fld id="{29C46816-24C3-46E1-BFD6-F6426F877BE1}" type="slidenum">
              <a:rPr lang="en-US" smtClean="0"/>
              <a:t>‹#›</a:t>
            </a:fld>
            <a:endParaRPr lang="en-US"/>
          </a:p>
        </p:txBody>
      </p:sp>
    </p:spTree>
    <p:extLst>
      <p:ext uri="{BB962C8B-B14F-4D97-AF65-F5344CB8AC3E}">
        <p14:creationId xmlns:p14="http://schemas.microsoft.com/office/powerpoint/2010/main" val="237491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EBD8A-3782-45E5-BDE7-1014AD5B90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537ED2-9969-494C-AB15-4617D2216A5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185451-71CF-4C92-8FB8-7CAAA2A56B4B}"/>
              </a:ext>
            </a:extLst>
          </p:cNvPr>
          <p:cNvSpPr>
            <a:spLocks noGrp="1"/>
          </p:cNvSpPr>
          <p:nvPr>
            <p:ph type="dt" sz="half" idx="10"/>
          </p:nvPr>
        </p:nvSpPr>
        <p:spPr/>
        <p:txBody>
          <a:bodyPr/>
          <a:lstStyle/>
          <a:p>
            <a:fld id="{21B58E5E-F9CE-4D35-B2CD-23D5ADBAC7A1}" type="datetimeFigureOut">
              <a:rPr lang="en-US" smtClean="0"/>
              <a:t>7/7/2020</a:t>
            </a:fld>
            <a:endParaRPr lang="en-US"/>
          </a:p>
        </p:txBody>
      </p:sp>
      <p:sp>
        <p:nvSpPr>
          <p:cNvPr id="5" name="Footer Placeholder 4">
            <a:extLst>
              <a:ext uri="{FF2B5EF4-FFF2-40B4-BE49-F238E27FC236}">
                <a16:creationId xmlns:a16="http://schemas.microsoft.com/office/drawing/2014/main" id="{F5BF108E-B417-44C8-A48B-7830763B82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6D844-AD8F-4031-A128-9307B2073F42}"/>
              </a:ext>
            </a:extLst>
          </p:cNvPr>
          <p:cNvSpPr>
            <a:spLocks noGrp="1"/>
          </p:cNvSpPr>
          <p:nvPr>
            <p:ph type="sldNum" sz="quarter" idx="12"/>
          </p:nvPr>
        </p:nvSpPr>
        <p:spPr/>
        <p:txBody>
          <a:bodyPr/>
          <a:lstStyle/>
          <a:p>
            <a:fld id="{29C46816-24C3-46E1-BFD6-F6426F877BE1}" type="slidenum">
              <a:rPr lang="en-US" smtClean="0"/>
              <a:t>‹#›</a:t>
            </a:fld>
            <a:endParaRPr lang="en-US"/>
          </a:p>
        </p:txBody>
      </p:sp>
    </p:spTree>
    <p:extLst>
      <p:ext uri="{BB962C8B-B14F-4D97-AF65-F5344CB8AC3E}">
        <p14:creationId xmlns:p14="http://schemas.microsoft.com/office/powerpoint/2010/main" val="1514978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1794D5-E0EA-474E-BE8F-93A7AD648A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A08D2C-8056-4E79-92DD-5553356539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981AC4-0435-4082-83BF-75C3B852213F}"/>
              </a:ext>
            </a:extLst>
          </p:cNvPr>
          <p:cNvSpPr>
            <a:spLocks noGrp="1"/>
          </p:cNvSpPr>
          <p:nvPr>
            <p:ph type="dt" sz="half" idx="10"/>
          </p:nvPr>
        </p:nvSpPr>
        <p:spPr/>
        <p:txBody>
          <a:bodyPr/>
          <a:lstStyle/>
          <a:p>
            <a:fld id="{21B58E5E-F9CE-4D35-B2CD-23D5ADBAC7A1}" type="datetimeFigureOut">
              <a:rPr lang="en-US" smtClean="0"/>
              <a:t>7/7/2020</a:t>
            </a:fld>
            <a:endParaRPr lang="en-US"/>
          </a:p>
        </p:txBody>
      </p:sp>
      <p:sp>
        <p:nvSpPr>
          <p:cNvPr id="5" name="Footer Placeholder 4">
            <a:extLst>
              <a:ext uri="{FF2B5EF4-FFF2-40B4-BE49-F238E27FC236}">
                <a16:creationId xmlns:a16="http://schemas.microsoft.com/office/drawing/2014/main" id="{E63F53F4-449A-4C20-AE2A-9F0A153FA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064D5D-C149-4A8D-96B6-A77E90169C77}"/>
              </a:ext>
            </a:extLst>
          </p:cNvPr>
          <p:cNvSpPr>
            <a:spLocks noGrp="1"/>
          </p:cNvSpPr>
          <p:nvPr>
            <p:ph type="sldNum" sz="quarter" idx="12"/>
          </p:nvPr>
        </p:nvSpPr>
        <p:spPr/>
        <p:txBody>
          <a:bodyPr/>
          <a:lstStyle/>
          <a:p>
            <a:fld id="{29C46816-24C3-46E1-BFD6-F6426F877BE1}" type="slidenum">
              <a:rPr lang="en-US" smtClean="0"/>
              <a:t>‹#›</a:t>
            </a:fld>
            <a:endParaRPr lang="en-US"/>
          </a:p>
        </p:txBody>
      </p:sp>
    </p:spTree>
    <p:extLst>
      <p:ext uri="{BB962C8B-B14F-4D97-AF65-F5344CB8AC3E}">
        <p14:creationId xmlns:p14="http://schemas.microsoft.com/office/powerpoint/2010/main" val="3898540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03EDC-4D6D-4DF1-9B1F-8C94C22AF4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9D3077-DED5-425C-A70B-5CDEBACF6AC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B0C52A-0FB4-4D44-AEAC-280EC60B1D07}"/>
              </a:ext>
            </a:extLst>
          </p:cNvPr>
          <p:cNvSpPr>
            <a:spLocks noGrp="1"/>
          </p:cNvSpPr>
          <p:nvPr>
            <p:ph type="dt" sz="half" idx="10"/>
          </p:nvPr>
        </p:nvSpPr>
        <p:spPr/>
        <p:txBody>
          <a:bodyPr/>
          <a:lstStyle/>
          <a:p>
            <a:fld id="{21B58E5E-F9CE-4D35-B2CD-23D5ADBAC7A1}" type="datetimeFigureOut">
              <a:rPr lang="en-US" smtClean="0"/>
              <a:t>7/7/2020</a:t>
            </a:fld>
            <a:endParaRPr lang="en-US"/>
          </a:p>
        </p:txBody>
      </p:sp>
      <p:sp>
        <p:nvSpPr>
          <p:cNvPr id="5" name="Footer Placeholder 4">
            <a:extLst>
              <a:ext uri="{FF2B5EF4-FFF2-40B4-BE49-F238E27FC236}">
                <a16:creationId xmlns:a16="http://schemas.microsoft.com/office/drawing/2014/main" id="{47B0052A-766D-4447-B90A-57762D226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B56196-362D-46E9-8EF8-D44C106A8915}"/>
              </a:ext>
            </a:extLst>
          </p:cNvPr>
          <p:cNvSpPr>
            <a:spLocks noGrp="1"/>
          </p:cNvSpPr>
          <p:nvPr>
            <p:ph type="sldNum" sz="quarter" idx="12"/>
          </p:nvPr>
        </p:nvSpPr>
        <p:spPr/>
        <p:txBody>
          <a:bodyPr/>
          <a:lstStyle/>
          <a:p>
            <a:fld id="{29C46816-24C3-46E1-BFD6-F6426F877BE1}" type="slidenum">
              <a:rPr lang="en-US" smtClean="0"/>
              <a:t>‹#›</a:t>
            </a:fld>
            <a:endParaRPr lang="en-US"/>
          </a:p>
        </p:txBody>
      </p:sp>
    </p:spTree>
    <p:extLst>
      <p:ext uri="{BB962C8B-B14F-4D97-AF65-F5344CB8AC3E}">
        <p14:creationId xmlns:p14="http://schemas.microsoft.com/office/powerpoint/2010/main" val="583401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706AA-4A68-4FE0-AF52-C092F73037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D2C23C-2912-4317-988E-743CDE75C9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192223C-C230-4256-9714-792023E54FEC}"/>
              </a:ext>
            </a:extLst>
          </p:cNvPr>
          <p:cNvSpPr>
            <a:spLocks noGrp="1"/>
          </p:cNvSpPr>
          <p:nvPr>
            <p:ph type="dt" sz="half" idx="10"/>
          </p:nvPr>
        </p:nvSpPr>
        <p:spPr/>
        <p:txBody>
          <a:bodyPr/>
          <a:lstStyle/>
          <a:p>
            <a:fld id="{21B58E5E-F9CE-4D35-B2CD-23D5ADBAC7A1}" type="datetimeFigureOut">
              <a:rPr lang="en-US" smtClean="0"/>
              <a:t>7/7/2020</a:t>
            </a:fld>
            <a:endParaRPr lang="en-US"/>
          </a:p>
        </p:txBody>
      </p:sp>
      <p:sp>
        <p:nvSpPr>
          <p:cNvPr id="5" name="Footer Placeholder 4">
            <a:extLst>
              <a:ext uri="{FF2B5EF4-FFF2-40B4-BE49-F238E27FC236}">
                <a16:creationId xmlns:a16="http://schemas.microsoft.com/office/drawing/2014/main" id="{2132A120-B0B5-4614-BA98-ABBEA955C1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1AEB75-672D-46B2-B10A-67B7164A7FF1}"/>
              </a:ext>
            </a:extLst>
          </p:cNvPr>
          <p:cNvSpPr>
            <a:spLocks noGrp="1"/>
          </p:cNvSpPr>
          <p:nvPr>
            <p:ph type="sldNum" sz="quarter" idx="12"/>
          </p:nvPr>
        </p:nvSpPr>
        <p:spPr/>
        <p:txBody>
          <a:bodyPr/>
          <a:lstStyle/>
          <a:p>
            <a:fld id="{29C46816-24C3-46E1-BFD6-F6426F877BE1}" type="slidenum">
              <a:rPr lang="en-US" smtClean="0"/>
              <a:t>‹#›</a:t>
            </a:fld>
            <a:endParaRPr lang="en-US"/>
          </a:p>
        </p:txBody>
      </p:sp>
    </p:spTree>
    <p:extLst>
      <p:ext uri="{BB962C8B-B14F-4D97-AF65-F5344CB8AC3E}">
        <p14:creationId xmlns:p14="http://schemas.microsoft.com/office/powerpoint/2010/main" val="402143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5BD06-D4CD-44B3-B80E-8F271CBBDF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20F07B-3A36-447F-AE14-DFF2478A8CB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99EA65-6A36-4C8E-9CBA-F7176063855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32A4AC-3F20-489A-945A-36802FFF428C}"/>
              </a:ext>
            </a:extLst>
          </p:cNvPr>
          <p:cNvSpPr>
            <a:spLocks noGrp="1"/>
          </p:cNvSpPr>
          <p:nvPr>
            <p:ph type="dt" sz="half" idx="10"/>
          </p:nvPr>
        </p:nvSpPr>
        <p:spPr/>
        <p:txBody>
          <a:bodyPr/>
          <a:lstStyle/>
          <a:p>
            <a:fld id="{21B58E5E-F9CE-4D35-B2CD-23D5ADBAC7A1}" type="datetimeFigureOut">
              <a:rPr lang="en-US" smtClean="0"/>
              <a:t>7/7/2020</a:t>
            </a:fld>
            <a:endParaRPr lang="en-US"/>
          </a:p>
        </p:txBody>
      </p:sp>
      <p:sp>
        <p:nvSpPr>
          <p:cNvPr id="6" name="Footer Placeholder 5">
            <a:extLst>
              <a:ext uri="{FF2B5EF4-FFF2-40B4-BE49-F238E27FC236}">
                <a16:creationId xmlns:a16="http://schemas.microsoft.com/office/drawing/2014/main" id="{F87C14BF-3017-4AA2-81AC-E5AAE8D28D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BB8008-F726-4B28-AE55-9EBD767F7B86}"/>
              </a:ext>
            </a:extLst>
          </p:cNvPr>
          <p:cNvSpPr>
            <a:spLocks noGrp="1"/>
          </p:cNvSpPr>
          <p:nvPr>
            <p:ph type="sldNum" sz="quarter" idx="12"/>
          </p:nvPr>
        </p:nvSpPr>
        <p:spPr/>
        <p:txBody>
          <a:bodyPr/>
          <a:lstStyle/>
          <a:p>
            <a:fld id="{29C46816-24C3-46E1-BFD6-F6426F877BE1}" type="slidenum">
              <a:rPr lang="en-US" smtClean="0"/>
              <a:t>‹#›</a:t>
            </a:fld>
            <a:endParaRPr lang="en-US"/>
          </a:p>
        </p:txBody>
      </p:sp>
    </p:spTree>
    <p:extLst>
      <p:ext uri="{BB962C8B-B14F-4D97-AF65-F5344CB8AC3E}">
        <p14:creationId xmlns:p14="http://schemas.microsoft.com/office/powerpoint/2010/main" val="1952526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9B636-A028-468E-8ADC-20EE76060C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B17573-C65A-46B1-98FF-4C6AC8E655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33DBDF-CF9D-49C6-AF9C-45A74345B2B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CEB7B0-6921-43FE-9E62-F563E9C08C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24F50E0-4752-46C6-891E-9E3DC8B0B4A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C43470-0838-4A27-9007-A3C6468464B1}"/>
              </a:ext>
            </a:extLst>
          </p:cNvPr>
          <p:cNvSpPr>
            <a:spLocks noGrp="1"/>
          </p:cNvSpPr>
          <p:nvPr>
            <p:ph type="dt" sz="half" idx="10"/>
          </p:nvPr>
        </p:nvSpPr>
        <p:spPr/>
        <p:txBody>
          <a:bodyPr/>
          <a:lstStyle/>
          <a:p>
            <a:fld id="{21B58E5E-F9CE-4D35-B2CD-23D5ADBAC7A1}" type="datetimeFigureOut">
              <a:rPr lang="en-US" smtClean="0"/>
              <a:t>7/7/2020</a:t>
            </a:fld>
            <a:endParaRPr lang="en-US"/>
          </a:p>
        </p:txBody>
      </p:sp>
      <p:sp>
        <p:nvSpPr>
          <p:cNvPr id="8" name="Footer Placeholder 7">
            <a:extLst>
              <a:ext uri="{FF2B5EF4-FFF2-40B4-BE49-F238E27FC236}">
                <a16:creationId xmlns:a16="http://schemas.microsoft.com/office/drawing/2014/main" id="{DE1CF215-B24A-4E97-BD48-38D4D36B59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3BE535-CBF6-47BD-9888-AB997B80CDB3}"/>
              </a:ext>
            </a:extLst>
          </p:cNvPr>
          <p:cNvSpPr>
            <a:spLocks noGrp="1"/>
          </p:cNvSpPr>
          <p:nvPr>
            <p:ph type="sldNum" sz="quarter" idx="12"/>
          </p:nvPr>
        </p:nvSpPr>
        <p:spPr/>
        <p:txBody>
          <a:bodyPr/>
          <a:lstStyle/>
          <a:p>
            <a:fld id="{29C46816-24C3-46E1-BFD6-F6426F877BE1}" type="slidenum">
              <a:rPr lang="en-US" smtClean="0"/>
              <a:t>‹#›</a:t>
            </a:fld>
            <a:endParaRPr lang="en-US"/>
          </a:p>
        </p:txBody>
      </p:sp>
    </p:spTree>
    <p:extLst>
      <p:ext uri="{BB962C8B-B14F-4D97-AF65-F5344CB8AC3E}">
        <p14:creationId xmlns:p14="http://schemas.microsoft.com/office/powerpoint/2010/main" val="3703758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74864-4535-472F-A686-2097FE2CA3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17354B-9226-46E7-A630-A0D0A637B020}"/>
              </a:ext>
            </a:extLst>
          </p:cNvPr>
          <p:cNvSpPr>
            <a:spLocks noGrp="1"/>
          </p:cNvSpPr>
          <p:nvPr>
            <p:ph type="dt" sz="half" idx="10"/>
          </p:nvPr>
        </p:nvSpPr>
        <p:spPr/>
        <p:txBody>
          <a:bodyPr/>
          <a:lstStyle/>
          <a:p>
            <a:fld id="{21B58E5E-F9CE-4D35-B2CD-23D5ADBAC7A1}" type="datetimeFigureOut">
              <a:rPr lang="en-US" smtClean="0"/>
              <a:t>7/7/2020</a:t>
            </a:fld>
            <a:endParaRPr lang="en-US"/>
          </a:p>
        </p:txBody>
      </p:sp>
      <p:sp>
        <p:nvSpPr>
          <p:cNvPr id="4" name="Footer Placeholder 3">
            <a:extLst>
              <a:ext uri="{FF2B5EF4-FFF2-40B4-BE49-F238E27FC236}">
                <a16:creationId xmlns:a16="http://schemas.microsoft.com/office/drawing/2014/main" id="{B9879925-D7E8-4FEB-ADEE-28F8397F3D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BA79B2-D390-4EB4-BD6C-D0D571D46D36}"/>
              </a:ext>
            </a:extLst>
          </p:cNvPr>
          <p:cNvSpPr>
            <a:spLocks noGrp="1"/>
          </p:cNvSpPr>
          <p:nvPr>
            <p:ph type="sldNum" sz="quarter" idx="12"/>
          </p:nvPr>
        </p:nvSpPr>
        <p:spPr/>
        <p:txBody>
          <a:bodyPr/>
          <a:lstStyle/>
          <a:p>
            <a:fld id="{29C46816-24C3-46E1-BFD6-F6426F877BE1}" type="slidenum">
              <a:rPr lang="en-US" smtClean="0"/>
              <a:t>‹#›</a:t>
            </a:fld>
            <a:endParaRPr lang="en-US"/>
          </a:p>
        </p:txBody>
      </p:sp>
    </p:spTree>
    <p:extLst>
      <p:ext uri="{BB962C8B-B14F-4D97-AF65-F5344CB8AC3E}">
        <p14:creationId xmlns:p14="http://schemas.microsoft.com/office/powerpoint/2010/main" val="3745275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41F387-1784-43D6-9996-D7079839120D}"/>
              </a:ext>
            </a:extLst>
          </p:cNvPr>
          <p:cNvSpPr>
            <a:spLocks noGrp="1"/>
          </p:cNvSpPr>
          <p:nvPr>
            <p:ph type="dt" sz="half" idx="10"/>
          </p:nvPr>
        </p:nvSpPr>
        <p:spPr/>
        <p:txBody>
          <a:bodyPr/>
          <a:lstStyle/>
          <a:p>
            <a:fld id="{21B58E5E-F9CE-4D35-B2CD-23D5ADBAC7A1}" type="datetimeFigureOut">
              <a:rPr lang="en-US" smtClean="0"/>
              <a:t>7/7/2020</a:t>
            </a:fld>
            <a:endParaRPr lang="en-US"/>
          </a:p>
        </p:txBody>
      </p:sp>
      <p:sp>
        <p:nvSpPr>
          <p:cNvPr id="3" name="Footer Placeholder 2">
            <a:extLst>
              <a:ext uri="{FF2B5EF4-FFF2-40B4-BE49-F238E27FC236}">
                <a16:creationId xmlns:a16="http://schemas.microsoft.com/office/drawing/2014/main" id="{22D588CD-37C3-44AF-BD29-EDFD4D2C19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E010DD-F0F8-46F4-8AD9-A17F4D2BDED1}"/>
              </a:ext>
            </a:extLst>
          </p:cNvPr>
          <p:cNvSpPr>
            <a:spLocks noGrp="1"/>
          </p:cNvSpPr>
          <p:nvPr>
            <p:ph type="sldNum" sz="quarter" idx="12"/>
          </p:nvPr>
        </p:nvSpPr>
        <p:spPr/>
        <p:txBody>
          <a:bodyPr/>
          <a:lstStyle/>
          <a:p>
            <a:fld id="{29C46816-24C3-46E1-BFD6-F6426F877BE1}" type="slidenum">
              <a:rPr lang="en-US" smtClean="0"/>
              <a:t>‹#›</a:t>
            </a:fld>
            <a:endParaRPr lang="en-US"/>
          </a:p>
        </p:txBody>
      </p:sp>
    </p:spTree>
    <p:extLst>
      <p:ext uri="{BB962C8B-B14F-4D97-AF65-F5344CB8AC3E}">
        <p14:creationId xmlns:p14="http://schemas.microsoft.com/office/powerpoint/2010/main" val="1779380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C34F7-206F-4ED0-82E2-EC002F9259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5D63B2-C2DE-4B36-83F1-90F1891245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7347F8-FAAE-475B-B34B-D8D3F5D0C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B18ABC-E136-4642-8FC6-1D8C3DDF4DAD}"/>
              </a:ext>
            </a:extLst>
          </p:cNvPr>
          <p:cNvSpPr>
            <a:spLocks noGrp="1"/>
          </p:cNvSpPr>
          <p:nvPr>
            <p:ph type="dt" sz="half" idx="10"/>
          </p:nvPr>
        </p:nvSpPr>
        <p:spPr/>
        <p:txBody>
          <a:bodyPr/>
          <a:lstStyle/>
          <a:p>
            <a:fld id="{21B58E5E-F9CE-4D35-B2CD-23D5ADBAC7A1}" type="datetimeFigureOut">
              <a:rPr lang="en-US" smtClean="0"/>
              <a:t>7/7/2020</a:t>
            </a:fld>
            <a:endParaRPr lang="en-US"/>
          </a:p>
        </p:txBody>
      </p:sp>
      <p:sp>
        <p:nvSpPr>
          <p:cNvPr id="6" name="Footer Placeholder 5">
            <a:extLst>
              <a:ext uri="{FF2B5EF4-FFF2-40B4-BE49-F238E27FC236}">
                <a16:creationId xmlns:a16="http://schemas.microsoft.com/office/drawing/2014/main" id="{825B8F6B-CCC1-4AE6-B665-A80C2209F4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6449F8-4EF2-4661-9481-1356961B0490}"/>
              </a:ext>
            </a:extLst>
          </p:cNvPr>
          <p:cNvSpPr>
            <a:spLocks noGrp="1"/>
          </p:cNvSpPr>
          <p:nvPr>
            <p:ph type="sldNum" sz="quarter" idx="12"/>
          </p:nvPr>
        </p:nvSpPr>
        <p:spPr/>
        <p:txBody>
          <a:bodyPr/>
          <a:lstStyle/>
          <a:p>
            <a:fld id="{29C46816-24C3-46E1-BFD6-F6426F877BE1}" type="slidenum">
              <a:rPr lang="en-US" smtClean="0"/>
              <a:t>‹#›</a:t>
            </a:fld>
            <a:endParaRPr lang="en-US"/>
          </a:p>
        </p:txBody>
      </p:sp>
    </p:spTree>
    <p:extLst>
      <p:ext uri="{BB962C8B-B14F-4D97-AF65-F5344CB8AC3E}">
        <p14:creationId xmlns:p14="http://schemas.microsoft.com/office/powerpoint/2010/main" val="230562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2038F-CA25-476A-B0CC-8FDF056BCA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25D531-22C2-4816-BE11-2155468C5A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7A52FA-81EC-41CC-A1C5-A523EE724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8E06BE9-62D6-4266-A8B6-BB5DD08FDB2D}"/>
              </a:ext>
            </a:extLst>
          </p:cNvPr>
          <p:cNvSpPr>
            <a:spLocks noGrp="1"/>
          </p:cNvSpPr>
          <p:nvPr>
            <p:ph type="dt" sz="half" idx="10"/>
          </p:nvPr>
        </p:nvSpPr>
        <p:spPr/>
        <p:txBody>
          <a:bodyPr/>
          <a:lstStyle/>
          <a:p>
            <a:fld id="{21B58E5E-F9CE-4D35-B2CD-23D5ADBAC7A1}" type="datetimeFigureOut">
              <a:rPr lang="en-US" smtClean="0"/>
              <a:t>7/7/2020</a:t>
            </a:fld>
            <a:endParaRPr lang="en-US"/>
          </a:p>
        </p:txBody>
      </p:sp>
      <p:sp>
        <p:nvSpPr>
          <p:cNvPr id="6" name="Footer Placeholder 5">
            <a:extLst>
              <a:ext uri="{FF2B5EF4-FFF2-40B4-BE49-F238E27FC236}">
                <a16:creationId xmlns:a16="http://schemas.microsoft.com/office/drawing/2014/main" id="{421E6474-E39D-46F2-B1DB-6A36E0C874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6D747C-4CA2-4199-B26C-40A39F003A1B}"/>
              </a:ext>
            </a:extLst>
          </p:cNvPr>
          <p:cNvSpPr>
            <a:spLocks noGrp="1"/>
          </p:cNvSpPr>
          <p:nvPr>
            <p:ph type="sldNum" sz="quarter" idx="12"/>
          </p:nvPr>
        </p:nvSpPr>
        <p:spPr/>
        <p:txBody>
          <a:bodyPr/>
          <a:lstStyle/>
          <a:p>
            <a:fld id="{29C46816-24C3-46E1-BFD6-F6426F877BE1}" type="slidenum">
              <a:rPr lang="en-US" smtClean="0"/>
              <a:t>‹#›</a:t>
            </a:fld>
            <a:endParaRPr lang="en-US"/>
          </a:p>
        </p:txBody>
      </p:sp>
    </p:spTree>
    <p:extLst>
      <p:ext uri="{BB962C8B-B14F-4D97-AF65-F5344CB8AC3E}">
        <p14:creationId xmlns:p14="http://schemas.microsoft.com/office/powerpoint/2010/main" val="3686646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F93C23-1F91-44FA-A40B-D11865B987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B69E6D-FE06-4891-8700-FE50671873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60B176-A80B-481F-AD7B-17BDAC8161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B58E5E-F9CE-4D35-B2CD-23D5ADBAC7A1}" type="datetimeFigureOut">
              <a:rPr lang="en-US" smtClean="0"/>
              <a:t>7/7/2020</a:t>
            </a:fld>
            <a:endParaRPr lang="en-US"/>
          </a:p>
        </p:txBody>
      </p:sp>
      <p:sp>
        <p:nvSpPr>
          <p:cNvPr id="5" name="Footer Placeholder 4">
            <a:extLst>
              <a:ext uri="{FF2B5EF4-FFF2-40B4-BE49-F238E27FC236}">
                <a16:creationId xmlns:a16="http://schemas.microsoft.com/office/drawing/2014/main" id="{9A3520DD-99F7-4DA3-960D-3A0437EB27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F3D63C-918F-4B47-9E1A-0CD1108EEF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C46816-24C3-46E1-BFD6-F6426F877BE1}" type="slidenum">
              <a:rPr lang="en-US" smtClean="0"/>
              <a:t>‹#›</a:t>
            </a:fld>
            <a:endParaRPr lang="en-US"/>
          </a:p>
        </p:txBody>
      </p:sp>
    </p:spTree>
    <p:extLst>
      <p:ext uri="{BB962C8B-B14F-4D97-AF65-F5344CB8AC3E}">
        <p14:creationId xmlns:p14="http://schemas.microsoft.com/office/powerpoint/2010/main" val="962159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44.xml.rels><?xml version="1.0" encoding="UTF-8" standalone="yes"?>
<Relationships xmlns="http://schemas.openxmlformats.org/package/2006/relationships"><Relationship Id="rId3" Type="http://schemas.openxmlformats.org/officeDocument/2006/relationships/hyperlink" Target="http://emma.sourceforge.net/intro.html" TargetMode="External"/><Relationship Id="rId2" Type="http://schemas.openxmlformats.org/officeDocument/2006/relationships/hyperlink" Target="http://emma.sourceforge.net/" TargetMode="External"/><Relationship Id="rId1" Type="http://schemas.openxmlformats.org/officeDocument/2006/relationships/slideLayout" Target="../slideLayouts/slideLayout2.xml"/><Relationship Id="rId6" Type="http://schemas.openxmlformats.org/officeDocument/2006/relationships/hyperlink" Target="http://emma.sourceforge.net/faq.html" TargetMode="External"/><Relationship Id="rId5" Type="http://schemas.openxmlformats.org/officeDocument/2006/relationships/hyperlink" Target="http://emma.sourceforge.net/samples.html" TargetMode="External"/><Relationship Id="rId4" Type="http://schemas.openxmlformats.org/officeDocument/2006/relationships/hyperlink" Target="http://sourceforge.net/projects/emma/files/" TargetMode="External"/></Relationships>
</file>

<file path=ppt/slides/_rels/slide45.xml.rels><?xml version="1.0" encoding="UTF-8" standalone="yes"?>
<Relationships xmlns="http://schemas.openxmlformats.org/package/2006/relationships"><Relationship Id="rId2" Type="http://schemas.openxmlformats.org/officeDocument/2006/relationships/hyperlink" Target="http://sourceforge.net/projects/emma/fil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2">
            <a:extLst>
              <a:ext uri="{FF2B5EF4-FFF2-40B4-BE49-F238E27FC236}">
                <a16:creationId xmlns:a16="http://schemas.microsoft.com/office/drawing/2014/main" id="{BFA50888-B700-4199-ACCF-0A5BAA15B128}"/>
              </a:ext>
            </a:extLst>
          </p:cNvPr>
          <p:cNvSpPr txBox="1">
            <a:spLocks noChangeArrowheads="1"/>
          </p:cNvSpPr>
          <p:nvPr/>
        </p:nvSpPr>
        <p:spPr bwMode="auto">
          <a:xfrm>
            <a:off x="2209800" y="914400"/>
            <a:ext cx="8153400" cy="2133600"/>
          </a:xfrm>
          <a:prstGeom prst="rect">
            <a:avLst/>
          </a:prstGeom>
          <a:noFill/>
          <a:ln>
            <a:noFill/>
          </a:ln>
          <a:effectLst/>
          <a:extLst>
            <a:ext uri="{909E8E84-426E-40DD-AFC4-6F175D3DCCD1}">
              <a14:hiddenFill xmlns:a14="http://schemas.microsoft.com/office/drawing/2010/main">
                <a:solidFill>
                  <a:srgbClr val="80808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defRPr/>
            </a:pPr>
            <a:r>
              <a:rPr lang="en-US" altLang="en-US" dirty="0">
                <a:effectLst>
                  <a:outerShdw blurRad="38100" dist="38100" dir="2700000" algn="tl">
                    <a:srgbClr val="000000">
                      <a:alpha val="43137"/>
                    </a:srgbClr>
                  </a:outerShdw>
                </a:effectLst>
                <a:latin typeface="Verdana" panose="020B0604030504040204" pitchFamily="34" charset="0"/>
                <a:cs typeface="Times New Roman" panose="02020603050405020304" pitchFamily="18" charset="0"/>
              </a:rPr>
              <a:t>Software Engineering</a:t>
            </a:r>
          </a:p>
          <a:p>
            <a:pPr algn="ctr" eaLnBrk="1" hangingPunct="1">
              <a:spcBef>
                <a:spcPct val="0"/>
              </a:spcBef>
              <a:buFontTx/>
              <a:buNone/>
              <a:defRPr/>
            </a:pPr>
            <a:r>
              <a:rPr lang="en-US" altLang="en-US" dirty="0">
                <a:effectLst>
                  <a:outerShdw blurRad="38100" dist="38100" dir="2700000" algn="tl">
                    <a:srgbClr val="000000">
                      <a:alpha val="43137"/>
                    </a:srgbClr>
                  </a:outerShdw>
                </a:effectLst>
                <a:latin typeface="Verdana" panose="020B0604030504040204" pitchFamily="34" charset="0"/>
                <a:cs typeface="Times New Roman" panose="02020603050405020304" pitchFamily="18" charset="0"/>
              </a:rPr>
              <a:t>Java Unit Testing with Junit</a:t>
            </a:r>
          </a:p>
        </p:txBody>
      </p:sp>
      <p:sp>
        <p:nvSpPr>
          <p:cNvPr id="5" name="Subtitle 1">
            <a:extLst>
              <a:ext uri="{FF2B5EF4-FFF2-40B4-BE49-F238E27FC236}">
                <a16:creationId xmlns:a16="http://schemas.microsoft.com/office/drawing/2014/main" id="{222BD936-F90D-4E79-AA8D-F1319F8E557C}"/>
              </a:ext>
            </a:extLst>
          </p:cNvPr>
          <p:cNvSpPr txBox="1">
            <a:spLocks noChangeArrowheads="1"/>
          </p:cNvSpPr>
          <p:nvPr/>
        </p:nvSpPr>
        <p:spPr bwMode="auto">
          <a:xfrm>
            <a:off x="2057400" y="3505200"/>
            <a:ext cx="78486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808080"/>
              </a:buClr>
              <a:buSzPct val="60000"/>
              <a:buFont typeface="Wingdings" panose="05000000000000000000" pitchFamily="2" charset="2"/>
              <a:buChar char="n"/>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800080"/>
              </a:buClr>
              <a:buSzPct val="55000"/>
              <a:buFont typeface="Wingdings" panose="05000000000000000000" pitchFamily="2" charset="2"/>
              <a:buChar char="n"/>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50000"/>
              <a:buFont typeface="Wingdings" panose="05000000000000000000" pitchFamily="2" charset="2"/>
              <a:buChar char="n"/>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55000"/>
              <a:buFont typeface="Wingdings" panose="05000000000000000000" pitchFamily="2" charset="2"/>
              <a:buChar char="n"/>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C0C0C0"/>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defRPr/>
            </a:pPr>
            <a:r>
              <a:rPr lang="en-US" altLang="en-US" dirty="0">
                <a:latin typeface="Arial Black" panose="020B0A04020102020204" pitchFamily="34" charset="0"/>
              </a:rPr>
              <a:t>CS 1530</a:t>
            </a:r>
          </a:p>
          <a:p>
            <a:pPr marL="0" indent="0" algn="r">
              <a:buNone/>
              <a:defRPr/>
            </a:pPr>
            <a:r>
              <a:rPr lang="en-US" altLang="en-US" dirty="0">
                <a:latin typeface="Arial Black" panose="020B0A04020102020204" pitchFamily="34" charset="0"/>
              </a:rPr>
              <a:t>Summer 2020</a:t>
            </a:r>
          </a:p>
          <a:p>
            <a:pPr marL="0" indent="0" algn="r">
              <a:buNone/>
              <a:defRPr/>
            </a:pPr>
            <a:r>
              <a:rPr lang="en-US" altLang="en-US" dirty="0">
                <a:latin typeface="Arial Black" panose="020B0A04020102020204" pitchFamily="34" charset="0"/>
              </a:rPr>
              <a:t>Instructor: Sohel Sarwar</a:t>
            </a:r>
          </a:p>
          <a:p>
            <a:pPr marL="0" indent="0" algn="r">
              <a:buNone/>
              <a:defRPr/>
            </a:pPr>
            <a:r>
              <a:rPr lang="en-US" altLang="en-US" dirty="0">
                <a:latin typeface="Arial Black" panose="020B0A04020102020204" pitchFamily="34" charset="0"/>
              </a:rPr>
              <a:t>University of Pittsburgh</a:t>
            </a:r>
          </a:p>
          <a:p>
            <a:pPr marL="0" indent="0" algn="r">
              <a:buNone/>
              <a:defRPr/>
            </a:pPr>
            <a:r>
              <a:rPr lang="en-US" altLang="en-US">
                <a:latin typeface="Arial Black" panose="020B0A04020102020204" pitchFamily="34" charset="0"/>
              </a:rPr>
              <a:t>Lecture 13</a:t>
            </a:r>
            <a:endParaRPr lang="en-US" altLang="en-US" dirty="0">
              <a:latin typeface="Arial Black" panose="020B0A04020102020204" pitchFamily="34" charset="0"/>
            </a:endParaRPr>
          </a:p>
          <a:p>
            <a:pPr marL="0" indent="0" algn="r">
              <a:buNone/>
              <a:defRPr/>
            </a:pPr>
            <a:endParaRPr lang="en-US" altLang="en-US" dirty="0">
              <a:latin typeface="Arial Black" panose="020B0A04020102020204" pitchFamily="34" charset="0"/>
            </a:endParaRPr>
          </a:p>
          <a:p>
            <a:pPr algn="r">
              <a:defRPr/>
            </a:pPr>
            <a:endParaRPr lang="en-US" altLang="en-US" dirty="0"/>
          </a:p>
          <a:p>
            <a:pPr>
              <a:defRPr/>
            </a:pPr>
            <a:endParaRPr lang="en-US" altLang="en-US"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1B7DB5-D7B8-40C5-B0D5-22355A25EB26}"/>
              </a:ext>
            </a:extLst>
          </p:cNvPr>
          <p:cNvSpPr>
            <a:spLocks noGrp="1" noChangeArrowheads="1"/>
          </p:cNvSpPr>
          <p:nvPr>
            <p:ph type="body" idx="1"/>
          </p:nvPr>
        </p:nvSpPr>
        <p:spPr bwMode="auto">
          <a:xfrm>
            <a:off x="666764" y="1912287"/>
            <a:ext cx="9461974" cy="34347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dirty="0"/>
              <a:t>List of important and frequently used annotations:</a:t>
            </a:r>
          </a:p>
          <a:p>
            <a:pPr marL="0" indent="0">
              <a:buNone/>
            </a:pPr>
            <a:endParaRPr lang="en-US" dirty="0"/>
          </a:p>
          <a:p>
            <a:pPr lvl="1">
              <a:buFont typeface="Wingdings" panose="05000000000000000000" pitchFamily="2" charset="2"/>
              <a:buChar char="Ø"/>
            </a:pPr>
            <a:r>
              <a:rPr lang="en-US" dirty="0"/>
              <a:t>@Before</a:t>
            </a:r>
          </a:p>
          <a:p>
            <a:pPr lvl="1">
              <a:buFont typeface="Wingdings" panose="05000000000000000000" pitchFamily="2" charset="2"/>
              <a:buChar char="Ø"/>
            </a:pPr>
            <a:r>
              <a:rPr lang="en-US" dirty="0"/>
              <a:t>@</a:t>
            </a:r>
            <a:r>
              <a:rPr lang="en-US" dirty="0" err="1"/>
              <a:t>BeforeClass</a:t>
            </a:r>
            <a:endParaRPr lang="en-US" dirty="0"/>
          </a:p>
          <a:p>
            <a:pPr lvl="1">
              <a:buFont typeface="Wingdings" panose="05000000000000000000" pitchFamily="2" charset="2"/>
              <a:buChar char="Ø"/>
            </a:pPr>
            <a:r>
              <a:rPr lang="en-US" dirty="0"/>
              <a:t>@After</a:t>
            </a:r>
          </a:p>
          <a:p>
            <a:pPr lvl="1">
              <a:buFont typeface="Wingdings" panose="05000000000000000000" pitchFamily="2" charset="2"/>
              <a:buChar char="Ø"/>
            </a:pPr>
            <a:r>
              <a:rPr lang="en-US" dirty="0"/>
              <a:t>@</a:t>
            </a:r>
            <a:r>
              <a:rPr lang="en-US" dirty="0" err="1"/>
              <a:t>AfterClass</a:t>
            </a:r>
            <a:endParaRPr lang="en-US" dirty="0"/>
          </a:p>
          <a:p>
            <a:pPr lvl="1">
              <a:buFont typeface="Wingdings" panose="05000000000000000000" pitchFamily="2" charset="2"/>
              <a:buChar char="Ø"/>
            </a:pPr>
            <a:r>
              <a:rPr lang="en-US" dirty="0"/>
              <a:t>@Test</a:t>
            </a:r>
          </a:p>
          <a:p>
            <a:pPr lvl="1">
              <a:buFont typeface="Wingdings" panose="05000000000000000000" pitchFamily="2" charset="2"/>
              <a:buChar char="Ø"/>
            </a:pPr>
            <a:r>
              <a:rPr lang="en-US" dirty="0"/>
              <a:t>@Ignore</a:t>
            </a:r>
          </a:p>
          <a:p>
            <a:pPr lvl="1">
              <a:buFont typeface="Wingdings" panose="05000000000000000000" pitchFamily="2" charset="2"/>
              <a:buChar char="Ø"/>
            </a:pPr>
            <a:r>
              <a:rPr lang="en-US" dirty="0"/>
              <a:t>@Test(timeout=500)</a:t>
            </a:r>
          </a:p>
          <a:p>
            <a:pPr lvl="1">
              <a:buFont typeface="Wingdings" panose="05000000000000000000" pitchFamily="2" charset="2"/>
              <a:buChar char="Ø"/>
            </a:pPr>
            <a:r>
              <a:rPr lang="en-US" dirty="0"/>
              <a:t>@Test(expected=</a:t>
            </a:r>
            <a:r>
              <a:rPr lang="en-US" dirty="0" err="1"/>
              <a:t>IllegalArgumentException.class</a:t>
            </a:r>
            <a:r>
              <a:rPr lang="en-US" dirty="0"/>
              <a:t>)</a:t>
            </a:r>
          </a:p>
        </p:txBody>
      </p:sp>
      <p:sp>
        <p:nvSpPr>
          <p:cNvPr id="6" name="Rectangle 2">
            <a:extLst>
              <a:ext uri="{FF2B5EF4-FFF2-40B4-BE49-F238E27FC236}">
                <a16:creationId xmlns:a16="http://schemas.microsoft.com/office/drawing/2014/main" id="{D9975602-3730-4713-9FD6-0E078C68FB3B}"/>
              </a:ext>
            </a:extLst>
          </p:cNvPr>
          <p:cNvSpPr>
            <a:spLocks noGrp="1" noChangeArrowheads="1"/>
          </p:cNvSpPr>
          <p:nvPr>
            <p:ph type="title"/>
          </p:nvPr>
        </p:nvSpPr>
        <p:spPr>
          <a:xfrm>
            <a:off x="444305" y="75784"/>
            <a:ext cx="10515600" cy="1325563"/>
          </a:xfrm>
        </p:spPr>
        <p:txBody>
          <a:bodyPr>
            <a:normAutofit/>
          </a:bodyPr>
          <a:lstStyle/>
          <a:p>
            <a:r>
              <a:rPr lang="en-US" altLang="en-US" sz="3600" b="1" dirty="0">
                <a:effectLst>
                  <a:outerShdw blurRad="38100" dist="38100" dir="2700000" algn="tl">
                    <a:srgbClr val="000000">
                      <a:alpha val="43137"/>
                    </a:srgbClr>
                  </a:outerShdw>
                </a:effectLst>
              </a:rPr>
              <a:t>JUnit Annotations</a:t>
            </a:r>
          </a:p>
        </p:txBody>
      </p:sp>
    </p:spTree>
    <p:extLst>
      <p:ext uri="{BB962C8B-B14F-4D97-AF65-F5344CB8AC3E}">
        <p14:creationId xmlns:p14="http://schemas.microsoft.com/office/powerpoint/2010/main" val="3327934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AC82B300-60D8-4C7F-A33E-C1EB77A19D82}"/>
              </a:ext>
            </a:extLst>
          </p:cNvPr>
          <p:cNvSpPr>
            <a:spLocks noGrp="1" noChangeArrowheads="1"/>
          </p:cNvSpPr>
          <p:nvPr>
            <p:ph type="title"/>
          </p:nvPr>
        </p:nvSpPr>
        <p:spPr>
          <a:xfrm>
            <a:off x="444305" y="75784"/>
            <a:ext cx="10515600" cy="1325563"/>
          </a:xfrm>
        </p:spPr>
        <p:txBody>
          <a:bodyPr>
            <a:normAutofit/>
          </a:bodyPr>
          <a:lstStyle/>
          <a:p>
            <a:r>
              <a:rPr lang="en-US" altLang="en-US" sz="3600" b="1" dirty="0">
                <a:effectLst>
                  <a:outerShdw blurRad="38100" dist="38100" dir="2700000" algn="tl">
                    <a:srgbClr val="000000">
                      <a:alpha val="43137"/>
                    </a:srgbClr>
                  </a:outerShdw>
                </a:effectLst>
              </a:rPr>
              <a:t>JUnit Annotations</a:t>
            </a:r>
          </a:p>
        </p:txBody>
      </p:sp>
      <p:pic>
        <p:nvPicPr>
          <p:cNvPr id="3" name="Picture 2">
            <a:extLst>
              <a:ext uri="{FF2B5EF4-FFF2-40B4-BE49-F238E27FC236}">
                <a16:creationId xmlns:a16="http://schemas.microsoft.com/office/drawing/2014/main" id="{4475E11A-91CF-49CF-8102-C224D26AE5D0}"/>
              </a:ext>
            </a:extLst>
          </p:cNvPr>
          <p:cNvPicPr>
            <a:picLocks noChangeAspect="1"/>
          </p:cNvPicPr>
          <p:nvPr/>
        </p:nvPicPr>
        <p:blipFill>
          <a:blip r:embed="rId2"/>
          <a:stretch>
            <a:fillRect/>
          </a:stretch>
        </p:blipFill>
        <p:spPr>
          <a:xfrm>
            <a:off x="1730619" y="1416050"/>
            <a:ext cx="7277100" cy="5076825"/>
          </a:xfrm>
          <a:prstGeom prst="rect">
            <a:avLst/>
          </a:prstGeom>
        </p:spPr>
      </p:pic>
    </p:spTree>
    <p:extLst>
      <p:ext uri="{BB962C8B-B14F-4D97-AF65-F5344CB8AC3E}">
        <p14:creationId xmlns:p14="http://schemas.microsoft.com/office/powerpoint/2010/main" val="297608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44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3" name="Rectangle 3">
            <a:extLst>
              <a:ext uri="{FF2B5EF4-FFF2-40B4-BE49-F238E27FC236}">
                <a16:creationId xmlns:a16="http://schemas.microsoft.com/office/drawing/2014/main" id="{1A1260A4-0F0F-4DF5-8B0E-9454576F038F}"/>
              </a:ext>
            </a:extLst>
          </p:cNvPr>
          <p:cNvSpPr>
            <a:spLocks noGrp="1" noChangeArrowheads="1"/>
          </p:cNvSpPr>
          <p:nvPr>
            <p:ph type="body" idx="1"/>
          </p:nvPr>
        </p:nvSpPr>
        <p:spPr>
          <a:xfrm>
            <a:off x="2438400" y="1905000"/>
            <a:ext cx="7696200" cy="4876800"/>
          </a:xfrm>
        </p:spPr>
        <p:txBody>
          <a:bodyPr/>
          <a:lstStyle/>
          <a:p>
            <a:r>
              <a:rPr lang="en-US" altLang="en-US" sz="2600" dirty="0"/>
              <a:t>Each assert method has parameters like these:  </a:t>
            </a:r>
            <a:br>
              <a:rPr lang="en-US" altLang="en-US" sz="2600" dirty="0"/>
            </a:br>
            <a:r>
              <a:rPr lang="en-US" altLang="en-US" sz="2600" i="1" dirty="0"/>
              <a:t>expected-value, actual-value, message</a:t>
            </a:r>
          </a:p>
          <a:p>
            <a:r>
              <a:rPr lang="en-US" altLang="en-US" sz="2600" dirty="0"/>
              <a:t>Assert methods dealing with floating point numbers get an additional argument, a tolerance</a:t>
            </a:r>
          </a:p>
          <a:p>
            <a:r>
              <a:rPr lang="en-US" altLang="en-US" sz="2600" dirty="0"/>
              <a:t>Each assert method has an equivalent version that does not take a message – however, this use is not recommended because:</a:t>
            </a:r>
          </a:p>
          <a:p>
            <a:pPr lvl="1"/>
            <a:r>
              <a:rPr lang="en-US" altLang="en-US" dirty="0"/>
              <a:t>messages helps documents the tests</a:t>
            </a:r>
          </a:p>
          <a:p>
            <a:pPr lvl="1"/>
            <a:r>
              <a:rPr lang="en-US" altLang="en-US" dirty="0"/>
              <a:t>messages provide additional information when reading failure logs</a:t>
            </a:r>
          </a:p>
        </p:txBody>
      </p:sp>
      <p:sp>
        <p:nvSpPr>
          <p:cNvPr id="6" name="Rectangle 2">
            <a:extLst>
              <a:ext uri="{FF2B5EF4-FFF2-40B4-BE49-F238E27FC236}">
                <a16:creationId xmlns:a16="http://schemas.microsoft.com/office/drawing/2014/main" id="{5A7EC670-A676-4E7D-ABB0-3767DC52456D}"/>
              </a:ext>
            </a:extLst>
          </p:cNvPr>
          <p:cNvSpPr>
            <a:spLocks noGrp="1" noChangeArrowheads="1"/>
          </p:cNvSpPr>
          <p:nvPr>
            <p:ph type="title"/>
          </p:nvPr>
        </p:nvSpPr>
        <p:spPr>
          <a:xfrm>
            <a:off x="458372" y="31750"/>
            <a:ext cx="10515600" cy="1325563"/>
          </a:xfrm>
        </p:spPr>
        <p:txBody>
          <a:bodyPr>
            <a:normAutofit/>
          </a:bodyPr>
          <a:lstStyle/>
          <a:p>
            <a:r>
              <a:rPr lang="en-US" altLang="en-US" sz="3600" b="1" dirty="0">
                <a:effectLst>
                  <a:outerShdw blurRad="38100" dist="38100" dir="2700000" algn="tl">
                    <a:srgbClr val="000000">
                      <a:alpha val="43137"/>
                    </a:srgbClr>
                  </a:outerShdw>
                </a:effectLst>
              </a:rPr>
              <a:t>JUnit assertion methods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Effect transition="in" filter="fade">
                                      <p:cBhvr>
                                        <p:cTn id="7" dur="1000">
                                          <p:stCondLst>
                                            <p:cond delay="0"/>
                                          </p:stCondLst>
                                        </p:cTn>
                                        <p:tgtEl>
                                          <p:spTgt spid="138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8243">
                                            <p:txEl>
                                              <p:pRg st="1" end="1"/>
                                            </p:txEl>
                                          </p:spTgt>
                                        </p:tgtEl>
                                        <p:attrNameLst>
                                          <p:attrName>style.visibility</p:attrName>
                                        </p:attrNameLst>
                                      </p:cBhvr>
                                      <p:to>
                                        <p:strVal val="visible"/>
                                      </p:to>
                                    </p:set>
                                    <p:animEffect transition="in" filter="fade">
                                      <p:cBhvr>
                                        <p:cTn id="12" dur="1000">
                                          <p:stCondLst>
                                            <p:cond delay="0"/>
                                          </p:stCondLst>
                                        </p:cTn>
                                        <p:tgtEl>
                                          <p:spTgt spid="138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8243">
                                            <p:txEl>
                                              <p:pRg st="2" end="2"/>
                                            </p:txEl>
                                          </p:spTgt>
                                        </p:tgtEl>
                                        <p:attrNameLst>
                                          <p:attrName>style.visibility</p:attrName>
                                        </p:attrNameLst>
                                      </p:cBhvr>
                                      <p:to>
                                        <p:strVal val="visible"/>
                                      </p:to>
                                    </p:set>
                                    <p:animEffect transition="in" filter="fade">
                                      <p:cBhvr>
                                        <p:cTn id="17" dur="1000">
                                          <p:stCondLst>
                                            <p:cond delay="0"/>
                                          </p:stCondLst>
                                        </p:cTn>
                                        <p:tgtEl>
                                          <p:spTgt spid="13824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8243">
                                            <p:txEl>
                                              <p:pRg st="3" end="3"/>
                                            </p:txEl>
                                          </p:spTgt>
                                        </p:tgtEl>
                                        <p:attrNameLst>
                                          <p:attrName>style.visibility</p:attrName>
                                        </p:attrNameLst>
                                      </p:cBhvr>
                                      <p:to>
                                        <p:strVal val="visible"/>
                                      </p:to>
                                    </p:set>
                                    <p:animEffect transition="in" filter="fade">
                                      <p:cBhvr>
                                        <p:cTn id="20" dur="1000">
                                          <p:stCondLst>
                                            <p:cond delay="0"/>
                                          </p:stCondLst>
                                        </p:cTn>
                                        <p:tgtEl>
                                          <p:spTgt spid="13824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8243">
                                            <p:txEl>
                                              <p:pRg st="4" end="4"/>
                                            </p:txEl>
                                          </p:spTgt>
                                        </p:tgtEl>
                                        <p:attrNameLst>
                                          <p:attrName>style.visibility</p:attrName>
                                        </p:attrNameLst>
                                      </p:cBhvr>
                                      <p:to>
                                        <p:strVal val="visible"/>
                                      </p:to>
                                    </p:set>
                                    <p:animEffect transition="in" filter="fade">
                                      <p:cBhvr>
                                        <p:cTn id="23" dur="1000">
                                          <p:stCondLst>
                                            <p:cond delay="0"/>
                                          </p:stCondLst>
                                        </p:cTn>
                                        <p:tgtEl>
                                          <p:spTgt spid="138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a:extLst>
              <a:ext uri="{FF2B5EF4-FFF2-40B4-BE49-F238E27FC236}">
                <a16:creationId xmlns:a16="http://schemas.microsoft.com/office/drawing/2014/main" id="{5FD0D936-59B2-407C-B4CF-014CCBAE053E}"/>
              </a:ext>
            </a:extLst>
          </p:cNvPr>
          <p:cNvSpPr>
            <a:spLocks noGrp="1" noChangeArrowheads="1"/>
          </p:cNvSpPr>
          <p:nvPr>
            <p:ph type="title"/>
          </p:nvPr>
        </p:nvSpPr>
        <p:spPr>
          <a:xfrm>
            <a:off x="458372" y="31750"/>
            <a:ext cx="10515600" cy="1325563"/>
          </a:xfrm>
        </p:spPr>
        <p:txBody>
          <a:bodyPr>
            <a:normAutofit/>
          </a:bodyPr>
          <a:lstStyle/>
          <a:p>
            <a:r>
              <a:rPr lang="en-US" altLang="en-US" sz="3600" b="1" dirty="0">
                <a:effectLst>
                  <a:outerShdw blurRad="38100" dist="38100" dir="2700000" algn="tl">
                    <a:srgbClr val="000000">
                      <a:alpha val="43137"/>
                    </a:srgbClr>
                  </a:outerShdw>
                </a:effectLst>
              </a:rPr>
              <a:t>JUnit assertion methods</a:t>
            </a:r>
          </a:p>
        </p:txBody>
      </p:sp>
      <p:sp>
        <p:nvSpPr>
          <p:cNvPr id="522243" name="Rectangle 3">
            <a:extLst>
              <a:ext uri="{FF2B5EF4-FFF2-40B4-BE49-F238E27FC236}">
                <a16:creationId xmlns:a16="http://schemas.microsoft.com/office/drawing/2014/main" id="{DF2FCC80-956F-4694-AF68-55464D6817D3}"/>
              </a:ext>
            </a:extLst>
          </p:cNvPr>
          <p:cNvSpPr>
            <a:spLocks noGrp="1" noChangeArrowheads="1"/>
          </p:cNvSpPr>
          <p:nvPr>
            <p:ph type="body" idx="1"/>
          </p:nvPr>
        </p:nvSpPr>
        <p:spPr>
          <a:xfrm>
            <a:off x="1524000" y="1295400"/>
            <a:ext cx="9144000" cy="5316415"/>
          </a:xfrm>
        </p:spPr>
        <p:txBody>
          <a:bodyPr>
            <a:normAutofit fontScale="92500"/>
          </a:bodyPr>
          <a:lstStyle/>
          <a:p>
            <a:endParaRPr lang="en-US" altLang="en-US" dirty="0">
              <a:solidFill>
                <a:srgbClr val="262626"/>
              </a:solidFill>
            </a:endParaRPr>
          </a:p>
          <a:p>
            <a:pPr lvl="1"/>
            <a:endParaRPr lang="en-US" altLang="en-US" dirty="0">
              <a:solidFill>
                <a:srgbClr val="404040"/>
              </a:solidFill>
            </a:endParaRPr>
          </a:p>
          <a:p>
            <a:pPr lvl="1"/>
            <a:endParaRPr lang="en-US" altLang="en-US" dirty="0">
              <a:solidFill>
                <a:srgbClr val="404040"/>
              </a:solidFill>
            </a:endParaRPr>
          </a:p>
          <a:p>
            <a:pPr lvl="1"/>
            <a:endParaRPr lang="en-US" altLang="en-US" dirty="0">
              <a:solidFill>
                <a:srgbClr val="404040"/>
              </a:solidFill>
            </a:endParaRPr>
          </a:p>
          <a:p>
            <a:pPr lvl="1"/>
            <a:endParaRPr lang="en-US" altLang="en-US" dirty="0">
              <a:solidFill>
                <a:srgbClr val="404040"/>
              </a:solidFill>
            </a:endParaRPr>
          </a:p>
          <a:p>
            <a:pPr lvl="1"/>
            <a:endParaRPr lang="en-US" altLang="en-US" dirty="0">
              <a:solidFill>
                <a:srgbClr val="404040"/>
              </a:solidFill>
            </a:endParaRPr>
          </a:p>
          <a:p>
            <a:pPr lvl="1"/>
            <a:endParaRPr lang="en-US" altLang="en-US" dirty="0">
              <a:solidFill>
                <a:srgbClr val="404040"/>
              </a:solidFill>
            </a:endParaRPr>
          </a:p>
          <a:p>
            <a:pPr lvl="1"/>
            <a:endParaRPr lang="en-US" altLang="en-US" dirty="0">
              <a:solidFill>
                <a:srgbClr val="404040"/>
              </a:solidFill>
            </a:endParaRPr>
          </a:p>
          <a:p>
            <a:r>
              <a:rPr lang="en-US" altLang="en-US" dirty="0">
                <a:solidFill>
                  <a:srgbClr val="262626"/>
                </a:solidFill>
              </a:rPr>
              <a:t>Each method can also be passed a string to display if it fails:</a:t>
            </a:r>
          </a:p>
          <a:p>
            <a:pPr lvl="1"/>
            <a:r>
              <a:rPr lang="en-US" altLang="en-US" dirty="0">
                <a:solidFill>
                  <a:srgbClr val="404040"/>
                </a:solidFill>
              </a:rPr>
              <a:t>e.g.  </a:t>
            </a:r>
            <a:r>
              <a:rPr lang="en-US" altLang="en-US" dirty="0" err="1">
                <a:solidFill>
                  <a:srgbClr val="404040"/>
                </a:solidFill>
                <a:latin typeface="Courier New" panose="02070309020205020404" pitchFamily="49" charset="0"/>
              </a:rPr>
              <a:t>assertEquals</a:t>
            </a:r>
            <a:r>
              <a:rPr lang="en-US" altLang="en-US" dirty="0">
                <a:solidFill>
                  <a:srgbClr val="404040"/>
                </a:solidFill>
                <a:latin typeface="Courier New" panose="02070309020205020404" pitchFamily="49" charset="0"/>
              </a:rPr>
              <a:t>("</a:t>
            </a:r>
            <a:r>
              <a:rPr lang="en-US" altLang="en-US" b="1" dirty="0">
                <a:solidFill>
                  <a:srgbClr val="404040"/>
                </a:solidFill>
              </a:rPr>
              <a:t>message</a:t>
            </a:r>
            <a:r>
              <a:rPr lang="en-US" altLang="en-US" dirty="0">
                <a:solidFill>
                  <a:srgbClr val="404040"/>
                </a:solidFill>
                <a:latin typeface="Courier New" panose="02070309020205020404" pitchFamily="49" charset="0"/>
              </a:rPr>
              <a:t>", </a:t>
            </a:r>
            <a:r>
              <a:rPr lang="en-US" altLang="en-US" b="1" dirty="0">
                <a:solidFill>
                  <a:srgbClr val="404040"/>
                </a:solidFill>
              </a:rPr>
              <a:t>expected</a:t>
            </a:r>
            <a:r>
              <a:rPr lang="en-US" altLang="en-US" dirty="0">
                <a:solidFill>
                  <a:srgbClr val="404040"/>
                </a:solidFill>
                <a:latin typeface="Courier New" panose="02070309020205020404" pitchFamily="49" charset="0"/>
              </a:rPr>
              <a:t>, </a:t>
            </a:r>
            <a:r>
              <a:rPr lang="en-US" altLang="en-US" b="1" dirty="0">
                <a:solidFill>
                  <a:srgbClr val="404040"/>
                </a:solidFill>
              </a:rPr>
              <a:t>actual</a:t>
            </a:r>
            <a:r>
              <a:rPr lang="en-US" altLang="en-US" dirty="0">
                <a:solidFill>
                  <a:srgbClr val="404040"/>
                </a:solidFill>
                <a:latin typeface="Courier New" panose="02070309020205020404" pitchFamily="49" charset="0"/>
              </a:rPr>
              <a:t>) or </a:t>
            </a:r>
            <a:r>
              <a:rPr lang="en-US" altLang="en-US" dirty="0" err="1">
                <a:solidFill>
                  <a:srgbClr val="404040"/>
                </a:solidFill>
                <a:latin typeface="Courier New" panose="02070309020205020404" pitchFamily="49" charset="0"/>
              </a:rPr>
              <a:t>assertEquals</a:t>
            </a:r>
            <a:r>
              <a:rPr lang="en-US" altLang="en-US" dirty="0">
                <a:solidFill>
                  <a:srgbClr val="404040"/>
                </a:solidFill>
                <a:latin typeface="Courier New" panose="02070309020205020404" pitchFamily="49" charset="0"/>
              </a:rPr>
              <a:t> (</a:t>
            </a:r>
            <a:r>
              <a:rPr lang="en-US" altLang="en-US" b="1" dirty="0">
                <a:solidFill>
                  <a:srgbClr val="404040"/>
                </a:solidFill>
              </a:rPr>
              <a:t>expected</a:t>
            </a:r>
            <a:r>
              <a:rPr lang="en-US" altLang="en-US" dirty="0">
                <a:solidFill>
                  <a:srgbClr val="404040"/>
                </a:solidFill>
                <a:latin typeface="Courier New" panose="02070309020205020404" pitchFamily="49" charset="0"/>
              </a:rPr>
              <a:t>, </a:t>
            </a:r>
            <a:r>
              <a:rPr lang="en-US" altLang="en-US" b="1" dirty="0">
                <a:solidFill>
                  <a:srgbClr val="404040"/>
                </a:solidFill>
              </a:rPr>
              <a:t>actual, </a:t>
            </a:r>
            <a:r>
              <a:rPr lang="en-US" altLang="en-US" dirty="0">
                <a:solidFill>
                  <a:srgbClr val="404040"/>
                </a:solidFill>
                <a:latin typeface="Courier New" panose="02070309020205020404" pitchFamily="49" charset="0"/>
              </a:rPr>
              <a:t>"</a:t>
            </a:r>
            <a:r>
              <a:rPr lang="en-US" altLang="en-US" b="1" dirty="0">
                <a:solidFill>
                  <a:srgbClr val="404040"/>
                </a:solidFill>
              </a:rPr>
              <a:t>message</a:t>
            </a:r>
            <a:r>
              <a:rPr lang="en-US" altLang="en-US" dirty="0">
                <a:solidFill>
                  <a:srgbClr val="404040"/>
                </a:solidFill>
                <a:latin typeface="Courier New" panose="02070309020205020404" pitchFamily="49" charset="0"/>
              </a:rPr>
              <a:t>")depending on the version of the Junit Framework.</a:t>
            </a:r>
          </a:p>
          <a:p>
            <a:pPr lvl="1"/>
            <a:endParaRPr lang="en-US" altLang="en-US" dirty="0">
              <a:solidFill>
                <a:srgbClr val="404040"/>
              </a:solidFill>
              <a:latin typeface="Courier New" panose="02070309020205020404" pitchFamily="49" charset="0"/>
            </a:endParaRPr>
          </a:p>
          <a:p>
            <a:pPr lvl="1"/>
            <a:r>
              <a:rPr lang="en-US" altLang="en-US" dirty="0">
                <a:solidFill>
                  <a:srgbClr val="404040"/>
                </a:solidFill>
              </a:rPr>
              <a:t>Why is there no </a:t>
            </a:r>
            <a:r>
              <a:rPr lang="en-US" altLang="en-US" dirty="0">
                <a:solidFill>
                  <a:srgbClr val="404040"/>
                </a:solidFill>
                <a:latin typeface="Courier New" panose="02070309020205020404" pitchFamily="49" charset="0"/>
              </a:rPr>
              <a:t>pass</a:t>
            </a:r>
            <a:r>
              <a:rPr lang="en-US" altLang="en-US" dirty="0">
                <a:solidFill>
                  <a:srgbClr val="404040"/>
                </a:solidFill>
              </a:rPr>
              <a:t> method?</a:t>
            </a:r>
          </a:p>
        </p:txBody>
      </p:sp>
      <p:graphicFrame>
        <p:nvGraphicFramePr>
          <p:cNvPr id="522244" name="Group 4">
            <a:extLst>
              <a:ext uri="{FF2B5EF4-FFF2-40B4-BE49-F238E27FC236}">
                <a16:creationId xmlns:a16="http://schemas.microsoft.com/office/drawing/2014/main" id="{8E73FDB1-96DF-4656-88AD-A3B104525C65}"/>
              </a:ext>
            </a:extLst>
          </p:cNvPr>
          <p:cNvGraphicFramePr>
            <a:graphicFrameLocks noGrp="1"/>
          </p:cNvGraphicFramePr>
          <p:nvPr/>
        </p:nvGraphicFramePr>
        <p:xfrm>
          <a:off x="1709738" y="1357313"/>
          <a:ext cx="8763000" cy="2926080"/>
        </p:xfrm>
        <a:graphic>
          <a:graphicData uri="http://schemas.openxmlformats.org/drawingml/2006/table">
            <a:tbl>
              <a:tblPr/>
              <a:tblGrid>
                <a:gridCol w="4495800">
                  <a:extLst>
                    <a:ext uri="{9D8B030D-6E8A-4147-A177-3AD203B41FA5}">
                      <a16:colId xmlns:a16="http://schemas.microsoft.com/office/drawing/2014/main" val="3804725726"/>
                    </a:ext>
                  </a:extLst>
                </a:gridCol>
                <a:gridCol w="4267200">
                  <a:extLst>
                    <a:ext uri="{9D8B030D-6E8A-4147-A177-3AD203B41FA5}">
                      <a16:colId xmlns:a16="http://schemas.microsoft.com/office/drawing/2014/main" val="3728075060"/>
                    </a:ext>
                  </a:extLst>
                </a:gridCol>
              </a:tblGrid>
              <a:tr h="174625">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assertTrue(</a:t>
                      </a:r>
                      <a:r>
                        <a:rPr kumimoji="0" lang="en-US" altLang="en-US" sz="1800" b="1" i="0" u="none" strike="noStrike" cap="none" normalizeH="0" baseline="0">
                          <a:ln>
                            <a:noFill/>
                          </a:ln>
                          <a:solidFill>
                            <a:srgbClr val="262626"/>
                          </a:solidFill>
                          <a:effectLst/>
                          <a:latin typeface="Verdana" panose="020B0604030504040204" pitchFamily="34" charset="0"/>
                          <a:cs typeface="Times New Roman" panose="02020603050405020304" pitchFamily="18" charset="0"/>
                        </a:rPr>
                        <a:t>test</a:t>
                      </a: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a:t>
                      </a:r>
                      <a:endParaRPr kumimoji="0" lang="en-US" altLang="en-US" sz="2800" b="0" i="0" u="none" strike="noStrike" cap="none" normalizeH="0" baseline="0">
                        <a:ln>
                          <a:noFill/>
                        </a:ln>
                        <a:solidFill>
                          <a:srgbClr val="262626"/>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alibri" panose="020F0502020204030204" pitchFamily="34" charset="0"/>
                          <a:cs typeface="Times New Roman" panose="02020603050405020304" pitchFamily="18" charset="0"/>
                        </a:rPr>
                        <a:t>fails if the boolean test is </a:t>
                      </a: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false</a:t>
                      </a:r>
                      <a:endParaRPr kumimoji="0" lang="en-US" altLang="en-US" sz="2800" b="0" i="0" u="none" strike="noStrike" cap="none" normalizeH="0" baseline="0">
                        <a:ln>
                          <a:noFill/>
                        </a:ln>
                        <a:solidFill>
                          <a:srgbClr val="262626"/>
                        </a:solidFill>
                        <a:effectLst/>
                        <a:latin typeface="Courier New" panose="020703090202050204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15211888"/>
                  </a:ext>
                </a:extLst>
              </a:tr>
              <a:tr h="174625">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assertFalse(</a:t>
                      </a:r>
                      <a:r>
                        <a:rPr kumimoji="0" lang="en-US" altLang="en-US" sz="1800" b="1" i="0" u="none" strike="noStrike" cap="none" normalizeH="0" baseline="0">
                          <a:ln>
                            <a:noFill/>
                          </a:ln>
                          <a:solidFill>
                            <a:srgbClr val="262626"/>
                          </a:solidFill>
                          <a:effectLst/>
                          <a:latin typeface="Verdana" panose="020B0604030504040204" pitchFamily="34" charset="0"/>
                          <a:cs typeface="Times New Roman" panose="02020603050405020304" pitchFamily="18" charset="0"/>
                        </a:rPr>
                        <a:t>test</a:t>
                      </a: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a:t>
                      </a:r>
                      <a:endParaRPr kumimoji="0" lang="en-US" altLang="en-US" sz="2800" b="0" i="0" u="none" strike="noStrike" cap="none" normalizeH="0" baseline="0">
                        <a:ln>
                          <a:noFill/>
                        </a:ln>
                        <a:solidFill>
                          <a:srgbClr val="262626"/>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alibri" panose="020F0502020204030204" pitchFamily="34" charset="0"/>
                          <a:cs typeface="Times New Roman" panose="02020603050405020304" pitchFamily="18" charset="0"/>
                        </a:rPr>
                        <a:t>fails if the boolean test is </a:t>
                      </a: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true</a:t>
                      </a:r>
                      <a:endParaRPr kumimoji="0" lang="en-US" altLang="en-US" sz="2800" b="0" i="0" u="none" strike="noStrike" cap="none" normalizeH="0" baseline="0">
                        <a:ln>
                          <a:noFill/>
                        </a:ln>
                        <a:solidFill>
                          <a:srgbClr val="262626"/>
                        </a:solidFill>
                        <a:effectLst/>
                        <a:latin typeface="Courier New" panose="020703090202050204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4030520"/>
                  </a:ext>
                </a:extLst>
              </a:tr>
              <a:tr h="174625">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assertEquals(</a:t>
                      </a:r>
                      <a:r>
                        <a:rPr kumimoji="0" lang="en-US" altLang="en-US" sz="1800" b="1" i="0" u="none" strike="noStrike" cap="none" normalizeH="0" baseline="0">
                          <a:ln>
                            <a:noFill/>
                          </a:ln>
                          <a:solidFill>
                            <a:srgbClr val="262626"/>
                          </a:solidFill>
                          <a:effectLst/>
                          <a:latin typeface="Verdana" panose="020B0604030504040204" pitchFamily="34" charset="0"/>
                          <a:cs typeface="Times New Roman" panose="02020603050405020304" pitchFamily="18" charset="0"/>
                        </a:rPr>
                        <a:t>expected</a:t>
                      </a: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 </a:t>
                      </a:r>
                      <a:r>
                        <a:rPr kumimoji="0" lang="en-US" altLang="en-US" sz="1800" b="1" i="0" u="none" strike="noStrike" cap="none" normalizeH="0" baseline="0">
                          <a:ln>
                            <a:noFill/>
                          </a:ln>
                          <a:solidFill>
                            <a:srgbClr val="262626"/>
                          </a:solidFill>
                          <a:effectLst/>
                          <a:latin typeface="Verdana" panose="020B0604030504040204" pitchFamily="34" charset="0"/>
                          <a:cs typeface="Times New Roman" panose="02020603050405020304" pitchFamily="18" charset="0"/>
                        </a:rPr>
                        <a:t>actual</a:t>
                      </a: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a:t>
                      </a:r>
                      <a:endParaRPr kumimoji="0" lang="en-US" altLang="en-US" sz="2800" b="0" i="0" u="none" strike="noStrike" cap="none" normalizeH="0" baseline="0">
                        <a:ln>
                          <a:noFill/>
                        </a:ln>
                        <a:solidFill>
                          <a:srgbClr val="262626"/>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alibri" panose="020F0502020204030204" pitchFamily="34" charset="0"/>
                          <a:cs typeface="Times New Roman" panose="02020603050405020304" pitchFamily="18" charset="0"/>
                        </a:rPr>
                        <a:t>fails if the values are not equal</a:t>
                      </a:r>
                      <a:endParaRPr kumimoji="0" lang="en-US" altLang="en-US" sz="2800" b="0" i="0" u="none" strike="noStrike" cap="none" normalizeH="0" baseline="0">
                        <a:ln>
                          <a:noFill/>
                        </a:ln>
                        <a:solidFill>
                          <a:srgbClr val="262626"/>
                        </a:solidFill>
                        <a:effectLst/>
                        <a:latin typeface="Calibri" panose="020F050202020403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73466612"/>
                  </a:ext>
                </a:extLst>
              </a:tr>
              <a:tr h="365125">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assertSame(</a:t>
                      </a:r>
                      <a:r>
                        <a:rPr kumimoji="0" lang="en-US" altLang="en-US" sz="1800" b="1" i="0" u="none" strike="noStrike" cap="none" normalizeH="0" baseline="0">
                          <a:ln>
                            <a:noFill/>
                          </a:ln>
                          <a:solidFill>
                            <a:srgbClr val="262626"/>
                          </a:solidFill>
                          <a:effectLst/>
                          <a:latin typeface="Verdana" panose="020B0604030504040204" pitchFamily="34" charset="0"/>
                          <a:cs typeface="Times New Roman" panose="02020603050405020304" pitchFamily="18" charset="0"/>
                        </a:rPr>
                        <a:t>expected</a:t>
                      </a: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 </a:t>
                      </a:r>
                      <a:r>
                        <a:rPr kumimoji="0" lang="en-US" altLang="en-US" sz="1800" b="1" i="0" u="none" strike="noStrike" cap="none" normalizeH="0" baseline="0">
                          <a:ln>
                            <a:noFill/>
                          </a:ln>
                          <a:solidFill>
                            <a:srgbClr val="262626"/>
                          </a:solidFill>
                          <a:effectLst/>
                          <a:latin typeface="Verdana" panose="020B0604030504040204" pitchFamily="34" charset="0"/>
                          <a:cs typeface="Times New Roman" panose="02020603050405020304" pitchFamily="18" charset="0"/>
                        </a:rPr>
                        <a:t>actual</a:t>
                      </a: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a:t>
                      </a:r>
                      <a:endParaRPr kumimoji="0" lang="en-US" altLang="en-US" sz="2800" b="0" i="0" u="none" strike="noStrike" cap="none" normalizeH="0" baseline="0">
                        <a:ln>
                          <a:noFill/>
                        </a:ln>
                        <a:solidFill>
                          <a:srgbClr val="262626"/>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alibri" panose="020F0502020204030204" pitchFamily="34" charset="0"/>
                          <a:cs typeface="Times New Roman" panose="02020603050405020304" pitchFamily="18" charset="0"/>
                        </a:rPr>
                        <a:t>fails if the values are not the same (by </a:t>
                      </a:r>
                      <a:r>
                        <a:rPr kumimoji="0" lang="en-US" altLang="en-US" sz="18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a:t>
                      </a:r>
                      <a:r>
                        <a:rPr kumimoji="0" lang="en-US" altLang="en-US" sz="1800" b="0" i="0" u="none" strike="noStrike" cap="none" normalizeH="0" baseline="0">
                          <a:ln>
                            <a:noFill/>
                          </a:ln>
                          <a:solidFill>
                            <a:srgbClr val="262626"/>
                          </a:solidFill>
                          <a:effectLst/>
                          <a:latin typeface="Calibri" panose="020F0502020204030204" pitchFamily="34" charset="0"/>
                          <a:cs typeface="Times New Roman" panose="02020603050405020304" pitchFamily="18" charset="0"/>
                        </a:rPr>
                        <a:t>)</a:t>
                      </a:r>
                      <a:endParaRPr kumimoji="0" lang="en-US" altLang="en-US" sz="2800" b="0" i="0" u="none" strike="noStrike" cap="none" normalizeH="0" baseline="0">
                        <a:ln>
                          <a:noFill/>
                        </a:ln>
                        <a:solidFill>
                          <a:srgbClr val="262626"/>
                        </a:solidFill>
                        <a:effectLst/>
                        <a:latin typeface="Calibri" panose="020F050202020403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52747771"/>
                  </a:ext>
                </a:extLst>
              </a:tr>
              <a:tr h="365125">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assertNotSame(</a:t>
                      </a:r>
                      <a:r>
                        <a:rPr kumimoji="0" lang="en-US" altLang="en-US" sz="1800" b="1" i="0" u="none" strike="noStrike" cap="none" normalizeH="0" baseline="0">
                          <a:ln>
                            <a:noFill/>
                          </a:ln>
                          <a:solidFill>
                            <a:srgbClr val="262626"/>
                          </a:solidFill>
                          <a:effectLst/>
                          <a:latin typeface="Verdana" panose="020B0604030504040204" pitchFamily="34" charset="0"/>
                          <a:cs typeface="Times New Roman" panose="02020603050405020304" pitchFamily="18" charset="0"/>
                        </a:rPr>
                        <a:t>expected</a:t>
                      </a: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 </a:t>
                      </a:r>
                      <a:r>
                        <a:rPr kumimoji="0" lang="en-US" altLang="en-US" sz="1800" b="1" i="0" u="none" strike="noStrike" cap="none" normalizeH="0" baseline="0">
                          <a:ln>
                            <a:noFill/>
                          </a:ln>
                          <a:solidFill>
                            <a:srgbClr val="262626"/>
                          </a:solidFill>
                          <a:effectLst/>
                          <a:latin typeface="Verdana" panose="020B0604030504040204" pitchFamily="34" charset="0"/>
                          <a:cs typeface="Times New Roman" panose="02020603050405020304" pitchFamily="18" charset="0"/>
                        </a:rPr>
                        <a:t>actual</a:t>
                      </a: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alibri" panose="020F0502020204030204" pitchFamily="34" charset="0"/>
                          <a:cs typeface="Times New Roman" panose="02020603050405020304" pitchFamily="18" charset="0"/>
                        </a:rPr>
                        <a:t>fails if the values </a:t>
                      </a:r>
                      <a:r>
                        <a:rPr kumimoji="0" lang="en-US" altLang="en-US" sz="1800" b="0" i="1" u="none" strike="noStrike" cap="none" normalizeH="0" baseline="0">
                          <a:ln>
                            <a:noFill/>
                          </a:ln>
                          <a:solidFill>
                            <a:srgbClr val="262626"/>
                          </a:solidFill>
                          <a:effectLst/>
                          <a:latin typeface="Calibri" panose="020F0502020204030204" pitchFamily="34" charset="0"/>
                          <a:cs typeface="Times New Roman" panose="02020603050405020304" pitchFamily="18" charset="0"/>
                        </a:rPr>
                        <a:t>are </a:t>
                      </a:r>
                      <a:r>
                        <a:rPr kumimoji="0" lang="en-US" altLang="en-US" sz="1800" b="0" i="0" u="none" strike="noStrike" cap="none" normalizeH="0" baseline="0">
                          <a:ln>
                            <a:noFill/>
                          </a:ln>
                          <a:solidFill>
                            <a:srgbClr val="262626"/>
                          </a:solidFill>
                          <a:effectLst/>
                          <a:latin typeface="Calibri" panose="020F0502020204030204" pitchFamily="34" charset="0"/>
                          <a:cs typeface="Times New Roman" panose="02020603050405020304" pitchFamily="18" charset="0"/>
                        </a:rPr>
                        <a:t>the same (by </a:t>
                      </a:r>
                      <a:r>
                        <a:rPr kumimoji="0" lang="en-US" altLang="en-US" sz="18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a:t>
                      </a:r>
                      <a:r>
                        <a:rPr kumimoji="0" lang="en-US" altLang="en-US" sz="1800" b="0" i="0" u="none" strike="noStrike" cap="none" normalizeH="0" baseline="0">
                          <a:ln>
                            <a:noFill/>
                          </a:ln>
                          <a:solidFill>
                            <a:srgbClr val="262626"/>
                          </a:solidFill>
                          <a:effectLst/>
                          <a:latin typeface="Calibri" panose="020F0502020204030204" pitchFamily="34" charset="0"/>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74744752"/>
                  </a:ext>
                </a:extLst>
              </a:tr>
              <a:tr h="365125">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assertNull(</a:t>
                      </a:r>
                      <a:r>
                        <a:rPr kumimoji="0" lang="en-US" altLang="en-US" sz="1800" b="1" i="0" u="none" strike="noStrike" cap="none" normalizeH="0" baseline="0">
                          <a:ln>
                            <a:noFill/>
                          </a:ln>
                          <a:solidFill>
                            <a:srgbClr val="262626"/>
                          </a:solidFill>
                          <a:effectLst/>
                          <a:latin typeface="Verdana" panose="020B0604030504040204" pitchFamily="34" charset="0"/>
                          <a:cs typeface="Times New Roman" panose="02020603050405020304" pitchFamily="18" charset="0"/>
                        </a:rPr>
                        <a:t>value</a:t>
                      </a: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alibri" panose="020F0502020204030204" pitchFamily="34" charset="0"/>
                          <a:cs typeface="Times New Roman" panose="02020603050405020304" pitchFamily="18" charset="0"/>
                        </a:rPr>
                        <a:t>fails if the given value is </a:t>
                      </a:r>
                      <a:r>
                        <a:rPr kumimoji="0" lang="en-US" altLang="en-US" sz="1800" b="0" i="1" u="none" strike="noStrike" cap="none" normalizeH="0" baseline="0">
                          <a:ln>
                            <a:noFill/>
                          </a:ln>
                          <a:solidFill>
                            <a:srgbClr val="262626"/>
                          </a:solidFill>
                          <a:effectLst/>
                          <a:latin typeface="Calibri" panose="020F0502020204030204" pitchFamily="34" charset="0"/>
                          <a:cs typeface="Times New Roman" panose="02020603050405020304" pitchFamily="18" charset="0"/>
                        </a:rPr>
                        <a:t>not</a:t>
                      </a:r>
                      <a:r>
                        <a:rPr kumimoji="0" lang="en-US" altLang="en-US" sz="1800" b="0" i="0" u="none" strike="noStrike" cap="none" normalizeH="0" baseline="0">
                          <a:ln>
                            <a:noFill/>
                          </a:ln>
                          <a:solidFill>
                            <a:srgbClr val="262626"/>
                          </a:solidFill>
                          <a:effectLst/>
                          <a:latin typeface="Calibri" panose="020F0502020204030204" pitchFamily="34" charset="0"/>
                          <a:cs typeface="Times New Roman" panose="02020603050405020304" pitchFamily="18" charset="0"/>
                        </a:rPr>
                        <a:t> </a:t>
                      </a:r>
                      <a:r>
                        <a:rPr kumimoji="0" lang="en-US" altLang="en-US" sz="18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null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8453388"/>
                  </a:ext>
                </a:extLst>
              </a:tr>
              <a:tr h="365125">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assertNotNull(</a:t>
                      </a:r>
                      <a:r>
                        <a:rPr kumimoji="0" lang="en-US" altLang="en-US" sz="1800" b="1" i="0" u="none" strike="noStrike" cap="none" normalizeH="0" baseline="0">
                          <a:ln>
                            <a:noFill/>
                          </a:ln>
                          <a:solidFill>
                            <a:srgbClr val="262626"/>
                          </a:solidFill>
                          <a:effectLst/>
                          <a:latin typeface="Verdana" panose="020B0604030504040204" pitchFamily="34" charset="0"/>
                          <a:cs typeface="Times New Roman" panose="02020603050405020304" pitchFamily="18" charset="0"/>
                        </a:rPr>
                        <a:t>value</a:t>
                      </a: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alibri" panose="020F0502020204030204" pitchFamily="34" charset="0"/>
                          <a:cs typeface="Times New Roman" panose="02020603050405020304" pitchFamily="18" charset="0"/>
                        </a:rPr>
                        <a:t>fails if the given value is </a:t>
                      </a:r>
                      <a:r>
                        <a:rPr kumimoji="0" lang="en-US" altLang="en-US" sz="18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null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65299253"/>
                  </a:ext>
                </a:extLst>
              </a:tr>
              <a:tr h="365125">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fail()</a:t>
                      </a:r>
                      <a:endParaRPr kumimoji="0" lang="en-US" altLang="en-US" sz="2800" b="0" i="0" u="none" strike="noStrike" cap="none" normalizeH="0" baseline="0">
                        <a:ln>
                          <a:noFill/>
                        </a:ln>
                        <a:solidFill>
                          <a:srgbClr val="262626"/>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alibri" panose="020F0502020204030204" pitchFamily="34" charset="0"/>
                          <a:cs typeface="Times New Roman" panose="02020603050405020304" pitchFamily="18" charset="0"/>
                        </a:rPr>
                        <a:t>causes current test to immediately fail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3475555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a:extLst>
              <a:ext uri="{FF2B5EF4-FFF2-40B4-BE49-F238E27FC236}">
                <a16:creationId xmlns:a16="http://schemas.microsoft.com/office/drawing/2014/main" id="{5FD0D936-59B2-407C-B4CF-014CCBAE053E}"/>
              </a:ext>
            </a:extLst>
          </p:cNvPr>
          <p:cNvSpPr>
            <a:spLocks noGrp="1" noChangeArrowheads="1"/>
          </p:cNvSpPr>
          <p:nvPr>
            <p:ph type="title"/>
          </p:nvPr>
        </p:nvSpPr>
        <p:spPr>
          <a:xfrm>
            <a:off x="791030" y="0"/>
            <a:ext cx="10515600" cy="1325563"/>
          </a:xfrm>
        </p:spPr>
        <p:txBody>
          <a:bodyPr>
            <a:normAutofit/>
          </a:bodyPr>
          <a:lstStyle/>
          <a:p>
            <a:r>
              <a:rPr lang="en-US" altLang="en-US" sz="3600" b="1" dirty="0">
                <a:effectLst>
                  <a:outerShdw blurRad="38100" dist="38100" dir="2700000" algn="tl">
                    <a:srgbClr val="000000">
                      <a:alpha val="43137"/>
                    </a:srgbClr>
                  </a:outerShdw>
                </a:effectLst>
              </a:rPr>
              <a:t>JUnit Sample Test Code Skeleton</a:t>
            </a:r>
          </a:p>
        </p:txBody>
      </p:sp>
      <p:sp>
        <p:nvSpPr>
          <p:cNvPr id="2" name="Rectangle 1">
            <a:extLst>
              <a:ext uri="{FF2B5EF4-FFF2-40B4-BE49-F238E27FC236}">
                <a16:creationId xmlns:a16="http://schemas.microsoft.com/office/drawing/2014/main" id="{590F65D2-F3CF-4A6D-B5E6-B2CB08FF63CB}"/>
              </a:ext>
            </a:extLst>
          </p:cNvPr>
          <p:cNvSpPr/>
          <p:nvPr/>
        </p:nvSpPr>
        <p:spPr>
          <a:xfrm>
            <a:off x="838200" y="1767005"/>
            <a:ext cx="5210630" cy="4247317"/>
          </a:xfrm>
          <a:prstGeom prst="rect">
            <a:avLst/>
          </a:prstGeom>
        </p:spPr>
        <p:txBody>
          <a:bodyPr wrap="square">
            <a:spAutoFit/>
          </a:bodyPr>
          <a:lstStyle/>
          <a:p>
            <a:r>
              <a:rPr lang="en-US" dirty="0"/>
              <a:t>public class </a:t>
            </a:r>
            <a:r>
              <a:rPr lang="en-US" dirty="0" err="1"/>
              <a:t>MyTest</a:t>
            </a:r>
            <a:r>
              <a:rPr lang="en-US" dirty="0"/>
              <a:t> {</a:t>
            </a:r>
          </a:p>
          <a:p>
            <a:r>
              <a:rPr lang="en-US" dirty="0"/>
              <a:t>    @</a:t>
            </a:r>
            <a:r>
              <a:rPr lang="en-US" dirty="0" err="1"/>
              <a:t>BeforeClass</a:t>
            </a:r>
            <a:endParaRPr lang="en-US" dirty="0"/>
          </a:p>
          <a:p>
            <a:r>
              <a:rPr lang="en-US" dirty="0"/>
              <a:t>    public static void </a:t>
            </a:r>
            <a:r>
              <a:rPr lang="en-US" dirty="0" err="1"/>
              <a:t>setUpClass</a:t>
            </a:r>
            <a:r>
              <a:rPr lang="en-US" dirty="0"/>
              <a:t>() throws Exception {</a:t>
            </a:r>
          </a:p>
          <a:p>
            <a:r>
              <a:rPr lang="en-US" dirty="0"/>
              <a:t>        // Code executed before the first test method</a:t>
            </a:r>
          </a:p>
          <a:p>
            <a:r>
              <a:rPr lang="en-US" dirty="0"/>
              <a:t>    }</a:t>
            </a:r>
          </a:p>
          <a:p>
            <a:endParaRPr lang="en-US" dirty="0"/>
          </a:p>
          <a:p>
            <a:r>
              <a:rPr lang="en-US" dirty="0"/>
              <a:t>    @Before</a:t>
            </a:r>
          </a:p>
          <a:p>
            <a:r>
              <a:rPr lang="en-US" dirty="0"/>
              <a:t>    public void </a:t>
            </a:r>
            <a:r>
              <a:rPr lang="en-US" dirty="0" err="1"/>
              <a:t>setUp</a:t>
            </a:r>
            <a:r>
              <a:rPr lang="en-US" dirty="0"/>
              <a:t>() throws Exception {</a:t>
            </a:r>
          </a:p>
          <a:p>
            <a:r>
              <a:rPr lang="en-US" dirty="0"/>
              <a:t>        // Code executed before each test</a:t>
            </a:r>
          </a:p>
          <a:p>
            <a:r>
              <a:rPr lang="en-US" dirty="0"/>
              <a:t>    }</a:t>
            </a:r>
          </a:p>
          <a:p>
            <a:r>
              <a:rPr lang="en-US" dirty="0"/>
              <a:t> </a:t>
            </a:r>
          </a:p>
          <a:p>
            <a:r>
              <a:rPr lang="en-US" dirty="0"/>
              <a:t>    @Test</a:t>
            </a:r>
          </a:p>
          <a:p>
            <a:r>
              <a:rPr lang="en-US" dirty="0"/>
              <a:t>    public void </a:t>
            </a:r>
            <a:r>
              <a:rPr lang="en-US" dirty="0" err="1"/>
              <a:t>testOneThing</a:t>
            </a:r>
            <a:r>
              <a:rPr lang="en-US" dirty="0"/>
              <a:t>() {</a:t>
            </a:r>
          </a:p>
          <a:p>
            <a:r>
              <a:rPr lang="en-US" dirty="0"/>
              <a:t>        // Code that tests one thing</a:t>
            </a:r>
          </a:p>
          <a:p>
            <a:r>
              <a:rPr lang="en-US" dirty="0"/>
              <a:t>    }</a:t>
            </a:r>
          </a:p>
        </p:txBody>
      </p:sp>
      <p:sp>
        <p:nvSpPr>
          <p:cNvPr id="3" name="Rectangle 2">
            <a:extLst>
              <a:ext uri="{FF2B5EF4-FFF2-40B4-BE49-F238E27FC236}">
                <a16:creationId xmlns:a16="http://schemas.microsoft.com/office/drawing/2014/main" id="{67E819FD-8966-4AF4-A0C2-5991C28A55A3}"/>
              </a:ext>
            </a:extLst>
          </p:cNvPr>
          <p:cNvSpPr/>
          <p:nvPr/>
        </p:nvSpPr>
        <p:spPr>
          <a:xfrm>
            <a:off x="6255658" y="1213007"/>
            <a:ext cx="5457371" cy="5355312"/>
          </a:xfrm>
          <a:prstGeom prst="rect">
            <a:avLst/>
          </a:prstGeom>
        </p:spPr>
        <p:txBody>
          <a:bodyPr wrap="square">
            <a:spAutoFit/>
          </a:bodyPr>
          <a:lstStyle/>
          <a:p>
            <a:r>
              <a:rPr lang="en-US" dirty="0"/>
              <a:t> @Test</a:t>
            </a:r>
          </a:p>
          <a:p>
            <a:r>
              <a:rPr lang="en-US" dirty="0"/>
              <a:t>    public void </a:t>
            </a:r>
            <a:r>
              <a:rPr lang="en-US" dirty="0" err="1"/>
              <a:t>testAnotherThing</a:t>
            </a:r>
            <a:r>
              <a:rPr lang="en-US" dirty="0"/>
              <a:t>() {</a:t>
            </a:r>
          </a:p>
          <a:p>
            <a:r>
              <a:rPr lang="en-US" dirty="0"/>
              <a:t>        // Code that tests another thing</a:t>
            </a:r>
          </a:p>
          <a:p>
            <a:r>
              <a:rPr lang="en-US" dirty="0"/>
              <a:t>    }</a:t>
            </a:r>
          </a:p>
          <a:p>
            <a:r>
              <a:rPr lang="en-US" dirty="0"/>
              <a:t>    @Test</a:t>
            </a:r>
          </a:p>
          <a:p>
            <a:r>
              <a:rPr lang="en-US" dirty="0"/>
              <a:t>    public void </a:t>
            </a:r>
            <a:r>
              <a:rPr lang="en-US" dirty="0" err="1"/>
              <a:t>testSomethingElse</a:t>
            </a:r>
            <a:r>
              <a:rPr lang="en-US" dirty="0"/>
              <a:t>() {</a:t>
            </a:r>
          </a:p>
          <a:p>
            <a:r>
              <a:rPr lang="en-US" dirty="0"/>
              <a:t>        // Code that tests something else</a:t>
            </a:r>
          </a:p>
          <a:p>
            <a:r>
              <a:rPr lang="en-US" dirty="0"/>
              <a:t>    }</a:t>
            </a:r>
          </a:p>
          <a:p>
            <a:endParaRPr lang="en-US" dirty="0"/>
          </a:p>
          <a:p>
            <a:r>
              <a:rPr lang="en-US" dirty="0"/>
              <a:t>    @After</a:t>
            </a:r>
          </a:p>
          <a:p>
            <a:r>
              <a:rPr lang="en-US" dirty="0"/>
              <a:t>    public void </a:t>
            </a:r>
            <a:r>
              <a:rPr lang="en-US" dirty="0" err="1"/>
              <a:t>tearDown</a:t>
            </a:r>
            <a:r>
              <a:rPr lang="en-US" dirty="0"/>
              <a:t>() throws Exception {</a:t>
            </a:r>
          </a:p>
          <a:p>
            <a:r>
              <a:rPr lang="en-US" dirty="0"/>
              <a:t>        // Code executed after each test </a:t>
            </a:r>
          </a:p>
          <a:p>
            <a:r>
              <a:rPr lang="en-US" dirty="0"/>
              <a:t>    }</a:t>
            </a:r>
          </a:p>
          <a:p>
            <a:r>
              <a:rPr lang="en-US" dirty="0"/>
              <a:t> </a:t>
            </a:r>
          </a:p>
          <a:p>
            <a:r>
              <a:rPr lang="en-US" dirty="0"/>
              <a:t>    @</a:t>
            </a:r>
            <a:r>
              <a:rPr lang="en-US" dirty="0" err="1"/>
              <a:t>AfterClass</a:t>
            </a:r>
            <a:endParaRPr lang="en-US" dirty="0"/>
          </a:p>
          <a:p>
            <a:r>
              <a:rPr lang="en-US" dirty="0"/>
              <a:t>    public static void </a:t>
            </a:r>
            <a:r>
              <a:rPr lang="en-US" dirty="0" err="1"/>
              <a:t>tearDownClass</a:t>
            </a:r>
            <a:r>
              <a:rPr lang="en-US" dirty="0"/>
              <a:t>() throws Exception {</a:t>
            </a:r>
          </a:p>
          <a:p>
            <a:r>
              <a:rPr lang="en-US" dirty="0"/>
              <a:t>        // Code executed after the last test method </a:t>
            </a:r>
          </a:p>
          <a:p>
            <a:r>
              <a:rPr lang="en-US" dirty="0"/>
              <a:t>    }</a:t>
            </a:r>
          </a:p>
          <a:p>
            <a:r>
              <a:rPr lang="en-US" dirty="0"/>
              <a:t>}</a:t>
            </a:r>
          </a:p>
        </p:txBody>
      </p:sp>
    </p:spTree>
    <p:extLst>
      <p:ext uri="{BB962C8B-B14F-4D97-AF65-F5344CB8AC3E}">
        <p14:creationId xmlns:p14="http://schemas.microsoft.com/office/powerpoint/2010/main" val="4102719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AC82B300-60D8-4C7F-A33E-C1EB77A19D82}"/>
              </a:ext>
            </a:extLst>
          </p:cNvPr>
          <p:cNvSpPr>
            <a:spLocks noGrp="1" noChangeArrowheads="1"/>
          </p:cNvSpPr>
          <p:nvPr>
            <p:ph type="title"/>
          </p:nvPr>
        </p:nvSpPr>
        <p:spPr>
          <a:xfrm>
            <a:off x="261424" y="0"/>
            <a:ext cx="10515600" cy="1325563"/>
          </a:xfrm>
        </p:spPr>
        <p:txBody>
          <a:bodyPr>
            <a:normAutofit/>
          </a:bodyPr>
          <a:lstStyle/>
          <a:p>
            <a:r>
              <a:rPr lang="en-US" altLang="en-US" sz="3600" b="1" dirty="0">
                <a:effectLst>
                  <a:outerShdw blurRad="38100" dist="38100" dir="2700000" algn="tl">
                    <a:srgbClr val="000000">
                      <a:alpha val="43137"/>
                    </a:srgbClr>
                  </a:outerShdw>
                </a:effectLst>
              </a:rPr>
              <a:t>JUnit tests for </a:t>
            </a:r>
            <a:r>
              <a:rPr lang="en-US" altLang="en-US" sz="3600" b="1" dirty="0">
                <a:solidFill>
                  <a:srgbClr val="0000CC"/>
                </a:solidFill>
                <a:effectLst>
                  <a:outerShdw blurRad="38100" dist="38100" dir="2700000" algn="tl">
                    <a:srgbClr val="000000">
                      <a:alpha val="43137"/>
                    </a:srgbClr>
                  </a:outerShdw>
                </a:effectLst>
                <a:latin typeface="Trebuchet MS" panose="020B0603020202020204" pitchFamily="34" charset="0"/>
              </a:rPr>
              <a:t>Counter</a:t>
            </a:r>
            <a:r>
              <a:rPr lang="en-US" altLang="en-US" sz="3600" b="1" dirty="0">
                <a:effectLst>
                  <a:outerShdw blurRad="38100" dist="38100" dir="2700000" algn="tl">
                    <a:srgbClr val="000000">
                      <a:alpha val="43137"/>
                    </a:srgbClr>
                  </a:outerShdw>
                </a:effectLst>
              </a:rPr>
              <a:t> </a:t>
            </a:r>
          </a:p>
        </p:txBody>
      </p:sp>
      <p:sp>
        <p:nvSpPr>
          <p:cNvPr id="144387" name="Rectangle 3">
            <a:extLst>
              <a:ext uri="{FF2B5EF4-FFF2-40B4-BE49-F238E27FC236}">
                <a16:creationId xmlns:a16="http://schemas.microsoft.com/office/drawing/2014/main" id="{358EBE50-65D9-4DE4-ADC3-7ADBDFDC31E8}"/>
              </a:ext>
            </a:extLst>
          </p:cNvPr>
          <p:cNvSpPr>
            <a:spLocks noGrp="1" noChangeArrowheads="1"/>
          </p:cNvSpPr>
          <p:nvPr>
            <p:ph type="body" idx="1"/>
          </p:nvPr>
        </p:nvSpPr>
        <p:spPr>
          <a:xfrm>
            <a:off x="1414976" y="1325563"/>
            <a:ext cx="8574087" cy="5410200"/>
          </a:xfrm>
        </p:spPr>
        <p:txBody>
          <a:bodyPr/>
          <a:lstStyle/>
          <a:p>
            <a:pPr>
              <a:lnSpc>
                <a:spcPct val="90000"/>
              </a:lnSpc>
              <a:buFont typeface="Times" panose="02020603050405020304" pitchFamily="18" charset="0"/>
              <a:buChar char=" "/>
            </a:pPr>
            <a:r>
              <a:rPr lang="en-US" altLang="en-US" sz="1900" dirty="0">
                <a:solidFill>
                  <a:srgbClr val="0000CC"/>
                </a:solidFill>
                <a:latin typeface="Trebuchet MS" panose="020B0603020202020204" pitchFamily="34" charset="0"/>
              </a:rPr>
              <a:t>public class </a:t>
            </a:r>
            <a:r>
              <a:rPr lang="en-US" altLang="en-US" sz="1900" dirty="0" err="1">
                <a:solidFill>
                  <a:srgbClr val="0000CC"/>
                </a:solidFill>
                <a:latin typeface="Trebuchet MS" panose="020B0603020202020204" pitchFamily="34" charset="0"/>
              </a:rPr>
              <a:t>CounterTest</a:t>
            </a:r>
            <a:r>
              <a:rPr lang="en-US" altLang="en-US" sz="1900" dirty="0">
                <a:solidFill>
                  <a:srgbClr val="0000CC"/>
                </a:solidFill>
                <a:latin typeface="Trebuchet MS" panose="020B0603020202020204" pitchFamily="34" charset="0"/>
              </a:rPr>
              <a:t> extends </a:t>
            </a:r>
            <a:r>
              <a:rPr lang="en-US" altLang="en-US" sz="1900" dirty="0" err="1">
                <a:solidFill>
                  <a:srgbClr val="0000CC"/>
                </a:solidFill>
                <a:latin typeface="Trebuchet MS" panose="020B0603020202020204" pitchFamily="34" charset="0"/>
              </a:rPr>
              <a:t>junit.framework.TestCase</a:t>
            </a:r>
            <a:r>
              <a:rPr lang="en-US" altLang="en-US" sz="1900" dirty="0">
                <a:solidFill>
                  <a:srgbClr val="0000CC"/>
                </a:solidFill>
                <a:latin typeface="Trebuchet MS" panose="020B0603020202020204" pitchFamily="34" charset="0"/>
              </a:rPr>
              <a:t> {</a:t>
            </a:r>
            <a:br>
              <a:rPr lang="en-US" altLang="en-US" sz="1900" dirty="0">
                <a:solidFill>
                  <a:srgbClr val="0000CC"/>
                </a:solidFill>
                <a:latin typeface="Trebuchet MS" panose="020B0603020202020204" pitchFamily="34" charset="0"/>
              </a:rPr>
            </a:br>
            <a:r>
              <a:rPr lang="en-US" altLang="en-US" sz="1900" dirty="0">
                <a:solidFill>
                  <a:srgbClr val="0000CC"/>
                </a:solidFill>
                <a:latin typeface="Trebuchet MS" panose="020B0603020202020204" pitchFamily="34" charset="0"/>
              </a:rPr>
              <a:t>    Counter counter1;</a:t>
            </a:r>
            <a:br>
              <a:rPr lang="en-US" altLang="en-US" sz="1900" dirty="0">
                <a:solidFill>
                  <a:srgbClr val="0000CC"/>
                </a:solidFill>
                <a:latin typeface="Trebuchet MS" panose="020B0603020202020204" pitchFamily="34" charset="0"/>
              </a:rPr>
            </a:br>
            <a:r>
              <a:rPr lang="en-US" altLang="en-US" sz="1900" dirty="0">
                <a:solidFill>
                  <a:srgbClr val="0000CC"/>
                </a:solidFill>
                <a:latin typeface="Trebuchet MS" panose="020B0603020202020204" pitchFamily="34" charset="0"/>
              </a:rPr>
              <a:t>    public </a:t>
            </a:r>
            <a:r>
              <a:rPr lang="en-US" altLang="en-US" sz="1900" dirty="0" err="1">
                <a:solidFill>
                  <a:srgbClr val="0000CC"/>
                </a:solidFill>
                <a:latin typeface="Trebuchet MS" panose="020B0603020202020204" pitchFamily="34" charset="0"/>
              </a:rPr>
              <a:t>CounterTest</a:t>
            </a:r>
            <a:r>
              <a:rPr lang="en-US" altLang="en-US" sz="1900" dirty="0">
                <a:solidFill>
                  <a:srgbClr val="0000CC"/>
                </a:solidFill>
                <a:latin typeface="Trebuchet MS" panose="020B0603020202020204" pitchFamily="34" charset="0"/>
              </a:rPr>
              <a:t>() { }   // default constructor</a:t>
            </a:r>
          </a:p>
          <a:p>
            <a:pPr>
              <a:lnSpc>
                <a:spcPct val="90000"/>
              </a:lnSpc>
              <a:buFont typeface="Times" panose="02020603050405020304" pitchFamily="18" charset="0"/>
              <a:buChar char=" "/>
            </a:pPr>
            <a:r>
              <a:rPr lang="en-US" altLang="en-US" sz="1900" dirty="0">
                <a:solidFill>
                  <a:srgbClr val="0000CC"/>
                </a:solidFill>
                <a:latin typeface="Trebuchet MS" panose="020B0603020202020204" pitchFamily="34" charset="0"/>
              </a:rPr>
              <a:t>    @Before</a:t>
            </a:r>
            <a:br>
              <a:rPr lang="en-US" altLang="en-US" sz="1900" dirty="0">
                <a:solidFill>
                  <a:srgbClr val="0000CC"/>
                </a:solidFill>
                <a:latin typeface="Trebuchet MS" panose="020B0603020202020204" pitchFamily="34" charset="0"/>
              </a:rPr>
            </a:br>
            <a:r>
              <a:rPr lang="en-US" altLang="en-US" sz="1900" dirty="0">
                <a:solidFill>
                  <a:srgbClr val="0000CC"/>
                </a:solidFill>
                <a:latin typeface="Trebuchet MS" panose="020B0603020202020204" pitchFamily="34" charset="0"/>
              </a:rPr>
              <a:t>    protected void </a:t>
            </a:r>
            <a:r>
              <a:rPr lang="en-US" altLang="en-US" sz="1900" dirty="0" err="1">
                <a:solidFill>
                  <a:srgbClr val="0000CC"/>
                </a:solidFill>
                <a:latin typeface="Trebuchet MS" panose="020B0603020202020204" pitchFamily="34" charset="0"/>
              </a:rPr>
              <a:t>setUp</a:t>
            </a:r>
            <a:r>
              <a:rPr lang="en-US" altLang="en-US" sz="1900" dirty="0">
                <a:solidFill>
                  <a:srgbClr val="0000CC"/>
                </a:solidFill>
                <a:latin typeface="Trebuchet MS" panose="020B0603020202020204" pitchFamily="34" charset="0"/>
              </a:rPr>
              <a:t>() {   // creates a (simple) test fixture</a:t>
            </a:r>
            <a:br>
              <a:rPr lang="en-US" altLang="en-US" sz="1900" dirty="0">
                <a:solidFill>
                  <a:srgbClr val="0000CC"/>
                </a:solidFill>
                <a:latin typeface="Trebuchet MS" panose="020B0603020202020204" pitchFamily="34" charset="0"/>
              </a:rPr>
            </a:br>
            <a:r>
              <a:rPr lang="en-US" altLang="en-US" sz="1900" dirty="0">
                <a:solidFill>
                  <a:srgbClr val="0000CC"/>
                </a:solidFill>
                <a:latin typeface="Trebuchet MS" panose="020B0603020202020204" pitchFamily="34" charset="0"/>
              </a:rPr>
              <a:t>        counter1 = new Counter();</a:t>
            </a:r>
            <a:br>
              <a:rPr lang="en-US" altLang="en-US" sz="1900" dirty="0">
                <a:solidFill>
                  <a:srgbClr val="0000CC"/>
                </a:solidFill>
                <a:latin typeface="Trebuchet MS" panose="020B0603020202020204" pitchFamily="34" charset="0"/>
              </a:rPr>
            </a:br>
            <a:r>
              <a:rPr lang="en-US" altLang="en-US" sz="1900" dirty="0">
                <a:solidFill>
                  <a:srgbClr val="0000CC"/>
                </a:solidFill>
                <a:latin typeface="Trebuchet MS" panose="020B0603020202020204" pitchFamily="34" charset="0"/>
              </a:rPr>
              <a:t>    }</a:t>
            </a:r>
          </a:p>
          <a:p>
            <a:pPr>
              <a:lnSpc>
                <a:spcPct val="90000"/>
              </a:lnSpc>
              <a:buFont typeface="Times" panose="02020603050405020304" pitchFamily="18" charset="0"/>
              <a:buChar char=" "/>
            </a:pPr>
            <a:r>
              <a:rPr lang="en-US" altLang="en-US" sz="1900" dirty="0">
                <a:solidFill>
                  <a:srgbClr val="0000CC"/>
                </a:solidFill>
                <a:latin typeface="Trebuchet MS" panose="020B0603020202020204" pitchFamily="34" charset="0"/>
              </a:rPr>
              <a:t>    @Test</a:t>
            </a:r>
            <a:br>
              <a:rPr lang="en-US" altLang="en-US" sz="1900" dirty="0">
                <a:solidFill>
                  <a:srgbClr val="0000CC"/>
                </a:solidFill>
                <a:latin typeface="Trebuchet MS" panose="020B0603020202020204" pitchFamily="34" charset="0"/>
              </a:rPr>
            </a:br>
            <a:r>
              <a:rPr lang="en-US" altLang="en-US" sz="1900" dirty="0">
                <a:solidFill>
                  <a:srgbClr val="0000CC"/>
                </a:solidFill>
                <a:latin typeface="Trebuchet MS" panose="020B0603020202020204" pitchFamily="34" charset="0"/>
              </a:rPr>
              <a:t>    public void </a:t>
            </a:r>
            <a:r>
              <a:rPr lang="en-US" altLang="en-US" sz="1900" dirty="0" err="1">
                <a:solidFill>
                  <a:srgbClr val="0000CC"/>
                </a:solidFill>
                <a:latin typeface="Trebuchet MS" panose="020B0603020202020204" pitchFamily="34" charset="0"/>
              </a:rPr>
              <a:t>testIncrement</a:t>
            </a:r>
            <a:r>
              <a:rPr lang="en-US" altLang="en-US" sz="1900" dirty="0">
                <a:solidFill>
                  <a:srgbClr val="0000CC"/>
                </a:solidFill>
                <a:latin typeface="Trebuchet MS" panose="020B0603020202020204" pitchFamily="34" charset="0"/>
              </a:rPr>
              <a:t>() {</a:t>
            </a:r>
            <a:br>
              <a:rPr lang="en-US" altLang="en-US" sz="1900" dirty="0">
                <a:solidFill>
                  <a:srgbClr val="0000CC"/>
                </a:solidFill>
                <a:latin typeface="Trebuchet MS" panose="020B0603020202020204" pitchFamily="34" charset="0"/>
              </a:rPr>
            </a:br>
            <a:r>
              <a:rPr lang="en-US" altLang="en-US" sz="1900" dirty="0">
                <a:solidFill>
                  <a:srgbClr val="0000CC"/>
                </a:solidFill>
                <a:latin typeface="Trebuchet MS" panose="020B0603020202020204" pitchFamily="34" charset="0"/>
              </a:rPr>
              <a:t>        </a:t>
            </a:r>
            <a:r>
              <a:rPr lang="en-US" altLang="en-US" sz="1900" dirty="0" err="1">
                <a:solidFill>
                  <a:srgbClr val="0000CC"/>
                </a:solidFill>
                <a:latin typeface="Trebuchet MS" panose="020B0603020202020204" pitchFamily="34" charset="0"/>
              </a:rPr>
              <a:t>assertTrue</a:t>
            </a:r>
            <a:r>
              <a:rPr lang="en-US" altLang="en-US" sz="1900" dirty="0">
                <a:solidFill>
                  <a:srgbClr val="0000CC"/>
                </a:solidFill>
                <a:latin typeface="Trebuchet MS" panose="020B0603020202020204" pitchFamily="34" charset="0"/>
              </a:rPr>
              <a:t>(counter1.increment() == 1);</a:t>
            </a:r>
            <a:br>
              <a:rPr lang="en-US" altLang="en-US" sz="1900" dirty="0">
                <a:solidFill>
                  <a:srgbClr val="0000CC"/>
                </a:solidFill>
                <a:latin typeface="Trebuchet MS" panose="020B0603020202020204" pitchFamily="34" charset="0"/>
              </a:rPr>
            </a:br>
            <a:r>
              <a:rPr lang="en-US" altLang="en-US" sz="1900" dirty="0">
                <a:solidFill>
                  <a:srgbClr val="0000CC"/>
                </a:solidFill>
                <a:latin typeface="Trebuchet MS" panose="020B0603020202020204" pitchFamily="34" charset="0"/>
              </a:rPr>
              <a:t>        </a:t>
            </a:r>
            <a:r>
              <a:rPr lang="en-US" altLang="en-US" sz="1900" dirty="0" err="1">
                <a:solidFill>
                  <a:srgbClr val="0000CC"/>
                </a:solidFill>
                <a:latin typeface="Trebuchet MS" panose="020B0603020202020204" pitchFamily="34" charset="0"/>
              </a:rPr>
              <a:t>assertTrue</a:t>
            </a:r>
            <a:r>
              <a:rPr lang="en-US" altLang="en-US" sz="1900" dirty="0">
                <a:solidFill>
                  <a:srgbClr val="0000CC"/>
                </a:solidFill>
                <a:latin typeface="Trebuchet MS" panose="020B0603020202020204" pitchFamily="34" charset="0"/>
              </a:rPr>
              <a:t>(counter1.increment() == 2);</a:t>
            </a:r>
            <a:br>
              <a:rPr lang="en-US" altLang="en-US" sz="1900" dirty="0">
                <a:solidFill>
                  <a:srgbClr val="0000CC"/>
                </a:solidFill>
                <a:latin typeface="Trebuchet MS" panose="020B0603020202020204" pitchFamily="34" charset="0"/>
              </a:rPr>
            </a:br>
            <a:r>
              <a:rPr lang="en-US" altLang="en-US" sz="1900" dirty="0">
                <a:solidFill>
                  <a:srgbClr val="0000CC"/>
                </a:solidFill>
                <a:latin typeface="Trebuchet MS" panose="020B0603020202020204" pitchFamily="34" charset="0"/>
              </a:rPr>
              <a:t>     }</a:t>
            </a:r>
          </a:p>
          <a:p>
            <a:pPr>
              <a:lnSpc>
                <a:spcPct val="90000"/>
              </a:lnSpc>
              <a:buFont typeface="Times" panose="02020603050405020304" pitchFamily="18" charset="0"/>
              <a:buChar char=" "/>
            </a:pPr>
            <a:r>
              <a:rPr lang="en-US" altLang="en-US" sz="1900" dirty="0">
                <a:solidFill>
                  <a:srgbClr val="0000CC"/>
                </a:solidFill>
                <a:latin typeface="Trebuchet MS" panose="020B0603020202020204" pitchFamily="34" charset="0"/>
              </a:rPr>
              <a:t>    @Test</a:t>
            </a:r>
            <a:br>
              <a:rPr lang="en-US" altLang="en-US" sz="1900" dirty="0">
                <a:solidFill>
                  <a:srgbClr val="0000CC"/>
                </a:solidFill>
                <a:latin typeface="Trebuchet MS" panose="020B0603020202020204" pitchFamily="34" charset="0"/>
              </a:rPr>
            </a:br>
            <a:r>
              <a:rPr lang="en-US" altLang="en-US" sz="1900" dirty="0">
                <a:solidFill>
                  <a:srgbClr val="0000CC"/>
                </a:solidFill>
                <a:latin typeface="Trebuchet MS" panose="020B0603020202020204" pitchFamily="34" charset="0"/>
              </a:rPr>
              <a:t>    public void </a:t>
            </a:r>
            <a:r>
              <a:rPr lang="en-US" altLang="en-US" sz="1900" dirty="0" err="1">
                <a:solidFill>
                  <a:srgbClr val="0000CC"/>
                </a:solidFill>
                <a:latin typeface="Trebuchet MS" panose="020B0603020202020204" pitchFamily="34" charset="0"/>
              </a:rPr>
              <a:t>testDecrement</a:t>
            </a:r>
            <a:r>
              <a:rPr lang="en-US" altLang="en-US" sz="1900" dirty="0">
                <a:solidFill>
                  <a:srgbClr val="0000CC"/>
                </a:solidFill>
                <a:latin typeface="Trebuchet MS" panose="020B0603020202020204" pitchFamily="34" charset="0"/>
              </a:rPr>
              <a:t>() {</a:t>
            </a:r>
            <a:br>
              <a:rPr lang="en-US" altLang="en-US" sz="1900" dirty="0">
                <a:solidFill>
                  <a:srgbClr val="0000CC"/>
                </a:solidFill>
                <a:latin typeface="Trebuchet MS" panose="020B0603020202020204" pitchFamily="34" charset="0"/>
              </a:rPr>
            </a:br>
            <a:r>
              <a:rPr lang="en-US" altLang="en-US" sz="1900" dirty="0">
                <a:solidFill>
                  <a:srgbClr val="0000CC"/>
                </a:solidFill>
                <a:latin typeface="Trebuchet MS" panose="020B0603020202020204" pitchFamily="34" charset="0"/>
              </a:rPr>
              <a:t>        </a:t>
            </a:r>
            <a:r>
              <a:rPr lang="en-US" altLang="en-US" sz="1900" dirty="0" err="1">
                <a:solidFill>
                  <a:srgbClr val="0000CC"/>
                </a:solidFill>
                <a:latin typeface="Trebuchet MS" panose="020B0603020202020204" pitchFamily="34" charset="0"/>
              </a:rPr>
              <a:t>assertTrue</a:t>
            </a:r>
            <a:r>
              <a:rPr lang="en-US" altLang="en-US" sz="1900" dirty="0">
                <a:solidFill>
                  <a:srgbClr val="0000CC"/>
                </a:solidFill>
                <a:latin typeface="Trebuchet MS" panose="020B0603020202020204" pitchFamily="34" charset="0"/>
              </a:rPr>
              <a:t>(counter1.decrement() == -1);</a:t>
            </a:r>
            <a:br>
              <a:rPr lang="en-US" altLang="en-US" sz="1900" dirty="0">
                <a:solidFill>
                  <a:srgbClr val="0000CC"/>
                </a:solidFill>
                <a:latin typeface="Trebuchet MS" panose="020B0603020202020204" pitchFamily="34" charset="0"/>
              </a:rPr>
            </a:br>
            <a:r>
              <a:rPr lang="en-US" altLang="en-US" sz="1900" dirty="0">
                <a:solidFill>
                  <a:srgbClr val="0000CC"/>
                </a:solidFill>
                <a:latin typeface="Trebuchet MS" panose="020B0603020202020204" pitchFamily="34" charset="0"/>
              </a:rPr>
              <a:t>    }</a:t>
            </a:r>
            <a:br>
              <a:rPr lang="en-US" altLang="en-US" sz="1900" dirty="0">
                <a:solidFill>
                  <a:srgbClr val="0000CC"/>
                </a:solidFill>
                <a:latin typeface="Trebuchet MS" panose="020B0603020202020204" pitchFamily="34" charset="0"/>
              </a:rPr>
            </a:br>
            <a:r>
              <a:rPr lang="en-US" altLang="en-US" sz="1900" dirty="0">
                <a:solidFill>
                  <a:srgbClr val="0000CC"/>
                </a:solidFill>
                <a:latin typeface="Trebuchet MS" panose="020B0603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44386"/>
                                        </p:tgtEl>
                                        <p:attrNameLst>
                                          <p:attrName>style.visibility</p:attrName>
                                        </p:attrNameLst>
                                      </p:cBhvr>
                                      <p:to>
                                        <p:strVal val="visible"/>
                                      </p:to>
                                    </p:set>
                                    <p:anim calcmode="lin" valueType="num">
                                      <p:cBhvr>
                                        <p:cTn id="7" dur="500" fill="hold"/>
                                        <p:tgtEl>
                                          <p:spTgt spid="144386"/>
                                        </p:tgtEl>
                                        <p:attrNameLst>
                                          <p:attrName>ppt_w</p:attrName>
                                        </p:attrNameLst>
                                      </p:cBhvr>
                                      <p:tavLst>
                                        <p:tav tm="0">
                                          <p:val>
                                            <p:fltVal val="0"/>
                                          </p:val>
                                        </p:tav>
                                        <p:tav tm="100000">
                                          <p:val>
                                            <p:strVal val="#ppt_w"/>
                                          </p:val>
                                        </p:tav>
                                      </p:tavLst>
                                    </p:anim>
                                    <p:anim calcmode="lin" valueType="num">
                                      <p:cBhvr>
                                        <p:cTn id="8" dur="500" fill="hold"/>
                                        <p:tgtEl>
                                          <p:spTgt spid="144386"/>
                                        </p:tgtEl>
                                        <p:attrNameLst>
                                          <p:attrName>ppt_h</p:attrName>
                                        </p:attrNameLst>
                                      </p:cBhvr>
                                      <p:tavLst>
                                        <p:tav tm="0">
                                          <p:val>
                                            <p:fltVal val="0"/>
                                          </p:val>
                                        </p:tav>
                                        <p:tav tm="100000">
                                          <p:val>
                                            <p:strVal val="#ppt_h"/>
                                          </p:val>
                                        </p:tav>
                                      </p:tavLst>
                                    </p:anim>
                                    <p:animEffect transition="in" filter="fade">
                                      <p:cBhvr>
                                        <p:cTn id="9" dur="500"/>
                                        <p:tgtEl>
                                          <p:spTgt spid="14438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4387">
                                            <p:txEl>
                                              <p:pRg st="0" end="0"/>
                                            </p:txEl>
                                          </p:spTgt>
                                        </p:tgtEl>
                                        <p:attrNameLst>
                                          <p:attrName>style.visibility</p:attrName>
                                        </p:attrNameLst>
                                      </p:cBhvr>
                                      <p:to>
                                        <p:strVal val="visible"/>
                                      </p:to>
                                    </p:set>
                                    <p:animEffect transition="in" filter="fade">
                                      <p:cBhvr>
                                        <p:cTn id="14" dur="1000">
                                          <p:stCondLst>
                                            <p:cond delay="0"/>
                                          </p:stCondLst>
                                        </p:cTn>
                                        <p:tgtEl>
                                          <p:spTgt spid="14438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4387">
                                            <p:txEl>
                                              <p:pRg st="1" end="1"/>
                                            </p:txEl>
                                          </p:spTgt>
                                        </p:tgtEl>
                                        <p:attrNameLst>
                                          <p:attrName>style.visibility</p:attrName>
                                        </p:attrNameLst>
                                      </p:cBhvr>
                                      <p:to>
                                        <p:strVal val="visible"/>
                                      </p:to>
                                    </p:set>
                                    <p:animEffect transition="in" filter="fade">
                                      <p:cBhvr>
                                        <p:cTn id="19" dur="1000">
                                          <p:stCondLst>
                                            <p:cond delay="0"/>
                                          </p:stCondLst>
                                        </p:cTn>
                                        <p:tgtEl>
                                          <p:spTgt spid="144387">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4387">
                                            <p:txEl>
                                              <p:pRg st="2" end="2"/>
                                            </p:txEl>
                                          </p:spTgt>
                                        </p:tgtEl>
                                        <p:attrNameLst>
                                          <p:attrName>style.visibility</p:attrName>
                                        </p:attrNameLst>
                                      </p:cBhvr>
                                      <p:to>
                                        <p:strVal val="visible"/>
                                      </p:to>
                                    </p:set>
                                    <p:animEffect transition="in" filter="fade">
                                      <p:cBhvr>
                                        <p:cTn id="24" dur="1000">
                                          <p:stCondLst>
                                            <p:cond delay="0"/>
                                          </p:stCondLst>
                                        </p:cTn>
                                        <p:tgtEl>
                                          <p:spTgt spid="144387">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4387">
                                            <p:txEl>
                                              <p:pRg st="3" end="3"/>
                                            </p:txEl>
                                          </p:spTgt>
                                        </p:tgtEl>
                                        <p:attrNameLst>
                                          <p:attrName>style.visibility</p:attrName>
                                        </p:attrNameLst>
                                      </p:cBhvr>
                                      <p:to>
                                        <p:strVal val="visible"/>
                                      </p:to>
                                    </p:set>
                                    <p:animEffect transition="in" filter="fade">
                                      <p:cBhvr>
                                        <p:cTn id="29" dur="1000">
                                          <p:stCondLst>
                                            <p:cond delay="0"/>
                                          </p:stCondLst>
                                        </p:cTn>
                                        <p:tgtEl>
                                          <p:spTgt spid="144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p:bldP spid="14438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a:extLst>
              <a:ext uri="{FF2B5EF4-FFF2-40B4-BE49-F238E27FC236}">
                <a16:creationId xmlns:a16="http://schemas.microsoft.com/office/drawing/2014/main" id="{F73159FB-BADD-4D8C-963D-919B2E1EC776}"/>
              </a:ext>
            </a:extLst>
          </p:cNvPr>
          <p:cNvSpPr>
            <a:spLocks noGrp="1" noChangeArrowheads="1"/>
          </p:cNvSpPr>
          <p:nvPr>
            <p:ph type="title"/>
          </p:nvPr>
        </p:nvSpPr>
        <p:spPr/>
        <p:txBody>
          <a:bodyPr/>
          <a:lstStyle/>
          <a:p>
            <a:r>
              <a:rPr lang="en-US" altLang="en-US" dirty="0" err="1"/>
              <a:t>ArrayIntList</a:t>
            </a:r>
            <a:r>
              <a:rPr lang="en-US" altLang="en-US" dirty="0"/>
              <a:t> JUnit test</a:t>
            </a:r>
          </a:p>
        </p:txBody>
      </p:sp>
      <p:sp>
        <p:nvSpPr>
          <p:cNvPr id="482307" name="Rectangle 3">
            <a:extLst>
              <a:ext uri="{FF2B5EF4-FFF2-40B4-BE49-F238E27FC236}">
                <a16:creationId xmlns:a16="http://schemas.microsoft.com/office/drawing/2014/main" id="{EB24111F-A3C3-4E0E-8E96-D30E1340ADBE}"/>
              </a:ext>
            </a:extLst>
          </p:cNvPr>
          <p:cNvSpPr>
            <a:spLocks noGrp="1" noChangeArrowheads="1"/>
          </p:cNvSpPr>
          <p:nvPr>
            <p:ph type="body" idx="1"/>
          </p:nvPr>
        </p:nvSpPr>
        <p:spPr>
          <a:xfrm>
            <a:off x="1524000" y="1295400"/>
            <a:ext cx="9144000" cy="5562600"/>
          </a:xfrm>
        </p:spPr>
        <p:txBody>
          <a:bodyPr>
            <a:normAutofit lnSpcReduction="10000"/>
          </a:bodyPr>
          <a:lstStyle/>
          <a:p>
            <a:pPr lvl="1">
              <a:lnSpc>
                <a:spcPct val="67000"/>
              </a:lnSpc>
              <a:buFont typeface="Wingdings" panose="05000000000000000000" pitchFamily="2" charset="2"/>
              <a:buNone/>
            </a:pPr>
            <a:r>
              <a:rPr lang="en-US" altLang="en-US" sz="1600" dirty="0">
                <a:solidFill>
                  <a:srgbClr val="404040"/>
                </a:solidFill>
                <a:latin typeface="Courier New" panose="02070309020205020404" pitchFamily="49" charset="0"/>
              </a:rPr>
              <a:t>import </a:t>
            </a:r>
            <a:r>
              <a:rPr lang="en-US" altLang="en-US" sz="1600" dirty="0" err="1">
                <a:solidFill>
                  <a:srgbClr val="404040"/>
                </a:solidFill>
                <a:latin typeface="Courier New" panose="02070309020205020404" pitchFamily="49" charset="0"/>
              </a:rPr>
              <a:t>org.junit</a:t>
            </a:r>
            <a:r>
              <a:rPr lang="en-US" altLang="en-US" sz="1600" dirty="0">
                <a:solidFill>
                  <a:srgbClr val="404040"/>
                </a:solidFill>
                <a:latin typeface="Courier New" panose="02070309020205020404" pitchFamily="49" charset="0"/>
              </a:rPr>
              <a:t>.*; </a:t>
            </a:r>
          </a:p>
          <a:p>
            <a:pPr lvl="1">
              <a:lnSpc>
                <a:spcPct val="67000"/>
              </a:lnSpc>
              <a:buFont typeface="Wingdings" panose="05000000000000000000" pitchFamily="2" charset="2"/>
              <a:buNone/>
            </a:pPr>
            <a:r>
              <a:rPr lang="en-US" altLang="en-US" sz="1600" dirty="0">
                <a:solidFill>
                  <a:srgbClr val="404040"/>
                </a:solidFill>
                <a:latin typeface="Courier New" panose="02070309020205020404" pitchFamily="49" charset="0"/>
              </a:rPr>
              <a:t>import static </a:t>
            </a:r>
            <a:r>
              <a:rPr lang="en-US" altLang="en-US" sz="1600" dirty="0" err="1">
                <a:solidFill>
                  <a:srgbClr val="404040"/>
                </a:solidFill>
                <a:latin typeface="Courier New" panose="02070309020205020404" pitchFamily="49" charset="0"/>
              </a:rPr>
              <a:t>org.junit.Assert</a:t>
            </a:r>
            <a:r>
              <a:rPr lang="en-US" altLang="en-US" sz="1600" dirty="0">
                <a:solidFill>
                  <a:srgbClr val="404040"/>
                </a:solidFill>
                <a:latin typeface="Courier New" panose="02070309020205020404" pitchFamily="49" charset="0"/>
              </a:rPr>
              <a:t>.*;</a:t>
            </a:r>
          </a:p>
          <a:p>
            <a:pPr lvl="1">
              <a:lnSpc>
                <a:spcPct val="67000"/>
              </a:lnSpc>
              <a:buFont typeface="Wingdings" panose="05000000000000000000" pitchFamily="2" charset="2"/>
              <a:buNone/>
            </a:pPr>
            <a:endParaRPr lang="en-US" altLang="en-US" sz="800" dirty="0">
              <a:solidFill>
                <a:srgbClr val="404040"/>
              </a:solidFill>
              <a:latin typeface="Courier New" panose="02070309020205020404" pitchFamily="49" charset="0"/>
            </a:endParaRP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public class </a:t>
            </a:r>
            <a:r>
              <a:rPr lang="en-US" altLang="en-US" sz="1800" b="1" dirty="0" err="1">
                <a:solidFill>
                  <a:srgbClr val="404040"/>
                </a:solidFill>
                <a:latin typeface="Courier New" panose="02070309020205020404" pitchFamily="49" charset="0"/>
              </a:rPr>
              <a:t>TestArrayIntList</a:t>
            </a:r>
            <a:r>
              <a:rPr lang="en-US" altLang="en-US" sz="1800" dirty="0">
                <a:solidFill>
                  <a:srgbClr val="404040"/>
                </a:solidFill>
                <a:latin typeface="Courier New" panose="02070309020205020404" pitchFamily="49" charset="0"/>
              </a:rPr>
              <a:t> {</a:t>
            </a:r>
          </a:p>
          <a:p>
            <a:pPr lvl="1">
              <a:lnSpc>
                <a:spcPct val="67000"/>
              </a:lnSpc>
              <a:buFont typeface="Wingdings" panose="05000000000000000000" pitchFamily="2" charset="2"/>
              <a:buNone/>
            </a:pPr>
            <a:r>
              <a:rPr lang="en-US" altLang="en-US" sz="1800" b="1" dirty="0">
                <a:solidFill>
                  <a:schemeClr val="accent2"/>
                </a:solidFill>
                <a:latin typeface="Courier New" panose="02070309020205020404" pitchFamily="49" charset="0"/>
              </a:rPr>
              <a:t>    @Test</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public void </a:t>
            </a:r>
            <a:r>
              <a:rPr lang="en-US" altLang="en-US" sz="1800" b="1" dirty="0">
                <a:solidFill>
                  <a:srgbClr val="404040"/>
                </a:solidFill>
                <a:latin typeface="Courier New" panose="02070309020205020404" pitchFamily="49" charset="0"/>
              </a:rPr>
              <a:t>testAddGet1</a:t>
            </a:r>
            <a:r>
              <a:rPr lang="en-US" altLang="en-US" sz="1800" dirty="0">
                <a:solidFill>
                  <a:srgbClr val="404040"/>
                </a:solidFill>
                <a:latin typeface="Courier New" panose="02070309020205020404" pitchFamily="49" charset="0"/>
              </a:rPr>
              <a:t>() {</a:t>
            </a:r>
            <a:endParaRPr lang="en-US" altLang="en-US" sz="1800" b="1" dirty="0">
              <a:solidFill>
                <a:srgbClr val="008000"/>
              </a:solidFill>
              <a:latin typeface="Courier New" panose="02070309020205020404" pitchFamily="49" charset="0"/>
            </a:endParaRP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dirty="0" err="1">
                <a:solidFill>
                  <a:srgbClr val="404040"/>
                </a:solidFill>
                <a:latin typeface="Courier New" panose="02070309020205020404" pitchFamily="49" charset="0"/>
              </a:rPr>
              <a:t>ArrayIntList</a:t>
            </a:r>
            <a:r>
              <a:rPr lang="en-US" altLang="en-US" sz="1800" dirty="0">
                <a:solidFill>
                  <a:srgbClr val="404040"/>
                </a:solidFill>
                <a:latin typeface="Courier New" panose="02070309020205020404" pitchFamily="49" charset="0"/>
              </a:rPr>
              <a:t> list = new </a:t>
            </a:r>
            <a:r>
              <a:rPr lang="en-US" altLang="en-US" sz="1800" dirty="0" err="1">
                <a:solidFill>
                  <a:srgbClr val="404040"/>
                </a:solidFill>
                <a:latin typeface="Courier New" panose="02070309020205020404" pitchFamily="49" charset="0"/>
              </a:rPr>
              <a:t>ArrayIntList</a:t>
            </a:r>
            <a:r>
              <a:rPr lang="en-US" altLang="en-US" sz="1800" dirty="0">
                <a:solidFill>
                  <a:srgbClr val="404040"/>
                </a:solidFill>
                <a:latin typeface="Courier New" panose="02070309020205020404" pitchFamily="49" charset="0"/>
              </a:rPr>
              <a:t>();</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dirty="0" err="1">
                <a:solidFill>
                  <a:srgbClr val="404040"/>
                </a:solidFill>
                <a:latin typeface="Courier New" panose="02070309020205020404" pitchFamily="49" charset="0"/>
              </a:rPr>
              <a:t>list.add</a:t>
            </a:r>
            <a:r>
              <a:rPr lang="en-US" altLang="en-US" sz="1800" dirty="0">
                <a:solidFill>
                  <a:srgbClr val="404040"/>
                </a:solidFill>
                <a:latin typeface="Courier New" panose="02070309020205020404" pitchFamily="49" charset="0"/>
              </a:rPr>
              <a:t>(42);</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dirty="0" err="1">
                <a:solidFill>
                  <a:srgbClr val="404040"/>
                </a:solidFill>
                <a:latin typeface="Courier New" panose="02070309020205020404" pitchFamily="49" charset="0"/>
              </a:rPr>
              <a:t>list.add</a:t>
            </a:r>
            <a:r>
              <a:rPr lang="en-US" altLang="en-US" sz="1800" dirty="0">
                <a:solidFill>
                  <a:srgbClr val="404040"/>
                </a:solidFill>
                <a:latin typeface="Courier New" panose="02070309020205020404" pitchFamily="49" charset="0"/>
              </a:rPr>
              <a:t>(-3);</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dirty="0" err="1">
                <a:solidFill>
                  <a:srgbClr val="404040"/>
                </a:solidFill>
                <a:latin typeface="Courier New" panose="02070309020205020404" pitchFamily="49" charset="0"/>
              </a:rPr>
              <a:t>list.add</a:t>
            </a:r>
            <a:r>
              <a:rPr lang="en-US" altLang="en-US" sz="1800" dirty="0">
                <a:solidFill>
                  <a:srgbClr val="404040"/>
                </a:solidFill>
                <a:latin typeface="Courier New" panose="02070309020205020404" pitchFamily="49" charset="0"/>
              </a:rPr>
              <a:t>(15);</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b="1" dirty="0" err="1">
                <a:solidFill>
                  <a:srgbClr val="404040"/>
                </a:solidFill>
                <a:latin typeface="Courier New" panose="02070309020205020404" pitchFamily="49" charset="0"/>
              </a:rPr>
              <a:t>assertEquals</a:t>
            </a:r>
            <a:r>
              <a:rPr lang="en-US" altLang="en-US" sz="1800" dirty="0">
                <a:solidFill>
                  <a:srgbClr val="404040"/>
                </a:solidFill>
                <a:latin typeface="Courier New" panose="02070309020205020404" pitchFamily="49" charset="0"/>
              </a:rPr>
              <a:t>(42, </a:t>
            </a:r>
            <a:r>
              <a:rPr lang="en-US" altLang="en-US" sz="1800" dirty="0" err="1">
                <a:solidFill>
                  <a:srgbClr val="404040"/>
                </a:solidFill>
                <a:latin typeface="Courier New" panose="02070309020205020404" pitchFamily="49" charset="0"/>
              </a:rPr>
              <a:t>list.get</a:t>
            </a:r>
            <a:r>
              <a:rPr lang="en-US" altLang="en-US" sz="1800" dirty="0">
                <a:solidFill>
                  <a:srgbClr val="404040"/>
                </a:solidFill>
                <a:latin typeface="Courier New" panose="02070309020205020404" pitchFamily="49" charset="0"/>
              </a:rPr>
              <a:t>(0));</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b="1" dirty="0" err="1">
                <a:solidFill>
                  <a:srgbClr val="404040"/>
                </a:solidFill>
                <a:latin typeface="Courier New" panose="02070309020205020404" pitchFamily="49" charset="0"/>
              </a:rPr>
              <a:t>assertEquals</a:t>
            </a:r>
            <a:r>
              <a:rPr lang="en-US" altLang="en-US" sz="1800" dirty="0">
                <a:solidFill>
                  <a:srgbClr val="404040"/>
                </a:solidFill>
                <a:latin typeface="Courier New" panose="02070309020205020404" pitchFamily="49" charset="0"/>
              </a:rPr>
              <a:t>(-3, </a:t>
            </a:r>
            <a:r>
              <a:rPr lang="en-US" altLang="en-US" sz="1800" dirty="0" err="1">
                <a:solidFill>
                  <a:srgbClr val="404040"/>
                </a:solidFill>
                <a:latin typeface="Courier New" panose="02070309020205020404" pitchFamily="49" charset="0"/>
              </a:rPr>
              <a:t>list.get</a:t>
            </a:r>
            <a:r>
              <a:rPr lang="en-US" altLang="en-US" sz="1800" dirty="0">
                <a:solidFill>
                  <a:srgbClr val="404040"/>
                </a:solidFill>
                <a:latin typeface="Courier New" panose="02070309020205020404" pitchFamily="49" charset="0"/>
              </a:rPr>
              <a:t>(1));</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b="1" dirty="0" err="1">
                <a:solidFill>
                  <a:srgbClr val="404040"/>
                </a:solidFill>
                <a:latin typeface="Courier New" panose="02070309020205020404" pitchFamily="49" charset="0"/>
              </a:rPr>
              <a:t>assertEquals</a:t>
            </a:r>
            <a:r>
              <a:rPr lang="en-US" altLang="en-US" sz="1800" dirty="0">
                <a:solidFill>
                  <a:srgbClr val="404040"/>
                </a:solidFill>
                <a:latin typeface="Courier New" panose="02070309020205020404" pitchFamily="49" charset="0"/>
              </a:rPr>
              <a:t>(15, </a:t>
            </a:r>
            <a:r>
              <a:rPr lang="en-US" altLang="en-US" sz="1800" dirty="0" err="1">
                <a:solidFill>
                  <a:srgbClr val="404040"/>
                </a:solidFill>
                <a:latin typeface="Courier New" panose="02070309020205020404" pitchFamily="49" charset="0"/>
              </a:rPr>
              <a:t>list.get</a:t>
            </a:r>
            <a:r>
              <a:rPr lang="en-US" altLang="en-US" sz="1800" dirty="0">
                <a:solidFill>
                  <a:srgbClr val="404040"/>
                </a:solidFill>
                <a:latin typeface="Courier New" panose="02070309020205020404" pitchFamily="49" charset="0"/>
              </a:rPr>
              <a:t>(2));</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p>
          <a:p>
            <a:pPr lvl="1">
              <a:lnSpc>
                <a:spcPct val="67000"/>
              </a:lnSpc>
              <a:buFont typeface="Wingdings" panose="05000000000000000000" pitchFamily="2" charset="2"/>
              <a:buNone/>
            </a:pPr>
            <a:endParaRPr lang="en-US" altLang="en-US" sz="800" dirty="0">
              <a:solidFill>
                <a:srgbClr val="404040"/>
              </a:solidFill>
              <a:latin typeface="Courier New" panose="02070309020205020404" pitchFamily="49" charset="0"/>
            </a:endParaRPr>
          </a:p>
          <a:p>
            <a:pPr lvl="1">
              <a:lnSpc>
                <a:spcPct val="67000"/>
              </a:lnSpc>
              <a:buFont typeface="Wingdings" panose="05000000000000000000" pitchFamily="2" charset="2"/>
              <a:buNone/>
            </a:pPr>
            <a:r>
              <a:rPr lang="en-US" altLang="en-US" sz="1800" b="1" dirty="0">
                <a:solidFill>
                  <a:schemeClr val="accent2"/>
                </a:solidFill>
                <a:latin typeface="Courier New" panose="02070309020205020404" pitchFamily="49" charset="0"/>
              </a:rPr>
              <a:t>    @Test</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public void </a:t>
            </a:r>
            <a:r>
              <a:rPr lang="en-US" altLang="en-US" sz="1800" b="1" dirty="0" err="1">
                <a:solidFill>
                  <a:srgbClr val="404040"/>
                </a:solidFill>
                <a:latin typeface="Courier New" panose="02070309020205020404" pitchFamily="49" charset="0"/>
              </a:rPr>
              <a:t>testIsEmpty</a:t>
            </a:r>
            <a:r>
              <a:rPr lang="en-US" altLang="en-US" sz="1800" dirty="0">
                <a:solidFill>
                  <a:srgbClr val="404040"/>
                </a:solidFill>
                <a:latin typeface="Courier New" panose="02070309020205020404" pitchFamily="49" charset="0"/>
              </a:rPr>
              <a:t>() {</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dirty="0" err="1">
                <a:solidFill>
                  <a:srgbClr val="404040"/>
                </a:solidFill>
                <a:latin typeface="Courier New" panose="02070309020205020404" pitchFamily="49" charset="0"/>
              </a:rPr>
              <a:t>ArrayIntList</a:t>
            </a:r>
            <a:r>
              <a:rPr lang="en-US" altLang="en-US" sz="1800" dirty="0">
                <a:solidFill>
                  <a:srgbClr val="404040"/>
                </a:solidFill>
                <a:latin typeface="Courier New" panose="02070309020205020404" pitchFamily="49" charset="0"/>
              </a:rPr>
              <a:t> list = new </a:t>
            </a:r>
            <a:r>
              <a:rPr lang="en-US" altLang="en-US" sz="1800" dirty="0" err="1">
                <a:solidFill>
                  <a:srgbClr val="404040"/>
                </a:solidFill>
                <a:latin typeface="Courier New" panose="02070309020205020404" pitchFamily="49" charset="0"/>
              </a:rPr>
              <a:t>ArrayIntList</a:t>
            </a:r>
            <a:r>
              <a:rPr lang="en-US" altLang="en-US" sz="1800" dirty="0">
                <a:solidFill>
                  <a:srgbClr val="404040"/>
                </a:solidFill>
                <a:latin typeface="Courier New" panose="02070309020205020404" pitchFamily="49" charset="0"/>
              </a:rPr>
              <a:t>();</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b="1" dirty="0" err="1">
                <a:solidFill>
                  <a:srgbClr val="404040"/>
                </a:solidFill>
                <a:latin typeface="Courier New" panose="02070309020205020404" pitchFamily="49" charset="0"/>
              </a:rPr>
              <a:t>assertTrue</a:t>
            </a:r>
            <a:r>
              <a:rPr lang="en-US" altLang="en-US" sz="1800" dirty="0">
                <a:solidFill>
                  <a:srgbClr val="404040"/>
                </a:solidFill>
                <a:latin typeface="Courier New" panose="02070309020205020404" pitchFamily="49" charset="0"/>
              </a:rPr>
              <a:t>(</a:t>
            </a:r>
            <a:r>
              <a:rPr lang="en-US" altLang="en-US" sz="1800" dirty="0" err="1">
                <a:solidFill>
                  <a:srgbClr val="404040"/>
                </a:solidFill>
                <a:latin typeface="Courier New" panose="02070309020205020404" pitchFamily="49" charset="0"/>
              </a:rPr>
              <a:t>list.isEmpty</a:t>
            </a:r>
            <a:r>
              <a:rPr lang="en-US" altLang="en-US" sz="1800" dirty="0">
                <a:solidFill>
                  <a:srgbClr val="404040"/>
                </a:solidFill>
                <a:latin typeface="Courier New" panose="02070309020205020404" pitchFamily="49" charset="0"/>
              </a:rPr>
              <a:t>());</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dirty="0" err="1">
                <a:solidFill>
                  <a:srgbClr val="404040"/>
                </a:solidFill>
                <a:latin typeface="Courier New" panose="02070309020205020404" pitchFamily="49" charset="0"/>
              </a:rPr>
              <a:t>list.add</a:t>
            </a:r>
            <a:r>
              <a:rPr lang="en-US" altLang="en-US" sz="1800" dirty="0">
                <a:solidFill>
                  <a:srgbClr val="404040"/>
                </a:solidFill>
                <a:latin typeface="Courier New" panose="02070309020205020404" pitchFamily="49" charset="0"/>
              </a:rPr>
              <a:t>(123);</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b="1" dirty="0" err="1">
                <a:solidFill>
                  <a:srgbClr val="404040"/>
                </a:solidFill>
                <a:latin typeface="Courier New" panose="02070309020205020404" pitchFamily="49" charset="0"/>
              </a:rPr>
              <a:t>assertFalse</a:t>
            </a:r>
            <a:r>
              <a:rPr lang="en-US" altLang="en-US" sz="1800" dirty="0">
                <a:solidFill>
                  <a:srgbClr val="404040"/>
                </a:solidFill>
                <a:latin typeface="Courier New" panose="02070309020205020404" pitchFamily="49" charset="0"/>
              </a:rPr>
              <a:t>(</a:t>
            </a:r>
            <a:r>
              <a:rPr lang="en-US" altLang="en-US" sz="1800" dirty="0" err="1">
                <a:solidFill>
                  <a:srgbClr val="404040"/>
                </a:solidFill>
                <a:latin typeface="Courier New" panose="02070309020205020404" pitchFamily="49" charset="0"/>
              </a:rPr>
              <a:t>list.isEmpty</a:t>
            </a:r>
            <a:r>
              <a:rPr lang="en-US" altLang="en-US" sz="1800" dirty="0">
                <a:solidFill>
                  <a:srgbClr val="404040"/>
                </a:solidFill>
                <a:latin typeface="Courier New" panose="02070309020205020404" pitchFamily="49" charset="0"/>
              </a:rPr>
              <a:t>());</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dirty="0" err="1">
                <a:solidFill>
                  <a:srgbClr val="404040"/>
                </a:solidFill>
                <a:latin typeface="Courier New" panose="02070309020205020404" pitchFamily="49" charset="0"/>
              </a:rPr>
              <a:t>list.remove</a:t>
            </a:r>
            <a:r>
              <a:rPr lang="en-US" altLang="en-US" sz="1800" dirty="0">
                <a:solidFill>
                  <a:srgbClr val="404040"/>
                </a:solidFill>
                <a:latin typeface="Courier New" panose="02070309020205020404" pitchFamily="49" charset="0"/>
              </a:rPr>
              <a:t>(0);</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b="1" dirty="0" err="1">
                <a:solidFill>
                  <a:srgbClr val="404040"/>
                </a:solidFill>
                <a:latin typeface="Courier New" panose="02070309020205020404" pitchFamily="49" charset="0"/>
              </a:rPr>
              <a:t>assertTrue</a:t>
            </a:r>
            <a:r>
              <a:rPr lang="en-US" altLang="en-US" sz="1800" dirty="0">
                <a:solidFill>
                  <a:srgbClr val="404040"/>
                </a:solidFill>
                <a:latin typeface="Courier New" panose="02070309020205020404" pitchFamily="49" charset="0"/>
              </a:rPr>
              <a:t>(</a:t>
            </a:r>
            <a:r>
              <a:rPr lang="en-US" altLang="en-US" sz="1800" dirty="0" err="1">
                <a:solidFill>
                  <a:srgbClr val="404040"/>
                </a:solidFill>
                <a:latin typeface="Courier New" panose="02070309020205020404" pitchFamily="49" charset="0"/>
              </a:rPr>
              <a:t>list.isEmpty</a:t>
            </a:r>
            <a:r>
              <a:rPr lang="en-US" altLang="en-US" sz="1800" dirty="0">
                <a:solidFill>
                  <a:srgbClr val="404040"/>
                </a:solidFill>
                <a:latin typeface="Courier New" panose="02070309020205020404" pitchFamily="49" charset="0"/>
              </a:rPr>
              <a:t>());</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endParaRPr lang="en-US" altLang="en-US" sz="1800" b="1" dirty="0">
              <a:solidFill>
                <a:srgbClr val="008000"/>
              </a:solidFill>
              <a:latin typeface="Courier New" panose="02070309020205020404" pitchFamily="49" charset="0"/>
            </a:endParaRPr>
          </a:p>
        </p:txBody>
      </p:sp>
      <p:sp>
        <p:nvSpPr>
          <p:cNvPr id="2" name="Oval 1">
            <a:extLst>
              <a:ext uri="{FF2B5EF4-FFF2-40B4-BE49-F238E27FC236}">
                <a16:creationId xmlns:a16="http://schemas.microsoft.com/office/drawing/2014/main" id="{A384D442-4B29-4766-8CB4-547D73799051}"/>
              </a:ext>
            </a:extLst>
          </p:cNvPr>
          <p:cNvSpPr/>
          <p:nvPr/>
        </p:nvSpPr>
        <p:spPr>
          <a:xfrm>
            <a:off x="8961120" y="2216247"/>
            <a:ext cx="2392680" cy="18416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How can you improve this test class?</a:t>
            </a:r>
          </a:p>
        </p:txBody>
      </p:sp>
      <p:sp>
        <p:nvSpPr>
          <p:cNvPr id="3" name="Arrow: Left 2">
            <a:extLst>
              <a:ext uri="{FF2B5EF4-FFF2-40B4-BE49-F238E27FC236}">
                <a16:creationId xmlns:a16="http://schemas.microsoft.com/office/drawing/2014/main" id="{B981A92E-06B9-4946-907B-F83C12F11102}"/>
              </a:ext>
            </a:extLst>
          </p:cNvPr>
          <p:cNvSpPr/>
          <p:nvPr/>
        </p:nvSpPr>
        <p:spPr>
          <a:xfrm>
            <a:off x="7997482" y="3080825"/>
            <a:ext cx="654149" cy="20683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exagon 3">
            <a:extLst>
              <a:ext uri="{FF2B5EF4-FFF2-40B4-BE49-F238E27FC236}">
                <a16:creationId xmlns:a16="http://schemas.microsoft.com/office/drawing/2014/main" id="{739A8112-3D24-451C-9BD3-99E7D0125865}"/>
              </a:ext>
            </a:extLst>
          </p:cNvPr>
          <p:cNvSpPr/>
          <p:nvPr/>
        </p:nvSpPr>
        <p:spPr>
          <a:xfrm>
            <a:off x="8781143" y="4557932"/>
            <a:ext cx="2757714" cy="1841695"/>
          </a:xfrm>
          <a:prstGeom prst="hexagon">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65397BD-6B94-43BC-8805-254D80E69816}"/>
              </a:ext>
            </a:extLst>
          </p:cNvPr>
          <p:cNvSpPr txBox="1"/>
          <p:nvPr/>
        </p:nvSpPr>
        <p:spPr>
          <a:xfrm>
            <a:off x="9057915" y="4878614"/>
            <a:ext cx="2295885" cy="1200329"/>
          </a:xfrm>
          <a:prstGeom prst="rect">
            <a:avLst/>
          </a:prstGeom>
          <a:noFill/>
        </p:spPr>
        <p:txBody>
          <a:bodyPr wrap="none" rtlCol="0">
            <a:spAutoFit/>
          </a:bodyPr>
          <a:lstStyle/>
          <a:p>
            <a:r>
              <a:rPr lang="en-US" dirty="0">
                <a:effectLst>
                  <a:outerShdw blurRad="38100" dist="38100" dir="2700000" algn="tl">
                    <a:srgbClr val="000000">
                      <a:alpha val="43137"/>
                    </a:srgbClr>
                  </a:outerShdw>
                </a:effectLst>
              </a:rPr>
              <a:t>Maybe by adding </a:t>
            </a:r>
          </a:p>
          <a:p>
            <a:r>
              <a:rPr lang="en-US" dirty="0">
                <a:effectLst>
                  <a:outerShdw blurRad="38100" dist="38100" dir="2700000" algn="tl">
                    <a:srgbClr val="000000">
                      <a:alpha val="43137"/>
                    </a:srgbClr>
                  </a:outerShdw>
                </a:effectLst>
              </a:rPr>
              <a:t>@Before to manage </a:t>
            </a:r>
          </a:p>
          <a:p>
            <a:r>
              <a:rPr lang="en-US" dirty="0">
                <a:effectLst>
                  <a:outerShdw blurRad="38100" dist="38100" dir="2700000" algn="tl">
                    <a:srgbClr val="000000">
                      <a:alpha val="43137"/>
                    </a:srgbClr>
                  </a:outerShdw>
                </a:effectLst>
              </a:rPr>
              <a:t>the test fixtures better</a:t>
            </a:r>
          </a:p>
          <a:p>
            <a:endParaRPr lang="en-US" dirty="0"/>
          </a:p>
        </p:txBody>
      </p:sp>
      <p:sp>
        <p:nvSpPr>
          <p:cNvPr id="7" name="Arrow: Right 6">
            <a:extLst>
              <a:ext uri="{FF2B5EF4-FFF2-40B4-BE49-F238E27FC236}">
                <a16:creationId xmlns:a16="http://schemas.microsoft.com/office/drawing/2014/main" id="{3DA04D2E-A49A-4B0B-9F3A-14995C06517E}"/>
              </a:ext>
            </a:extLst>
          </p:cNvPr>
          <p:cNvSpPr/>
          <p:nvPr/>
        </p:nvSpPr>
        <p:spPr>
          <a:xfrm>
            <a:off x="7489371" y="5428343"/>
            <a:ext cx="882744" cy="134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a:extLst>
              <a:ext uri="{FF2B5EF4-FFF2-40B4-BE49-F238E27FC236}">
                <a16:creationId xmlns:a16="http://schemas.microsoft.com/office/drawing/2014/main" id="{DD722B9D-23CA-46B2-B648-9A9189F1D4AE}"/>
              </a:ext>
            </a:extLst>
          </p:cNvPr>
          <p:cNvSpPr>
            <a:spLocks noGrp="1" noChangeArrowheads="1"/>
          </p:cNvSpPr>
          <p:nvPr>
            <p:ph type="title"/>
          </p:nvPr>
        </p:nvSpPr>
        <p:spPr/>
        <p:txBody>
          <a:bodyPr/>
          <a:lstStyle/>
          <a:p>
            <a:r>
              <a:rPr lang="en-US" altLang="en-US"/>
              <a:t>JUnit exercise</a:t>
            </a:r>
          </a:p>
        </p:txBody>
      </p:sp>
      <p:sp>
        <p:nvSpPr>
          <p:cNvPr id="527363" name="Rectangle 3">
            <a:extLst>
              <a:ext uri="{FF2B5EF4-FFF2-40B4-BE49-F238E27FC236}">
                <a16:creationId xmlns:a16="http://schemas.microsoft.com/office/drawing/2014/main" id="{54ED096D-A872-42E4-BFCC-C8C9F8ED2030}"/>
              </a:ext>
            </a:extLst>
          </p:cNvPr>
          <p:cNvSpPr>
            <a:spLocks noGrp="1" noChangeArrowheads="1"/>
          </p:cNvSpPr>
          <p:nvPr>
            <p:ph type="body" idx="1"/>
          </p:nvPr>
        </p:nvSpPr>
        <p:spPr>
          <a:xfrm>
            <a:off x="1524000" y="1295400"/>
            <a:ext cx="9144000" cy="5562600"/>
          </a:xfrm>
        </p:spPr>
        <p:txBody>
          <a:bodyPr>
            <a:normAutofit lnSpcReduction="10000"/>
          </a:bodyPr>
          <a:lstStyle/>
          <a:p>
            <a:pPr>
              <a:lnSpc>
                <a:spcPct val="90000"/>
              </a:lnSpc>
              <a:buFontTx/>
              <a:buNone/>
            </a:pPr>
            <a:r>
              <a:rPr lang="en-US" altLang="en-US">
                <a:solidFill>
                  <a:srgbClr val="262626"/>
                </a:solidFill>
              </a:rPr>
              <a:t>Given a </a:t>
            </a:r>
            <a:r>
              <a:rPr lang="en-US" altLang="en-US">
                <a:solidFill>
                  <a:srgbClr val="262626"/>
                </a:solidFill>
                <a:latin typeface="Courier New" panose="02070309020205020404" pitchFamily="49" charset="0"/>
              </a:rPr>
              <a:t>Date</a:t>
            </a:r>
            <a:r>
              <a:rPr lang="en-US" altLang="en-US">
                <a:solidFill>
                  <a:srgbClr val="262626"/>
                </a:solidFill>
              </a:rPr>
              <a:t> class with the following methods:</a:t>
            </a:r>
          </a:p>
          <a:p>
            <a:pPr lvl="1">
              <a:lnSpc>
                <a:spcPct val="90000"/>
              </a:lnSpc>
              <a:buFont typeface="Wingdings" panose="05000000000000000000" pitchFamily="2" charset="2"/>
              <a:buNone/>
            </a:pPr>
            <a:endParaRPr lang="en-US" altLang="en-US" sz="900">
              <a:solidFill>
                <a:srgbClr val="404040"/>
              </a:solidFill>
              <a:latin typeface="Courier New" panose="02070309020205020404" pitchFamily="49" charset="0"/>
            </a:endParaRPr>
          </a:p>
          <a:p>
            <a:pPr lvl="1">
              <a:lnSpc>
                <a:spcPct val="80000"/>
              </a:lnSpc>
            </a:pPr>
            <a:r>
              <a:rPr lang="en-US" altLang="en-US" sz="2000">
                <a:solidFill>
                  <a:srgbClr val="404040"/>
                </a:solidFill>
                <a:latin typeface="Courier New" panose="02070309020205020404" pitchFamily="49" charset="0"/>
              </a:rPr>
              <a:t>public Date(int year, int month, int day)</a:t>
            </a:r>
          </a:p>
          <a:p>
            <a:pPr lvl="1">
              <a:lnSpc>
                <a:spcPct val="80000"/>
              </a:lnSpc>
            </a:pPr>
            <a:r>
              <a:rPr lang="en-US" altLang="en-US" sz="2000">
                <a:solidFill>
                  <a:srgbClr val="404040"/>
                </a:solidFill>
                <a:latin typeface="Courier New" panose="02070309020205020404" pitchFamily="49" charset="0"/>
              </a:rPr>
              <a:t>public Date()                   </a:t>
            </a:r>
            <a:r>
              <a:rPr lang="en-US" altLang="en-US" sz="2000">
                <a:solidFill>
                  <a:srgbClr val="008080"/>
                </a:solidFill>
                <a:latin typeface="Courier New" panose="02070309020205020404" pitchFamily="49" charset="0"/>
              </a:rPr>
              <a:t>// today</a:t>
            </a:r>
          </a:p>
          <a:p>
            <a:pPr lvl="1">
              <a:lnSpc>
                <a:spcPct val="80000"/>
              </a:lnSpc>
            </a:pPr>
            <a:r>
              <a:rPr lang="en-US" altLang="en-US" sz="2000">
                <a:solidFill>
                  <a:srgbClr val="404040"/>
                </a:solidFill>
                <a:latin typeface="Courier New" panose="02070309020205020404" pitchFamily="49" charset="0"/>
              </a:rPr>
              <a:t>public int getDay(), getMonth(), getYear()</a:t>
            </a:r>
          </a:p>
          <a:p>
            <a:pPr lvl="1">
              <a:lnSpc>
                <a:spcPct val="80000"/>
              </a:lnSpc>
            </a:pPr>
            <a:r>
              <a:rPr lang="en-US" altLang="en-US" sz="2000">
                <a:solidFill>
                  <a:srgbClr val="404040"/>
                </a:solidFill>
                <a:latin typeface="Courier New" panose="02070309020205020404" pitchFamily="49" charset="0"/>
              </a:rPr>
              <a:t>public void addDays(int days)   </a:t>
            </a:r>
            <a:r>
              <a:rPr lang="en-US" altLang="en-US" sz="2000">
                <a:solidFill>
                  <a:srgbClr val="008080"/>
                </a:solidFill>
                <a:latin typeface="Courier New" panose="02070309020205020404" pitchFamily="49" charset="0"/>
              </a:rPr>
              <a:t>// advances by </a:t>
            </a:r>
            <a:r>
              <a:rPr lang="en-US" altLang="en-US" sz="2000" i="1">
                <a:solidFill>
                  <a:srgbClr val="008080"/>
                </a:solidFill>
                <a:latin typeface="Courier New" panose="02070309020205020404" pitchFamily="49" charset="0"/>
              </a:rPr>
              <a:t>days</a:t>
            </a:r>
          </a:p>
          <a:p>
            <a:pPr lvl="1">
              <a:lnSpc>
                <a:spcPct val="80000"/>
              </a:lnSpc>
            </a:pPr>
            <a:r>
              <a:rPr lang="en-US" altLang="en-US" sz="2000">
                <a:solidFill>
                  <a:srgbClr val="404040"/>
                </a:solidFill>
                <a:latin typeface="Courier New" panose="02070309020205020404" pitchFamily="49" charset="0"/>
              </a:rPr>
              <a:t>public int daysInMonth()</a:t>
            </a:r>
          </a:p>
          <a:p>
            <a:pPr lvl="1">
              <a:lnSpc>
                <a:spcPct val="80000"/>
              </a:lnSpc>
            </a:pPr>
            <a:r>
              <a:rPr lang="en-US" altLang="en-US" sz="2000">
                <a:solidFill>
                  <a:srgbClr val="404040"/>
                </a:solidFill>
                <a:latin typeface="Courier New" panose="02070309020205020404" pitchFamily="49" charset="0"/>
              </a:rPr>
              <a:t>public String dayOfWeek()       </a:t>
            </a:r>
            <a:r>
              <a:rPr lang="en-US" altLang="en-US" sz="2000">
                <a:solidFill>
                  <a:srgbClr val="008080"/>
                </a:solidFill>
                <a:latin typeface="Courier New" panose="02070309020205020404" pitchFamily="49" charset="0"/>
              </a:rPr>
              <a:t>// e.g. "Sunday"</a:t>
            </a:r>
            <a:endParaRPr lang="en-US" altLang="en-US" sz="2000">
              <a:solidFill>
                <a:srgbClr val="404040"/>
              </a:solidFill>
              <a:latin typeface="Courier New" panose="02070309020205020404" pitchFamily="49" charset="0"/>
            </a:endParaRPr>
          </a:p>
          <a:p>
            <a:pPr lvl="1">
              <a:lnSpc>
                <a:spcPct val="80000"/>
              </a:lnSpc>
            </a:pPr>
            <a:r>
              <a:rPr lang="en-US" altLang="en-US" sz="2000">
                <a:solidFill>
                  <a:srgbClr val="404040"/>
                </a:solidFill>
                <a:latin typeface="Courier New" panose="02070309020205020404" pitchFamily="49" charset="0"/>
              </a:rPr>
              <a:t>public boolean equals(Object o)</a:t>
            </a:r>
          </a:p>
          <a:p>
            <a:pPr lvl="1">
              <a:lnSpc>
                <a:spcPct val="80000"/>
              </a:lnSpc>
            </a:pPr>
            <a:r>
              <a:rPr lang="en-US" altLang="en-US" sz="2000">
                <a:solidFill>
                  <a:srgbClr val="404040"/>
                </a:solidFill>
                <a:latin typeface="Courier New" panose="02070309020205020404" pitchFamily="49" charset="0"/>
              </a:rPr>
              <a:t>public boolean isLeapYear()</a:t>
            </a:r>
          </a:p>
          <a:p>
            <a:pPr lvl="1">
              <a:lnSpc>
                <a:spcPct val="80000"/>
              </a:lnSpc>
            </a:pPr>
            <a:r>
              <a:rPr lang="en-US" altLang="en-US" sz="2000">
                <a:solidFill>
                  <a:srgbClr val="404040"/>
                </a:solidFill>
                <a:latin typeface="Courier New" panose="02070309020205020404" pitchFamily="49" charset="0"/>
              </a:rPr>
              <a:t>public void nextDay()           </a:t>
            </a:r>
            <a:r>
              <a:rPr lang="en-US" altLang="en-US" sz="2000">
                <a:solidFill>
                  <a:srgbClr val="008080"/>
                </a:solidFill>
                <a:latin typeface="Courier New" panose="02070309020205020404" pitchFamily="49" charset="0"/>
              </a:rPr>
              <a:t>// advances by 1 day</a:t>
            </a:r>
          </a:p>
          <a:p>
            <a:pPr lvl="1">
              <a:lnSpc>
                <a:spcPct val="80000"/>
              </a:lnSpc>
            </a:pPr>
            <a:r>
              <a:rPr lang="en-US" altLang="en-US" sz="2000">
                <a:solidFill>
                  <a:srgbClr val="404040"/>
                </a:solidFill>
                <a:latin typeface="Courier New" panose="02070309020205020404" pitchFamily="49" charset="0"/>
              </a:rPr>
              <a:t>public String toString()</a:t>
            </a:r>
          </a:p>
          <a:p>
            <a:pPr lvl="1">
              <a:lnSpc>
                <a:spcPct val="80000"/>
              </a:lnSpc>
              <a:buFont typeface="Wingdings" panose="05000000000000000000" pitchFamily="2" charset="2"/>
              <a:buNone/>
            </a:pPr>
            <a:endParaRPr lang="en-US" altLang="en-US" sz="2000">
              <a:solidFill>
                <a:srgbClr val="404040"/>
              </a:solidFill>
              <a:latin typeface="Courier New" panose="02070309020205020404" pitchFamily="49" charset="0"/>
            </a:endParaRPr>
          </a:p>
          <a:p>
            <a:pPr>
              <a:lnSpc>
                <a:spcPct val="90000"/>
              </a:lnSpc>
            </a:pPr>
            <a:r>
              <a:rPr lang="en-US" altLang="en-US">
                <a:solidFill>
                  <a:srgbClr val="262626"/>
                </a:solidFill>
              </a:rPr>
              <a:t>Come up with unit tests to check the following:</a:t>
            </a:r>
          </a:p>
          <a:p>
            <a:pPr lvl="1">
              <a:lnSpc>
                <a:spcPct val="90000"/>
              </a:lnSpc>
            </a:pPr>
            <a:r>
              <a:rPr lang="en-US" altLang="en-US">
                <a:solidFill>
                  <a:srgbClr val="404040"/>
                </a:solidFill>
              </a:rPr>
              <a:t>That no </a:t>
            </a:r>
            <a:r>
              <a:rPr lang="en-US" altLang="en-US">
                <a:solidFill>
                  <a:srgbClr val="404040"/>
                </a:solidFill>
                <a:latin typeface="Courier New" panose="02070309020205020404" pitchFamily="49" charset="0"/>
              </a:rPr>
              <a:t>Date</a:t>
            </a:r>
            <a:r>
              <a:rPr lang="en-US" altLang="en-US">
                <a:solidFill>
                  <a:srgbClr val="404040"/>
                </a:solidFill>
              </a:rPr>
              <a:t> object can ever get into an invalid state.</a:t>
            </a:r>
          </a:p>
          <a:p>
            <a:pPr lvl="1">
              <a:lnSpc>
                <a:spcPct val="90000"/>
              </a:lnSpc>
            </a:pPr>
            <a:r>
              <a:rPr lang="en-US" altLang="en-US">
                <a:solidFill>
                  <a:srgbClr val="404040"/>
                </a:solidFill>
              </a:rPr>
              <a:t>That the </a:t>
            </a:r>
            <a:r>
              <a:rPr lang="en-US" altLang="en-US">
                <a:solidFill>
                  <a:srgbClr val="404040"/>
                </a:solidFill>
                <a:latin typeface="Courier New" panose="02070309020205020404" pitchFamily="49" charset="0"/>
              </a:rPr>
              <a:t>addDays</a:t>
            </a:r>
            <a:r>
              <a:rPr lang="en-US" altLang="en-US">
                <a:solidFill>
                  <a:srgbClr val="404040"/>
                </a:solidFill>
              </a:rPr>
              <a:t> method works properly.</a:t>
            </a:r>
          </a:p>
          <a:p>
            <a:pPr lvl="2">
              <a:lnSpc>
                <a:spcPct val="90000"/>
              </a:lnSpc>
            </a:pPr>
            <a:r>
              <a:rPr lang="en-US" altLang="en-US"/>
              <a:t>It should be efficient enough to add 1,000,000 days in a call.</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a:extLst>
              <a:ext uri="{FF2B5EF4-FFF2-40B4-BE49-F238E27FC236}">
                <a16:creationId xmlns:a16="http://schemas.microsoft.com/office/drawing/2014/main" id="{7B326065-EDFF-4E1B-8FEF-30055E6AC5D1}"/>
              </a:ext>
            </a:extLst>
          </p:cNvPr>
          <p:cNvSpPr>
            <a:spLocks noGrp="1" noChangeArrowheads="1"/>
          </p:cNvSpPr>
          <p:nvPr>
            <p:ph type="title"/>
          </p:nvPr>
        </p:nvSpPr>
        <p:spPr/>
        <p:txBody>
          <a:bodyPr/>
          <a:lstStyle/>
          <a:p>
            <a:r>
              <a:rPr lang="en-US" altLang="en-US"/>
              <a:t>What's wrong with this?</a:t>
            </a:r>
          </a:p>
        </p:txBody>
      </p:sp>
      <p:sp>
        <p:nvSpPr>
          <p:cNvPr id="514051" name="Rectangle 3">
            <a:extLst>
              <a:ext uri="{FF2B5EF4-FFF2-40B4-BE49-F238E27FC236}">
                <a16:creationId xmlns:a16="http://schemas.microsoft.com/office/drawing/2014/main" id="{C94E010D-02DD-4F65-AB1D-0699FAA6F260}"/>
              </a:ext>
            </a:extLst>
          </p:cNvPr>
          <p:cNvSpPr>
            <a:spLocks noGrp="1" noChangeArrowheads="1"/>
          </p:cNvSpPr>
          <p:nvPr>
            <p:ph type="body" idx="1"/>
          </p:nvPr>
        </p:nvSpPr>
        <p:spPr>
          <a:xfrm>
            <a:off x="1524000" y="1295400"/>
            <a:ext cx="9144000" cy="5562600"/>
          </a:xfrm>
        </p:spPr>
        <p:txBody>
          <a:bodyPr>
            <a:normAutofit lnSpcReduction="10000"/>
          </a:bodyPr>
          <a:lstStyle/>
          <a:p>
            <a:pPr>
              <a:lnSpc>
                <a:spcPct val="70000"/>
              </a:lnSpc>
              <a:buFontTx/>
              <a:buNone/>
            </a:pPr>
            <a:r>
              <a:rPr lang="en-US" altLang="en-US" sz="1800" dirty="0">
                <a:solidFill>
                  <a:srgbClr val="262626"/>
                </a:solidFill>
                <a:latin typeface="Courier New" panose="02070309020205020404" pitchFamily="49" charset="0"/>
              </a:rPr>
              <a:t>public class </a:t>
            </a:r>
            <a:r>
              <a:rPr lang="en-US" altLang="en-US" sz="1800" dirty="0" err="1">
                <a:solidFill>
                  <a:srgbClr val="262626"/>
                </a:solidFill>
                <a:latin typeface="Courier New" panose="02070309020205020404" pitchFamily="49" charset="0"/>
              </a:rPr>
              <a:t>DateTest</a:t>
            </a:r>
            <a:r>
              <a:rPr lang="en-US" altLang="en-US" sz="1800" dirty="0">
                <a:solidFill>
                  <a:srgbClr val="262626"/>
                </a:solidFill>
                <a:latin typeface="Courier New" panose="02070309020205020404" pitchFamily="49" charset="0"/>
              </a:rPr>
              <a:t> {</a:t>
            </a:r>
          </a:p>
          <a:p>
            <a:pPr>
              <a:lnSpc>
                <a:spcPct val="70000"/>
              </a:lnSpc>
              <a:buFontTx/>
              <a:buNone/>
            </a:pPr>
            <a:r>
              <a:rPr lang="en-US" altLang="en-US" sz="1800" dirty="0">
                <a:solidFill>
                  <a:srgbClr val="262626"/>
                </a:solidFill>
                <a:latin typeface="Courier New" panose="02070309020205020404" pitchFamily="49" charset="0"/>
              </a:rPr>
              <a:t>    @Test</a:t>
            </a:r>
          </a:p>
          <a:p>
            <a:pPr>
              <a:lnSpc>
                <a:spcPct val="70000"/>
              </a:lnSpc>
              <a:buFontTx/>
              <a:buNone/>
            </a:pPr>
            <a:r>
              <a:rPr lang="en-US" altLang="en-US" sz="1800" dirty="0">
                <a:solidFill>
                  <a:srgbClr val="262626"/>
                </a:solidFill>
                <a:latin typeface="Courier New" panose="02070309020205020404" pitchFamily="49" charset="0"/>
              </a:rPr>
              <a:t>    public void test1() {</a:t>
            </a:r>
          </a:p>
          <a:p>
            <a:pPr>
              <a:lnSpc>
                <a:spcPct val="70000"/>
              </a:lnSpc>
              <a:buFontTx/>
              <a:buNone/>
            </a:pPr>
            <a:r>
              <a:rPr lang="en-US" altLang="en-US" sz="1800" dirty="0">
                <a:solidFill>
                  <a:srgbClr val="262626"/>
                </a:solidFill>
                <a:latin typeface="Courier New" panose="02070309020205020404" pitchFamily="49" charset="0"/>
              </a:rPr>
              <a:t>        Date d = new Date(2050, 2, 15);</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d.addDays</a:t>
            </a:r>
            <a:r>
              <a:rPr lang="en-US" altLang="en-US" sz="1800" dirty="0">
                <a:solidFill>
                  <a:srgbClr val="262626"/>
                </a:solidFill>
                <a:latin typeface="Courier New" panose="02070309020205020404" pitchFamily="49" charset="0"/>
              </a:rPr>
              <a:t>(4);</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assertEquals</a:t>
            </a:r>
            <a:r>
              <a:rPr lang="en-US" altLang="en-US" sz="1800" dirty="0">
                <a:solidFill>
                  <a:srgbClr val="262626"/>
                </a:solidFill>
                <a:latin typeface="Courier New" panose="02070309020205020404" pitchFamily="49" charset="0"/>
              </a:rPr>
              <a:t>(</a:t>
            </a:r>
            <a:r>
              <a:rPr lang="en-US" altLang="en-US" sz="1800" dirty="0" err="1">
                <a:solidFill>
                  <a:srgbClr val="262626"/>
                </a:solidFill>
                <a:latin typeface="Courier New" panose="02070309020205020404" pitchFamily="49" charset="0"/>
              </a:rPr>
              <a:t>d.getYear</a:t>
            </a:r>
            <a:r>
              <a:rPr lang="en-US" altLang="en-US" sz="1800" dirty="0">
                <a:solidFill>
                  <a:srgbClr val="262626"/>
                </a:solidFill>
                <a:latin typeface="Courier New" panose="02070309020205020404" pitchFamily="49" charset="0"/>
              </a:rPr>
              <a:t>(), 2050);</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assertEquals</a:t>
            </a:r>
            <a:r>
              <a:rPr lang="en-US" altLang="en-US" sz="1800" dirty="0">
                <a:solidFill>
                  <a:srgbClr val="262626"/>
                </a:solidFill>
                <a:latin typeface="Courier New" panose="02070309020205020404" pitchFamily="49" charset="0"/>
              </a:rPr>
              <a:t>(</a:t>
            </a:r>
            <a:r>
              <a:rPr lang="en-US" altLang="en-US" sz="1800" dirty="0" err="1">
                <a:solidFill>
                  <a:srgbClr val="262626"/>
                </a:solidFill>
                <a:latin typeface="Courier New" panose="02070309020205020404" pitchFamily="49" charset="0"/>
              </a:rPr>
              <a:t>d.getMonth</a:t>
            </a:r>
            <a:r>
              <a:rPr lang="en-US" altLang="en-US" sz="1800" dirty="0">
                <a:solidFill>
                  <a:srgbClr val="262626"/>
                </a:solidFill>
                <a:latin typeface="Courier New" panose="02070309020205020404" pitchFamily="49" charset="0"/>
              </a:rPr>
              <a:t>(), 2);</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assertEquals</a:t>
            </a:r>
            <a:r>
              <a:rPr lang="en-US" altLang="en-US" sz="1800" dirty="0">
                <a:solidFill>
                  <a:srgbClr val="262626"/>
                </a:solidFill>
                <a:latin typeface="Courier New" panose="02070309020205020404" pitchFamily="49" charset="0"/>
              </a:rPr>
              <a:t>(</a:t>
            </a:r>
            <a:r>
              <a:rPr lang="en-US" altLang="en-US" sz="1800" dirty="0" err="1">
                <a:solidFill>
                  <a:srgbClr val="262626"/>
                </a:solidFill>
                <a:latin typeface="Courier New" panose="02070309020205020404" pitchFamily="49" charset="0"/>
              </a:rPr>
              <a:t>d.getDay</a:t>
            </a:r>
            <a:r>
              <a:rPr lang="en-US" altLang="en-US" sz="1800" dirty="0">
                <a:solidFill>
                  <a:srgbClr val="262626"/>
                </a:solidFill>
                <a:latin typeface="Courier New" panose="02070309020205020404" pitchFamily="49" charset="0"/>
              </a:rPr>
              <a:t>(), 19);</a:t>
            </a:r>
          </a:p>
          <a:p>
            <a:pPr>
              <a:lnSpc>
                <a:spcPct val="70000"/>
              </a:lnSpc>
              <a:buFontTx/>
              <a:buNone/>
            </a:pPr>
            <a:r>
              <a:rPr lang="en-US" altLang="en-US" sz="1800" dirty="0">
                <a:solidFill>
                  <a:srgbClr val="262626"/>
                </a:solidFill>
                <a:latin typeface="Courier New" panose="02070309020205020404" pitchFamily="49" charset="0"/>
              </a:rPr>
              <a:t>    }</a:t>
            </a:r>
          </a:p>
          <a:p>
            <a:pPr>
              <a:lnSpc>
                <a:spcPct val="70000"/>
              </a:lnSpc>
              <a:buFontTx/>
              <a:buNone/>
            </a:pPr>
            <a:endParaRPr lang="en-US" altLang="en-US" sz="1800" dirty="0">
              <a:solidFill>
                <a:srgbClr val="262626"/>
              </a:solidFill>
              <a:latin typeface="Courier New" panose="02070309020205020404" pitchFamily="49" charset="0"/>
            </a:endParaRPr>
          </a:p>
          <a:p>
            <a:pPr>
              <a:lnSpc>
                <a:spcPct val="70000"/>
              </a:lnSpc>
              <a:buFontTx/>
              <a:buNone/>
            </a:pPr>
            <a:r>
              <a:rPr lang="en-US" altLang="en-US" sz="1800" dirty="0">
                <a:solidFill>
                  <a:srgbClr val="262626"/>
                </a:solidFill>
                <a:latin typeface="Courier New" panose="02070309020205020404" pitchFamily="49" charset="0"/>
              </a:rPr>
              <a:t>    @Test</a:t>
            </a:r>
          </a:p>
          <a:p>
            <a:pPr>
              <a:lnSpc>
                <a:spcPct val="70000"/>
              </a:lnSpc>
              <a:buFontTx/>
              <a:buNone/>
            </a:pPr>
            <a:r>
              <a:rPr lang="en-US" altLang="en-US" sz="1800" dirty="0">
                <a:solidFill>
                  <a:srgbClr val="262626"/>
                </a:solidFill>
                <a:latin typeface="Courier New" panose="02070309020205020404" pitchFamily="49" charset="0"/>
              </a:rPr>
              <a:t>    public void test2() {</a:t>
            </a:r>
          </a:p>
          <a:p>
            <a:pPr>
              <a:lnSpc>
                <a:spcPct val="70000"/>
              </a:lnSpc>
              <a:buFontTx/>
              <a:buNone/>
            </a:pPr>
            <a:r>
              <a:rPr lang="en-US" altLang="en-US" sz="1800" dirty="0">
                <a:solidFill>
                  <a:srgbClr val="262626"/>
                </a:solidFill>
                <a:latin typeface="Courier New" panose="02070309020205020404" pitchFamily="49" charset="0"/>
              </a:rPr>
              <a:t>        Date d = new Date(2050, 2, 15);</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d.addDays</a:t>
            </a:r>
            <a:r>
              <a:rPr lang="en-US" altLang="en-US" sz="1800" dirty="0">
                <a:solidFill>
                  <a:srgbClr val="262626"/>
                </a:solidFill>
                <a:latin typeface="Courier New" panose="02070309020205020404" pitchFamily="49" charset="0"/>
              </a:rPr>
              <a:t>(14);</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assertEquals</a:t>
            </a:r>
            <a:r>
              <a:rPr lang="en-US" altLang="en-US" sz="1800" dirty="0">
                <a:solidFill>
                  <a:srgbClr val="262626"/>
                </a:solidFill>
                <a:latin typeface="Courier New" panose="02070309020205020404" pitchFamily="49" charset="0"/>
              </a:rPr>
              <a:t>(</a:t>
            </a:r>
            <a:r>
              <a:rPr lang="en-US" altLang="en-US" sz="1800" dirty="0" err="1">
                <a:solidFill>
                  <a:srgbClr val="262626"/>
                </a:solidFill>
                <a:latin typeface="Courier New" panose="02070309020205020404" pitchFamily="49" charset="0"/>
              </a:rPr>
              <a:t>d.getYear</a:t>
            </a:r>
            <a:r>
              <a:rPr lang="en-US" altLang="en-US" sz="1800" dirty="0">
                <a:solidFill>
                  <a:srgbClr val="262626"/>
                </a:solidFill>
                <a:latin typeface="Courier New" panose="02070309020205020404" pitchFamily="49" charset="0"/>
              </a:rPr>
              <a:t>(), 2050);</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assertEquals</a:t>
            </a:r>
            <a:r>
              <a:rPr lang="en-US" altLang="en-US" sz="1800" dirty="0">
                <a:solidFill>
                  <a:srgbClr val="262626"/>
                </a:solidFill>
                <a:latin typeface="Courier New" panose="02070309020205020404" pitchFamily="49" charset="0"/>
              </a:rPr>
              <a:t>(</a:t>
            </a:r>
            <a:r>
              <a:rPr lang="en-US" altLang="en-US" sz="1800" dirty="0" err="1">
                <a:solidFill>
                  <a:srgbClr val="262626"/>
                </a:solidFill>
                <a:latin typeface="Courier New" panose="02070309020205020404" pitchFamily="49" charset="0"/>
              </a:rPr>
              <a:t>d.getMonth</a:t>
            </a:r>
            <a:r>
              <a:rPr lang="en-US" altLang="en-US" sz="1800" dirty="0">
                <a:solidFill>
                  <a:srgbClr val="262626"/>
                </a:solidFill>
                <a:latin typeface="Courier New" panose="02070309020205020404" pitchFamily="49" charset="0"/>
              </a:rPr>
              <a:t>(), 3);</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assertEquals</a:t>
            </a:r>
            <a:r>
              <a:rPr lang="en-US" altLang="en-US" sz="1800" dirty="0">
                <a:solidFill>
                  <a:srgbClr val="262626"/>
                </a:solidFill>
                <a:latin typeface="Courier New" panose="02070309020205020404" pitchFamily="49" charset="0"/>
              </a:rPr>
              <a:t>(</a:t>
            </a:r>
            <a:r>
              <a:rPr lang="en-US" altLang="en-US" sz="1800" dirty="0" err="1">
                <a:solidFill>
                  <a:srgbClr val="262626"/>
                </a:solidFill>
                <a:latin typeface="Courier New" panose="02070309020205020404" pitchFamily="49" charset="0"/>
              </a:rPr>
              <a:t>d.getDay</a:t>
            </a:r>
            <a:r>
              <a:rPr lang="en-US" altLang="en-US" sz="1800" dirty="0">
                <a:solidFill>
                  <a:srgbClr val="262626"/>
                </a:solidFill>
                <a:latin typeface="Courier New" panose="02070309020205020404" pitchFamily="49" charset="0"/>
              </a:rPr>
              <a:t>(), 1);</a:t>
            </a:r>
          </a:p>
          <a:p>
            <a:pPr>
              <a:lnSpc>
                <a:spcPct val="70000"/>
              </a:lnSpc>
              <a:buFontTx/>
              <a:buNone/>
            </a:pPr>
            <a:r>
              <a:rPr lang="en-US" altLang="en-US" sz="1800" dirty="0">
                <a:solidFill>
                  <a:srgbClr val="262626"/>
                </a:solidFill>
                <a:latin typeface="Courier New" panose="02070309020205020404" pitchFamily="49" charset="0"/>
              </a:rPr>
              <a:t>    }</a:t>
            </a:r>
          </a:p>
          <a:p>
            <a:pPr>
              <a:lnSpc>
                <a:spcPct val="70000"/>
              </a:lnSpc>
              <a:buFontTx/>
              <a:buNone/>
            </a:pPr>
            <a:r>
              <a:rPr lang="en-US" altLang="en-US" sz="1800" dirty="0">
                <a:solidFill>
                  <a:srgbClr val="262626"/>
                </a:solidFill>
                <a:latin typeface="Courier New" panose="02070309020205020404" pitchFamily="49"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a:extLst>
              <a:ext uri="{FF2B5EF4-FFF2-40B4-BE49-F238E27FC236}">
                <a16:creationId xmlns:a16="http://schemas.microsoft.com/office/drawing/2014/main" id="{4F9D99AD-0B82-40F5-A040-5B952B51E5FB}"/>
              </a:ext>
            </a:extLst>
          </p:cNvPr>
          <p:cNvSpPr>
            <a:spLocks noGrp="1" noChangeArrowheads="1"/>
          </p:cNvSpPr>
          <p:nvPr>
            <p:ph type="title"/>
          </p:nvPr>
        </p:nvSpPr>
        <p:spPr/>
        <p:txBody>
          <a:bodyPr/>
          <a:lstStyle/>
          <a:p>
            <a:r>
              <a:rPr lang="en-US" altLang="en-US"/>
              <a:t>Well-structured assertions</a:t>
            </a:r>
          </a:p>
        </p:txBody>
      </p:sp>
      <p:sp>
        <p:nvSpPr>
          <p:cNvPr id="515075" name="Rectangle 3">
            <a:extLst>
              <a:ext uri="{FF2B5EF4-FFF2-40B4-BE49-F238E27FC236}">
                <a16:creationId xmlns:a16="http://schemas.microsoft.com/office/drawing/2014/main" id="{ADAB219A-BA2A-49F3-81C1-27E2613FE9E9}"/>
              </a:ext>
            </a:extLst>
          </p:cNvPr>
          <p:cNvSpPr>
            <a:spLocks noGrp="1" noChangeArrowheads="1"/>
          </p:cNvSpPr>
          <p:nvPr>
            <p:ph type="body" idx="1"/>
          </p:nvPr>
        </p:nvSpPr>
        <p:spPr>
          <a:xfrm>
            <a:off x="1524000" y="1295400"/>
            <a:ext cx="9144000" cy="5562600"/>
          </a:xfrm>
        </p:spPr>
        <p:txBody>
          <a:bodyPr>
            <a:normAutofit lnSpcReduction="10000"/>
          </a:bodyPr>
          <a:lstStyle/>
          <a:p>
            <a:pPr>
              <a:lnSpc>
                <a:spcPct val="70000"/>
              </a:lnSpc>
              <a:buFontTx/>
              <a:buNone/>
            </a:pPr>
            <a:r>
              <a:rPr lang="en-US" altLang="en-US" sz="1800" dirty="0">
                <a:solidFill>
                  <a:srgbClr val="262626"/>
                </a:solidFill>
                <a:latin typeface="Courier New" panose="02070309020205020404" pitchFamily="49" charset="0"/>
              </a:rPr>
              <a:t>public class </a:t>
            </a:r>
            <a:r>
              <a:rPr lang="en-US" altLang="en-US" sz="1800" dirty="0" err="1">
                <a:solidFill>
                  <a:srgbClr val="262626"/>
                </a:solidFill>
                <a:latin typeface="Courier New" panose="02070309020205020404" pitchFamily="49" charset="0"/>
              </a:rPr>
              <a:t>DateTest</a:t>
            </a:r>
            <a:r>
              <a:rPr lang="en-US" altLang="en-US" sz="1800" dirty="0">
                <a:solidFill>
                  <a:srgbClr val="262626"/>
                </a:solidFill>
                <a:latin typeface="Courier New" panose="02070309020205020404" pitchFamily="49" charset="0"/>
              </a:rPr>
              <a:t> {</a:t>
            </a:r>
          </a:p>
          <a:p>
            <a:pPr>
              <a:lnSpc>
                <a:spcPct val="70000"/>
              </a:lnSpc>
              <a:buFontTx/>
              <a:buNone/>
            </a:pPr>
            <a:r>
              <a:rPr lang="en-US" altLang="en-US" sz="1800" dirty="0">
                <a:solidFill>
                  <a:srgbClr val="262626"/>
                </a:solidFill>
                <a:latin typeface="Courier New" panose="02070309020205020404" pitchFamily="49" charset="0"/>
              </a:rPr>
              <a:t>    @Test</a:t>
            </a:r>
          </a:p>
          <a:p>
            <a:pPr>
              <a:lnSpc>
                <a:spcPct val="70000"/>
              </a:lnSpc>
              <a:buFontTx/>
              <a:buNone/>
            </a:pPr>
            <a:r>
              <a:rPr lang="en-US" altLang="en-US" sz="1800" dirty="0">
                <a:solidFill>
                  <a:srgbClr val="262626"/>
                </a:solidFill>
                <a:latin typeface="Courier New" panose="02070309020205020404" pitchFamily="49" charset="0"/>
              </a:rPr>
              <a:t>    public void test1() {</a:t>
            </a:r>
          </a:p>
          <a:p>
            <a:pPr>
              <a:lnSpc>
                <a:spcPct val="70000"/>
              </a:lnSpc>
              <a:buFontTx/>
              <a:buNone/>
            </a:pPr>
            <a:r>
              <a:rPr lang="en-US" altLang="en-US" sz="1800" dirty="0">
                <a:solidFill>
                  <a:srgbClr val="262626"/>
                </a:solidFill>
                <a:latin typeface="Courier New" panose="02070309020205020404" pitchFamily="49" charset="0"/>
              </a:rPr>
              <a:t>        Date d = new Date(2050, 2, 15);</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d.addDays</a:t>
            </a:r>
            <a:r>
              <a:rPr lang="en-US" altLang="en-US" sz="1800" dirty="0">
                <a:solidFill>
                  <a:srgbClr val="262626"/>
                </a:solidFill>
                <a:latin typeface="Courier New" panose="02070309020205020404" pitchFamily="49" charset="0"/>
              </a:rPr>
              <a:t>(4);</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assertEquals</a:t>
            </a:r>
            <a:r>
              <a:rPr lang="en-US" altLang="en-US" sz="1800" dirty="0">
                <a:solidFill>
                  <a:srgbClr val="262626"/>
                </a:solidFill>
                <a:latin typeface="Courier New" panose="02070309020205020404" pitchFamily="49" charset="0"/>
              </a:rPr>
              <a:t>(</a:t>
            </a:r>
            <a:r>
              <a:rPr lang="en-US" altLang="en-US" sz="1800" b="1" dirty="0">
                <a:solidFill>
                  <a:schemeClr val="accent2"/>
                </a:solidFill>
                <a:latin typeface="Courier New" panose="02070309020205020404" pitchFamily="49" charset="0"/>
              </a:rPr>
              <a:t>2050</a:t>
            </a: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d.getYear</a:t>
            </a:r>
            <a:r>
              <a:rPr lang="en-US" altLang="en-US" sz="1800" dirty="0">
                <a:solidFill>
                  <a:srgbClr val="262626"/>
                </a:solidFill>
                <a:latin typeface="Courier New" panose="02070309020205020404" pitchFamily="49" charset="0"/>
              </a:rPr>
              <a:t>());  </a:t>
            </a:r>
            <a:r>
              <a:rPr lang="en-US" altLang="en-US" sz="1800" b="1" dirty="0">
                <a:solidFill>
                  <a:srgbClr val="008000"/>
                </a:solidFill>
                <a:latin typeface="Courier New" panose="02070309020205020404" pitchFamily="49" charset="0"/>
              </a:rPr>
              <a:t>// expected</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assertEquals</a:t>
            </a:r>
            <a:r>
              <a:rPr lang="en-US" altLang="en-US" sz="1800" dirty="0">
                <a:solidFill>
                  <a:srgbClr val="262626"/>
                </a:solidFill>
                <a:latin typeface="Courier New" panose="02070309020205020404" pitchFamily="49" charset="0"/>
              </a:rPr>
              <a:t>(</a:t>
            </a:r>
            <a:r>
              <a:rPr lang="en-US" altLang="en-US" sz="1800" b="1" dirty="0">
                <a:solidFill>
                  <a:schemeClr val="accent2"/>
                </a:solidFill>
                <a:latin typeface="Courier New" panose="02070309020205020404" pitchFamily="49" charset="0"/>
              </a:rPr>
              <a:t>2</a:t>
            </a: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d.getMonth</a:t>
            </a:r>
            <a:r>
              <a:rPr lang="en-US" altLang="en-US" sz="1800" dirty="0">
                <a:solidFill>
                  <a:srgbClr val="262626"/>
                </a:solidFill>
                <a:latin typeface="Courier New" panose="02070309020205020404" pitchFamily="49" charset="0"/>
              </a:rPr>
              <a:t>());    </a:t>
            </a:r>
            <a:r>
              <a:rPr lang="en-US" altLang="en-US" sz="1800" b="1" dirty="0">
                <a:solidFill>
                  <a:srgbClr val="008000"/>
                </a:solidFill>
                <a:latin typeface="Courier New" panose="02070309020205020404" pitchFamily="49" charset="0"/>
              </a:rPr>
              <a:t>// value should </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assertEquals</a:t>
            </a:r>
            <a:r>
              <a:rPr lang="en-US" altLang="en-US" sz="1800" dirty="0">
                <a:solidFill>
                  <a:srgbClr val="262626"/>
                </a:solidFill>
                <a:latin typeface="Courier New" panose="02070309020205020404" pitchFamily="49" charset="0"/>
              </a:rPr>
              <a:t>(</a:t>
            </a:r>
            <a:r>
              <a:rPr lang="en-US" altLang="en-US" sz="1800" b="1" dirty="0">
                <a:solidFill>
                  <a:schemeClr val="accent2"/>
                </a:solidFill>
                <a:latin typeface="Courier New" panose="02070309020205020404" pitchFamily="49" charset="0"/>
              </a:rPr>
              <a:t>19</a:t>
            </a: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d.getDay</a:t>
            </a:r>
            <a:r>
              <a:rPr lang="en-US" altLang="en-US" sz="1800" dirty="0">
                <a:solidFill>
                  <a:srgbClr val="262626"/>
                </a:solidFill>
                <a:latin typeface="Courier New" panose="02070309020205020404" pitchFamily="49" charset="0"/>
              </a:rPr>
              <a:t>());     </a:t>
            </a:r>
            <a:r>
              <a:rPr lang="en-US" altLang="en-US" sz="1800" b="1" dirty="0">
                <a:solidFill>
                  <a:srgbClr val="008000"/>
                </a:solidFill>
                <a:latin typeface="Courier New" panose="02070309020205020404" pitchFamily="49" charset="0"/>
              </a:rPr>
              <a:t>// be at LEFT</a:t>
            </a:r>
          </a:p>
          <a:p>
            <a:pPr>
              <a:lnSpc>
                <a:spcPct val="70000"/>
              </a:lnSpc>
              <a:buFontTx/>
              <a:buNone/>
            </a:pPr>
            <a:r>
              <a:rPr lang="en-US" altLang="en-US" sz="1800" dirty="0">
                <a:solidFill>
                  <a:srgbClr val="262626"/>
                </a:solidFill>
                <a:latin typeface="Courier New" panose="02070309020205020404" pitchFamily="49" charset="0"/>
              </a:rPr>
              <a:t>    }</a:t>
            </a:r>
          </a:p>
          <a:p>
            <a:pPr>
              <a:lnSpc>
                <a:spcPct val="70000"/>
              </a:lnSpc>
              <a:buFontTx/>
              <a:buNone/>
            </a:pPr>
            <a:endParaRPr lang="en-US" altLang="en-US" sz="1800" dirty="0">
              <a:solidFill>
                <a:srgbClr val="262626"/>
              </a:solidFill>
              <a:latin typeface="Courier New" panose="02070309020205020404" pitchFamily="49" charset="0"/>
            </a:endParaRPr>
          </a:p>
          <a:p>
            <a:pPr>
              <a:lnSpc>
                <a:spcPct val="70000"/>
              </a:lnSpc>
              <a:buFontTx/>
              <a:buNone/>
            </a:pPr>
            <a:r>
              <a:rPr lang="en-US" altLang="en-US" sz="1800" dirty="0">
                <a:solidFill>
                  <a:srgbClr val="262626"/>
                </a:solidFill>
                <a:latin typeface="Courier New" panose="02070309020205020404" pitchFamily="49" charset="0"/>
              </a:rPr>
              <a:t>    @Test</a:t>
            </a:r>
          </a:p>
          <a:p>
            <a:pPr>
              <a:lnSpc>
                <a:spcPct val="70000"/>
              </a:lnSpc>
              <a:buFontTx/>
              <a:buNone/>
            </a:pPr>
            <a:r>
              <a:rPr lang="en-US" altLang="en-US" sz="1800" dirty="0">
                <a:solidFill>
                  <a:srgbClr val="262626"/>
                </a:solidFill>
                <a:latin typeface="Courier New" panose="02070309020205020404" pitchFamily="49" charset="0"/>
              </a:rPr>
              <a:t>    public void test2() {</a:t>
            </a:r>
          </a:p>
          <a:p>
            <a:pPr>
              <a:lnSpc>
                <a:spcPct val="70000"/>
              </a:lnSpc>
              <a:buFontTx/>
              <a:buNone/>
            </a:pPr>
            <a:r>
              <a:rPr lang="en-US" altLang="en-US" sz="1800" dirty="0">
                <a:solidFill>
                  <a:srgbClr val="262626"/>
                </a:solidFill>
                <a:latin typeface="Courier New" panose="02070309020205020404" pitchFamily="49" charset="0"/>
              </a:rPr>
              <a:t>        Date d = new Date(2050, 2, 15);</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d.addDays</a:t>
            </a:r>
            <a:r>
              <a:rPr lang="en-US" altLang="en-US" sz="1800" dirty="0">
                <a:solidFill>
                  <a:srgbClr val="262626"/>
                </a:solidFill>
                <a:latin typeface="Courier New" panose="02070309020205020404" pitchFamily="49" charset="0"/>
              </a:rPr>
              <a:t>(14);</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assertEquals</a:t>
            </a:r>
            <a:r>
              <a:rPr lang="en-US" altLang="en-US" sz="1800" dirty="0">
                <a:solidFill>
                  <a:srgbClr val="262626"/>
                </a:solidFill>
                <a:latin typeface="Courier New" panose="02070309020205020404" pitchFamily="49" charset="0"/>
              </a:rPr>
              <a:t>(2050, </a:t>
            </a:r>
            <a:r>
              <a:rPr lang="en-US" altLang="en-US" sz="1800" dirty="0" err="1">
                <a:solidFill>
                  <a:srgbClr val="262626"/>
                </a:solidFill>
                <a:latin typeface="Courier New" panose="02070309020205020404" pitchFamily="49" charset="0"/>
              </a:rPr>
              <a:t>d.getYear</a:t>
            </a:r>
            <a:r>
              <a:rPr lang="en-US" altLang="en-US" sz="1800" dirty="0">
                <a:solidFill>
                  <a:srgbClr val="262626"/>
                </a:solidFill>
                <a:latin typeface="Courier New" panose="02070309020205020404" pitchFamily="49" charset="0"/>
              </a:rPr>
              <a:t>(), </a:t>
            </a:r>
            <a:r>
              <a:rPr lang="en-US" altLang="en-US" sz="1800" b="1" dirty="0">
                <a:solidFill>
                  <a:schemeClr val="accent2"/>
                </a:solidFill>
                <a:latin typeface="Courier New" panose="02070309020205020404" pitchFamily="49" charset="0"/>
              </a:rPr>
              <a:t>"year after +14 days"</a:t>
            </a:r>
            <a:r>
              <a:rPr lang="en-US" altLang="en-US" sz="1800" dirty="0">
                <a:solidFill>
                  <a:srgbClr val="262626"/>
                </a:solidFill>
                <a:latin typeface="Courier New" panose="02070309020205020404" pitchFamily="49" charset="0"/>
              </a:rPr>
              <a:t>);</a:t>
            </a:r>
            <a:endParaRPr lang="en-US" altLang="en-US" sz="1800" b="1" dirty="0">
              <a:solidFill>
                <a:srgbClr val="008000"/>
              </a:solidFill>
              <a:latin typeface="Courier New" panose="02070309020205020404" pitchFamily="49" charset="0"/>
            </a:endParaRP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assertEquals</a:t>
            </a:r>
            <a:r>
              <a:rPr lang="en-US" altLang="en-US" sz="1800" dirty="0">
                <a:solidFill>
                  <a:srgbClr val="262626"/>
                </a:solidFill>
                <a:latin typeface="Courier New" panose="02070309020205020404" pitchFamily="49" charset="0"/>
              </a:rPr>
              <a:t>(3, </a:t>
            </a:r>
            <a:r>
              <a:rPr lang="en-US" altLang="en-US" sz="1800" dirty="0" err="1">
                <a:solidFill>
                  <a:srgbClr val="262626"/>
                </a:solidFill>
                <a:latin typeface="Courier New" panose="02070309020205020404" pitchFamily="49" charset="0"/>
              </a:rPr>
              <a:t>d.getMonth</a:t>
            </a:r>
            <a:r>
              <a:rPr lang="en-US" altLang="en-US" sz="1800" dirty="0">
                <a:solidFill>
                  <a:srgbClr val="262626"/>
                </a:solidFill>
                <a:latin typeface="Courier New" panose="02070309020205020404" pitchFamily="49" charset="0"/>
              </a:rPr>
              <a:t>(), </a:t>
            </a:r>
            <a:r>
              <a:rPr lang="en-US" altLang="en-US" sz="1800" b="1" dirty="0">
                <a:solidFill>
                  <a:schemeClr val="accent2"/>
                </a:solidFill>
                <a:latin typeface="Courier New" panose="02070309020205020404" pitchFamily="49" charset="0"/>
              </a:rPr>
              <a:t>"month after +14 days"</a:t>
            </a:r>
            <a:r>
              <a:rPr lang="en-US" altLang="en-US" sz="1800" dirty="0">
                <a:solidFill>
                  <a:srgbClr val="262626"/>
                </a:solidFill>
                <a:latin typeface="Courier New" panose="02070309020205020404" pitchFamily="49" charset="0"/>
              </a:rPr>
              <a:t>);</a:t>
            </a:r>
            <a:endParaRPr lang="en-US" altLang="en-US" sz="1800" b="1" dirty="0">
              <a:solidFill>
                <a:srgbClr val="008000"/>
              </a:solidFill>
              <a:latin typeface="Courier New" panose="02070309020205020404" pitchFamily="49" charset="0"/>
            </a:endParaRP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assertEquals</a:t>
            </a:r>
            <a:r>
              <a:rPr lang="en-US" altLang="en-US" sz="1800" dirty="0">
                <a:solidFill>
                  <a:srgbClr val="262626"/>
                </a:solidFill>
                <a:latin typeface="Courier New" panose="02070309020205020404" pitchFamily="49" charset="0"/>
              </a:rPr>
              <a:t>(1, </a:t>
            </a:r>
            <a:r>
              <a:rPr lang="en-US" altLang="en-US" sz="1800" dirty="0" err="1">
                <a:solidFill>
                  <a:srgbClr val="262626"/>
                </a:solidFill>
                <a:latin typeface="Courier New" panose="02070309020205020404" pitchFamily="49" charset="0"/>
              </a:rPr>
              <a:t>d.getDay</a:t>
            </a:r>
            <a:r>
              <a:rPr lang="en-US" altLang="en-US" sz="1800" dirty="0">
                <a:solidFill>
                  <a:srgbClr val="262626"/>
                </a:solidFill>
                <a:latin typeface="Courier New" panose="02070309020205020404" pitchFamily="49" charset="0"/>
              </a:rPr>
              <a:t>(), </a:t>
            </a:r>
            <a:r>
              <a:rPr lang="en-US" altLang="en-US" sz="1800" b="1" dirty="0">
                <a:solidFill>
                  <a:schemeClr val="accent2"/>
                </a:solidFill>
                <a:latin typeface="Courier New" panose="02070309020205020404" pitchFamily="49" charset="0"/>
              </a:rPr>
              <a:t>"day after +14 days"</a:t>
            </a:r>
            <a:r>
              <a:rPr lang="en-US" altLang="en-US" sz="1800" dirty="0">
                <a:solidFill>
                  <a:srgbClr val="262626"/>
                </a:solidFill>
                <a:latin typeface="Courier New" panose="02070309020205020404" pitchFamily="49" charset="0"/>
              </a:rPr>
              <a:t>);</a:t>
            </a:r>
            <a:endParaRPr lang="en-US" altLang="en-US" sz="1800" b="1" dirty="0">
              <a:solidFill>
                <a:srgbClr val="008000"/>
              </a:solidFill>
              <a:latin typeface="Courier New" panose="02070309020205020404" pitchFamily="49" charset="0"/>
            </a:endParaRPr>
          </a:p>
          <a:p>
            <a:pPr>
              <a:lnSpc>
                <a:spcPct val="70000"/>
              </a:lnSpc>
              <a:buFontTx/>
              <a:buNone/>
            </a:pPr>
            <a:r>
              <a:rPr lang="en-US" altLang="en-US" sz="1800" dirty="0">
                <a:solidFill>
                  <a:srgbClr val="262626"/>
                </a:solidFill>
                <a:latin typeface="Courier New" panose="02070309020205020404" pitchFamily="49" charset="0"/>
              </a:rPr>
              <a:t>    }   </a:t>
            </a:r>
            <a:r>
              <a:rPr lang="en-US" altLang="en-US" sz="1800" b="1" dirty="0">
                <a:solidFill>
                  <a:srgbClr val="008000"/>
                </a:solidFill>
                <a:latin typeface="Courier New" panose="02070309020205020404" pitchFamily="49" charset="0"/>
              </a:rPr>
              <a:t>// test cases should usually have messages explaining</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b="1" dirty="0">
                <a:solidFill>
                  <a:srgbClr val="008000"/>
                </a:solidFill>
                <a:latin typeface="Courier New" panose="02070309020205020404" pitchFamily="49" charset="0"/>
              </a:rPr>
              <a:t>// what is being checked, for better failure output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15075">
                                            <p:txEl>
                                              <p:pRg st="10" end="10"/>
                                            </p:txEl>
                                          </p:spTgt>
                                        </p:tgtEl>
                                        <p:attrNameLst>
                                          <p:attrName>style.visibility</p:attrName>
                                        </p:attrNameLst>
                                      </p:cBhvr>
                                      <p:to>
                                        <p:strVal val="visible"/>
                                      </p:to>
                                    </p:set>
                                    <p:animEffect transition="in" filter="fade">
                                      <p:cBhvr>
                                        <p:cTn id="7" dur="1000"/>
                                        <p:tgtEl>
                                          <p:spTgt spid="515075">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15075">
                                            <p:txEl>
                                              <p:pRg st="11" end="11"/>
                                            </p:txEl>
                                          </p:spTgt>
                                        </p:tgtEl>
                                        <p:attrNameLst>
                                          <p:attrName>style.visibility</p:attrName>
                                        </p:attrNameLst>
                                      </p:cBhvr>
                                      <p:to>
                                        <p:strVal val="visible"/>
                                      </p:to>
                                    </p:set>
                                    <p:animEffect transition="in" filter="fade">
                                      <p:cBhvr>
                                        <p:cTn id="10" dur="1000"/>
                                        <p:tgtEl>
                                          <p:spTgt spid="515075">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15075">
                                            <p:txEl>
                                              <p:pRg st="12" end="12"/>
                                            </p:txEl>
                                          </p:spTgt>
                                        </p:tgtEl>
                                        <p:attrNameLst>
                                          <p:attrName>style.visibility</p:attrName>
                                        </p:attrNameLst>
                                      </p:cBhvr>
                                      <p:to>
                                        <p:strVal val="visible"/>
                                      </p:to>
                                    </p:set>
                                    <p:animEffect transition="in" filter="fade">
                                      <p:cBhvr>
                                        <p:cTn id="13" dur="1000"/>
                                        <p:tgtEl>
                                          <p:spTgt spid="515075">
                                            <p:txEl>
                                              <p:pRg st="12" end="1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15075">
                                            <p:txEl>
                                              <p:pRg st="13" end="13"/>
                                            </p:txEl>
                                          </p:spTgt>
                                        </p:tgtEl>
                                        <p:attrNameLst>
                                          <p:attrName>style.visibility</p:attrName>
                                        </p:attrNameLst>
                                      </p:cBhvr>
                                      <p:to>
                                        <p:strVal val="visible"/>
                                      </p:to>
                                    </p:set>
                                    <p:animEffect transition="in" filter="fade">
                                      <p:cBhvr>
                                        <p:cTn id="16" dur="1000"/>
                                        <p:tgtEl>
                                          <p:spTgt spid="515075">
                                            <p:txEl>
                                              <p:pRg st="13" end="1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15075">
                                            <p:txEl>
                                              <p:pRg st="14" end="14"/>
                                            </p:txEl>
                                          </p:spTgt>
                                        </p:tgtEl>
                                        <p:attrNameLst>
                                          <p:attrName>style.visibility</p:attrName>
                                        </p:attrNameLst>
                                      </p:cBhvr>
                                      <p:to>
                                        <p:strVal val="visible"/>
                                      </p:to>
                                    </p:set>
                                    <p:animEffect transition="in" filter="fade">
                                      <p:cBhvr>
                                        <p:cTn id="19" dur="1000"/>
                                        <p:tgtEl>
                                          <p:spTgt spid="515075">
                                            <p:txEl>
                                              <p:pRg st="14" end="1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15075">
                                            <p:txEl>
                                              <p:pRg st="15" end="15"/>
                                            </p:txEl>
                                          </p:spTgt>
                                        </p:tgtEl>
                                        <p:attrNameLst>
                                          <p:attrName>style.visibility</p:attrName>
                                        </p:attrNameLst>
                                      </p:cBhvr>
                                      <p:to>
                                        <p:strVal val="visible"/>
                                      </p:to>
                                    </p:set>
                                    <p:animEffect transition="in" filter="fade">
                                      <p:cBhvr>
                                        <p:cTn id="22" dur="1000"/>
                                        <p:tgtEl>
                                          <p:spTgt spid="515075">
                                            <p:txEl>
                                              <p:pRg st="15" end="1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15075">
                                            <p:txEl>
                                              <p:pRg st="16" end="16"/>
                                            </p:txEl>
                                          </p:spTgt>
                                        </p:tgtEl>
                                        <p:attrNameLst>
                                          <p:attrName>style.visibility</p:attrName>
                                        </p:attrNameLst>
                                      </p:cBhvr>
                                      <p:to>
                                        <p:strVal val="visible"/>
                                      </p:to>
                                    </p:set>
                                    <p:animEffect transition="in" filter="fade">
                                      <p:cBhvr>
                                        <p:cTn id="25" dur="1000"/>
                                        <p:tgtEl>
                                          <p:spTgt spid="515075">
                                            <p:txEl>
                                              <p:pRg st="16" end="1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15075">
                                            <p:txEl>
                                              <p:pRg st="17" end="17"/>
                                            </p:txEl>
                                          </p:spTgt>
                                        </p:tgtEl>
                                        <p:attrNameLst>
                                          <p:attrName>style.visibility</p:attrName>
                                        </p:attrNameLst>
                                      </p:cBhvr>
                                      <p:to>
                                        <p:strVal val="visible"/>
                                      </p:to>
                                    </p:set>
                                    <p:animEffect transition="in" filter="fade">
                                      <p:cBhvr>
                                        <p:cTn id="28" dur="1000"/>
                                        <p:tgtEl>
                                          <p:spTgt spid="515075">
                                            <p:txEl>
                                              <p:pRg st="17" end="1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15075">
                                            <p:txEl>
                                              <p:pRg st="18" end="18"/>
                                            </p:txEl>
                                          </p:spTgt>
                                        </p:tgtEl>
                                        <p:attrNameLst>
                                          <p:attrName>style.visibility</p:attrName>
                                        </p:attrNameLst>
                                      </p:cBhvr>
                                      <p:to>
                                        <p:strVal val="visible"/>
                                      </p:to>
                                    </p:set>
                                    <p:animEffect transition="in" filter="fade">
                                      <p:cBhvr>
                                        <p:cTn id="31" dur="1000"/>
                                        <p:tgtEl>
                                          <p:spTgt spid="515075">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A0EEBE00-19F4-414F-9B44-495A12985E2E}"/>
              </a:ext>
            </a:extLst>
          </p:cNvPr>
          <p:cNvSpPr>
            <a:spLocks noGrp="1" noChangeArrowheads="1"/>
          </p:cNvSpPr>
          <p:nvPr>
            <p:ph type="title"/>
          </p:nvPr>
        </p:nvSpPr>
        <p:spPr/>
        <p:txBody>
          <a:bodyPr/>
          <a:lstStyle/>
          <a:p>
            <a:r>
              <a:rPr lang="en-US" altLang="en-US"/>
              <a:t>JUnit and Eclipse</a:t>
            </a:r>
          </a:p>
        </p:txBody>
      </p:sp>
      <p:sp>
        <p:nvSpPr>
          <p:cNvPr id="521219" name="Rectangle 3">
            <a:extLst>
              <a:ext uri="{FF2B5EF4-FFF2-40B4-BE49-F238E27FC236}">
                <a16:creationId xmlns:a16="http://schemas.microsoft.com/office/drawing/2014/main" id="{027654EC-6B24-438E-9A42-ABAB7E61DD6D}"/>
              </a:ext>
            </a:extLst>
          </p:cNvPr>
          <p:cNvSpPr>
            <a:spLocks noGrp="1" noChangeArrowheads="1"/>
          </p:cNvSpPr>
          <p:nvPr>
            <p:ph type="body" idx="1"/>
          </p:nvPr>
        </p:nvSpPr>
        <p:spPr>
          <a:xfrm>
            <a:off x="1524000" y="1295400"/>
            <a:ext cx="9144000" cy="5562600"/>
          </a:xfrm>
        </p:spPr>
        <p:txBody>
          <a:bodyPr/>
          <a:lstStyle/>
          <a:p>
            <a:r>
              <a:rPr lang="en-US" altLang="en-US" dirty="0">
                <a:solidFill>
                  <a:srgbClr val="262626"/>
                </a:solidFill>
              </a:rPr>
              <a:t>To add JUnit to an Eclipse project, click:</a:t>
            </a:r>
          </a:p>
          <a:p>
            <a:pPr lvl="1"/>
            <a:r>
              <a:rPr lang="en-US" altLang="en-US" b="1" dirty="0">
                <a:solidFill>
                  <a:srgbClr val="404040"/>
                </a:solidFill>
              </a:rPr>
              <a:t>Project</a:t>
            </a:r>
            <a:r>
              <a:rPr lang="en-US" altLang="en-US" dirty="0">
                <a:solidFill>
                  <a:srgbClr val="404040"/>
                </a:solidFill>
              </a:rPr>
              <a:t> </a:t>
            </a:r>
            <a:r>
              <a:rPr lang="en-US" altLang="en-US" dirty="0">
                <a:solidFill>
                  <a:srgbClr val="404040"/>
                </a:solidFill>
                <a:sym typeface="Symbol" panose="05050102010706020507" pitchFamily="18" charset="2"/>
              </a:rPr>
              <a:t></a:t>
            </a:r>
            <a:r>
              <a:rPr lang="en-US" altLang="en-US" dirty="0">
                <a:solidFill>
                  <a:srgbClr val="404040"/>
                </a:solidFill>
              </a:rPr>
              <a:t> </a:t>
            </a:r>
            <a:r>
              <a:rPr lang="en-US" altLang="en-US" b="1" dirty="0">
                <a:solidFill>
                  <a:srgbClr val="404040"/>
                </a:solidFill>
              </a:rPr>
              <a:t>Properties</a:t>
            </a:r>
            <a:r>
              <a:rPr lang="en-US" altLang="en-US" dirty="0">
                <a:solidFill>
                  <a:srgbClr val="404040"/>
                </a:solidFill>
              </a:rPr>
              <a:t> </a:t>
            </a:r>
            <a:r>
              <a:rPr lang="en-US" altLang="en-US" dirty="0">
                <a:solidFill>
                  <a:srgbClr val="404040"/>
                </a:solidFill>
                <a:sym typeface="Symbol" panose="05050102010706020507" pitchFamily="18" charset="2"/>
              </a:rPr>
              <a:t></a:t>
            </a:r>
            <a:r>
              <a:rPr lang="en-US" altLang="en-US" dirty="0">
                <a:solidFill>
                  <a:srgbClr val="404040"/>
                </a:solidFill>
              </a:rPr>
              <a:t> </a:t>
            </a:r>
            <a:r>
              <a:rPr lang="en-US" altLang="en-US" b="1" dirty="0">
                <a:solidFill>
                  <a:srgbClr val="404040"/>
                </a:solidFill>
              </a:rPr>
              <a:t>Build Path</a:t>
            </a:r>
            <a:r>
              <a:rPr lang="en-US" altLang="en-US" dirty="0">
                <a:solidFill>
                  <a:srgbClr val="404040"/>
                </a:solidFill>
              </a:rPr>
              <a:t> </a:t>
            </a:r>
            <a:r>
              <a:rPr lang="en-US" altLang="en-US" dirty="0">
                <a:solidFill>
                  <a:srgbClr val="404040"/>
                </a:solidFill>
                <a:sym typeface="Symbol" panose="05050102010706020507" pitchFamily="18" charset="2"/>
              </a:rPr>
              <a:t></a:t>
            </a:r>
            <a:r>
              <a:rPr lang="en-US" altLang="en-US" dirty="0">
                <a:solidFill>
                  <a:srgbClr val="404040"/>
                </a:solidFill>
              </a:rPr>
              <a:t> </a:t>
            </a:r>
            <a:r>
              <a:rPr lang="en-US" altLang="en-US" b="1" dirty="0">
                <a:solidFill>
                  <a:srgbClr val="404040"/>
                </a:solidFill>
              </a:rPr>
              <a:t>Libraries</a:t>
            </a:r>
            <a:r>
              <a:rPr lang="en-US" altLang="en-US" dirty="0">
                <a:solidFill>
                  <a:srgbClr val="404040"/>
                </a:solidFill>
              </a:rPr>
              <a:t> </a:t>
            </a:r>
            <a:r>
              <a:rPr lang="en-US" altLang="en-US" dirty="0">
                <a:solidFill>
                  <a:srgbClr val="404040"/>
                </a:solidFill>
                <a:sym typeface="Symbol" panose="05050102010706020507" pitchFamily="18" charset="2"/>
              </a:rPr>
              <a:t></a:t>
            </a:r>
            <a:br>
              <a:rPr lang="en-US" altLang="en-US" dirty="0">
                <a:solidFill>
                  <a:srgbClr val="404040"/>
                </a:solidFill>
                <a:sym typeface="Symbol" panose="05050102010706020507" pitchFamily="18" charset="2"/>
              </a:rPr>
            </a:br>
            <a:r>
              <a:rPr lang="en-US" altLang="en-US" b="1" dirty="0">
                <a:solidFill>
                  <a:srgbClr val="404040"/>
                </a:solidFill>
              </a:rPr>
              <a:t>Add Library...</a:t>
            </a:r>
            <a:r>
              <a:rPr lang="en-US" altLang="en-US" dirty="0">
                <a:solidFill>
                  <a:srgbClr val="404040"/>
                </a:solidFill>
              </a:rPr>
              <a:t> </a:t>
            </a:r>
            <a:r>
              <a:rPr lang="en-US" altLang="en-US" dirty="0">
                <a:solidFill>
                  <a:srgbClr val="404040"/>
                </a:solidFill>
                <a:sym typeface="Symbol" panose="05050102010706020507" pitchFamily="18" charset="2"/>
              </a:rPr>
              <a:t> </a:t>
            </a:r>
            <a:r>
              <a:rPr lang="en-US" altLang="en-US" b="1" dirty="0">
                <a:solidFill>
                  <a:srgbClr val="404040"/>
                </a:solidFill>
                <a:sym typeface="Symbol" panose="05050102010706020507" pitchFamily="18" charset="2"/>
              </a:rPr>
              <a:t>JUnit</a:t>
            </a:r>
            <a:r>
              <a:rPr lang="en-US" altLang="en-US" dirty="0">
                <a:solidFill>
                  <a:srgbClr val="404040"/>
                </a:solidFill>
              </a:rPr>
              <a:t> </a:t>
            </a:r>
            <a:r>
              <a:rPr lang="en-US" altLang="en-US" dirty="0">
                <a:solidFill>
                  <a:srgbClr val="404040"/>
                </a:solidFill>
                <a:sym typeface="Symbol" panose="05050102010706020507" pitchFamily="18" charset="2"/>
              </a:rPr>
              <a:t> </a:t>
            </a:r>
            <a:r>
              <a:rPr lang="en-US" altLang="en-US" b="1" dirty="0">
                <a:solidFill>
                  <a:srgbClr val="404040"/>
                </a:solidFill>
                <a:sym typeface="Symbol" panose="05050102010706020507" pitchFamily="18" charset="2"/>
              </a:rPr>
              <a:t>JUnit 5</a:t>
            </a:r>
            <a:r>
              <a:rPr lang="en-US" altLang="en-US" dirty="0">
                <a:solidFill>
                  <a:srgbClr val="404040"/>
                </a:solidFill>
              </a:rPr>
              <a:t> </a:t>
            </a:r>
            <a:r>
              <a:rPr lang="en-US" altLang="en-US" dirty="0">
                <a:solidFill>
                  <a:srgbClr val="404040"/>
                </a:solidFill>
                <a:sym typeface="Symbol" panose="05050102010706020507" pitchFamily="18" charset="2"/>
              </a:rPr>
              <a:t> </a:t>
            </a:r>
            <a:r>
              <a:rPr lang="en-US" altLang="en-US" b="1" dirty="0">
                <a:solidFill>
                  <a:srgbClr val="404040"/>
                </a:solidFill>
                <a:sym typeface="Symbol" panose="05050102010706020507" pitchFamily="18" charset="2"/>
              </a:rPr>
              <a:t>Finish</a:t>
            </a:r>
            <a:endParaRPr lang="en-US" altLang="en-US" b="1" dirty="0">
              <a:solidFill>
                <a:srgbClr val="404040"/>
              </a:solidFill>
            </a:endParaRPr>
          </a:p>
          <a:p>
            <a:pPr lvl="1"/>
            <a:endParaRPr lang="en-US" altLang="en-US" sz="1800" i="1" dirty="0">
              <a:solidFill>
                <a:schemeClr val="bg2"/>
              </a:solidFill>
            </a:endParaRPr>
          </a:p>
          <a:p>
            <a:pPr lvl="1"/>
            <a:endParaRPr lang="en-US" altLang="en-US" sz="1800" i="1" dirty="0">
              <a:solidFill>
                <a:schemeClr val="bg2"/>
              </a:solidFill>
            </a:endParaRPr>
          </a:p>
          <a:p>
            <a:r>
              <a:rPr lang="en-US" altLang="en-US" dirty="0">
                <a:solidFill>
                  <a:srgbClr val="262626"/>
                </a:solidFill>
              </a:rPr>
              <a:t>To create a test case:</a:t>
            </a:r>
          </a:p>
          <a:p>
            <a:pPr lvl="1"/>
            <a:r>
              <a:rPr lang="en-US" altLang="en-US" dirty="0">
                <a:solidFill>
                  <a:srgbClr val="404040"/>
                </a:solidFill>
              </a:rPr>
              <a:t>right-click a file and</a:t>
            </a:r>
            <a:br>
              <a:rPr lang="en-US" altLang="en-US" dirty="0">
                <a:solidFill>
                  <a:srgbClr val="404040"/>
                </a:solidFill>
              </a:rPr>
            </a:br>
            <a:r>
              <a:rPr lang="en-US" altLang="en-US" dirty="0">
                <a:solidFill>
                  <a:srgbClr val="404040"/>
                </a:solidFill>
              </a:rPr>
              <a:t>choose </a:t>
            </a:r>
            <a:r>
              <a:rPr lang="en-US" altLang="en-US" b="1" dirty="0">
                <a:solidFill>
                  <a:srgbClr val="404040"/>
                </a:solidFill>
              </a:rPr>
              <a:t>New </a:t>
            </a:r>
            <a:r>
              <a:rPr lang="en-US" altLang="en-US" dirty="0">
                <a:solidFill>
                  <a:srgbClr val="404040"/>
                </a:solidFill>
                <a:sym typeface="Symbol" panose="05050102010706020507" pitchFamily="18" charset="2"/>
              </a:rPr>
              <a:t></a:t>
            </a:r>
            <a:r>
              <a:rPr lang="en-US" altLang="en-US" b="1" dirty="0">
                <a:solidFill>
                  <a:srgbClr val="404040"/>
                </a:solidFill>
              </a:rPr>
              <a:t> Test Case</a:t>
            </a:r>
          </a:p>
          <a:p>
            <a:pPr lvl="1"/>
            <a:r>
              <a:rPr lang="en-US" altLang="en-US" dirty="0">
                <a:solidFill>
                  <a:srgbClr val="404040"/>
                </a:solidFill>
              </a:rPr>
              <a:t>or click </a:t>
            </a:r>
            <a:r>
              <a:rPr lang="en-US" altLang="en-US" b="1" dirty="0">
                <a:solidFill>
                  <a:srgbClr val="404040"/>
                </a:solidFill>
              </a:rPr>
              <a:t>File</a:t>
            </a:r>
            <a:r>
              <a:rPr lang="en-US" altLang="en-US" dirty="0">
                <a:solidFill>
                  <a:srgbClr val="404040"/>
                </a:solidFill>
              </a:rPr>
              <a:t> </a:t>
            </a:r>
            <a:r>
              <a:rPr lang="en-US" altLang="en-US" dirty="0">
                <a:solidFill>
                  <a:srgbClr val="404040"/>
                </a:solidFill>
                <a:sym typeface="Symbol" panose="05050102010706020507" pitchFamily="18" charset="2"/>
              </a:rPr>
              <a:t></a:t>
            </a:r>
            <a:r>
              <a:rPr lang="en-US" altLang="en-US" dirty="0">
                <a:solidFill>
                  <a:srgbClr val="404040"/>
                </a:solidFill>
              </a:rPr>
              <a:t> </a:t>
            </a:r>
            <a:r>
              <a:rPr lang="en-US" altLang="en-US" b="1" dirty="0">
                <a:solidFill>
                  <a:srgbClr val="404040"/>
                </a:solidFill>
              </a:rPr>
              <a:t>New</a:t>
            </a:r>
            <a:r>
              <a:rPr lang="en-US" altLang="en-US" dirty="0">
                <a:solidFill>
                  <a:srgbClr val="404040"/>
                </a:solidFill>
              </a:rPr>
              <a:t> </a:t>
            </a:r>
            <a:r>
              <a:rPr lang="en-US" altLang="en-US" dirty="0">
                <a:solidFill>
                  <a:srgbClr val="404040"/>
                </a:solidFill>
                <a:sym typeface="Symbol" panose="05050102010706020507" pitchFamily="18" charset="2"/>
              </a:rPr>
              <a:t></a:t>
            </a:r>
            <a:br>
              <a:rPr lang="en-US" altLang="en-US" dirty="0">
                <a:solidFill>
                  <a:srgbClr val="404040"/>
                </a:solidFill>
              </a:rPr>
            </a:br>
            <a:r>
              <a:rPr lang="en-US" altLang="en-US" dirty="0">
                <a:solidFill>
                  <a:srgbClr val="404040"/>
                </a:solidFill>
              </a:rPr>
              <a:t>	</a:t>
            </a:r>
            <a:r>
              <a:rPr lang="en-US" altLang="en-US" b="1" dirty="0">
                <a:solidFill>
                  <a:srgbClr val="404040"/>
                </a:solidFill>
              </a:rPr>
              <a:t>JUnit Test Case</a:t>
            </a:r>
          </a:p>
          <a:p>
            <a:pPr lvl="1"/>
            <a:endParaRPr lang="en-US" altLang="en-US" sz="1200" b="1" dirty="0">
              <a:solidFill>
                <a:srgbClr val="404040"/>
              </a:solidFill>
            </a:endParaRPr>
          </a:p>
          <a:p>
            <a:pPr lvl="1"/>
            <a:r>
              <a:rPr lang="en-US" altLang="en-US" dirty="0">
                <a:solidFill>
                  <a:srgbClr val="404040"/>
                </a:solidFill>
              </a:rPr>
              <a:t>Eclipse can create stubs</a:t>
            </a:r>
            <a:br>
              <a:rPr lang="en-US" altLang="en-US" dirty="0">
                <a:solidFill>
                  <a:srgbClr val="404040"/>
                </a:solidFill>
              </a:rPr>
            </a:br>
            <a:r>
              <a:rPr lang="en-US" altLang="en-US" dirty="0">
                <a:solidFill>
                  <a:srgbClr val="404040"/>
                </a:solidFill>
              </a:rPr>
              <a:t>of method tests for you.</a:t>
            </a:r>
          </a:p>
          <a:p>
            <a:endParaRPr lang="en-US" altLang="en-US" dirty="0">
              <a:solidFill>
                <a:srgbClr val="262626"/>
              </a:solidFill>
            </a:endParaRPr>
          </a:p>
        </p:txBody>
      </p:sp>
      <p:pic>
        <p:nvPicPr>
          <p:cNvPr id="521220" name="Picture 4">
            <a:extLst>
              <a:ext uri="{FF2B5EF4-FFF2-40B4-BE49-F238E27FC236}">
                <a16:creationId xmlns:a16="http://schemas.microsoft.com/office/drawing/2014/main" id="{0CBA131B-636C-448B-B65B-D4F3360070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4040" b="43355"/>
          <a:stretch>
            <a:fillRect/>
          </a:stretch>
        </p:blipFill>
        <p:spPr bwMode="auto">
          <a:xfrm>
            <a:off x="5562600" y="2667001"/>
            <a:ext cx="480060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a:extLst>
              <a:ext uri="{FF2B5EF4-FFF2-40B4-BE49-F238E27FC236}">
                <a16:creationId xmlns:a16="http://schemas.microsoft.com/office/drawing/2014/main" id="{E9CA498F-335B-4CD8-9062-694F2BD38EF3}"/>
              </a:ext>
            </a:extLst>
          </p:cNvPr>
          <p:cNvSpPr>
            <a:spLocks noGrp="1" noChangeArrowheads="1"/>
          </p:cNvSpPr>
          <p:nvPr>
            <p:ph type="title"/>
          </p:nvPr>
        </p:nvSpPr>
        <p:spPr/>
        <p:txBody>
          <a:bodyPr/>
          <a:lstStyle/>
          <a:p>
            <a:r>
              <a:rPr lang="en-US" altLang="en-US"/>
              <a:t>Expected answer objects</a:t>
            </a:r>
          </a:p>
        </p:txBody>
      </p:sp>
      <p:sp>
        <p:nvSpPr>
          <p:cNvPr id="516099" name="Rectangle 3">
            <a:extLst>
              <a:ext uri="{FF2B5EF4-FFF2-40B4-BE49-F238E27FC236}">
                <a16:creationId xmlns:a16="http://schemas.microsoft.com/office/drawing/2014/main" id="{2CBD8588-1104-4C1F-9B65-A40E7E6C06B4}"/>
              </a:ext>
            </a:extLst>
          </p:cNvPr>
          <p:cNvSpPr>
            <a:spLocks noGrp="1" noChangeArrowheads="1"/>
          </p:cNvSpPr>
          <p:nvPr>
            <p:ph type="body" idx="1"/>
          </p:nvPr>
        </p:nvSpPr>
        <p:spPr>
          <a:xfrm>
            <a:off x="1524000" y="1295400"/>
            <a:ext cx="9144000" cy="5562600"/>
          </a:xfrm>
        </p:spPr>
        <p:txBody>
          <a:bodyPr>
            <a:normAutofit lnSpcReduction="10000"/>
          </a:bodyPr>
          <a:lstStyle/>
          <a:p>
            <a:pPr>
              <a:lnSpc>
                <a:spcPct val="70000"/>
              </a:lnSpc>
              <a:buFontTx/>
              <a:buNone/>
            </a:pPr>
            <a:r>
              <a:rPr lang="en-US" altLang="en-US" sz="1800" dirty="0">
                <a:solidFill>
                  <a:srgbClr val="262626"/>
                </a:solidFill>
                <a:latin typeface="Courier New" panose="02070309020205020404" pitchFamily="49" charset="0"/>
              </a:rPr>
              <a:t>public class </a:t>
            </a:r>
            <a:r>
              <a:rPr lang="en-US" altLang="en-US" sz="1800" dirty="0" err="1">
                <a:solidFill>
                  <a:srgbClr val="262626"/>
                </a:solidFill>
                <a:latin typeface="Courier New" panose="02070309020205020404" pitchFamily="49" charset="0"/>
              </a:rPr>
              <a:t>DateTest</a:t>
            </a:r>
            <a:r>
              <a:rPr lang="en-US" altLang="en-US" sz="1800" dirty="0">
                <a:solidFill>
                  <a:srgbClr val="262626"/>
                </a:solidFill>
                <a:latin typeface="Courier New" panose="02070309020205020404" pitchFamily="49" charset="0"/>
              </a:rPr>
              <a:t> {</a:t>
            </a:r>
          </a:p>
          <a:p>
            <a:pPr>
              <a:lnSpc>
                <a:spcPct val="70000"/>
              </a:lnSpc>
              <a:buFontTx/>
              <a:buNone/>
            </a:pPr>
            <a:r>
              <a:rPr lang="en-US" altLang="en-US" sz="1800" dirty="0">
                <a:solidFill>
                  <a:srgbClr val="262626"/>
                </a:solidFill>
                <a:latin typeface="Courier New" panose="02070309020205020404" pitchFamily="49" charset="0"/>
              </a:rPr>
              <a:t>    @Test</a:t>
            </a:r>
          </a:p>
          <a:p>
            <a:pPr>
              <a:lnSpc>
                <a:spcPct val="70000"/>
              </a:lnSpc>
              <a:buFontTx/>
              <a:buNone/>
            </a:pPr>
            <a:r>
              <a:rPr lang="en-US" altLang="en-US" sz="1800" dirty="0">
                <a:solidFill>
                  <a:srgbClr val="262626"/>
                </a:solidFill>
                <a:latin typeface="Courier New" panose="02070309020205020404" pitchFamily="49" charset="0"/>
              </a:rPr>
              <a:t>    public void test1() {</a:t>
            </a:r>
          </a:p>
          <a:p>
            <a:pPr>
              <a:lnSpc>
                <a:spcPct val="70000"/>
              </a:lnSpc>
              <a:buFontTx/>
              <a:buNone/>
            </a:pPr>
            <a:r>
              <a:rPr lang="en-US" altLang="en-US" sz="1800" dirty="0">
                <a:solidFill>
                  <a:srgbClr val="262626"/>
                </a:solidFill>
                <a:latin typeface="Courier New" panose="02070309020205020404" pitchFamily="49" charset="0"/>
              </a:rPr>
              <a:t>        Date d = new Date(2050, 2, 15);</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d.addDays</a:t>
            </a:r>
            <a:r>
              <a:rPr lang="en-US" altLang="en-US" sz="1800" dirty="0">
                <a:solidFill>
                  <a:srgbClr val="262626"/>
                </a:solidFill>
                <a:latin typeface="Courier New" panose="02070309020205020404" pitchFamily="49" charset="0"/>
              </a:rPr>
              <a:t>(4);</a:t>
            </a:r>
          </a:p>
          <a:p>
            <a:pPr>
              <a:lnSpc>
                <a:spcPct val="70000"/>
              </a:lnSpc>
              <a:buFontTx/>
              <a:buNone/>
            </a:pPr>
            <a:r>
              <a:rPr lang="en-US" altLang="en-US" sz="1800" b="1" dirty="0">
                <a:solidFill>
                  <a:schemeClr val="accent2"/>
                </a:solidFill>
                <a:latin typeface="Courier New" panose="02070309020205020404" pitchFamily="49" charset="0"/>
              </a:rPr>
              <a:t>        Date expected = new Date(2050, 2, 19);</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assertEquals</a:t>
            </a:r>
            <a:r>
              <a:rPr lang="en-US" altLang="en-US" sz="1800" dirty="0">
                <a:solidFill>
                  <a:srgbClr val="262626"/>
                </a:solidFill>
                <a:latin typeface="Courier New" panose="02070309020205020404" pitchFamily="49" charset="0"/>
              </a:rPr>
              <a:t>(</a:t>
            </a:r>
            <a:r>
              <a:rPr lang="en-US" altLang="en-US" sz="1800" b="1" dirty="0">
                <a:solidFill>
                  <a:schemeClr val="accent2"/>
                </a:solidFill>
                <a:latin typeface="Courier New" panose="02070309020205020404" pitchFamily="49" charset="0"/>
              </a:rPr>
              <a:t>expected</a:t>
            </a:r>
            <a:r>
              <a:rPr lang="en-US" altLang="en-US" sz="1800" dirty="0">
                <a:solidFill>
                  <a:srgbClr val="262626"/>
                </a:solidFill>
                <a:latin typeface="Courier New" panose="02070309020205020404" pitchFamily="49" charset="0"/>
              </a:rPr>
              <a:t>, d);  </a:t>
            </a:r>
            <a:r>
              <a:rPr lang="en-US" altLang="en-US" sz="1800" b="1" dirty="0">
                <a:solidFill>
                  <a:srgbClr val="008000"/>
                </a:solidFill>
                <a:latin typeface="Courier New" panose="02070309020205020404" pitchFamily="49" charset="0"/>
              </a:rPr>
              <a:t>// use an expected answer</a:t>
            </a:r>
          </a:p>
          <a:p>
            <a:pPr>
              <a:lnSpc>
                <a:spcPct val="70000"/>
              </a:lnSpc>
              <a:buFontTx/>
              <a:buNone/>
            </a:pPr>
            <a:r>
              <a:rPr lang="en-US" altLang="en-US" sz="1800" dirty="0">
                <a:solidFill>
                  <a:srgbClr val="262626"/>
                </a:solidFill>
                <a:latin typeface="Courier New" panose="02070309020205020404" pitchFamily="49" charset="0"/>
              </a:rPr>
              <a:t>    }                               </a:t>
            </a:r>
            <a:r>
              <a:rPr lang="en-US" altLang="en-US" sz="1800" b="1" dirty="0">
                <a:solidFill>
                  <a:srgbClr val="008000"/>
                </a:solidFill>
                <a:latin typeface="Courier New" panose="02070309020205020404" pitchFamily="49" charset="0"/>
              </a:rPr>
              <a:t>// object to minimize tests</a:t>
            </a:r>
          </a:p>
          <a:p>
            <a:pPr>
              <a:lnSpc>
                <a:spcPct val="70000"/>
              </a:lnSpc>
              <a:buFontTx/>
              <a:buNone/>
            </a:pPr>
            <a:r>
              <a:rPr lang="en-US" altLang="en-US" sz="1800" dirty="0">
                <a:solidFill>
                  <a:srgbClr val="262626"/>
                </a:solidFill>
                <a:latin typeface="Courier New" panose="02070309020205020404" pitchFamily="49" charset="0"/>
              </a:rPr>
              <a:t>                                    </a:t>
            </a:r>
          </a:p>
          <a:p>
            <a:pPr>
              <a:lnSpc>
                <a:spcPct val="70000"/>
              </a:lnSpc>
              <a:buFontTx/>
              <a:buNone/>
            </a:pPr>
            <a:r>
              <a:rPr lang="en-US" altLang="en-US" sz="1800" dirty="0">
                <a:solidFill>
                  <a:srgbClr val="262626"/>
                </a:solidFill>
                <a:latin typeface="Courier New" panose="02070309020205020404" pitchFamily="49" charset="0"/>
              </a:rPr>
              <a:t>                                    </a:t>
            </a:r>
          </a:p>
          <a:p>
            <a:pPr>
              <a:lnSpc>
                <a:spcPct val="70000"/>
              </a:lnSpc>
              <a:buFontTx/>
              <a:buNone/>
            </a:pPr>
            <a:r>
              <a:rPr lang="en-US" altLang="en-US" sz="1800" dirty="0">
                <a:solidFill>
                  <a:srgbClr val="262626"/>
                </a:solidFill>
                <a:latin typeface="Courier New" panose="02070309020205020404" pitchFamily="49" charset="0"/>
              </a:rPr>
              <a:t>    @Test                           </a:t>
            </a:r>
          </a:p>
          <a:p>
            <a:pPr>
              <a:lnSpc>
                <a:spcPct val="70000"/>
              </a:lnSpc>
              <a:buFontTx/>
              <a:buNone/>
            </a:pPr>
            <a:r>
              <a:rPr lang="en-US" altLang="en-US" sz="1800" dirty="0">
                <a:solidFill>
                  <a:srgbClr val="262626"/>
                </a:solidFill>
                <a:latin typeface="Courier New" panose="02070309020205020404" pitchFamily="49" charset="0"/>
              </a:rPr>
              <a:t>    public void test2() {</a:t>
            </a:r>
          </a:p>
          <a:p>
            <a:pPr>
              <a:lnSpc>
                <a:spcPct val="70000"/>
              </a:lnSpc>
              <a:buFontTx/>
              <a:buNone/>
            </a:pPr>
            <a:r>
              <a:rPr lang="en-US" altLang="en-US" sz="1800" dirty="0">
                <a:solidFill>
                  <a:srgbClr val="262626"/>
                </a:solidFill>
                <a:latin typeface="Courier New" panose="02070309020205020404" pitchFamily="49" charset="0"/>
              </a:rPr>
              <a:t>        Date d = new Date(2050, 2, 15);</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d.addDays</a:t>
            </a:r>
            <a:r>
              <a:rPr lang="en-US" altLang="en-US" sz="1800" dirty="0">
                <a:solidFill>
                  <a:srgbClr val="262626"/>
                </a:solidFill>
                <a:latin typeface="Courier New" panose="02070309020205020404" pitchFamily="49" charset="0"/>
              </a:rPr>
              <a:t>(14);</a:t>
            </a:r>
          </a:p>
          <a:p>
            <a:pPr>
              <a:lnSpc>
                <a:spcPct val="70000"/>
              </a:lnSpc>
              <a:buFontTx/>
              <a:buNone/>
            </a:pPr>
            <a:r>
              <a:rPr lang="en-US" altLang="en-US" sz="1800" b="1" dirty="0">
                <a:solidFill>
                  <a:schemeClr val="accent2"/>
                </a:solidFill>
                <a:latin typeface="Courier New" panose="02070309020205020404" pitchFamily="49" charset="0"/>
              </a:rPr>
              <a:t>        Date expected = new Date(2050, 3, 1);</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assertEquals</a:t>
            </a:r>
            <a:r>
              <a:rPr lang="en-US" altLang="en-US" sz="1800" dirty="0">
                <a:solidFill>
                  <a:srgbClr val="262626"/>
                </a:solidFill>
                <a:latin typeface="Courier New" panose="02070309020205020404" pitchFamily="49" charset="0"/>
              </a:rPr>
              <a:t>(expected, d, </a:t>
            </a:r>
            <a:r>
              <a:rPr lang="en-US" altLang="en-US" sz="1800" b="1" dirty="0">
                <a:solidFill>
                  <a:schemeClr val="accent2"/>
                </a:solidFill>
                <a:latin typeface="Courier New" panose="02070309020205020404" pitchFamily="49" charset="0"/>
              </a:rPr>
              <a:t>"date after +14 days"</a:t>
            </a:r>
            <a:r>
              <a:rPr lang="en-US" altLang="en-US" sz="1800" dirty="0">
                <a:solidFill>
                  <a:srgbClr val="262626"/>
                </a:solidFill>
                <a:latin typeface="Courier New" panose="02070309020205020404" pitchFamily="49" charset="0"/>
              </a:rPr>
              <a:t>);</a:t>
            </a:r>
            <a:endParaRPr lang="en-US" altLang="en-US" sz="1800" b="1" dirty="0">
              <a:solidFill>
                <a:srgbClr val="008000"/>
              </a:solidFill>
              <a:latin typeface="Courier New" panose="02070309020205020404" pitchFamily="49" charset="0"/>
            </a:endParaRPr>
          </a:p>
          <a:p>
            <a:pPr>
              <a:lnSpc>
                <a:spcPct val="70000"/>
              </a:lnSpc>
              <a:buFontTx/>
              <a:buNone/>
            </a:pPr>
            <a:r>
              <a:rPr lang="en-US" altLang="en-US" sz="1800" dirty="0">
                <a:solidFill>
                  <a:srgbClr val="262626"/>
                </a:solidFill>
                <a:latin typeface="Courier New" panose="02070309020205020404" pitchFamily="49" charset="0"/>
              </a:rPr>
              <a:t>    }</a:t>
            </a:r>
            <a:endParaRPr lang="en-US" altLang="en-US" sz="1800" b="1" dirty="0">
              <a:solidFill>
                <a:srgbClr val="008000"/>
              </a:solidFill>
              <a:latin typeface="Courier New" panose="02070309020205020404" pitchFamily="49" charset="0"/>
            </a:endParaRPr>
          </a:p>
          <a:p>
            <a:pPr>
              <a:lnSpc>
                <a:spcPct val="70000"/>
              </a:lnSpc>
              <a:buFontTx/>
              <a:buNone/>
            </a:pPr>
            <a:r>
              <a:rPr lang="en-US" altLang="en-US" sz="1800" dirty="0">
                <a:solidFill>
                  <a:srgbClr val="262626"/>
                </a:solidFill>
                <a:latin typeface="Courier New" panose="02070309020205020404" pitchFamily="49"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a:extLst>
              <a:ext uri="{FF2B5EF4-FFF2-40B4-BE49-F238E27FC236}">
                <a16:creationId xmlns:a16="http://schemas.microsoft.com/office/drawing/2014/main" id="{CCE3DDAE-884A-4832-91F6-AB13191300B6}"/>
              </a:ext>
            </a:extLst>
          </p:cNvPr>
          <p:cNvSpPr>
            <a:spLocks noGrp="1" noChangeArrowheads="1"/>
          </p:cNvSpPr>
          <p:nvPr>
            <p:ph type="title"/>
          </p:nvPr>
        </p:nvSpPr>
        <p:spPr/>
        <p:txBody>
          <a:bodyPr/>
          <a:lstStyle/>
          <a:p>
            <a:r>
              <a:rPr lang="en-US" altLang="en-US"/>
              <a:t>Naming test cases</a:t>
            </a:r>
          </a:p>
        </p:txBody>
      </p:sp>
      <p:sp>
        <p:nvSpPr>
          <p:cNvPr id="526339" name="Rectangle 3">
            <a:extLst>
              <a:ext uri="{FF2B5EF4-FFF2-40B4-BE49-F238E27FC236}">
                <a16:creationId xmlns:a16="http://schemas.microsoft.com/office/drawing/2014/main" id="{962D1DCE-88B7-415A-99E6-2CAC340F4D66}"/>
              </a:ext>
            </a:extLst>
          </p:cNvPr>
          <p:cNvSpPr>
            <a:spLocks noGrp="1" noChangeArrowheads="1"/>
          </p:cNvSpPr>
          <p:nvPr>
            <p:ph type="body" idx="1"/>
          </p:nvPr>
        </p:nvSpPr>
        <p:spPr>
          <a:xfrm>
            <a:off x="1524000" y="1295400"/>
            <a:ext cx="9144000" cy="5562600"/>
          </a:xfrm>
        </p:spPr>
        <p:txBody>
          <a:bodyPr>
            <a:normAutofit lnSpcReduction="10000"/>
          </a:bodyPr>
          <a:lstStyle/>
          <a:p>
            <a:pPr>
              <a:lnSpc>
                <a:spcPct val="70000"/>
              </a:lnSpc>
              <a:buFontTx/>
              <a:buNone/>
            </a:pPr>
            <a:r>
              <a:rPr lang="en-US" altLang="en-US" sz="1800" dirty="0">
                <a:solidFill>
                  <a:srgbClr val="262626"/>
                </a:solidFill>
                <a:latin typeface="Courier New" panose="02070309020205020404" pitchFamily="49" charset="0"/>
              </a:rPr>
              <a:t>public class </a:t>
            </a:r>
            <a:r>
              <a:rPr lang="en-US" altLang="en-US" sz="1800" dirty="0" err="1">
                <a:solidFill>
                  <a:srgbClr val="262626"/>
                </a:solidFill>
                <a:latin typeface="Courier New" panose="02070309020205020404" pitchFamily="49" charset="0"/>
              </a:rPr>
              <a:t>DateTest</a:t>
            </a:r>
            <a:r>
              <a:rPr lang="en-US" altLang="en-US" sz="1800" dirty="0">
                <a:solidFill>
                  <a:srgbClr val="262626"/>
                </a:solidFill>
                <a:latin typeface="Courier New" panose="02070309020205020404" pitchFamily="49" charset="0"/>
              </a:rPr>
              <a:t> {</a:t>
            </a:r>
          </a:p>
          <a:p>
            <a:pPr>
              <a:lnSpc>
                <a:spcPct val="70000"/>
              </a:lnSpc>
              <a:buFontTx/>
              <a:buNone/>
            </a:pPr>
            <a:r>
              <a:rPr lang="en-US" altLang="en-US" sz="1800" dirty="0">
                <a:solidFill>
                  <a:srgbClr val="262626"/>
                </a:solidFill>
                <a:latin typeface="Courier New" panose="02070309020205020404" pitchFamily="49" charset="0"/>
              </a:rPr>
              <a:t>    @Test</a:t>
            </a:r>
          </a:p>
          <a:p>
            <a:pPr>
              <a:lnSpc>
                <a:spcPct val="70000"/>
              </a:lnSpc>
              <a:buFontTx/>
              <a:buNone/>
            </a:pPr>
            <a:r>
              <a:rPr lang="en-US" altLang="en-US" sz="1800" dirty="0">
                <a:solidFill>
                  <a:srgbClr val="262626"/>
                </a:solidFill>
                <a:latin typeface="Courier New" panose="02070309020205020404" pitchFamily="49" charset="0"/>
              </a:rPr>
              <a:t>    public void test_</a:t>
            </a:r>
            <a:r>
              <a:rPr lang="en-US" altLang="en-US" sz="1800" b="1" dirty="0">
                <a:solidFill>
                  <a:schemeClr val="accent2"/>
                </a:solidFill>
                <a:latin typeface="Courier New" panose="02070309020205020404" pitchFamily="49" charset="0"/>
              </a:rPr>
              <a:t>addDays_withinSameMonth_1</a:t>
            </a:r>
            <a:r>
              <a:rPr lang="en-US" altLang="en-US" sz="1800" dirty="0">
                <a:solidFill>
                  <a:srgbClr val="262626"/>
                </a:solidFill>
                <a:latin typeface="Courier New" panose="02070309020205020404" pitchFamily="49" charset="0"/>
              </a:rPr>
              <a:t>() {</a:t>
            </a:r>
          </a:p>
          <a:p>
            <a:pPr>
              <a:lnSpc>
                <a:spcPct val="70000"/>
              </a:lnSpc>
              <a:buFontTx/>
              <a:buNone/>
            </a:pPr>
            <a:r>
              <a:rPr lang="en-US" altLang="en-US" sz="1800" dirty="0">
                <a:solidFill>
                  <a:srgbClr val="262626"/>
                </a:solidFill>
                <a:latin typeface="Courier New" panose="02070309020205020404" pitchFamily="49" charset="0"/>
              </a:rPr>
              <a:t>        Date </a:t>
            </a:r>
            <a:r>
              <a:rPr lang="en-US" altLang="en-US" sz="1800" b="1" dirty="0">
                <a:solidFill>
                  <a:srgbClr val="262626"/>
                </a:solidFill>
                <a:latin typeface="Courier New" panose="02070309020205020404" pitchFamily="49" charset="0"/>
              </a:rPr>
              <a:t>actual</a:t>
            </a:r>
            <a:r>
              <a:rPr lang="en-US" altLang="en-US" sz="1800" dirty="0">
                <a:solidFill>
                  <a:srgbClr val="262626"/>
                </a:solidFill>
                <a:latin typeface="Courier New" panose="02070309020205020404" pitchFamily="49" charset="0"/>
              </a:rPr>
              <a:t> = new Date(2050, 2, 15);</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b="1" dirty="0" err="1">
                <a:solidFill>
                  <a:srgbClr val="262626"/>
                </a:solidFill>
                <a:latin typeface="Courier New" panose="02070309020205020404" pitchFamily="49" charset="0"/>
              </a:rPr>
              <a:t>actual</a:t>
            </a:r>
            <a:r>
              <a:rPr lang="en-US" altLang="en-US" sz="1800" dirty="0" err="1">
                <a:solidFill>
                  <a:srgbClr val="262626"/>
                </a:solidFill>
                <a:latin typeface="Courier New" panose="02070309020205020404" pitchFamily="49" charset="0"/>
              </a:rPr>
              <a:t>.addDays</a:t>
            </a:r>
            <a:r>
              <a:rPr lang="en-US" altLang="en-US" sz="1800" dirty="0">
                <a:solidFill>
                  <a:srgbClr val="262626"/>
                </a:solidFill>
                <a:latin typeface="Courier New" panose="02070309020205020404" pitchFamily="49" charset="0"/>
              </a:rPr>
              <a:t>(4);</a:t>
            </a:r>
          </a:p>
          <a:p>
            <a:pPr>
              <a:lnSpc>
                <a:spcPct val="70000"/>
              </a:lnSpc>
              <a:buFontTx/>
              <a:buNone/>
            </a:pPr>
            <a:r>
              <a:rPr lang="en-US" altLang="en-US" sz="1800" dirty="0">
                <a:solidFill>
                  <a:srgbClr val="262626"/>
                </a:solidFill>
                <a:latin typeface="Courier New" panose="02070309020205020404" pitchFamily="49" charset="0"/>
              </a:rPr>
              <a:t>        Date expected = new Date(2050, 2, 19);</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assertEquals</a:t>
            </a:r>
            <a:r>
              <a:rPr lang="en-US" altLang="en-US" sz="1800" dirty="0">
                <a:solidFill>
                  <a:srgbClr val="262626"/>
                </a:solidFill>
                <a:latin typeface="Courier New" panose="02070309020205020404" pitchFamily="49" charset="0"/>
              </a:rPr>
              <a:t>(expected, </a:t>
            </a:r>
            <a:r>
              <a:rPr lang="en-US" altLang="en-US" sz="1800" b="1" dirty="0">
                <a:solidFill>
                  <a:srgbClr val="262626"/>
                </a:solidFill>
                <a:latin typeface="Courier New" panose="02070309020205020404" pitchFamily="49" charset="0"/>
              </a:rPr>
              <a:t>actual, </a:t>
            </a:r>
            <a:r>
              <a:rPr lang="en-US" altLang="en-US" sz="1800" dirty="0">
                <a:solidFill>
                  <a:srgbClr val="262626"/>
                </a:solidFill>
                <a:latin typeface="Courier New" panose="02070309020205020404" pitchFamily="49" charset="0"/>
              </a:rPr>
              <a:t>"date after +4 days");</a:t>
            </a:r>
            <a:endParaRPr lang="en-US" altLang="en-US" sz="1800" b="1" dirty="0">
              <a:solidFill>
                <a:srgbClr val="008000"/>
              </a:solidFill>
              <a:latin typeface="Courier New" panose="02070309020205020404" pitchFamily="49" charset="0"/>
            </a:endParaRPr>
          </a:p>
          <a:p>
            <a:pPr>
              <a:lnSpc>
                <a:spcPct val="70000"/>
              </a:lnSpc>
              <a:buFontTx/>
              <a:buNone/>
            </a:pPr>
            <a:r>
              <a:rPr lang="en-US" altLang="en-US" sz="1800" dirty="0">
                <a:solidFill>
                  <a:srgbClr val="262626"/>
                </a:solidFill>
                <a:latin typeface="Courier New" panose="02070309020205020404" pitchFamily="49" charset="0"/>
              </a:rPr>
              <a:t>    }</a:t>
            </a:r>
            <a:endParaRPr lang="en-US" altLang="en-US" sz="1800" b="1" dirty="0">
              <a:solidFill>
                <a:srgbClr val="008000"/>
              </a:solidFill>
              <a:latin typeface="Courier New" panose="02070309020205020404" pitchFamily="49" charset="0"/>
            </a:endParaRPr>
          </a:p>
          <a:p>
            <a:pPr>
              <a:lnSpc>
                <a:spcPct val="70000"/>
              </a:lnSpc>
              <a:buFontTx/>
              <a:buNone/>
            </a:pPr>
            <a:r>
              <a:rPr lang="en-US" altLang="en-US" sz="1800" b="1" dirty="0">
                <a:solidFill>
                  <a:srgbClr val="008000"/>
                </a:solidFill>
                <a:latin typeface="Courier New" panose="02070309020205020404" pitchFamily="49" charset="0"/>
              </a:rPr>
              <a:t>    // give test case methods </a:t>
            </a:r>
            <a:r>
              <a:rPr lang="en-US" altLang="en-US" sz="1800" b="1" i="1" dirty="0">
                <a:solidFill>
                  <a:srgbClr val="008000"/>
                </a:solidFill>
                <a:latin typeface="Courier New" panose="02070309020205020404" pitchFamily="49" charset="0"/>
              </a:rPr>
              <a:t>really long </a:t>
            </a:r>
            <a:r>
              <a:rPr lang="en-US" altLang="en-US" sz="1800" b="1" dirty="0">
                <a:solidFill>
                  <a:srgbClr val="008000"/>
                </a:solidFill>
                <a:latin typeface="Courier New" panose="02070309020205020404" pitchFamily="49" charset="0"/>
              </a:rPr>
              <a:t>descriptive names</a:t>
            </a:r>
          </a:p>
          <a:p>
            <a:pPr>
              <a:lnSpc>
                <a:spcPct val="70000"/>
              </a:lnSpc>
              <a:buFontTx/>
              <a:buNone/>
            </a:pPr>
            <a:endParaRPr lang="en-US" altLang="en-US" sz="1800" b="1" dirty="0">
              <a:solidFill>
                <a:srgbClr val="008000"/>
              </a:solidFill>
              <a:latin typeface="Courier New" panose="02070309020205020404" pitchFamily="49" charset="0"/>
            </a:endParaRPr>
          </a:p>
          <a:p>
            <a:pPr>
              <a:lnSpc>
                <a:spcPct val="70000"/>
              </a:lnSpc>
              <a:buFontTx/>
              <a:buNone/>
            </a:pPr>
            <a:r>
              <a:rPr lang="en-US" altLang="en-US" sz="1800" dirty="0">
                <a:solidFill>
                  <a:srgbClr val="262626"/>
                </a:solidFill>
                <a:latin typeface="Courier New" panose="02070309020205020404" pitchFamily="49" charset="0"/>
              </a:rPr>
              <a:t>    @Test</a:t>
            </a:r>
          </a:p>
          <a:p>
            <a:pPr>
              <a:lnSpc>
                <a:spcPct val="70000"/>
              </a:lnSpc>
              <a:buFontTx/>
              <a:buNone/>
            </a:pPr>
            <a:r>
              <a:rPr lang="en-US" altLang="en-US" sz="1800" dirty="0">
                <a:solidFill>
                  <a:srgbClr val="262626"/>
                </a:solidFill>
                <a:latin typeface="Courier New" panose="02070309020205020404" pitchFamily="49" charset="0"/>
              </a:rPr>
              <a:t>    public void test_</a:t>
            </a:r>
            <a:r>
              <a:rPr lang="en-US" altLang="en-US" sz="1800" b="1" dirty="0">
                <a:solidFill>
                  <a:schemeClr val="accent2"/>
                </a:solidFill>
                <a:latin typeface="Courier New" panose="02070309020205020404" pitchFamily="49" charset="0"/>
              </a:rPr>
              <a:t>addDays_wrapToNextMonth_2</a:t>
            </a:r>
            <a:r>
              <a:rPr lang="en-US" altLang="en-US" sz="1800" dirty="0">
                <a:solidFill>
                  <a:srgbClr val="262626"/>
                </a:solidFill>
                <a:latin typeface="Courier New" panose="02070309020205020404" pitchFamily="49" charset="0"/>
              </a:rPr>
              <a:t>() {</a:t>
            </a:r>
          </a:p>
          <a:p>
            <a:pPr>
              <a:lnSpc>
                <a:spcPct val="70000"/>
              </a:lnSpc>
              <a:buFontTx/>
              <a:buNone/>
            </a:pPr>
            <a:r>
              <a:rPr lang="en-US" altLang="en-US" sz="1800" dirty="0">
                <a:solidFill>
                  <a:srgbClr val="262626"/>
                </a:solidFill>
                <a:latin typeface="Courier New" panose="02070309020205020404" pitchFamily="49" charset="0"/>
              </a:rPr>
              <a:t>        Date </a:t>
            </a:r>
            <a:r>
              <a:rPr lang="en-US" altLang="en-US" sz="1800" b="1" dirty="0">
                <a:solidFill>
                  <a:srgbClr val="262626"/>
                </a:solidFill>
                <a:latin typeface="Courier New" panose="02070309020205020404" pitchFamily="49" charset="0"/>
              </a:rPr>
              <a:t>actual</a:t>
            </a:r>
            <a:r>
              <a:rPr lang="en-US" altLang="en-US" sz="1800" dirty="0">
                <a:solidFill>
                  <a:srgbClr val="262626"/>
                </a:solidFill>
                <a:latin typeface="Courier New" panose="02070309020205020404" pitchFamily="49" charset="0"/>
              </a:rPr>
              <a:t> = new Date(2050, 2, 15);</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b="1" dirty="0" err="1">
                <a:solidFill>
                  <a:srgbClr val="262626"/>
                </a:solidFill>
                <a:latin typeface="Courier New" panose="02070309020205020404" pitchFamily="49" charset="0"/>
              </a:rPr>
              <a:t>actual</a:t>
            </a:r>
            <a:r>
              <a:rPr lang="en-US" altLang="en-US" sz="1800" dirty="0" err="1">
                <a:solidFill>
                  <a:srgbClr val="262626"/>
                </a:solidFill>
                <a:latin typeface="Courier New" panose="02070309020205020404" pitchFamily="49" charset="0"/>
              </a:rPr>
              <a:t>.addDays</a:t>
            </a:r>
            <a:r>
              <a:rPr lang="en-US" altLang="en-US" sz="1800" dirty="0">
                <a:solidFill>
                  <a:srgbClr val="262626"/>
                </a:solidFill>
                <a:latin typeface="Courier New" panose="02070309020205020404" pitchFamily="49" charset="0"/>
              </a:rPr>
              <a:t>(14);</a:t>
            </a:r>
          </a:p>
          <a:p>
            <a:pPr>
              <a:lnSpc>
                <a:spcPct val="70000"/>
              </a:lnSpc>
              <a:buFontTx/>
              <a:buNone/>
            </a:pPr>
            <a:r>
              <a:rPr lang="en-US" altLang="en-US" sz="1800" dirty="0">
                <a:solidFill>
                  <a:srgbClr val="262626"/>
                </a:solidFill>
                <a:latin typeface="Courier New" panose="02070309020205020404" pitchFamily="49" charset="0"/>
              </a:rPr>
              <a:t>        Date expected = new Date(2050, 3, 1);</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assertEquals</a:t>
            </a:r>
            <a:r>
              <a:rPr lang="en-US" altLang="en-US" sz="1800" dirty="0">
                <a:solidFill>
                  <a:srgbClr val="262626"/>
                </a:solidFill>
                <a:latin typeface="Courier New" panose="02070309020205020404" pitchFamily="49" charset="0"/>
              </a:rPr>
              <a:t>(expected, </a:t>
            </a:r>
            <a:r>
              <a:rPr lang="en-US" altLang="en-US" sz="1800" b="1" dirty="0">
                <a:solidFill>
                  <a:srgbClr val="262626"/>
                </a:solidFill>
                <a:latin typeface="Courier New" panose="02070309020205020404" pitchFamily="49" charset="0"/>
              </a:rPr>
              <a:t>actual, </a:t>
            </a:r>
            <a:r>
              <a:rPr lang="en-US" altLang="en-US" sz="1800" dirty="0">
                <a:solidFill>
                  <a:srgbClr val="262626"/>
                </a:solidFill>
                <a:latin typeface="Courier New" panose="02070309020205020404" pitchFamily="49" charset="0"/>
              </a:rPr>
              <a:t>"date after +14 days");</a:t>
            </a:r>
            <a:endParaRPr lang="en-US" altLang="en-US" sz="1800" b="1" dirty="0">
              <a:solidFill>
                <a:srgbClr val="008000"/>
              </a:solidFill>
              <a:latin typeface="Courier New" panose="02070309020205020404" pitchFamily="49" charset="0"/>
            </a:endParaRPr>
          </a:p>
          <a:p>
            <a:pPr>
              <a:lnSpc>
                <a:spcPct val="70000"/>
              </a:lnSpc>
              <a:buFontTx/>
              <a:buNone/>
            </a:pPr>
            <a:r>
              <a:rPr lang="en-US" altLang="en-US" sz="1800" dirty="0">
                <a:solidFill>
                  <a:srgbClr val="262626"/>
                </a:solidFill>
                <a:latin typeface="Courier New" panose="02070309020205020404" pitchFamily="49" charset="0"/>
              </a:rPr>
              <a:t>    }</a:t>
            </a:r>
            <a:endParaRPr lang="en-US" altLang="en-US" sz="1800" b="1" dirty="0">
              <a:solidFill>
                <a:srgbClr val="008000"/>
              </a:solidFill>
              <a:latin typeface="Courier New" panose="02070309020205020404" pitchFamily="49" charset="0"/>
            </a:endParaRPr>
          </a:p>
          <a:p>
            <a:pPr>
              <a:lnSpc>
                <a:spcPct val="70000"/>
              </a:lnSpc>
              <a:buFontTx/>
              <a:buNone/>
            </a:pPr>
            <a:r>
              <a:rPr lang="en-US" altLang="en-US" sz="1800" dirty="0">
                <a:solidFill>
                  <a:srgbClr val="262626"/>
                </a:solidFill>
                <a:latin typeface="Courier New" panose="02070309020205020404" pitchFamily="49" charset="0"/>
              </a:rPr>
              <a:t>    </a:t>
            </a:r>
            <a:r>
              <a:rPr lang="en-US" altLang="en-US" sz="1800" b="1" dirty="0">
                <a:solidFill>
                  <a:srgbClr val="008000"/>
                </a:solidFill>
                <a:latin typeface="Courier New" panose="02070309020205020404" pitchFamily="49" charset="0"/>
              </a:rPr>
              <a:t>// give descriptive names to expected/actual values</a:t>
            </a:r>
          </a:p>
          <a:p>
            <a:pPr>
              <a:lnSpc>
                <a:spcPct val="70000"/>
              </a:lnSpc>
              <a:buFontTx/>
              <a:buNone/>
            </a:pPr>
            <a:r>
              <a:rPr lang="en-US" altLang="en-US" sz="1800" dirty="0">
                <a:solidFill>
                  <a:srgbClr val="262626"/>
                </a:solidFill>
                <a:latin typeface="Courier New" panose="02070309020205020404" pitchFamily="49"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a:extLst>
              <a:ext uri="{FF2B5EF4-FFF2-40B4-BE49-F238E27FC236}">
                <a16:creationId xmlns:a16="http://schemas.microsoft.com/office/drawing/2014/main" id="{1A9E2D3F-18EA-4B45-8236-E26069C6CFD1}"/>
              </a:ext>
            </a:extLst>
          </p:cNvPr>
          <p:cNvSpPr>
            <a:spLocks noGrp="1" noChangeArrowheads="1"/>
          </p:cNvSpPr>
          <p:nvPr>
            <p:ph type="title"/>
          </p:nvPr>
        </p:nvSpPr>
        <p:spPr/>
        <p:txBody>
          <a:bodyPr/>
          <a:lstStyle/>
          <a:p>
            <a:r>
              <a:rPr lang="en-US" altLang="en-US"/>
              <a:t>What's wrong with this?</a:t>
            </a:r>
          </a:p>
        </p:txBody>
      </p:sp>
      <p:sp>
        <p:nvSpPr>
          <p:cNvPr id="518147" name="Rectangle 3">
            <a:extLst>
              <a:ext uri="{FF2B5EF4-FFF2-40B4-BE49-F238E27FC236}">
                <a16:creationId xmlns:a16="http://schemas.microsoft.com/office/drawing/2014/main" id="{6377032D-F5CB-434F-AAA9-1B45B8582D85}"/>
              </a:ext>
            </a:extLst>
          </p:cNvPr>
          <p:cNvSpPr>
            <a:spLocks noGrp="1" noChangeArrowheads="1"/>
          </p:cNvSpPr>
          <p:nvPr>
            <p:ph type="body" idx="1"/>
          </p:nvPr>
        </p:nvSpPr>
        <p:spPr>
          <a:xfrm>
            <a:off x="1524000" y="1295400"/>
            <a:ext cx="9144000" cy="5562600"/>
          </a:xfrm>
        </p:spPr>
        <p:txBody>
          <a:bodyPr/>
          <a:lstStyle/>
          <a:p>
            <a:pPr>
              <a:lnSpc>
                <a:spcPct val="70000"/>
              </a:lnSpc>
              <a:buFontTx/>
              <a:buNone/>
            </a:pPr>
            <a:r>
              <a:rPr lang="en-US" altLang="en-US" sz="1800" dirty="0">
                <a:solidFill>
                  <a:srgbClr val="262626"/>
                </a:solidFill>
                <a:latin typeface="Courier New" panose="02070309020205020404" pitchFamily="49" charset="0"/>
              </a:rPr>
              <a:t>public class </a:t>
            </a:r>
            <a:r>
              <a:rPr lang="en-US" altLang="en-US" sz="1800" dirty="0" err="1">
                <a:solidFill>
                  <a:srgbClr val="262626"/>
                </a:solidFill>
                <a:latin typeface="Courier New" panose="02070309020205020404" pitchFamily="49" charset="0"/>
              </a:rPr>
              <a:t>DateTest</a:t>
            </a:r>
            <a:r>
              <a:rPr lang="en-US" altLang="en-US" sz="1800" dirty="0">
                <a:solidFill>
                  <a:srgbClr val="262626"/>
                </a:solidFill>
                <a:latin typeface="Courier New" panose="02070309020205020404" pitchFamily="49" charset="0"/>
              </a:rPr>
              <a:t> {</a:t>
            </a:r>
          </a:p>
          <a:p>
            <a:pPr>
              <a:lnSpc>
                <a:spcPct val="70000"/>
              </a:lnSpc>
              <a:buFontTx/>
              <a:buNone/>
            </a:pPr>
            <a:r>
              <a:rPr lang="en-US" altLang="en-US" sz="1800" dirty="0">
                <a:solidFill>
                  <a:srgbClr val="262626"/>
                </a:solidFill>
                <a:latin typeface="Courier New" panose="02070309020205020404" pitchFamily="49" charset="0"/>
              </a:rPr>
              <a:t>    @Test</a:t>
            </a:r>
          </a:p>
          <a:p>
            <a:pPr>
              <a:lnSpc>
                <a:spcPct val="70000"/>
              </a:lnSpc>
              <a:buFontTx/>
              <a:buNone/>
            </a:pPr>
            <a:r>
              <a:rPr lang="en-US" altLang="en-US" sz="1800" dirty="0">
                <a:solidFill>
                  <a:srgbClr val="262626"/>
                </a:solidFill>
                <a:latin typeface="Courier New" panose="02070309020205020404" pitchFamily="49" charset="0"/>
              </a:rPr>
              <a:t>    public void test_addDays_addJustOneDay_1() {</a:t>
            </a:r>
          </a:p>
          <a:p>
            <a:pPr>
              <a:lnSpc>
                <a:spcPct val="70000"/>
              </a:lnSpc>
              <a:buFontTx/>
              <a:buNone/>
            </a:pPr>
            <a:r>
              <a:rPr lang="en-US" altLang="en-US" sz="1800" dirty="0">
                <a:solidFill>
                  <a:srgbClr val="262626"/>
                </a:solidFill>
                <a:latin typeface="Courier New" panose="02070309020205020404" pitchFamily="49" charset="0"/>
              </a:rPr>
              <a:t>        Date actual = new Date(2050, 2, 15);</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actual.addDays</a:t>
            </a:r>
            <a:r>
              <a:rPr lang="en-US" altLang="en-US" sz="1800" dirty="0">
                <a:solidFill>
                  <a:srgbClr val="262626"/>
                </a:solidFill>
                <a:latin typeface="Courier New" panose="02070309020205020404" pitchFamily="49" charset="0"/>
              </a:rPr>
              <a:t>(1);</a:t>
            </a:r>
          </a:p>
          <a:p>
            <a:pPr>
              <a:lnSpc>
                <a:spcPct val="70000"/>
              </a:lnSpc>
              <a:buFontTx/>
              <a:buNone/>
            </a:pPr>
            <a:r>
              <a:rPr lang="en-US" altLang="en-US" sz="1800" dirty="0">
                <a:solidFill>
                  <a:srgbClr val="262626"/>
                </a:solidFill>
                <a:latin typeface="Courier New" panose="02070309020205020404" pitchFamily="49" charset="0"/>
              </a:rPr>
              <a:t>        Date expected = new Date(2050, 2, 16);</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assertEquals</a:t>
            </a:r>
            <a:r>
              <a:rPr lang="en-US" altLang="en-US" sz="1800" dirty="0">
                <a:solidFill>
                  <a:srgbClr val="262626"/>
                </a:solidFill>
                <a:latin typeface="Courier New" panose="02070309020205020404" pitchFamily="49" charset="0"/>
              </a:rPr>
              <a:t>(expected, actual,</a:t>
            </a:r>
          </a:p>
          <a:p>
            <a:pPr>
              <a:lnSpc>
                <a:spcPct val="70000"/>
              </a:lnSpc>
              <a:buFontTx/>
              <a:buNone/>
            </a:pPr>
            <a:r>
              <a:rPr lang="en-US" altLang="en-US" sz="1800" dirty="0">
                <a:solidFill>
                  <a:srgbClr val="262626"/>
                </a:solidFill>
                <a:latin typeface="Courier New" panose="02070309020205020404" pitchFamily="49" charset="0"/>
              </a:rPr>
              <a:t>            "should have gotten " + expected + "\n" +</a:t>
            </a:r>
          </a:p>
          <a:p>
            <a:pPr>
              <a:lnSpc>
                <a:spcPct val="70000"/>
              </a:lnSpc>
              <a:buFontTx/>
              <a:buNone/>
            </a:pPr>
            <a:r>
              <a:rPr lang="en-US" altLang="en-US" sz="1800" dirty="0">
                <a:solidFill>
                  <a:srgbClr val="262626"/>
                </a:solidFill>
                <a:latin typeface="Courier New" panose="02070309020205020404" pitchFamily="49" charset="0"/>
              </a:rPr>
              <a:t>            " but instead got " + actual\n");</a:t>
            </a:r>
            <a:endParaRPr lang="en-US" altLang="en-US" sz="1800" b="1" dirty="0">
              <a:solidFill>
                <a:srgbClr val="008000"/>
              </a:solidFill>
              <a:latin typeface="Courier New" panose="02070309020205020404" pitchFamily="49" charset="0"/>
            </a:endParaRPr>
          </a:p>
          <a:p>
            <a:pPr>
              <a:lnSpc>
                <a:spcPct val="70000"/>
              </a:lnSpc>
              <a:buFontTx/>
              <a:buNone/>
            </a:pPr>
            <a:r>
              <a:rPr lang="en-US" altLang="en-US" sz="1800" dirty="0">
                <a:solidFill>
                  <a:srgbClr val="262626"/>
                </a:solidFill>
                <a:latin typeface="Courier New" panose="02070309020205020404" pitchFamily="49" charset="0"/>
              </a:rPr>
              <a:t>    }</a:t>
            </a:r>
          </a:p>
          <a:p>
            <a:pPr>
              <a:lnSpc>
                <a:spcPct val="70000"/>
              </a:lnSpc>
              <a:buFontTx/>
              <a:buNone/>
            </a:pPr>
            <a:r>
              <a:rPr lang="en-US" altLang="en-US" sz="1800" dirty="0">
                <a:solidFill>
                  <a:srgbClr val="262626"/>
                </a:solidFill>
                <a:latin typeface="Courier New" panose="02070309020205020404" pitchFamily="49" charset="0"/>
              </a:rPr>
              <a:t>    ...</a:t>
            </a:r>
          </a:p>
          <a:p>
            <a:pPr>
              <a:lnSpc>
                <a:spcPct val="70000"/>
              </a:lnSpc>
              <a:buFontTx/>
              <a:buNone/>
            </a:pPr>
            <a:r>
              <a:rPr lang="en-US" altLang="en-US" sz="1800" dirty="0">
                <a:solidFill>
                  <a:srgbClr val="262626"/>
                </a:solidFill>
                <a:latin typeface="Courier New" panose="02070309020205020404" pitchFamily="49"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a:extLst>
              <a:ext uri="{FF2B5EF4-FFF2-40B4-BE49-F238E27FC236}">
                <a16:creationId xmlns:a16="http://schemas.microsoft.com/office/drawing/2014/main" id="{8EDFE7AF-26BC-4A5F-9E0C-AAEE92434A2B}"/>
              </a:ext>
            </a:extLst>
          </p:cNvPr>
          <p:cNvSpPr>
            <a:spLocks noGrp="1" noChangeArrowheads="1"/>
          </p:cNvSpPr>
          <p:nvPr>
            <p:ph type="title"/>
          </p:nvPr>
        </p:nvSpPr>
        <p:spPr/>
        <p:txBody>
          <a:bodyPr/>
          <a:lstStyle/>
          <a:p>
            <a:r>
              <a:rPr lang="en-US" altLang="en-US"/>
              <a:t>Good assertion messages</a:t>
            </a:r>
          </a:p>
        </p:txBody>
      </p:sp>
      <p:sp>
        <p:nvSpPr>
          <p:cNvPr id="519171" name="Rectangle 3">
            <a:extLst>
              <a:ext uri="{FF2B5EF4-FFF2-40B4-BE49-F238E27FC236}">
                <a16:creationId xmlns:a16="http://schemas.microsoft.com/office/drawing/2014/main" id="{B7A88D41-AF2A-4DF9-BC32-36163A218B6E}"/>
              </a:ext>
            </a:extLst>
          </p:cNvPr>
          <p:cNvSpPr>
            <a:spLocks noGrp="1" noChangeArrowheads="1"/>
          </p:cNvSpPr>
          <p:nvPr>
            <p:ph type="body" idx="1"/>
          </p:nvPr>
        </p:nvSpPr>
        <p:spPr>
          <a:xfrm>
            <a:off x="1524000" y="1295400"/>
            <a:ext cx="9144000" cy="5562600"/>
          </a:xfrm>
        </p:spPr>
        <p:txBody>
          <a:bodyPr>
            <a:normAutofit lnSpcReduction="10000"/>
          </a:bodyPr>
          <a:lstStyle/>
          <a:p>
            <a:pPr>
              <a:lnSpc>
                <a:spcPct val="70000"/>
              </a:lnSpc>
              <a:buFontTx/>
              <a:buNone/>
            </a:pPr>
            <a:r>
              <a:rPr lang="en-US" altLang="en-US" sz="1800" dirty="0">
                <a:solidFill>
                  <a:srgbClr val="262626"/>
                </a:solidFill>
                <a:latin typeface="Courier New" panose="02070309020205020404" pitchFamily="49" charset="0"/>
              </a:rPr>
              <a:t>public class </a:t>
            </a:r>
            <a:r>
              <a:rPr lang="en-US" altLang="en-US" sz="1800" dirty="0" err="1">
                <a:solidFill>
                  <a:srgbClr val="262626"/>
                </a:solidFill>
                <a:latin typeface="Courier New" panose="02070309020205020404" pitchFamily="49" charset="0"/>
              </a:rPr>
              <a:t>DateTest</a:t>
            </a:r>
            <a:r>
              <a:rPr lang="en-US" altLang="en-US" sz="1800" dirty="0">
                <a:solidFill>
                  <a:srgbClr val="262626"/>
                </a:solidFill>
                <a:latin typeface="Courier New" panose="02070309020205020404" pitchFamily="49" charset="0"/>
              </a:rPr>
              <a:t> {</a:t>
            </a:r>
          </a:p>
          <a:p>
            <a:pPr>
              <a:lnSpc>
                <a:spcPct val="70000"/>
              </a:lnSpc>
              <a:buFontTx/>
              <a:buNone/>
            </a:pPr>
            <a:r>
              <a:rPr lang="en-US" altLang="en-US" sz="1800" dirty="0">
                <a:solidFill>
                  <a:srgbClr val="262626"/>
                </a:solidFill>
                <a:latin typeface="Courier New" panose="02070309020205020404" pitchFamily="49" charset="0"/>
              </a:rPr>
              <a:t>    @Test</a:t>
            </a:r>
          </a:p>
          <a:p>
            <a:pPr>
              <a:lnSpc>
                <a:spcPct val="70000"/>
              </a:lnSpc>
              <a:buFontTx/>
              <a:buNone/>
            </a:pPr>
            <a:r>
              <a:rPr lang="en-US" altLang="en-US" sz="1800" dirty="0">
                <a:solidFill>
                  <a:srgbClr val="262626"/>
                </a:solidFill>
                <a:latin typeface="Courier New" panose="02070309020205020404" pitchFamily="49" charset="0"/>
              </a:rPr>
              <a:t>    public void test_addDays_addJustOneDay_1() {</a:t>
            </a:r>
          </a:p>
          <a:p>
            <a:pPr>
              <a:lnSpc>
                <a:spcPct val="70000"/>
              </a:lnSpc>
              <a:buFontTx/>
              <a:buNone/>
            </a:pPr>
            <a:r>
              <a:rPr lang="en-US" altLang="en-US" sz="1800" dirty="0">
                <a:solidFill>
                  <a:srgbClr val="262626"/>
                </a:solidFill>
                <a:latin typeface="Courier New" panose="02070309020205020404" pitchFamily="49" charset="0"/>
              </a:rPr>
              <a:t>        Date actual = new Date(2050, 2, 15);</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actual.addDays</a:t>
            </a:r>
            <a:r>
              <a:rPr lang="en-US" altLang="en-US" sz="1800" dirty="0">
                <a:solidFill>
                  <a:srgbClr val="262626"/>
                </a:solidFill>
                <a:latin typeface="Courier New" panose="02070309020205020404" pitchFamily="49" charset="0"/>
              </a:rPr>
              <a:t>(1);</a:t>
            </a:r>
          </a:p>
          <a:p>
            <a:pPr>
              <a:lnSpc>
                <a:spcPct val="70000"/>
              </a:lnSpc>
              <a:buFontTx/>
              <a:buNone/>
            </a:pPr>
            <a:r>
              <a:rPr lang="en-US" altLang="en-US" sz="1800" dirty="0">
                <a:solidFill>
                  <a:srgbClr val="262626"/>
                </a:solidFill>
                <a:latin typeface="Courier New" panose="02070309020205020404" pitchFamily="49" charset="0"/>
              </a:rPr>
              <a:t>        Date expected = new Date(2050, 2, 16);</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assertEquals</a:t>
            </a:r>
            <a:r>
              <a:rPr lang="en-US" altLang="en-US" sz="1800" dirty="0">
                <a:solidFill>
                  <a:srgbClr val="262626"/>
                </a:solidFill>
                <a:latin typeface="Courier New" panose="02070309020205020404" pitchFamily="49" charset="0"/>
              </a:rPr>
              <a:t>(expected, actual, </a:t>
            </a:r>
            <a:r>
              <a:rPr lang="en-US" altLang="en-US" sz="1800" b="1" dirty="0">
                <a:solidFill>
                  <a:schemeClr val="accent2"/>
                </a:solidFill>
                <a:latin typeface="Courier New" panose="02070309020205020404" pitchFamily="49" charset="0"/>
              </a:rPr>
              <a:t>"adding one day to        	 2050/2/15"</a:t>
            </a:r>
            <a:r>
              <a:rPr lang="en-US" altLang="en-US" sz="1800" dirty="0">
                <a:solidFill>
                  <a:srgbClr val="262626"/>
                </a:solidFill>
                <a:latin typeface="Courier New" panose="02070309020205020404" pitchFamily="49" charset="0"/>
              </a:rPr>
              <a:t>);</a:t>
            </a:r>
            <a:endParaRPr lang="en-US" altLang="en-US" sz="1800" b="1" dirty="0">
              <a:solidFill>
                <a:srgbClr val="008000"/>
              </a:solidFill>
              <a:latin typeface="Courier New" panose="02070309020205020404" pitchFamily="49" charset="0"/>
            </a:endParaRPr>
          </a:p>
          <a:p>
            <a:pPr>
              <a:lnSpc>
                <a:spcPct val="70000"/>
              </a:lnSpc>
              <a:buFontTx/>
              <a:buNone/>
            </a:pPr>
            <a:r>
              <a:rPr lang="en-US" altLang="en-US" sz="1800" dirty="0">
                <a:solidFill>
                  <a:srgbClr val="262626"/>
                </a:solidFill>
                <a:latin typeface="Courier New" panose="02070309020205020404" pitchFamily="49" charset="0"/>
              </a:rPr>
              <a:t>    }</a:t>
            </a:r>
          </a:p>
          <a:p>
            <a:pPr>
              <a:lnSpc>
                <a:spcPct val="70000"/>
              </a:lnSpc>
              <a:buFontTx/>
              <a:buNone/>
            </a:pPr>
            <a:r>
              <a:rPr lang="en-US" altLang="en-US" sz="1800" dirty="0">
                <a:solidFill>
                  <a:srgbClr val="262626"/>
                </a:solidFill>
                <a:latin typeface="Courier New" panose="02070309020205020404" pitchFamily="49" charset="0"/>
              </a:rPr>
              <a:t>    ...</a:t>
            </a:r>
          </a:p>
          <a:p>
            <a:pPr>
              <a:lnSpc>
                <a:spcPct val="70000"/>
              </a:lnSpc>
              <a:buFontTx/>
              <a:buNone/>
            </a:pPr>
            <a:r>
              <a:rPr lang="en-US" altLang="en-US" sz="1800" dirty="0">
                <a:solidFill>
                  <a:srgbClr val="262626"/>
                </a:solidFill>
                <a:latin typeface="Courier New" panose="02070309020205020404" pitchFamily="49" charset="0"/>
              </a:rPr>
              <a:t>}</a:t>
            </a:r>
          </a:p>
          <a:p>
            <a:pPr>
              <a:lnSpc>
                <a:spcPct val="70000"/>
              </a:lnSpc>
              <a:buFontTx/>
              <a:buNone/>
            </a:pPr>
            <a:endParaRPr lang="en-US" altLang="en-US" sz="1800" dirty="0">
              <a:solidFill>
                <a:srgbClr val="262626"/>
              </a:solidFill>
              <a:latin typeface="Courier New" panose="02070309020205020404" pitchFamily="49" charset="0"/>
            </a:endParaRPr>
          </a:p>
          <a:p>
            <a:pPr>
              <a:lnSpc>
                <a:spcPct val="70000"/>
              </a:lnSpc>
              <a:buFontTx/>
              <a:buNone/>
            </a:pPr>
            <a:r>
              <a:rPr lang="en-US" altLang="en-US" sz="1800" b="1" dirty="0">
                <a:solidFill>
                  <a:srgbClr val="008000"/>
                </a:solidFill>
                <a:latin typeface="Courier New" panose="02070309020205020404" pitchFamily="49" charset="0"/>
              </a:rPr>
              <a:t>// JUnit will already show</a:t>
            </a:r>
          </a:p>
          <a:p>
            <a:pPr>
              <a:lnSpc>
                <a:spcPct val="70000"/>
              </a:lnSpc>
              <a:buFontTx/>
              <a:buNone/>
            </a:pPr>
            <a:r>
              <a:rPr lang="en-US" altLang="en-US" sz="1800" b="1" dirty="0">
                <a:solidFill>
                  <a:srgbClr val="008000"/>
                </a:solidFill>
                <a:latin typeface="Courier New" panose="02070309020205020404" pitchFamily="49" charset="0"/>
              </a:rPr>
              <a:t>// the expected and actual</a:t>
            </a:r>
          </a:p>
          <a:p>
            <a:pPr>
              <a:lnSpc>
                <a:spcPct val="70000"/>
              </a:lnSpc>
              <a:buFontTx/>
              <a:buNone/>
            </a:pPr>
            <a:r>
              <a:rPr lang="en-US" altLang="en-US" sz="1800" b="1" dirty="0">
                <a:solidFill>
                  <a:srgbClr val="008000"/>
                </a:solidFill>
                <a:latin typeface="Courier New" panose="02070309020205020404" pitchFamily="49" charset="0"/>
              </a:rPr>
              <a:t>// values in its output;</a:t>
            </a:r>
          </a:p>
          <a:p>
            <a:pPr>
              <a:lnSpc>
                <a:spcPct val="70000"/>
              </a:lnSpc>
              <a:buFontTx/>
              <a:buNone/>
            </a:pPr>
            <a:r>
              <a:rPr lang="en-US" altLang="en-US" sz="1800" b="1" dirty="0">
                <a:solidFill>
                  <a:srgbClr val="008000"/>
                </a:solidFill>
                <a:latin typeface="Courier New" panose="02070309020205020404" pitchFamily="49" charset="0"/>
              </a:rPr>
              <a:t>//</a:t>
            </a:r>
          </a:p>
          <a:p>
            <a:pPr>
              <a:lnSpc>
                <a:spcPct val="70000"/>
              </a:lnSpc>
              <a:buFontTx/>
              <a:buNone/>
            </a:pPr>
            <a:r>
              <a:rPr lang="en-US" altLang="en-US" sz="1800" b="1" dirty="0">
                <a:solidFill>
                  <a:srgbClr val="008000"/>
                </a:solidFill>
                <a:latin typeface="Courier New" panose="02070309020205020404" pitchFamily="49" charset="0"/>
              </a:rPr>
              <a:t>// don't need to repeat them</a:t>
            </a:r>
          </a:p>
          <a:p>
            <a:pPr>
              <a:lnSpc>
                <a:spcPct val="70000"/>
              </a:lnSpc>
              <a:buFontTx/>
              <a:buNone/>
            </a:pPr>
            <a:r>
              <a:rPr lang="en-US" altLang="en-US" sz="1800" b="1" dirty="0">
                <a:solidFill>
                  <a:srgbClr val="008000"/>
                </a:solidFill>
                <a:latin typeface="Courier New" panose="02070309020205020404" pitchFamily="49" charset="0"/>
              </a:rPr>
              <a:t>// in the assertion message</a:t>
            </a:r>
          </a:p>
        </p:txBody>
      </p:sp>
      <p:pic>
        <p:nvPicPr>
          <p:cNvPr id="519172" name="Picture 4">
            <a:extLst>
              <a:ext uri="{FF2B5EF4-FFF2-40B4-BE49-F238E27FC236}">
                <a16:creationId xmlns:a16="http://schemas.microsoft.com/office/drawing/2014/main" id="{EE96054A-35E8-46E2-BDAA-9FB11FAB5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1" y="3810001"/>
            <a:ext cx="4257675" cy="272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9173" name="Line 5">
            <a:extLst>
              <a:ext uri="{FF2B5EF4-FFF2-40B4-BE49-F238E27FC236}">
                <a16:creationId xmlns:a16="http://schemas.microsoft.com/office/drawing/2014/main" id="{56409EF0-CA5D-45AC-ABFD-CF275F7276DE}"/>
              </a:ext>
            </a:extLst>
          </p:cNvPr>
          <p:cNvSpPr>
            <a:spLocks noChangeShapeType="1"/>
          </p:cNvSpPr>
          <p:nvPr/>
        </p:nvSpPr>
        <p:spPr bwMode="auto">
          <a:xfrm>
            <a:off x="5486400" y="4572000"/>
            <a:ext cx="2590800" cy="1524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a:extLst>
              <a:ext uri="{FF2B5EF4-FFF2-40B4-BE49-F238E27FC236}">
                <a16:creationId xmlns:a16="http://schemas.microsoft.com/office/drawing/2014/main" id="{F73159FB-BADD-4D8C-963D-919B2E1EC776}"/>
              </a:ext>
            </a:extLst>
          </p:cNvPr>
          <p:cNvSpPr>
            <a:spLocks noGrp="1" noChangeArrowheads="1"/>
          </p:cNvSpPr>
          <p:nvPr>
            <p:ph type="title"/>
          </p:nvPr>
        </p:nvSpPr>
        <p:spPr>
          <a:xfrm>
            <a:off x="739726" y="0"/>
            <a:ext cx="10515600" cy="1325563"/>
          </a:xfrm>
        </p:spPr>
        <p:txBody>
          <a:bodyPr>
            <a:normAutofit/>
          </a:bodyPr>
          <a:lstStyle/>
          <a:p>
            <a:r>
              <a:rPr lang="en-US" altLang="en-US" sz="3600" dirty="0" err="1"/>
              <a:t>ArrayIntList</a:t>
            </a:r>
            <a:r>
              <a:rPr lang="en-US" altLang="en-US" sz="3600" dirty="0"/>
              <a:t> JUnit test with @Ignore at the method level</a:t>
            </a:r>
          </a:p>
        </p:txBody>
      </p:sp>
      <p:sp>
        <p:nvSpPr>
          <p:cNvPr id="482307" name="Rectangle 3">
            <a:extLst>
              <a:ext uri="{FF2B5EF4-FFF2-40B4-BE49-F238E27FC236}">
                <a16:creationId xmlns:a16="http://schemas.microsoft.com/office/drawing/2014/main" id="{EB24111F-A3C3-4E0E-8E96-D30E1340ADBE}"/>
              </a:ext>
            </a:extLst>
          </p:cNvPr>
          <p:cNvSpPr>
            <a:spLocks noGrp="1" noChangeArrowheads="1"/>
          </p:cNvSpPr>
          <p:nvPr>
            <p:ph type="body" idx="1"/>
          </p:nvPr>
        </p:nvSpPr>
        <p:spPr>
          <a:xfrm>
            <a:off x="1524000" y="1295400"/>
            <a:ext cx="9144000" cy="5562600"/>
          </a:xfrm>
        </p:spPr>
        <p:txBody>
          <a:bodyPr>
            <a:normAutofit fontScale="92500" lnSpcReduction="20000"/>
          </a:bodyPr>
          <a:lstStyle/>
          <a:p>
            <a:pPr lvl="1">
              <a:lnSpc>
                <a:spcPct val="67000"/>
              </a:lnSpc>
              <a:buFont typeface="Wingdings" panose="05000000000000000000" pitchFamily="2" charset="2"/>
              <a:buNone/>
            </a:pPr>
            <a:r>
              <a:rPr lang="en-US" altLang="en-US" sz="1600" dirty="0">
                <a:solidFill>
                  <a:srgbClr val="404040"/>
                </a:solidFill>
                <a:latin typeface="Courier New" panose="02070309020205020404" pitchFamily="49" charset="0"/>
              </a:rPr>
              <a:t>import </a:t>
            </a:r>
            <a:r>
              <a:rPr lang="en-US" altLang="en-US" sz="1600" dirty="0" err="1">
                <a:solidFill>
                  <a:srgbClr val="404040"/>
                </a:solidFill>
                <a:latin typeface="Courier New" panose="02070309020205020404" pitchFamily="49" charset="0"/>
              </a:rPr>
              <a:t>org.junit</a:t>
            </a:r>
            <a:r>
              <a:rPr lang="en-US" altLang="en-US" sz="1600" dirty="0">
                <a:solidFill>
                  <a:srgbClr val="404040"/>
                </a:solidFill>
                <a:latin typeface="Courier New" panose="02070309020205020404" pitchFamily="49" charset="0"/>
              </a:rPr>
              <a:t>.*; </a:t>
            </a:r>
          </a:p>
          <a:p>
            <a:pPr lvl="1">
              <a:lnSpc>
                <a:spcPct val="67000"/>
              </a:lnSpc>
              <a:buFont typeface="Wingdings" panose="05000000000000000000" pitchFamily="2" charset="2"/>
              <a:buNone/>
            </a:pPr>
            <a:r>
              <a:rPr lang="en-US" altLang="en-US" sz="1600" dirty="0">
                <a:solidFill>
                  <a:srgbClr val="404040"/>
                </a:solidFill>
                <a:latin typeface="Courier New" panose="02070309020205020404" pitchFamily="49" charset="0"/>
              </a:rPr>
              <a:t>import static </a:t>
            </a:r>
            <a:r>
              <a:rPr lang="en-US" altLang="en-US" sz="1600" dirty="0" err="1">
                <a:solidFill>
                  <a:srgbClr val="404040"/>
                </a:solidFill>
                <a:latin typeface="Courier New" panose="02070309020205020404" pitchFamily="49" charset="0"/>
              </a:rPr>
              <a:t>org.junit.Assert</a:t>
            </a:r>
            <a:r>
              <a:rPr lang="en-US" altLang="en-US" sz="1600" dirty="0">
                <a:solidFill>
                  <a:srgbClr val="404040"/>
                </a:solidFill>
                <a:latin typeface="Courier New" panose="02070309020205020404" pitchFamily="49" charset="0"/>
              </a:rPr>
              <a:t>.*;</a:t>
            </a:r>
          </a:p>
          <a:p>
            <a:pPr lvl="1">
              <a:lnSpc>
                <a:spcPct val="67000"/>
              </a:lnSpc>
              <a:buFont typeface="Wingdings" panose="05000000000000000000" pitchFamily="2" charset="2"/>
              <a:buNone/>
            </a:pPr>
            <a:endParaRPr lang="en-US" altLang="en-US" sz="800" dirty="0">
              <a:solidFill>
                <a:srgbClr val="404040"/>
              </a:solidFill>
              <a:latin typeface="Courier New" panose="02070309020205020404" pitchFamily="49" charset="0"/>
            </a:endParaRP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public class </a:t>
            </a:r>
            <a:r>
              <a:rPr lang="en-US" altLang="en-US" sz="1800" b="1" dirty="0" err="1">
                <a:solidFill>
                  <a:srgbClr val="404040"/>
                </a:solidFill>
                <a:latin typeface="Courier New" panose="02070309020205020404" pitchFamily="49" charset="0"/>
              </a:rPr>
              <a:t>TestArrayIntList</a:t>
            </a:r>
            <a:r>
              <a:rPr lang="en-US" altLang="en-US" sz="1800" dirty="0">
                <a:solidFill>
                  <a:srgbClr val="404040"/>
                </a:solidFill>
                <a:latin typeface="Courier New" panose="02070309020205020404" pitchFamily="49" charset="0"/>
              </a:rPr>
              <a:t> {</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2200" dirty="0">
                <a:solidFill>
                  <a:srgbClr val="404040"/>
                </a:solidFill>
                <a:latin typeface="Courier New" panose="02070309020205020404" pitchFamily="49" charset="0"/>
              </a:rPr>
              <a:t>//Ignore the testAddGet1 method </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b="1" dirty="0">
                <a:solidFill>
                  <a:schemeClr val="accent2"/>
                </a:solidFill>
                <a:latin typeface="Courier New" panose="02070309020205020404" pitchFamily="49" charset="0"/>
              </a:rPr>
              <a:t>@Ignore (“Not yet ready please ignore)</a:t>
            </a:r>
          </a:p>
          <a:p>
            <a:pPr lvl="1">
              <a:lnSpc>
                <a:spcPct val="67000"/>
              </a:lnSpc>
              <a:buFont typeface="Wingdings" panose="05000000000000000000" pitchFamily="2" charset="2"/>
              <a:buNone/>
            </a:pPr>
            <a:r>
              <a:rPr lang="en-US" altLang="en-US" sz="1800" b="1" dirty="0">
                <a:solidFill>
                  <a:schemeClr val="accent2"/>
                </a:solidFill>
                <a:latin typeface="Courier New" panose="02070309020205020404" pitchFamily="49" charset="0"/>
              </a:rPr>
              <a:t>    @Test</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public void </a:t>
            </a:r>
            <a:r>
              <a:rPr lang="en-US" altLang="en-US" sz="1800" b="1" dirty="0">
                <a:solidFill>
                  <a:srgbClr val="404040"/>
                </a:solidFill>
                <a:latin typeface="Courier New" panose="02070309020205020404" pitchFamily="49" charset="0"/>
              </a:rPr>
              <a:t>testAddGet1</a:t>
            </a:r>
            <a:r>
              <a:rPr lang="en-US" altLang="en-US" sz="1800" dirty="0">
                <a:solidFill>
                  <a:srgbClr val="404040"/>
                </a:solidFill>
                <a:latin typeface="Courier New" panose="02070309020205020404" pitchFamily="49" charset="0"/>
              </a:rPr>
              <a:t>() {</a:t>
            </a:r>
            <a:endParaRPr lang="en-US" altLang="en-US" sz="1800" b="1" dirty="0">
              <a:solidFill>
                <a:srgbClr val="008000"/>
              </a:solidFill>
              <a:latin typeface="Courier New" panose="02070309020205020404" pitchFamily="49" charset="0"/>
            </a:endParaRP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dirty="0" err="1">
                <a:solidFill>
                  <a:srgbClr val="404040"/>
                </a:solidFill>
                <a:latin typeface="Courier New" panose="02070309020205020404" pitchFamily="49" charset="0"/>
              </a:rPr>
              <a:t>ArrayIntList</a:t>
            </a:r>
            <a:r>
              <a:rPr lang="en-US" altLang="en-US" sz="1800" dirty="0">
                <a:solidFill>
                  <a:srgbClr val="404040"/>
                </a:solidFill>
                <a:latin typeface="Courier New" panose="02070309020205020404" pitchFamily="49" charset="0"/>
              </a:rPr>
              <a:t> list = new </a:t>
            </a:r>
            <a:r>
              <a:rPr lang="en-US" altLang="en-US" sz="1800" dirty="0" err="1">
                <a:solidFill>
                  <a:srgbClr val="404040"/>
                </a:solidFill>
                <a:latin typeface="Courier New" panose="02070309020205020404" pitchFamily="49" charset="0"/>
              </a:rPr>
              <a:t>ArrayIntList</a:t>
            </a:r>
            <a:r>
              <a:rPr lang="en-US" altLang="en-US" sz="1800" dirty="0">
                <a:solidFill>
                  <a:srgbClr val="404040"/>
                </a:solidFill>
                <a:latin typeface="Courier New" panose="02070309020205020404" pitchFamily="49" charset="0"/>
              </a:rPr>
              <a:t>();</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dirty="0" err="1">
                <a:solidFill>
                  <a:srgbClr val="404040"/>
                </a:solidFill>
                <a:latin typeface="Courier New" panose="02070309020205020404" pitchFamily="49" charset="0"/>
              </a:rPr>
              <a:t>list.add</a:t>
            </a:r>
            <a:r>
              <a:rPr lang="en-US" altLang="en-US" sz="1800" dirty="0">
                <a:solidFill>
                  <a:srgbClr val="404040"/>
                </a:solidFill>
                <a:latin typeface="Courier New" panose="02070309020205020404" pitchFamily="49" charset="0"/>
              </a:rPr>
              <a:t>(42);</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dirty="0" err="1">
                <a:solidFill>
                  <a:srgbClr val="404040"/>
                </a:solidFill>
                <a:latin typeface="Courier New" panose="02070309020205020404" pitchFamily="49" charset="0"/>
              </a:rPr>
              <a:t>list.add</a:t>
            </a:r>
            <a:r>
              <a:rPr lang="en-US" altLang="en-US" sz="1800" dirty="0">
                <a:solidFill>
                  <a:srgbClr val="404040"/>
                </a:solidFill>
                <a:latin typeface="Courier New" panose="02070309020205020404" pitchFamily="49" charset="0"/>
              </a:rPr>
              <a:t>(-3);</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dirty="0" err="1">
                <a:solidFill>
                  <a:srgbClr val="404040"/>
                </a:solidFill>
                <a:latin typeface="Courier New" panose="02070309020205020404" pitchFamily="49" charset="0"/>
              </a:rPr>
              <a:t>list.add</a:t>
            </a:r>
            <a:r>
              <a:rPr lang="en-US" altLang="en-US" sz="1800" dirty="0">
                <a:solidFill>
                  <a:srgbClr val="404040"/>
                </a:solidFill>
                <a:latin typeface="Courier New" panose="02070309020205020404" pitchFamily="49" charset="0"/>
              </a:rPr>
              <a:t>(15);</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b="1" dirty="0" err="1">
                <a:solidFill>
                  <a:srgbClr val="404040"/>
                </a:solidFill>
                <a:latin typeface="Courier New" panose="02070309020205020404" pitchFamily="49" charset="0"/>
              </a:rPr>
              <a:t>assertEquals</a:t>
            </a:r>
            <a:r>
              <a:rPr lang="en-US" altLang="en-US" sz="1800" dirty="0">
                <a:solidFill>
                  <a:srgbClr val="404040"/>
                </a:solidFill>
                <a:latin typeface="Courier New" panose="02070309020205020404" pitchFamily="49" charset="0"/>
              </a:rPr>
              <a:t>(42, </a:t>
            </a:r>
            <a:r>
              <a:rPr lang="en-US" altLang="en-US" sz="1800" dirty="0" err="1">
                <a:solidFill>
                  <a:srgbClr val="404040"/>
                </a:solidFill>
                <a:latin typeface="Courier New" panose="02070309020205020404" pitchFamily="49" charset="0"/>
              </a:rPr>
              <a:t>list.get</a:t>
            </a:r>
            <a:r>
              <a:rPr lang="en-US" altLang="en-US" sz="1800" dirty="0">
                <a:solidFill>
                  <a:srgbClr val="404040"/>
                </a:solidFill>
                <a:latin typeface="Courier New" panose="02070309020205020404" pitchFamily="49" charset="0"/>
              </a:rPr>
              <a:t>(0));</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b="1" dirty="0" err="1">
                <a:solidFill>
                  <a:srgbClr val="404040"/>
                </a:solidFill>
                <a:latin typeface="Courier New" panose="02070309020205020404" pitchFamily="49" charset="0"/>
              </a:rPr>
              <a:t>assertEquals</a:t>
            </a:r>
            <a:r>
              <a:rPr lang="en-US" altLang="en-US" sz="1800" dirty="0">
                <a:solidFill>
                  <a:srgbClr val="404040"/>
                </a:solidFill>
                <a:latin typeface="Courier New" panose="02070309020205020404" pitchFamily="49" charset="0"/>
              </a:rPr>
              <a:t>(-3, </a:t>
            </a:r>
            <a:r>
              <a:rPr lang="en-US" altLang="en-US" sz="1800" dirty="0" err="1">
                <a:solidFill>
                  <a:srgbClr val="404040"/>
                </a:solidFill>
                <a:latin typeface="Courier New" panose="02070309020205020404" pitchFamily="49" charset="0"/>
              </a:rPr>
              <a:t>list.get</a:t>
            </a:r>
            <a:r>
              <a:rPr lang="en-US" altLang="en-US" sz="1800" dirty="0">
                <a:solidFill>
                  <a:srgbClr val="404040"/>
                </a:solidFill>
                <a:latin typeface="Courier New" panose="02070309020205020404" pitchFamily="49" charset="0"/>
              </a:rPr>
              <a:t>(1));</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b="1" dirty="0" err="1">
                <a:solidFill>
                  <a:srgbClr val="404040"/>
                </a:solidFill>
                <a:latin typeface="Courier New" panose="02070309020205020404" pitchFamily="49" charset="0"/>
              </a:rPr>
              <a:t>assertEquals</a:t>
            </a:r>
            <a:r>
              <a:rPr lang="en-US" altLang="en-US" sz="1800" dirty="0">
                <a:solidFill>
                  <a:srgbClr val="404040"/>
                </a:solidFill>
                <a:latin typeface="Courier New" panose="02070309020205020404" pitchFamily="49" charset="0"/>
              </a:rPr>
              <a:t>(15, </a:t>
            </a:r>
            <a:r>
              <a:rPr lang="en-US" altLang="en-US" sz="1800" dirty="0" err="1">
                <a:solidFill>
                  <a:srgbClr val="404040"/>
                </a:solidFill>
                <a:latin typeface="Courier New" panose="02070309020205020404" pitchFamily="49" charset="0"/>
              </a:rPr>
              <a:t>list.get</a:t>
            </a:r>
            <a:r>
              <a:rPr lang="en-US" altLang="en-US" sz="1800" dirty="0">
                <a:solidFill>
                  <a:srgbClr val="404040"/>
                </a:solidFill>
                <a:latin typeface="Courier New" panose="02070309020205020404" pitchFamily="49" charset="0"/>
              </a:rPr>
              <a:t>(2));</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p>
          <a:p>
            <a:pPr lvl="1">
              <a:lnSpc>
                <a:spcPct val="67000"/>
              </a:lnSpc>
              <a:buFont typeface="Wingdings" panose="05000000000000000000" pitchFamily="2" charset="2"/>
              <a:buNone/>
            </a:pPr>
            <a:endParaRPr lang="en-US" altLang="en-US" sz="800" dirty="0">
              <a:solidFill>
                <a:srgbClr val="404040"/>
              </a:solidFill>
              <a:latin typeface="Courier New" panose="02070309020205020404" pitchFamily="49" charset="0"/>
            </a:endParaRPr>
          </a:p>
          <a:p>
            <a:pPr lvl="1">
              <a:lnSpc>
                <a:spcPct val="67000"/>
              </a:lnSpc>
              <a:buFont typeface="Wingdings" panose="05000000000000000000" pitchFamily="2" charset="2"/>
              <a:buNone/>
            </a:pPr>
            <a:r>
              <a:rPr lang="en-US" altLang="en-US" sz="1800" b="1" dirty="0">
                <a:solidFill>
                  <a:schemeClr val="accent2"/>
                </a:solidFill>
                <a:latin typeface="Courier New" panose="02070309020205020404" pitchFamily="49" charset="0"/>
              </a:rPr>
              <a:t>    @Test</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public void </a:t>
            </a:r>
            <a:r>
              <a:rPr lang="en-US" altLang="en-US" sz="1800" b="1" dirty="0" err="1">
                <a:solidFill>
                  <a:srgbClr val="404040"/>
                </a:solidFill>
                <a:latin typeface="Courier New" panose="02070309020205020404" pitchFamily="49" charset="0"/>
              </a:rPr>
              <a:t>testIsEmpty</a:t>
            </a:r>
            <a:r>
              <a:rPr lang="en-US" altLang="en-US" sz="1800" dirty="0">
                <a:solidFill>
                  <a:srgbClr val="404040"/>
                </a:solidFill>
                <a:latin typeface="Courier New" panose="02070309020205020404" pitchFamily="49" charset="0"/>
              </a:rPr>
              <a:t>() {</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dirty="0" err="1">
                <a:solidFill>
                  <a:srgbClr val="404040"/>
                </a:solidFill>
                <a:latin typeface="Courier New" panose="02070309020205020404" pitchFamily="49" charset="0"/>
              </a:rPr>
              <a:t>ArrayIntList</a:t>
            </a:r>
            <a:r>
              <a:rPr lang="en-US" altLang="en-US" sz="1800" dirty="0">
                <a:solidFill>
                  <a:srgbClr val="404040"/>
                </a:solidFill>
                <a:latin typeface="Courier New" panose="02070309020205020404" pitchFamily="49" charset="0"/>
              </a:rPr>
              <a:t> list = new </a:t>
            </a:r>
            <a:r>
              <a:rPr lang="en-US" altLang="en-US" sz="1800" dirty="0" err="1">
                <a:solidFill>
                  <a:srgbClr val="404040"/>
                </a:solidFill>
                <a:latin typeface="Courier New" panose="02070309020205020404" pitchFamily="49" charset="0"/>
              </a:rPr>
              <a:t>ArrayIntList</a:t>
            </a:r>
            <a:r>
              <a:rPr lang="en-US" altLang="en-US" sz="1800" dirty="0">
                <a:solidFill>
                  <a:srgbClr val="404040"/>
                </a:solidFill>
                <a:latin typeface="Courier New" panose="02070309020205020404" pitchFamily="49" charset="0"/>
              </a:rPr>
              <a:t>();</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b="1" dirty="0" err="1">
                <a:solidFill>
                  <a:srgbClr val="404040"/>
                </a:solidFill>
                <a:latin typeface="Courier New" panose="02070309020205020404" pitchFamily="49" charset="0"/>
              </a:rPr>
              <a:t>assertTrue</a:t>
            </a:r>
            <a:r>
              <a:rPr lang="en-US" altLang="en-US" sz="1800" dirty="0">
                <a:solidFill>
                  <a:srgbClr val="404040"/>
                </a:solidFill>
                <a:latin typeface="Courier New" panose="02070309020205020404" pitchFamily="49" charset="0"/>
              </a:rPr>
              <a:t>(</a:t>
            </a:r>
            <a:r>
              <a:rPr lang="en-US" altLang="en-US" sz="1800" dirty="0" err="1">
                <a:solidFill>
                  <a:srgbClr val="404040"/>
                </a:solidFill>
                <a:latin typeface="Courier New" panose="02070309020205020404" pitchFamily="49" charset="0"/>
              </a:rPr>
              <a:t>list.isEmpty</a:t>
            </a:r>
            <a:r>
              <a:rPr lang="en-US" altLang="en-US" sz="1800" dirty="0">
                <a:solidFill>
                  <a:srgbClr val="404040"/>
                </a:solidFill>
                <a:latin typeface="Courier New" panose="02070309020205020404" pitchFamily="49" charset="0"/>
              </a:rPr>
              <a:t>());</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dirty="0" err="1">
                <a:solidFill>
                  <a:srgbClr val="404040"/>
                </a:solidFill>
                <a:latin typeface="Courier New" panose="02070309020205020404" pitchFamily="49" charset="0"/>
              </a:rPr>
              <a:t>list.add</a:t>
            </a:r>
            <a:r>
              <a:rPr lang="en-US" altLang="en-US" sz="1800" dirty="0">
                <a:solidFill>
                  <a:srgbClr val="404040"/>
                </a:solidFill>
                <a:latin typeface="Courier New" panose="02070309020205020404" pitchFamily="49" charset="0"/>
              </a:rPr>
              <a:t>(123);</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b="1" dirty="0" err="1">
                <a:solidFill>
                  <a:srgbClr val="404040"/>
                </a:solidFill>
                <a:latin typeface="Courier New" panose="02070309020205020404" pitchFamily="49" charset="0"/>
              </a:rPr>
              <a:t>assertFalse</a:t>
            </a:r>
            <a:r>
              <a:rPr lang="en-US" altLang="en-US" sz="1800" dirty="0">
                <a:solidFill>
                  <a:srgbClr val="404040"/>
                </a:solidFill>
                <a:latin typeface="Courier New" panose="02070309020205020404" pitchFamily="49" charset="0"/>
              </a:rPr>
              <a:t>(</a:t>
            </a:r>
            <a:r>
              <a:rPr lang="en-US" altLang="en-US" sz="1800" dirty="0" err="1">
                <a:solidFill>
                  <a:srgbClr val="404040"/>
                </a:solidFill>
                <a:latin typeface="Courier New" panose="02070309020205020404" pitchFamily="49" charset="0"/>
              </a:rPr>
              <a:t>list.isEmpty</a:t>
            </a:r>
            <a:r>
              <a:rPr lang="en-US" altLang="en-US" sz="1800" dirty="0">
                <a:solidFill>
                  <a:srgbClr val="404040"/>
                </a:solidFill>
                <a:latin typeface="Courier New" panose="02070309020205020404" pitchFamily="49" charset="0"/>
              </a:rPr>
              <a:t>());</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dirty="0" err="1">
                <a:solidFill>
                  <a:srgbClr val="404040"/>
                </a:solidFill>
                <a:latin typeface="Courier New" panose="02070309020205020404" pitchFamily="49" charset="0"/>
              </a:rPr>
              <a:t>list.remove</a:t>
            </a:r>
            <a:r>
              <a:rPr lang="en-US" altLang="en-US" sz="1800" dirty="0">
                <a:solidFill>
                  <a:srgbClr val="404040"/>
                </a:solidFill>
                <a:latin typeface="Courier New" panose="02070309020205020404" pitchFamily="49" charset="0"/>
              </a:rPr>
              <a:t>(0);</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b="1" dirty="0" err="1">
                <a:solidFill>
                  <a:srgbClr val="404040"/>
                </a:solidFill>
                <a:latin typeface="Courier New" panose="02070309020205020404" pitchFamily="49" charset="0"/>
              </a:rPr>
              <a:t>assertTrue</a:t>
            </a:r>
            <a:r>
              <a:rPr lang="en-US" altLang="en-US" sz="1800" dirty="0">
                <a:solidFill>
                  <a:srgbClr val="404040"/>
                </a:solidFill>
                <a:latin typeface="Courier New" panose="02070309020205020404" pitchFamily="49" charset="0"/>
              </a:rPr>
              <a:t>(</a:t>
            </a:r>
            <a:r>
              <a:rPr lang="en-US" altLang="en-US" sz="1800" dirty="0" err="1">
                <a:solidFill>
                  <a:srgbClr val="404040"/>
                </a:solidFill>
                <a:latin typeface="Courier New" panose="02070309020205020404" pitchFamily="49" charset="0"/>
              </a:rPr>
              <a:t>list.isEmpty</a:t>
            </a:r>
            <a:r>
              <a:rPr lang="en-US" altLang="en-US" sz="1800" dirty="0">
                <a:solidFill>
                  <a:srgbClr val="404040"/>
                </a:solidFill>
                <a:latin typeface="Courier New" panose="02070309020205020404" pitchFamily="49" charset="0"/>
              </a:rPr>
              <a:t>());</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endParaRPr lang="en-US" altLang="en-US" sz="1800" b="1" dirty="0">
              <a:solidFill>
                <a:srgbClr val="008000"/>
              </a:solidFill>
              <a:latin typeface="Courier New" panose="02070309020205020404" pitchFamily="49" charset="0"/>
            </a:endParaRPr>
          </a:p>
        </p:txBody>
      </p:sp>
    </p:spTree>
    <p:extLst>
      <p:ext uri="{BB962C8B-B14F-4D97-AF65-F5344CB8AC3E}">
        <p14:creationId xmlns:p14="http://schemas.microsoft.com/office/powerpoint/2010/main" val="129904341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a:extLst>
              <a:ext uri="{FF2B5EF4-FFF2-40B4-BE49-F238E27FC236}">
                <a16:creationId xmlns:a16="http://schemas.microsoft.com/office/drawing/2014/main" id="{F73159FB-BADD-4D8C-963D-919B2E1EC776}"/>
              </a:ext>
            </a:extLst>
          </p:cNvPr>
          <p:cNvSpPr>
            <a:spLocks noGrp="1" noChangeArrowheads="1"/>
          </p:cNvSpPr>
          <p:nvPr>
            <p:ph type="title"/>
          </p:nvPr>
        </p:nvSpPr>
        <p:spPr>
          <a:xfrm>
            <a:off x="739726" y="0"/>
            <a:ext cx="10515600" cy="1325563"/>
          </a:xfrm>
        </p:spPr>
        <p:txBody>
          <a:bodyPr>
            <a:normAutofit/>
          </a:bodyPr>
          <a:lstStyle/>
          <a:p>
            <a:r>
              <a:rPr lang="en-US" altLang="en-US" sz="3600" dirty="0" err="1"/>
              <a:t>ArrayIntList</a:t>
            </a:r>
            <a:r>
              <a:rPr lang="en-US" altLang="en-US" sz="3600" dirty="0"/>
              <a:t> JUnit test with @Ignore at the class level</a:t>
            </a:r>
          </a:p>
        </p:txBody>
      </p:sp>
      <p:sp>
        <p:nvSpPr>
          <p:cNvPr id="482307" name="Rectangle 3">
            <a:extLst>
              <a:ext uri="{FF2B5EF4-FFF2-40B4-BE49-F238E27FC236}">
                <a16:creationId xmlns:a16="http://schemas.microsoft.com/office/drawing/2014/main" id="{EB24111F-A3C3-4E0E-8E96-D30E1340ADBE}"/>
              </a:ext>
            </a:extLst>
          </p:cNvPr>
          <p:cNvSpPr>
            <a:spLocks noGrp="1" noChangeArrowheads="1"/>
          </p:cNvSpPr>
          <p:nvPr>
            <p:ph type="body" idx="1"/>
          </p:nvPr>
        </p:nvSpPr>
        <p:spPr>
          <a:xfrm>
            <a:off x="1524000" y="1295400"/>
            <a:ext cx="9144000" cy="5562600"/>
          </a:xfrm>
        </p:spPr>
        <p:txBody>
          <a:bodyPr>
            <a:normAutofit fontScale="92500" lnSpcReduction="20000"/>
          </a:bodyPr>
          <a:lstStyle/>
          <a:p>
            <a:pPr lvl="1">
              <a:lnSpc>
                <a:spcPct val="67000"/>
              </a:lnSpc>
              <a:buFont typeface="Wingdings" panose="05000000000000000000" pitchFamily="2" charset="2"/>
              <a:buNone/>
            </a:pPr>
            <a:r>
              <a:rPr lang="en-US" altLang="en-US" sz="1600" dirty="0">
                <a:solidFill>
                  <a:srgbClr val="404040"/>
                </a:solidFill>
                <a:latin typeface="Courier New" panose="02070309020205020404" pitchFamily="49" charset="0"/>
              </a:rPr>
              <a:t>import </a:t>
            </a:r>
            <a:r>
              <a:rPr lang="en-US" altLang="en-US" sz="1600" dirty="0" err="1">
                <a:solidFill>
                  <a:srgbClr val="404040"/>
                </a:solidFill>
                <a:latin typeface="Courier New" panose="02070309020205020404" pitchFamily="49" charset="0"/>
              </a:rPr>
              <a:t>org.junit</a:t>
            </a:r>
            <a:r>
              <a:rPr lang="en-US" altLang="en-US" sz="1600" dirty="0">
                <a:solidFill>
                  <a:srgbClr val="404040"/>
                </a:solidFill>
                <a:latin typeface="Courier New" panose="02070309020205020404" pitchFamily="49" charset="0"/>
              </a:rPr>
              <a:t>.*; </a:t>
            </a:r>
          </a:p>
          <a:p>
            <a:pPr lvl="1">
              <a:lnSpc>
                <a:spcPct val="67000"/>
              </a:lnSpc>
              <a:buFont typeface="Wingdings" panose="05000000000000000000" pitchFamily="2" charset="2"/>
              <a:buNone/>
            </a:pPr>
            <a:r>
              <a:rPr lang="en-US" altLang="en-US" sz="1600" dirty="0">
                <a:solidFill>
                  <a:srgbClr val="404040"/>
                </a:solidFill>
                <a:latin typeface="Courier New" panose="02070309020205020404" pitchFamily="49" charset="0"/>
              </a:rPr>
              <a:t>import static </a:t>
            </a:r>
            <a:r>
              <a:rPr lang="en-US" altLang="en-US" sz="1600" dirty="0" err="1">
                <a:solidFill>
                  <a:srgbClr val="404040"/>
                </a:solidFill>
                <a:latin typeface="Courier New" panose="02070309020205020404" pitchFamily="49" charset="0"/>
              </a:rPr>
              <a:t>org.junit.Assert</a:t>
            </a:r>
            <a:r>
              <a:rPr lang="en-US" altLang="en-US" sz="1600" dirty="0">
                <a:solidFill>
                  <a:srgbClr val="404040"/>
                </a:solidFill>
                <a:latin typeface="Courier New" panose="02070309020205020404" pitchFamily="49" charset="0"/>
              </a:rPr>
              <a:t>.*;</a:t>
            </a:r>
          </a:p>
          <a:p>
            <a:pPr lvl="1">
              <a:lnSpc>
                <a:spcPct val="67000"/>
              </a:lnSpc>
              <a:buFont typeface="Wingdings" panose="05000000000000000000" pitchFamily="2" charset="2"/>
              <a:buNone/>
            </a:pPr>
            <a:endParaRPr lang="en-US" altLang="en-US" sz="800" dirty="0">
              <a:solidFill>
                <a:srgbClr val="404040"/>
              </a:solidFill>
              <a:latin typeface="Courier New" panose="02070309020205020404" pitchFamily="49" charset="0"/>
            </a:endParaRPr>
          </a:p>
          <a:p>
            <a:pPr lvl="1">
              <a:lnSpc>
                <a:spcPct val="67000"/>
              </a:lnSpc>
              <a:buFont typeface="Wingdings" panose="05000000000000000000" pitchFamily="2" charset="2"/>
              <a:buNone/>
            </a:pPr>
            <a:r>
              <a:rPr lang="en-US" altLang="en-US" sz="2200" dirty="0">
                <a:solidFill>
                  <a:srgbClr val="404040"/>
                </a:solidFill>
                <a:latin typeface="Courier New" panose="02070309020205020404" pitchFamily="49" charset="0"/>
              </a:rPr>
              <a:t>//Ignore the entire test class </a:t>
            </a:r>
          </a:p>
          <a:p>
            <a:pPr lvl="1">
              <a:lnSpc>
                <a:spcPct val="67000"/>
              </a:lnSpc>
              <a:buFont typeface="Wingdings" panose="05000000000000000000" pitchFamily="2" charset="2"/>
              <a:buNone/>
            </a:pPr>
            <a:r>
              <a:rPr lang="en-US" altLang="en-US" sz="1800" b="1" dirty="0">
                <a:solidFill>
                  <a:schemeClr val="accent2"/>
                </a:solidFill>
                <a:latin typeface="Courier New" panose="02070309020205020404" pitchFamily="49" charset="0"/>
              </a:rPr>
              <a:t>@Ignore (“Not yet ready please ignore)</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public class </a:t>
            </a:r>
            <a:r>
              <a:rPr lang="en-US" altLang="en-US" sz="1800" b="1" dirty="0" err="1">
                <a:solidFill>
                  <a:srgbClr val="404040"/>
                </a:solidFill>
                <a:latin typeface="Courier New" panose="02070309020205020404" pitchFamily="49" charset="0"/>
              </a:rPr>
              <a:t>TestArrayIntList</a:t>
            </a:r>
            <a:r>
              <a:rPr lang="en-US" altLang="en-US" sz="1800" dirty="0">
                <a:solidFill>
                  <a:srgbClr val="404040"/>
                </a:solidFill>
                <a:latin typeface="Courier New" panose="02070309020205020404" pitchFamily="49" charset="0"/>
              </a:rPr>
              <a:t> {</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b="1" dirty="0">
                <a:solidFill>
                  <a:schemeClr val="accent2"/>
                </a:solidFill>
                <a:latin typeface="Courier New" panose="02070309020205020404" pitchFamily="49" charset="0"/>
              </a:rPr>
              <a:t>@Test</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public void </a:t>
            </a:r>
            <a:r>
              <a:rPr lang="en-US" altLang="en-US" sz="1800" b="1" dirty="0">
                <a:solidFill>
                  <a:srgbClr val="404040"/>
                </a:solidFill>
                <a:latin typeface="Courier New" panose="02070309020205020404" pitchFamily="49" charset="0"/>
              </a:rPr>
              <a:t>testAddGet1</a:t>
            </a:r>
            <a:r>
              <a:rPr lang="en-US" altLang="en-US" sz="1800" dirty="0">
                <a:solidFill>
                  <a:srgbClr val="404040"/>
                </a:solidFill>
                <a:latin typeface="Courier New" panose="02070309020205020404" pitchFamily="49" charset="0"/>
              </a:rPr>
              <a:t>() {</a:t>
            </a:r>
            <a:endParaRPr lang="en-US" altLang="en-US" sz="1800" b="1" dirty="0">
              <a:solidFill>
                <a:srgbClr val="008000"/>
              </a:solidFill>
              <a:latin typeface="Courier New" panose="02070309020205020404" pitchFamily="49" charset="0"/>
            </a:endParaRP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dirty="0" err="1">
                <a:solidFill>
                  <a:srgbClr val="404040"/>
                </a:solidFill>
                <a:latin typeface="Courier New" panose="02070309020205020404" pitchFamily="49" charset="0"/>
              </a:rPr>
              <a:t>ArrayIntList</a:t>
            </a:r>
            <a:r>
              <a:rPr lang="en-US" altLang="en-US" sz="1800" dirty="0">
                <a:solidFill>
                  <a:srgbClr val="404040"/>
                </a:solidFill>
                <a:latin typeface="Courier New" panose="02070309020205020404" pitchFamily="49" charset="0"/>
              </a:rPr>
              <a:t> list = new </a:t>
            </a:r>
            <a:r>
              <a:rPr lang="en-US" altLang="en-US" sz="1800" dirty="0" err="1">
                <a:solidFill>
                  <a:srgbClr val="404040"/>
                </a:solidFill>
                <a:latin typeface="Courier New" panose="02070309020205020404" pitchFamily="49" charset="0"/>
              </a:rPr>
              <a:t>ArrayIntList</a:t>
            </a:r>
            <a:r>
              <a:rPr lang="en-US" altLang="en-US" sz="1800" dirty="0">
                <a:solidFill>
                  <a:srgbClr val="404040"/>
                </a:solidFill>
                <a:latin typeface="Courier New" panose="02070309020205020404" pitchFamily="49" charset="0"/>
              </a:rPr>
              <a:t>();</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dirty="0" err="1">
                <a:solidFill>
                  <a:srgbClr val="404040"/>
                </a:solidFill>
                <a:latin typeface="Courier New" panose="02070309020205020404" pitchFamily="49" charset="0"/>
              </a:rPr>
              <a:t>list.add</a:t>
            </a:r>
            <a:r>
              <a:rPr lang="en-US" altLang="en-US" sz="1800" dirty="0">
                <a:solidFill>
                  <a:srgbClr val="404040"/>
                </a:solidFill>
                <a:latin typeface="Courier New" panose="02070309020205020404" pitchFamily="49" charset="0"/>
              </a:rPr>
              <a:t>(42);</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dirty="0" err="1">
                <a:solidFill>
                  <a:srgbClr val="404040"/>
                </a:solidFill>
                <a:latin typeface="Courier New" panose="02070309020205020404" pitchFamily="49" charset="0"/>
              </a:rPr>
              <a:t>list.add</a:t>
            </a:r>
            <a:r>
              <a:rPr lang="en-US" altLang="en-US" sz="1800" dirty="0">
                <a:solidFill>
                  <a:srgbClr val="404040"/>
                </a:solidFill>
                <a:latin typeface="Courier New" panose="02070309020205020404" pitchFamily="49" charset="0"/>
              </a:rPr>
              <a:t>(-3);</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dirty="0" err="1">
                <a:solidFill>
                  <a:srgbClr val="404040"/>
                </a:solidFill>
                <a:latin typeface="Courier New" panose="02070309020205020404" pitchFamily="49" charset="0"/>
              </a:rPr>
              <a:t>list.add</a:t>
            </a:r>
            <a:r>
              <a:rPr lang="en-US" altLang="en-US" sz="1800" dirty="0">
                <a:solidFill>
                  <a:srgbClr val="404040"/>
                </a:solidFill>
                <a:latin typeface="Courier New" panose="02070309020205020404" pitchFamily="49" charset="0"/>
              </a:rPr>
              <a:t>(15);</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b="1" dirty="0" err="1">
                <a:solidFill>
                  <a:srgbClr val="404040"/>
                </a:solidFill>
                <a:latin typeface="Courier New" panose="02070309020205020404" pitchFamily="49" charset="0"/>
              </a:rPr>
              <a:t>assertEquals</a:t>
            </a:r>
            <a:r>
              <a:rPr lang="en-US" altLang="en-US" sz="1800" dirty="0">
                <a:solidFill>
                  <a:srgbClr val="404040"/>
                </a:solidFill>
                <a:latin typeface="Courier New" panose="02070309020205020404" pitchFamily="49" charset="0"/>
              </a:rPr>
              <a:t>(42, </a:t>
            </a:r>
            <a:r>
              <a:rPr lang="en-US" altLang="en-US" sz="1800" dirty="0" err="1">
                <a:solidFill>
                  <a:srgbClr val="404040"/>
                </a:solidFill>
                <a:latin typeface="Courier New" panose="02070309020205020404" pitchFamily="49" charset="0"/>
              </a:rPr>
              <a:t>list.get</a:t>
            </a:r>
            <a:r>
              <a:rPr lang="en-US" altLang="en-US" sz="1800" dirty="0">
                <a:solidFill>
                  <a:srgbClr val="404040"/>
                </a:solidFill>
                <a:latin typeface="Courier New" panose="02070309020205020404" pitchFamily="49" charset="0"/>
              </a:rPr>
              <a:t>(0));</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b="1" dirty="0" err="1">
                <a:solidFill>
                  <a:srgbClr val="404040"/>
                </a:solidFill>
                <a:latin typeface="Courier New" panose="02070309020205020404" pitchFamily="49" charset="0"/>
              </a:rPr>
              <a:t>assertEquals</a:t>
            </a:r>
            <a:r>
              <a:rPr lang="en-US" altLang="en-US" sz="1800" dirty="0">
                <a:solidFill>
                  <a:srgbClr val="404040"/>
                </a:solidFill>
                <a:latin typeface="Courier New" panose="02070309020205020404" pitchFamily="49" charset="0"/>
              </a:rPr>
              <a:t>(-3, </a:t>
            </a:r>
            <a:r>
              <a:rPr lang="en-US" altLang="en-US" sz="1800" dirty="0" err="1">
                <a:solidFill>
                  <a:srgbClr val="404040"/>
                </a:solidFill>
                <a:latin typeface="Courier New" panose="02070309020205020404" pitchFamily="49" charset="0"/>
              </a:rPr>
              <a:t>list.get</a:t>
            </a:r>
            <a:r>
              <a:rPr lang="en-US" altLang="en-US" sz="1800" dirty="0">
                <a:solidFill>
                  <a:srgbClr val="404040"/>
                </a:solidFill>
                <a:latin typeface="Courier New" panose="02070309020205020404" pitchFamily="49" charset="0"/>
              </a:rPr>
              <a:t>(1));</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b="1" dirty="0" err="1">
                <a:solidFill>
                  <a:srgbClr val="404040"/>
                </a:solidFill>
                <a:latin typeface="Courier New" panose="02070309020205020404" pitchFamily="49" charset="0"/>
              </a:rPr>
              <a:t>assertEquals</a:t>
            </a:r>
            <a:r>
              <a:rPr lang="en-US" altLang="en-US" sz="1800" dirty="0">
                <a:solidFill>
                  <a:srgbClr val="404040"/>
                </a:solidFill>
                <a:latin typeface="Courier New" panose="02070309020205020404" pitchFamily="49" charset="0"/>
              </a:rPr>
              <a:t>(15, </a:t>
            </a:r>
            <a:r>
              <a:rPr lang="en-US" altLang="en-US" sz="1800" dirty="0" err="1">
                <a:solidFill>
                  <a:srgbClr val="404040"/>
                </a:solidFill>
                <a:latin typeface="Courier New" panose="02070309020205020404" pitchFamily="49" charset="0"/>
              </a:rPr>
              <a:t>list.get</a:t>
            </a:r>
            <a:r>
              <a:rPr lang="en-US" altLang="en-US" sz="1800" dirty="0">
                <a:solidFill>
                  <a:srgbClr val="404040"/>
                </a:solidFill>
                <a:latin typeface="Courier New" panose="02070309020205020404" pitchFamily="49" charset="0"/>
              </a:rPr>
              <a:t>(2));</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p>
          <a:p>
            <a:pPr lvl="1">
              <a:lnSpc>
                <a:spcPct val="67000"/>
              </a:lnSpc>
              <a:buFont typeface="Wingdings" panose="05000000000000000000" pitchFamily="2" charset="2"/>
              <a:buNone/>
            </a:pPr>
            <a:endParaRPr lang="en-US" altLang="en-US" sz="800" dirty="0">
              <a:solidFill>
                <a:srgbClr val="404040"/>
              </a:solidFill>
              <a:latin typeface="Courier New" panose="02070309020205020404" pitchFamily="49" charset="0"/>
            </a:endParaRPr>
          </a:p>
          <a:p>
            <a:pPr lvl="1">
              <a:lnSpc>
                <a:spcPct val="67000"/>
              </a:lnSpc>
              <a:buFont typeface="Wingdings" panose="05000000000000000000" pitchFamily="2" charset="2"/>
              <a:buNone/>
            </a:pPr>
            <a:r>
              <a:rPr lang="en-US" altLang="en-US" sz="1800" b="1" dirty="0">
                <a:solidFill>
                  <a:schemeClr val="accent2"/>
                </a:solidFill>
                <a:latin typeface="Courier New" panose="02070309020205020404" pitchFamily="49" charset="0"/>
              </a:rPr>
              <a:t>    @Test</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public void </a:t>
            </a:r>
            <a:r>
              <a:rPr lang="en-US" altLang="en-US" sz="1800" b="1" dirty="0" err="1">
                <a:solidFill>
                  <a:srgbClr val="404040"/>
                </a:solidFill>
                <a:latin typeface="Courier New" panose="02070309020205020404" pitchFamily="49" charset="0"/>
              </a:rPr>
              <a:t>testIsEmpty</a:t>
            </a:r>
            <a:r>
              <a:rPr lang="en-US" altLang="en-US" sz="1800" dirty="0">
                <a:solidFill>
                  <a:srgbClr val="404040"/>
                </a:solidFill>
                <a:latin typeface="Courier New" panose="02070309020205020404" pitchFamily="49" charset="0"/>
              </a:rPr>
              <a:t>() {</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dirty="0" err="1">
                <a:solidFill>
                  <a:srgbClr val="404040"/>
                </a:solidFill>
                <a:latin typeface="Courier New" panose="02070309020205020404" pitchFamily="49" charset="0"/>
              </a:rPr>
              <a:t>ArrayIntList</a:t>
            </a:r>
            <a:r>
              <a:rPr lang="en-US" altLang="en-US" sz="1800" dirty="0">
                <a:solidFill>
                  <a:srgbClr val="404040"/>
                </a:solidFill>
                <a:latin typeface="Courier New" panose="02070309020205020404" pitchFamily="49" charset="0"/>
              </a:rPr>
              <a:t> list = new </a:t>
            </a:r>
            <a:r>
              <a:rPr lang="en-US" altLang="en-US" sz="1800" dirty="0" err="1">
                <a:solidFill>
                  <a:srgbClr val="404040"/>
                </a:solidFill>
                <a:latin typeface="Courier New" panose="02070309020205020404" pitchFamily="49" charset="0"/>
              </a:rPr>
              <a:t>ArrayIntList</a:t>
            </a:r>
            <a:r>
              <a:rPr lang="en-US" altLang="en-US" sz="1800" dirty="0">
                <a:solidFill>
                  <a:srgbClr val="404040"/>
                </a:solidFill>
                <a:latin typeface="Courier New" panose="02070309020205020404" pitchFamily="49" charset="0"/>
              </a:rPr>
              <a:t>();</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b="1" dirty="0" err="1">
                <a:solidFill>
                  <a:srgbClr val="404040"/>
                </a:solidFill>
                <a:latin typeface="Courier New" panose="02070309020205020404" pitchFamily="49" charset="0"/>
              </a:rPr>
              <a:t>assertTrue</a:t>
            </a:r>
            <a:r>
              <a:rPr lang="en-US" altLang="en-US" sz="1800" dirty="0">
                <a:solidFill>
                  <a:srgbClr val="404040"/>
                </a:solidFill>
                <a:latin typeface="Courier New" panose="02070309020205020404" pitchFamily="49" charset="0"/>
              </a:rPr>
              <a:t>(</a:t>
            </a:r>
            <a:r>
              <a:rPr lang="en-US" altLang="en-US" sz="1800" dirty="0" err="1">
                <a:solidFill>
                  <a:srgbClr val="404040"/>
                </a:solidFill>
                <a:latin typeface="Courier New" panose="02070309020205020404" pitchFamily="49" charset="0"/>
              </a:rPr>
              <a:t>list.isEmpty</a:t>
            </a:r>
            <a:r>
              <a:rPr lang="en-US" altLang="en-US" sz="1800" dirty="0">
                <a:solidFill>
                  <a:srgbClr val="404040"/>
                </a:solidFill>
                <a:latin typeface="Courier New" panose="02070309020205020404" pitchFamily="49" charset="0"/>
              </a:rPr>
              <a:t>());</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dirty="0" err="1">
                <a:solidFill>
                  <a:srgbClr val="404040"/>
                </a:solidFill>
                <a:latin typeface="Courier New" panose="02070309020205020404" pitchFamily="49" charset="0"/>
              </a:rPr>
              <a:t>list.add</a:t>
            </a:r>
            <a:r>
              <a:rPr lang="en-US" altLang="en-US" sz="1800" dirty="0">
                <a:solidFill>
                  <a:srgbClr val="404040"/>
                </a:solidFill>
                <a:latin typeface="Courier New" panose="02070309020205020404" pitchFamily="49" charset="0"/>
              </a:rPr>
              <a:t>(123);</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b="1" dirty="0" err="1">
                <a:solidFill>
                  <a:srgbClr val="404040"/>
                </a:solidFill>
                <a:latin typeface="Courier New" panose="02070309020205020404" pitchFamily="49" charset="0"/>
              </a:rPr>
              <a:t>assertFalse</a:t>
            </a:r>
            <a:r>
              <a:rPr lang="en-US" altLang="en-US" sz="1800" dirty="0">
                <a:solidFill>
                  <a:srgbClr val="404040"/>
                </a:solidFill>
                <a:latin typeface="Courier New" panose="02070309020205020404" pitchFamily="49" charset="0"/>
              </a:rPr>
              <a:t>(</a:t>
            </a:r>
            <a:r>
              <a:rPr lang="en-US" altLang="en-US" sz="1800" dirty="0" err="1">
                <a:solidFill>
                  <a:srgbClr val="404040"/>
                </a:solidFill>
                <a:latin typeface="Courier New" panose="02070309020205020404" pitchFamily="49" charset="0"/>
              </a:rPr>
              <a:t>list.isEmpty</a:t>
            </a:r>
            <a:r>
              <a:rPr lang="en-US" altLang="en-US" sz="1800" dirty="0">
                <a:solidFill>
                  <a:srgbClr val="404040"/>
                </a:solidFill>
                <a:latin typeface="Courier New" panose="02070309020205020404" pitchFamily="49" charset="0"/>
              </a:rPr>
              <a:t>());</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dirty="0" err="1">
                <a:solidFill>
                  <a:srgbClr val="404040"/>
                </a:solidFill>
                <a:latin typeface="Courier New" panose="02070309020205020404" pitchFamily="49" charset="0"/>
              </a:rPr>
              <a:t>list.remove</a:t>
            </a:r>
            <a:r>
              <a:rPr lang="en-US" altLang="en-US" sz="1800" dirty="0">
                <a:solidFill>
                  <a:srgbClr val="404040"/>
                </a:solidFill>
                <a:latin typeface="Courier New" panose="02070309020205020404" pitchFamily="49" charset="0"/>
              </a:rPr>
              <a:t>(0);</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b="1" dirty="0" err="1">
                <a:solidFill>
                  <a:srgbClr val="404040"/>
                </a:solidFill>
                <a:latin typeface="Courier New" panose="02070309020205020404" pitchFamily="49" charset="0"/>
              </a:rPr>
              <a:t>assertTrue</a:t>
            </a:r>
            <a:r>
              <a:rPr lang="en-US" altLang="en-US" sz="1800" dirty="0">
                <a:solidFill>
                  <a:srgbClr val="404040"/>
                </a:solidFill>
                <a:latin typeface="Courier New" panose="02070309020205020404" pitchFamily="49" charset="0"/>
              </a:rPr>
              <a:t>(</a:t>
            </a:r>
            <a:r>
              <a:rPr lang="en-US" altLang="en-US" sz="1800" dirty="0" err="1">
                <a:solidFill>
                  <a:srgbClr val="404040"/>
                </a:solidFill>
                <a:latin typeface="Courier New" panose="02070309020205020404" pitchFamily="49" charset="0"/>
              </a:rPr>
              <a:t>list.isEmpty</a:t>
            </a:r>
            <a:r>
              <a:rPr lang="en-US" altLang="en-US" sz="1800" dirty="0">
                <a:solidFill>
                  <a:srgbClr val="404040"/>
                </a:solidFill>
                <a:latin typeface="Courier New" panose="02070309020205020404" pitchFamily="49" charset="0"/>
              </a:rPr>
              <a:t>());</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endParaRPr lang="en-US" altLang="en-US" sz="1800" b="1" dirty="0">
              <a:solidFill>
                <a:srgbClr val="008000"/>
              </a:solidFill>
              <a:latin typeface="Courier New" panose="02070309020205020404" pitchFamily="49" charset="0"/>
            </a:endParaRPr>
          </a:p>
        </p:txBody>
      </p:sp>
    </p:spTree>
    <p:extLst>
      <p:ext uri="{BB962C8B-B14F-4D97-AF65-F5344CB8AC3E}">
        <p14:creationId xmlns:p14="http://schemas.microsoft.com/office/powerpoint/2010/main" val="363320940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a:extLst>
              <a:ext uri="{FF2B5EF4-FFF2-40B4-BE49-F238E27FC236}">
                <a16:creationId xmlns:a16="http://schemas.microsoft.com/office/drawing/2014/main" id="{C70ABF8F-EFAD-42F5-A9A6-0B2F9647EE57}"/>
              </a:ext>
            </a:extLst>
          </p:cNvPr>
          <p:cNvSpPr>
            <a:spLocks noGrp="1" noChangeArrowheads="1"/>
          </p:cNvSpPr>
          <p:nvPr>
            <p:ph type="title"/>
          </p:nvPr>
        </p:nvSpPr>
        <p:spPr/>
        <p:txBody>
          <a:bodyPr/>
          <a:lstStyle/>
          <a:p>
            <a:r>
              <a:rPr lang="en-US" altLang="en-US"/>
              <a:t>Tests with a timeout</a:t>
            </a:r>
          </a:p>
        </p:txBody>
      </p:sp>
      <p:sp>
        <p:nvSpPr>
          <p:cNvPr id="485379" name="Rectangle 3">
            <a:extLst>
              <a:ext uri="{FF2B5EF4-FFF2-40B4-BE49-F238E27FC236}">
                <a16:creationId xmlns:a16="http://schemas.microsoft.com/office/drawing/2014/main" id="{AC746E25-E865-41CD-9564-D25C1B553443}"/>
              </a:ext>
            </a:extLst>
          </p:cNvPr>
          <p:cNvSpPr>
            <a:spLocks noGrp="1" noChangeArrowheads="1"/>
          </p:cNvSpPr>
          <p:nvPr>
            <p:ph type="body" idx="1"/>
          </p:nvPr>
        </p:nvSpPr>
        <p:spPr>
          <a:xfrm>
            <a:off x="1524000" y="1295400"/>
            <a:ext cx="9144000" cy="5562600"/>
          </a:xfrm>
        </p:spPr>
        <p:txBody>
          <a:bodyPr/>
          <a:lstStyle/>
          <a:p>
            <a:pPr lvl="1">
              <a:lnSpc>
                <a:spcPct val="80000"/>
              </a:lnSpc>
              <a:buFont typeface="Wingdings" panose="05000000000000000000" pitchFamily="2" charset="2"/>
              <a:buNone/>
            </a:pPr>
            <a:r>
              <a:rPr lang="en-US" altLang="en-US" b="1">
                <a:solidFill>
                  <a:srgbClr val="404040"/>
                </a:solidFill>
                <a:latin typeface="Courier New" panose="02070309020205020404" pitchFamily="49" charset="0"/>
              </a:rPr>
              <a:t>    </a:t>
            </a:r>
            <a:r>
              <a:rPr lang="en-US" altLang="en-US">
                <a:solidFill>
                  <a:srgbClr val="404040"/>
                </a:solidFill>
                <a:latin typeface="Courier New" panose="02070309020205020404" pitchFamily="49" charset="0"/>
              </a:rPr>
              <a:t>@Test</a:t>
            </a:r>
            <a:r>
              <a:rPr lang="en-US" altLang="en-US" b="1">
                <a:solidFill>
                  <a:srgbClr val="003399"/>
                </a:solidFill>
                <a:latin typeface="Courier New" panose="02070309020205020404" pitchFamily="49" charset="0"/>
              </a:rPr>
              <a:t>(timeout = 5000)</a:t>
            </a:r>
          </a:p>
          <a:p>
            <a:pPr lvl="1">
              <a:lnSpc>
                <a:spcPct val="80000"/>
              </a:lnSpc>
              <a:buFont typeface="Wingdings" panose="05000000000000000000" pitchFamily="2" charset="2"/>
              <a:buNone/>
            </a:pPr>
            <a:r>
              <a:rPr lang="en-US" altLang="en-US">
                <a:solidFill>
                  <a:srgbClr val="404040"/>
                </a:solidFill>
                <a:latin typeface="Courier New" panose="02070309020205020404" pitchFamily="49" charset="0"/>
              </a:rPr>
              <a:t>    public void </a:t>
            </a:r>
            <a:r>
              <a:rPr lang="en-US" altLang="en-US" b="1">
                <a:solidFill>
                  <a:srgbClr val="404040"/>
                </a:solidFill>
              </a:rPr>
              <a:t>name</a:t>
            </a:r>
            <a:r>
              <a:rPr lang="en-US" altLang="en-US">
                <a:solidFill>
                  <a:srgbClr val="404040"/>
                </a:solidFill>
                <a:latin typeface="Courier New" panose="02070309020205020404" pitchFamily="49" charset="0"/>
              </a:rPr>
              <a:t>() { ... }</a:t>
            </a:r>
          </a:p>
          <a:p>
            <a:pPr lvl="1">
              <a:lnSpc>
                <a:spcPct val="80000"/>
              </a:lnSpc>
              <a:buFont typeface="Wingdings" panose="05000000000000000000" pitchFamily="2" charset="2"/>
              <a:buNone/>
            </a:pPr>
            <a:endParaRPr lang="en-US" altLang="en-US">
              <a:solidFill>
                <a:srgbClr val="404040"/>
              </a:solidFill>
              <a:latin typeface="Courier New" panose="02070309020205020404" pitchFamily="49" charset="0"/>
            </a:endParaRPr>
          </a:p>
          <a:p>
            <a:pPr lvl="1"/>
            <a:r>
              <a:rPr lang="en-US" altLang="en-US">
                <a:solidFill>
                  <a:srgbClr val="404040"/>
                </a:solidFill>
              </a:rPr>
              <a:t>The above method will be considered a failure if it doesn't finish running within 5000 ms</a:t>
            </a:r>
          </a:p>
          <a:p>
            <a:pPr lvl="1"/>
            <a:endParaRPr lang="en-US" altLang="en-US" sz="2600">
              <a:solidFill>
                <a:srgbClr val="404040"/>
              </a:solidFill>
            </a:endParaRPr>
          </a:p>
          <a:p>
            <a:pPr lvl="1">
              <a:lnSpc>
                <a:spcPct val="80000"/>
              </a:lnSpc>
              <a:buFont typeface="Wingdings" panose="05000000000000000000" pitchFamily="2" charset="2"/>
              <a:buNone/>
            </a:pPr>
            <a:r>
              <a:rPr lang="en-US" altLang="en-US">
                <a:solidFill>
                  <a:srgbClr val="404040"/>
                </a:solidFill>
                <a:latin typeface="Courier New" panose="02070309020205020404" pitchFamily="49" charset="0"/>
              </a:rPr>
              <a:t>    private static final int </a:t>
            </a:r>
            <a:r>
              <a:rPr lang="en-US" altLang="en-US" b="1">
                <a:solidFill>
                  <a:srgbClr val="404040"/>
                </a:solidFill>
                <a:latin typeface="Courier New" panose="02070309020205020404" pitchFamily="49" charset="0"/>
              </a:rPr>
              <a:t>TIMEOUT</a:t>
            </a:r>
            <a:r>
              <a:rPr lang="en-US" altLang="en-US">
                <a:solidFill>
                  <a:srgbClr val="404040"/>
                </a:solidFill>
                <a:latin typeface="Courier New" panose="02070309020205020404" pitchFamily="49" charset="0"/>
              </a:rPr>
              <a:t> = 2000;</a:t>
            </a:r>
          </a:p>
          <a:p>
            <a:pPr lvl="1">
              <a:lnSpc>
                <a:spcPct val="80000"/>
              </a:lnSpc>
              <a:buFont typeface="Wingdings" panose="05000000000000000000" pitchFamily="2" charset="2"/>
              <a:buNone/>
            </a:pPr>
            <a:r>
              <a:rPr lang="en-US" altLang="en-US">
                <a:solidFill>
                  <a:srgbClr val="404040"/>
                </a:solidFill>
                <a:latin typeface="Courier New" panose="02070309020205020404" pitchFamily="49" charset="0"/>
              </a:rPr>
              <a:t>    ...</a:t>
            </a:r>
            <a:br>
              <a:rPr lang="en-US" altLang="en-US">
                <a:solidFill>
                  <a:srgbClr val="404040"/>
                </a:solidFill>
                <a:latin typeface="Courier New" panose="02070309020205020404" pitchFamily="49" charset="0"/>
              </a:rPr>
            </a:br>
            <a:endParaRPr lang="en-US" altLang="en-US">
              <a:solidFill>
                <a:srgbClr val="404040"/>
              </a:solidFill>
              <a:latin typeface="Courier New" panose="02070309020205020404" pitchFamily="49" charset="0"/>
            </a:endParaRPr>
          </a:p>
          <a:p>
            <a:pPr lvl="1">
              <a:lnSpc>
                <a:spcPct val="80000"/>
              </a:lnSpc>
              <a:buFont typeface="Wingdings" panose="05000000000000000000" pitchFamily="2" charset="2"/>
              <a:buNone/>
            </a:pPr>
            <a:r>
              <a:rPr lang="en-US" altLang="en-US">
                <a:solidFill>
                  <a:srgbClr val="404040"/>
                </a:solidFill>
                <a:latin typeface="Courier New" panose="02070309020205020404" pitchFamily="49" charset="0"/>
              </a:rPr>
              <a:t>    @Test(timeout = </a:t>
            </a:r>
            <a:r>
              <a:rPr lang="en-US" altLang="en-US" b="1">
                <a:solidFill>
                  <a:schemeClr val="accent2"/>
                </a:solidFill>
                <a:latin typeface="Courier New" panose="02070309020205020404" pitchFamily="49" charset="0"/>
              </a:rPr>
              <a:t>TIMEOUT</a:t>
            </a:r>
            <a:r>
              <a:rPr lang="en-US" altLang="en-US">
                <a:solidFill>
                  <a:srgbClr val="404040"/>
                </a:solidFill>
                <a:latin typeface="Courier New" panose="02070309020205020404" pitchFamily="49" charset="0"/>
              </a:rPr>
              <a:t>)</a:t>
            </a:r>
          </a:p>
          <a:p>
            <a:pPr lvl="1">
              <a:lnSpc>
                <a:spcPct val="80000"/>
              </a:lnSpc>
              <a:buFont typeface="Wingdings" panose="05000000000000000000" pitchFamily="2" charset="2"/>
              <a:buNone/>
            </a:pPr>
            <a:r>
              <a:rPr lang="en-US" altLang="en-US">
                <a:solidFill>
                  <a:srgbClr val="404040"/>
                </a:solidFill>
                <a:latin typeface="Courier New" panose="02070309020205020404" pitchFamily="49" charset="0"/>
              </a:rPr>
              <a:t>    public void </a:t>
            </a:r>
            <a:r>
              <a:rPr lang="en-US" altLang="en-US" b="1">
                <a:solidFill>
                  <a:srgbClr val="404040"/>
                </a:solidFill>
              </a:rPr>
              <a:t>name</a:t>
            </a:r>
            <a:r>
              <a:rPr lang="en-US" altLang="en-US">
                <a:solidFill>
                  <a:srgbClr val="404040"/>
                </a:solidFill>
                <a:latin typeface="Courier New" panose="02070309020205020404" pitchFamily="49" charset="0"/>
              </a:rPr>
              <a:t>() { ... }</a:t>
            </a:r>
          </a:p>
          <a:p>
            <a:pPr lvl="1">
              <a:buFont typeface="Wingdings" panose="05000000000000000000" pitchFamily="2" charset="2"/>
              <a:buNone/>
            </a:pPr>
            <a:endParaRPr lang="en-US" altLang="en-US">
              <a:solidFill>
                <a:srgbClr val="404040"/>
              </a:solidFill>
              <a:latin typeface="Courier New" panose="02070309020205020404" pitchFamily="49" charset="0"/>
            </a:endParaRPr>
          </a:p>
          <a:p>
            <a:pPr lvl="1"/>
            <a:r>
              <a:rPr lang="en-US" altLang="en-US">
                <a:solidFill>
                  <a:srgbClr val="404040"/>
                </a:solidFill>
              </a:rPr>
              <a:t>Times out / fails after 2000 ms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a:extLst>
              <a:ext uri="{FF2B5EF4-FFF2-40B4-BE49-F238E27FC236}">
                <a16:creationId xmlns:a16="http://schemas.microsoft.com/office/drawing/2014/main" id="{78FB668F-2B62-4D65-904D-26BEEA8F3310}"/>
              </a:ext>
            </a:extLst>
          </p:cNvPr>
          <p:cNvSpPr>
            <a:spLocks noGrp="1" noChangeArrowheads="1"/>
          </p:cNvSpPr>
          <p:nvPr>
            <p:ph type="title"/>
          </p:nvPr>
        </p:nvSpPr>
        <p:spPr/>
        <p:txBody>
          <a:bodyPr/>
          <a:lstStyle/>
          <a:p>
            <a:r>
              <a:rPr lang="en-US" altLang="en-US"/>
              <a:t>Pervasive timeouts</a:t>
            </a:r>
          </a:p>
        </p:txBody>
      </p:sp>
      <p:sp>
        <p:nvSpPr>
          <p:cNvPr id="517123" name="Rectangle 3">
            <a:extLst>
              <a:ext uri="{FF2B5EF4-FFF2-40B4-BE49-F238E27FC236}">
                <a16:creationId xmlns:a16="http://schemas.microsoft.com/office/drawing/2014/main" id="{96108409-9388-46E8-B588-B52F31B99465}"/>
              </a:ext>
            </a:extLst>
          </p:cNvPr>
          <p:cNvSpPr>
            <a:spLocks noGrp="1" noChangeArrowheads="1"/>
          </p:cNvSpPr>
          <p:nvPr>
            <p:ph type="body" idx="1"/>
          </p:nvPr>
        </p:nvSpPr>
        <p:spPr>
          <a:xfrm>
            <a:off x="1524000" y="1295400"/>
            <a:ext cx="9144000" cy="5562600"/>
          </a:xfrm>
        </p:spPr>
        <p:txBody>
          <a:bodyPr>
            <a:normAutofit fontScale="85000" lnSpcReduction="20000"/>
          </a:bodyPr>
          <a:lstStyle/>
          <a:p>
            <a:pPr>
              <a:lnSpc>
                <a:spcPct val="70000"/>
              </a:lnSpc>
              <a:buFontTx/>
              <a:buNone/>
            </a:pPr>
            <a:r>
              <a:rPr lang="en-US" altLang="en-US" sz="1800">
                <a:solidFill>
                  <a:srgbClr val="262626"/>
                </a:solidFill>
                <a:latin typeface="Courier New" panose="02070309020205020404" pitchFamily="49" charset="0"/>
              </a:rPr>
              <a:t>public class DateTest {</a:t>
            </a:r>
          </a:p>
          <a:p>
            <a:pPr>
              <a:lnSpc>
                <a:spcPct val="70000"/>
              </a:lnSpc>
              <a:buFontTx/>
              <a:buNone/>
            </a:pPr>
            <a:r>
              <a:rPr lang="en-US" altLang="en-US" sz="1800">
                <a:solidFill>
                  <a:srgbClr val="262626"/>
                </a:solidFill>
                <a:latin typeface="Courier New" panose="02070309020205020404" pitchFamily="49" charset="0"/>
              </a:rPr>
              <a:t>    @Test</a:t>
            </a:r>
            <a:r>
              <a:rPr lang="en-US" altLang="en-US" sz="1800" b="1">
                <a:solidFill>
                  <a:schemeClr val="accent2"/>
                </a:solidFill>
                <a:latin typeface="Courier New" panose="02070309020205020404" pitchFamily="49" charset="0"/>
              </a:rPr>
              <a:t>(timeout = DEFAULT_TIMEOUT)</a:t>
            </a:r>
          </a:p>
          <a:p>
            <a:pPr>
              <a:lnSpc>
                <a:spcPct val="70000"/>
              </a:lnSpc>
              <a:buFontTx/>
              <a:buNone/>
            </a:pPr>
            <a:r>
              <a:rPr lang="en-US" altLang="en-US" sz="1800">
                <a:solidFill>
                  <a:srgbClr val="262626"/>
                </a:solidFill>
                <a:latin typeface="Courier New" panose="02070309020205020404" pitchFamily="49" charset="0"/>
              </a:rPr>
              <a:t>    public void test_</a:t>
            </a:r>
            <a:r>
              <a:rPr lang="en-US" altLang="en-US" sz="1800" b="1">
                <a:solidFill>
                  <a:schemeClr val="accent2"/>
                </a:solidFill>
                <a:latin typeface="Courier New" panose="02070309020205020404" pitchFamily="49" charset="0"/>
              </a:rPr>
              <a:t>addDays_withinSameMonth_1</a:t>
            </a:r>
            <a:r>
              <a:rPr lang="en-US" altLang="en-US" sz="1800">
                <a:solidFill>
                  <a:srgbClr val="262626"/>
                </a:solidFill>
                <a:latin typeface="Courier New" panose="02070309020205020404" pitchFamily="49" charset="0"/>
              </a:rPr>
              <a:t>() {</a:t>
            </a:r>
          </a:p>
          <a:p>
            <a:pPr>
              <a:lnSpc>
                <a:spcPct val="70000"/>
              </a:lnSpc>
              <a:buFontTx/>
              <a:buNone/>
            </a:pPr>
            <a:r>
              <a:rPr lang="en-US" altLang="en-US" sz="1800">
                <a:solidFill>
                  <a:srgbClr val="262626"/>
                </a:solidFill>
                <a:latin typeface="Courier New" panose="02070309020205020404" pitchFamily="49" charset="0"/>
              </a:rPr>
              <a:t>        Date d = new Date(2050, 2, 15);</a:t>
            </a:r>
          </a:p>
          <a:p>
            <a:pPr>
              <a:lnSpc>
                <a:spcPct val="70000"/>
              </a:lnSpc>
              <a:buFontTx/>
              <a:buNone/>
            </a:pPr>
            <a:r>
              <a:rPr lang="en-US" altLang="en-US" sz="1800">
                <a:solidFill>
                  <a:srgbClr val="262626"/>
                </a:solidFill>
                <a:latin typeface="Courier New" panose="02070309020205020404" pitchFamily="49" charset="0"/>
              </a:rPr>
              <a:t>        d.addDays(4);</a:t>
            </a:r>
          </a:p>
          <a:p>
            <a:pPr>
              <a:lnSpc>
                <a:spcPct val="70000"/>
              </a:lnSpc>
              <a:buFontTx/>
              <a:buNone/>
            </a:pPr>
            <a:r>
              <a:rPr lang="en-US" altLang="en-US" sz="1800">
                <a:solidFill>
                  <a:srgbClr val="262626"/>
                </a:solidFill>
                <a:latin typeface="Courier New" panose="02070309020205020404" pitchFamily="49" charset="0"/>
              </a:rPr>
              <a:t>        Date expected = new Date(2050, 2, 19);</a:t>
            </a:r>
          </a:p>
          <a:p>
            <a:pPr>
              <a:lnSpc>
                <a:spcPct val="70000"/>
              </a:lnSpc>
              <a:buFontTx/>
              <a:buNone/>
            </a:pPr>
            <a:r>
              <a:rPr lang="en-US" altLang="en-US" sz="1800">
                <a:solidFill>
                  <a:srgbClr val="262626"/>
                </a:solidFill>
                <a:latin typeface="Courier New" panose="02070309020205020404" pitchFamily="49" charset="0"/>
              </a:rPr>
              <a:t>        assertEquals("date after +4 days", expected, d);</a:t>
            </a:r>
            <a:endParaRPr lang="en-US" altLang="en-US" sz="1800" b="1">
              <a:solidFill>
                <a:srgbClr val="008000"/>
              </a:solidFill>
              <a:latin typeface="Courier New" panose="02070309020205020404" pitchFamily="49" charset="0"/>
            </a:endParaRPr>
          </a:p>
          <a:p>
            <a:pPr>
              <a:lnSpc>
                <a:spcPct val="70000"/>
              </a:lnSpc>
              <a:buFontTx/>
              <a:buNone/>
            </a:pPr>
            <a:r>
              <a:rPr lang="en-US" altLang="en-US" sz="1800">
                <a:solidFill>
                  <a:srgbClr val="262626"/>
                </a:solidFill>
                <a:latin typeface="Courier New" panose="02070309020205020404" pitchFamily="49" charset="0"/>
              </a:rPr>
              <a:t>    }</a:t>
            </a:r>
            <a:endParaRPr lang="en-US" altLang="en-US" sz="1800" b="1">
              <a:solidFill>
                <a:srgbClr val="008000"/>
              </a:solidFill>
              <a:latin typeface="Courier New" panose="02070309020205020404" pitchFamily="49" charset="0"/>
            </a:endParaRPr>
          </a:p>
          <a:p>
            <a:pPr>
              <a:lnSpc>
                <a:spcPct val="70000"/>
              </a:lnSpc>
              <a:buFontTx/>
              <a:buNone/>
            </a:pPr>
            <a:endParaRPr lang="en-US" altLang="en-US" sz="1800">
              <a:solidFill>
                <a:srgbClr val="262626"/>
              </a:solidFill>
              <a:latin typeface="Courier New" panose="02070309020205020404" pitchFamily="49" charset="0"/>
            </a:endParaRPr>
          </a:p>
          <a:p>
            <a:pPr>
              <a:lnSpc>
                <a:spcPct val="70000"/>
              </a:lnSpc>
              <a:buFontTx/>
              <a:buNone/>
            </a:pPr>
            <a:endParaRPr lang="en-US" altLang="en-US" sz="1800">
              <a:solidFill>
                <a:srgbClr val="262626"/>
              </a:solidFill>
              <a:latin typeface="Courier New" panose="02070309020205020404" pitchFamily="49" charset="0"/>
            </a:endParaRPr>
          </a:p>
          <a:p>
            <a:pPr>
              <a:lnSpc>
                <a:spcPct val="70000"/>
              </a:lnSpc>
              <a:buFontTx/>
              <a:buNone/>
            </a:pPr>
            <a:r>
              <a:rPr lang="en-US" altLang="en-US" sz="1800">
                <a:solidFill>
                  <a:srgbClr val="262626"/>
                </a:solidFill>
                <a:latin typeface="Courier New" panose="02070309020205020404" pitchFamily="49" charset="0"/>
              </a:rPr>
              <a:t>    @Test</a:t>
            </a:r>
            <a:r>
              <a:rPr lang="en-US" altLang="en-US" sz="1800" b="1">
                <a:solidFill>
                  <a:schemeClr val="accent2"/>
                </a:solidFill>
                <a:latin typeface="Courier New" panose="02070309020205020404" pitchFamily="49" charset="0"/>
              </a:rPr>
              <a:t>(timeout = DEFAULT_TIMEOUT)</a:t>
            </a:r>
            <a:endParaRPr lang="en-US" altLang="en-US" sz="1800">
              <a:solidFill>
                <a:schemeClr val="accent2"/>
              </a:solidFill>
              <a:latin typeface="Courier New" panose="02070309020205020404" pitchFamily="49" charset="0"/>
            </a:endParaRPr>
          </a:p>
          <a:p>
            <a:pPr>
              <a:lnSpc>
                <a:spcPct val="70000"/>
              </a:lnSpc>
              <a:buFontTx/>
              <a:buNone/>
            </a:pPr>
            <a:r>
              <a:rPr lang="en-US" altLang="en-US" sz="1800">
                <a:solidFill>
                  <a:srgbClr val="262626"/>
                </a:solidFill>
                <a:latin typeface="Courier New" panose="02070309020205020404" pitchFamily="49" charset="0"/>
              </a:rPr>
              <a:t>    public void test_</a:t>
            </a:r>
            <a:r>
              <a:rPr lang="en-US" altLang="en-US" sz="1800" b="1">
                <a:solidFill>
                  <a:schemeClr val="accent2"/>
                </a:solidFill>
                <a:latin typeface="Courier New" panose="02070309020205020404" pitchFamily="49" charset="0"/>
              </a:rPr>
              <a:t>addDays_wrapToNextMonth_2</a:t>
            </a:r>
            <a:r>
              <a:rPr lang="en-US" altLang="en-US" sz="1800">
                <a:solidFill>
                  <a:srgbClr val="262626"/>
                </a:solidFill>
                <a:latin typeface="Courier New" panose="02070309020205020404" pitchFamily="49" charset="0"/>
              </a:rPr>
              <a:t>() {</a:t>
            </a:r>
          </a:p>
          <a:p>
            <a:pPr>
              <a:lnSpc>
                <a:spcPct val="70000"/>
              </a:lnSpc>
              <a:buFontTx/>
              <a:buNone/>
            </a:pPr>
            <a:r>
              <a:rPr lang="en-US" altLang="en-US" sz="1800">
                <a:solidFill>
                  <a:srgbClr val="262626"/>
                </a:solidFill>
                <a:latin typeface="Courier New" panose="02070309020205020404" pitchFamily="49" charset="0"/>
              </a:rPr>
              <a:t>        Date d = new Date(2050, 2, 15);</a:t>
            </a:r>
          </a:p>
          <a:p>
            <a:pPr>
              <a:lnSpc>
                <a:spcPct val="70000"/>
              </a:lnSpc>
              <a:buFontTx/>
              <a:buNone/>
            </a:pPr>
            <a:r>
              <a:rPr lang="en-US" altLang="en-US" sz="1800">
                <a:solidFill>
                  <a:srgbClr val="262626"/>
                </a:solidFill>
                <a:latin typeface="Courier New" panose="02070309020205020404" pitchFamily="49" charset="0"/>
              </a:rPr>
              <a:t>        d.addDays(14);</a:t>
            </a:r>
          </a:p>
          <a:p>
            <a:pPr>
              <a:lnSpc>
                <a:spcPct val="70000"/>
              </a:lnSpc>
              <a:buFontTx/>
              <a:buNone/>
            </a:pPr>
            <a:r>
              <a:rPr lang="en-US" altLang="en-US" sz="1800">
                <a:solidFill>
                  <a:srgbClr val="262626"/>
                </a:solidFill>
                <a:latin typeface="Courier New" panose="02070309020205020404" pitchFamily="49" charset="0"/>
              </a:rPr>
              <a:t>        Date expected = new Date(2050, 3, 1);</a:t>
            </a:r>
          </a:p>
          <a:p>
            <a:pPr>
              <a:lnSpc>
                <a:spcPct val="70000"/>
              </a:lnSpc>
              <a:buFontTx/>
              <a:buNone/>
            </a:pPr>
            <a:r>
              <a:rPr lang="en-US" altLang="en-US" sz="1800">
                <a:solidFill>
                  <a:srgbClr val="262626"/>
                </a:solidFill>
                <a:latin typeface="Courier New" panose="02070309020205020404" pitchFamily="49" charset="0"/>
              </a:rPr>
              <a:t>        assertEquals("date after +14 days", expected, d);</a:t>
            </a:r>
            <a:endParaRPr lang="en-US" altLang="en-US" sz="1800" b="1">
              <a:solidFill>
                <a:srgbClr val="008000"/>
              </a:solidFill>
              <a:latin typeface="Courier New" panose="02070309020205020404" pitchFamily="49" charset="0"/>
            </a:endParaRPr>
          </a:p>
          <a:p>
            <a:pPr>
              <a:lnSpc>
                <a:spcPct val="70000"/>
              </a:lnSpc>
              <a:buFontTx/>
              <a:buNone/>
            </a:pPr>
            <a:r>
              <a:rPr lang="en-US" altLang="en-US" sz="1800">
                <a:solidFill>
                  <a:srgbClr val="262626"/>
                </a:solidFill>
                <a:latin typeface="Courier New" panose="02070309020205020404" pitchFamily="49" charset="0"/>
              </a:rPr>
              <a:t>    }</a:t>
            </a:r>
            <a:endParaRPr lang="en-US" altLang="en-US" sz="1800" b="1">
              <a:solidFill>
                <a:srgbClr val="008000"/>
              </a:solidFill>
              <a:latin typeface="Courier New" panose="02070309020205020404" pitchFamily="49" charset="0"/>
            </a:endParaRPr>
          </a:p>
          <a:p>
            <a:pPr>
              <a:lnSpc>
                <a:spcPct val="70000"/>
              </a:lnSpc>
              <a:buFontTx/>
              <a:buNone/>
            </a:pPr>
            <a:endParaRPr lang="en-US" altLang="en-US" sz="1800">
              <a:solidFill>
                <a:srgbClr val="262626"/>
              </a:solidFill>
              <a:latin typeface="Courier New" panose="02070309020205020404" pitchFamily="49" charset="0"/>
            </a:endParaRPr>
          </a:p>
          <a:p>
            <a:pPr>
              <a:lnSpc>
                <a:spcPct val="70000"/>
              </a:lnSpc>
              <a:buFontTx/>
              <a:buNone/>
            </a:pPr>
            <a:r>
              <a:rPr lang="en-US" altLang="en-US" sz="1800">
                <a:solidFill>
                  <a:srgbClr val="262626"/>
                </a:solidFill>
                <a:latin typeface="Courier New" panose="02070309020205020404" pitchFamily="49" charset="0"/>
              </a:rPr>
              <a:t>    </a:t>
            </a:r>
            <a:r>
              <a:rPr lang="en-US" altLang="en-US" sz="1800" b="1">
                <a:solidFill>
                  <a:srgbClr val="008000"/>
                </a:solidFill>
                <a:latin typeface="Courier New" panose="02070309020205020404" pitchFamily="49" charset="0"/>
              </a:rPr>
              <a:t>// almost every test should have a timeout so it can't </a:t>
            </a:r>
          </a:p>
          <a:p>
            <a:pPr>
              <a:lnSpc>
                <a:spcPct val="70000"/>
              </a:lnSpc>
              <a:buFontTx/>
              <a:buNone/>
            </a:pPr>
            <a:r>
              <a:rPr lang="en-US" altLang="en-US" sz="1800" b="1">
                <a:solidFill>
                  <a:srgbClr val="008000"/>
                </a:solidFill>
                <a:latin typeface="Courier New" panose="02070309020205020404" pitchFamily="49" charset="0"/>
              </a:rPr>
              <a:t>    // lead to an infinite loop; good to set a default, too</a:t>
            </a:r>
            <a:endParaRPr lang="en-US" altLang="en-US" sz="1800">
              <a:solidFill>
                <a:srgbClr val="262626"/>
              </a:solidFill>
              <a:latin typeface="Courier New" panose="02070309020205020404" pitchFamily="49" charset="0"/>
            </a:endParaRPr>
          </a:p>
          <a:p>
            <a:pPr>
              <a:lnSpc>
                <a:spcPct val="70000"/>
              </a:lnSpc>
              <a:buFontTx/>
              <a:buNone/>
            </a:pPr>
            <a:r>
              <a:rPr lang="en-US" altLang="en-US" sz="1800">
                <a:solidFill>
                  <a:srgbClr val="262626"/>
                </a:solidFill>
                <a:latin typeface="Courier New" panose="02070309020205020404" pitchFamily="49" charset="0"/>
              </a:rPr>
              <a:t>    private static final int </a:t>
            </a:r>
            <a:r>
              <a:rPr lang="en-US" altLang="en-US" sz="1800" b="1">
                <a:solidFill>
                  <a:schemeClr val="accent2"/>
                </a:solidFill>
                <a:latin typeface="Courier New" panose="02070309020205020404" pitchFamily="49" charset="0"/>
              </a:rPr>
              <a:t>DEFAULT_TIMEOUT</a:t>
            </a:r>
            <a:r>
              <a:rPr lang="en-US" altLang="en-US" sz="1800">
                <a:solidFill>
                  <a:srgbClr val="262626"/>
                </a:solidFill>
                <a:latin typeface="Courier New" panose="02070309020205020404" pitchFamily="49" charset="0"/>
              </a:rPr>
              <a:t> = 2000;</a:t>
            </a:r>
          </a:p>
          <a:p>
            <a:pPr>
              <a:lnSpc>
                <a:spcPct val="70000"/>
              </a:lnSpc>
              <a:buFontTx/>
              <a:buNone/>
            </a:pPr>
            <a:r>
              <a:rPr lang="en-US" altLang="en-US" sz="1800">
                <a:solidFill>
                  <a:srgbClr val="262626"/>
                </a:solidFill>
                <a:latin typeface="Courier New" panose="02070309020205020404" pitchFamily="49" charset="0"/>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a:extLst>
              <a:ext uri="{FF2B5EF4-FFF2-40B4-BE49-F238E27FC236}">
                <a16:creationId xmlns:a16="http://schemas.microsoft.com/office/drawing/2014/main" id="{5F5974EB-8306-4726-87F2-B97E68E4B599}"/>
              </a:ext>
            </a:extLst>
          </p:cNvPr>
          <p:cNvSpPr>
            <a:spLocks noGrp="1" noChangeArrowheads="1"/>
          </p:cNvSpPr>
          <p:nvPr>
            <p:ph type="title"/>
          </p:nvPr>
        </p:nvSpPr>
        <p:spPr/>
        <p:txBody>
          <a:bodyPr/>
          <a:lstStyle/>
          <a:p>
            <a:r>
              <a:rPr lang="en-US" altLang="en-US"/>
              <a:t>Testing for exceptions</a:t>
            </a:r>
          </a:p>
        </p:txBody>
      </p:sp>
      <p:sp>
        <p:nvSpPr>
          <p:cNvPr id="484355" name="Rectangle 3">
            <a:extLst>
              <a:ext uri="{FF2B5EF4-FFF2-40B4-BE49-F238E27FC236}">
                <a16:creationId xmlns:a16="http://schemas.microsoft.com/office/drawing/2014/main" id="{DC243527-9E19-4E19-8D84-9DF695C1EBEC}"/>
              </a:ext>
            </a:extLst>
          </p:cNvPr>
          <p:cNvSpPr>
            <a:spLocks noGrp="1" noChangeArrowheads="1"/>
          </p:cNvSpPr>
          <p:nvPr>
            <p:ph type="body" idx="1"/>
          </p:nvPr>
        </p:nvSpPr>
        <p:spPr>
          <a:xfrm>
            <a:off x="1524000" y="1295400"/>
            <a:ext cx="9144000" cy="5562600"/>
          </a:xfrm>
        </p:spPr>
        <p:txBody>
          <a:bodyPr/>
          <a:lstStyle/>
          <a:p>
            <a:pPr lvl="1">
              <a:lnSpc>
                <a:spcPct val="80000"/>
              </a:lnSpc>
              <a:buFont typeface="Wingdings" panose="05000000000000000000" pitchFamily="2" charset="2"/>
              <a:buNone/>
            </a:pPr>
            <a:r>
              <a:rPr lang="en-US" altLang="en-US" sz="2000" b="1">
                <a:solidFill>
                  <a:srgbClr val="404040"/>
                </a:solidFill>
                <a:latin typeface="Courier New" panose="02070309020205020404" pitchFamily="49" charset="0"/>
              </a:rPr>
              <a:t>  </a:t>
            </a:r>
            <a:r>
              <a:rPr lang="en-US" altLang="en-US" sz="2000">
                <a:solidFill>
                  <a:srgbClr val="404040"/>
                </a:solidFill>
                <a:latin typeface="Courier New" panose="02070309020205020404" pitchFamily="49" charset="0"/>
              </a:rPr>
              <a:t>@Test</a:t>
            </a:r>
            <a:r>
              <a:rPr lang="en-US" altLang="en-US" sz="2000" b="1">
                <a:solidFill>
                  <a:srgbClr val="003399"/>
                </a:solidFill>
                <a:latin typeface="Courier New" panose="02070309020205020404" pitchFamily="49" charset="0"/>
              </a:rPr>
              <a:t>(expected = </a:t>
            </a:r>
            <a:r>
              <a:rPr lang="en-US" altLang="en-US" sz="2000" b="1">
                <a:solidFill>
                  <a:srgbClr val="003399"/>
                </a:solidFill>
              </a:rPr>
              <a:t>ExceptionType</a:t>
            </a:r>
            <a:r>
              <a:rPr lang="en-US" altLang="en-US" sz="2000" b="1">
                <a:solidFill>
                  <a:srgbClr val="003399"/>
                </a:solidFill>
                <a:latin typeface="Courier New" panose="02070309020205020404" pitchFamily="49" charset="0"/>
              </a:rPr>
              <a:t>.class)</a:t>
            </a:r>
          </a:p>
          <a:p>
            <a:pPr lvl="1">
              <a:lnSpc>
                <a:spcPct val="80000"/>
              </a:lnSpc>
              <a:buFont typeface="Wingdings" panose="05000000000000000000" pitchFamily="2" charset="2"/>
              <a:buNone/>
            </a:pPr>
            <a:r>
              <a:rPr lang="en-US" altLang="en-US" sz="2000">
                <a:solidFill>
                  <a:srgbClr val="404040"/>
                </a:solidFill>
                <a:latin typeface="Courier New" panose="02070309020205020404" pitchFamily="49" charset="0"/>
              </a:rPr>
              <a:t>  public void </a:t>
            </a:r>
            <a:r>
              <a:rPr lang="en-US" altLang="en-US" sz="2000" b="1">
                <a:solidFill>
                  <a:srgbClr val="404040"/>
                </a:solidFill>
              </a:rPr>
              <a:t>name</a:t>
            </a:r>
            <a:r>
              <a:rPr lang="en-US" altLang="en-US" sz="2000">
                <a:solidFill>
                  <a:srgbClr val="404040"/>
                </a:solidFill>
                <a:latin typeface="Courier New" panose="02070309020205020404" pitchFamily="49" charset="0"/>
              </a:rPr>
              <a:t>() {</a:t>
            </a:r>
          </a:p>
          <a:p>
            <a:pPr lvl="1">
              <a:lnSpc>
                <a:spcPct val="80000"/>
              </a:lnSpc>
              <a:buFont typeface="Wingdings" panose="05000000000000000000" pitchFamily="2" charset="2"/>
              <a:buNone/>
            </a:pPr>
            <a:r>
              <a:rPr lang="en-US" altLang="en-US" sz="2000">
                <a:solidFill>
                  <a:srgbClr val="404040"/>
                </a:solidFill>
                <a:latin typeface="Courier New" panose="02070309020205020404" pitchFamily="49" charset="0"/>
              </a:rPr>
              <a:t>      ...</a:t>
            </a:r>
          </a:p>
          <a:p>
            <a:pPr lvl="1">
              <a:lnSpc>
                <a:spcPct val="80000"/>
              </a:lnSpc>
              <a:buFont typeface="Wingdings" panose="05000000000000000000" pitchFamily="2" charset="2"/>
              <a:buNone/>
            </a:pPr>
            <a:r>
              <a:rPr lang="en-US" altLang="en-US" sz="2000">
                <a:solidFill>
                  <a:srgbClr val="404040"/>
                </a:solidFill>
                <a:latin typeface="Courier New" panose="02070309020205020404" pitchFamily="49" charset="0"/>
              </a:rPr>
              <a:t>  }</a:t>
            </a:r>
          </a:p>
          <a:p>
            <a:pPr lvl="1">
              <a:buFont typeface="Wingdings" panose="05000000000000000000" pitchFamily="2" charset="2"/>
              <a:buNone/>
            </a:pPr>
            <a:endParaRPr lang="en-US" altLang="en-US" sz="2000">
              <a:solidFill>
                <a:srgbClr val="404040"/>
              </a:solidFill>
              <a:latin typeface="Courier New" panose="02070309020205020404" pitchFamily="49" charset="0"/>
            </a:endParaRPr>
          </a:p>
          <a:p>
            <a:pPr lvl="1"/>
            <a:r>
              <a:rPr lang="en-US" altLang="en-US">
                <a:solidFill>
                  <a:srgbClr val="404040"/>
                </a:solidFill>
              </a:rPr>
              <a:t>Will pass if it </a:t>
            </a:r>
            <a:r>
              <a:rPr lang="en-US" altLang="en-US" i="1">
                <a:solidFill>
                  <a:srgbClr val="404040"/>
                </a:solidFill>
              </a:rPr>
              <a:t>does </a:t>
            </a:r>
            <a:r>
              <a:rPr lang="en-US" altLang="en-US">
                <a:solidFill>
                  <a:srgbClr val="404040"/>
                </a:solidFill>
              </a:rPr>
              <a:t>throw the given exception.</a:t>
            </a:r>
            <a:endParaRPr lang="en-US" altLang="en-US" sz="800">
              <a:solidFill>
                <a:srgbClr val="404040"/>
              </a:solidFill>
            </a:endParaRPr>
          </a:p>
          <a:p>
            <a:pPr lvl="2"/>
            <a:r>
              <a:rPr lang="en-US" altLang="en-US"/>
              <a:t>If the exception is </a:t>
            </a:r>
            <a:r>
              <a:rPr lang="en-US" altLang="en-US" i="1"/>
              <a:t>not </a:t>
            </a:r>
            <a:r>
              <a:rPr lang="en-US" altLang="en-US"/>
              <a:t>thrown, the test fails.</a:t>
            </a:r>
          </a:p>
          <a:p>
            <a:pPr lvl="2"/>
            <a:r>
              <a:rPr lang="en-US" altLang="en-US"/>
              <a:t>Use this to test for expected errors.</a:t>
            </a:r>
          </a:p>
          <a:p>
            <a:pPr lvl="2"/>
            <a:endParaRPr lang="en-US" altLang="en-US"/>
          </a:p>
          <a:p>
            <a:pPr lvl="1">
              <a:lnSpc>
                <a:spcPct val="80000"/>
              </a:lnSpc>
              <a:buFont typeface="Wingdings" panose="05000000000000000000" pitchFamily="2" charset="2"/>
              <a:buNone/>
            </a:pPr>
            <a:r>
              <a:rPr lang="en-US" altLang="en-US" sz="2000" b="1">
                <a:solidFill>
                  <a:srgbClr val="404040"/>
                </a:solidFill>
                <a:latin typeface="Courier New" panose="02070309020205020404" pitchFamily="49" charset="0"/>
              </a:rPr>
              <a:t>  </a:t>
            </a:r>
            <a:r>
              <a:rPr lang="en-US" altLang="en-US" sz="2000">
                <a:solidFill>
                  <a:srgbClr val="404040"/>
                </a:solidFill>
                <a:latin typeface="Courier New" panose="02070309020205020404" pitchFamily="49" charset="0"/>
              </a:rPr>
              <a:t>@Test</a:t>
            </a:r>
            <a:r>
              <a:rPr lang="en-US" altLang="en-US" sz="2000" b="1">
                <a:solidFill>
                  <a:srgbClr val="404040"/>
                </a:solidFill>
                <a:latin typeface="Courier New" panose="02070309020205020404" pitchFamily="49" charset="0"/>
              </a:rPr>
              <a:t>(expected = </a:t>
            </a:r>
            <a:r>
              <a:rPr lang="en-US" altLang="en-US" sz="1800" b="1">
                <a:solidFill>
                  <a:srgbClr val="404040"/>
                </a:solidFill>
                <a:latin typeface="Courier New" panose="02070309020205020404" pitchFamily="49" charset="0"/>
              </a:rPr>
              <a:t>ArrayIndexOutOfBoundsException.class</a:t>
            </a:r>
            <a:r>
              <a:rPr lang="en-US" altLang="en-US" sz="2000" b="1">
                <a:solidFill>
                  <a:srgbClr val="404040"/>
                </a:solidFill>
                <a:latin typeface="Courier New" panose="02070309020205020404" pitchFamily="49" charset="0"/>
              </a:rPr>
              <a:t>)</a:t>
            </a:r>
          </a:p>
          <a:p>
            <a:pPr lvl="1">
              <a:lnSpc>
                <a:spcPct val="80000"/>
              </a:lnSpc>
              <a:buFont typeface="Wingdings" panose="05000000000000000000" pitchFamily="2" charset="2"/>
              <a:buNone/>
            </a:pPr>
            <a:r>
              <a:rPr lang="en-US" altLang="en-US" sz="2000">
                <a:solidFill>
                  <a:srgbClr val="404040"/>
                </a:solidFill>
                <a:latin typeface="Courier New" panose="02070309020205020404" pitchFamily="49" charset="0"/>
              </a:rPr>
              <a:t>  public void testBadIndex() {</a:t>
            </a:r>
          </a:p>
          <a:p>
            <a:pPr lvl="1">
              <a:lnSpc>
                <a:spcPct val="80000"/>
              </a:lnSpc>
              <a:buFont typeface="Wingdings" panose="05000000000000000000" pitchFamily="2" charset="2"/>
              <a:buNone/>
            </a:pPr>
            <a:r>
              <a:rPr lang="en-US" altLang="en-US" sz="2000">
                <a:solidFill>
                  <a:srgbClr val="404040"/>
                </a:solidFill>
                <a:latin typeface="Courier New" panose="02070309020205020404" pitchFamily="49" charset="0"/>
              </a:rPr>
              <a:t>      ArrayIntList list = new ArrayIntList();</a:t>
            </a:r>
          </a:p>
          <a:p>
            <a:pPr lvl="1">
              <a:lnSpc>
                <a:spcPct val="80000"/>
              </a:lnSpc>
              <a:buFont typeface="Wingdings" panose="05000000000000000000" pitchFamily="2" charset="2"/>
              <a:buNone/>
            </a:pPr>
            <a:r>
              <a:rPr lang="en-US" altLang="en-US" sz="2000">
                <a:solidFill>
                  <a:srgbClr val="404040"/>
                </a:solidFill>
                <a:latin typeface="Courier New" panose="02070309020205020404" pitchFamily="49" charset="0"/>
              </a:rPr>
              <a:t>      list.get(4);   </a:t>
            </a:r>
            <a:r>
              <a:rPr lang="en-US" altLang="en-US" sz="2000" b="1">
                <a:solidFill>
                  <a:srgbClr val="008000"/>
                </a:solidFill>
                <a:latin typeface="Courier New" panose="02070309020205020404" pitchFamily="49" charset="0"/>
              </a:rPr>
              <a:t>// should fail</a:t>
            </a:r>
          </a:p>
          <a:p>
            <a:pPr lvl="1">
              <a:lnSpc>
                <a:spcPct val="80000"/>
              </a:lnSpc>
              <a:buFont typeface="Wingdings" panose="05000000000000000000" pitchFamily="2" charset="2"/>
              <a:buNone/>
            </a:pPr>
            <a:r>
              <a:rPr lang="en-US" altLang="en-US" sz="2000">
                <a:solidFill>
                  <a:srgbClr val="404040"/>
                </a:solidFill>
                <a:latin typeface="Courier New" panose="02070309020205020404" pitchFamily="49" charset="0"/>
              </a:rPr>
              <a:t>  }</a:t>
            </a:r>
          </a:p>
          <a:p>
            <a:pPr lvl="2">
              <a:lnSpc>
                <a:spcPct val="90000"/>
              </a:lnSpc>
              <a:buFontTx/>
              <a:buNone/>
            </a:pPr>
            <a:endParaRPr lang="en-US" alt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a:extLst>
              <a:ext uri="{FF2B5EF4-FFF2-40B4-BE49-F238E27FC236}">
                <a16:creationId xmlns:a16="http://schemas.microsoft.com/office/drawing/2014/main" id="{BAE14DFC-EBBF-482C-A453-19FEEEC718AD}"/>
              </a:ext>
            </a:extLst>
          </p:cNvPr>
          <p:cNvSpPr>
            <a:spLocks noGrp="1" noChangeArrowheads="1"/>
          </p:cNvSpPr>
          <p:nvPr>
            <p:ph type="title"/>
          </p:nvPr>
        </p:nvSpPr>
        <p:spPr/>
        <p:txBody>
          <a:bodyPr/>
          <a:lstStyle/>
          <a:p>
            <a:r>
              <a:rPr lang="en-US" altLang="en-US"/>
              <a:t>Setup and teardown</a:t>
            </a:r>
          </a:p>
        </p:txBody>
      </p:sp>
      <p:sp>
        <p:nvSpPr>
          <p:cNvPr id="492547" name="Rectangle 3">
            <a:extLst>
              <a:ext uri="{FF2B5EF4-FFF2-40B4-BE49-F238E27FC236}">
                <a16:creationId xmlns:a16="http://schemas.microsoft.com/office/drawing/2014/main" id="{F1678FC5-2B19-40BD-B570-B1E7C3AC2834}"/>
              </a:ext>
            </a:extLst>
          </p:cNvPr>
          <p:cNvSpPr>
            <a:spLocks noGrp="1" noChangeArrowheads="1"/>
          </p:cNvSpPr>
          <p:nvPr>
            <p:ph type="body" idx="1"/>
          </p:nvPr>
        </p:nvSpPr>
        <p:spPr>
          <a:xfrm>
            <a:off x="1524000" y="1295400"/>
            <a:ext cx="9144000" cy="5562600"/>
          </a:xfrm>
        </p:spPr>
        <p:txBody>
          <a:bodyPr/>
          <a:lstStyle/>
          <a:p>
            <a:pPr lvl="1">
              <a:lnSpc>
                <a:spcPct val="80000"/>
              </a:lnSpc>
              <a:buFont typeface="Wingdings" panose="05000000000000000000" pitchFamily="2" charset="2"/>
              <a:buNone/>
            </a:pPr>
            <a:r>
              <a:rPr lang="en-US" altLang="en-US" b="1">
                <a:solidFill>
                  <a:srgbClr val="404040"/>
                </a:solidFill>
                <a:latin typeface="Courier New" panose="02070309020205020404" pitchFamily="49" charset="0"/>
              </a:rPr>
              <a:t>    </a:t>
            </a:r>
            <a:r>
              <a:rPr lang="en-US" altLang="en-US" b="1">
                <a:solidFill>
                  <a:schemeClr val="accent2"/>
                </a:solidFill>
                <a:latin typeface="Courier New" panose="02070309020205020404" pitchFamily="49" charset="0"/>
              </a:rPr>
              <a:t>@Before</a:t>
            </a:r>
          </a:p>
          <a:p>
            <a:pPr lvl="1">
              <a:lnSpc>
                <a:spcPct val="80000"/>
              </a:lnSpc>
              <a:buFont typeface="Wingdings" panose="05000000000000000000" pitchFamily="2" charset="2"/>
              <a:buNone/>
            </a:pPr>
            <a:r>
              <a:rPr lang="en-US" altLang="en-US">
                <a:solidFill>
                  <a:srgbClr val="404040"/>
                </a:solidFill>
                <a:latin typeface="Courier New" panose="02070309020205020404" pitchFamily="49" charset="0"/>
              </a:rPr>
              <a:t>    public void </a:t>
            </a:r>
            <a:r>
              <a:rPr lang="en-US" altLang="en-US" b="1">
                <a:solidFill>
                  <a:srgbClr val="404040"/>
                </a:solidFill>
              </a:rPr>
              <a:t>name</a:t>
            </a:r>
            <a:r>
              <a:rPr lang="en-US" altLang="en-US">
                <a:solidFill>
                  <a:srgbClr val="404040"/>
                </a:solidFill>
                <a:latin typeface="Courier New" panose="02070309020205020404" pitchFamily="49" charset="0"/>
              </a:rPr>
              <a:t>() { ... }</a:t>
            </a:r>
          </a:p>
          <a:p>
            <a:pPr lvl="1">
              <a:lnSpc>
                <a:spcPct val="80000"/>
              </a:lnSpc>
              <a:buFont typeface="Wingdings" panose="05000000000000000000" pitchFamily="2" charset="2"/>
              <a:buNone/>
            </a:pPr>
            <a:r>
              <a:rPr lang="en-US" altLang="en-US" b="1">
                <a:solidFill>
                  <a:srgbClr val="404040"/>
                </a:solidFill>
                <a:latin typeface="Courier New" panose="02070309020205020404" pitchFamily="49" charset="0"/>
              </a:rPr>
              <a:t>    </a:t>
            </a:r>
            <a:r>
              <a:rPr lang="en-US" altLang="en-US" b="1">
                <a:solidFill>
                  <a:schemeClr val="accent2"/>
                </a:solidFill>
                <a:latin typeface="Courier New" panose="02070309020205020404" pitchFamily="49" charset="0"/>
              </a:rPr>
              <a:t>@After</a:t>
            </a:r>
          </a:p>
          <a:p>
            <a:pPr lvl="1">
              <a:lnSpc>
                <a:spcPct val="80000"/>
              </a:lnSpc>
              <a:buFont typeface="Wingdings" panose="05000000000000000000" pitchFamily="2" charset="2"/>
              <a:buNone/>
            </a:pPr>
            <a:r>
              <a:rPr lang="en-US" altLang="en-US">
                <a:solidFill>
                  <a:srgbClr val="404040"/>
                </a:solidFill>
                <a:latin typeface="Courier New" panose="02070309020205020404" pitchFamily="49" charset="0"/>
              </a:rPr>
              <a:t>    public void </a:t>
            </a:r>
            <a:r>
              <a:rPr lang="en-US" altLang="en-US" b="1">
                <a:solidFill>
                  <a:srgbClr val="404040"/>
                </a:solidFill>
              </a:rPr>
              <a:t>name</a:t>
            </a:r>
            <a:r>
              <a:rPr lang="en-US" altLang="en-US">
                <a:solidFill>
                  <a:srgbClr val="404040"/>
                </a:solidFill>
                <a:latin typeface="Courier New" panose="02070309020205020404" pitchFamily="49" charset="0"/>
              </a:rPr>
              <a:t>() { ... }</a:t>
            </a:r>
          </a:p>
          <a:p>
            <a:pPr lvl="1">
              <a:lnSpc>
                <a:spcPct val="80000"/>
              </a:lnSpc>
              <a:buFont typeface="Wingdings" panose="05000000000000000000" pitchFamily="2" charset="2"/>
              <a:buNone/>
            </a:pPr>
            <a:endParaRPr lang="en-US" altLang="en-US">
              <a:solidFill>
                <a:srgbClr val="404040"/>
              </a:solidFill>
              <a:latin typeface="Courier New" panose="02070309020205020404" pitchFamily="49" charset="0"/>
            </a:endParaRPr>
          </a:p>
          <a:p>
            <a:pPr lvl="1">
              <a:lnSpc>
                <a:spcPct val="80000"/>
              </a:lnSpc>
            </a:pPr>
            <a:r>
              <a:rPr lang="en-US" altLang="en-US">
                <a:solidFill>
                  <a:srgbClr val="404040"/>
                </a:solidFill>
              </a:rPr>
              <a:t>methods to run before/after each test case method is called</a:t>
            </a:r>
          </a:p>
          <a:p>
            <a:pPr lvl="1">
              <a:lnSpc>
                <a:spcPct val="80000"/>
              </a:lnSpc>
            </a:pPr>
            <a:endParaRPr lang="en-US" altLang="en-US">
              <a:solidFill>
                <a:srgbClr val="404040"/>
              </a:solidFill>
            </a:endParaRPr>
          </a:p>
          <a:p>
            <a:pPr lvl="1">
              <a:lnSpc>
                <a:spcPct val="80000"/>
              </a:lnSpc>
              <a:buFont typeface="Wingdings" panose="05000000000000000000" pitchFamily="2" charset="2"/>
              <a:buNone/>
            </a:pPr>
            <a:endParaRPr lang="en-US" altLang="en-US">
              <a:solidFill>
                <a:srgbClr val="404040"/>
              </a:solidFill>
            </a:endParaRPr>
          </a:p>
          <a:p>
            <a:pPr lvl="1">
              <a:lnSpc>
                <a:spcPct val="80000"/>
              </a:lnSpc>
              <a:buFont typeface="Wingdings" panose="05000000000000000000" pitchFamily="2" charset="2"/>
              <a:buNone/>
            </a:pPr>
            <a:r>
              <a:rPr lang="en-US" altLang="en-US" b="1">
                <a:solidFill>
                  <a:srgbClr val="404040"/>
                </a:solidFill>
                <a:latin typeface="Courier New" panose="02070309020205020404" pitchFamily="49" charset="0"/>
              </a:rPr>
              <a:t>    </a:t>
            </a:r>
            <a:r>
              <a:rPr lang="en-US" altLang="en-US" b="1">
                <a:solidFill>
                  <a:schemeClr val="accent2"/>
                </a:solidFill>
                <a:latin typeface="Courier New" panose="02070309020205020404" pitchFamily="49" charset="0"/>
              </a:rPr>
              <a:t>@BeforeClass</a:t>
            </a:r>
          </a:p>
          <a:p>
            <a:pPr lvl="1">
              <a:lnSpc>
                <a:spcPct val="80000"/>
              </a:lnSpc>
              <a:buFont typeface="Wingdings" panose="05000000000000000000" pitchFamily="2" charset="2"/>
              <a:buNone/>
            </a:pPr>
            <a:r>
              <a:rPr lang="en-US" altLang="en-US">
                <a:solidFill>
                  <a:srgbClr val="404040"/>
                </a:solidFill>
                <a:latin typeface="Courier New" panose="02070309020205020404" pitchFamily="49" charset="0"/>
              </a:rPr>
              <a:t>    public </a:t>
            </a:r>
            <a:r>
              <a:rPr lang="en-US" altLang="en-US" b="1">
                <a:solidFill>
                  <a:schemeClr val="accent2"/>
                </a:solidFill>
                <a:latin typeface="Courier New" panose="02070309020205020404" pitchFamily="49" charset="0"/>
              </a:rPr>
              <a:t>static</a:t>
            </a:r>
            <a:r>
              <a:rPr lang="en-US" altLang="en-US">
                <a:solidFill>
                  <a:srgbClr val="404040"/>
                </a:solidFill>
                <a:latin typeface="Courier New" panose="02070309020205020404" pitchFamily="49" charset="0"/>
              </a:rPr>
              <a:t> void </a:t>
            </a:r>
            <a:r>
              <a:rPr lang="en-US" altLang="en-US" b="1">
                <a:solidFill>
                  <a:srgbClr val="404040"/>
                </a:solidFill>
              </a:rPr>
              <a:t>name</a:t>
            </a:r>
            <a:r>
              <a:rPr lang="en-US" altLang="en-US">
                <a:solidFill>
                  <a:srgbClr val="404040"/>
                </a:solidFill>
                <a:latin typeface="Courier New" panose="02070309020205020404" pitchFamily="49" charset="0"/>
              </a:rPr>
              <a:t>() { ... }</a:t>
            </a:r>
          </a:p>
          <a:p>
            <a:pPr lvl="1">
              <a:lnSpc>
                <a:spcPct val="80000"/>
              </a:lnSpc>
              <a:buFont typeface="Wingdings" panose="05000000000000000000" pitchFamily="2" charset="2"/>
              <a:buNone/>
            </a:pPr>
            <a:r>
              <a:rPr lang="en-US" altLang="en-US" b="1">
                <a:solidFill>
                  <a:srgbClr val="404040"/>
                </a:solidFill>
                <a:latin typeface="Courier New" panose="02070309020205020404" pitchFamily="49" charset="0"/>
              </a:rPr>
              <a:t>    </a:t>
            </a:r>
            <a:r>
              <a:rPr lang="en-US" altLang="en-US" b="1">
                <a:solidFill>
                  <a:schemeClr val="accent2"/>
                </a:solidFill>
                <a:latin typeface="Courier New" panose="02070309020205020404" pitchFamily="49" charset="0"/>
              </a:rPr>
              <a:t>@AfterClass</a:t>
            </a:r>
          </a:p>
          <a:p>
            <a:pPr lvl="1">
              <a:lnSpc>
                <a:spcPct val="80000"/>
              </a:lnSpc>
              <a:buFont typeface="Wingdings" panose="05000000000000000000" pitchFamily="2" charset="2"/>
              <a:buNone/>
            </a:pPr>
            <a:r>
              <a:rPr lang="en-US" altLang="en-US">
                <a:solidFill>
                  <a:srgbClr val="404040"/>
                </a:solidFill>
                <a:latin typeface="Courier New" panose="02070309020205020404" pitchFamily="49" charset="0"/>
              </a:rPr>
              <a:t>    public </a:t>
            </a:r>
            <a:r>
              <a:rPr lang="en-US" altLang="en-US" b="1">
                <a:solidFill>
                  <a:schemeClr val="accent2"/>
                </a:solidFill>
                <a:latin typeface="Courier New" panose="02070309020205020404" pitchFamily="49" charset="0"/>
              </a:rPr>
              <a:t>static</a:t>
            </a:r>
            <a:r>
              <a:rPr lang="en-US" altLang="en-US">
                <a:solidFill>
                  <a:srgbClr val="404040"/>
                </a:solidFill>
                <a:latin typeface="Courier New" panose="02070309020205020404" pitchFamily="49" charset="0"/>
              </a:rPr>
              <a:t> void </a:t>
            </a:r>
            <a:r>
              <a:rPr lang="en-US" altLang="en-US" b="1">
                <a:solidFill>
                  <a:srgbClr val="404040"/>
                </a:solidFill>
              </a:rPr>
              <a:t>name</a:t>
            </a:r>
            <a:r>
              <a:rPr lang="en-US" altLang="en-US">
                <a:solidFill>
                  <a:srgbClr val="404040"/>
                </a:solidFill>
                <a:latin typeface="Courier New" panose="02070309020205020404" pitchFamily="49" charset="0"/>
              </a:rPr>
              <a:t>() { ... }</a:t>
            </a:r>
          </a:p>
          <a:p>
            <a:pPr lvl="1">
              <a:lnSpc>
                <a:spcPct val="80000"/>
              </a:lnSpc>
              <a:buFont typeface="Wingdings" panose="05000000000000000000" pitchFamily="2" charset="2"/>
              <a:buNone/>
            </a:pPr>
            <a:endParaRPr lang="en-US" altLang="en-US">
              <a:solidFill>
                <a:srgbClr val="404040"/>
              </a:solidFill>
              <a:latin typeface="Courier New" panose="02070309020205020404" pitchFamily="49" charset="0"/>
            </a:endParaRPr>
          </a:p>
          <a:p>
            <a:pPr lvl="1">
              <a:lnSpc>
                <a:spcPct val="80000"/>
              </a:lnSpc>
            </a:pPr>
            <a:r>
              <a:rPr lang="en-US" altLang="en-US">
                <a:solidFill>
                  <a:srgbClr val="404040"/>
                </a:solidFill>
              </a:rPr>
              <a:t>methods to run once before/after the entire test class runs</a:t>
            </a:r>
            <a:endParaRPr lang="en-US" altLang="en-US" sz="2700">
              <a:solidFill>
                <a:srgbClr val="404040"/>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a:extLst>
              <a:ext uri="{FF2B5EF4-FFF2-40B4-BE49-F238E27FC236}">
                <a16:creationId xmlns:a16="http://schemas.microsoft.com/office/drawing/2014/main" id="{179471E9-67F6-43F9-A701-A78EE9C18C42}"/>
              </a:ext>
            </a:extLst>
          </p:cNvPr>
          <p:cNvSpPr>
            <a:spLocks noGrp="1" noChangeArrowheads="1"/>
          </p:cNvSpPr>
          <p:nvPr>
            <p:ph type="title"/>
          </p:nvPr>
        </p:nvSpPr>
        <p:spPr/>
        <p:txBody>
          <a:bodyPr/>
          <a:lstStyle/>
          <a:p>
            <a:r>
              <a:rPr lang="en-US" altLang="en-US"/>
              <a:t>Running a test</a:t>
            </a:r>
          </a:p>
        </p:txBody>
      </p:sp>
      <p:sp>
        <p:nvSpPr>
          <p:cNvPr id="483331" name="Rectangle 3">
            <a:extLst>
              <a:ext uri="{FF2B5EF4-FFF2-40B4-BE49-F238E27FC236}">
                <a16:creationId xmlns:a16="http://schemas.microsoft.com/office/drawing/2014/main" id="{9551DA20-0678-44F7-A751-9DE78128A3BF}"/>
              </a:ext>
            </a:extLst>
          </p:cNvPr>
          <p:cNvSpPr>
            <a:spLocks noGrp="1" noChangeArrowheads="1"/>
          </p:cNvSpPr>
          <p:nvPr>
            <p:ph type="body" idx="1"/>
          </p:nvPr>
        </p:nvSpPr>
        <p:spPr>
          <a:xfrm>
            <a:off x="1524000" y="1295400"/>
            <a:ext cx="9144000" cy="5562600"/>
          </a:xfrm>
        </p:spPr>
        <p:txBody>
          <a:bodyPr/>
          <a:lstStyle/>
          <a:p>
            <a:r>
              <a:rPr lang="en-US" altLang="en-US">
                <a:solidFill>
                  <a:srgbClr val="262626"/>
                </a:solidFill>
              </a:rPr>
              <a:t>Right click it in the Eclipse Package Explorer at left;  choose:</a:t>
            </a:r>
          </a:p>
          <a:p>
            <a:pPr lvl="1">
              <a:buFont typeface="Wingdings" panose="05000000000000000000" pitchFamily="2" charset="2"/>
              <a:buNone/>
            </a:pPr>
            <a:r>
              <a:rPr lang="en-US" altLang="en-US">
                <a:solidFill>
                  <a:srgbClr val="404040"/>
                </a:solidFill>
              </a:rPr>
              <a:t>	</a:t>
            </a:r>
            <a:r>
              <a:rPr lang="en-US" altLang="en-US" b="1">
                <a:solidFill>
                  <a:srgbClr val="404040"/>
                </a:solidFill>
              </a:rPr>
              <a:t>Run As</a:t>
            </a:r>
            <a:r>
              <a:rPr lang="en-US" altLang="en-US">
                <a:solidFill>
                  <a:srgbClr val="404040"/>
                </a:solidFill>
              </a:rPr>
              <a:t> </a:t>
            </a:r>
            <a:r>
              <a:rPr lang="en-US" altLang="en-US">
                <a:solidFill>
                  <a:srgbClr val="404040"/>
                </a:solidFill>
                <a:sym typeface="Symbol" panose="05050102010706020507" pitchFamily="18" charset="2"/>
              </a:rPr>
              <a:t></a:t>
            </a:r>
            <a:r>
              <a:rPr lang="en-US" altLang="en-US">
                <a:solidFill>
                  <a:srgbClr val="404040"/>
                </a:solidFill>
              </a:rPr>
              <a:t> </a:t>
            </a:r>
            <a:r>
              <a:rPr lang="en-US" altLang="en-US" b="1">
                <a:solidFill>
                  <a:srgbClr val="404040"/>
                </a:solidFill>
              </a:rPr>
              <a:t>JUnit Test</a:t>
            </a:r>
          </a:p>
          <a:p>
            <a:pPr lvl="1"/>
            <a:endParaRPr lang="en-US" altLang="en-US">
              <a:solidFill>
                <a:srgbClr val="404040"/>
              </a:solidFill>
            </a:endParaRPr>
          </a:p>
          <a:p>
            <a:r>
              <a:rPr lang="en-US" altLang="en-US">
                <a:solidFill>
                  <a:srgbClr val="262626"/>
                </a:solidFill>
              </a:rPr>
              <a:t>The JUnit bar will show </a:t>
            </a:r>
            <a:r>
              <a:rPr lang="en-US" altLang="en-US" b="1">
                <a:solidFill>
                  <a:srgbClr val="008000"/>
                </a:solidFill>
              </a:rPr>
              <a:t>green</a:t>
            </a:r>
            <a:r>
              <a:rPr lang="en-US" altLang="en-US">
                <a:solidFill>
                  <a:srgbClr val="262626"/>
                </a:solidFill>
              </a:rPr>
              <a:t> if all tests pass, </a:t>
            </a:r>
            <a:r>
              <a:rPr lang="en-US" altLang="en-US" b="1">
                <a:solidFill>
                  <a:srgbClr val="800000"/>
                </a:solidFill>
              </a:rPr>
              <a:t>red</a:t>
            </a:r>
            <a:r>
              <a:rPr lang="en-US" altLang="en-US">
                <a:solidFill>
                  <a:srgbClr val="262626"/>
                </a:solidFill>
              </a:rPr>
              <a:t> if any fail.</a:t>
            </a:r>
          </a:p>
          <a:p>
            <a:endParaRPr lang="en-US" altLang="en-US">
              <a:solidFill>
                <a:srgbClr val="262626"/>
              </a:solidFill>
            </a:endParaRPr>
          </a:p>
          <a:p>
            <a:r>
              <a:rPr lang="en-US" altLang="en-US">
                <a:solidFill>
                  <a:srgbClr val="262626"/>
                </a:solidFill>
              </a:rPr>
              <a:t>The Failure Trace shows which tests</a:t>
            </a:r>
            <a:br>
              <a:rPr lang="en-US" altLang="en-US">
                <a:solidFill>
                  <a:srgbClr val="262626"/>
                </a:solidFill>
              </a:rPr>
            </a:br>
            <a:r>
              <a:rPr lang="en-US" altLang="en-US">
                <a:solidFill>
                  <a:srgbClr val="262626"/>
                </a:solidFill>
              </a:rPr>
              <a:t>failed, if any, and why.</a:t>
            </a:r>
          </a:p>
        </p:txBody>
      </p:sp>
      <p:pic>
        <p:nvPicPr>
          <p:cNvPr id="483332" name="Picture 4">
            <a:extLst>
              <a:ext uri="{FF2B5EF4-FFF2-40B4-BE49-F238E27FC236}">
                <a16:creationId xmlns:a16="http://schemas.microsoft.com/office/drawing/2014/main" id="{7C379B54-C31C-4278-B40E-FC6B0C86DD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3954"/>
          <a:stretch>
            <a:fillRect/>
          </a:stretch>
        </p:blipFill>
        <p:spPr bwMode="auto">
          <a:xfrm>
            <a:off x="7162801" y="3505200"/>
            <a:ext cx="3059113"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3333" name="Picture 5">
            <a:extLst>
              <a:ext uri="{FF2B5EF4-FFF2-40B4-BE49-F238E27FC236}">
                <a16:creationId xmlns:a16="http://schemas.microsoft.com/office/drawing/2014/main" id="{56153A9D-2D7F-4B16-9A5C-4EB7107FD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268" t="87869"/>
          <a:stretch>
            <a:fillRect/>
          </a:stretch>
        </p:blipFill>
        <p:spPr bwMode="auto">
          <a:xfrm>
            <a:off x="2044700" y="4857750"/>
            <a:ext cx="48895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a:extLst>
              <a:ext uri="{FF2B5EF4-FFF2-40B4-BE49-F238E27FC236}">
                <a16:creationId xmlns:a16="http://schemas.microsoft.com/office/drawing/2014/main" id="{F23DA7E0-57A7-4327-ABDD-E56C85020BAE}"/>
              </a:ext>
            </a:extLst>
          </p:cNvPr>
          <p:cNvSpPr>
            <a:spLocks noGrp="1" noChangeArrowheads="1"/>
          </p:cNvSpPr>
          <p:nvPr>
            <p:ph type="title"/>
          </p:nvPr>
        </p:nvSpPr>
        <p:spPr/>
        <p:txBody>
          <a:bodyPr/>
          <a:lstStyle/>
          <a:p>
            <a:r>
              <a:rPr lang="en-US" altLang="en-US"/>
              <a:t>Tips for testing</a:t>
            </a:r>
          </a:p>
        </p:txBody>
      </p:sp>
      <p:sp>
        <p:nvSpPr>
          <p:cNvPr id="486403" name="Rectangle 3">
            <a:extLst>
              <a:ext uri="{FF2B5EF4-FFF2-40B4-BE49-F238E27FC236}">
                <a16:creationId xmlns:a16="http://schemas.microsoft.com/office/drawing/2014/main" id="{ABC33BF2-F1EC-436B-83CA-EC31F3CADC88}"/>
              </a:ext>
            </a:extLst>
          </p:cNvPr>
          <p:cNvSpPr>
            <a:spLocks noGrp="1" noChangeArrowheads="1"/>
          </p:cNvSpPr>
          <p:nvPr>
            <p:ph type="body" idx="1"/>
          </p:nvPr>
        </p:nvSpPr>
        <p:spPr>
          <a:xfrm>
            <a:off x="1524000" y="1295400"/>
            <a:ext cx="9144000" cy="5562600"/>
          </a:xfrm>
        </p:spPr>
        <p:txBody>
          <a:bodyPr/>
          <a:lstStyle/>
          <a:p>
            <a:r>
              <a:rPr lang="en-US" altLang="en-US">
                <a:solidFill>
                  <a:srgbClr val="262626"/>
                </a:solidFill>
              </a:rPr>
              <a:t>You cannot test every possible input, parameter value, etc.</a:t>
            </a:r>
          </a:p>
          <a:p>
            <a:pPr lvl="1"/>
            <a:r>
              <a:rPr lang="en-US" altLang="en-US">
                <a:solidFill>
                  <a:srgbClr val="404040"/>
                </a:solidFill>
              </a:rPr>
              <a:t>So you must think of a limited set of tests likely to expose bugs.</a:t>
            </a:r>
          </a:p>
          <a:p>
            <a:pPr lvl="1"/>
            <a:endParaRPr lang="en-US" altLang="en-US" sz="1200">
              <a:solidFill>
                <a:srgbClr val="404040"/>
              </a:solidFill>
            </a:endParaRPr>
          </a:p>
          <a:p>
            <a:r>
              <a:rPr lang="en-US" altLang="en-US">
                <a:solidFill>
                  <a:srgbClr val="262626"/>
                </a:solidFill>
              </a:rPr>
              <a:t>Think about boundary cases</a:t>
            </a:r>
          </a:p>
          <a:p>
            <a:pPr lvl="1"/>
            <a:r>
              <a:rPr lang="en-US" altLang="en-US">
                <a:solidFill>
                  <a:srgbClr val="404040"/>
                </a:solidFill>
              </a:rPr>
              <a:t>positive; zero; negative numbers</a:t>
            </a:r>
          </a:p>
          <a:p>
            <a:pPr lvl="1"/>
            <a:r>
              <a:rPr lang="en-US" altLang="en-US">
                <a:solidFill>
                  <a:srgbClr val="404040"/>
                </a:solidFill>
              </a:rPr>
              <a:t>right at the edge of an array or collection's size</a:t>
            </a:r>
          </a:p>
          <a:p>
            <a:pPr lvl="1"/>
            <a:endParaRPr lang="en-US" altLang="en-US" sz="1200">
              <a:solidFill>
                <a:srgbClr val="404040"/>
              </a:solidFill>
            </a:endParaRPr>
          </a:p>
          <a:p>
            <a:r>
              <a:rPr lang="en-US" altLang="en-US">
                <a:solidFill>
                  <a:srgbClr val="262626"/>
                </a:solidFill>
              </a:rPr>
              <a:t>Think about empty cases and error cases</a:t>
            </a:r>
          </a:p>
          <a:p>
            <a:pPr lvl="1"/>
            <a:r>
              <a:rPr lang="en-US" altLang="en-US">
                <a:solidFill>
                  <a:srgbClr val="404040"/>
                </a:solidFill>
              </a:rPr>
              <a:t>0, -1, null;  an empty list or array</a:t>
            </a:r>
          </a:p>
          <a:p>
            <a:pPr lvl="1"/>
            <a:endParaRPr lang="en-US" altLang="en-US" sz="1200">
              <a:solidFill>
                <a:srgbClr val="404040"/>
              </a:solidFill>
            </a:endParaRPr>
          </a:p>
          <a:p>
            <a:r>
              <a:rPr lang="en-US" altLang="en-US">
                <a:solidFill>
                  <a:srgbClr val="262626"/>
                </a:solidFill>
              </a:rPr>
              <a:t>test behavior in combination</a:t>
            </a:r>
          </a:p>
          <a:p>
            <a:pPr lvl="1"/>
            <a:r>
              <a:rPr lang="en-US" altLang="en-US">
                <a:solidFill>
                  <a:srgbClr val="404040"/>
                </a:solidFill>
              </a:rPr>
              <a:t>maybe </a:t>
            </a:r>
            <a:r>
              <a:rPr lang="en-US" altLang="en-US">
                <a:solidFill>
                  <a:srgbClr val="404040"/>
                </a:solidFill>
                <a:latin typeface="Courier New" panose="02070309020205020404" pitchFamily="49" charset="0"/>
              </a:rPr>
              <a:t>add</a:t>
            </a:r>
            <a:r>
              <a:rPr lang="en-US" altLang="en-US">
                <a:solidFill>
                  <a:srgbClr val="404040"/>
                </a:solidFill>
              </a:rPr>
              <a:t> usually works, but fails after you call </a:t>
            </a:r>
            <a:r>
              <a:rPr lang="en-US" altLang="en-US">
                <a:solidFill>
                  <a:srgbClr val="404040"/>
                </a:solidFill>
                <a:latin typeface="Courier New" panose="02070309020205020404" pitchFamily="49" charset="0"/>
              </a:rPr>
              <a:t>remove</a:t>
            </a:r>
          </a:p>
          <a:p>
            <a:pPr lvl="1"/>
            <a:r>
              <a:rPr lang="en-US" altLang="en-US">
                <a:solidFill>
                  <a:srgbClr val="404040"/>
                </a:solidFill>
              </a:rPr>
              <a:t>make multiple calls;  maybe </a:t>
            </a:r>
            <a:r>
              <a:rPr lang="en-US" altLang="en-US">
                <a:solidFill>
                  <a:srgbClr val="404040"/>
                </a:solidFill>
                <a:latin typeface="Courier New" panose="02070309020205020404" pitchFamily="49" charset="0"/>
              </a:rPr>
              <a:t>size</a:t>
            </a:r>
            <a:r>
              <a:rPr lang="en-US" altLang="en-US">
                <a:solidFill>
                  <a:srgbClr val="404040"/>
                </a:solidFill>
              </a:rPr>
              <a:t> fails the second time only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a:extLst>
              <a:ext uri="{FF2B5EF4-FFF2-40B4-BE49-F238E27FC236}">
                <a16:creationId xmlns:a16="http://schemas.microsoft.com/office/drawing/2014/main" id="{8F38A940-0F1C-4F41-8FAC-4DC5EBA4A254}"/>
              </a:ext>
            </a:extLst>
          </p:cNvPr>
          <p:cNvSpPr>
            <a:spLocks noGrp="1" noChangeArrowheads="1"/>
          </p:cNvSpPr>
          <p:nvPr>
            <p:ph type="title"/>
          </p:nvPr>
        </p:nvSpPr>
        <p:spPr/>
        <p:txBody>
          <a:bodyPr/>
          <a:lstStyle/>
          <a:p>
            <a:r>
              <a:rPr lang="en-US" altLang="en-US"/>
              <a:t>What's wrong with this?</a:t>
            </a:r>
          </a:p>
        </p:txBody>
      </p:sp>
      <p:sp>
        <p:nvSpPr>
          <p:cNvPr id="524291" name="Rectangle 3">
            <a:extLst>
              <a:ext uri="{FF2B5EF4-FFF2-40B4-BE49-F238E27FC236}">
                <a16:creationId xmlns:a16="http://schemas.microsoft.com/office/drawing/2014/main" id="{379FEB8C-0F51-478F-888A-6E15BD7E004A}"/>
              </a:ext>
            </a:extLst>
          </p:cNvPr>
          <p:cNvSpPr>
            <a:spLocks noGrp="1" noChangeArrowheads="1"/>
          </p:cNvSpPr>
          <p:nvPr>
            <p:ph type="body" idx="1"/>
          </p:nvPr>
        </p:nvSpPr>
        <p:spPr>
          <a:xfrm>
            <a:off x="1524000" y="1295400"/>
            <a:ext cx="9144000" cy="5562600"/>
          </a:xfrm>
        </p:spPr>
        <p:txBody>
          <a:bodyPr>
            <a:normAutofit lnSpcReduction="10000"/>
          </a:bodyPr>
          <a:lstStyle/>
          <a:p>
            <a:pPr>
              <a:lnSpc>
                <a:spcPct val="70000"/>
              </a:lnSpc>
              <a:buFontTx/>
              <a:buNone/>
            </a:pPr>
            <a:r>
              <a:rPr lang="en-US" altLang="en-US" sz="1800">
                <a:solidFill>
                  <a:srgbClr val="262626"/>
                </a:solidFill>
                <a:latin typeface="Courier New" panose="02070309020205020404" pitchFamily="49" charset="0"/>
              </a:rPr>
              <a:t>public class DateTest {</a:t>
            </a:r>
          </a:p>
          <a:p>
            <a:pPr>
              <a:lnSpc>
                <a:spcPct val="70000"/>
              </a:lnSpc>
              <a:buFontTx/>
              <a:buNone/>
            </a:pPr>
            <a:r>
              <a:rPr lang="en-US" altLang="en-US" sz="1800" b="1">
                <a:solidFill>
                  <a:srgbClr val="008000"/>
                </a:solidFill>
                <a:latin typeface="Courier New" panose="02070309020205020404" pitchFamily="49" charset="0"/>
              </a:rPr>
              <a:t>    // test every day of the year</a:t>
            </a:r>
          </a:p>
          <a:p>
            <a:pPr>
              <a:lnSpc>
                <a:spcPct val="70000"/>
              </a:lnSpc>
              <a:buFontTx/>
              <a:buNone/>
            </a:pPr>
            <a:r>
              <a:rPr lang="en-US" altLang="en-US" sz="1800">
                <a:solidFill>
                  <a:srgbClr val="262626"/>
                </a:solidFill>
                <a:latin typeface="Courier New" panose="02070309020205020404" pitchFamily="49" charset="0"/>
              </a:rPr>
              <a:t>    @Test(timeout = 10000)</a:t>
            </a:r>
          </a:p>
          <a:p>
            <a:pPr>
              <a:lnSpc>
                <a:spcPct val="70000"/>
              </a:lnSpc>
              <a:buFontTx/>
              <a:buNone/>
            </a:pPr>
            <a:r>
              <a:rPr lang="en-US" altLang="en-US" sz="1800">
                <a:solidFill>
                  <a:srgbClr val="262626"/>
                </a:solidFill>
                <a:latin typeface="Courier New" panose="02070309020205020404" pitchFamily="49" charset="0"/>
              </a:rPr>
              <a:t>    public void </a:t>
            </a:r>
            <a:r>
              <a:rPr lang="en-US" altLang="en-US" sz="1800" b="1">
                <a:solidFill>
                  <a:srgbClr val="262626"/>
                </a:solidFill>
                <a:latin typeface="Courier New" panose="02070309020205020404" pitchFamily="49" charset="0"/>
              </a:rPr>
              <a:t>tortureTest</a:t>
            </a:r>
            <a:r>
              <a:rPr lang="en-US" altLang="en-US" sz="1800">
                <a:solidFill>
                  <a:srgbClr val="262626"/>
                </a:solidFill>
                <a:latin typeface="Courier New" panose="02070309020205020404" pitchFamily="49" charset="0"/>
              </a:rPr>
              <a:t>() {</a:t>
            </a:r>
          </a:p>
          <a:p>
            <a:pPr>
              <a:lnSpc>
                <a:spcPct val="70000"/>
              </a:lnSpc>
              <a:buFontTx/>
              <a:buNone/>
            </a:pPr>
            <a:r>
              <a:rPr lang="en-US" altLang="en-US" sz="1800">
                <a:solidFill>
                  <a:srgbClr val="262626"/>
                </a:solidFill>
                <a:latin typeface="Courier New" panose="02070309020205020404" pitchFamily="49" charset="0"/>
              </a:rPr>
              <a:t>        Date date = new Date(2050, 1, 1);</a:t>
            </a:r>
          </a:p>
          <a:p>
            <a:pPr>
              <a:lnSpc>
                <a:spcPct val="70000"/>
              </a:lnSpc>
              <a:buFontTx/>
              <a:buNone/>
            </a:pPr>
            <a:r>
              <a:rPr lang="en-US" altLang="en-US" sz="1800">
                <a:solidFill>
                  <a:srgbClr val="262626"/>
                </a:solidFill>
                <a:latin typeface="Courier New" panose="02070309020205020404" pitchFamily="49" charset="0"/>
              </a:rPr>
              <a:t>        int month = 1;</a:t>
            </a:r>
          </a:p>
          <a:p>
            <a:pPr>
              <a:lnSpc>
                <a:spcPct val="70000"/>
              </a:lnSpc>
              <a:buFontTx/>
              <a:buNone/>
            </a:pPr>
            <a:r>
              <a:rPr lang="en-US" altLang="en-US" sz="1800">
                <a:solidFill>
                  <a:srgbClr val="262626"/>
                </a:solidFill>
                <a:latin typeface="Courier New" panose="02070309020205020404" pitchFamily="49" charset="0"/>
              </a:rPr>
              <a:t>        int day = 1;</a:t>
            </a:r>
          </a:p>
          <a:p>
            <a:pPr>
              <a:lnSpc>
                <a:spcPct val="70000"/>
              </a:lnSpc>
              <a:buFontTx/>
              <a:buNone/>
            </a:pPr>
            <a:r>
              <a:rPr lang="en-US" altLang="en-US" sz="1800">
                <a:solidFill>
                  <a:srgbClr val="262626"/>
                </a:solidFill>
                <a:latin typeface="Courier New" panose="02070309020205020404" pitchFamily="49" charset="0"/>
              </a:rPr>
              <a:t>        for (int i = 1; i &lt; 365; i++) {</a:t>
            </a:r>
          </a:p>
          <a:p>
            <a:pPr>
              <a:lnSpc>
                <a:spcPct val="70000"/>
              </a:lnSpc>
              <a:buFontTx/>
              <a:buNone/>
            </a:pPr>
            <a:r>
              <a:rPr lang="en-US" altLang="en-US" sz="1800">
                <a:solidFill>
                  <a:srgbClr val="262626"/>
                </a:solidFill>
                <a:latin typeface="Courier New" panose="02070309020205020404" pitchFamily="49" charset="0"/>
              </a:rPr>
              <a:t>            date.addDays(1);</a:t>
            </a:r>
          </a:p>
          <a:p>
            <a:pPr>
              <a:lnSpc>
                <a:spcPct val="70000"/>
              </a:lnSpc>
              <a:buFontTx/>
              <a:buNone/>
            </a:pPr>
            <a:r>
              <a:rPr lang="en-US" altLang="en-US" sz="1800">
                <a:solidFill>
                  <a:srgbClr val="262626"/>
                </a:solidFill>
                <a:latin typeface="Courier New" panose="02070309020205020404" pitchFamily="49" charset="0"/>
              </a:rPr>
              <a:t>            if (day &lt; DAYS_PER_MONTH[month]) {day++;}</a:t>
            </a:r>
          </a:p>
          <a:p>
            <a:pPr>
              <a:lnSpc>
                <a:spcPct val="70000"/>
              </a:lnSpc>
              <a:buFontTx/>
              <a:buNone/>
            </a:pPr>
            <a:r>
              <a:rPr lang="en-US" altLang="en-US" sz="1800">
                <a:solidFill>
                  <a:srgbClr val="262626"/>
                </a:solidFill>
                <a:latin typeface="Courier New" panose="02070309020205020404" pitchFamily="49" charset="0"/>
              </a:rPr>
              <a:t>            else                             {month++; day=1;}</a:t>
            </a:r>
          </a:p>
          <a:p>
            <a:pPr>
              <a:lnSpc>
                <a:spcPct val="70000"/>
              </a:lnSpc>
              <a:buFontTx/>
              <a:buNone/>
            </a:pPr>
            <a:r>
              <a:rPr lang="en-US" altLang="en-US" sz="1800">
                <a:solidFill>
                  <a:srgbClr val="262626"/>
                </a:solidFill>
                <a:latin typeface="Courier New" panose="02070309020205020404" pitchFamily="49" charset="0"/>
              </a:rPr>
              <a:t>            assertEquals(new Date(2050, month, day), date);</a:t>
            </a:r>
          </a:p>
          <a:p>
            <a:pPr>
              <a:lnSpc>
                <a:spcPct val="70000"/>
              </a:lnSpc>
              <a:buFontTx/>
              <a:buNone/>
            </a:pPr>
            <a:r>
              <a:rPr lang="en-US" altLang="en-US" sz="1800">
                <a:solidFill>
                  <a:srgbClr val="262626"/>
                </a:solidFill>
                <a:latin typeface="Courier New" panose="02070309020205020404" pitchFamily="49" charset="0"/>
              </a:rPr>
              <a:t>        }</a:t>
            </a:r>
          </a:p>
          <a:p>
            <a:pPr>
              <a:lnSpc>
                <a:spcPct val="70000"/>
              </a:lnSpc>
              <a:buFontTx/>
              <a:buNone/>
            </a:pPr>
            <a:r>
              <a:rPr lang="en-US" altLang="en-US" sz="1800">
                <a:solidFill>
                  <a:srgbClr val="262626"/>
                </a:solidFill>
                <a:latin typeface="Courier New" panose="02070309020205020404" pitchFamily="49" charset="0"/>
              </a:rPr>
              <a:t>    }</a:t>
            </a:r>
          </a:p>
          <a:p>
            <a:pPr>
              <a:lnSpc>
                <a:spcPct val="70000"/>
              </a:lnSpc>
              <a:buFontTx/>
              <a:buNone/>
            </a:pPr>
            <a:endParaRPr lang="en-US" altLang="en-US" sz="1800">
              <a:solidFill>
                <a:srgbClr val="262626"/>
              </a:solidFill>
              <a:latin typeface="Courier New" panose="02070309020205020404" pitchFamily="49" charset="0"/>
            </a:endParaRPr>
          </a:p>
          <a:p>
            <a:pPr>
              <a:lnSpc>
                <a:spcPct val="70000"/>
              </a:lnSpc>
              <a:buFontTx/>
              <a:buNone/>
            </a:pPr>
            <a:r>
              <a:rPr lang="en-US" altLang="en-US" sz="1800">
                <a:solidFill>
                  <a:srgbClr val="262626"/>
                </a:solidFill>
                <a:latin typeface="Courier New" panose="02070309020205020404" pitchFamily="49" charset="0"/>
              </a:rPr>
              <a:t>    private static final int[] DAYS_PER_MONTH = {</a:t>
            </a:r>
          </a:p>
          <a:p>
            <a:pPr>
              <a:lnSpc>
                <a:spcPct val="70000"/>
              </a:lnSpc>
              <a:buFontTx/>
              <a:buNone/>
            </a:pPr>
            <a:r>
              <a:rPr lang="en-US" altLang="en-US" sz="1800">
                <a:solidFill>
                  <a:srgbClr val="262626"/>
                </a:solidFill>
                <a:latin typeface="Courier New" panose="02070309020205020404" pitchFamily="49" charset="0"/>
              </a:rPr>
              <a:t>        0, 31, 28, 31, 30, 31, 30, 31, 31, 30, 31, 30, 31</a:t>
            </a:r>
          </a:p>
          <a:p>
            <a:pPr>
              <a:lnSpc>
                <a:spcPct val="70000"/>
              </a:lnSpc>
              <a:buFontTx/>
              <a:buNone/>
            </a:pPr>
            <a:r>
              <a:rPr lang="en-US" altLang="en-US" sz="1800">
                <a:solidFill>
                  <a:srgbClr val="262626"/>
                </a:solidFill>
                <a:latin typeface="Courier New" panose="02070309020205020404" pitchFamily="49" charset="0"/>
              </a:rPr>
              <a:t>    }; </a:t>
            </a:r>
            <a:r>
              <a:rPr lang="en-US" altLang="en-US" sz="1800" b="1">
                <a:solidFill>
                  <a:srgbClr val="008000"/>
                </a:solidFill>
                <a:latin typeface="Courier New" panose="02070309020205020404" pitchFamily="49" charset="0"/>
              </a:rPr>
              <a:t>// Jan Feb Mar Apr May Jun Jul Aug Sep Oct Nov Dec</a:t>
            </a:r>
          </a:p>
          <a:p>
            <a:pPr>
              <a:lnSpc>
                <a:spcPct val="70000"/>
              </a:lnSpc>
              <a:buFontTx/>
              <a:buNone/>
            </a:pPr>
            <a:r>
              <a:rPr lang="en-US" altLang="en-US" sz="1800">
                <a:solidFill>
                  <a:srgbClr val="262626"/>
                </a:solidFill>
                <a:latin typeface="Courier New" panose="02070309020205020404" pitchFamily="49" charset="0"/>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a:extLst>
              <a:ext uri="{FF2B5EF4-FFF2-40B4-BE49-F238E27FC236}">
                <a16:creationId xmlns:a16="http://schemas.microsoft.com/office/drawing/2014/main" id="{6D70CA67-04B9-4F75-A773-A47E7A16D185}"/>
              </a:ext>
            </a:extLst>
          </p:cNvPr>
          <p:cNvSpPr>
            <a:spLocks noGrp="1" noChangeArrowheads="1"/>
          </p:cNvSpPr>
          <p:nvPr>
            <p:ph type="title"/>
          </p:nvPr>
        </p:nvSpPr>
        <p:spPr/>
        <p:txBody>
          <a:bodyPr/>
          <a:lstStyle/>
          <a:p>
            <a:r>
              <a:rPr lang="en-US" altLang="en-US"/>
              <a:t>Trustworthy tests</a:t>
            </a:r>
          </a:p>
        </p:txBody>
      </p:sp>
      <p:sp>
        <p:nvSpPr>
          <p:cNvPr id="525315" name="Rectangle 3">
            <a:extLst>
              <a:ext uri="{FF2B5EF4-FFF2-40B4-BE49-F238E27FC236}">
                <a16:creationId xmlns:a16="http://schemas.microsoft.com/office/drawing/2014/main" id="{A732A91D-1B01-45AA-8D3A-6E1A6BC8FD44}"/>
              </a:ext>
            </a:extLst>
          </p:cNvPr>
          <p:cNvSpPr>
            <a:spLocks noGrp="1" noChangeArrowheads="1"/>
          </p:cNvSpPr>
          <p:nvPr>
            <p:ph type="body" idx="1"/>
          </p:nvPr>
        </p:nvSpPr>
        <p:spPr>
          <a:xfrm>
            <a:off x="1524000" y="1295400"/>
            <a:ext cx="9144000" cy="5562600"/>
          </a:xfrm>
        </p:spPr>
        <p:txBody>
          <a:bodyPr>
            <a:normAutofit lnSpcReduction="10000"/>
          </a:bodyPr>
          <a:lstStyle/>
          <a:p>
            <a:r>
              <a:rPr lang="en-US" altLang="en-US">
                <a:solidFill>
                  <a:srgbClr val="262626"/>
                </a:solidFill>
              </a:rPr>
              <a:t>Test one thing at a time per test method.</a:t>
            </a:r>
          </a:p>
          <a:p>
            <a:pPr lvl="1"/>
            <a:r>
              <a:rPr lang="en-US" altLang="en-US">
                <a:solidFill>
                  <a:srgbClr val="404040"/>
                </a:solidFill>
              </a:rPr>
              <a:t>10 small tests are much better than 1 test 10x as large.</a:t>
            </a:r>
          </a:p>
          <a:p>
            <a:pPr lvl="1"/>
            <a:endParaRPr lang="en-US" altLang="en-US">
              <a:solidFill>
                <a:srgbClr val="404040"/>
              </a:solidFill>
            </a:endParaRPr>
          </a:p>
          <a:p>
            <a:r>
              <a:rPr lang="en-US" altLang="en-US">
                <a:solidFill>
                  <a:srgbClr val="262626"/>
                </a:solidFill>
              </a:rPr>
              <a:t>Each test method should have few (likely 1) assert statements.</a:t>
            </a:r>
          </a:p>
          <a:p>
            <a:pPr lvl="1"/>
            <a:r>
              <a:rPr lang="en-US" altLang="en-US">
                <a:solidFill>
                  <a:srgbClr val="404040"/>
                </a:solidFill>
              </a:rPr>
              <a:t>If you assert many things, the first that fails stops the test.</a:t>
            </a:r>
          </a:p>
          <a:p>
            <a:pPr lvl="1"/>
            <a:r>
              <a:rPr lang="en-US" altLang="en-US">
                <a:solidFill>
                  <a:srgbClr val="404040"/>
                </a:solidFill>
              </a:rPr>
              <a:t>You won't know whether a later assertion would have failed.</a:t>
            </a:r>
          </a:p>
          <a:p>
            <a:pPr lvl="1"/>
            <a:endParaRPr lang="en-US" altLang="en-US">
              <a:solidFill>
                <a:srgbClr val="404040"/>
              </a:solidFill>
            </a:endParaRPr>
          </a:p>
          <a:p>
            <a:r>
              <a:rPr lang="en-US" altLang="en-US">
                <a:solidFill>
                  <a:srgbClr val="262626"/>
                </a:solidFill>
              </a:rPr>
              <a:t>Tests should avoid logic.</a:t>
            </a:r>
          </a:p>
          <a:p>
            <a:pPr lvl="1"/>
            <a:r>
              <a:rPr lang="en-US" altLang="en-US">
                <a:solidFill>
                  <a:srgbClr val="404040"/>
                </a:solidFill>
              </a:rPr>
              <a:t>minimize </a:t>
            </a:r>
            <a:r>
              <a:rPr lang="en-US" altLang="en-US">
                <a:solidFill>
                  <a:srgbClr val="404040"/>
                </a:solidFill>
                <a:latin typeface="Courier New" panose="02070309020205020404" pitchFamily="49" charset="0"/>
              </a:rPr>
              <a:t>if/else</a:t>
            </a:r>
            <a:r>
              <a:rPr lang="en-US" altLang="en-US">
                <a:solidFill>
                  <a:srgbClr val="404040"/>
                </a:solidFill>
              </a:rPr>
              <a:t>, </a:t>
            </a:r>
            <a:r>
              <a:rPr lang="en-US" altLang="en-US">
                <a:solidFill>
                  <a:srgbClr val="404040"/>
                </a:solidFill>
                <a:latin typeface="Courier New" panose="02070309020205020404" pitchFamily="49" charset="0"/>
              </a:rPr>
              <a:t>loops</a:t>
            </a:r>
            <a:r>
              <a:rPr lang="en-US" altLang="en-US">
                <a:solidFill>
                  <a:srgbClr val="404040"/>
                </a:solidFill>
              </a:rPr>
              <a:t>, </a:t>
            </a:r>
            <a:r>
              <a:rPr lang="en-US" altLang="en-US">
                <a:solidFill>
                  <a:srgbClr val="404040"/>
                </a:solidFill>
                <a:latin typeface="Courier New" panose="02070309020205020404" pitchFamily="49" charset="0"/>
              </a:rPr>
              <a:t>switch</a:t>
            </a:r>
            <a:r>
              <a:rPr lang="en-US" altLang="en-US">
                <a:solidFill>
                  <a:srgbClr val="404040"/>
                </a:solidFill>
              </a:rPr>
              <a:t>, etc.</a:t>
            </a:r>
          </a:p>
          <a:p>
            <a:pPr lvl="1"/>
            <a:r>
              <a:rPr lang="en-US" altLang="en-US">
                <a:solidFill>
                  <a:srgbClr val="404040"/>
                </a:solidFill>
              </a:rPr>
              <a:t>avoid </a:t>
            </a:r>
            <a:r>
              <a:rPr lang="en-US" altLang="en-US">
                <a:solidFill>
                  <a:srgbClr val="404040"/>
                </a:solidFill>
                <a:latin typeface="Courier New" panose="02070309020205020404" pitchFamily="49" charset="0"/>
              </a:rPr>
              <a:t>try/catch</a:t>
            </a:r>
          </a:p>
          <a:p>
            <a:pPr lvl="2"/>
            <a:r>
              <a:rPr lang="en-US" altLang="en-US"/>
              <a:t>If it's supposed to throw, use </a:t>
            </a:r>
            <a:r>
              <a:rPr lang="en-US" altLang="en-US">
                <a:latin typeface="Courier New" panose="02070309020205020404" pitchFamily="49" charset="0"/>
              </a:rPr>
              <a:t>expected=</a:t>
            </a:r>
            <a:r>
              <a:rPr lang="en-US" altLang="en-US"/>
              <a:t> ... if not, let JUnit catch it.</a:t>
            </a:r>
          </a:p>
          <a:p>
            <a:pPr lvl="2"/>
            <a:endParaRPr lang="en-US" altLang="en-US"/>
          </a:p>
          <a:p>
            <a:r>
              <a:rPr lang="en-US" altLang="en-US">
                <a:solidFill>
                  <a:srgbClr val="262626"/>
                </a:solidFill>
              </a:rPr>
              <a:t>Torture tests are okay, but only </a:t>
            </a:r>
            <a:r>
              <a:rPr lang="en-US" altLang="en-US" i="1">
                <a:solidFill>
                  <a:srgbClr val="262626"/>
                </a:solidFill>
              </a:rPr>
              <a:t>in addition to</a:t>
            </a:r>
            <a:r>
              <a:rPr lang="en-US" altLang="en-US">
                <a:solidFill>
                  <a:srgbClr val="262626"/>
                </a:solidFill>
              </a:rPr>
              <a:t>  simple tests.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a:extLst>
              <a:ext uri="{FF2B5EF4-FFF2-40B4-BE49-F238E27FC236}">
                <a16:creationId xmlns:a16="http://schemas.microsoft.com/office/drawing/2014/main" id="{10CD55BA-5701-4E02-AC59-B208D7C3ACDD}"/>
              </a:ext>
            </a:extLst>
          </p:cNvPr>
          <p:cNvSpPr>
            <a:spLocks noGrp="1" noChangeArrowheads="1"/>
          </p:cNvSpPr>
          <p:nvPr>
            <p:ph type="title"/>
          </p:nvPr>
        </p:nvSpPr>
        <p:spPr/>
        <p:txBody>
          <a:bodyPr/>
          <a:lstStyle/>
          <a:p>
            <a:r>
              <a:rPr lang="en-US" altLang="en-US"/>
              <a:t>Squashing redundancy</a:t>
            </a:r>
          </a:p>
        </p:txBody>
      </p:sp>
      <p:sp>
        <p:nvSpPr>
          <p:cNvPr id="531459" name="Rectangle 3">
            <a:extLst>
              <a:ext uri="{FF2B5EF4-FFF2-40B4-BE49-F238E27FC236}">
                <a16:creationId xmlns:a16="http://schemas.microsoft.com/office/drawing/2014/main" id="{7FADD762-BBDE-4AEB-B6D3-2BB8983A64D6}"/>
              </a:ext>
            </a:extLst>
          </p:cNvPr>
          <p:cNvSpPr>
            <a:spLocks noGrp="1" noChangeArrowheads="1"/>
          </p:cNvSpPr>
          <p:nvPr>
            <p:ph type="body" idx="1"/>
          </p:nvPr>
        </p:nvSpPr>
        <p:spPr>
          <a:xfrm>
            <a:off x="1524000" y="1295400"/>
            <a:ext cx="9144000" cy="5562600"/>
          </a:xfrm>
        </p:spPr>
        <p:txBody>
          <a:bodyPr>
            <a:normAutofit fontScale="85000" lnSpcReduction="20000"/>
          </a:bodyPr>
          <a:lstStyle/>
          <a:p>
            <a:pPr>
              <a:lnSpc>
                <a:spcPct val="70000"/>
              </a:lnSpc>
              <a:buFontTx/>
              <a:buNone/>
            </a:pPr>
            <a:r>
              <a:rPr lang="en-US" altLang="en-US" sz="1800">
                <a:solidFill>
                  <a:srgbClr val="262626"/>
                </a:solidFill>
                <a:latin typeface="Courier New" panose="02070309020205020404" pitchFamily="49" charset="0"/>
              </a:rPr>
              <a:t>public class DateTest {</a:t>
            </a:r>
          </a:p>
          <a:p>
            <a:pPr>
              <a:lnSpc>
                <a:spcPct val="70000"/>
              </a:lnSpc>
              <a:buFontTx/>
              <a:buNone/>
            </a:pPr>
            <a:r>
              <a:rPr lang="en-US" altLang="en-US" sz="1800">
                <a:solidFill>
                  <a:srgbClr val="262626"/>
                </a:solidFill>
                <a:latin typeface="Courier New" panose="02070309020205020404" pitchFamily="49" charset="0"/>
              </a:rPr>
              <a:t>    @Test(timeout = DEFAULT_TIMEOUT)</a:t>
            </a:r>
          </a:p>
          <a:p>
            <a:pPr>
              <a:lnSpc>
                <a:spcPct val="70000"/>
              </a:lnSpc>
              <a:buFontTx/>
              <a:buNone/>
            </a:pPr>
            <a:r>
              <a:rPr lang="en-US" altLang="en-US" sz="1800">
                <a:solidFill>
                  <a:srgbClr val="262626"/>
                </a:solidFill>
                <a:latin typeface="Courier New" panose="02070309020205020404" pitchFamily="49" charset="0"/>
              </a:rPr>
              <a:t>    public void addDays_withinSameMonth_1() {</a:t>
            </a:r>
          </a:p>
          <a:p>
            <a:pPr>
              <a:lnSpc>
                <a:spcPct val="70000"/>
              </a:lnSpc>
              <a:buFontTx/>
              <a:buNone/>
            </a:pPr>
            <a:r>
              <a:rPr lang="en-US" altLang="en-US" sz="1800" b="1">
                <a:solidFill>
                  <a:schemeClr val="accent2"/>
                </a:solidFill>
                <a:latin typeface="Courier New" panose="02070309020205020404" pitchFamily="49" charset="0"/>
              </a:rPr>
              <a:t>        addHelper(2050, 2, 15, +4, 2050, 2, 19);</a:t>
            </a:r>
          </a:p>
          <a:p>
            <a:pPr>
              <a:lnSpc>
                <a:spcPct val="70000"/>
              </a:lnSpc>
              <a:buFontTx/>
              <a:buNone/>
            </a:pPr>
            <a:r>
              <a:rPr lang="en-US" altLang="en-US" sz="1800">
                <a:solidFill>
                  <a:srgbClr val="262626"/>
                </a:solidFill>
                <a:latin typeface="Courier New" panose="02070309020205020404" pitchFamily="49" charset="0"/>
              </a:rPr>
              <a:t>    }</a:t>
            </a:r>
            <a:endParaRPr lang="en-US" altLang="en-US" sz="1800">
              <a:solidFill>
                <a:srgbClr val="008000"/>
              </a:solidFill>
              <a:latin typeface="Courier New" panose="02070309020205020404" pitchFamily="49" charset="0"/>
            </a:endParaRPr>
          </a:p>
          <a:p>
            <a:pPr>
              <a:lnSpc>
                <a:spcPct val="70000"/>
              </a:lnSpc>
              <a:buFontTx/>
              <a:buNone/>
            </a:pPr>
            <a:endParaRPr lang="en-US" altLang="en-US" sz="1800">
              <a:solidFill>
                <a:srgbClr val="008000"/>
              </a:solidFill>
              <a:latin typeface="Courier New" panose="02070309020205020404" pitchFamily="49" charset="0"/>
            </a:endParaRPr>
          </a:p>
          <a:p>
            <a:pPr>
              <a:lnSpc>
                <a:spcPct val="70000"/>
              </a:lnSpc>
              <a:buFontTx/>
              <a:buNone/>
            </a:pPr>
            <a:r>
              <a:rPr lang="en-US" altLang="en-US" sz="1800">
                <a:solidFill>
                  <a:srgbClr val="262626"/>
                </a:solidFill>
                <a:latin typeface="Courier New" panose="02070309020205020404" pitchFamily="49" charset="0"/>
              </a:rPr>
              <a:t>    @Test(timeout = DEFAULT_TIMEOUT)</a:t>
            </a:r>
          </a:p>
          <a:p>
            <a:pPr>
              <a:lnSpc>
                <a:spcPct val="70000"/>
              </a:lnSpc>
              <a:buFontTx/>
              <a:buNone/>
            </a:pPr>
            <a:r>
              <a:rPr lang="en-US" altLang="en-US" sz="1800">
                <a:solidFill>
                  <a:srgbClr val="262626"/>
                </a:solidFill>
                <a:latin typeface="Courier New" panose="02070309020205020404" pitchFamily="49" charset="0"/>
              </a:rPr>
              <a:t>    public void addDays_wrapToNextMonth_2() {</a:t>
            </a:r>
          </a:p>
          <a:p>
            <a:pPr>
              <a:lnSpc>
                <a:spcPct val="70000"/>
              </a:lnSpc>
              <a:buFontTx/>
              <a:buNone/>
            </a:pPr>
            <a:r>
              <a:rPr lang="en-US" altLang="en-US" sz="1800" b="1">
                <a:solidFill>
                  <a:schemeClr val="accent2"/>
                </a:solidFill>
                <a:latin typeface="Courier New" panose="02070309020205020404" pitchFamily="49" charset="0"/>
              </a:rPr>
              <a:t>        addHelper(2050, 2, 15, +14, 2050, 3, 1);</a:t>
            </a:r>
          </a:p>
          <a:p>
            <a:pPr>
              <a:lnSpc>
                <a:spcPct val="70000"/>
              </a:lnSpc>
              <a:buFontTx/>
              <a:buNone/>
            </a:pPr>
            <a:r>
              <a:rPr lang="en-US" altLang="en-US" sz="1800">
                <a:solidFill>
                  <a:srgbClr val="262626"/>
                </a:solidFill>
                <a:latin typeface="Courier New" panose="02070309020205020404" pitchFamily="49" charset="0"/>
              </a:rPr>
              <a:t>    }</a:t>
            </a:r>
          </a:p>
          <a:p>
            <a:pPr>
              <a:lnSpc>
                <a:spcPct val="70000"/>
              </a:lnSpc>
              <a:buFontTx/>
              <a:buNone/>
            </a:pPr>
            <a:endParaRPr lang="en-US" altLang="en-US" sz="1800">
              <a:solidFill>
                <a:srgbClr val="262626"/>
              </a:solidFill>
              <a:latin typeface="Courier New" panose="02070309020205020404" pitchFamily="49" charset="0"/>
            </a:endParaRPr>
          </a:p>
          <a:p>
            <a:pPr>
              <a:lnSpc>
                <a:spcPct val="70000"/>
              </a:lnSpc>
              <a:buFontTx/>
              <a:buNone/>
            </a:pPr>
            <a:r>
              <a:rPr lang="en-US" altLang="en-US" sz="1800" b="1">
                <a:solidFill>
                  <a:srgbClr val="008000"/>
                </a:solidFill>
                <a:latin typeface="Courier New" panose="02070309020205020404" pitchFamily="49" charset="0"/>
              </a:rPr>
              <a:t>    // use lots of helpers to make actual tests extremely short</a:t>
            </a:r>
          </a:p>
          <a:p>
            <a:pPr>
              <a:lnSpc>
                <a:spcPct val="70000"/>
              </a:lnSpc>
              <a:buFontTx/>
              <a:buNone/>
            </a:pPr>
            <a:r>
              <a:rPr lang="en-US" altLang="en-US" sz="1800">
                <a:solidFill>
                  <a:srgbClr val="262626"/>
                </a:solidFill>
                <a:latin typeface="Courier New" panose="02070309020205020404" pitchFamily="49" charset="0"/>
              </a:rPr>
              <a:t>    private void </a:t>
            </a:r>
            <a:r>
              <a:rPr lang="en-US" altLang="en-US" sz="1800" b="1">
                <a:solidFill>
                  <a:srgbClr val="262626"/>
                </a:solidFill>
                <a:latin typeface="Courier New" panose="02070309020205020404" pitchFamily="49" charset="0"/>
              </a:rPr>
              <a:t>addHelper</a:t>
            </a:r>
            <a:r>
              <a:rPr lang="en-US" altLang="en-US" sz="1800">
                <a:solidFill>
                  <a:srgbClr val="262626"/>
                </a:solidFill>
                <a:latin typeface="Courier New" panose="02070309020205020404" pitchFamily="49" charset="0"/>
              </a:rPr>
              <a:t>(int y1, int m1, int d1, int add,</a:t>
            </a:r>
          </a:p>
          <a:p>
            <a:pPr>
              <a:lnSpc>
                <a:spcPct val="70000"/>
              </a:lnSpc>
              <a:buFontTx/>
              <a:buNone/>
            </a:pPr>
            <a:r>
              <a:rPr lang="en-US" altLang="en-US" sz="1800">
                <a:solidFill>
                  <a:srgbClr val="262626"/>
                </a:solidFill>
                <a:latin typeface="Courier New" panose="02070309020205020404" pitchFamily="49" charset="0"/>
              </a:rPr>
              <a:t>                           int y2, int m2, int d2) {</a:t>
            </a:r>
          </a:p>
          <a:p>
            <a:pPr>
              <a:lnSpc>
                <a:spcPct val="70000"/>
              </a:lnSpc>
              <a:buFontTx/>
              <a:buNone/>
            </a:pPr>
            <a:r>
              <a:rPr lang="en-US" altLang="en-US" sz="1800">
                <a:solidFill>
                  <a:srgbClr val="262626"/>
                </a:solidFill>
                <a:latin typeface="Courier New" panose="02070309020205020404" pitchFamily="49" charset="0"/>
              </a:rPr>
              <a:t>        Date act = new Date(y, m, d);</a:t>
            </a:r>
          </a:p>
          <a:p>
            <a:pPr>
              <a:lnSpc>
                <a:spcPct val="70000"/>
              </a:lnSpc>
              <a:buFontTx/>
              <a:buNone/>
            </a:pPr>
            <a:r>
              <a:rPr lang="en-US" altLang="en-US" sz="1800">
                <a:solidFill>
                  <a:srgbClr val="262626"/>
                </a:solidFill>
                <a:latin typeface="Courier New" panose="02070309020205020404" pitchFamily="49" charset="0"/>
              </a:rPr>
              <a:t>        actual.addDays(add);</a:t>
            </a:r>
          </a:p>
          <a:p>
            <a:pPr>
              <a:lnSpc>
                <a:spcPct val="70000"/>
              </a:lnSpc>
              <a:buFontTx/>
              <a:buNone/>
            </a:pPr>
            <a:r>
              <a:rPr lang="en-US" altLang="en-US" sz="1800">
                <a:solidFill>
                  <a:srgbClr val="262626"/>
                </a:solidFill>
                <a:latin typeface="Courier New" panose="02070309020205020404" pitchFamily="49" charset="0"/>
              </a:rPr>
              <a:t>        Date exp = new Date(y2, m2, d2);</a:t>
            </a:r>
          </a:p>
          <a:p>
            <a:pPr>
              <a:lnSpc>
                <a:spcPct val="70000"/>
              </a:lnSpc>
              <a:buFontTx/>
              <a:buNone/>
            </a:pPr>
            <a:r>
              <a:rPr lang="en-US" altLang="en-US" sz="1800">
                <a:solidFill>
                  <a:srgbClr val="262626"/>
                </a:solidFill>
                <a:latin typeface="Courier New" panose="02070309020205020404" pitchFamily="49" charset="0"/>
              </a:rPr>
              <a:t>        assertEquals("after +" + add + " days", exp, act);</a:t>
            </a:r>
            <a:endParaRPr lang="en-US" altLang="en-US" sz="1800" b="1">
              <a:solidFill>
                <a:srgbClr val="008000"/>
              </a:solidFill>
              <a:latin typeface="Courier New" panose="02070309020205020404" pitchFamily="49" charset="0"/>
            </a:endParaRPr>
          </a:p>
          <a:p>
            <a:pPr>
              <a:lnSpc>
                <a:spcPct val="70000"/>
              </a:lnSpc>
              <a:buFontTx/>
              <a:buNone/>
            </a:pPr>
            <a:r>
              <a:rPr lang="en-US" altLang="en-US" sz="1800">
                <a:solidFill>
                  <a:srgbClr val="262626"/>
                </a:solidFill>
                <a:latin typeface="Courier New" panose="02070309020205020404" pitchFamily="49" charset="0"/>
              </a:rPr>
              <a:t>    }</a:t>
            </a:r>
          </a:p>
          <a:p>
            <a:pPr>
              <a:lnSpc>
                <a:spcPct val="70000"/>
              </a:lnSpc>
              <a:buFontTx/>
              <a:buNone/>
            </a:pPr>
            <a:endParaRPr lang="en-US" altLang="en-US" sz="1800">
              <a:solidFill>
                <a:srgbClr val="262626"/>
              </a:solidFill>
              <a:latin typeface="Courier New" panose="02070309020205020404" pitchFamily="49" charset="0"/>
            </a:endParaRPr>
          </a:p>
          <a:p>
            <a:pPr>
              <a:lnSpc>
                <a:spcPct val="70000"/>
              </a:lnSpc>
              <a:buFontTx/>
              <a:buNone/>
            </a:pPr>
            <a:r>
              <a:rPr lang="en-US" altLang="en-US" sz="1800" b="1">
                <a:solidFill>
                  <a:srgbClr val="008000"/>
                </a:solidFill>
                <a:latin typeface="Courier New" panose="02070309020205020404" pitchFamily="49" charset="0"/>
              </a:rPr>
              <a:t>    // can also use "parameterized tests" in some frameworks</a:t>
            </a:r>
          </a:p>
          <a:p>
            <a:pPr>
              <a:lnSpc>
                <a:spcPct val="70000"/>
              </a:lnSpc>
              <a:buFontTx/>
              <a:buNone/>
            </a:pPr>
            <a:r>
              <a:rPr lang="en-US" altLang="en-US" sz="1800">
                <a:solidFill>
                  <a:srgbClr val="262626"/>
                </a:solidFill>
                <a:latin typeface="Courier New" panose="02070309020205020404" pitchFamily="49" charset="0"/>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a:extLst>
              <a:ext uri="{FF2B5EF4-FFF2-40B4-BE49-F238E27FC236}">
                <a16:creationId xmlns:a16="http://schemas.microsoft.com/office/drawing/2014/main" id="{80EBC31E-A0EA-444B-BCBC-77A083F84323}"/>
              </a:ext>
            </a:extLst>
          </p:cNvPr>
          <p:cNvSpPr>
            <a:spLocks noGrp="1" noChangeArrowheads="1"/>
          </p:cNvSpPr>
          <p:nvPr>
            <p:ph type="title"/>
          </p:nvPr>
        </p:nvSpPr>
        <p:spPr/>
        <p:txBody>
          <a:bodyPr/>
          <a:lstStyle/>
          <a:p>
            <a:r>
              <a:rPr lang="en-US" altLang="en-US"/>
              <a:t>Flexible helpers</a:t>
            </a:r>
          </a:p>
        </p:txBody>
      </p:sp>
      <p:sp>
        <p:nvSpPr>
          <p:cNvPr id="532483" name="Rectangle 3">
            <a:extLst>
              <a:ext uri="{FF2B5EF4-FFF2-40B4-BE49-F238E27FC236}">
                <a16:creationId xmlns:a16="http://schemas.microsoft.com/office/drawing/2014/main" id="{C9108049-9D5F-4767-BFB9-357511355C84}"/>
              </a:ext>
            </a:extLst>
          </p:cNvPr>
          <p:cNvSpPr>
            <a:spLocks noGrp="1" noChangeArrowheads="1"/>
          </p:cNvSpPr>
          <p:nvPr>
            <p:ph type="body" idx="1"/>
          </p:nvPr>
        </p:nvSpPr>
        <p:spPr>
          <a:xfrm>
            <a:off x="1524000" y="1295400"/>
            <a:ext cx="9144000" cy="5562600"/>
          </a:xfrm>
        </p:spPr>
        <p:txBody>
          <a:bodyPr>
            <a:normAutofit fontScale="77500" lnSpcReduction="20000"/>
          </a:bodyPr>
          <a:lstStyle/>
          <a:p>
            <a:pPr>
              <a:lnSpc>
                <a:spcPct val="70000"/>
              </a:lnSpc>
              <a:buFontTx/>
              <a:buNone/>
            </a:pPr>
            <a:r>
              <a:rPr lang="en-US" altLang="en-US" sz="1800">
                <a:solidFill>
                  <a:srgbClr val="262626"/>
                </a:solidFill>
                <a:latin typeface="Courier New" panose="02070309020205020404" pitchFamily="49" charset="0"/>
              </a:rPr>
              <a:t>public class DateTest {</a:t>
            </a:r>
          </a:p>
          <a:p>
            <a:pPr>
              <a:lnSpc>
                <a:spcPct val="70000"/>
              </a:lnSpc>
              <a:buFontTx/>
              <a:buNone/>
            </a:pPr>
            <a:r>
              <a:rPr lang="en-US" altLang="en-US" sz="1800">
                <a:solidFill>
                  <a:srgbClr val="262626"/>
                </a:solidFill>
                <a:latin typeface="Courier New" panose="02070309020205020404" pitchFamily="49" charset="0"/>
              </a:rPr>
              <a:t>    @Test(timeout = DEFAULT_TIMEOUT)</a:t>
            </a:r>
          </a:p>
          <a:p>
            <a:pPr>
              <a:lnSpc>
                <a:spcPct val="70000"/>
              </a:lnSpc>
              <a:buFontTx/>
              <a:buNone/>
            </a:pPr>
            <a:r>
              <a:rPr lang="en-US" altLang="en-US" sz="1800">
                <a:solidFill>
                  <a:srgbClr val="262626"/>
                </a:solidFill>
                <a:latin typeface="Courier New" panose="02070309020205020404" pitchFamily="49" charset="0"/>
              </a:rPr>
              <a:t>    public void addDays_multipleCalls_wrapToNextMonth2x() {</a:t>
            </a:r>
          </a:p>
          <a:p>
            <a:pPr>
              <a:lnSpc>
                <a:spcPct val="70000"/>
              </a:lnSpc>
              <a:buFontTx/>
              <a:buNone/>
            </a:pPr>
            <a:r>
              <a:rPr lang="en-US" altLang="en-US" sz="1800">
                <a:solidFill>
                  <a:schemeClr val="accent2"/>
                </a:solidFill>
                <a:latin typeface="Courier New" panose="02070309020205020404" pitchFamily="49" charset="0"/>
              </a:rPr>
              <a:t>        </a:t>
            </a:r>
            <a:r>
              <a:rPr lang="en-US" altLang="en-US" sz="1800" b="1">
                <a:solidFill>
                  <a:schemeClr val="accent2"/>
                </a:solidFill>
                <a:latin typeface="Courier New" panose="02070309020205020404" pitchFamily="49" charset="0"/>
              </a:rPr>
              <a:t>Date d = </a:t>
            </a:r>
            <a:r>
              <a:rPr lang="en-US" altLang="en-US" sz="1800">
                <a:solidFill>
                  <a:srgbClr val="262626"/>
                </a:solidFill>
                <a:latin typeface="Courier New" panose="02070309020205020404" pitchFamily="49" charset="0"/>
              </a:rPr>
              <a:t>addHelper(2050, 2, 15, +14, 2050, 3, 1);</a:t>
            </a:r>
          </a:p>
          <a:p>
            <a:pPr>
              <a:lnSpc>
                <a:spcPct val="70000"/>
              </a:lnSpc>
              <a:buFontTx/>
              <a:buNone/>
            </a:pPr>
            <a:r>
              <a:rPr lang="en-US" altLang="en-US" sz="1800" b="1">
                <a:solidFill>
                  <a:srgbClr val="262626"/>
                </a:solidFill>
                <a:latin typeface="Courier New" panose="02070309020205020404" pitchFamily="49" charset="0"/>
              </a:rPr>
              <a:t>        addhelper(d, +32, 2050, 4, 2);</a:t>
            </a:r>
          </a:p>
          <a:p>
            <a:pPr>
              <a:lnSpc>
                <a:spcPct val="70000"/>
              </a:lnSpc>
              <a:buFontTx/>
              <a:buNone/>
            </a:pPr>
            <a:r>
              <a:rPr lang="en-US" altLang="en-US" sz="1800" b="1">
                <a:solidFill>
                  <a:srgbClr val="262626"/>
                </a:solidFill>
                <a:latin typeface="Courier New" panose="02070309020205020404" pitchFamily="49" charset="0"/>
              </a:rPr>
              <a:t>        addhelper(d, +98, 2050, 7, 9);</a:t>
            </a:r>
          </a:p>
          <a:p>
            <a:pPr>
              <a:lnSpc>
                <a:spcPct val="70000"/>
              </a:lnSpc>
              <a:buFontTx/>
              <a:buNone/>
            </a:pPr>
            <a:r>
              <a:rPr lang="en-US" altLang="en-US" sz="1800">
                <a:solidFill>
                  <a:srgbClr val="262626"/>
                </a:solidFill>
                <a:latin typeface="Courier New" panose="02070309020205020404" pitchFamily="49" charset="0"/>
              </a:rPr>
              <a:t>    }</a:t>
            </a:r>
          </a:p>
          <a:p>
            <a:pPr>
              <a:lnSpc>
                <a:spcPct val="70000"/>
              </a:lnSpc>
              <a:buFontTx/>
              <a:buNone/>
            </a:pPr>
            <a:endParaRPr lang="en-US" altLang="en-US" sz="800">
              <a:solidFill>
                <a:srgbClr val="262626"/>
              </a:solidFill>
              <a:latin typeface="Courier New" panose="02070309020205020404" pitchFamily="49" charset="0"/>
            </a:endParaRPr>
          </a:p>
          <a:p>
            <a:pPr>
              <a:lnSpc>
                <a:spcPct val="70000"/>
              </a:lnSpc>
              <a:buFontTx/>
              <a:buNone/>
            </a:pPr>
            <a:r>
              <a:rPr lang="en-US" altLang="en-US" sz="1800" b="1">
                <a:solidFill>
                  <a:srgbClr val="008000"/>
                </a:solidFill>
                <a:latin typeface="Courier New" panose="02070309020205020404" pitchFamily="49" charset="0"/>
              </a:rPr>
              <a:t>    // Helpers can box you in; hard to test many calls/combine.</a:t>
            </a:r>
          </a:p>
          <a:p>
            <a:pPr>
              <a:lnSpc>
                <a:spcPct val="70000"/>
              </a:lnSpc>
              <a:buFontTx/>
              <a:buNone/>
            </a:pPr>
            <a:r>
              <a:rPr lang="en-US" altLang="en-US" sz="1800" b="1">
                <a:solidFill>
                  <a:srgbClr val="008000"/>
                </a:solidFill>
                <a:latin typeface="Courier New" panose="02070309020205020404" pitchFamily="49" charset="0"/>
              </a:rPr>
              <a:t>    // Create variations that allow better flexibility</a:t>
            </a:r>
          </a:p>
          <a:p>
            <a:pPr>
              <a:lnSpc>
                <a:spcPct val="70000"/>
              </a:lnSpc>
              <a:buFontTx/>
              <a:buNone/>
            </a:pPr>
            <a:r>
              <a:rPr lang="en-US" altLang="en-US" sz="1800">
                <a:solidFill>
                  <a:srgbClr val="262626"/>
                </a:solidFill>
                <a:latin typeface="Courier New" panose="02070309020205020404" pitchFamily="49" charset="0"/>
              </a:rPr>
              <a:t>    private Date </a:t>
            </a:r>
            <a:r>
              <a:rPr lang="en-US" altLang="en-US" sz="1800" b="1">
                <a:solidFill>
                  <a:srgbClr val="262626"/>
                </a:solidFill>
                <a:latin typeface="Courier New" panose="02070309020205020404" pitchFamily="49" charset="0"/>
              </a:rPr>
              <a:t>addHelper</a:t>
            </a:r>
            <a:r>
              <a:rPr lang="en-US" altLang="en-US" sz="1800">
                <a:solidFill>
                  <a:srgbClr val="262626"/>
                </a:solidFill>
                <a:latin typeface="Courier New" panose="02070309020205020404" pitchFamily="49" charset="0"/>
              </a:rPr>
              <a:t>(int y1, int m1, int d1, int add,</a:t>
            </a:r>
          </a:p>
          <a:p>
            <a:pPr>
              <a:lnSpc>
                <a:spcPct val="70000"/>
              </a:lnSpc>
              <a:buFontTx/>
              <a:buNone/>
            </a:pPr>
            <a:r>
              <a:rPr lang="en-US" altLang="en-US" sz="1800">
                <a:solidFill>
                  <a:srgbClr val="262626"/>
                </a:solidFill>
                <a:latin typeface="Courier New" panose="02070309020205020404" pitchFamily="49" charset="0"/>
              </a:rPr>
              <a:t>                           int y2, int m2, int d2) {</a:t>
            </a:r>
          </a:p>
          <a:p>
            <a:pPr>
              <a:lnSpc>
                <a:spcPct val="70000"/>
              </a:lnSpc>
              <a:buFontTx/>
              <a:buNone/>
            </a:pPr>
            <a:r>
              <a:rPr lang="en-US" altLang="en-US" sz="1800">
                <a:solidFill>
                  <a:srgbClr val="262626"/>
                </a:solidFill>
                <a:latin typeface="Courier New" panose="02070309020205020404" pitchFamily="49" charset="0"/>
              </a:rPr>
              <a:t>        Date date = new Date(y, m, d);</a:t>
            </a:r>
          </a:p>
          <a:p>
            <a:pPr>
              <a:lnSpc>
                <a:spcPct val="70000"/>
              </a:lnSpc>
              <a:buFontTx/>
              <a:buNone/>
            </a:pPr>
            <a:r>
              <a:rPr lang="en-US" altLang="en-US" sz="1800">
                <a:solidFill>
                  <a:srgbClr val="262626"/>
                </a:solidFill>
                <a:latin typeface="Courier New" panose="02070309020205020404" pitchFamily="49" charset="0"/>
              </a:rPr>
              <a:t>        addHelper(date, add, y2, m2, d2);</a:t>
            </a:r>
          </a:p>
          <a:p>
            <a:pPr>
              <a:lnSpc>
                <a:spcPct val="70000"/>
              </a:lnSpc>
              <a:buFontTx/>
              <a:buNone/>
            </a:pPr>
            <a:r>
              <a:rPr lang="en-US" altLang="en-US" sz="1800" b="1">
                <a:solidFill>
                  <a:srgbClr val="262626"/>
                </a:solidFill>
                <a:latin typeface="Courier New" panose="02070309020205020404" pitchFamily="49" charset="0"/>
              </a:rPr>
              <a:t>        return d;</a:t>
            </a:r>
            <a:endParaRPr lang="en-US" altLang="en-US" sz="1800" b="1">
              <a:solidFill>
                <a:srgbClr val="008000"/>
              </a:solidFill>
              <a:latin typeface="Courier New" panose="02070309020205020404" pitchFamily="49" charset="0"/>
            </a:endParaRPr>
          </a:p>
          <a:p>
            <a:pPr>
              <a:lnSpc>
                <a:spcPct val="70000"/>
              </a:lnSpc>
              <a:buFontTx/>
              <a:buNone/>
            </a:pPr>
            <a:r>
              <a:rPr lang="en-US" altLang="en-US" sz="1800">
                <a:solidFill>
                  <a:srgbClr val="262626"/>
                </a:solidFill>
                <a:latin typeface="Courier New" panose="02070309020205020404" pitchFamily="49" charset="0"/>
              </a:rPr>
              <a:t>    }</a:t>
            </a:r>
          </a:p>
          <a:p>
            <a:pPr>
              <a:lnSpc>
                <a:spcPct val="70000"/>
              </a:lnSpc>
              <a:buFontTx/>
              <a:buNone/>
            </a:pPr>
            <a:endParaRPr lang="en-US" altLang="en-US" sz="800">
              <a:solidFill>
                <a:srgbClr val="262626"/>
              </a:solidFill>
              <a:latin typeface="Courier New" panose="02070309020205020404" pitchFamily="49" charset="0"/>
            </a:endParaRPr>
          </a:p>
          <a:p>
            <a:pPr>
              <a:lnSpc>
                <a:spcPct val="70000"/>
              </a:lnSpc>
              <a:buFontTx/>
              <a:buNone/>
            </a:pPr>
            <a:r>
              <a:rPr lang="en-US" altLang="en-US" sz="1800">
                <a:solidFill>
                  <a:srgbClr val="262626"/>
                </a:solidFill>
                <a:latin typeface="Courier New" panose="02070309020205020404" pitchFamily="49" charset="0"/>
              </a:rPr>
              <a:t>    private void addHelper(Date date, int add,</a:t>
            </a:r>
          </a:p>
          <a:p>
            <a:pPr>
              <a:lnSpc>
                <a:spcPct val="70000"/>
              </a:lnSpc>
              <a:buFontTx/>
              <a:buNone/>
            </a:pPr>
            <a:r>
              <a:rPr lang="en-US" altLang="en-US" sz="1800">
                <a:solidFill>
                  <a:srgbClr val="262626"/>
                </a:solidFill>
                <a:latin typeface="Courier New" panose="02070309020205020404" pitchFamily="49" charset="0"/>
              </a:rPr>
              <a:t>                           int y2, int m2, int d2) {</a:t>
            </a:r>
          </a:p>
          <a:p>
            <a:pPr>
              <a:lnSpc>
                <a:spcPct val="70000"/>
              </a:lnSpc>
              <a:buFontTx/>
              <a:buNone/>
            </a:pPr>
            <a:r>
              <a:rPr lang="en-US" altLang="en-US" sz="1800">
                <a:solidFill>
                  <a:srgbClr val="262626"/>
                </a:solidFill>
                <a:latin typeface="Courier New" panose="02070309020205020404" pitchFamily="49" charset="0"/>
              </a:rPr>
              <a:t>        date.addDays(add);</a:t>
            </a:r>
          </a:p>
          <a:p>
            <a:pPr>
              <a:lnSpc>
                <a:spcPct val="70000"/>
              </a:lnSpc>
              <a:buFontTx/>
              <a:buNone/>
            </a:pPr>
            <a:r>
              <a:rPr lang="en-US" altLang="en-US" sz="1800">
                <a:solidFill>
                  <a:srgbClr val="262626"/>
                </a:solidFill>
                <a:latin typeface="Courier New" panose="02070309020205020404" pitchFamily="49" charset="0"/>
              </a:rPr>
              <a:t>        Date expect = new Date(y2, m2, d2);</a:t>
            </a:r>
          </a:p>
          <a:p>
            <a:pPr>
              <a:lnSpc>
                <a:spcPct val="70000"/>
              </a:lnSpc>
              <a:buFontTx/>
              <a:buNone/>
            </a:pPr>
            <a:r>
              <a:rPr lang="en-US" altLang="en-US" sz="1800">
                <a:solidFill>
                  <a:srgbClr val="262626"/>
                </a:solidFill>
                <a:latin typeface="Courier New" panose="02070309020205020404" pitchFamily="49" charset="0"/>
              </a:rPr>
              <a:t>        assertEquals("date after +" + add + " days", expect, d);</a:t>
            </a:r>
          </a:p>
          <a:p>
            <a:pPr>
              <a:lnSpc>
                <a:spcPct val="70000"/>
              </a:lnSpc>
              <a:buFontTx/>
              <a:buNone/>
            </a:pPr>
            <a:r>
              <a:rPr lang="en-US" altLang="en-US" sz="1800">
                <a:solidFill>
                  <a:srgbClr val="262626"/>
                </a:solidFill>
                <a:latin typeface="Courier New" panose="02070309020205020404" pitchFamily="49" charset="0"/>
              </a:rPr>
              <a:t>    }</a:t>
            </a:r>
          </a:p>
          <a:p>
            <a:pPr>
              <a:lnSpc>
                <a:spcPct val="70000"/>
              </a:lnSpc>
              <a:buFontTx/>
              <a:buNone/>
            </a:pPr>
            <a:r>
              <a:rPr lang="en-US" altLang="en-US" sz="1800">
                <a:solidFill>
                  <a:srgbClr val="262626"/>
                </a:solidFill>
                <a:latin typeface="Courier New" panose="02070309020205020404" pitchFamily="49" charset="0"/>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a:extLst>
              <a:ext uri="{FF2B5EF4-FFF2-40B4-BE49-F238E27FC236}">
                <a16:creationId xmlns:a16="http://schemas.microsoft.com/office/drawing/2014/main" id="{4C26092A-69EE-4C3B-A038-68986202DC9F}"/>
              </a:ext>
            </a:extLst>
          </p:cNvPr>
          <p:cNvSpPr>
            <a:spLocks noGrp="1" noChangeArrowheads="1"/>
          </p:cNvSpPr>
          <p:nvPr>
            <p:ph type="title"/>
          </p:nvPr>
        </p:nvSpPr>
        <p:spPr/>
        <p:txBody>
          <a:bodyPr/>
          <a:lstStyle/>
          <a:p>
            <a:r>
              <a:rPr lang="en-US" altLang="en-US"/>
              <a:t>Regression testing</a:t>
            </a:r>
          </a:p>
        </p:txBody>
      </p:sp>
      <p:sp>
        <p:nvSpPr>
          <p:cNvPr id="490499" name="Rectangle 3">
            <a:extLst>
              <a:ext uri="{FF2B5EF4-FFF2-40B4-BE49-F238E27FC236}">
                <a16:creationId xmlns:a16="http://schemas.microsoft.com/office/drawing/2014/main" id="{F1F33B4E-48EF-47DC-8D82-AC0AE24BB110}"/>
              </a:ext>
            </a:extLst>
          </p:cNvPr>
          <p:cNvSpPr>
            <a:spLocks noGrp="1" noChangeArrowheads="1"/>
          </p:cNvSpPr>
          <p:nvPr>
            <p:ph type="body" idx="1"/>
          </p:nvPr>
        </p:nvSpPr>
        <p:spPr>
          <a:xfrm>
            <a:off x="1524000" y="1295400"/>
            <a:ext cx="9144000" cy="5562600"/>
          </a:xfrm>
        </p:spPr>
        <p:txBody>
          <a:bodyPr>
            <a:normAutofit lnSpcReduction="10000"/>
          </a:bodyPr>
          <a:lstStyle/>
          <a:p>
            <a:r>
              <a:rPr lang="en-US" altLang="en-US" b="1">
                <a:solidFill>
                  <a:srgbClr val="262626"/>
                </a:solidFill>
              </a:rPr>
              <a:t>regression</a:t>
            </a:r>
            <a:r>
              <a:rPr lang="en-US" altLang="en-US">
                <a:solidFill>
                  <a:srgbClr val="262626"/>
                </a:solidFill>
              </a:rPr>
              <a:t>: When a feature that used to work, no longer works.</a:t>
            </a:r>
          </a:p>
          <a:p>
            <a:pPr lvl="1"/>
            <a:r>
              <a:rPr lang="en-US" altLang="en-US">
                <a:solidFill>
                  <a:srgbClr val="404040"/>
                </a:solidFill>
              </a:rPr>
              <a:t>Likely to happen when code changes and grows over time.</a:t>
            </a:r>
          </a:p>
          <a:p>
            <a:pPr lvl="1"/>
            <a:r>
              <a:rPr lang="en-US" altLang="en-US">
                <a:solidFill>
                  <a:srgbClr val="404040"/>
                </a:solidFill>
              </a:rPr>
              <a:t>A new feature/fix can cause a new bug or reintroduce an old bug.</a:t>
            </a:r>
          </a:p>
          <a:p>
            <a:pPr lvl="1"/>
            <a:endParaRPr lang="en-US" altLang="en-US">
              <a:solidFill>
                <a:srgbClr val="404040"/>
              </a:solidFill>
            </a:endParaRPr>
          </a:p>
          <a:p>
            <a:r>
              <a:rPr lang="en-US" altLang="en-US" b="1">
                <a:solidFill>
                  <a:srgbClr val="262626"/>
                </a:solidFill>
              </a:rPr>
              <a:t>regression testing</a:t>
            </a:r>
            <a:r>
              <a:rPr lang="en-US" altLang="en-US">
                <a:solidFill>
                  <a:srgbClr val="262626"/>
                </a:solidFill>
              </a:rPr>
              <a:t>: Re-executing prior unit tests after a change.</a:t>
            </a:r>
            <a:endParaRPr lang="en-US" altLang="en-US" sz="800">
              <a:solidFill>
                <a:srgbClr val="262626"/>
              </a:solidFill>
            </a:endParaRPr>
          </a:p>
          <a:p>
            <a:pPr lvl="1"/>
            <a:r>
              <a:rPr lang="en-US" altLang="en-US">
                <a:solidFill>
                  <a:srgbClr val="404040"/>
                </a:solidFill>
              </a:rPr>
              <a:t>Often done by scripts during automated testing.</a:t>
            </a:r>
          </a:p>
          <a:p>
            <a:pPr lvl="1"/>
            <a:r>
              <a:rPr lang="en-US" altLang="en-US">
                <a:solidFill>
                  <a:srgbClr val="404040"/>
                </a:solidFill>
              </a:rPr>
              <a:t>Used to ensure that old fixed bugs are still fixed.</a:t>
            </a:r>
          </a:p>
          <a:p>
            <a:pPr lvl="1"/>
            <a:r>
              <a:rPr lang="en-US" altLang="en-US">
                <a:solidFill>
                  <a:srgbClr val="404040"/>
                </a:solidFill>
              </a:rPr>
              <a:t>Gives your app a minimum level of working functionality.</a:t>
            </a:r>
          </a:p>
          <a:p>
            <a:pPr lvl="1"/>
            <a:endParaRPr lang="en-US" altLang="en-US">
              <a:solidFill>
                <a:srgbClr val="404040"/>
              </a:solidFill>
            </a:endParaRPr>
          </a:p>
          <a:p>
            <a:r>
              <a:rPr lang="en-US" altLang="en-US">
                <a:solidFill>
                  <a:srgbClr val="262626"/>
                </a:solidFill>
              </a:rPr>
              <a:t>Many products have a set of mandatory check-in tests that must pass before code can be added to a source code repository.</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a:extLst>
              <a:ext uri="{FF2B5EF4-FFF2-40B4-BE49-F238E27FC236}">
                <a16:creationId xmlns:a16="http://schemas.microsoft.com/office/drawing/2014/main" id="{9E51813B-B210-4E70-8178-1FEBC17F1A16}"/>
              </a:ext>
            </a:extLst>
          </p:cNvPr>
          <p:cNvSpPr>
            <a:spLocks noGrp="1" noChangeArrowheads="1"/>
          </p:cNvSpPr>
          <p:nvPr>
            <p:ph type="title"/>
          </p:nvPr>
        </p:nvSpPr>
        <p:spPr/>
        <p:txBody>
          <a:bodyPr/>
          <a:lstStyle/>
          <a:p>
            <a:r>
              <a:rPr lang="en-US" altLang="en-US"/>
              <a:t>Test-driven development</a:t>
            </a:r>
          </a:p>
        </p:txBody>
      </p:sp>
      <p:sp>
        <p:nvSpPr>
          <p:cNvPr id="496643" name="Rectangle 3">
            <a:extLst>
              <a:ext uri="{FF2B5EF4-FFF2-40B4-BE49-F238E27FC236}">
                <a16:creationId xmlns:a16="http://schemas.microsoft.com/office/drawing/2014/main" id="{7EAD16A0-52B3-4833-8910-FFA575BA7726}"/>
              </a:ext>
            </a:extLst>
          </p:cNvPr>
          <p:cNvSpPr>
            <a:spLocks noGrp="1" noChangeArrowheads="1"/>
          </p:cNvSpPr>
          <p:nvPr>
            <p:ph type="body" idx="1"/>
          </p:nvPr>
        </p:nvSpPr>
        <p:spPr>
          <a:xfrm>
            <a:off x="1524000" y="1295400"/>
            <a:ext cx="9144000" cy="5562600"/>
          </a:xfrm>
        </p:spPr>
        <p:txBody>
          <a:bodyPr/>
          <a:lstStyle/>
          <a:p>
            <a:r>
              <a:rPr lang="en-US" altLang="en-US">
                <a:solidFill>
                  <a:srgbClr val="262626"/>
                </a:solidFill>
              </a:rPr>
              <a:t>Unit tests can be written after, during, or even </a:t>
            </a:r>
            <a:r>
              <a:rPr lang="en-US" altLang="en-US" i="1">
                <a:solidFill>
                  <a:srgbClr val="262626"/>
                </a:solidFill>
              </a:rPr>
              <a:t>before</a:t>
            </a:r>
            <a:r>
              <a:rPr lang="en-US" altLang="en-US">
                <a:solidFill>
                  <a:srgbClr val="262626"/>
                </a:solidFill>
              </a:rPr>
              <a:t> coding.</a:t>
            </a:r>
          </a:p>
          <a:p>
            <a:pPr lvl="1"/>
            <a:r>
              <a:rPr lang="en-US" altLang="en-US" b="1">
                <a:solidFill>
                  <a:srgbClr val="404040"/>
                </a:solidFill>
              </a:rPr>
              <a:t>test-driven development</a:t>
            </a:r>
            <a:r>
              <a:rPr lang="en-US" altLang="en-US">
                <a:solidFill>
                  <a:srgbClr val="404040"/>
                </a:solidFill>
              </a:rPr>
              <a:t>: Write tests, </a:t>
            </a:r>
            <a:r>
              <a:rPr lang="en-US" altLang="en-US" i="1">
                <a:solidFill>
                  <a:srgbClr val="404040"/>
                </a:solidFill>
              </a:rPr>
              <a:t>then </a:t>
            </a:r>
            <a:r>
              <a:rPr lang="en-US" altLang="en-US">
                <a:solidFill>
                  <a:srgbClr val="404040"/>
                </a:solidFill>
              </a:rPr>
              <a:t>write code to pass them.</a:t>
            </a:r>
          </a:p>
          <a:p>
            <a:pPr lvl="1"/>
            <a:endParaRPr lang="en-US" altLang="en-US">
              <a:solidFill>
                <a:srgbClr val="404040"/>
              </a:solidFill>
            </a:endParaRPr>
          </a:p>
          <a:p>
            <a:r>
              <a:rPr lang="en-US" altLang="en-US">
                <a:solidFill>
                  <a:srgbClr val="262626"/>
                </a:solidFill>
              </a:rPr>
              <a:t>Imagine that we'd like to add a method </a:t>
            </a:r>
            <a:r>
              <a:rPr lang="en-US" altLang="en-US">
                <a:solidFill>
                  <a:srgbClr val="262626"/>
                </a:solidFill>
                <a:latin typeface="Courier New" panose="02070309020205020404" pitchFamily="49" charset="0"/>
              </a:rPr>
              <a:t>subtractWeeks</a:t>
            </a:r>
            <a:r>
              <a:rPr lang="en-US" altLang="en-US">
                <a:solidFill>
                  <a:srgbClr val="262626"/>
                </a:solidFill>
              </a:rPr>
              <a:t> to our </a:t>
            </a:r>
            <a:r>
              <a:rPr lang="en-US" altLang="en-US">
                <a:solidFill>
                  <a:srgbClr val="262626"/>
                </a:solidFill>
                <a:latin typeface="Courier New" panose="02070309020205020404" pitchFamily="49" charset="0"/>
              </a:rPr>
              <a:t>Date</a:t>
            </a:r>
            <a:r>
              <a:rPr lang="en-US" altLang="en-US">
                <a:solidFill>
                  <a:srgbClr val="262626"/>
                </a:solidFill>
              </a:rPr>
              <a:t> class, that shifts this </a:t>
            </a:r>
            <a:r>
              <a:rPr lang="en-US" altLang="en-US">
                <a:solidFill>
                  <a:srgbClr val="262626"/>
                </a:solidFill>
                <a:latin typeface="Courier New" panose="02070309020205020404" pitchFamily="49" charset="0"/>
              </a:rPr>
              <a:t>Date</a:t>
            </a:r>
            <a:r>
              <a:rPr lang="en-US" altLang="en-US">
                <a:solidFill>
                  <a:srgbClr val="262626"/>
                </a:solidFill>
              </a:rPr>
              <a:t> backward in time by the given number of weeks.</a:t>
            </a:r>
          </a:p>
          <a:p>
            <a:pPr lvl="1"/>
            <a:endParaRPr lang="en-US" altLang="en-US">
              <a:solidFill>
                <a:srgbClr val="404040"/>
              </a:solidFill>
            </a:endParaRPr>
          </a:p>
          <a:p>
            <a:r>
              <a:rPr lang="en-US" altLang="en-US">
                <a:solidFill>
                  <a:srgbClr val="262626"/>
                </a:solidFill>
              </a:rPr>
              <a:t>Write code to test this method </a:t>
            </a:r>
            <a:r>
              <a:rPr lang="en-US" altLang="en-US" i="1">
                <a:solidFill>
                  <a:srgbClr val="262626"/>
                </a:solidFill>
              </a:rPr>
              <a:t>before </a:t>
            </a:r>
            <a:r>
              <a:rPr lang="en-US" altLang="en-US">
                <a:solidFill>
                  <a:srgbClr val="262626"/>
                </a:solidFill>
              </a:rPr>
              <a:t>it has been written.</a:t>
            </a:r>
          </a:p>
          <a:p>
            <a:pPr lvl="1"/>
            <a:r>
              <a:rPr lang="en-US" altLang="en-US">
                <a:solidFill>
                  <a:srgbClr val="404040"/>
                </a:solidFill>
              </a:rPr>
              <a:t>Then once we do implement the method, we'll know if it works.</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a:extLst>
              <a:ext uri="{FF2B5EF4-FFF2-40B4-BE49-F238E27FC236}">
                <a16:creationId xmlns:a16="http://schemas.microsoft.com/office/drawing/2014/main" id="{50317A96-60CC-462E-BE59-C26015E7B204}"/>
              </a:ext>
            </a:extLst>
          </p:cNvPr>
          <p:cNvSpPr>
            <a:spLocks noGrp="1" noChangeArrowheads="1"/>
          </p:cNvSpPr>
          <p:nvPr>
            <p:ph type="title"/>
          </p:nvPr>
        </p:nvSpPr>
        <p:spPr/>
        <p:txBody>
          <a:bodyPr/>
          <a:lstStyle/>
          <a:p>
            <a:r>
              <a:rPr lang="en-US" altLang="en-US"/>
              <a:t>JUnit summary</a:t>
            </a:r>
          </a:p>
        </p:txBody>
      </p:sp>
      <p:sp>
        <p:nvSpPr>
          <p:cNvPr id="533507" name="Rectangle 3">
            <a:extLst>
              <a:ext uri="{FF2B5EF4-FFF2-40B4-BE49-F238E27FC236}">
                <a16:creationId xmlns:a16="http://schemas.microsoft.com/office/drawing/2014/main" id="{A4D9DDA3-370C-4AE1-A33B-65493CECA710}"/>
              </a:ext>
            </a:extLst>
          </p:cNvPr>
          <p:cNvSpPr>
            <a:spLocks noGrp="1" noChangeArrowheads="1"/>
          </p:cNvSpPr>
          <p:nvPr>
            <p:ph type="body" idx="1"/>
          </p:nvPr>
        </p:nvSpPr>
        <p:spPr>
          <a:xfrm>
            <a:off x="1524000" y="1295400"/>
            <a:ext cx="9144000" cy="5562600"/>
          </a:xfrm>
        </p:spPr>
        <p:txBody>
          <a:bodyPr>
            <a:normAutofit fontScale="92500"/>
          </a:bodyPr>
          <a:lstStyle/>
          <a:p>
            <a:r>
              <a:rPr lang="en-US" altLang="en-US">
                <a:solidFill>
                  <a:srgbClr val="262626"/>
                </a:solidFill>
              </a:rPr>
              <a:t>Tests need </a:t>
            </a:r>
            <a:r>
              <a:rPr lang="en-US" altLang="en-US" i="1">
                <a:solidFill>
                  <a:srgbClr val="262626"/>
                </a:solidFill>
              </a:rPr>
              <a:t>failure atomicity  </a:t>
            </a:r>
            <a:r>
              <a:rPr lang="en-US" altLang="en-US">
                <a:solidFill>
                  <a:srgbClr val="262626"/>
                </a:solidFill>
              </a:rPr>
              <a:t>(ability to know exactly what failed).</a:t>
            </a:r>
          </a:p>
          <a:p>
            <a:pPr lvl="1"/>
            <a:r>
              <a:rPr lang="en-US" altLang="en-US">
                <a:solidFill>
                  <a:srgbClr val="404040"/>
                </a:solidFill>
              </a:rPr>
              <a:t>Each test should have a clear, long, descriptive name.</a:t>
            </a:r>
          </a:p>
          <a:p>
            <a:pPr lvl="1"/>
            <a:r>
              <a:rPr lang="en-US" altLang="en-US">
                <a:solidFill>
                  <a:srgbClr val="404040"/>
                </a:solidFill>
              </a:rPr>
              <a:t>Assertions should always have clear messages to know what failed.</a:t>
            </a:r>
          </a:p>
          <a:p>
            <a:pPr lvl="1"/>
            <a:r>
              <a:rPr lang="en-US" altLang="en-US">
                <a:solidFill>
                  <a:srgbClr val="404040"/>
                </a:solidFill>
              </a:rPr>
              <a:t>Write many small tests, not one big test.</a:t>
            </a:r>
          </a:p>
          <a:p>
            <a:pPr lvl="2"/>
            <a:r>
              <a:rPr lang="en-US" altLang="en-US"/>
              <a:t>Each test should have roughly just 1 assertion at its end.</a:t>
            </a:r>
          </a:p>
          <a:p>
            <a:pPr lvl="2"/>
            <a:endParaRPr lang="en-US" altLang="en-US" sz="800"/>
          </a:p>
          <a:p>
            <a:r>
              <a:rPr lang="en-US" altLang="en-US">
                <a:solidFill>
                  <a:srgbClr val="262626"/>
                </a:solidFill>
              </a:rPr>
              <a:t>Always use a </a:t>
            </a:r>
            <a:r>
              <a:rPr lang="en-US" altLang="en-US">
                <a:solidFill>
                  <a:srgbClr val="262626"/>
                </a:solidFill>
                <a:latin typeface="Courier New" panose="02070309020205020404" pitchFamily="49" charset="0"/>
              </a:rPr>
              <a:t>timeout</a:t>
            </a:r>
            <a:r>
              <a:rPr lang="en-US" altLang="en-US">
                <a:solidFill>
                  <a:srgbClr val="262626"/>
                </a:solidFill>
              </a:rPr>
              <a:t> parameter to every test.</a:t>
            </a:r>
          </a:p>
          <a:p>
            <a:r>
              <a:rPr lang="en-US" altLang="en-US">
                <a:solidFill>
                  <a:srgbClr val="262626"/>
                </a:solidFill>
              </a:rPr>
              <a:t>Test for expected errors / exceptions.</a:t>
            </a:r>
          </a:p>
          <a:p>
            <a:r>
              <a:rPr lang="en-US" altLang="en-US">
                <a:solidFill>
                  <a:srgbClr val="262626"/>
                </a:solidFill>
              </a:rPr>
              <a:t>Choose a descriptive assert method, not always </a:t>
            </a:r>
            <a:r>
              <a:rPr lang="en-US" altLang="en-US">
                <a:solidFill>
                  <a:srgbClr val="262626"/>
                </a:solidFill>
                <a:latin typeface="Courier New" panose="02070309020205020404" pitchFamily="49" charset="0"/>
              </a:rPr>
              <a:t>assertTrue</a:t>
            </a:r>
            <a:r>
              <a:rPr lang="en-US" altLang="en-US">
                <a:solidFill>
                  <a:srgbClr val="262626"/>
                </a:solidFill>
              </a:rPr>
              <a:t>.</a:t>
            </a:r>
          </a:p>
          <a:p>
            <a:r>
              <a:rPr lang="en-US" altLang="en-US">
                <a:solidFill>
                  <a:srgbClr val="262626"/>
                </a:solidFill>
              </a:rPr>
              <a:t>Choose representative test cases from equivalent input classes.</a:t>
            </a:r>
          </a:p>
          <a:p>
            <a:r>
              <a:rPr lang="en-US" altLang="en-US">
                <a:solidFill>
                  <a:srgbClr val="262626"/>
                </a:solidFill>
              </a:rPr>
              <a:t>Avoid complex logic in test methods if possible.</a:t>
            </a:r>
          </a:p>
          <a:p>
            <a:r>
              <a:rPr lang="en-US" altLang="en-US">
                <a:solidFill>
                  <a:srgbClr val="262626"/>
                </a:solidFill>
              </a:rPr>
              <a:t>Use helpers, </a:t>
            </a:r>
            <a:r>
              <a:rPr lang="en-US" altLang="en-US">
                <a:solidFill>
                  <a:srgbClr val="262626"/>
                </a:solidFill>
                <a:latin typeface="Courier New" panose="02070309020205020404" pitchFamily="49" charset="0"/>
              </a:rPr>
              <a:t>@Before</a:t>
            </a:r>
            <a:r>
              <a:rPr lang="en-US" altLang="en-US">
                <a:solidFill>
                  <a:srgbClr val="262626"/>
                </a:solidFill>
              </a:rPr>
              <a:t> to reduce redundancy between tests.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4CD281CF-E254-4961-8BA3-A1DE36B44B07}"/>
              </a:ext>
            </a:extLst>
          </p:cNvPr>
          <p:cNvSpPr>
            <a:spLocks noGrp="1"/>
          </p:cNvSpPr>
          <p:nvPr>
            <p:ph type="ftr" sz="quarter" idx="10"/>
          </p:nvPr>
        </p:nvSpPr>
        <p:spPr/>
        <p:txBody>
          <a:bodyPr/>
          <a:lstStyle/>
          <a:p>
            <a:r>
              <a:rPr lang="en-US" altLang="en-US"/>
              <a:t>Unit testing with JUnit</a:t>
            </a:r>
          </a:p>
        </p:txBody>
      </p:sp>
      <p:sp>
        <p:nvSpPr>
          <p:cNvPr id="6" name="Slide Number Placeholder 3">
            <a:extLst>
              <a:ext uri="{FF2B5EF4-FFF2-40B4-BE49-F238E27FC236}">
                <a16:creationId xmlns:a16="http://schemas.microsoft.com/office/drawing/2014/main" id="{D32CE68B-6B4F-474A-AE48-47D3C1E08437}"/>
              </a:ext>
            </a:extLst>
          </p:cNvPr>
          <p:cNvSpPr>
            <a:spLocks noGrp="1"/>
          </p:cNvSpPr>
          <p:nvPr>
            <p:ph type="sldNum" sz="quarter" idx="11"/>
          </p:nvPr>
        </p:nvSpPr>
        <p:spPr/>
        <p:txBody>
          <a:bodyPr/>
          <a:lstStyle/>
          <a:p>
            <a:fld id="{1F5476FA-56E5-4A05-836A-4D5FCAC015AC}" type="slidenum">
              <a:rPr lang="en-US" altLang="en-US"/>
              <a:pPr/>
              <a:t>38</a:t>
            </a:fld>
            <a:endParaRPr lang="en-US" altLang="en-US"/>
          </a:p>
        </p:txBody>
      </p:sp>
      <p:sp>
        <p:nvSpPr>
          <p:cNvPr id="482306" name="Rectangle 2">
            <a:extLst>
              <a:ext uri="{FF2B5EF4-FFF2-40B4-BE49-F238E27FC236}">
                <a16:creationId xmlns:a16="http://schemas.microsoft.com/office/drawing/2014/main" id="{C68A4C97-0FC1-41F4-9E8D-F95F595E714C}"/>
              </a:ext>
            </a:extLst>
          </p:cNvPr>
          <p:cNvSpPr>
            <a:spLocks noGrp="1" noChangeArrowheads="1"/>
          </p:cNvSpPr>
          <p:nvPr>
            <p:ph type="title"/>
          </p:nvPr>
        </p:nvSpPr>
        <p:spPr/>
        <p:txBody>
          <a:bodyPr>
            <a:normAutofit/>
          </a:bodyPr>
          <a:lstStyle/>
          <a:p>
            <a:r>
              <a:rPr lang="en-US" altLang="en-US" sz="3600" b="1" dirty="0">
                <a:effectLst>
                  <a:outerShdw blurRad="38100" dist="38100" dir="2700000" algn="tl">
                    <a:srgbClr val="000000">
                      <a:alpha val="43137"/>
                    </a:srgbClr>
                  </a:outerShdw>
                </a:effectLst>
              </a:rPr>
              <a:t>Code Coverage</a:t>
            </a:r>
          </a:p>
        </p:txBody>
      </p:sp>
      <p:sp>
        <p:nvSpPr>
          <p:cNvPr id="482308" name="AutoShape 4">
            <a:extLst>
              <a:ext uri="{FF2B5EF4-FFF2-40B4-BE49-F238E27FC236}">
                <a16:creationId xmlns:a16="http://schemas.microsoft.com/office/drawing/2014/main" id="{8AF98DD9-6980-45AF-AB3C-30A8B18876C3}"/>
              </a:ext>
            </a:extLst>
          </p:cNvPr>
          <p:cNvSpPr>
            <a:spLocks noChangeArrowheads="1"/>
          </p:cNvSpPr>
          <p:nvPr/>
        </p:nvSpPr>
        <p:spPr bwMode="auto">
          <a:xfrm>
            <a:off x="9245601" y="1818140"/>
            <a:ext cx="2946399" cy="2391001"/>
          </a:xfrm>
          <a:prstGeom prst="irregularSeal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en-US" sz="2000" b="1" dirty="0">
                <a:solidFill>
                  <a:schemeClr val="bg1"/>
                </a:solidFill>
                <a:latin typeface="Helvetica" panose="020B0604020202020204" pitchFamily="34" charset="0"/>
              </a:rPr>
              <a:t>Code </a:t>
            </a:r>
          </a:p>
          <a:p>
            <a:pPr algn="ctr"/>
            <a:r>
              <a:rPr kumimoji="1" lang="en-US" altLang="en-US" sz="2000" b="1" dirty="0">
                <a:solidFill>
                  <a:schemeClr val="bg1"/>
                </a:solidFill>
                <a:latin typeface="Helvetica" panose="020B0604020202020204" pitchFamily="34" charset="0"/>
              </a:rPr>
              <a:t>Coverage</a:t>
            </a:r>
          </a:p>
        </p:txBody>
      </p:sp>
      <p:sp>
        <p:nvSpPr>
          <p:cNvPr id="7" name="Content Placeholder 1">
            <a:extLst>
              <a:ext uri="{FF2B5EF4-FFF2-40B4-BE49-F238E27FC236}">
                <a16:creationId xmlns:a16="http://schemas.microsoft.com/office/drawing/2014/main" id="{505758D3-3FBD-40D5-8DFF-9C91D8EEBD40}"/>
              </a:ext>
            </a:extLst>
          </p:cNvPr>
          <p:cNvSpPr txBox="1">
            <a:spLocks/>
          </p:cNvSpPr>
          <p:nvPr/>
        </p:nvSpPr>
        <p:spPr>
          <a:xfrm>
            <a:off x="838200" y="2249182"/>
            <a:ext cx="8502670" cy="2602973"/>
          </a:xfrm>
          <a:prstGeom prst="rect">
            <a:avLst/>
          </a:prstGeom>
        </p:spPr>
        <p:txBody>
          <a:bodyPr>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IN" dirty="0"/>
              <a:t> </a:t>
            </a:r>
            <a:r>
              <a:rPr lang="en-IN" sz="2600" dirty="0">
                <a:latin typeface="Arial" panose="020B0604020202020204" pitchFamily="34" charset="0"/>
                <a:cs typeface="Arial" panose="020B0604020202020204" pitchFamily="34" charset="0"/>
              </a:rPr>
              <a:t>Code coverage is a measure used to describe the degree to which the source code of a program is executed when a particular test suite runs</a:t>
            </a:r>
          </a:p>
          <a:p>
            <a:pPr lvl="1"/>
            <a:r>
              <a:rPr lang="en-US" sz="2600" dirty="0">
                <a:latin typeface="Arial" panose="020B0604020202020204" pitchFamily="34" charset="0"/>
                <a:cs typeface="Arial" panose="020B0604020202020204" pitchFamily="34" charset="0"/>
              </a:rPr>
              <a:t>Code Coverage is classified as a White box testing</a:t>
            </a:r>
          </a:p>
        </p:txBody>
      </p:sp>
      <p:pic>
        <p:nvPicPr>
          <p:cNvPr id="8" name="Picture 7">
            <a:extLst>
              <a:ext uri="{FF2B5EF4-FFF2-40B4-BE49-F238E27FC236}">
                <a16:creationId xmlns:a16="http://schemas.microsoft.com/office/drawing/2014/main" id="{8937719C-4573-4883-8830-875C05DDB120}"/>
              </a:ext>
            </a:extLst>
          </p:cNvPr>
          <p:cNvPicPr>
            <a:picLocks noChangeAspect="1"/>
          </p:cNvPicPr>
          <p:nvPr/>
        </p:nvPicPr>
        <p:blipFill>
          <a:blip r:embed="rId2"/>
          <a:stretch>
            <a:fillRect/>
          </a:stretch>
        </p:blipFill>
        <p:spPr>
          <a:xfrm>
            <a:off x="4547828" y="4493804"/>
            <a:ext cx="3096344" cy="1578786"/>
          </a:xfrm>
          <a:prstGeom prst="rect">
            <a:avLst/>
          </a:prstGeom>
        </p:spPr>
      </p:pic>
    </p:spTree>
    <p:extLst>
      <p:ext uri="{BB962C8B-B14F-4D97-AF65-F5344CB8AC3E}">
        <p14:creationId xmlns:p14="http://schemas.microsoft.com/office/powerpoint/2010/main" val="353551871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4CD281CF-E254-4961-8BA3-A1DE36B44B07}"/>
              </a:ext>
            </a:extLst>
          </p:cNvPr>
          <p:cNvSpPr>
            <a:spLocks noGrp="1"/>
          </p:cNvSpPr>
          <p:nvPr>
            <p:ph type="ftr" sz="quarter" idx="10"/>
          </p:nvPr>
        </p:nvSpPr>
        <p:spPr/>
        <p:txBody>
          <a:bodyPr/>
          <a:lstStyle/>
          <a:p>
            <a:r>
              <a:rPr lang="en-US" altLang="en-US"/>
              <a:t>Unit testing with JUnit</a:t>
            </a:r>
          </a:p>
        </p:txBody>
      </p:sp>
      <p:sp>
        <p:nvSpPr>
          <p:cNvPr id="6" name="Slide Number Placeholder 3">
            <a:extLst>
              <a:ext uri="{FF2B5EF4-FFF2-40B4-BE49-F238E27FC236}">
                <a16:creationId xmlns:a16="http://schemas.microsoft.com/office/drawing/2014/main" id="{D32CE68B-6B4F-474A-AE48-47D3C1E08437}"/>
              </a:ext>
            </a:extLst>
          </p:cNvPr>
          <p:cNvSpPr>
            <a:spLocks noGrp="1"/>
          </p:cNvSpPr>
          <p:nvPr>
            <p:ph type="sldNum" sz="quarter" idx="11"/>
          </p:nvPr>
        </p:nvSpPr>
        <p:spPr/>
        <p:txBody>
          <a:bodyPr/>
          <a:lstStyle/>
          <a:p>
            <a:fld id="{1F5476FA-56E5-4A05-836A-4D5FCAC015AC}" type="slidenum">
              <a:rPr lang="en-US" altLang="en-US"/>
              <a:pPr/>
              <a:t>39</a:t>
            </a:fld>
            <a:endParaRPr lang="en-US" altLang="en-US"/>
          </a:p>
        </p:txBody>
      </p:sp>
      <p:sp>
        <p:nvSpPr>
          <p:cNvPr id="482306" name="Rectangle 2">
            <a:extLst>
              <a:ext uri="{FF2B5EF4-FFF2-40B4-BE49-F238E27FC236}">
                <a16:creationId xmlns:a16="http://schemas.microsoft.com/office/drawing/2014/main" id="{C68A4C97-0FC1-41F4-9E8D-F95F595E714C}"/>
              </a:ext>
            </a:extLst>
          </p:cNvPr>
          <p:cNvSpPr>
            <a:spLocks noGrp="1" noChangeArrowheads="1"/>
          </p:cNvSpPr>
          <p:nvPr>
            <p:ph type="title"/>
          </p:nvPr>
        </p:nvSpPr>
        <p:spPr/>
        <p:txBody>
          <a:bodyPr>
            <a:normAutofit/>
          </a:bodyPr>
          <a:lstStyle/>
          <a:p>
            <a:r>
              <a:rPr lang="en-US" altLang="en-US" sz="3600" b="1" dirty="0">
                <a:effectLst>
                  <a:outerShdw blurRad="38100" dist="38100" dir="2700000" algn="tl">
                    <a:srgbClr val="000000">
                      <a:alpha val="43137"/>
                    </a:srgbClr>
                  </a:outerShdw>
                </a:effectLst>
              </a:rPr>
              <a:t>Code Coverage Benefits</a:t>
            </a:r>
          </a:p>
        </p:txBody>
      </p:sp>
      <p:sp>
        <p:nvSpPr>
          <p:cNvPr id="482308" name="AutoShape 4">
            <a:extLst>
              <a:ext uri="{FF2B5EF4-FFF2-40B4-BE49-F238E27FC236}">
                <a16:creationId xmlns:a16="http://schemas.microsoft.com/office/drawing/2014/main" id="{8AF98DD9-6980-45AF-AB3C-30A8B18876C3}"/>
              </a:ext>
            </a:extLst>
          </p:cNvPr>
          <p:cNvSpPr>
            <a:spLocks noChangeArrowheads="1"/>
          </p:cNvSpPr>
          <p:nvPr/>
        </p:nvSpPr>
        <p:spPr bwMode="auto">
          <a:xfrm>
            <a:off x="9303658" y="611491"/>
            <a:ext cx="2409371" cy="1508510"/>
          </a:xfrm>
          <a:prstGeom prst="irregularSeal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en-US" b="1" dirty="0">
                <a:solidFill>
                  <a:schemeClr val="bg1"/>
                </a:solidFill>
                <a:latin typeface="Helvetica" panose="020B0604020202020204" pitchFamily="34" charset="0"/>
              </a:rPr>
              <a:t>Code </a:t>
            </a:r>
          </a:p>
          <a:p>
            <a:pPr algn="ctr"/>
            <a:r>
              <a:rPr kumimoji="1" lang="en-US" altLang="en-US" b="1" dirty="0">
                <a:solidFill>
                  <a:schemeClr val="bg1"/>
                </a:solidFill>
                <a:latin typeface="Helvetica" panose="020B0604020202020204" pitchFamily="34" charset="0"/>
              </a:rPr>
              <a:t>Coverage</a:t>
            </a:r>
          </a:p>
        </p:txBody>
      </p:sp>
      <p:graphicFrame>
        <p:nvGraphicFramePr>
          <p:cNvPr id="10" name="Diagram 9">
            <a:extLst>
              <a:ext uri="{FF2B5EF4-FFF2-40B4-BE49-F238E27FC236}">
                <a16:creationId xmlns:a16="http://schemas.microsoft.com/office/drawing/2014/main" id="{E259EF4C-B1C5-47D7-8870-FFEDB71306B3}"/>
              </a:ext>
            </a:extLst>
          </p:cNvPr>
          <p:cNvGraphicFramePr/>
          <p:nvPr/>
        </p:nvGraphicFramePr>
        <p:xfrm>
          <a:off x="2135560" y="1916832"/>
          <a:ext cx="7920880" cy="38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315641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E0ECA73D-59A6-407D-8B31-94C9EB5349B7}"/>
              </a:ext>
            </a:extLst>
          </p:cNvPr>
          <p:cNvSpPr>
            <a:spLocks noGrp="1" noChangeArrowheads="1"/>
          </p:cNvSpPr>
          <p:nvPr>
            <p:ph type="title"/>
          </p:nvPr>
        </p:nvSpPr>
        <p:spPr/>
        <p:txBody>
          <a:bodyPr/>
          <a:lstStyle/>
          <a:p>
            <a:r>
              <a:rPr lang="en-US" altLang="en-US"/>
              <a:t>Writing a TestCase</a:t>
            </a:r>
          </a:p>
        </p:txBody>
      </p:sp>
      <p:sp>
        <p:nvSpPr>
          <p:cNvPr id="136195" name="Rectangle 3">
            <a:extLst>
              <a:ext uri="{FF2B5EF4-FFF2-40B4-BE49-F238E27FC236}">
                <a16:creationId xmlns:a16="http://schemas.microsoft.com/office/drawing/2014/main" id="{F32E3F50-AC33-4B75-A4E2-D6C39F705D1B}"/>
              </a:ext>
            </a:extLst>
          </p:cNvPr>
          <p:cNvSpPr>
            <a:spLocks noGrp="1" noChangeArrowheads="1"/>
          </p:cNvSpPr>
          <p:nvPr>
            <p:ph type="body" idx="1"/>
          </p:nvPr>
        </p:nvSpPr>
        <p:spPr>
          <a:xfrm>
            <a:off x="2590800" y="1828800"/>
            <a:ext cx="7848600" cy="5181600"/>
          </a:xfrm>
        </p:spPr>
        <p:txBody>
          <a:bodyPr/>
          <a:lstStyle/>
          <a:p>
            <a:pPr>
              <a:lnSpc>
                <a:spcPct val="80000"/>
              </a:lnSpc>
            </a:pPr>
            <a:r>
              <a:rPr lang="en-US" altLang="en-US"/>
              <a:t>To start using JUnit, create a subclass of </a:t>
            </a:r>
            <a:r>
              <a:rPr lang="en-US" altLang="en-US" i="1"/>
              <a:t>TestCase</a:t>
            </a:r>
            <a:r>
              <a:rPr lang="en-US" altLang="en-US"/>
              <a:t>, to which you add test methods</a:t>
            </a:r>
          </a:p>
          <a:p>
            <a:pPr>
              <a:lnSpc>
                <a:spcPct val="80000"/>
              </a:lnSpc>
            </a:pPr>
            <a:r>
              <a:rPr lang="en-US" altLang="en-US"/>
              <a:t>Here’s a skeletal test class:</a:t>
            </a:r>
          </a:p>
          <a:p>
            <a:pPr lvl="1">
              <a:lnSpc>
                <a:spcPct val="80000"/>
              </a:lnSpc>
              <a:buFont typeface="Wingdings" panose="05000000000000000000" pitchFamily="2" charset="2"/>
              <a:buNone/>
            </a:pPr>
            <a:endParaRPr lang="en-US" altLang="en-US" sz="2000"/>
          </a:p>
          <a:p>
            <a:pPr lvl="1">
              <a:lnSpc>
                <a:spcPct val="80000"/>
              </a:lnSpc>
              <a:buFont typeface="Wingdings" panose="05000000000000000000" pitchFamily="2" charset="2"/>
              <a:buNone/>
            </a:pPr>
            <a:r>
              <a:rPr lang="en-US" altLang="en-US"/>
              <a:t>import junit.framework.TestCase;</a:t>
            </a:r>
          </a:p>
          <a:p>
            <a:pPr lvl="1">
              <a:lnSpc>
                <a:spcPct val="80000"/>
              </a:lnSpc>
              <a:buFont typeface="Wingdings" panose="05000000000000000000" pitchFamily="2" charset="2"/>
              <a:buNone/>
            </a:pPr>
            <a:r>
              <a:rPr lang="en-US" altLang="en-US"/>
              <a:t>public class TestBowl extends TestCase {</a:t>
            </a:r>
          </a:p>
          <a:p>
            <a:pPr lvl="1">
              <a:lnSpc>
                <a:spcPct val="80000"/>
              </a:lnSpc>
              <a:buFont typeface="Wingdings" panose="05000000000000000000" pitchFamily="2" charset="2"/>
              <a:buNone/>
            </a:pPr>
            <a:r>
              <a:rPr lang="en-US" altLang="en-US"/>
              <a:t>} //Test my class Bowl</a:t>
            </a:r>
          </a:p>
          <a:p>
            <a:pPr lvl="1">
              <a:lnSpc>
                <a:spcPct val="80000"/>
              </a:lnSpc>
              <a:buFont typeface="Wingdings" panose="05000000000000000000" pitchFamily="2" charset="2"/>
              <a:buNone/>
            </a:pPr>
            <a:endParaRPr lang="en-US" altLang="en-US"/>
          </a:p>
          <a:p>
            <a:pPr>
              <a:lnSpc>
                <a:spcPct val="80000"/>
              </a:lnSpc>
            </a:pPr>
            <a:r>
              <a:rPr lang="en-US" altLang="en-US" sz="2600"/>
              <a:t>Name of class is important – should be of the form </a:t>
            </a:r>
            <a:r>
              <a:rPr lang="en-US" altLang="en-US" sz="2600" b="1" i="1"/>
              <a:t>Test</a:t>
            </a:r>
            <a:r>
              <a:rPr lang="en-US" altLang="en-US" sz="2600"/>
              <a:t>MyClass or MyClass</a:t>
            </a:r>
            <a:r>
              <a:rPr lang="en-US" altLang="en-US" sz="2600" b="1" i="1"/>
              <a:t>Test</a:t>
            </a:r>
            <a:endParaRPr lang="en-US" altLang="en-US" sz="2600" i="1"/>
          </a:p>
          <a:p>
            <a:pPr>
              <a:lnSpc>
                <a:spcPct val="80000"/>
              </a:lnSpc>
            </a:pPr>
            <a:r>
              <a:rPr lang="en-US" altLang="en-US" sz="2600"/>
              <a:t>This naming convention lets TestRunner automatically find your test classes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36194"/>
                                        </p:tgtEl>
                                        <p:attrNameLst>
                                          <p:attrName>style.visibility</p:attrName>
                                        </p:attrNameLst>
                                      </p:cBhvr>
                                      <p:to>
                                        <p:strVal val="visible"/>
                                      </p:to>
                                    </p:set>
                                    <p:anim calcmode="lin" valueType="num">
                                      <p:cBhvr>
                                        <p:cTn id="7" dur="500" fill="hold"/>
                                        <p:tgtEl>
                                          <p:spTgt spid="136194"/>
                                        </p:tgtEl>
                                        <p:attrNameLst>
                                          <p:attrName>ppt_w</p:attrName>
                                        </p:attrNameLst>
                                      </p:cBhvr>
                                      <p:tavLst>
                                        <p:tav tm="0">
                                          <p:val>
                                            <p:fltVal val="0"/>
                                          </p:val>
                                        </p:tav>
                                        <p:tav tm="100000">
                                          <p:val>
                                            <p:strVal val="#ppt_w"/>
                                          </p:val>
                                        </p:tav>
                                      </p:tavLst>
                                    </p:anim>
                                    <p:anim calcmode="lin" valueType="num">
                                      <p:cBhvr>
                                        <p:cTn id="8" dur="500" fill="hold"/>
                                        <p:tgtEl>
                                          <p:spTgt spid="136194"/>
                                        </p:tgtEl>
                                        <p:attrNameLst>
                                          <p:attrName>ppt_h</p:attrName>
                                        </p:attrNameLst>
                                      </p:cBhvr>
                                      <p:tavLst>
                                        <p:tav tm="0">
                                          <p:val>
                                            <p:fltVal val="0"/>
                                          </p:val>
                                        </p:tav>
                                        <p:tav tm="100000">
                                          <p:val>
                                            <p:strVal val="#ppt_h"/>
                                          </p:val>
                                        </p:tav>
                                      </p:tavLst>
                                    </p:anim>
                                    <p:animEffect transition="in" filter="fade">
                                      <p:cBhvr>
                                        <p:cTn id="9" dur="500"/>
                                        <p:tgtEl>
                                          <p:spTgt spid="136194"/>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6195">
                                            <p:txEl>
                                              <p:pRg st="0" end="0"/>
                                            </p:txEl>
                                          </p:spTgt>
                                        </p:tgtEl>
                                        <p:attrNameLst>
                                          <p:attrName>style.visibility</p:attrName>
                                        </p:attrNameLst>
                                      </p:cBhvr>
                                      <p:to>
                                        <p:strVal val="visible"/>
                                      </p:to>
                                    </p:set>
                                    <p:animEffect transition="in" filter="fade">
                                      <p:cBhvr>
                                        <p:cTn id="13" dur="1000">
                                          <p:stCondLst>
                                            <p:cond delay="0"/>
                                          </p:stCondLst>
                                        </p:cTn>
                                        <p:tgtEl>
                                          <p:spTgt spid="136195">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6195">
                                            <p:txEl>
                                              <p:pRg st="1" end="1"/>
                                            </p:txEl>
                                          </p:spTgt>
                                        </p:tgtEl>
                                        <p:attrNameLst>
                                          <p:attrName>style.visibility</p:attrName>
                                        </p:attrNameLst>
                                      </p:cBhvr>
                                      <p:to>
                                        <p:strVal val="visible"/>
                                      </p:to>
                                    </p:set>
                                    <p:animEffect transition="in" filter="fade">
                                      <p:cBhvr>
                                        <p:cTn id="18" dur="1000">
                                          <p:stCondLst>
                                            <p:cond delay="0"/>
                                          </p:stCondLst>
                                        </p:cTn>
                                        <p:tgtEl>
                                          <p:spTgt spid="136195">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6195">
                                            <p:txEl>
                                              <p:pRg st="3" end="3"/>
                                            </p:txEl>
                                          </p:spTgt>
                                        </p:tgtEl>
                                        <p:attrNameLst>
                                          <p:attrName>style.visibility</p:attrName>
                                        </p:attrNameLst>
                                      </p:cBhvr>
                                      <p:to>
                                        <p:strVal val="visible"/>
                                      </p:to>
                                    </p:set>
                                    <p:animEffect transition="in" filter="fade">
                                      <p:cBhvr>
                                        <p:cTn id="21" dur="1000">
                                          <p:stCondLst>
                                            <p:cond delay="0"/>
                                          </p:stCondLst>
                                        </p:cTn>
                                        <p:tgtEl>
                                          <p:spTgt spid="136195">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6195">
                                            <p:txEl>
                                              <p:pRg st="4" end="4"/>
                                            </p:txEl>
                                          </p:spTgt>
                                        </p:tgtEl>
                                        <p:attrNameLst>
                                          <p:attrName>style.visibility</p:attrName>
                                        </p:attrNameLst>
                                      </p:cBhvr>
                                      <p:to>
                                        <p:strVal val="visible"/>
                                      </p:to>
                                    </p:set>
                                    <p:animEffect transition="in" filter="fade">
                                      <p:cBhvr>
                                        <p:cTn id="24" dur="1000">
                                          <p:stCondLst>
                                            <p:cond delay="0"/>
                                          </p:stCondLst>
                                        </p:cTn>
                                        <p:tgtEl>
                                          <p:spTgt spid="136195">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6195">
                                            <p:txEl>
                                              <p:pRg st="5" end="5"/>
                                            </p:txEl>
                                          </p:spTgt>
                                        </p:tgtEl>
                                        <p:attrNameLst>
                                          <p:attrName>style.visibility</p:attrName>
                                        </p:attrNameLst>
                                      </p:cBhvr>
                                      <p:to>
                                        <p:strVal val="visible"/>
                                      </p:to>
                                    </p:set>
                                    <p:animEffect transition="in" filter="fade">
                                      <p:cBhvr>
                                        <p:cTn id="27" dur="1000">
                                          <p:stCondLst>
                                            <p:cond delay="0"/>
                                          </p:stCondLst>
                                        </p:cTn>
                                        <p:tgtEl>
                                          <p:spTgt spid="13619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6195">
                                            <p:txEl>
                                              <p:pRg st="7" end="7"/>
                                            </p:txEl>
                                          </p:spTgt>
                                        </p:tgtEl>
                                        <p:attrNameLst>
                                          <p:attrName>style.visibility</p:attrName>
                                        </p:attrNameLst>
                                      </p:cBhvr>
                                      <p:to>
                                        <p:strVal val="visible"/>
                                      </p:to>
                                    </p:set>
                                    <p:animEffect transition="in" filter="fade">
                                      <p:cBhvr>
                                        <p:cTn id="32" dur="1000">
                                          <p:stCondLst>
                                            <p:cond delay="0"/>
                                          </p:stCondLst>
                                        </p:cTn>
                                        <p:tgtEl>
                                          <p:spTgt spid="136195">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6195">
                                            <p:txEl>
                                              <p:pRg st="8" end="8"/>
                                            </p:txEl>
                                          </p:spTgt>
                                        </p:tgtEl>
                                        <p:attrNameLst>
                                          <p:attrName>style.visibility</p:attrName>
                                        </p:attrNameLst>
                                      </p:cBhvr>
                                      <p:to>
                                        <p:strVal val="visible"/>
                                      </p:to>
                                    </p:set>
                                    <p:animEffect transition="in" filter="fade">
                                      <p:cBhvr>
                                        <p:cTn id="37" dur="1000">
                                          <p:stCondLst>
                                            <p:cond delay="0"/>
                                          </p:stCondLst>
                                        </p:cTn>
                                        <p:tgtEl>
                                          <p:spTgt spid="1361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p:bldP spid="136195"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4CD281CF-E254-4961-8BA3-A1DE36B44B07}"/>
              </a:ext>
            </a:extLst>
          </p:cNvPr>
          <p:cNvSpPr>
            <a:spLocks noGrp="1"/>
          </p:cNvSpPr>
          <p:nvPr>
            <p:ph type="ftr" sz="quarter" idx="10"/>
          </p:nvPr>
        </p:nvSpPr>
        <p:spPr/>
        <p:txBody>
          <a:bodyPr/>
          <a:lstStyle/>
          <a:p>
            <a:r>
              <a:rPr lang="en-US" altLang="en-US"/>
              <a:t>Unit testing with JUnit</a:t>
            </a:r>
          </a:p>
        </p:txBody>
      </p:sp>
      <p:sp>
        <p:nvSpPr>
          <p:cNvPr id="6" name="Slide Number Placeholder 3">
            <a:extLst>
              <a:ext uri="{FF2B5EF4-FFF2-40B4-BE49-F238E27FC236}">
                <a16:creationId xmlns:a16="http://schemas.microsoft.com/office/drawing/2014/main" id="{D32CE68B-6B4F-474A-AE48-47D3C1E08437}"/>
              </a:ext>
            </a:extLst>
          </p:cNvPr>
          <p:cNvSpPr>
            <a:spLocks noGrp="1"/>
          </p:cNvSpPr>
          <p:nvPr>
            <p:ph type="sldNum" sz="quarter" idx="11"/>
          </p:nvPr>
        </p:nvSpPr>
        <p:spPr/>
        <p:txBody>
          <a:bodyPr/>
          <a:lstStyle/>
          <a:p>
            <a:fld id="{1F5476FA-56E5-4A05-836A-4D5FCAC015AC}" type="slidenum">
              <a:rPr lang="en-US" altLang="en-US"/>
              <a:pPr/>
              <a:t>40</a:t>
            </a:fld>
            <a:endParaRPr lang="en-US" altLang="en-US"/>
          </a:p>
        </p:txBody>
      </p:sp>
      <p:sp>
        <p:nvSpPr>
          <p:cNvPr id="482306" name="Rectangle 2">
            <a:extLst>
              <a:ext uri="{FF2B5EF4-FFF2-40B4-BE49-F238E27FC236}">
                <a16:creationId xmlns:a16="http://schemas.microsoft.com/office/drawing/2014/main" id="{C68A4C97-0FC1-41F4-9E8D-F95F595E714C}"/>
              </a:ext>
            </a:extLst>
          </p:cNvPr>
          <p:cNvSpPr>
            <a:spLocks noGrp="1" noChangeArrowheads="1"/>
          </p:cNvSpPr>
          <p:nvPr>
            <p:ph type="title"/>
          </p:nvPr>
        </p:nvSpPr>
        <p:spPr/>
        <p:txBody>
          <a:bodyPr>
            <a:normAutofit/>
          </a:bodyPr>
          <a:lstStyle/>
          <a:p>
            <a:r>
              <a:rPr lang="en-US" altLang="en-US" sz="3600" b="1" dirty="0">
                <a:effectLst>
                  <a:outerShdw blurRad="38100" dist="38100" dir="2700000" algn="tl">
                    <a:srgbClr val="000000">
                      <a:alpha val="43137"/>
                    </a:srgbClr>
                  </a:outerShdw>
                </a:effectLst>
              </a:rPr>
              <a:t>Code </a:t>
            </a:r>
            <a:r>
              <a:rPr lang="en-US" altLang="en-US" sz="3600" b="1">
                <a:effectLst>
                  <a:outerShdw blurRad="38100" dist="38100" dir="2700000" algn="tl">
                    <a:srgbClr val="000000">
                      <a:alpha val="43137"/>
                    </a:srgbClr>
                  </a:outerShdw>
                </a:effectLst>
              </a:rPr>
              <a:t>Coverage Workflow</a:t>
            </a:r>
            <a:endParaRPr lang="en-US" altLang="en-US" sz="3600" b="1" dirty="0">
              <a:effectLst>
                <a:outerShdw blurRad="38100" dist="38100" dir="2700000" algn="tl">
                  <a:srgbClr val="000000">
                    <a:alpha val="43137"/>
                  </a:srgbClr>
                </a:outerShdw>
              </a:effectLst>
            </a:endParaRPr>
          </a:p>
        </p:txBody>
      </p:sp>
      <p:sp>
        <p:nvSpPr>
          <p:cNvPr id="482308" name="AutoShape 4">
            <a:extLst>
              <a:ext uri="{FF2B5EF4-FFF2-40B4-BE49-F238E27FC236}">
                <a16:creationId xmlns:a16="http://schemas.microsoft.com/office/drawing/2014/main" id="{8AF98DD9-6980-45AF-AB3C-30A8B18876C3}"/>
              </a:ext>
            </a:extLst>
          </p:cNvPr>
          <p:cNvSpPr>
            <a:spLocks noChangeArrowheads="1"/>
          </p:cNvSpPr>
          <p:nvPr/>
        </p:nvSpPr>
        <p:spPr bwMode="auto">
          <a:xfrm>
            <a:off x="9303658" y="611491"/>
            <a:ext cx="2409371" cy="1508510"/>
          </a:xfrm>
          <a:prstGeom prst="irregularSeal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en-US" b="1" dirty="0">
                <a:solidFill>
                  <a:schemeClr val="bg1"/>
                </a:solidFill>
                <a:latin typeface="Helvetica" panose="020B0604020202020204" pitchFamily="34" charset="0"/>
              </a:rPr>
              <a:t>Code </a:t>
            </a:r>
          </a:p>
          <a:p>
            <a:pPr algn="ctr"/>
            <a:r>
              <a:rPr kumimoji="1" lang="en-US" altLang="en-US" b="1" dirty="0">
                <a:solidFill>
                  <a:schemeClr val="bg1"/>
                </a:solidFill>
                <a:latin typeface="Helvetica" panose="020B0604020202020204" pitchFamily="34" charset="0"/>
              </a:rPr>
              <a:t>Coverage</a:t>
            </a:r>
          </a:p>
        </p:txBody>
      </p:sp>
      <p:graphicFrame>
        <p:nvGraphicFramePr>
          <p:cNvPr id="17" name="Diagram 16">
            <a:extLst>
              <a:ext uri="{FF2B5EF4-FFF2-40B4-BE49-F238E27FC236}">
                <a16:creationId xmlns:a16="http://schemas.microsoft.com/office/drawing/2014/main" id="{D8ADF412-DCD9-4C03-8326-0B3436622A61}"/>
              </a:ext>
            </a:extLst>
          </p:cNvPr>
          <p:cNvGraphicFramePr/>
          <p:nvPr/>
        </p:nvGraphicFramePr>
        <p:xfrm>
          <a:off x="2531604" y="2060848"/>
          <a:ext cx="712879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9422395"/>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4CD281CF-E254-4961-8BA3-A1DE36B44B07}"/>
              </a:ext>
            </a:extLst>
          </p:cNvPr>
          <p:cNvSpPr>
            <a:spLocks noGrp="1"/>
          </p:cNvSpPr>
          <p:nvPr>
            <p:ph type="ftr" sz="quarter" idx="10"/>
          </p:nvPr>
        </p:nvSpPr>
        <p:spPr/>
        <p:txBody>
          <a:bodyPr/>
          <a:lstStyle/>
          <a:p>
            <a:r>
              <a:rPr lang="en-US" altLang="en-US"/>
              <a:t>Unit testing with JUnit</a:t>
            </a:r>
          </a:p>
        </p:txBody>
      </p:sp>
      <p:sp>
        <p:nvSpPr>
          <p:cNvPr id="6" name="Slide Number Placeholder 3">
            <a:extLst>
              <a:ext uri="{FF2B5EF4-FFF2-40B4-BE49-F238E27FC236}">
                <a16:creationId xmlns:a16="http://schemas.microsoft.com/office/drawing/2014/main" id="{D32CE68B-6B4F-474A-AE48-47D3C1E08437}"/>
              </a:ext>
            </a:extLst>
          </p:cNvPr>
          <p:cNvSpPr>
            <a:spLocks noGrp="1"/>
          </p:cNvSpPr>
          <p:nvPr>
            <p:ph type="sldNum" sz="quarter" idx="11"/>
          </p:nvPr>
        </p:nvSpPr>
        <p:spPr/>
        <p:txBody>
          <a:bodyPr/>
          <a:lstStyle/>
          <a:p>
            <a:fld id="{1F5476FA-56E5-4A05-836A-4D5FCAC015AC}" type="slidenum">
              <a:rPr lang="en-US" altLang="en-US"/>
              <a:pPr/>
              <a:t>41</a:t>
            </a:fld>
            <a:endParaRPr lang="en-US" altLang="en-US"/>
          </a:p>
        </p:txBody>
      </p:sp>
      <p:sp>
        <p:nvSpPr>
          <p:cNvPr id="482306" name="Rectangle 2">
            <a:extLst>
              <a:ext uri="{FF2B5EF4-FFF2-40B4-BE49-F238E27FC236}">
                <a16:creationId xmlns:a16="http://schemas.microsoft.com/office/drawing/2014/main" id="{C68A4C97-0FC1-41F4-9E8D-F95F595E714C}"/>
              </a:ext>
            </a:extLst>
          </p:cNvPr>
          <p:cNvSpPr>
            <a:spLocks noGrp="1" noChangeArrowheads="1"/>
          </p:cNvSpPr>
          <p:nvPr>
            <p:ph type="title"/>
          </p:nvPr>
        </p:nvSpPr>
        <p:spPr/>
        <p:txBody>
          <a:bodyPr>
            <a:normAutofit/>
          </a:bodyPr>
          <a:lstStyle/>
          <a:p>
            <a:r>
              <a:rPr lang="en-US" altLang="en-US" sz="3600" b="1" dirty="0">
                <a:effectLst>
                  <a:outerShdw blurRad="38100" dist="38100" dir="2700000" algn="tl">
                    <a:srgbClr val="000000">
                      <a:alpha val="43137"/>
                    </a:srgbClr>
                  </a:outerShdw>
                </a:effectLst>
              </a:rPr>
              <a:t>Code Coverage Criteria</a:t>
            </a:r>
          </a:p>
        </p:txBody>
      </p:sp>
      <p:sp>
        <p:nvSpPr>
          <p:cNvPr id="482308" name="AutoShape 4">
            <a:extLst>
              <a:ext uri="{FF2B5EF4-FFF2-40B4-BE49-F238E27FC236}">
                <a16:creationId xmlns:a16="http://schemas.microsoft.com/office/drawing/2014/main" id="{8AF98DD9-6980-45AF-AB3C-30A8B18876C3}"/>
              </a:ext>
            </a:extLst>
          </p:cNvPr>
          <p:cNvSpPr>
            <a:spLocks noChangeArrowheads="1"/>
          </p:cNvSpPr>
          <p:nvPr/>
        </p:nvSpPr>
        <p:spPr bwMode="auto">
          <a:xfrm>
            <a:off x="9303658" y="611491"/>
            <a:ext cx="2409371" cy="1508510"/>
          </a:xfrm>
          <a:prstGeom prst="irregularSeal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en-US" b="1" dirty="0">
                <a:solidFill>
                  <a:schemeClr val="bg1"/>
                </a:solidFill>
                <a:latin typeface="Helvetica" panose="020B0604020202020204" pitchFamily="34" charset="0"/>
              </a:rPr>
              <a:t>Code </a:t>
            </a:r>
          </a:p>
          <a:p>
            <a:pPr algn="ctr"/>
            <a:r>
              <a:rPr kumimoji="1" lang="en-US" altLang="en-US" b="1" dirty="0">
                <a:solidFill>
                  <a:schemeClr val="bg1"/>
                </a:solidFill>
                <a:latin typeface="Helvetica" panose="020B0604020202020204" pitchFamily="34" charset="0"/>
              </a:rPr>
              <a:t>Coverage</a:t>
            </a:r>
          </a:p>
        </p:txBody>
      </p:sp>
      <p:sp>
        <p:nvSpPr>
          <p:cNvPr id="7" name="Content Placeholder 1">
            <a:extLst>
              <a:ext uri="{FF2B5EF4-FFF2-40B4-BE49-F238E27FC236}">
                <a16:creationId xmlns:a16="http://schemas.microsoft.com/office/drawing/2014/main" id="{0C1A61CF-7F01-45E2-9EEB-0031DBD0A1A5}"/>
              </a:ext>
            </a:extLst>
          </p:cNvPr>
          <p:cNvSpPr txBox="1">
            <a:spLocks/>
          </p:cNvSpPr>
          <p:nvPr/>
        </p:nvSpPr>
        <p:spPr>
          <a:xfrm>
            <a:off x="1237797" y="1723956"/>
            <a:ext cx="8785671" cy="792089"/>
          </a:xfrm>
          <a:prstGeom prst="rect">
            <a:avLst/>
          </a:prstGeom>
        </p:spPr>
        <p:txBody>
          <a:bodyPr>
            <a:normAutofit fontScale="92500" lnSpcReduction="1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2600" dirty="0">
                <a:latin typeface="Arial" panose="020B0604020202020204" pitchFamily="34" charset="0"/>
                <a:cs typeface="Arial" panose="020B0604020202020204" pitchFamily="34" charset="0"/>
              </a:rPr>
              <a:t>To measure what percentage of code has been exercised by a test suite, one or more coverage criteria are used</a:t>
            </a:r>
          </a:p>
          <a:p>
            <a:endParaRPr lang="en-US" sz="3300" dirty="0"/>
          </a:p>
        </p:txBody>
      </p:sp>
      <p:graphicFrame>
        <p:nvGraphicFramePr>
          <p:cNvPr id="8" name="Diagram 7">
            <a:extLst>
              <a:ext uri="{FF2B5EF4-FFF2-40B4-BE49-F238E27FC236}">
                <a16:creationId xmlns:a16="http://schemas.microsoft.com/office/drawing/2014/main" id="{46B52905-38CE-406F-A4DB-F47DE0A3AA36}"/>
              </a:ext>
            </a:extLst>
          </p:cNvPr>
          <p:cNvGraphicFramePr/>
          <p:nvPr/>
        </p:nvGraphicFramePr>
        <p:xfrm>
          <a:off x="3071664" y="2546511"/>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863447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4CD281CF-E254-4961-8BA3-A1DE36B44B07}"/>
              </a:ext>
            </a:extLst>
          </p:cNvPr>
          <p:cNvSpPr>
            <a:spLocks noGrp="1"/>
          </p:cNvSpPr>
          <p:nvPr>
            <p:ph type="ftr" sz="quarter" idx="10"/>
          </p:nvPr>
        </p:nvSpPr>
        <p:spPr/>
        <p:txBody>
          <a:bodyPr/>
          <a:lstStyle/>
          <a:p>
            <a:r>
              <a:rPr lang="en-US" altLang="en-US"/>
              <a:t>Unit testing with JUnit</a:t>
            </a:r>
          </a:p>
        </p:txBody>
      </p:sp>
      <p:sp>
        <p:nvSpPr>
          <p:cNvPr id="6" name="Slide Number Placeholder 3">
            <a:extLst>
              <a:ext uri="{FF2B5EF4-FFF2-40B4-BE49-F238E27FC236}">
                <a16:creationId xmlns:a16="http://schemas.microsoft.com/office/drawing/2014/main" id="{D32CE68B-6B4F-474A-AE48-47D3C1E08437}"/>
              </a:ext>
            </a:extLst>
          </p:cNvPr>
          <p:cNvSpPr>
            <a:spLocks noGrp="1"/>
          </p:cNvSpPr>
          <p:nvPr>
            <p:ph type="sldNum" sz="quarter" idx="11"/>
          </p:nvPr>
        </p:nvSpPr>
        <p:spPr/>
        <p:txBody>
          <a:bodyPr/>
          <a:lstStyle/>
          <a:p>
            <a:fld id="{1F5476FA-56E5-4A05-836A-4D5FCAC015AC}" type="slidenum">
              <a:rPr lang="en-US" altLang="en-US"/>
              <a:pPr/>
              <a:t>42</a:t>
            </a:fld>
            <a:endParaRPr lang="en-US" altLang="en-US"/>
          </a:p>
        </p:txBody>
      </p:sp>
      <p:sp>
        <p:nvSpPr>
          <p:cNvPr id="482306" name="Rectangle 2">
            <a:extLst>
              <a:ext uri="{FF2B5EF4-FFF2-40B4-BE49-F238E27FC236}">
                <a16:creationId xmlns:a16="http://schemas.microsoft.com/office/drawing/2014/main" id="{C68A4C97-0FC1-41F4-9E8D-F95F595E714C}"/>
              </a:ext>
            </a:extLst>
          </p:cNvPr>
          <p:cNvSpPr>
            <a:spLocks noGrp="1" noChangeArrowheads="1"/>
          </p:cNvSpPr>
          <p:nvPr>
            <p:ph type="title"/>
          </p:nvPr>
        </p:nvSpPr>
        <p:spPr/>
        <p:txBody>
          <a:bodyPr>
            <a:normAutofit/>
          </a:bodyPr>
          <a:lstStyle/>
          <a:p>
            <a:r>
              <a:rPr lang="en-US" altLang="en-US" sz="3600" b="1" dirty="0">
                <a:effectLst>
                  <a:outerShdw blurRad="38100" dist="38100" dir="2700000" algn="tl">
                    <a:srgbClr val="000000">
                      <a:alpha val="43137"/>
                    </a:srgbClr>
                  </a:outerShdw>
                </a:effectLst>
              </a:rPr>
              <a:t>Code Coverage Criteria</a:t>
            </a:r>
          </a:p>
        </p:txBody>
      </p:sp>
      <p:sp>
        <p:nvSpPr>
          <p:cNvPr id="482308" name="AutoShape 4">
            <a:extLst>
              <a:ext uri="{FF2B5EF4-FFF2-40B4-BE49-F238E27FC236}">
                <a16:creationId xmlns:a16="http://schemas.microsoft.com/office/drawing/2014/main" id="{8AF98DD9-6980-45AF-AB3C-30A8B18876C3}"/>
              </a:ext>
            </a:extLst>
          </p:cNvPr>
          <p:cNvSpPr>
            <a:spLocks noChangeArrowheads="1"/>
          </p:cNvSpPr>
          <p:nvPr/>
        </p:nvSpPr>
        <p:spPr bwMode="auto">
          <a:xfrm>
            <a:off x="10143198" y="547682"/>
            <a:ext cx="1708794" cy="960448"/>
          </a:xfrm>
          <a:prstGeom prst="irregularSeal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en-US" sz="1400" b="1" dirty="0">
                <a:solidFill>
                  <a:schemeClr val="bg1"/>
                </a:solidFill>
                <a:latin typeface="Helvetica" panose="020B0604020202020204" pitchFamily="34" charset="0"/>
              </a:rPr>
              <a:t>Code </a:t>
            </a:r>
          </a:p>
          <a:p>
            <a:pPr algn="ctr"/>
            <a:r>
              <a:rPr kumimoji="1" lang="en-US" altLang="en-US" sz="1400" b="1" dirty="0">
                <a:solidFill>
                  <a:schemeClr val="bg1"/>
                </a:solidFill>
                <a:latin typeface="Helvetica" panose="020B0604020202020204" pitchFamily="34" charset="0"/>
              </a:rPr>
              <a:t>Coverage</a:t>
            </a:r>
          </a:p>
        </p:txBody>
      </p:sp>
      <p:sp>
        <p:nvSpPr>
          <p:cNvPr id="11" name="Freeform 4">
            <a:extLst>
              <a:ext uri="{FF2B5EF4-FFF2-40B4-BE49-F238E27FC236}">
                <a16:creationId xmlns:a16="http://schemas.microsoft.com/office/drawing/2014/main" id="{A2D82820-DAAF-405E-8CB8-54BEAB42AE6A}"/>
              </a:ext>
            </a:extLst>
          </p:cNvPr>
          <p:cNvSpPr/>
          <p:nvPr/>
        </p:nvSpPr>
        <p:spPr>
          <a:xfrm>
            <a:off x="1919536" y="1397000"/>
            <a:ext cx="5327931" cy="5169428"/>
          </a:xfrm>
          <a:custGeom>
            <a:avLst/>
            <a:gdLst>
              <a:gd name="connsiteX0" fmla="*/ 0 w 5487457"/>
              <a:gd name="connsiteY0" fmla="*/ 2743729 h 5487457"/>
              <a:gd name="connsiteX1" fmla="*/ 803622 w 5487457"/>
              <a:gd name="connsiteY1" fmla="*/ 803620 h 5487457"/>
              <a:gd name="connsiteX2" fmla="*/ 2743733 w 5487457"/>
              <a:gd name="connsiteY2" fmla="*/ 3 h 5487457"/>
              <a:gd name="connsiteX3" fmla="*/ 4683842 w 5487457"/>
              <a:gd name="connsiteY3" fmla="*/ 803625 h 5487457"/>
              <a:gd name="connsiteX4" fmla="*/ 5487459 w 5487457"/>
              <a:gd name="connsiteY4" fmla="*/ 2743736 h 5487457"/>
              <a:gd name="connsiteX5" fmla="*/ 4683839 w 5487457"/>
              <a:gd name="connsiteY5" fmla="*/ 4683846 h 5487457"/>
              <a:gd name="connsiteX6" fmla="*/ 2743729 w 5487457"/>
              <a:gd name="connsiteY6" fmla="*/ 5487465 h 5487457"/>
              <a:gd name="connsiteX7" fmla="*/ 803620 w 5487457"/>
              <a:gd name="connsiteY7" fmla="*/ 4683844 h 5487457"/>
              <a:gd name="connsiteX8" fmla="*/ 2 w 5487457"/>
              <a:gd name="connsiteY8" fmla="*/ 2743733 h 5487457"/>
              <a:gd name="connsiteX9" fmla="*/ 0 w 5487457"/>
              <a:gd name="connsiteY9" fmla="*/ 2743729 h 5487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87457" h="5487457">
                <a:moveTo>
                  <a:pt x="0" y="2743729"/>
                </a:moveTo>
                <a:cubicBezTo>
                  <a:pt x="1" y="2016047"/>
                  <a:pt x="289072" y="1318168"/>
                  <a:pt x="803622" y="803620"/>
                </a:cubicBezTo>
                <a:cubicBezTo>
                  <a:pt x="1318172" y="289072"/>
                  <a:pt x="2016051" y="2"/>
                  <a:pt x="2743733" y="3"/>
                </a:cubicBezTo>
                <a:cubicBezTo>
                  <a:pt x="3471415" y="4"/>
                  <a:pt x="4169294" y="289075"/>
                  <a:pt x="4683842" y="803625"/>
                </a:cubicBezTo>
                <a:cubicBezTo>
                  <a:pt x="5198390" y="1318175"/>
                  <a:pt x="5487460" y="2016054"/>
                  <a:pt x="5487459" y="2743736"/>
                </a:cubicBezTo>
                <a:cubicBezTo>
                  <a:pt x="5487459" y="3471418"/>
                  <a:pt x="5198388" y="4169297"/>
                  <a:pt x="4683839" y="4683846"/>
                </a:cubicBezTo>
                <a:cubicBezTo>
                  <a:pt x="4169290" y="5198395"/>
                  <a:pt x="3471411" y="5487465"/>
                  <a:pt x="2743729" y="5487465"/>
                </a:cubicBezTo>
                <a:cubicBezTo>
                  <a:pt x="2016047" y="5487465"/>
                  <a:pt x="1318168" y="5198393"/>
                  <a:pt x="803620" y="4683844"/>
                </a:cubicBezTo>
                <a:cubicBezTo>
                  <a:pt x="289071" y="4169294"/>
                  <a:pt x="1" y="3471416"/>
                  <a:pt x="2" y="2743733"/>
                </a:cubicBezTo>
                <a:cubicBezTo>
                  <a:pt x="1" y="2743732"/>
                  <a:pt x="1" y="2743730"/>
                  <a:pt x="0" y="2743729"/>
                </a:cubicBezTo>
                <a:close/>
              </a:path>
            </a:pathLst>
          </a:custGeom>
          <a:solidFill>
            <a:schemeClr val="accent3">
              <a:hueOff val="0"/>
              <a:satOff val="0"/>
              <a:lumOff val="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807286" tIns="366829" rIns="1807287" bIns="4756795" numCol="1" spcCol="1270" anchor="ctr" anchorCtr="0">
            <a:noAutofit/>
          </a:bodyPr>
          <a:lstStyle/>
          <a:p>
            <a:pPr algn="ctr" defTabSz="577850">
              <a:lnSpc>
                <a:spcPct val="90000"/>
              </a:lnSpc>
              <a:spcBef>
                <a:spcPct val="0"/>
              </a:spcBef>
              <a:spcAft>
                <a:spcPct val="35000"/>
              </a:spcAft>
            </a:pPr>
            <a:r>
              <a:rPr lang="en-US" sz="1500" b="1" dirty="0">
                <a:solidFill>
                  <a:srgbClr val="FFFFFF"/>
                </a:solidFill>
              </a:rPr>
              <a:t>Class Coverage</a:t>
            </a:r>
            <a:endParaRPr lang="en-IN" sz="1500" b="1" dirty="0">
              <a:solidFill>
                <a:srgbClr val="FFFFFF"/>
              </a:solidFill>
            </a:endParaRPr>
          </a:p>
        </p:txBody>
      </p:sp>
      <p:sp>
        <p:nvSpPr>
          <p:cNvPr id="12" name="Freeform 5">
            <a:extLst>
              <a:ext uri="{FF2B5EF4-FFF2-40B4-BE49-F238E27FC236}">
                <a16:creationId xmlns:a16="http://schemas.microsoft.com/office/drawing/2014/main" id="{3857D201-FBE1-49E5-85D3-9869CBA2D12D}"/>
              </a:ext>
            </a:extLst>
          </p:cNvPr>
          <p:cNvSpPr/>
          <p:nvPr/>
        </p:nvSpPr>
        <p:spPr>
          <a:xfrm>
            <a:off x="2196969" y="1863990"/>
            <a:ext cx="4642747" cy="4664338"/>
          </a:xfrm>
          <a:custGeom>
            <a:avLst/>
            <a:gdLst>
              <a:gd name="connsiteX0" fmla="*/ 0 w 4664338"/>
              <a:gd name="connsiteY0" fmla="*/ 2332169 h 4664338"/>
              <a:gd name="connsiteX1" fmla="*/ 683079 w 4664338"/>
              <a:gd name="connsiteY1" fmla="*/ 683077 h 4664338"/>
              <a:gd name="connsiteX2" fmla="*/ 2332173 w 4664338"/>
              <a:gd name="connsiteY2" fmla="*/ 3 h 4664338"/>
              <a:gd name="connsiteX3" fmla="*/ 3981265 w 4664338"/>
              <a:gd name="connsiteY3" fmla="*/ 683082 h 4664338"/>
              <a:gd name="connsiteX4" fmla="*/ 4664339 w 4664338"/>
              <a:gd name="connsiteY4" fmla="*/ 2332176 h 4664338"/>
              <a:gd name="connsiteX5" fmla="*/ 3981262 w 4664338"/>
              <a:gd name="connsiteY5" fmla="*/ 3981269 h 4664338"/>
              <a:gd name="connsiteX6" fmla="*/ 2332169 w 4664338"/>
              <a:gd name="connsiteY6" fmla="*/ 4664345 h 4664338"/>
              <a:gd name="connsiteX7" fmla="*/ 683076 w 4664338"/>
              <a:gd name="connsiteY7" fmla="*/ 3981267 h 4664338"/>
              <a:gd name="connsiteX8" fmla="*/ 1 w 4664338"/>
              <a:gd name="connsiteY8" fmla="*/ 2332173 h 4664338"/>
              <a:gd name="connsiteX9" fmla="*/ 0 w 4664338"/>
              <a:gd name="connsiteY9" fmla="*/ 2332169 h 466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4338" h="4664338">
                <a:moveTo>
                  <a:pt x="0" y="2332169"/>
                </a:moveTo>
                <a:cubicBezTo>
                  <a:pt x="1" y="1713639"/>
                  <a:pt x="245712" y="1120443"/>
                  <a:pt x="683079" y="683077"/>
                </a:cubicBezTo>
                <a:cubicBezTo>
                  <a:pt x="1120446" y="245711"/>
                  <a:pt x="1713643" y="2"/>
                  <a:pt x="2332173" y="3"/>
                </a:cubicBezTo>
                <a:cubicBezTo>
                  <a:pt x="2950703" y="4"/>
                  <a:pt x="3543899" y="245715"/>
                  <a:pt x="3981265" y="683082"/>
                </a:cubicBezTo>
                <a:cubicBezTo>
                  <a:pt x="4418631" y="1120449"/>
                  <a:pt x="4664340" y="1713646"/>
                  <a:pt x="4664339" y="2332176"/>
                </a:cubicBezTo>
                <a:cubicBezTo>
                  <a:pt x="4664339" y="2950706"/>
                  <a:pt x="4418629" y="3543902"/>
                  <a:pt x="3981262" y="3981269"/>
                </a:cubicBezTo>
                <a:cubicBezTo>
                  <a:pt x="3543895" y="4418636"/>
                  <a:pt x="2950699" y="4664345"/>
                  <a:pt x="2332169" y="4664345"/>
                </a:cubicBezTo>
                <a:cubicBezTo>
                  <a:pt x="1713639" y="4664345"/>
                  <a:pt x="1120443" y="4418634"/>
                  <a:pt x="683076" y="3981267"/>
                </a:cubicBezTo>
                <a:cubicBezTo>
                  <a:pt x="245710" y="3543900"/>
                  <a:pt x="0" y="2950703"/>
                  <a:pt x="1" y="2332173"/>
                </a:cubicBezTo>
                <a:cubicBezTo>
                  <a:pt x="1" y="2332172"/>
                  <a:pt x="0" y="2332170"/>
                  <a:pt x="0" y="2332169"/>
                </a:cubicBezTo>
                <a:close/>
              </a:path>
            </a:pathLst>
          </a:custGeom>
        </p:spPr>
        <p:style>
          <a:lnRef idx="2">
            <a:schemeClr val="lt1">
              <a:hueOff val="0"/>
              <a:satOff val="0"/>
              <a:lumOff val="0"/>
              <a:alphaOff val="0"/>
            </a:schemeClr>
          </a:lnRef>
          <a:fillRef idx="1">
            <a:schemeClr val="accent3">
              <a:hueOff val="-1274422"/>
              <a:satOff val="5500"/>
              <a:lumOff val="245"/>
              <a:alphaOff val="0"/>
            </a:schemeClr>
          </a:fillRef>
          <a:effectRef idx="0">
            <a:schemeClr val="accent3">
              <a:hueOff val="-1274422"/>
              <a:satOff val="5500"/>
              <a:lumOff val="245"/>
              <a:alphaOff val="0"/>
            </a:schemeClr>
          </a:effectRef>
          <a:fontRef idx="minor">
            <a:schemeClr val="lt1"/>
          </a:fontRef>
        </p:style>
        <p:txBody>
          <a:bodyPr spcFirstLastPara="0" vert="horz" wrap="square" lIns="1418877" tIns="360655" rIns="1418878" bIns="3952197" numCol="1" spcCol="1270" anchor="ctr" anchorCtr="0">
            <a:noAutofit/>
          </a:bodyPr>
          <a:lstStyle/>
          <a:p>
            <a:pPr algn="ctr" defTabSz="577850">
              <a:lnSpc>
                <a:spcPct val="90000"/>
              </a:lnSpc>
              <a:spcBef>
                <a:spcPct val="0"/>
              </a:spcBef>
              <a:spcAft>
                <a:spcPct val="35000"/>
              </a:spcAft>
            </a:pPr>
            <a:r>
              <a:rPr lang="en-US" sz="1500" b="1" dirty="0">
                <a:solidFill>
                  <a:srgbClr val="FFFFFF"/>
                </a:solidFill>
              </a:rPr>
              <a:t>Method Coverage</a:t>
            </a:r>
            <a:endParaRPr lang="en-IN" sz="1500" b="1" dirty="0">
              <a:solidFill>
                <a:srgbClr val="FFFFFF"/>
              </a:solidFill>
            </a:endParaRPr>
          </a:p>
        </p:txBody>
      </p:sp>
      <p:sp>
        <p:nvSpPr>
          <p:cNvPr id="13" name="Freeform 6">
            <a:extLst>
              <a:ext uri="{FF2B5EF4-FFF2-40B4-BE49-F238E27FC236}">
                <a16:creationId xmlns:a16="http://schemas.microsoft.com/office/drawing/2014/main" id="{F190C9B1-6199-4EF0-976B-0BD7C48B9594}"/>
              </a:ext>
            </a:extLst>
          </p:cNvPr>
          <p:cNvSpPr/>
          <p:nvPr/>
        </p:nvSpPr>
        <p:spPr>
          <a:xfrm>
            <a:off x="2608528" y="2687109"/>
            <a:ext cx="3823438" cy="3841219"/>
          </a:xfrm>
          <a:custGeom>
            <a:avLst/>
            <a:gdLst>
              <a:gd name="connsiteX0" fmla="*/ 0 w 3841219"/>
              <a:gd name="connsiteY0" fmla="*/ 1920610 h 3841219"/>
              <a:gd name="connsiteX1" fmla="*/ 562536 w 3841219"/>
              <a:gd name="connsiteY1" fmla="*/ 562534 h 3841219"/>
              <a:gd name="connsiteX2" fmla="*/ 1920614 w 3841219"/>
              <a:gd name="connsiteY2" fmla="*/ 2 h 3841219"/>
              <a:gd name="connsiteX3" fmla="*/ 3278690 w 3841219"/>
              <a:gd name="connsiteY3" fmla="*/ 562538 h 3841219"/>
              <a:gd name="connsiteX4" fmla="*/ 3841222 w 3841219"/>
              <a:gd name="connsiteY4" fmla="*/ 1920616 h 3841219"/>
              <a:gd name="connsiteX5" fmla="*/ 3278688 w 3841219"/>
              <a:gd name="connsiteY5" fmla="*/ 3278693 h 3841219"/>
              <a:gd name="connsiteX6" fmla="*/ 1920611 w 3841219"/>
              <a:gd name="connsiteY6" fmla="*/ 3841226 h 3841219"/>
              <a:gd name="connsiteX7" fmla="*/ 562535 w 3841219"/>
              <a:gd name="connsiteY7" fmla="*/ 3278691 h 3841219"/>
              <a:gd name="connsiteX8" fmla="*/ 3 w 3841219"/>
              <a:gd name="connsiteY8" fmla="*/ 1920614 h 3841219"/>
              <a:gd name="connsiteX9" fmla="*/ 0 w 3841219"/>
              <a:gd name="connsiteY9" fmla="*/ 1920610 h 3841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41219" h="3841219">
                <a:moveTo>
                  <a:pt x="0" y="1920610"/>
                </a:moveTo>
                <a:cubicBezTo>
                  <a:pt x="1" y="1411232"/>
                  <a:pt x="202351" y="922718"/>
                  <a:pt x="562536" y="562534"/>
                </a:cubicBezTo>
                <a:cubicBezTo>
                  <a:pt x="922721" y="202350"/>
                  <a:pt x="1411236" y="1"/>
                  <a:pt x="1920614" y="2"/>
                </a:cubicBezTo>
                <a:cubicBezTo>
                  <a:pt x="2429992" y="3"/>
                  <a:pt x="2918506" y="202353"/>
                  <a:pt x="3278690" y="562538"/>
                </a:cubicBezTo>
                <a:cubicBezTo>
                  <a:pt x="3638874" y="922723"/>
                  <a:pt x="3841223" y="1411238"/>
                  <a:pt x="3841222" y="1920616"/>
                </a:cubicBezTo>
                <a:cubicBezTo>
                  <a:pt x="3841222" y="2429994"/>
                  <a:pt x="3638872" y="2918508"/>
                  <a:pt x="3278688" y="3278693"/>
                </a:cubicBezTo>
                <a:cubicBezTo>
                  <a:pt x="2918504" y="3638877"/>
                  <a:pt x="2429989" y="3841227"/>
                  <a:pt x="1920611" y="3841226"/>
                </a:cubicBezTo>
                <a:cubicBezTo>
                  <a:pt x="1411233" y="3841226"/>
                  <a:pt x="922719" y="3638876"/>
                  <a:pt x="562535" y="3278691"/>
                </a:cubicBezTo>
                <a:cubicBezTo>
                  <a:pt x="202351" y="2918506"/>
                  <a:pt x="2" y="2429991"/>
                  <a:pt x="3" y="1920614"/>
                </a:cubicBezTo>
                <a:cubicBezTo>
                  <a:pt x="2" y="1920613"/>
                  <a:pt x="1" y="1920611"/>
                  <a:pt x="0" y="1920610"/>
                </a:cubicBezTo>
                <a:close/>
              </a:path>
            </a:pathLst>
          </a:custGeom>
        </p:spPr>
        <p:style>
          <a:lnRef idx="2">
            <a:schemeClr val="lt1">
              <a:hueOff val="0"/>
              <a:satOff val="0"/>
              <a:lumOff val="0"/>
              <a:alphaOff val="0"/>
            </a:schemeClr>
          </a:lnRef>
          <a:fillRef idx="1">
            <a:schemeClr val="accent3">
              <a:hueOff val="-2548844"/>
              <a:satOff val="11000"/>
              <a:lumOff val="490"/>
              <a:alphaOff val="0"/>
            </a:schemeClr>
          </a:fillRef>
          <a:effectRef idx="0">
            <a:schemeClr val="accent3">
              <a:hueOff val="-2548844"/>
              <a:satOff val="11000"/>
              <a:lumOff val="490"/>
              <a:alphaOff val="0"/>
            </a:schemeClr>
          </a:effectRef>
          <a:fontRef idx="minor">
            <a:schemeClr val="lt1"/>
          </a:fontRef>
        </p:style>
        <p:txBody>
          <a:bodyPr spcFirstLastPara="0" vert="horz" wrap="square" lIns="1019150" tIns="357500" rIns="1019150" bIns="3138543" numCol="1" spcCol="1270" anchor="ctr" anchorCtr="0">
            <a:noAutofit/>
          </a:bodyPr>
          <a:lstStyle/>
          <a:p>
            <a:pPr algn="ctr" defTabSz="577850">
              <a:lnSpc>
                <a:spcPct val="90000"/>
              </a:lnSpc>
              <a:spcBef>
                <a:spcPct val="0"/>
              </a:spcBef>
              <a:spcAft>
                <a:spcPct val="35000"/>
              </a:spcAft>
            </a:pPr>
            <a:r>
              <a:rPr lang="en-US" sz="1500" b="1" dirty="0">
                <a:solidFill>
                  <a:srgbClr val="FFFFFF"/>
                </a:solidFill>
              </a:rPr>
              <a:t>Branch Coverage</a:t>
            </a:r>
            <a:endParaRPr lang="en-IN" sz="1500" b="1" dirty="0">
              <a:solidFill>
                <a:srgbClr val="FFFFFF"/>
              </a:solidFill>
            </a:endParaRPr>
          </a:p>
        </p:txBody>
      </p:sp>
      <p:sp>
        <p:nvSpPr>
          <p:cNvPr id="14" name="Freeform 7">
            <a:extLst>
              <a:ext uri="{FF2B5EF4-FFF2-40B4-BE49-F238E27FC236}">
                <a16:creationId xmlns:a16="http://schemas.microsoft.com/office/drawing/2014/main" id="{E1EF78D1-59CA-419A-BC41-9120E8DDB070}"/>
              </a:ext>
            </a:extLst>
          </p:cNvPr>
          <p:cNvSpPr/>
          <p:nvPr/>
        </p:nvSpPr>
        <p:spPr>
          <a:xfrm>
            <a:off x="3020088" y="3510228"/>
            <a:ext cx="3004130" cy="3018101"/>
          </a:xfrm>
          <a:custGeom>
            <a:avLst/>
            <a:gdLst>
              <a:gd name="connsiteX0" fmla="*/ 0 w 3018101"/>
              <a:gd name="connsiteY0" fmla="*/ 1509051 h 3018101"/>
              <a:gd name="connsiteX1" fmla="*/ 441992 w 3018101"/>
              <a:gd name="connsiteY1" fmla="*/ 441991 h 3018101"/>
              <a:gd name="connsiteX2" fmla="*/ 1509053 w 3018101"/>
              <a:gd name="connsiteY2" fmla="*/ 2 h 3018101"/>
              <a:gd name="connsiteX3" fmla="*/ 2576113 w 3018101"/>
              <a:gd name="connsiteY3" fmla="*/ 441994 h 3018101"/>
              <a:gd name="connsiteX4" fmla="*/ 3018102 w 3018101"/>
              <a:gd name="connsiteY4" fmla="*/ 1509055 h 3018101"/>
              <a:gd name="connsiteX5" fmla="*/ 2576111 w 3018101"/>
              <a:gd name="connsiteY5" fmla="*/ 2576116 h 3018101"/>
              <a:gd name="connsiteX6" fmla="*/ 1509050 w 3018101"/>
              <a:gd name="connsiteY6" fmla="*/ 3018106 h 3018101"/>
              <a:gd name="connsiteX7" fmla="*/ 441990 w 3018101"/>
              <a:gd name="connsiteY7" fmla="*/ 2576114 h 3018101"/>
              <a:gd name="connsiteX8" fmla="*/ 0 w 3018101"/>
              <a:gd name="connsiteY8" fmla="*/ 1509053 h 3018101"/>
              <a:gd name="connsiteX9" fmla="*/ 0 w 3018101"/>
              <a:gd name="connsiteY9" fmla="*/ 1509051 h 3018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18101" h="3018101">
                <a:moveTo>
                  <a:pt x="0" y="1509051"/>
                </a:moveTo>
                <a:cubicBezTo>
                  <a:pt x="0" y="1108826"/>
                  <a:pt x="158990" y="724993"/>
                  <a:pt x="441992" y="441991"/>
                </a:cubicBezTo>
                <a:cubicBezTo>
                  <a:pt x="724994" y="158989"/>
                  <a:pt x="1108828" y="1"/>
                  <a:pt x="1509053" y="2"/>
                </a:cubicBezTo>
                <a:cubicBezTo>
                  <a:pt x="1909278" y="2"/>
                  <a:pt x="2293111" y="158992"/>
                  <a:pt x="2576113" y="441994"/>
                </a:cubicBezTo>
                <a:cubicBezTo>
                  <a:pt x="2859115" y="724996"/>
                  <a:pt x="3018103" y="1108830"/>
                  <a:pt x="3018102" y="1509055"/>
                </a:cubicBezTo>
                <a:cubicBezTo>
                  <a:pt x="3018102" y="1909280"/>
                  <a:pt x="2859113" y="2293114"/>
                  <a:pt x="2576111" y="2576116"/>
                </a:cubicBezTo>
                <a:cubicBezTo>
                  <a:pt x="2293109" y="2859118"/>
                  <a:pt x="1909276" y="3018107"/>
                  <a:pt x="1509050" y="3018106"/>
                </a:cubicBezTo>
                <a:cubicBezTo>
                  <a:pt x="1108825" y="3018106"/>
                  <a:pt x="724992" y="2859117"/>
                  <a:pt x="441990" y="2576114"/>
                </a:cubicBezTo>
                <a:cubicBezTo>
                  <a:pt x="158988" y="2293112"/>
                  <a:pt x="0" y="1909278"/>
                  <a:pt x="0" y="1509053"/>
                </a:cubicBezTo>
                <a:lnTo>
                  <a:pt x="0" y="1509051"/>
                </a:lnTo>
                <a:close/>
              </a:path>
            </a:pathLst>
          </a:custGeom>
          <a:solidFill>
            <a:srgbClr val="08AC00"/>
          </a:solidFill>
        </p:spPr>
        <p:style>
          <a:lnRef idx="2">
            <a:schemeClr val="lt1">
              <a:hueOff val="0"/>
              <a:satOff val="0"/>
              <a:lumOff val="0"/>
              <a:alphaOff val="0"/>
            </a:schemeClr>
          </a:lnRef>
          <a:fillRef idx="1">
            <a:schemeClr val="accent3">
              <a:hueOff val="-3823266"/>
              <a:satOff val="16500"/>
              <a:lumOff val="736"/>
              <a:alphaOff val="0"/>
            </a:schemeClr>
          </a:fillRef>
          <a:effectRef idx="0">
            <a:schemeClr val="accent3">
              <a:hueOff val="-3823266"/>
              <a:satOff val="16500"/>
              <a:lumOff val="736"/>
              <a:alphaOff val="0"/>
            </a:schemeClr>
          </a:effectRef>
          <a:fontRef idx="minor">
            <a:schemeClr val="lt1"/>
          </a:fontRef>
        </p:style>
        <p:txBody>
          <a:bodyPr spcFirstLastPara="0" vert="horz" wrap="square" lIns="786620" tIns="364085" rIns="786619" bIns="2295670" numCol="1" spcCol="1270" anchor="ctr" anchorCtr="0">
            <a:noAutofit/>
          </a:bodyPr>
          <a:lstStyle/>
          <a:p>
            <a:pPr algn="ctr" defTabSz="577850">
              <a:lnSpc>
                <a:spcPct val="90000"/>
              </a:lnSpc>
              <a:spcAft>
                <a:spcPct val="35000"/>
              </a:spcAft>
            </a:pPr>
            <a:r>
              <a:rPr lang="en-US" sz="1500" b="1" dirty="0">
                <a:solidFill>
                  <a:srgbClr val="FFFFFF"/>
                </a:solidFill>
              </a:rPr>
              <a:t>Statements/Line Coverage</a:t>
            </a:r>
            <a:endParaRPr lang="en-IN" sz="1500" b="1" dirty="0">
              <a:solidFill>
                <a:srgbClr val="FFFFFF"/>
              </a:solidFill>
            </a:endParaRPr>
          </a:p>
        </p:txBody>
      </p:sp>
      <p:sp>
        <p:nvSpPr>
          <p:cNvPr id="15" name="Freeform 8">
            <a:extLst>
              <a:ext uri="{FF2B5EF4-FFF2-40B4-BE49-F238E27FC236}">
                <a16:creationId xmlns:a16="http://schemas.microsoft.com/office/drawing/2014/main" id="{ECCF5880-E75F-4210-AFE3-0514376260AB}"/>
              </a:ext>
            </a:extLst>
          </p:cNvPr>
          <p:cNvSpPr/>
          <p:nvPr/>
        </p:nvSpPr>
        <p:spPr>
          <a:xfrm>
            <a:off x="3431647" y="4333345"/>
            <a:ext cx="2184822" cy="2194982"/>
          </a:xfrm>
          <a:custGeom>
            <a:avLst/>
            <a:gdLst>
              <a:gd name="connsiteX0" fmla="*/ 0 w 2194982"/>
              <a:gd name="connsiteY0" fmla="*/ 1097491 h 2194982"/>
              <a:gd name="connsiteX1" fmla="*/ 321449 w 2194982"/>
              <a:gd name="connsiteY1" fmla="*/ 321448 h 2194982"/>
              <a:gd name="connsiteX2" fmla="*/ 1097493 w 2194982"/>
              <a:gd name="connsiteY2" fmla="*/ 1 h 2194982"/>
              <a:gd name="connsiteX3" fmla="*/ 1873536 w 2194982"/>
              <a:gd name="connsiteY3" fmla="*/ 321450 h 2194982"/>
              <a:gd name="connsiteX4" fmla="*/ 2194983 w 2194982"/>
              <a:gd name="connsiteY4" fmla="*/ 1097494 h 2194982"/>
              <a:gd name="connsiteX5" fmla="*/ 1873535 w 2194982"/>
              <a:gd name="connsiteY5" fmla="*/ 1873538 h 2194982"/>
              <a:gd name="connsiteX6" fmla="*/ 1097491 w 2194982"/>
              <a:gd name="connsiteY6" fmla="*/ 2194985 h 2194982"/>
              <a:gd name="connsiteX7" fmla="*/ 321448 w 2194982"/>
              <a:gd name="connsiteY7" fmla="*/ 1873537 h 2194982"/>
              <a:gd name="connsiteX8" fmla="*/ 1 w 2194982"/>
              <a:gd name="connsiteY8" fmla="*/ 1097493 h 2194982"/>
              <a:gd name="connsiteX9" fmla="*/ 0 w 2194982"/>
              <a:gd name="connsiteY9" fmla="*/ 1097491 h 219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982" h="2194982">
                <a:moveTo>
                  <a:pt x="0" y="1097491"/>
                </a:moveTo>
                <a:cubicBezTo>
                  <a:pt x="0" y="806418"/>
                  <a:pt x="115629" y="527267"/>
                  <a:pt x="321449" y="321448"/>
                </a:cubicBezTo>
                <a:cubicBezTo>
                  <a:pt x="527269" y="115629"/>
                  <a:pt x="806420" y="1"/>
                  <a:pt x="1097493" y="1"/>
                </a:cubicBezTo>
                <a:cubicBezTo>
                  <a:pt x="1388566" y="1"/>
                  <a:pt x="1667717" y="115630"/>
                  <a:pt x="1873536" y="321450"/>
                </a:cubicBezTo>
                <a:cubicBezTo>
                  <a:pt x="2079355" y="527270"/>
                  <a:pt x="2194983" y="806421"/>
                  <a:pt x="2194983" y="1097494"/>
                </a:cubicBezTo>
                <a:cubicBezTo>
                  <a:pt x="2194983" y="1388567"/>
                  <a:pt x="2079355" y="1667718"/>
                  <a:pt x="1873535" y="1873538"/>
                </a:cubicBezTo>
                <a:cubicBezTo>
                  <a:pt x="1667715" y="2079358"/>
                  <a:pt x="1388564" y="2194986"/>
                  <a:pt x="1097491" y="2194985"/>
                </a:cubicBezTo>
                <a:cubicBezTo>
                  <a:pt x="806418" y="2194985"/>
                  <a:pt x="527267" y="2079356"/>
                  <a:pt x="321448" y="1873537"/>
                </a:cubicBezTo>
                <a:cubicBezTo>
                  <a:pt x="115629" y="1667717"/>
                  <a:pt x="1" y="1388566"/>
                  <a:pt x="1" y="1097493"/>
                </a:cubicBezTo>
                <a:cubicBezTo>
                  <a:pt x="1" y="1097492"/>
                  <a:pt x="0" y="1097492"/>
                  <a:pt x="0" y="1097491"/>
                </a:cubicBezTo>
                <a:close/>
              </a:path>
            </a:pathLst>
          </a:custGeom>
          <a:solidFill>
            <a:srgbClr val="54C400"/>
          </a:solidFill>
        </p:spPr>
        <p:style>
          <a:lnRef idx="2">
            <a:schemeClr val="lt1">
              <a:hueOff val="0"/>
              <a:satOff val="0"/>
              <a:lumOff val="0"/>
              <a:alphaOff val="0"/>
            </a:schemeClr>
          </a:lnRef>
          <a:fillRef idx="1">
            <a:schemeClr val="accent3">
              <a:hueOff val="-5097687"/>
              <a:satOff val="22000"/>
              <a:lumOff val="981"/>
              <a:alphaOff val="0"/>
            </a:schemeClr>
          </a:fillRef>
          <a:effectRef idx="0">
            <a:schemeClr val="accent3">
              <a:hueOff val="-5097687"/>
              <a:satOff val="22000"/>
              <a:lumOff val="981"/>
              <a:alphaOff val="0"/>
            </a:schemeClr>
          </a:effectRef>
          <a:fontRef idx="minor">
            <a:schemeClr val="lt1"/>
          </a:fontRef>
        </p:style>
        <p:txBody>
          <a:bodyPr spcFirstLastPara="0" vert="horz" wrap="square" lIns="413903" tIns="641202" rIns="413904" bIns="641201" numCol="1" spcCol="1270" anchor="ctr" anchorCtr="0">
            <a:noAutofit/>
          </a:bodyPr>
          <a:lstStyle/>
          <a:p>
            <a:pPr algn="ctr" defTabSz="577850">
              <a:lnSpc>
                <a:spcPct val="90000"/>
              </a:lnSpc>
              <a:spcBef>
                <a:spcPct val="0"/>
              </a:spcBef>
              <a:spcAft>
                <a:spcPct val="35000"/>
              </a:spcAft>
            </a:pPr>
            <a:r>
              <a:rPr lang="en-US" sz="1500" b="1" dirty="0">
                <a:solidFill>
                  <a:srgbClr val="FFFFFF"/>
                </a:solidFill>
              </a:rPr>
              <a:t>Instruction Coverage</a:t>
            </a:r>
            <a:endParaRPr lang="en-IN" sz="1500" b="1" dirty="0">
              <a:solidFill>
                <a:srgbClr val="FFFFFF"/>
              </a:solidFill>
            </a:endParaRPr>
          </a:p>
        </p:txBody>
      </p:sp>
      <p:sp>
        <p:nvSpPr>
          <p:cNvPr id="16" name="TextBox 15">
            <a:extLst>
              <a:ext uri="{FF2B5EF4-FFF2-40B4-BE49-F238E27FC236}">
                <a16:creationId xmlns:a16="http://schemas.microsoft.com/office/drawing/2014/main" id="{BA35107B-20D1-417C-9B89-524C3177A938}"/>
              </a:ext>
            </a:extLst>
          </p:cNvPr>
          <p:cNvSpPr txBox="1"/>
          <p:nvPr/>
        </p:nvSpPr>
        <p:spPr>
          <a:xfrm>
            <a:off x="7020448" y="5069257"/>
            <a:ext cx="3488267" cy="1374735"/>
          </a:xfrm>
          <a:prstGeom prst="rect">
            <a:avLst/>
          </a:prstGeom>
          <a:solidFill>
            <a:schemeClr val="bg1">
              <a:lumMod val="75000"/>
            </a:schemeClr>
          </a:solidFill>
          <a:ln w="25400" cap="flat">
            <a:solidFill>
              <a:schemeClr val="accent1"/>
            </a:solidFill>
            <a:round/>
          </a:ln>
        </p:spPr>
        <p:txBody>
          <a:bodyPr wrap="square" lIns="0" tIns="0" rIns="0" bIns="0" rtlCol="0">
            <a:spAutoFit/>
          </a:bodyPr>
          <a:lstStyle/>
          <a:p>
            <a:pPr marL="227013" indent="-228600">
              <a:spcAft>
                <a:spcPts val="200"/>
              </a:spcAft>
              <a:buFont typeface="Arial" pitchFamily="34" charset="0"/>
              <a:buChar char="–"/>
            </a:pPr>
            <a:r>
              <a:rPr lang="en-US" dirty="0">
                <a:latin typeface="Arial Narrow" pitchFamily="34" charset="0"/>
              </a:rPr>
              <a:t>Method’s bytecode stream is a sequence of instructions for JVM</a:t>
            </a:r>
          </a:p>
          <a:p>
            <a:pPr marL="227013" indent="-228600">
              <a:spcAft>
                <a:spcPts val="200"/>
              </a:spcAft>
              <a:buFont typeface="Arial" pitchFamily="34" charset="0"/>
              <a:buChar char="–"/>
            </a:pPr>
            <a:r>
              <a:rPr lang="en-US" dirty="0">
                <a:latin typeface="Arial Narrow" pitchFamily="34" charset="0"/>
              </a:rPr>
              <a:t>The Bytecode for a method are executed when that method is invoked</a:t>
            </a:r>
            <a:endParaRPr lang="en-US" sz="1400" dirty="0"/>
          </a:p>
          <a:p>
            <a:endParaRPr lang="en-IN" sz="1400" dirty="0">
              <a:solidFill>
                <a:srgbClr val="53565A"/>
              </a:solidFill>
            </a:endParaRPr>
          </a:p>
        </p:txBody>
      </p:sp>
      <p:sp>
        <p:nvSpPr>
          <p:cNvPr id="17" name="Rounded Rectangle 11">
            <a:extLst>
              <a:ext uri="{FF2B5EF4-FFF2-40B4-BE49-F238E27FC236}">
                <a16:creationId xmlns:a16="http://schemas.microsoft.com/office/drawing/2014/main" id="{D522CB5F-7B1D-4B33-8B1E-F72A01E88D23}"/>
              </a:ext>
            </a:extLst>
          </p:cNvPr>
          <p:cNvSpPr/>
          <p:nvPr/>
        </p:nvSpPr>
        <p:spPr>
          <a:xfrm>
            <a:off x="3920067" y="5134165"/>
            <a:ext cx="1261532" cy="66599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8" name="Rounded Rectangle 12">
            <a:extLst>
              <a:ext uri="{FF2B5EF4-FFF2-40B4-BE49-F238E27FC236}">
                <a16:creationId xmlns:a16="http://schemas.microsoft.com/office/drawing/2014/main" id="{259F1115-CBB0-4734-B551-2653C41D72AC}"/>
              </a:ext>
            </a:extLst>
          </p:cNvPr>
          <p:cNvSpPr/>
          <p:nvPr/>
        </p:nvSpPr>
        <p:spPr>
          <a:xfrm>
            <a:off x="3759201" y="3787563"/>
            <a:ext cx="1490132" cy="47139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Rounded Rectangle 13">
            <a:extLst>
              <a:ext uri="{FF2B5EF4-FFF2-40B4-BE49-F238E27FC236}">
                <a16:creationId xmlns:a16="http://schemas.microsoft.com/office/drawing/2014/main" id="{398E4263-00A1-4F5B-BDC8-1A601F0DC82A}"/>
              </a:ext>
            </a:extLst>
          </p:cNvPr>
          <p:cNvSpPr/>
          <p:nvPr/>
        </p:nvSpPr>
        <p:spPr>
          <a:xfrm>
            <a:off x="3666067" y="2997199"/>
            <a:ext cx="1693333" cy="41486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20" name="Rounded Rectangle 14">
            <a:extLst>
              <a:ext uri="{FF2B5EF4-FFF2-40B4-BE49-F238E27FC236}">
                <a16:creationId xmlns:a16="http://schemas.microsoft.com/office/drawing/2014/main" id="{4CAE139F-FDC4-4FB0-A8A0-369016FA1FBF}"/>
              </a:ext>
            </a:extLst>
          </p:cNvPr>
          <p:cNvSpPr/>
          <p:nvPr/>
        </p:nvSpPr>
        <p:spPr>
          <a:xfrm>
            <a:off x="3666067" y="2185868"/>
            <a:ext cx="1693333" cy="43033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21" name="Rounded Rectangle 15">
            <a:extLst>
              <a:ext uri="{FF2B5EF4-FFF2-40B4-BE49-F238E27FC236}">
                <a16:creationId xmlns:a16="http://schemas.microsoft.com/office/drawing/2014/main" id="{55A138FE-8633-495B-BC5C-9371992798FD}"/>
              </a:ext>
            </a:extLst>
          </p:cNvPr>
          <p:cNvSpPr/>
          <p:nvPr/>
        </p:nvSpPr>
        <p:spPr>
          <a:xfrm>
            <a:off x="3846577" y="1577305"/>
            <a:ext cx="1363133" cy="3556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22" name="TextBox 21">
            <a:extLst>
              <a:ext uri="{FF2B5EF4-FFF2-40B4-BE49-F238E27FC236}">
                <a16:creationId xmlns:a16="http://schemas.microsoft.com/office/drawing/2014/main" id="{D4651A35-0BF3-4482-A1E8-8762FD7CD97B}"/>
              </a:ext>
            </a:extLst>
          </p:cNvPr>
          <p:cNvSpPr txBox="1"/>
          <p:nvPr/>
        </p:nvSpPr>
        <p:spPr>
          <a:xfrm>
            <a:off x="7309246" y="2860004"/>
            <a:ext cx="3285154" cy="1072088"/>
          </a:xfrm>
          <a:prstGeom prst="rect">
            <a:avLst/>
          </a:prstGeom>
          <a:solidFill>
            <a:schemeClr val="bg1">
              <a:lumMod val="75000"/>
            </a:schemeClr>
          </a:solidFill>
          <a:ln w="28575" cap="flat">
            <a:solidFill>
              <a:schemeClr val="accent1"/>
            </a:solidFill>
            <a:round/>
          </a:ln>
        </p:spPr>
        <p:txBody>
          <a:bodyPr wrap="square" lIns="0" tIns="0" rIns="0" bIns="0" rtlCol="0">
            <a:spAutoFit/>
          </a:bodyPr>
          <a:lstStyle/>
          <a:p>
            <a:pPr marL="227013" indent="-228600">
              <a:spcAft>
                <a:spcPts val="200"/>
              </a:spcAft>
              <a:buFont typeface="Arial" pitchFamily="34" charset="0"/>
              <a:buChar char="–"/>
            </a:pPr>
            <a:r>
              <a:rPr lang="en-US" dirty="0">
                <a:latin typeface="Arial Narrow" pitchFamily="34" charset="0"/>
              </a:rPr>
              <a:t>R</a:t>
            </a:r>
            <a:r>
              <a:rPr lang="en-IN" dirty="0" err="1">
                <a:latin typeface="Arial Narrow" pitchFamily="34" charset="0"/>
              </a:rPr>
              <a:t>eports</a:t>
            </a:r>
            <a:r>
              <a:rPr lang="en-IN" dirty="0">
                <a:latin typeface="Arial Narrow" pitchFamily="34" charset="0"/>
              </a:rPr>
              <a:t> whether Boolean expressions evaluate to true AND false</a:t>
            </a:r>
            <a:endParaRPr lang="en-US" dirty="0">
              <a:latin typeface="Arial Narrow" pitchFamily="34" charset="0"/>
            </a:endParaRPr>
          </a:p>
          <a:p>
            <a:pPr>
              <a:spcAft>
                <a:spcPts val="200"/>
              </a:spcAft>
            </a:pPr>
            <a:endParaRPr lang="en-IN" sz="1400" dirty="0">
              <a:solidFill>
                <a:srgbClr val="53565A"/>
              </a:solidFill>
            </a:endParaRPr>
          </a:p>
        </p:txBody>
      </p:sp>
      <p:sp>
        <p:nvSpPr>
          <p:cNvPr id="23" name="TextBox 22">
            <a:extLst>
              <a:ext uri="{FF2B5EF4-FFF2-40B4-BE49-F238E27FC236}">
                <a16:creationId xmlns:a16="http://schemas.microsoft.com/office/drawing/2014/main" id="{B6097E27-35A4-4F8E-8DD6-92A60652D7E0}"/>
              </a:ext>
            </a:extLst>
          </p:cNvPr>
          <p:cNvSpPr txBox="1"/>
          <p:nvPr/>
        </p:nvSpPr>
        <p:spPr>
          <a:xfrm>
            <a:off x="7309246" y="4061373"/>
            <a:ext cx="3213226" cy="856645"/>
          </a:xfrm>
          <a:prstGeom prst="rect">
            <a:avLst/>
          </a:prstGeom>
          <a:solidFill>
            <a:schemeClr val="bg1">
              <a:lumMod val="75000"/>
            </a:schemeClr>
          </a:solidFill>
          <a:ln w="25400" cap="flat">
            <a:solidFill>
              <a:schemeClr val="accent1"/>
            </a:solidFill>
            <a:round/>
          </a:ln>
        </p:spPr>
        <p:txBody>
          <a:bodyPr wrap="square" lIns="0" tIns="0" rIns="0" bIns="0" rtlCol="0">
            <a:spAutoFit/>
          </a:bodyPr>
          <a:lstStyle/>
          <a:p>
            <a:pPr marL="227013" indent="-228600">
              <a:spcAft>
                <a:spcPts val="200"/>
              </a:spcAft>
              <a:buFont typeface="Arial" pitchFamily="34" charset="0"/>
              <a:buChar char="–"/>
            </a:pPr>
            <a:r>
              <a:rPr lang="en-US" dirty="0">
                <a:latin typeface="Arial Narrow" pitchFamily="34" charset="0"/>
              </a:rPr>
              <a:t>Reports whether each executable statement was executed</a:t>
            </a:r>
            <a:endParaRPr lang="en-US" i="1" u="sng" dirty="0">
              <a:latin typeface="Arial Narrow" pitchFamily="34" charset="0"/>
            </a:endParaRPr>
          </a:p>
          <a:p>
            <a:pPr marL="227013" indent="-228600">
              <a:spcAft>
                <a:spcPts val="200"/>
              </a:spcAft>
              <a:buFont typeface="Arial" pitchFamily="34" charset="0"/>
              <a:buChar char="–"/>
            </a:pPr>
            <a:endParaRPr lang="en-US" dirty="0">
              <a:solidFill>
                <a:srgbClr val="FFFFFF"/>
              </a:solidFill>
              <a:latin typeface="Arial Narrow" pitchFamily="34" charset="0"/>
            </a:endParaRPr>
          </a:p>
        </p:txBody>
      </p:sp>
      <p:sp>
        <p:nvSpPr>
          <p:cNvPr id="24" name="TextBox 23">
            <a:extLst>
              <a:ext uri="{FF2B5EF4-FFF2-40B4-BE49-F238E27FC236}">
                <a16:creationId xmlns:a16="http://schemas.microsoft.com/office/drawing/2014/main" id="{3D7C8BB1-C690-429B-A9F1-EC975DC93B49}"/>
              </a:ext>
            </a:extLst>
          </p:cNvPr>
          <p:cNvSpPr txBox="1"/>
          <p:nvPr/>
        </p:nvSpPr>
        <p:spPr>
          <a:xfrm>
            <a:off x="6667491" y="1153724"/>
            <a:ext cx="3285154" cy="553998"/>
          </a:xfrm>
          <a:prstGeom prst="rect">
            <a:avLst/>
          </a:prstGeom>
          <a:solidFill>
            <a:schemeClr val="bg1">
              <a:lumMod val="75000"/>
            </a:schemeClr>
          </a:solidFill>
          <a:ln w="28575" cap="flat">
            <a:solidFill>
              <a:schemeClr val="accent1"/>
            </a:solidFill>
            <a:round/>
          </a:ln>
        </p:spPr>
        <p:txBody>
          <a:bodyPr wrap="square" lIns="0" tIns="0" rIns="0" bIns="0" rtlCol="0">
            <a:spAutoFit/>
          </a:bodyPr>
          <a:lstStyle/>
          <a:p>
            <a:pPr marL="227013" indent="-228600">
              <a:spcAft>
                <a:spcPts val="200"/>
              </a:spcAft>
              <a:buFont typeface="Arial" pitchFamily="34" charset="0"/>
              <a:buChar char="–"/>
            </a:pPr>
            <a:r>
              <a:rPr lang="en-IN" dirty="0">
                <a:latin typeface="Arial Narrow" pitchFamily="34" charset="0"/>
              </a:rPr>
              <a:t>Report of number of classes from the code base covered</a:t>
            </a:r>
            <a:endParaRPr lang="en-IN" sz="1400" dirty="0">
              <a:solidFill>
                <a:srgbClr val="53565A"/>
              </a:solidFill>
            </a:endParaRPr>
          </a:p>
        </p:txBody>
      </p:sp>
      <p:sp>
        <p:nvSpPr>
          <p:cNvPr id="25" name="TextBox 24">
            <a:extLst>
              <a:ext uri="{FF2B5EF4-FFF2-40B4-BE49-F238E27FC236}">
                <a16:creationId xmlns:a16="http://schemas.microsoft.com/office/drawing/2014/main" id="{DBEEE437-6C4F-4E78-8272-796184F0A2ED}"/>
              </a:ext>
            </a:extLst>
          </p:cNvPr>
          <p:cNvSpPr txBox="1"/>
          <p:nvPr/>
        </p:nvSpPr>
        <p:spPr>
          <a:xfrm>
            <a:off x="6978032" y="1909076"/>
            <a:ext cx="3285154" cy="830997"/>
          </a:xfrm>
          <a:prstGeom prst="rect">
            <a:avLst/>
          </a:prstGeom>
          <a:solidFill>
            <a:schemeClr val="bg1">
              <a:lumMod val="75000"/>
            </a:schemeClr>
          </a:solidFill>
          <a:ln w="28575" cap="flat">
            <a:solidFill>
              <a:schemeClr val="accent1"/>
            </a:solidFill>
            <a:round/>
          </a:ln>
        </p:spPr>
        <p:txBody>
          <a:bodyPr wrap="square" lIns="0" tIns="0" rIns="0" bIns="0" rtlCol="0">
            <a:spAutoFit/>
          </a:bodyPr>
          <a:lstStyle/>
          <a:p>
            <a:pPr marL="227013" indent="-228600">
              <a:spcAft>
                <a:spcPts val="200"/>
              </a:spcAft>
              <a:buFont typeface="Arial" pitchFamily="34" charset="0"/>
              <a:buChar char="–"/>
            </a:pPr>
            <a:r>
              <a:rPr lang="en-IN" dirty="0">
                <a:latin typeface="Arial Narrow" pitchFamily="34" charset="0"/>
              </a:rPr>
              <a:t>Reports whether a method (function) was invoked while testing the application</a:t>
            </a:r>
            <a:endParaRPr lang="en-IN" sz="1400" dirty="0">
              <a:solidFill>
                <a:srgbClr val="53565A"/>
              </a:solidFill>
            </a:endParaRPr>
          </a:p>
        </p:txBody>
      </p:sp>
    </p:spTree>
    <p:extLst>
      <p:ext uri="{BB962C8B-B14F-4D97-AF65-F5344CB8AC3E}">
        <p14:creationId xmlns:p14="http://schemas.microsoft.com/office/powerpoint/2010/main" val="25013781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1000" fill="hold"/>
                                        <p:tgtEl>
                                          <p:spTgt spid="15"/>
                                        </p:tgtEl>
                                        <p:attrNameLst>
                                          <p:attrName>ppt_w</p:attrName>
                                        </p:attrNameLst>
                                      </p:cBhvr>
                                      <p:tavLst>
                                        <p:tav tm="0">
                                          <p:val>
                                            <p:strVal val="#ppt_w*0.70"/>
                                          </p:val>
                                        </p:tav>
                                        <p:tav tm="100000">
                                          <p:val>
                                            <p:strVal val="#ppt_w"/>
                                          </p:val>
                                        </p:tav>
                                      </p:tavLst>
                                    </p:anim>
                                    <p:anim calcmode="lin" valueType="num">
                                      <p:cBhvr>
                                        <p:cTn id="23" dur="1000" fill="hold"/>
                                        <p:tgtEl>
                                          <p:spTgt spid="15"/>
                                        </p:tgtEl>
                                        <p:attrNameLst>
                                          <p:attrName>ppt_h</p:attrName>
                                        </p:attrNameLst>
                                      </p:cBhvr>
                                      <p:tavLst>
                                        <p:tav tm="0">
                                          <p:val>
                                            <p:strVal val="#ppt_h"/>
                                          </p:val>
                                        </p:tav>
                                        <p:tav tm="100000">
                                          <p:val>
                                            <p:strVal val="#ppt_h"/>
                                          </p:val>
                                        </p:tav>
                                      </p:tavLst>
                                    </p:anim>
                                    <p:animEffect transition="in" filter="fade">
                                      <p:cBhvr>
                                        <p:cTn id="24" dur="10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20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16"/>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17"/>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55"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strVal val="#ppt_w*0.70"/>
                                          </p:val>
                                        </p:tav>
                                        <p:tav tm="100000">
                                          <p:val>
                                            <p:strVal val="#ppt_w"/>
                                          </p:val>
                                        </p:tav>
                                      </p:tavLst>
                                    </p:anim>
                                    <p:anim calcmode="lin" valueType="num">
                                      <p:cBhvr>
                                        <p:cTn id="40" dur="1000" fill="hold"/>
                                        <p:tgtEl>
                                          <p:spTgt spid="14"/>
                                        </p:tgtEl>
                                        <p:attrNameLst>
                                          <p:attrName>ppt_h</p:attrName>
                                        </p:attrNameLst>
                                      </p:cBhvr>
                                      <p:tavLst>
                                        <p:tav tm="0">
                                          <p:val>
                                            <p:strVal val="#ppt_h"/>
                                          </p:val>
                                        </p:tav>
                                        <p:tav tm="100000">
                                          <p:val>
                                            <p:strVal val="#ppt_h"/>
                                          </p:val>
                                        </p:tav>
                                      </p:tavLst>
                                    </p:anim>
                                    <p:animEffect transition="in" filter="fade">
                                      <p:cBhvr>
                                        <p:cTn id="41" dur="1000"/>
                                        <p:tgtEl>
                                          <p:spTgt spid="1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20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2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8"/>
                                        </p:tgtEl>
                                        <p:attrNameLst>
                                          <p:attrName>style.visibility</p:attrName>
                                        </p:attrNameLst>
                                      </p:cBhvr>
                                      <p:to>
                                        <p:strVal val="hidden"/>
                                      </p:to>
                                    </p:set>
                                  </p:childTnLst>
                                </p:cTn>
                              </p:par>
                              <p:par>
                                <p:cTn id="51" presetID="10"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2000"/>
                                        <p:tgtEl>
                                          <p:spTgt spid="19"/>
                                        </p:tgtEl>
                                      </p:cBhvr>
                                    </p:animEffect>
                                  </p:childTnLst>
                                </p:cTn>
                              </p:par>
                              <p:par>
                                <p:cTn id="54" presetID="55" presetClass="entr" presetSubtype="0" fill="hold" grpId="1" nodeType="withEffect">
                                  <p:stCondLst>
                                    <p:cond delay="0"/>
                                  </p:stCondLst>
                                  <p:childTnLst>
                                    <p:set>
                                      <p:cBhvr>
                                        <p:cTn id="55" dur="1" fill="hold">
                                          <p:stCondLst>
                                            <p:cond delay="0"/>
                                          </p:stCondLst>
                                        </p:cTn>
                                        <p:tgtEl>
                                          <p:spTgt spid="13"/>
                                        </p:tgtEl>
                                        <p:attrNameLst>
                                          <p:attrName>style.visibility</p:attrName>
                                        </p:attrNameLst>
                                      </p:cBhvr>
                                      <p:to>
                                        <p:strVal val="visible"/>
                                      </p:to>
                                    </p:set>
                                    <p:anim calcmode="lin" valueType="num">
                                      <p:cBhvr>
                                        <p:cTn id="56" dur="1000" fill="hold"/>
                                        <p:tgtEl>
                                          <p:spTgt spid="13"/>
                                        </p:tgtEl>
                                        <p:attrNameLst>
                                          <p:attrName>ppt_w</p:attrName>
                                        </p:attrNameLst>
                                      </p:cBhvr>
                                      <p:tavLst>
                                        <p:tav tm="0">
                                          <p:val>
                                            <p:strVal val="#ppt_w*0.70"/>
                                          </p:val>
                                        </p:tav>
                                        <p:tav tm="100000">
                                          <p:val>
                                            <p:strVal val="#ppt_w"/>
                                          </p:val>
                                        </p:tav>
                                      </p:tavLst>
                                    </p:anim>
                                    <p:anim calcmode="lin" valueType="num">
                                      <p:cBhvr>
                                        <p:cTn id="57" dur="1000" fill="hold"/>
                                        <p:tgtEl>
                                          <p:spTgt spid="13"/>
                                        </p:tgtEl>
                                        <p:attrNameLst>
                                          <p:attrName>ppt_h</p:attrName>
                                        </p:attrNameLst>
                                      </p:cBhvr>
                                      <p:tavLst>
                                        <p:tav tm="0">
                                          <p:val>
                                            <p:strVal val="#ppt_h"/>
                                          </p:val>
                                        </p:tav>
                                        <p:tav tm="100000">
                                          <p:val>
                                            <p:strVal val="#ppt_h"/>
                                          </p:val>
                                        </p:tav>
                                      </p:tavLst>
                                    </p:anim>
                                    <p:animEffect transition="in" filter="fade">
                                      <p:cBhvr>
                                        <p:cTn id="58" dur="1000"/>
                                        <p:tgtEl>
                                          <p:spTgt spid="1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22"/>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19"/>
                                        </p:tgtEl>
                                        <p:attrNameLst>
                                          <p:attrName>style.visibility</p:attrName>
                                        </p:attrNameLst>
                                      </p:cBhvr>
                                      <p:to>
                                        <p:strVal val="hidden"/>
                                      </p:to>
                                    </p:set>
                                  </p:childTnLst>
                                </p:cTn>
                              </p:par>
                              <p:par>
                                <p:cTn id="68" presetID="10"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2000"/>
                                        <p:tgtEl>
                                          <p:spTgt spid="20"/>
                                        </p:tgtEl>
                                      </p:cBhvr>
                                    </p:animEffect>
                                  </p:childTnLst>
                                </p:cTn>
                              </p:par>
                              <p:par>
                                <p:cTn id="71" presetID="55" presetClass="entr" presetSubtype="0" fill="hold" grpId="1" nodeType="withEffect">
                                  <p:stCondLst>
                                    <p:cond delay="0"/>
                                  </p:stCondLst>
                                  <p:childTnLst>
                                    <p:set>
                                      <p:cBhvr>
                                        <p:cTn id="72" dur="1" fill="hold">
                                          <p:stCondLst>
                                            <p:cond delay="0"/>
                                          </p:stCondLst>
                                        </p:cTn>
                                        <p:tgtEl>
                                          <p:spTgt spid="12"/>
                                        </p:tgtEl>
                                        <p:attrNameLst>
                                          <p:attrName>style.visibility</p:attrName>
                                        </p:attrNameLst>
                                      </p:cBhvr>
                                      <p:to>
                                        <p:strVal val="visible"/>
                                      </p:to>
                                    </p:set>
                                    <p:anim calcmode="lin" valueType="num">
                                      <p:cBhvr>
                                        <p:cTn id="73" dur="1000" fill="hold"/>
                                        <p:tgtEl>
                                          <p:spTgt spid="12"/>
                                        </p:tgtEl>
                                        <p:attrNameLst>
                                          <p:attrName>ppt_w</p:attrName>
                                        </p:attrNameLst>
                                      </p:cBhvr>
                                      <p:tavLst>
                                        <p:tav tm="0">
                                          <p:val>
                                            <p:strVal val="#ppt_w*0.70"/>
                                          </p:val>
                                        </p:tav>
                                        <p:tav tm="100000">
                                          <p:val>
                                            <p:strVal val="#ppt_w"/>
                                          </p:val>
                                        </p:tav>
                                      </p:tavLst>
                                    </p:anim>
                                    <p:anim calcmode="lin" valueType="num">
                                      <p:cBhvr>
                                        <p:cTn id="74" dur="1000" fill="hold"/>
                                        <p:tgtEl>
                                          <p:spTgt spid="12"/>
                                        </p:tgtEl>
                                        <p:attrNameLst>
                                          <p:attrName>ppt_h</p:attrName>
                                        </p:attrNameLst>
                                      </p:cBhvr>
                                      <p:tavLst>
                                        <p:tav tm="0">
                                          <p:val>
                                            <p:strVal val="#ppt_h"/>
                                          </p:val>
                                        </p:tav>
                                        <p:tav tm="100000">
                                          <p:val>
                                            <p:strVal val="#ppt_h"/>
                                          </p:val>
                                        </p:tav>
                                      </p:tavLst>
                                    </p:anim>
                                    <p:animEffect transition="in" filter="fade">
                                      <p:cBhvr>
                                        <p:cTn id="75" dur="1000"/>
                                        <p:tgtEl>
                                          <p:spTgt spid="1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fade">
                                      <p:cBhvr>
                                        <p:cTn id="78" dur="500"/>
                                        <p:tgtEl>
                                          <p:spTgt spid="25"/>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25"/>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20"/>
                                        </p:tgtEl>
                                        <p:attrNameLst>
                                          <p:attrName>style.visibility</p:attrName>
                                        </p:attrNameLst>
                                      </p:cBhvr>
                                      <p:to>
                                        <p:strVal val="hidden"/>
                                      </p:to>
                                    </p:set>
                                  </p:childTnLst>
                                </p:cTn>
                              </p:par>
                              <p:par>
                                <p:cTn id="85" presetID="10" presetClass="entr" presetSubtype="0"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fade">
                                      <p:cBhvr>
                                        <p:cTn id="87" dur="2000"/>
                                        <p:tgtEl>
                                          <p:spTgt spid="21"/>
                                        </p:tgtEl>
                                      </p:cBhvr>
                                    </p:animEffect>
                                  </p:childTnLst>
                                </p:cTn>
                              </p:par>
                              <p:par>
                                <p:cTn id="88" presetID="55" presetClass="entr" presetSubtype="0" fill="hold" grpId="1" nodeType="withEffect">
                                  <p:stCondLst>
                                    <p:cond delay="0"/>
                                  </p:stCondLst>
                                  <p:childTnLst>
                                    <p:set>
                                      <p:cBhvr>
                                        <p:cTn id="89" dur="1" fill="hold">
                                          <p:stCondLst>
                                            <p:cond delay="0"/>
                                          </p:stCondLst>
                                        </p:cTn>
                                        <p:tgtEl>
                                          <p:spTgt spid="11"/>
                                        </p:tgtEl>
                                        <p:attrNameLst>
                                          <p:attrName>style.visibility</p:attrName>
                                        </p:attrNameLst>
                                      </p:cBhvr>
                                      <p:to>
                                        <p:strVal val="visible"/>
                                      </p:to>
                                    </p:set>
                                    <p:anim calcmode="lin" valueType="num">
                                      <p:cBhvr>
                                        <p:cTn id="90" dur="1000" fill="hold"/>
                                        <p:tgtEl>
                                          <p:spTgt spid="11"/>
                                        </p:tgtEl>
                                        <p:attrNameLst>
                                          <p:attrName>ppt_w</p:attrName>
                                        </p:attrNameLst>
                                      </p:cBhvr>
                                      <p:tavLst>
                                        <p:tav tm="0">
                                          <p:val>
                                            <p:strVal val="#ppt_w*0.70"/>
                                          </p:val>
                                        </p:tav>
                                        <p:tav tm="100000">
                                          <p:val>
                                            <p:strVal val="#ppt_w"/>
                                          </p:val>
                                        </p:tav>
                                      </p:tavLst>
                                    </p:anim>
                                    <p:anim calcmode="lin" valueType="num">
                                      <p:cBhvr>
                                        <p:cTn id="91" dur="1000" fill="hold"/>
                                        <p:tgtEl>
                                          <p:spTgt spid="11"/>
                                        </p:tgtEl>
                                        <p:attrNameLst>
                                          <p:attrName>ppt_h</p:attrName>
                                        </p:attrNameLst>
                                      </p:cBhvr>
                                      <p:tavLst>
                                        <p:tav tm="0">
                                          <p:val>
                                            <p:strVal val="#ppt_h"/>
                                          </p:val>
                                        </p:tav>
                                        <p:tav tm="100000">
                                          <p:val>
                                            <p:strVal val="#ppt_h"/>
                                          </p:val>
                                        </p:tav>
                                      </p:tavLst>
                                    </p:anim>
                                    <p:animEffect transition="in" filter="fade">
                                      <p:cBhvr>
                                        <p:cTn id="92" dur="1000"/>
                                        <p:tgtEl>
                                          <p:spTgt spid="11"/>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500"/>
                                        <p:tgtEl>
                                          <p:spTgt spid="24"/>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2" grpId="0" animBg="1"/>
      <p:bldP spid="22" grpId="1" animBg="1"/>
      <p:bldP spid="23" grpId="0" animBg="1"/>
      <p:bldP spid="23" grpId="1" animBg="1"/>
      <p:bldP spid="24" grpId="0" animBg="1"/>
      <p:bldP spid="24" grpId="1" animBg="1"/>
      <p:bldP spid="25" grpId="0" animBg="1"/>
      <p:bldP spid="25"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4CD281CF-E254-4961-8BA3-A1DE36B44B07}"/>
              </a:ext>
            </a:extLst>
          </p:cNvPr>
          <p:cNvSpPr>
            <a:spLocks noGrp="1"/>
          </p:cNvSpPr>
          <p:nvPr>
            <p:ph type="ftr" sz="quarter" idx="10"/>
          </p:nvPr>
        </p:nvSpPr>
        <p:spPr/>
        <p:txBody>
          <a:bodyPr/>
          <a:lstStyle/>
          <a:p>
            <a:r>
              <a:rPr lang="en-US" altLang="en-US"/>
              <a:t>Unit testing with JUnit</a:t>
            </a:r>
          </a:p>
        </p:txBody>
      </p:sp>
      <p:sp>
        <p:nvSpPr>
          <p:cNvPr id="6" name="Slide Number Placeholder 3">
            <a:extLst>
              <a:ext uri="{FF2B5EF4-FFF2-40B4-BE49-F238E27FC236}">
                <a16:creationId xmlns:a16="http://schemas.microsoft.com/office/drawing/2014/main" id="{D32CE68B-6B4F-474A-AE48-47D3C1E08437}"/>
              </a:ext>
            </a:extLst>
          </p:cNvPr>
          <p:cNvSpPr>
            <a:spLocks noGrp="1"/>
          </p:cNvSpPr>
          <p:nvPr>
            <p:ph type="sldNum" sz="quarter" idx="11"/>
          </p:nvPr>
        </p:nvSpPr>
        <p:spPr/>
        <p:txBody>
          <a:bodyPr/>
          <a:lstStyle/>
          <a:p>
            <a:fld id="{1F5476FA-56E5-4A05-836A-4D5FCAC015AC}" type="slidenum">
              <a:rPr lang="en-US" altLang="en-US"/>
              <a:pPr/>
              <a:t>43</a:t>
            </a:fld>
            <a:endParaRPr lang="en-US" altLang="en-US"/>
          </a:p>
        </p:txBody>
      </p:sp>
      <p:sp>
        <p:nvSpPr>
          <p:cNvPr id="482306" name="Rectangle 2">
            <a:extLst>
              <a:ext uri="{FF2B5EF4-FFF2-40B4-BE49-F238E27FC236}">
                <a16:creationId xmlns:a16="http://schemas.microsoft.com/office/drawing/2014/main" id="{C68A4C97-0FC1-41F4-9E8D-F95F595E714C}"/>
              </a:ext>
            </a:extLst>
          </p:cNvPr>
          <p:cNvSpPr>
            <a:spLocks noGrp="1" noChangeArrowheads="1"/>
          </p:cNvSpPr>
          <p:nvPr>
            <p:ph type="title"/>
          </p:nvPr>
        </p:nvSpPr>
        <p:spPr/>
        <p:txBody>
          <a:bodyPr>
            <a:normAutofit/>
          </a:bodyPr>
          <a:lstStyle/>
          <a:p>
            <a:r>
              <a:rPr lang="en-US" altLang="en-US" sz="3600" b="1" dirty="0">
                <a:effectLst>
                  <a:outerShdw blurRad="38100" dist="38100" dir="2700000" algn="tl">
                    <a:srgbClr val="000000">
                      <a:alpha val="43137"/>
                    </a:srgbClr>
                  </a:outerShdw>
                </a:effectLst>
              </a:rPr>
              <a:t>Code Coverage</a:t>
            </a:r>
          </a:p>
        </p:txBody>
      </p:sp>
      <p:sp>
        <p:nvSpPr>
          <p:cNvPr id="482308" name="AutoShape 4">
            <a:extLst>
              <a:ext uri="{FF2B5EF4-FFF2-40B4-BE49-F238E27FC236}">
                <a16:creationId xmlns:a16="http://schemas.microsoft.com/office/drawing/2014/main" id="{8AF98DD9-6980-45AF-AB3C-30A8B18876C3}"/>
              </a:ext>
            </a:extLst>
          </p:cNvPr>
          <p:cNvSpPr>
            <a:spLocks noChangeArrowheads="1"/>
          </p:cNvSpPr>
          <p:nvPr/>
        </p:nvSpPr>
        <p:spPr bwMode="auto">
          <a:xfrm>
            <a:off x="9303658" y="611491"/>
            <a:ext cx="2409371" cy="1508510"/>
          </a:xfrm>
          <a:prstGeom prst="irregularSeal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en-US" b="1" dirty="0">
                <a:solidFill>
                  <a:schemeClr val="bg1"/>
                </a:solidFill>
                <a:latin typeface="Helvetica" panose="020B0604020202020204" pitchFamily="34" charset="0"/>
              </a:rPr>
              <a:t>Code </a:t>
            </a:r>
          </a:p>
          <a:p>
            <a:pPr algn="ctr"/>
            <a:r>
              <a:rPr kumimoji="1" lang="en-US" altLang="en-US" b="1" dirty="0">
                <a:solidFill>
                  <a:schemeClr val="bg1"/>
                </a:solidFill>
                <a:latin typeface="Helvetica" panose="020B0604020202020204" pitchFamily="34" charset="0"/>
              </a:rPr>
              <a:t>Coverage</a:t>
            </a:r>
          </a:p>
        </p:txBody>
      </p:sp>
      <p:graphicFrame>
        <p:nvGraphicFramePr>
          <p:cNvPr id="7" name="Object 3">
            <a:extLst>
              <a:ext uri="{FF2B5EF4-FFF2-40B4-BE49-F238E27FC236}">
                <a16:creationId xmlns:a16="http://schemas.microsoft.com/office/drawing/2014/main" id="{1CF8F657-AF2C-4626-AFB7-42A55600D124}"/>
              </a:ext>
            </a:extLst>
          </p:cNvPr>
          <p:cNvGraphicFramePr>
            <a:graphicFrameLocks noChangeAspect="1"/>
          </p:cNvGraphicFramePr>
          <p:nvPr/>
        </p:nvGraphicFramePr>
        <p:xfrm>
          <a:off x="2855640" y="2348880"/>
          <a:ext cx="6264696" cy="3993558"/>
        </p:xfrm>
        <a:graphic>
          <a:graphicData uri="http://schemas.openxmlformats.org/presentationml/2006/ole">
            <mc:AlternateContent xmlns:mc="http://schemas.openxmlformats.org/markup-compatibility/2006">
              <mc:Choice xmlns:v="urn:schemas-microsoft-com:vml" Requires="v">
                <p:oleObj spid="_x0000_s1045" name="Visio" r:id="rId3" imgW="3232116" imgH="2060546" progId="Visio.Drawing.11">
                  <p:embed/>
                </p:oleObj>
              </mc:Choice>
              <mc:Fallback>
                <p:oleObj name="Visio" r:id="rId3" imgW="3232116" imgH="2060546" progId="Visio.Drawing.11">
                  <p:embed/>
                  <p:pic>
                    <p:nvPicPr>
                      <p:cNvPr id="7" name="Object 3">
                        <a:extLst>
                          <a:ext uri="{FF2B5EF4-FFF2-40B4-BE49-F238E27FC236}">
                            <a16:creationId xmlns:a16="http://schemas.microsoft.com/office/drawing/2014/main" id="{1CF8F657-AF2C-4626-AFB7-42A55600D1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855640" y="2348880"/>
                        <a:ext cx="6264696" cy="3993558"/>
                      </a:xfrm>
                      <a:prstGeom prst="rect">
                        <a:avLst/>
                      </a:prstGeom>
                      <a:noFill/>
                      <a:ln>
                        <a:noFill/>
                      </a:ln>
                    </p:spPr>
                  </p:pic>
                </p:oleObj>
              </mc:Fallback>
            </mc:AlternateContent>
          </a:graphicData>
        </a:graphic>
      </p:graphicFrame>
      <p:sp>
        <p:nvSpPr>
          <p:cNvPr id="8" name="Text Box 4">
            <a:extLst>
              <a:ext uri="{FF2B5EF4-FFF2-40B4-BE49-F238E27FC236}">
                <a16:creationId xmlns:a16="http://schemas.microsoft.com/office/drawing/2014/main" id="{214F6403-2A14-499D-8DBF-DA76EC0F9FF3}"/>
              </a:ext>
            </a:extLst>
          </p:cNvPr>
          <p:cNvSpPr txBox="1">
            <a:spLocks noChangeArrowheads="1"/>
          </p:cNvSpPr>
          <p:nvPr/>
        </p:nvSpPr>
        <p:spPr bwMode="auto">
          <a:xfrm>
            <a:off x="5922690" y="1917080"/>
            <a:ext cx="2297180" cy="28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defTabSz="762000">
              <a:spcBef>
                <a:spcPct val="20000"/>
              </a:spcBef>
              <a:buChar char="•"/>
              <a:defRPr sz="3200">
                <a:solidFill>
                  <a:schemeClr val="tx1"/>
                </a:solidFill>
                <a:latin typeface="Verdana" panose="020B0604030504040204" pitchFamily="34" charset="0"/>
              </a:defRPr>
            </a:lvl1pPr>
            <a:lvl2pPr marL="742950" indent="-285750" defTabSz="762000">
              <a:spcBef>
                <a:spcPct val="20000"/>
              </a:spcBef>
              <a:buChar char="–"/>
              <a:defRPr sz="2800">
                <a:solidFill>
                  <a:schemeClr val="tx1"/>
                </a:solidFill>
                <a:latin typeface="Verdana" panose="020B0604030504040204" pitchFamily="34" charset="0"/>
              </a:defRPr>
            </a:lvl2pPr>
            <a:lvl3pPr marL="1143000" indent="-228600" defTabSz="762000">
              <a:spcBef>
                <a:spcPct val="20000"/>
              </a:spcBef>
              <a:buChar char="•"/>
              <a:defRPr sz="2400">
                <a:solidFill>
                  <a:schemeClr val="tx1"/>
                </a:solidFill>
                <a:latin typeface="Verdana" panose="020B0604030504040204" pitchFamily="34" charset="0"/>
              </a:defRPr>
            </a:lvl3pPr>
            <a:lvl4pPr marL="1600200" indent="-228600" defTabSz="762000">
              <a:spcBef>
                <a:spcPct val="20000"/>
              </a:spcBef>
              <a:buChar char="–"/>
              <a:defRPr sz="2000">
                <a:solidFill>
                  <a:schemeClr val="tx1"/>
                </a:solidFill>
                <a:latin typeface="Verdana" panose="020B0604030504040204" pitchFamily="34" charset="0"/>
              </a:defRPr>
            </a:lvl4pPr>
            <a:lvl5pPr marL="2057400" indent="-228600" defTabSz="762000">
              <a:spcBef>
                <a:spcPct val="20000"/>
              </a:spcBef>
              <a:buChar char="»"/>
              <a:defRPr sz="2000">
                <a:solidFill>
                  <a:schemeClr val="tx1"/>
                </a:solidFill>
                <a:latin typeface="Verdana" panose="020B0604030504040204" pitchFamily="34" charset="0"/>
              </a:defRPr>
            </a:lvl5pPr>
            <a:lvl6pPr marL="2514600" indent="-228600" defTabSz="7620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defTabSz="7620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defTabSz="7620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defTabSz="762000" eaLnBrk="0" fontAlgn="base" hangingPunct="0">
              <a:spcBef>
                <a:spcPct val="20000"/>
              </a:spcBef>
              <a:spcAft>
                <a:spcPct val="0"/>
              </a:spcAft>
              <a:buChar char="»"/>
              <a:defRPr sz="2000">
                <a:solidFill>
                  <a:schemeClr val="tx1"/>
                </a:solidFill>
                <a:latin typeface="Verdana" panose="020B0604030504040204" pitchFamily="34" charset="0"/>
              </a:defRPr>
            </a:lvl9pPr>
          </a:lstStyle>
          <a:p>
            <a:pPr>
              <a:lnSpc>
                <a:spcPct val="90000"/>
              </a:lnSpc>
              <a:spcBef>
                <a:spcPct val="0"/>
              </a:spcBef>
              <a:buFontTx/>
              <a:buNone/>
            </a:pPr>
            <a:r>
              <a:rPr lang="en-GB" altLang="en-US" sz="2000" dirty="0">
                <a:solidFill>
                  <a:schemeClr val="accent1"/>
                </a:solidFill>
                <a:latin typeface="Arial" panose="020B0604020202020204" pitchFamily="34" charset="0"/>
              </a:rPr>
              <a:t>Method coverage</a:t>
            </a:r>
          </a:p>
        </p:txBody>
      </p:sp>
      <p:sp>
        <p:nvSpPr>
          <p:cNvPr id="9" name="Line 5">
            <a:extLst>
              <a:ext uri="{FF2B5EF4-FFF2-40B4-BE49-F238E27FC236}">
                <a16:creationId xmlns:a16="http://schemas.microsoft.com/office/drawing/2014/main" id="{E74A609B-2D36-4CFE-B0B9-2CAE063535AA}"/>
              </a:ext>
            </a:extLst>
          </p:cNvPr>
          <p:cNvSpPr>
            <a:spLocks noChangeShapeType="1"/>
          </p:cNvSpPr>
          <p:nvPr/>
        </p:nvSpPr>
        <p:spPr bwMode="auto">
          <a:xfrm flipH="1">
            <a:off x="5567090" y="2207594"/>
            <a:ext cx="796107" cy="345115"/>
          </a:xfrm>
          <a:prstGeom prst="line">
            <a:avLst/>
          </a:prstGeom>
          <a:noFill/>
          <a:ln w="9525">
            <a:solidFill>
              <a:schemeClr val="accent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endParaRPr lang="en-US"/>
          </a:p>
        </p:txBody>
      </p:sp>
      <p:sp>
        <p:nvSpPr>
          <p:cNvPr id="11" name="Text Box 6">
            <a:extLst>
              <a:ext uri="{FF2B5EF4-FFF2-40B4-BE49-F238E27FC236}">
                <a16:creationId xmlns:a16="http://schemas.microsoft.com/office/drawing/2014/main" id="{7C4B08D9-9CD4-432C-8DB3-47F6D89EB328}"/>
              </a:ext>
            </a:extLst>
          </p:cNvPr>
          <p:cNvSpPr txBox="1">
            <a:spLocks noChangeArrowheads="1"/>
          </p:cNvSpPr>
          <p:nvPr/>
        </p:nvSpPr>
        <p:spPr bwMode="auto">
          <a:xfrm>
            <a:off x="6279878" y="3342655"/>
            <a:ext cx="2659892" cy="28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defTabSz="762000">
              <a:spcBef>
                <a:spcPct val="20000"/>
              </a:spcBef>
              <a:buChar char="•"/>
              <a:defRPr sz="3200">
                <a:solidFill>
                  <a:schemeClr val="tx1"/>
                </a:solidFill>
                <a:latin typeface="Verdana" panose="020B0604030504040204" pitchFamily="34" charset="0"/>
              </a:defRPr>
            </a:lvl1pPr>
            <a:lvl2pPr marL="742950" indent="-285750" defTabSz="762000">
              <a:spcBef>
                <a:spcPct val="20000"/>
              </a:spcBef>
              <a:buChar char="–"/>
              <a:defRPr sz="2800">
                <a:solidFill>
                  <a:schemeClr val="tx1"/>
                </a:solidFill>
                <a:latin typeface="Verdana" panose="020B0604030504040204" pitchFamily="34" charset="0"/>
              </a:defRPr>
            </a:lvl2pPr>
            <a:lvl3pPr marL="1143000" indent="-228600" defTabSz="762000">
              <a:spcBef>
                <a:spcPct val="20000"/>
              </a:spcBef>
              <a:buChar char="•"/>
              <a:defRPr sz="2400">
                <a:solidFill>
                  <a:schemeClr val="tx1"/>
                </a:solidFill>
                <a:latin typeface="Verdana" panose="020B0604030504040204" pitchFamily="34" charset="0"/>
              </a:defRPr>
            </a:lvl3pPr>
            <a:lvl4pPr marL="1600200" indent="-228600" defTabSz="762000">
              <a:spcBef>
                <a:spcPct val="20000"/>
              </a:spcBef>
              <a:buChar char="–"/>
              <a:defRPr sz="2000">
                <a:solidFill>
                  <a:schemeClr val="tx1"/>
                </a:solidFill>
                <a:latin typeface="Verdana" panose="020B0604030504040204" pitchFamily="34" charset="0"/>
              </a:defRPr>
            </a:lvl4pPr>
            <a:lvl5pPr marL="2057400" indent="-228600" defTabSz="762000">
              <a:spcBef>
                <a:spcPct val="20000"/>
              </a:spcBef>
              <a:buChar char="»"/>
              <a:defRPr sz="2000">
                <a:solidFill>
                  <a:schemeClr val="tx1"/>
                </a:solidFill>
                <a:latin typeface="Verdana" panose="020B0604030504040204" pitchFamily="34" charset="0"/>
              </a:defRPr>
            </a:lvl5pPr>
            <a:lvl6pPr marL="2514600" indent="-228600" defTabSz="7620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defTabSz="7620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defTabSz="7620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defTabSz="762000" eaLnBrk="0" fontAlgn="base" hangingPunct="0">
              <a:spcBef>
                <a:spcPct val="20000"/>
              </a:spcBef>
              <a:spcAft>
                <a:spcPct val="0"/>
              </a:spcAft>
              <a:buChar char="»"/>
              <a:defRPr sz="2000">
                <a:solidFill>
                  <a:schemeClr val="tx1"/>
                </a:solidFill>
                <a:latin typeface="Verdana" panose="020B0604030504040204" pitchFamily="34" charset="0"/>
              </a:defRPr>
            </a:lvl9pPr>
          </a:lstStyle>
          <a:p>
            <a:pPr>
              <a:lnSpc>
                <a:spcPct val="90000"/>
              </a:lnSpc>
              <a:spcBef>
                <a:spcPct val="0"/>
              </a:spcBef>
              <a:buFontTx/>
              <a:buNone/>
            </a:pPr>
            <a:r>
              <a:rPr lang="en-GB" altLang="en-US" sz="2000">
                <a:solidFill>
                  <a:schemeClr val="accent1"/>
                </a:solidFill>
                <a:latin typeface="Arial" panose="020B0604020202020204" pitchFamily="34" charset="0"/>
              </a:rPr>
              <a:t>Statement coverage</a:t>
            </a:r>
          </a:p>
        </p:txBody>
      </p:sp>
      <p:sp>
        <p:nvSpPr>
          <p:cNvPr id="12" name="Text Box 7">
            <a:extLst>
              <a:ext uri="{FF2B5EF4-FFF2-40B4-BE49-F238E27FC236}">
                <a16:creationId xmlns:a16="http://schemas.microsoft.com/office/drawing/2014/main" id="{066CEEBC-F937-4678-9FE5-304D4AC04689}"/>
              </a:ext>
            </a:extLst>
          </p:cNvPr>
          <p:cNvSpPr txBox="1">
            <a:spLocks noChangeArrowheads="1"/>
          </p:cNvSpPr>
          <p:nvPr/>
        </p:nvSpPr>
        <p:spPr bwMode="auto">
          <a:xfrm>
            <a:off x="6564040" y="2915619"/>
            <a:ext cx="2248818" cy="284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defTabSz="762000">
              <a:spcBef>
                <a:spcPct val="20000"/>
              </a:spcBef>
              <a:buChar char="•"/>
              <a:defRPr sz="3200">
                <a:solidFill>
                  <a:schemeClr val="tx1"/>
                </a:solidFill>
                <a:latin typeface="Verdana" panose="020B0604030504040204" pitchFamily="34" charset="0"/>
              </a:defRPr>
            </a:lvl1pPr>
            <a:lvl2pPr marL="742950" indent="-285750" defTabSz="762000">
              <a:spcBef>
                <a:spcPct val="20000"/>
              </a:spcBef>
              <a:buChar char="–"/>
              <a:defRPr sz="2800">
                <a:solidFill>
                  <a:schemeClr val="tx1"/>
                </a:solidFill>
                <a:latin typeface="Verdana" panose="020B0604030504040204" pitchFamily="34" charset="0"/>
              </a:defRPr>
            </a:lvl2pPr>
            <a:lvl3pPr marL="1143000" indent="-228600" defTabSz="762000">
              <a:spcBef>
                <a:spcPct val="20000"/>
              </a:spcBef>
              <a:buChar char="•"/>
              <a:defRPr sz="2400">
                <a:solidFill>
                  <a:schemeClr val="tx1"/>
                </a:solidFill>
                <a:latin typeface="Verdana" panose="020B0604030504040204" pitchFamily="34" charset="0"/>
              </a:defRPr>
            </a:lvl3pPr>
            <a:lvl4pPr marL="1600200" indent="-228600" defTabSz="762000">
              <a:spcBef>
                <a:spcPct val="20000"/>
              </a:spcBef>
              <a:buChar char="–"/>
              <a:defRPr sz="2000">
                <a:solidFill>
                  <a:schemeClr val="tx1"/>
                </a:solidFill>
                <a:latin typeface="Verdana" panose="020B0604030504040204" pitchFamily="34" charset="0"/>
              </a:defRPr>
            </a:lvl4pPr>
            <a:lvl5pPr marL="2057400" indent="-228600" defTabSz="762000">
              <a:spcBef>
                <a:spcPct val="20000"/>
              </a:spcBef>
              <a:buChar char="»"/>
              <a:defRPr sz="2000">
                <a:solidFill>
                  <a:schemeClr val="tx1"/>
                </a:solidFill>
                <a:latin typeface="Verdana" panose="020B0604030504040204" pitchFamily="34" charset="0"/>
              </a:defRPr>
            </a:lvl5pPr>
            <a:lvl6pPr marL="2514600" indent="-228600" defTabSz="7620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defTabSz="7620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defTabSz="7620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defTabSz="762000" eaLnBrk="0" fontAlgn="base" hangingPunct="0">
              <a:spcBef>
                <a:spcPct val="20000"/>
              </a:spcBef>
              <a:spcAft>
                <a:spcPct val="0"/>
              </a:spcAft>
              <a:buChar char="»"/>
              <a:defRPr sz="2000">
                <a:solidFill>
                  <a:schemeClr val="tx1"/>
                </a:solidFill>
                <a:latin typeface="Verdana" panose="020B0604030504040204" pitchFamily="34" charset="0"/>
              </a:defRPr>
            </a:lvl9pPr>
          </a:lstStyle>
          <a:p>
            <a:pPr>
              <a:lnSpc>
                <a:spcPct val="90000"/>
              </a:lnSpc>
              <a:spcBef>
                <a:spcPct val="0"/>
              </a:spcBef>
              <a:buFontTx/>
              <a:buNone/>
            </a:pPr>
            <a:r>
              <a:rPr lang="en-GB" altLang="en-US" sz="2000">
                <a:solidFill>
                  <a:schemeClr val="accent1"/>
                </a:solidFill>
                <a:latin typeface="Arial" panose="020B0604020202020204" pitchFamily="34" charset="0"/>
              </a:rPr>
              <a:t>Branch coverage</a:t>
            </a:r>
          </a:p>
        </p:txBody>
      </p:sp>
      <p:sp>
        <p:nvSpPr>
          <p:cNvPr id="13" name="Text Box 9">
            <a:extLst>
              <a:ext uri="{FF2B5EF4-FFF2-40B4-BE49-F238E27FC236}">
                <a16:creationId xmlns:a16="http://schemas.microsoft.com/office/drawing/2014/main" id="{CBADEE18-6808-4241-86A8-C13746F9C067}"/>
              </a:ext>
            </a:extLst>
          </p:cNvPr>
          <p:cNvSpPr txBox="1">
            <a:spLocks noChangeArrowheads="1"/>
          </p:cNvSpPr>
          <p:nvPr/>
        </p:nvSpPr>
        <p:spPr bwMode="auto">
          <a:xfrm>
            <a:off x="5692098" y="5347729"/>
            <a:ext cx="1917726" cy="28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defTabSz="762000">
              <a:spcBef>
                <a:spcPct val="20000"/>
              </a:spcBef>
              <a:buChar char="•"/>
              <a:defRPr sz="3200">
                <a:solidFill>
                  <a:schemeClr val="tx1"/>
                </a:solidFill>
                <a:latin typeface="Verdana" panose="020B0604030504040204" pitchFamily="34" charset="0"/>
              </a:defRPr>
            </a:lvl1pPr>
            <a:lvl2pPr marL="742950" indent="-285750" defTabSz="762000">
              <a:spcBef>
                <a:spcPct val="20000"/>
              </a:spcBef>
              <a:buChar char="–"/>
              <a:defRPr sz="2800">
                <a:solidFill>
                  <a:schemeClr val="tx1"/>
                </a:solidFill>
                <a:latin typeface="Verdana" panose="020B0604030504040204" pitchFamily="34" charset="0"/>
              </a:defRPr>
            </a:lvl2pPr>
            <a:lvl3pPr marL="1143000" indent="-228600" defTabSz="762000">
              <a:spcBef>
                <a:spcPct val="20000"/>
              </a:spcBef>
              <a:buChar char="•"/>
              <a:defRPr sz="2400">
                <a:solidFill>
                  <a:schemeClr val="tx1"/>
                </a:solidFill>
                <a:latin typeface="Verdana" panose="020B0604030504040204" pitchFamily="34" charset="0"/>
              </a:defRPr>
            </a:lvl3pPr>
            <a:lvl4pPr marL="1600200" indent="-228600" defTabSz="762000">
              <a:spcBef>
                <a:spcPct val="20000"/>
              </a:spcBef>
              <a:buChar char="–"/>
              <a:defRPr sz="2000">
                <a:solidFill>
                  <a:schemeClr val="tx1"/>
                </a:solidFill>
                <a:latin typeface="Verdana" panose="020B0604030504040204" pitchFamily="34" charset="0"/>
              </a:defRPr>
            </a:lvl4pPr>
            <a:lvl5pPr marL="2057400" indent="-228600" defTabSz="762000">
              <a:spcBef>
                <a:spcPct val="20000"/>
              </a:spcBef>
              <a:buChar char="»"/>
              <a:defRPr sz="2000">
                <a:solidFill>
                  <a:schemeClr val="tx1"/>
                </a:solidFill>
                <a:latin typeface="Verdana" panose="020B0604030504040204" pitchFamily="34" charset="0"/>
              </a:defRPr>
            </a:lvl5pPr>
            <a:lvl6pPr marL="2514600" indent="-228600" defTabSz="7620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defTabSz="7620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defTabSz="7620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defTabSz="762000" eaLnBrk="0" fontAlgn="base" hangingPunct="0">
              <a:spcBef>
                <a:spcPct val="20000"/>
              </a:spcBef>
              <a:spcAft>
                <a:spcPct val="0"/>
              </a:spcAft>
              <a:buChar char="»"/>
              <a:defRPr sz="2000">
                <a:solidFill>
                  <a:schemeClr val="tx1"/>
                </a:solidFill>
                <a:latin typeface="Verdana" panose="020B0604030504040204" pitchFamily="34" charset="0"/>
              </a:defRPr>
            </a:lvl9pPr>
          </a:lstStyle>
          <a:p>
            <a:pPr>
              <a:lnSpc>
                <a:spcPct val="90000"/>
              </a:lnSpc>
              <a:spcBef>
                <a:spcPct val="0"/>
              </a:spcBef>
              <a:buFontTx/>
              <a:buNone/>
            </a:pPr>
            <a:r>
              <a:rPr lang="en-GB" altLang="en-US" sz="2000" dirty="0">
                <a:solidFill>
                  <a:schemeClr val="accent1"/>
                </a:solidFill>
                <a:latin typeface="Arial" panose="020B0604020202020204" pitchFamily="34" charset="0"/>
              </a:rPr>
              <a:t>Path coverage</a:t>
            </a:r>
          </a:p>
        </p:txBody>
      </p:sp>
      <p:sp>
        <p:nvSpPr>
          <p:cNvPr id="14" name="Line 10">
            <a:extLst>
              <a:ext uri="{FF2B5EF4-FFF2-40B4-BE49-F238E27FC236}">
                <a16:creationId xmlns:a16="http://schemas.microsoft.com/office/drawing/2014/main" id="{C28D3A5A-CE48-407B-98C9-DBA6C6103FAD}"/>
              </a:ext>
            </a:extLst>
          </p:cNvPr>
          <p:cNvSpPr>
            <a:spLocks noChangeShapeType="1"/>
          </p:cNvSpPr>
          <p:nvPr/>
        </p:nvSpPr>
        <p:spPr bwMode="auto">
          <a:xfrm flipH="1">
            <a:off x="5779815" y="3063255"/>
            <a:ext cx="835169" cy="0"/>
          </a:xfrm>
          <a:prstGeom prst="line">
            <a:avLst/>
          </a:prstGeom>
          <a:noFill/>
          <a:ln w="9525">
            <a:solidFill>
              <a:schemeClr val="accent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endParaRPr lang="en-US"/>
          </a:p>
        </p:txBody>
      </p:sp>
      <p:sp>
        <p:nvSpPr>
          <p:cNvPr id="15" name="Line 11">
            <a:extLst>
              <a:ext uri="{FF2B5EF4-FFF2-40B4-BE49-F238E27FC236}">
                <a16:creationId xmlns:a16="http://schemas.microsoft.com/office/drawing/2014/main" id="{8F37183B-8B40-42C0-AAFD-89FD221E1D9C}"/>
              </a:ext>
            </a:extLst>
          </p:cNvPr>
          <p:cNvSpPr>
            <a:spLocks noChangeShapeType="1"/>
          </p:cNvSpPr>
          <p:nvPr/>
        </p:nvSpPr>
        <p:spPr bwMode="auto">
          <a:xfrm flipH="1" flipV="1">
            <a:off x="5495652" y="3490293"/>
            <a:ext cx="918872" cy="0"/>
          </a:xfrm>
          <a:prstGeom prst="line">
            <a:avLst/>
          </a:prstGeom>
          <a:noFill/>
          <a:ln w="9525">
            <a:solidFill>
              <a:schemeClr val="accent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endParaRPr lang="en-US"/>
          </a:p>
        </p:txBody>
      </p:sp>
      <p:sp>
        <p:nvSpPr>
          <p:cNvPr id="16" name="Line 13">
            <a:extLst>
              <a:ext uri="{FF2B5EF4-FFF2-40B4-BE49-F238E27FC236}">
                <a16:creationId xmlns:a16="http://schemas.microsoft.com/office/drawing/2014/main" id="{F56CF37C-9369-4104-9F6E-CE44C6FE615E}"/>
              </a:ext>
            </a:extLst>
          </p:cNvPr>
          <p:cNvSpPr>
            <a:spLocks noChangeShapeType="1"/>
          </p:cNvSpPr>
          <p:nvPr/>
        </p:nvSpPr>
        <p:spPr bwMode="auto">
          <a:xfrm flipH="1" flipV="1">
            <a:off x="3498578" y="5415930"/>
            <a:ext cx="2088851" cy="73954"/>
          </a:xfrm>
          <a:prstGeom prst="line">
            <a:avLst/>
          </a:prstGeom>
          <a:noFill/>
          <a:ln w="952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endParaRPr lang="en-US"/>
          </a:p>
        </p:txBody>
      </p:sp>
    </p:spTree>
    <p:extLst>
      <p:ext uri="{BB962C8B-B14F-4D97-AF65-F5344CB8AC3E}">
        <p14:creationId xmlns:p14="http://schemas.microsoft.com/office/powerpoint/2010/main" val="416229926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D479CF8E-960F-4990-8E41-FCE7830D7360}"/>
              </a:ext>
            </a:extLst>
          </p:cNvPr>
          <p:cNvSpPr>
            <a:spLocks noGrp="1"/>
          </p:cNvSpPr>
          <p:nvPr>
            <p:ph type="title"/>
          </p:nvPr>
        </p:nvSpPr>
        <p:spPr/>
        <p:txBody>
          <a:bodyPr/>
          <a:lstStyle/>
          <a:p>
            <a:r>
              <a:rPr lang="en-US" altLang="en-US">
                <a:ea typeface="ＭＳ Ｐゴシック" panose="020B0600070205080204" pitchFamily="34" charset="-128"/>
              </a:rPr>
              <a:t>The Emma Code Coverage Tool</a:t>
            </a:r>
          </a:p>
        </p:txBody>
      </p:sp>
      <p:sp>
        <p:nvSpPr>
          <p:cNvPr id="27650" name="Content Placeholder 2">
            <a:extLst>
              <a:ext uri="{FF2B5EF4-FFF2-40B4-BE49-F238E27FC236}">
                <a16:creationId xmlns:a16="http://schemas.microsoft.com/office/drawing/2014/main" id="{BAA19EDF-5B5C-4EA1-ADCF-439D38891470}"/>
              </a:ext>
            </a:extLst>
          </p:cNvPr>
          <p:cNvSpPr>
            <a:spLocks noGrp="1"/>
          </p:cNvSpPr>
          <p:nvPr>
            <p:ph idx="1"/>
          </p:nvPr>
        </p:nvSpPr>
        <p:spPr/>
        <p:txBody>
          <a:bodyPr/>
          <a:lstStyle/>
          <a:p>
            <a:pPr>
              <a:lnSpc>
                <a:spcPct val="80000"/>
              </a:lnSpc>
            </a:pPr>
            <a:r>
              <a:rPr lang="en-US" altLang="en-US" sz="3000">
                <a:ea typeface="ＭＳ Ｐゴシック" panose="020B0600070205080204" pitchFamily="34" charset="-128"/>
              </a:rPr>
              <a:t>Home page:</a:t>
            </a:r>
          </a:p>
          <a:p>
            <a:pPr lvl="1">
              <a:lnSpc>
                <a:spcPct val="80000"/>
              </a:lnSpc>
            </a:pPr>
            <a:r>
              <a:rPr lang="en-US" altLang="en-US" sz="2600">
                <a:ea typeface="ＭＳ Ｐゴシック" panose="020B0600070205080204" pitchFamily="34" charset="-128"/>
                <a:hlinkClick r:id="rId2"/>
              </a:rPr>
              <a:t>http://emma.sourceforge.net/</a:t>
            </a:r>
            <a:endParaRPr lang="en-US" altLang="en-US" sz="2600">
              <a:ea typeface="ＭＳ Ｐゴシック" panose="020B0600070205080204" pitchFamily="34" charset="-128"/>
            </a:endParaRPr>
          </a:p>
          <a:p>
            <a:pPr>
              <a:lnSpc>
                <a:spcPct val="80000"/>
              </a:lnSpc>
            </a:pPr>
            <a:r>
              <a:rPr lang="en-US" altLang="en-US" sz="3000">
                <a:ea typeface="ＭＳ Ｐゴシック" panose="020B0600070205080204" pitchFamily="34" charset="-128"/>
              </a:rPr>
              <a:t>Quick start introduction page:</a:t>
            </a:r>
          </a:p>
          <a:p>
            <a:pPr lvl="1">
              <a:lnSpc>
                <a:spcPct val="80000"/>
              </a:lnSpc>
            </a:pPr>
            <a:r>
              <a:rPr lang="en-US" altLang="en-US" sz="2600">
                <a:ea typeface="ＭＳ Ｐゴシック" panose="020B0600070205080204" pitchFamily="34" charset="-128"/>
                <a:hlinkClick r:id="rId3"/>
              </a:rPr>
              <a:t>http://emma.sourceforge.net/intro.html</a:t>
            </a:r>
            <a:endParaRPr lang="en-US" altLang="en-US" sz="2600">
              <a:ea typeface="ＭＳ Ｐゴシック" panose="020B0600070205080204" pitchFamily="34" charset="-128"/>
            </a:endParaRPr>
          </a:p>
          <a:p>
            <a:pPr>
              <a:lnSpc>
                <a:spcPct val="80000"/>
              </a:lnSpc>
            </a:pPr>
            <a:r>
              <a:rPr lang="en-US" altLang="en-US" sz="3000">
                <a:ea typeface="ＭＳ Ｐゴシック" panose="020B0600070205080204" pitchFamily="34" charset="-128"/>
              </a:rPr>
              <a:t>Download page:</a:t>
            </a:r>
          </a:p>
          <a:p>
            <a:pPr lvl="1">
              <a:lnSpc>
                <a:spcPct val="80000"/>
              </a:lnSpc>
            </a:pPr>
            <a:r>
              <a:rPr lang="en-US" altLang="en-US" sz="2600">
                <a:ea typeface="ＭＳ Ｐゴシック" panose="020B0600070205080204" pitchFamily="34" charset="-128"/>
                <a:hlinkClick r:id="rId4"/>
              </a:rPr>
              <a:t>http://sourceforge.net/projects/emma/files/</a:t>
            </a:r>
            <a:endParaRPr lang="en-US" altLang="en-US" sz="2600">
              <a:ea typeface="ＭＳ Ｐゴシック" panose="020B0600070205080204" pitchFamily="34" charset="-128"/>
            </a:endParaRPr>
          </a:p>
          <a:p>
            <a:pPr>
              <a:lnSpc>
                <a:spcPct val="80000"/>
              </a:lnSpc>
            </a:pPr>
            <a:r>
              <a:rPr lang="en-US" altLang="en-US" sz="3000">
                <a:ea typeface="ＭＳ Ｐゴシック" panose="020B0600070205080204" pitchFamily="34" charset="-128"/>
              </a:rPr>
              <a:t>Emma sample reports page:</a:t>
            </a:r>
          </a:p>
          <a:p>
            <a:pPr lvl="1">
              <a:lnSpc>
                <a:spcPct val="80000"/>
              </a:lnSpc>
            </a:pPr>
            <a:r>
              <a:rPr lang="en-US" altLang="en-US" sz="2600">
                <a:ea typeface="ＭＳ Ｐゴシック" panose="020B0600070205080204" pitchFamily="34" charset="-128"/>
                <a:hlinkClick r:id="rId5"/>
              </a:rPr>
              <a:t>http://emma.sourceforge.net/samples.html</a:t>
            </a:r>
            <a:endParaRPr lang="en-US" altLang="en-US" sz="2600">
              <a:ea typeface="ＭＳ Ｐゴシック" panose="020B0600070205080204" pitchFamily="34" charset="-128"/>
            </a:endParaRPr>
          </a:p>
          <a:p>
            <a:pPr>
              <a:lnSpc>
                <a:spcPct val="80000"/>
              </a:lnSpc>
            </a:pPr>
            <a:r>
              <a:rPr lang="en-US" altLang="en-US" sz="3000">
                <a:ea typeface="ＭＳ Ｐゴシック" panose="020B0600070205080204" pitchFamily="34" charset="-128"/>
              </a:rPr>
              <a:t>Emma FAQ page:</a:t>
            </a:r>
          </a:p>
          <a:p>
            <a:pPr lvl="1">
              <a:lnSpc>
                <a:spcPct val="80000"/>
              </a:lnSpc>
            </a:pPr>
            <a:r>
              <a:rPr lang="en-US" altLang="en-US" sz="2600">
                <a:ea typeface="ＭＳ Ｐゴシック" panose="020B0600070205080204" pitchFamily="34" charset="-128"/>
                <a:hlinkClick r:id="rId6"/>
              </a:rPr>
              <a:t>http://emma.sourceforge.net/faq.html</a:t>
            </a:r>
            <a:endParaRPr lang="en-US" altLang="en-US" sz="2600">
              <a:ea typeface="ＭＳ Ｐゴシック" panose="020B0600070205080204" pitchFamily="34" charset="-128"/>
            </a:endParaRPr>
          </a:p>
          <a:p>
            <a:pPr lvl="1">
              <a:lnSpc>
                <a:spcPct val="80000"/>
              </a:lnSpc>
              <a:buFontTx/>
              <a:buNone/>
            </a:pPr>
            <a:endParaRPr lang="en-US" altLang="en-US" sz="2600">
              <a:ea typeface="ＭＳ Ｐゴシック" panose="020B0600070205080204" pitchFamily="34" charset="-128"/>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9BE3E8B0-77E2-4E3C-9C1E-2108D89A6BC2}"/>
              </a:ext>
            </a:extLst>
          </p:cNvPr>
          <p:cNvSpPr>
            <a:spLocks noGrp="1"/>
          </p:cNvSpPr>
          <p:nvPr>
            <p:ph type="title"/>
          </p:nvPr>
        </p:nvSpPr>
        <p:spPr/>
        <p:txBody>
          <a:bodyPr/>
          <a:lstStyle/>
          <a:p>
            <a:r>
              <a:rPr lang="en-US" altLang="en-US">
                <a:ea typeface="ＭＳ Ｐゴシック" panose="020B0600070205080204" pitchFamily="34" charset="-128"/>
              </a:rPr>
              <a:t>Downloading and Installing Emma</a:t>
            </a:r>
          </a:p>
        </p:txBody>
      </p:sp>
      <p:sp>
        <p:nvSpPr>
          <p:cNvPr id="28674" name="Content Placeholder 2">
            <a:extLst>
              <a:ext uri="{FF2B5EF4-FFF2-40B4-BE49-F238E27FC236}">
                <a16:creationId xmlns:a16="http://schemas.microsoft.com/office/drawing/2014/main" id="{DA9DEF00-D4C4-4227-889B-1ED2F85B54B9}"/>
              </a:ext>
            </a:extLst>
          </p:cNvPr>
          <p:cNvSpPr>
            <a:spLocks noGrp="1"/>
          </p:cNvSpPr>
          <p:nvPr>
            <p:ph idx="1"/>
          </p:nvPr>
        </p:nvSpPr>
        <p:spPr>
          <a:xfrm>
            <a:off x="1981200" y="1495426"/>
            <a:ext cx="8229600" cy="5133975"/>
          </a:xfrm>
        </p:spPr>
        <p:txBody>
          <a:bodyPr/>
          <a:lstStyle/>
          <a:p>
            <a:pPr marL="514350" indent="-514350">
              <a:buFont typeface="Times New Roman" panose="02020603050405020304" pitchFamily="18" charset="0"/>
              <a:buAutoNum type="arabicPeriod"/>
            </a:pPr>
            <a:r>
              <a:rPr lang="en-US" altLang="en-US" sz="3000">
                <a:ea typeface="ＭＳ Ｐゴシック" panose="020B0600070205080204" pitchFamily="34" charset="-128"/>
              </a:rPr>
              <a:t>Go to the download page:</a:t>
            </a:r>
          </a:p>
          <a:p>
            <a:pPr marL="971550" lvl="1" indent="-514350"/>
            <a:r>
              <a:rPr lang="en-US" altLang="en-US" sz="2600">
                <a:ea typeface="ＭＳ Ｐゴシック" panose="020B0600070205080204" pitchFamily="34" charset="-128"/>
                <a:hlinkClick r:id="rId2"/>
              </a:rPr>
              <a:t>http://sourceforge.net/projects/emma/files/</a:t>
            </a:r>
            <a:endParaRPr lang="en-US" altLang="en-US" sz="2600">
              <a:ea typeface="ＭＳ Ｐゴシック" panose="020B0600070205080204" pitchFamily="34" charset="-128"/>
            </a:endParaRPr>
          </a:p>
          <a:p>
            <a:pPr marL="514350" indent="-514350">
              <a:buFont typeface="Times New Roman" panose="02020603050405020304" pitchFamily="18" charset="0"/>
              <a:buAutoNum type="arabicPeriod"/>
            </a:pPr>
            <a:r>
              <a:rPr lang="en-US" altLang="en-US" sz="3000">
                <a:ea typeface="ＭＳ Ｐゴシック" panose="020B0600070205080204" pitchFamily="34" charset="-128"/>
              </a:rPr>
              <a:t>Get the file </a:t>
            </a:r>
            <a:r>
              <a:rPr lang="en-US" altLang="en-US" sz="3000" b="1">
                <a:ea typeface="ＭＳ Ｐゴシック" panose="020B0600070205080204" pitchFamily="34" charset="-128"/>
              </a:rPr>
              <a:t>emma-2.0.5312-lib.zip </a:t>
            </a:r>
            <a:r>
              <a:rPr lang="en-US" altLang="en-US" sz="3000">
                <a:ea typeface="ＭＳ Ｐゴシック" panose="020B0600070205080204" pitchFamily="34" charset="-128"/>
              </a:rPr>
              <a:t>in the </a:t>
            </a:r>
            <a:r>
              <a:rPr lang="en-US" altLang="en-US" sz="3000" b="1">
                <a:ea typeface="ＭＳ Ｐゴシック" panose="020B0600070205080204" pitchFamily="34" charset="-128"/>
              </a:rPr>
              <a:t>emma-release </a:t>
            </a:r>
            <a:r>
              <a:rPr lang="en-US" altLang="en-US" sz="3000">
                <a:ea typeface="ＭＳ Ｐゴシック" panose="020B0600070205080204" pitchFamily="34" charset="-128"/>
              </a:rPr>
              <a:t>directory.</a:t>
            </a:r>
          </a:p>
          <a:p>
            <a:pPr marL="971550" lvl="1" indent="-514350"/>
            <a:r>
              <a:rPr lang="en-US" altLang="en-US" sz="2600">
                <a:ea typeface="ＭＳ Ｐゴシック" panose="020B0600070205080204" pitchFamily="34" charset="-128"/>
              </a:rPr>
              <a:t>The download starts automatically after a short sourceforge advertisement. </a:t>
            </a:r>
          </a:p>
          <a:p>
            <a:pPr marL="514350" indent="-514350">
              <a:buFont typeface="Times New Roman" panose="02020603050405020304" pitchFamily="18" charset="0"/>
              <a:buAutoNum type="arabicPeriod"/>
            </a:pPr>
            <a:r>
              <a:rPr lang="en-US" altLang="en-US" sz="3000">
                <a:ea typeface="ＭＳ Ｐゴシック" panose="020B0600070205080204" pitchFamily="34" charset="-128"/>
              </a:rPr>
              <a:t>Unzip the </a:t>
            </a:r>
            <a:r>
              <a:rPr lang="en-US" altLang="en-US" sz="3000" b="1">
                <a:ea typeface="ＭＳ Ｐゴシック" panose="020B0600070205080204" pitchFamily="34" charset="-128"/>
              </a:rPr>
              <a:t>emma-2.0.5312-lib.zip </a:t>
            </a:r>
            <a:r>
              <a:rPr lang="en-US" altLang="en-US" sz="3000">
                <a:ea typeface="ＭＳ Ｐゴシック" panose="020B0600070205080204" pitchFamily="34" charset="-128"/>
              </a:rPr>
              <a:t>file and put the file </a:t>
            </a:r>
            <a:r>
              <a:rPr lang="en-US" altLang="en-US" sz="3000" b="1">
                <a:ea typeface="ＭＳ Ｐゴシック" panose="020B0600070205080204" pitchFamily="34" charset="-128"/>
              </a:rPr>
              <a:t>emma.jar</a:t>
            </a:r>
            <a:r>
              <a:rPr lang="en-US" altLang="en-US" sz="3000">
                <a:ea typeface="ＭＳ Ｐゴシック" panose="020B0600070205080204" pitchFamily="34" charset="-128"/>
              </a:rPr>
              <a:t> in the directory with the code.</a:t>
            </a:r>
          </a:p>
          <a:p>
            <a:pPr marL="971550" lvl="1" indent="-514350"/>
            <a:r>
              <a:rPr lang="en-US" altLang="en-US" sz="2600">
                <a:ea typeface="ＭＳ Ｐゴシック" panose="020B0600070205080204" pitchFamily="34" charset="-128"/>
              </a:rPr>
              <a:t>You can put the file elsewhere as long as you include the directory in the java class path using the </a:t>
            </a:r>
            <a:r>
              <a:rPr lang="ja-JP" altLang="en-US" sz="2600">
                <a:ea typeface="ＭＳ Ｐゴシック" panose="020B0600070205080204" pitchFamily="34" charset="-128"/>
              </a:rPr>
              <a:t>“</a:t>
            </a:r>
            <a:r>
              <a:rPr lang="en-US" altLang="ja-JP" sz="2600">
                <a:ea typeface="ＭＳ Ｐゴシック" panose="020B0600070205080204" pitchFamily="34" charset="-128"/>
              </a:rPr>
              <a:t>–cp</a:t>
            </a:r>
            <a:r>
              <a:rPr lang="ja-JP" altLang="en-US" sz="2600">
                <a:ea typeface="ＭＳ Ｐゴシック" panose="020B0600070205080204" pitchFamily="34" charset="-128"/>
              </a:rPr>
              <a:t>”</a:t>
            </a:r>
            <a:r>
              <a:rPr lang="en-US" altLang="ja-JP" sz="2600">
                <a:ea typeface="ＭＳ Ｐゴシック" panose="020B0600070205080204" pitchFamily="34" charset="-128"/>
              </a:rPr>
              <a:t> option.</a:t>
            </a:r>
            <a:endParaRPr lang="en-US" altLang="en-US" sz="2600">
              <a:ea typeface="ＭＳ Ｐゴシック" panose="020B0600070205080204" pitchFamily="3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459547C4-CC1B-4552-8CA7-A1B7ED31E3A4}"/>
              </a:ext>
            </a:extLst>
          </p:cNvPr>
          <p:cNvSpPr>
            <a:spLocks noGrp="1" noChangeArrowheads="1"/>
          </p:cNvSpPr>
          <p:nvPr>
            <p:ph type="title"/>
          </p:nvPr>
        </p:nvSpPr>
        <p:spPr>
          <a:xfrm>
            <a:off x="3048000" y="190501"/>
            <a:ext cx="7315200" cy="1527175"/>
          </a:xfrm>
        </p:spPr>
        <p:txBody>
          <a:bodyPr/>
          <a:lstStyle/>
          <a:p>
            <a:r>
              <a:rPr lang="en-US" altLang="en-US"/>
              <a:t>Writing methods in TestCase</a:t>
            </a:r>
          </a:p>
        </p:txBody>
      </p:sp>
      <p:sp>
        <p:nvSpPr>
          <p:cNvPr id="137219" name="Rectangle 3">
            <a:extLst>
              <a:ext uri="{FF2B5EF4-FFF2-40B4-BE49-F238E27FC236}">
                <a16:creationId xmlns:a16="http://schemas.microsoft.com/office/drawing/2014/main" id="{994D89E4-1E8E-4FD6-8950-BF8AC9D7A9C9}"/>
              </a:ext>
            </a:extLst>
          </p:cNvPr>
          <p:cNvSpPr>
            <a:spLocks noGrp="1" noChangeArrowheads="1"/>
          </p:cNvSpPr>
          <p:nvPr>
            <p:ph type="body" idx="1"/>
          </p:nvPr>
        </p:nvSpPr>
        <p:spPr>
          <a:xfrm>
            <a:off x="1683657" y="1346200"/>
            <a:ext cx="8679543" cy="5664200"/>
          </a:xfrm>
        </p:spPr>
        <p:txBody>
          <a:bodyPr>
            <a:normAutofit fontScale="85000" lnSpcReduction="20000"/>
          </a:bodyPr>
          <a:lstStyle/>
          <a:p>
            <a:pPr marL="0" indent="0">
              <a:lnSpc>
                <a:spcPct val="80000"/>
              </a:lnSpc>
              <a:buNone/>
            </a:pPr>
            <a:r>
              <a:rPr lang="en-US" altLang="en-US" sz="2400" dirty="0"/>
              <a:t>Pattern follows </a:t>
            </a:r>
            <a:r>
              <a:rPr lang="en-US" altLang="en-US" sz="2400" b="1" i="1" dirty="0"/>
              <a:t>programming by contract</a:t>
            </a:r>
            <a:r>
              <a:rPr lang="en-US" altLang="en-US" sz="2400" dirty="0"/>
              <a:t> paradigm:</a:t>
            </a:r>
          </a:p>
          <a:p>
            <a:pPr lvl="1">
              <a:lnSpc>
                <a:spcPct val="80000"/>
              </a:lnSpc>
              <a:buFont typeface="Wingdings" panose="05000000000000000000" pitchFamily="2" charset="2"/>
              <a:buChar char="v"/>
            </a:pPr>
            <a:r>
              <a:rPr lang="en-US" altLang="en-US" dirty="0"/>
              <a:t>Set up </a:t>
            </a:r>
            <a:r>
              <a:rPr lang="en-US" altLang="en-US" b="1" dirty="0"/>
              <a:t>preconditions</a:t>
            </a:r>
          </a:p>
          <a:p>
            <a:pPr lvl="1">
              <a:lnSpc>
                <a:spcPct val="80000"/>
              </a:lnSpc>
              <a:buFont typeface="Wingdings" panose="05000000000000000000" pitchFamily="2" charset="2"/>
              <a:buChar char="v"/>
            </a:pPr>
            <a:r>
              <a:rPr lang="en-US" altLang="en-US" dirty="0"/>
              <a:t>Exercise functionality being tested</a:t>
            </a:r>
          </a:p>
          <a:p>
            <a:pPr lvl="1">
              <a:lnSpc>
                <a:spcPct val="80000"/>
              </a:lnSpc>
              <a:buFont typeface="Wingdings" panose="05000000000000000000" pitchFamily="2" charset="2"/>
              <a:buChar char="v"/>
            </a:pPr>
            <a:r>
              <a:rPr lang="en-US" altLang="en-US" dirty="0"/>
              <a:t>Check </a:t>
            </a:r>
            <a:r>
              <a:rPr lang="en-US" altLang="en-US" b="1" dirty="0"/>
              <a:t>postconditions</a:t>
            </a:r>
          </a:p>
          <a:p>
            <a:pPr marL="0" indent="0">
              <a:lnSpc>
                <a:spcPct val="80000"/>
              </a:lnSpc>
              <a:buNone/>
            </a:pPr>
            <a:endParaRPr lang="en-US" altLang="en-US" sz="2400" dirty="0"/>
          </a:p>
          <a:p>
            <a:pPr marL="0" indent="0">
              <a:lnSpc>
                <a:spcPct val="80000"/>
              </a:lnSpc>
              <a:buNone/>
            </a:pPr>
            <a:r>
              <a:rPr lang="en-US" altLang="en-US" sz="2400" dirty="0"/>
              <a:t>Example:</a:t>
            </a:r>
          </a:p>
          <a:p>
            <a:pPr marL="0" indent="0">
              <a:lnSpc>
                <a:spcPct val="80000"/>
              </a:lnSpc>
              <a:buNone/>
            </a:pPr>
            <a:r>
              <a:rPr lang="en-US" altLang="en-US" sz="2400" dirty="0"/>
              <a:t>	public void </a:t>
            </a:r>
            <a:r>
              <a:rPr lang="en-US" altLang="en-US" sz="2400" dirty="0" err="1"/>
              <a:t>testEmptyList</a:t>
            </a:r>
            <a:r>
              <a:rPr lang="en-US" altLang="en-US" sz="2400" dirty="0"/>
              <a:t>() {</a:t>
            </a:r>
          </a:p>
          <a:p>
            <a:pPr marL="0" indent="0">
              <a:lnSpc>
                <a:spcPct val="80000"/>
              </a:lnSpc>
              <a:buNone/>
            </a:pPr>
            <a:r>
              <a:rPr lang="en-US" altLang="en-US" sz="2400" dirty="0"/>
              <a:t>		Bowl </a:t>
            </a:r>
            <a:r>
              <a:rPr lang="en-US" altLang="en-US" sz="2400" dirty="0" err="1"/>
              <a:t>emptyBowl</a:t>
            </a:r>
            <a:r>
              <a:rPr lang="en-US" altLang="en-US" sz="2400" dirty="0"/>
              <a:t> = new Bowl();</a:t>
            </a:r>
          </a:p>
          <a:p>
            <a:pPr marL="0" indent="0">
              <a:lnSpc>
                <a:spcPct val="80000"/>
              </a:lnSpc>
              <a:buNone/>
            </a:pPr>
            <a:r>
              <a:rPr lang="en-US" altLang="en-US" sz="2400" dirty="0"/>
              <a:t>		</a:t>
            </a:r>
            <a:r>
              <a:rPr lang="en-US" altLang="en-US" sz="2400" dirty="0" err="1"/>
              <a:t>assertEquals</a:t>
            </a:r>
            <a:r>
              <a:rPr lang="en-US" altLang="en-US" sz="2400" dirty="0"/>
              <a:t>(“Size of an empty list should be zero.”, </a:t>
            </a:r>
          </a:p>
          <a:p>
            <a:pPr marL="0" indent="0">
              <a:lnSpc>
                <a:spcPct val="80000"/>
              </a:lnSpc>
              <a:buNone/>
            </a:pPr>
            <a:r>
              <a:rPr lang="en-US" altLang="en-US" sz="2400" dirty="0"/>
              <a:t>			0, </a:t>
            </a:r>
            <a:r>
              <a:rPr lang="en-US" altLang="en-US" sz="2400" dirty="0" err="1"/>
              <a:t>emptyList.size</a:t>
            </a:r>
            <a:r>
              <a:rPr lang="en-US" altLang="en-US" sz="2400" dirty="0"/>
              <a:t>());</a:t>
            </a:r>
          </a:p>
          <a:p>
            <a:pPr marL="0" indent="0">
              <a:lnSpc>
                <a:spcPct val="80000"/>
              </a:lnSpc>
              <a:buNone/>
            </a:pPr>
            <a:r>
              <a:rPr lang="en-US" altLang="en-US" sz="2400" dirty="0"/>
              <a:t>		</a:t>
            </a:r>
            <a:r>
              <a:rPr lang="en-US" altLang="en-US" sz="2400" dirty="0" err="1"/>
              <a:t>assertTrue</a:t>
            </a:r>
            <a:r>
              <a:rPr lang="en-US" altLang="en-US" sz="2400" dirty="0"/>
              <a:t>(“An empty bowl should report empty.”,			</a:t>
            </a:r>
            <a:r>
              <a:rPr lang="en-US" altLang="en-US" sz="2400" dirty="0" err="1"/>
              <a:t>emptyBowl.isEmpty</a:t>
            </a:r>
            <a:r>
              <a:rPr lang="en-US" altLang="en-US" sz="2400" dirty="0"/>
              <a:t>());</a:t>
            </a:r>
          </a:p>
          <a:p>
            <a:pPr marL="0" indent="0">
              <a:lnSpc>
                <a:spcPct val="80000"/>
              </a:lnSpc>
              <a:buNone/>
            </a:pPr>
            <a:r>
              <a:rPr lang="en-US" altLang="en-US" sz="2400" dirty="0"/>
              <a:t>	}</a:t>
            </a:r>
          </a:p>
          <a:p>
            <a:pPr>
              <a:lnSpc>
                <a:spcPct val="80000"/>
              </a:lnSpc>
              <a:buFont typeface="Wingdings" panose="05000000000000000000" pitchFamily="2" charset="2"/>
              <a:buChar char="v"/>
            </a:pPr>
            <a:endParaRPr lang="en-US" altLang="en-US" sz="2400" dirty="0"/>
          </a:p>
          <a:p>
            <a:pPr marL="0" indent="0">
              <a:lnSpc>
                <a:spcPct val="80000"/>
              </a:lnSpc>
              <a:buNone/>
            </a:pPr>
            <a:r>
              <a:rPr lang="en-US" altLang="en-US" sz="2400" dirty="0"/>
              <a:t>Things to notice:</a:t>
            </a:r>
          </a:p>
          <a:p>
            <a:pPr lvl="1">
              <a:lnSpc>
                <a:spcPct val="80000"/>
              </a:lnSpc>
              <a:buFont typeface="Wingdings" panose="05000000000000000000" pitchFamily="2" charset="2"/>
              <a:buChar char="v"/>
            </a:pPr>
            <a:r>
              <a:rPr lang="en-US" altLang="en-US" dirty="0"/>
              <a:t>Specific method signature – public void </a:t>
            </a:r>
            <a:r>
              <a:rPr lang="en-US" altLang="en-US" b="1" i="1" dirty="0" err="1"/>
              <a:t>test</a:t>
            </a:r>
            <a:r>
              <a:rPr lang="en-US" altLang="en-US" dirty="0" err="1"/>
              <a:t>Whatever</a:t>
            </a:r>
            <a:r>
              <a:rPr lang="en-US" altLang="en-US" dirty="0"/>
              <a:t>()</a:t>
            </a:r>
          </a:p>
          <a:p>
            <a:pPr lvl="2">
              <a:lnSpc>
                <a:spcPct val="80000"/>
              </a:lnSpc>
              <a:buFont typeface="Wingdings" panose="05000000000000000000" pitchFamily="2" charset="2"/>
              <a:buChar char="v"/>
            </a:pPr>
            <a:r>
              <a:rPr lang="en-US" altLang="en-US" sz="2400" dirty="0"/>
              <a:t>Allows them to be found and collected automatically by JUnit</a:t>
            </a:r>
          </a:p>
          <a:p>
            <a:pPr lvl="1">
              <a:lnSpc>
                <a:spcPct val="80000"/>
              </a:lnSpc>
              <a:buFont typeface="Wingdings" panose="05000000000000000000" pitchFamily="2" charset="2"/>
              <a:buChar char="v"/>
            </a:pPr>
            <a:r>
              <a:rPr lang="en-US" altLang="en-US" dirty="0"/>
              <a:t>Coding follows pattern</a:t>
            </a:r>
          </a:p>
          <a:p>
            <a:pPr lvl="1">
              <a:lnSpc>
                <a:spcPct val="80000"/>
              </a:lnSpc>
              <a:buFont typeface="Wingdings" panose="05000000000000000000" pitchFamily="2" charset="2"/>
              <a:buChar char="v"/>
            </a:pPr>
            <a:r>
              <a:rPr lang="en-US" altLang="en-US" dirty="0"/>
              <a:t>Notice the assert-type calls…</a:t>
            </a:r>
          </a:p>
          <a:p>
            <a:pPr marL="609600" indent="-609600">
              <a:lnSpc>
                <a:spcPct val="80000"/>
              </a:lnSpc>
              <a:buNone/>
            </a:pPr>
            <a:endParaRPr lang="en-US"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fade">
                                      <p:cBhvr>
                                        <p:cTn id="7" dur="500"/>
                                        <p:tgtEl>
                                          <p:spTgt spid="137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7219">
                                            <p:txEl>
                                              <p:pRg st="1" end="1"/>
                                            </p:txEl>
                                          </p:spTgt>
                                        </p:tgtEl>
                                        <p:attrNameLst>
                                          <p:attrName>style.visibility</p:attrName>
                                        </p:attrNameLst>
                                      </p:cBhvr>
                                      <p:to>
                                        <p:strVal val="visible"/>
                                      </p:to>
                                    </p:set>
                                    <p:animEffect transition="in" filter="fade">
                                      <p:cBhvr>
                                        <p:cTn id="10" dur="500"/>
                                        <p:tgtEl>
                                          <p:spTgt spid="1372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7219">
                                            <p:txEl>
                                              <p:pRg st="2" end="2"/>
                                            </p:txEl>
                                          </p:spTgt>
                                        </p:tgtEl>
                                        <p:attrNameLst>
                                          <p:attrName>style.visibility</p:attrName>
                                        </p:attrNameLst>
                                      </p:cBhvr>
                                      <p:to>
                                        <p:strVal val="visible"/>
                                      </p:to>
                                    </p:set>
                                    <p:animEffect transition="in" filter="fade">
                                      <p:cBhvr>
                                        <p:cTn id="13" dur="500"/>
                                        <p:tgtEl>
                                          <p:spTgt spid="13721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7219">
                                            <p:txEl>
                                              <p:pRg st="3" end="3"/>
                                            </p:txEl>
                                          </p:spTgt>
                                        </p:tgtEl>
                                        <p:attrNameLst>
                                          <p:attrName>style.visibility</p:attrName>
                                        </p:attrNameLst>
                                      </p:cBhvr>
                                      <p:to>
                                        <p:strVal val="visible"/>
                                      </p:to>
                                    </p:set>
                                    <p:animEffect transition="in" filter="fade">
                                      <p:cBhvr>
                                        <p:cTn id="16" dur="500"/>
                                        <p:tgtEl>
                                          <p:spTgt spid="13721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7219">
                                            <p:txEl>
                                              <p:pRg st="5" end="5"/>
                                            </p:txEl>
                                          </p:spTgt>
                                        </p:tgtEl>
                                        <p:attrNameLst>
                                          <p:attrName>style.visibility</p:attrName>
                                        </p:attrNameLst>
                                      </p:cBhvr>
                                      <p:to>
                                        <p:strVal val="visible"/>
                                      </p:to>
                                    </p:set>
                                    <p:animEffect transition="in" filter="fade">
                                      <p:cBhvr>
                                        <p:cTn id="21" dur="500"/>
                                        <p:tgtEl>
                                          <p:spTgt spid="137219">
                                            <p:txEl>
                                              <p:pRg st="5" end="5"/>
                                            </p:txEl>
                                          </p:spTgt>
                                        </p:tgtEl>
                                      </p:cBhvr>
                                    </p:animEffect>
                                  </p:childTnLst>
                                </p:cTn>
                              </p:par>
                            </p:childTnLst>
                          </p:cTn>
                        </p:par>
                        <p:par>
                          <p:cTn id="22" fill="hold" nodeType="afterGroup">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37219">
                                            <p:txEl>
                                              <p:pRg st="6" end="6"/>
                                            </p:txEl>
                                          </p:spTgt>
                                        </p:tgtEl>
                                        <p:attrNameLst>
                                          <p:attrName>style.visibility</p:attrName>
                                        </p:attrNameLst>
                                      </p:cBhvr>
                                      <p:to>
                                        <p:strVal val="visible"/>
                                      </p:to>
                                    </p:set>
                                    <p:animEffect transition="in" filter="fade">
                                      <p:cBhvr>
                                        <p:cTn id="25" dur="500"/>
                                        <p:tgtEl>
                                          <p:spTgt spid="13721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7219">
                                            <p:txEl>
                                              <p:pRg st="7" end="7"/>
                                            </p:txEl>
                                          </p:spTgt>
                                        </p:tgtEl>
                                        <p:attrNameLst>
                                          <p:attrName>style.visibility</p:attrName>
                                        </p:attrNameLst>
                                      </p:cBhvr>
                                      <p:to>
                                        <p:strVal val="visible"/>
                                      </p:to>
                                    </p:set>
                                    <p:animEffect transition="in" filter="fade">
                                      <p:cBhvr>
                                        <p:cTn id="28" dur="500"/>
                                        <p:tgtEl>
                                          <p:spTgt spid="13721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7219">
                                            <p:txEl>
                                              <p:pRg st="8" end="8"/>
                                            </p:txEl>
                                          </p:spTgt>
                                        </p:tgtEl>
                                        <p:attrNameLst>
                                          <p:attrName>style.visibility</p:attrName>
                                        </p:attrNameLst>
                                      </p:cBhvr>
                                      <p:to>
                                        <p:strVal val="visible"/>
                                      </p:to>
                                    </p:set>
                                    <p:animEffect transition="in" filter="fade">
                                      <p:cBhvr>
                                        <p:cTn id="31" dur="500"/>
                                        <p:tgtEl>
                                          <p:spTgt spid="137219">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7219">
                                            <p:txEl>
                                              <p:pRg st="9" end="9"/>
                                            </p:txEl>
                                          </p:spTgt>
                                        </p:tgtEl>
                                        <p:attrNameLst>
                                          <p:attrName>style.visibility</p:attrName>
                                        </p:attrNameLst>
                                      </p:cBhvr>
                                      <p:to>
                                        <p:strVal val="visible"/>
                                      </p:to>
                                    </p:set>
                                    <p:animEffect transition="in" filter="fade">
                                      <p:cBhvr>
                                        <p:cTn id="34" dur="500"/>
                                        <p:tgtEl>
                                          <p:spTgt spid="137219">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7219">
                                            <p:txEl>
                                              <p:pRg st="10" end="10"/>
                                            </p:txEl>
                                          </p:spTgt>
                                        </p:tgtEl>
                                        <p:attrNameLst>
                                          <p:attrName>style.visibility</p:attrName>
                                        </p:attrNameLst>
                                      </p:cBhvr>
                                      <p:to>
                                        <p:strVal val="visible"/>
                                      </p:to>
                                    </p:set>
                                    <p:animEffect transition="in" filter="fade">
                                      <p:cBhvr>
                                        <p:cTn id="37" dur="500"/>
                                        <p:tgtEl>
                                          <p:spTgt spid="137219">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7219">
                                            <p:txEl>
                                              <p:pRg st="11" end="11"/>
                                            </p:txEl>
                                          </p:spTgt>
                                        </p:tgtEl>
                                        <p:attrNameLst>
                                          <p:attrName>style.visibility</p:attrName>
                                        </p:attrNameLst>
                                      </p:cBhvr>
                                      <p:to>
                                        <p:strVal val="visible"/>
                                      </p:to>
                                    </p:set>
                                    <p:animEffect transition="in" filter="fade">
                                      <p:cBhvr>
                                        <p:cTn id="40" dur="500"/>
                                        <p:tgtEl>
                                          <p:spTgt spid="137219">
                                            <p:txEl>
                                              <p:pRg st="11" end="11"/>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37219">
                                            <p:txEl>
                                              <p:pRg st="13" end="13"/>
                                            </p:txEl>
                                          </p:spTgt>
                                        </p:tgtEl>
                                        <p:attrNameLst>
                                          <p:attrName>style.visibility</p:attrName>
                                        </p:attrNameLst>
                                      </p:cBhvr>
                                      <p:to>
                                        <p:strVal val="visible"/>
                                      </p:to>
                                    </p:set>
                                    <p:animEffect transition="in" filter="fade">
                                      <p:cBhvr>
                                        <p:cTn id="45" dur="500"/>
                                        <p:tgtEl>
                                          <p:spTgt spid="137219">
                                            <p:txEl>
                                              <p:pRg st="13" end="13"/>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37219">
                                            <p:txEl>
                                              <p:pRg st="14" end="14"/>
                                            </p:txEl>
                                          </p:spTgt>
                                        </p:tgtEl>
                                        <p:attrNameLst>
                                          <p:attrName>style.visibility</p:attrName>
                                        </p:attrNameLst>
                                      </p:cBhvr>
                                      <p:to>
                                        <p:strVal val="visible"/>
                                      </p:to>
                                    </p:set>
                                    <p:animEffect transition="in" filter="fade">
                                      <p:cBhvr>
                                        <p:cTn id="48" dur="500"/>
                                        <p:tgtEl>
                                          <p:spTgt spid="137219">
                                            <p:txEl>
                                              <p:pRg st="14" end="14"/>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7219">
                                            <p:txEl>
                                              <p:pRg st="15" end="15"/>
                                            </p:txEl>
                                          </p:spTgt>
                                        </p:tgtEl>
                                        <p:attrNameLst>
                                          <p:attrName>style.visibility</p:attrName>
                                        </p:attrNameLst>
                                      </p:cBhvr>
                                      <p:to>
                                        <p:strVal val="visible"/>
                                      </p:to>
                                    </p:set>
                                    <p:animEffect transition="in" filter="fade">
                                      <p:cBhvr>
                                        <p:cTn id="51" dur="500"/>
                                        <p:tgtEl>
                                          <p:spTgt spid="137219">
                                            <p:txEl>
                                              <p:pRg st="15" end="15"/>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37219">
                                            <p:txEl>
                                              <p:pRg st="16" end="16"/>
                                            </p:txEl>
                                          </p:spTgt>
                                        </p:tgtEl>
                                        <p:attrNameLst>
                                          <p:attrName>style.visibility</p:attrName>
                                        </p:attrNameLst>
                                      </p:cBhvr>
                                      <p:to>
                                        <p:strVal val="visible"/>
                                      </p:to>
                                    </p:set>
                                    <p:animEffect transition="in" filter="fade">
                                      <p:cBhvr>
                                        <p:cTn id="54" dur="500"/>
                                        <p:tgtEl>
                                          <p:spTgt spid="137219">
                                            <p:txEl>
                                              <p:pRg st="16" end="16"/>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37219">
                                            <p:txEl>
                                              <p:pRg st="17" end="17"/>
                                            </p:txEl>
                                          </p:spTgt>
                                        </p:tgtEl>
                                        <p:attrNameLst>
                                          <p:attrName>style.visibility</p:attrName>
                                        </p:attrNameLst>
                                      </p:cBhvr>
                                      <p:to>
                                        <p:strVal val="visible"/>
                                      </p:to>
                                    </p:set>
                                    <p:animEffect transition="in" filter="fade">
                                      <p:cBhvr>
                                        <p:cTn id="57" dur="500"/>
                                        <p:tgtEl>
                                          <p:spTgt spid="137219">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Arrow: Right 1">
            <a:extLst>
              <a:ext uri="{FF2B5EF4-FFF2-40B4-BE49-F238E27FC236}">
                <a16:creationId xmlns:a16="http://schemas.microsoft.com/office/drawing/2014/main" id="{5C751370-F409-4A0A-979F-461A32F501B3}"/>
              </a:ext>
            </a:extLst>
          </p:cNvPr>
          <p:cNvSpPr/>
          <p:nvPr/>
        </p:nvSpPr>
        <p:spPr>
          <a:xfrm>
            <a:off x="1095830" y="2724944"/>
            <a:ext cx="2554513" cy="239122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Junit Framework Methods (setup()  and teardown()</a:t>
            </a:r>
          </a:p>
        </p:txBody>
      </p:sp>
      <p:sp>
        <p:nvSpPr>
          <p:cNvPr id="143362" name="Rectangle 2">
            <a:extLst>
              <a:ext uri="{FF2B5EF4-FFF2-40B4-BE49-F238E27FC236}">
                <a16:creationId xmlns:a16="http://schemas.microsoft.com/office/drawing/2014/main" id="{032148B1-BDFE-4608-B60B-00A7E3BBAA14}"/>
              </a:ext>
            </a:extLst>
          </p:cNvPr>
          <p:cNvSpPr>
            <a:spLocks noGrp="1" noChangeArrowheads="1"/>
          </p:cNvSpPr>
          <p:nvPr>
            <p:ph type="title"/>
          </p:nvPr>
        </p:nvSpPr>
        <p:spPr/>
        <p:txBody>
          <a:bodyPr/>
          <a:lstStyle/>
          <a:p>
            <a:r>
              <a:rPr lang="en-US" altLang="en-US"/>
              <a:t>More stuff in test classes</a:t>
            </a:r>
          </a:p>
        </p:txBody>
      </p:sp>
      <p:sp>
        <p:nvSpPr>
          <p:cNvPr id="143363" name="Rectangle 3">
            <a:extLst>
              <a:ext uri="{FF2B5EF4-FFF2-40B4-BE49-F238E27FC236}">
                <a16:creationId xmlns:a16="http://schemas.microsoft.com/office/drawing/2014/main" id="{F01F6B8C-D849-47F4-979D-9317E4A62208}"/>
              </a:ext>
            </a:extLst>
          </p:cNvPr>
          <p:cNvSpPr>
            <a:spLocks noGrp="1" noChangeArrowheads="1"/>
          </p:cNvSpPr>
          <p:nvPr>
            <p:ph type="body" idx="1"/>
          </p:nvPr>
        </p:nvSpPr>
        <p:spPr>
          <a:xfrm>
            <a:off x="3650343" y="1502229"/>
            <a:ext cx="7220857" cy="4648200"/>
          </a:xfrm>
        </p:spPr>
        <p:txBody>
          <a:bodyPr>
            <a:normAutofit lnSpcReduction="10000"/>
          </a:bodyPr>
          <a:lstStyle/>
          <a:p>
            <a:pPr>
              <a:lnSpc>
                <a:spcPct val="90000"/>
              </a:lnSpc>
            </a:pPr>
            <a:r>
              <a:rPr lang="en-US" altLang="en-US" sz="2100" dirty="0"/>
              <a:t>Suppose you want to test a class </a:t>
            </a:r>
            <a:r>
              <a:rPr lang="en-US" altLang="en-US" sz="2100" dirty="0">
                <a:solidFill>
                  <a:srgbClr val="0000CC"/>
                </a:solidFill>
                <a:latin typeface="Trebuchet MS" panose="020B0603020202020204" pitchFamily="34" charset="0"/>
              </a:rPr>
              <a:t>Counter</a:t>
            </a:r>
          </a:p>
          <a:p>
            <a:pPr>
              <a:lnSpc>
                <a:spcPct val="90000"/>
              </a:lnSpc>
            </a:pPr>
            <a:r>
              <a:rPr lang="en-US" altLang="en-US" sz="2100" dirty="0">
                <a:solidFill>
                  <a:srgbClr val="0000CC"/>
                </a:solidFill>
                <a:latin typeface="Trebuchet MS" panose="020B0603020202020204" pitchFamily="34" charset="0"/>
              </a:rPr>
              <a:t>public class </a:t>
            </a:r>
            <a:r>
              <a:rPr lang="en-US" altLang="en-US" sz="2100" dirty="0" err="1">
                <a:solidFill>
                  <a:srgbClr val="0000CC"/>
                </a:solidFill>
                <a:latin typeface="Trebuchet MS" panose="020B0603020202020204" pitchFamily="34" charset="0"/>
              </a:rPr>
              <a:t>CounterTest</a:t>
            </a:r>
            <a:br>
              <a:rPr lang="en-US" altLang="en-US" sz="2100" dirty="0">
                <a:solidFill>
                  <a:srgbClr val="0000CC"/>
                </a:solidFill>
                <a:latin typeface="Trebuchet MS" panose="020B0603020202020204" pitchFamily="34" charset="0"/>
              </a:rPr>
            </a:br>
            <a:r>
              <a:rPr lang="en-US" altLang="en-US" sz="2100" dirty="0">
                <a:solidFill>
                  <a:srgbClr val="0000CC"/>
                </a:solidFill>
                <a:latin typeface="Trebuchet MS" panose="020B0603020202020204" pitchFamily="34" charset="0"/>
              </a:rPr>
              <a:t>                  extends </a:t>
            </a:r>
            <a:r>
              <a:rPr lang="en-US" altLang="en-US" sz="2100" dirty="0" err="1">
                <a:solidFill>
                  <a:srgbClr val="0000CC"/>
                </a:solidFill>
                <a:latin typeface="Trebuchet MS" panose="020B0603020202020204" pitchFamily="34" charset="0"/>
              </a:rPr>
              <a:t>junit.framework.TestCase</a:t>
            </a:r>
            <a:r>
              <a:rPr lang="en-US" altLang="en-US" sz="2100" dirty="0">
                <a:solidFill>
                  <a:srgbClr val="0000CC"/>
                </a:solidFill>
                <a:latin typeface="Trebuchet MS" panose="020B0603020202020204" pitchFamily="34" charset="0"/>
              </a:rPr>
              <a:t> {</a:t>
            </a:r>
            <a:endParaRPr lang="en-US" altLang="en-US" sz="1900" dirty="0">
              <a:solidFill>
                <a:srgbClr val="0000CC"/>
              </a:solidFill>
              <a:latin typeface="Trebuchet MS" panose="020B0603020202020204" pitchFamily="34" charset="0"/>
            </a:endParaRPr>
          </a:p>
          <a:p>
            <a:pPr lvl="1">
              <a:lnSpc>
                <a:spcPct val="90000"/>
              </a:lnSpc>
            </a:pPr>
            <a:r>
              <a:rPr lang="en-US" altLang="en-US" sz="2000" dirty="0"/>
              <a:t>This is the unit test for the </a:t>
            </a:r>
            <a:r>
              <a:rPr lang="en-US" altLang="en-US" sz="2000" dirty="0">
                <a:solidFill>
                  <a:schemeClr val="accent2"/>
                </a:solidFill>
                <a:latin typeface="Trebuchet MS" panose="020B0603020202020204" pitchFamily="34" charset="0"/>
              </a:rPr>
              <a:t>Counter</a:t>
            </a:r>
            <a:r>
              <a:rPr lang="en-US" altLang="en-US" sz="2000" dirty="0"/>
              <a:t> class</a:t>
            </a:r>
          </a:p>
          <a:p>
            <a:pPr>
              <a:lnSpc>
                <a:spcPct val="90000"/>
              </a:lnSpc>
            </a:pPr>
            <a:r>
              <a:rPr lang="en-US" altLang="en-US" sz="2100" dirty="0">
                <a:solidFill>
                  <a:srgbClr val="0000CC"/>
                </a:solidFill>
                <a:latin typeface="Trebuchet MS" panose="020B0603020202020204" pitchFamily="34" charset="0"/>
              </a:rPr>
              <a:t>public </a:t>
            </a:r>
            <a:r>
              <a:rPr lang="en-US" altLang="en-US" sz="2100" dirty="0" err="1">
                <a:solidFill>
                  <a:srgbClr val="0000CC"/>
                </a:solidFill>
                <a:latin typeface="Trebuchet MS" panose="020B0603020202020204" pitchFamily="34" charset="0"/>
              </a:rPr>
              <a:t>CounterTest</a:t>
            </a:r>
            <a:r>
              <a:rPr lang="en-US" altLang="en-US" sz="2100" dirty="0">
                <a:solidFill>
                  <a:srgbClr val="0000CC"/>
                </a:solidFill>
                <a:latin typeface="Trebuchet MS" panose="020B0603020202020204" pitchFamily="34" charset="0"/>
              </a:rPr>
              <a:t>() { } //Default constructor</a:t>
            </a:r>
            <a:endParaRPr lang="en-US" altLang="en-US" sz="2100" dirty="0">
              <a:solidFill>
                <a:srgbClr val="0000CC"/>
              </a:solidFill>
            </a:endParaRPr>
          </a:p>
          <a:p>
            <a:pPr>
              <a:lnSpc>
                <a:spcPct val="90000"/>
              </a:lnSpc>
            </a:pPr>
            <a:r>
              <a:rPr lang="en-US" altLang="en-US" sz="2100" dirty="0">
                <a:solidFill>
                  <a:srgbClr val="FF0000"/>
                </a:solidFill>
                <a:highlight>
                  <a:srgbClr val="00FFFF"/>
                </a:highlight>
                <a:latin typeface="Trebuchet MS" panose="020B0603020202020204" pitchFamily="34" charset="0"/>
              </a:rPr>
              <a:t>protected void </a:t>
            </a:r>
            <a:r>
              <a:rPr lang="en-US" altLang="en-US" sz="2100" dirty="0" err="1">
                <a:solidFill>
                  <a:srgbClr val="FF0000"/>
                </a:solidFill>
                <a:highlight>
                  <a:srgbClr val="00FFFF"/>
                </a:highlight>
                <a:latin typeface="Trebuchet MS" panose="020B0603020202020204" pitchFamily="34" charset="0"/>
              </a:rPr>
              <a:t>setUp</a:t>
            </a:r>
            <a:r>
              <a:rPr lang="en-US" altLang="en-US" sz="2100" dirty="0">
                <a:solidFill>
                  <a:srgbClr val="FF0000"/>
                </a:solidFill>
                <a:highlight>
                  <a:srgbClr val="00FFFF"/>
                </a:highlight>
                <a:latin typeface="Trebuchet MS" panose="020B0603020202020204" pitchFamily="34" charset="0"/>
              </a:rPr>
              <a:t>()</a:t>
            </a:r>
          </a:p>
          <a:p>
            <a:pPr lvl="1">
              <a:lnSpc>
                <a:spcPct val="90000"/>
              </a:lnSpc>
            </a:pPr>
            <a:r>
              <a:rPr lang="en-US" altLang="en-US" sz="2000" dirty="0">
                <a:solidFill>
                  <a:srgbClr val="FF0000"/>
                </a:solidFill>
                <a:highlight>
                  <a:srgbClr val="00FFFF"/>
                </a:highlight>
              </a:rPr>
              <a:t>Test </a:t>
            </a:r>
            <a:r>
              <a:rPr lang="en-US" altLang="en-US" sz="2000" i="1" dirty="0">
                <a:solidFill>
                  <a:srgbClr val="FF0000"/>
                </a:solidFill>
                <a:highlight>
                  <a:srgbClr val="00FFFF"/>
                </a:highlight>
              </a:rPr>
              <a:t>fixture</a:t>
            </a:r>
            <a:r>
              <a:rPr lang="en-US" altLang="en-US" sz="2000" dirty="0">
                <a:solidFill>
                  <a:srgbClr val="FF0000"/>
                </a:solidFill>
                <a:highlight>
                  <a:srgbClr val="00FFFF"/>
                </a:highlight>
              </a:rPr>
              <a:t> creates and initializes instance variables, etc.</a:t>
            </a:r>
            <a:endParaRPr lang="en-US" altLang="en-US" sz="2000" dirty="0">
              <a:solidFill>
                <a:srgbClr val="FF0000"/>
              </a:solidFill>
              <a:highlight>
                <a:srgbClr val="00FFFF"/>
              </a:highlight>
              <a:latin typeface="Trebuchet MS" panose="020B0603020202020204" pitchFamily="34" charset="0"/>
            </a:endParaRPr>
          </a:p>
          <a:p>
            <a:pPr>
              <a:lnSpc>
                <a:spcPct val="90000"/>
              </a:lnSpc>
            </a:pPr>
            <a:r>
              <a:rPr lang="en-US" altLang="en-US" sz="2100" dirty="0">
                <a:solidFill>
                  <a:srgbClr val="FF0000"/>
                </a:solidFill>
                <a:highlight>
                  <a:srgbClr val="00FFFF"/>
                </a:highlight>
                <a:latin typeface="Trebuchet MS" panose="020B0603020202020204" pitchFamily="34" charset="0"/>
              </a:rPr>
              <a:t>protected void </a:t>
            </a:r>
            <a:r>
              <a:rPr lang="en-US" altLang="en-US" sz="2100" dirty="0" err="1">
                <a:solidFill>
                  <a:srgbClr val="FF0000"/>
                </a:solidFill>
                <a:highlight>
                  <a:srgbClr val="00FFFF"/>
                </a:highlight>
                <a:latin typeface="Trebuchet MS" panose="020B0603020202020204" pitchFamily="34" charset="0"/>
              </a:rPr>
              <a:t>tearDown</a:t>
            </a:r>
            <a:r>
              <a:rPr lang="en-US" altLang="en-US" sz="2100" dirty="0">
                <a:solidFill>
                  <a:srgbClr val="FF0000"/>
                </a:solidFill>
                <a:highlight>
                  <a:srgbClr val="00FFFF"/>
                </a:highlight>
                <a:latin typeface="Trebuchet MS" panose="020B0603020202020204" pitchFamily="34" charset="0"/>
              </a:rPr>
              <a:t>()</a:t>
            </a:r>
          </a:p>
          <a:p>
            <a:pPr lvl="1">
              <a:lnSpc>
                <a:spcPct val="90000"/>
              </a:lnSpc>
            </a:pPr>
            <a:r>
              <a:rPr lang="en-US" altLang="en-US" sz="2000" dirty="0">
                <a:solidFill>
                  <a:srgbClr val="FF0000"/>
                </a:solidFill>
                <a:highlight>
                  <a:srgbClr val="00FFFF"/>
                </a:highlight>
              </a:rPr>
              <a:t>Releases any system resources used by the test fixture</a:t>
            </a:r>
            <a:endParaRPr lang="en-US" altLang="en-US" sz="2000" dirty="0">
              <a:solidFill>
                <a:srgbClr val="FF0000"/>
              </a:solidFill>
              <a:highlight>
                <a:srgbClr val="00FFFF"/>
              </a:highlight>
              <a:latin typeface="Trebuchet MS" panose="020B0603020202020204" pitchFamily="34" charset="0"/>
            </a:endParaRPr>
          </a:p>
          <a:p>
            <a:pPr>
              <a:lnSpc>
                <a:spcPct val="90000"/>
              </a:lnSpc>
            </a:pPr>
            <a:r>
              <a:rPr lang="en-US" altLang="en-US" sz="2100" dirty="0">
                <a:solidFill>
                  <a:srgbClr val="0000CC"/>
                </a:solidFill>
                <a:latin typeface="Trebuchet MS" panose="020B0603020202020204" pitchFamily="34" charset="0"/>
              </a:rPr>
              <a:t>public void </a:t>
            </a:r>
            <a:r>
              <a:rPr lang="en-US" altLang="en-US" sz="2100" dirty="0" err="1">
                <a:solidFill>
                  <a:srgbClr val="0000CC"/>
                </a:solidFill>
                <a:latin typeface="Trebuchet MS" panose="020B0603020202020204" pitchFamily="34" charset="0"/>
              </a:rPr>
              <a:t>testIncrement</a:t>
            </a:r>
            <a:r>
              <a:rPr lang="en-US" altLang="en-US" sz="2100" dirty="0">
                <a:solidFill>
                  <a:srgbClr val="0000CC"/>
                </a:solidFill>
                <a:latin typeface="Trebuchet MS" panose="020B0603020202020204" pitchFamily="34" charset="0"/>
              </a:rPr>
              <a:t>()</a:t>
            </a:r>
            <a:r>
              <a:rPr lang="en-US" altLang="en-US" sz="2100" dirty="0">
                <a:solidFill>
                  <a:srgbClr val="0000CC"/>
                </a:solidFill>
              </a:rPr>
              <a:t>, </a:t>
            </a:r>
            <a:r>
              <a:rPr lang="en-US" altLang="en-US" sz="2100" dirty="0">
                <a:solidFill>
                  <a:srgbClr val="0000CC"/>
                </a:solidFill>
                <a:latin typeface="Trebuchet MS" panose="020B0603020202020204" pitchFamily="34" charset="0"/>
              </a:rPr>
              <a:t>public void </a:t>
            </a:r>
            <a:r>
              <a:rPr lang="en-US" altLang="en-US" sz="2100" dirty="0" err="1">
                <a:solidFill>
                  <a:srgbClr val="0000CC"/>
                </a:solidFill>
                <a:latin typeface="Trebuchet MS" panose="020B0603020202020204" pitchFamily="34" charset="0"/>
              </a:rPr>
              <a:t>testDecrement</a:t>
            </a:r>
            <a:r>
              <a:rPr lang="en-US" altLang="en-US" sz="2100" dirty="0">
                <a:solidFill>
                  <a:srgbClr val="0000CC"/>
                </a:solidFill>
                <a:latin typeface="Trebuchet MS" panose="020B0603020202020204" pitchFamily="34" charset="0"/>
              </a:rPr>
              <a:t>()</a:t>
            </a:r>
            <a:r>
              <a:rPr lang="en-US" altLang="en-US" sz="2100" dirty="0"/>
              <a:t> </a:t>
            </a:r>
            <a:endParaRPr lang="en-US" altLang="en-US" sz="2100" dirty="0">
              <a:solidFill>
                <a:schemeClr val="accent2"/>
              </a:solidFill>
              <a:latin typeface="Trebuchet MS" panose="020B0603020202020204" pitchFamily="34" charset="0"/>
            </a:endParaRPr>
          </a:p>
          <a:p>
            <a:pPr lvl="1">
              <a:lnSpc>
                <a:spcPct val="90000"/>
              </a:lnSpc>
            </a:pPr>
            <a:r>
              <a:rPr lang="en-US" altLang="en-US" sz="2000" dirty="0"/>
              <a:t>These methods contain tests for the </a:t>
            </a:r>
            <a:r>
              <a:rPr lang="en-US" altLang="en-US" sz="2100" dirty="0">
                <a:solidFill>
                  <a:srgbClr val="0000CC"/>
                </a:solidFill>
                <a:latin typeface="Trebuchet MS" panose="020B0603020202020204" pitchFamily="34" charset="0"/>
              </a:rPr>
              <a:t>Counter</a:t>
            </a:r>
            <a:r>
              <a:rPr lang="en-US" altLang="en-US" sz="2000" dirty="0"/>
              <a:t> methods </a:t>
            </a:r>
            <a:r>
              <a:rPr lang="en-US" altLang="en-US" sz="2100" dirty="0">
                <a:solidFill>
                  <a:srgbClr val="0000CC"/>
                </a:solidFill>
                <a:latin typeface="Trebuchet MS" panose="020B0603020202020204" pitchFamily="34" charset="0"/>
              </a:rPr>
              <a:t>increment()</a:t>
            </a:r>
            <a:r>
              <a:rPr lang="en-US" altLang="en-US" sz="2100" dirty="0"/>
              <a:t>, </a:t>
            </a:r>
            <a:r>
              <a:rPr lang="en-US" altLang="en-US" sz="2100" dirty="0">
                <a:solidFill>
                  <a:srgbClr val="0000CC"/>
                </a:solidFill>
                <a:latin typeface="Trebuchet MS" panose="020B0603020202020204" pitchFamily="34" charset="0"/>
              </a:rPr>
              <a:t>decrement()</a:t>
            </a:r>
            <a:r>
              <a:rPr lang="en-US" altLang="en-US" sz="2100" i="1" dirty="0"/>
              <a:t>,</a:t>
            </a:r>
            <a:r>
              <a:rPr lang="en-US" altLang="en-US" sz="2000" i="1" dirty="0"/>
              <a:t> </a:t>
            </a:r>
            <a:r>
              <a:rPr lang="en-US" altLang="en-US" sz="2000" dirty="0"/>
              <a:t>etc. </a:t>
            </a:r>
          </a:p>
          <a:p>
            <a:pPr lvl="1">
              <a:lnSpc>
                <a:spcPct val="90000"/>
              </a:lnSpc>
            </a:pPr>
            <a:r>
              <a:rPr lang="en-US" altLang="en-US" sz="2000" dirty="0"/>
              <a:t>Note capitalization convention</a:t>
            </a:r>
          </a:p>
          <a:p>
            <a:pPr>
              <a:lnSpc>
                <a:spcPct val="90000"/>
              </a:lnSpc>
            </a:pPr>
            <a:endParaRPr lang="en-US" altLang="en-US" sz="21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43362"/>
                                        </p:tgtEl>
                                        <p:attrNameLst>
                                          <p:attrName>style.visibility</p:attrName>
                                        </p:attrNameLst>
                                      </p:cBhvr>
                                      <p:to>
                                        <p:strVal val="visible"/>
                                      </p:to>
                                    </p:set>
                                    <p:anim calcmode="lin" valueType="num">
                                      <p:cBhvr>
                                        <p:cTn id="7" dur="500" fill="hold"/>
                                        <p:tgtEl>
                                          <p:spTgt spid="143362"/>
                                        </p:tgtEl>
                                        <p:attrNameLst>
                                          <p:attrName>ppt_w</p:attrName>
                                        </p:attrNameLst>
                                      </p:cBhvr>
                                      <p:tavLst>
                                        <p:tav tm="0">
                                          <p:val>
                                            <p:fltVal val="0"/>
                                          </p:val>
                                        </p:tav>
                                        <p:tav tm="100000">
                                          <p:val>
                                            <p:strVal val="#ppt_w"/>
                                          </p:val>
                                        </p:tav>
                                      </p:tavLst>
                                    </p:anim>
                                    <p:anim calcmode="lin" valueType="num">
                                      <p:cBhvr>
                                        <p:cTn id="8" dur="500" fill="hold"/>
                                        <p:tgtEl>
                                          <p:spTgt spid="143362"/>
                                        </p:tgtEl>
                                        <p:attrNameLst>
                                          <p:attrName>ppt_h</p:attrName>
                                        </p:attrNameLst>
                                      </p:cBhvr>
                                      <p:tavLst>
                                        <p:tav tm="0">
                                          <p:val>
                                            <p:fltVal val="0"/>
                                          </p:val>
                                        </p:tav>
                                        <p:tav tm="100000">
                                          <p:val>
                                            <p:strVal val="#ppt_h"/>
                                          </p:val>
                                        </p:tav>
                                      </p:tavLst>
                                    </p:anim>
                                    <p:animEffect transition="in" filter="fade">
                                      <p:cBhvr>
                                        <p:cTn id="9" dur="500"/>
                                        <p:tgtEl>
                                          <p:spTgt spid="143362"/>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43363">
                                            <p:txEl>
                                              <p:pRg st="0" end="0"/>
                                            </p:txEl>
                                          </p:spTgt>
                                        </p:tgtEl>
                                        <p:attrNameLst>
                                          <p:attrName>style.visibility</p:attrName>
                                        </p:attrNameLst>
                                      </p:cBhvr>
                                      <p:to>
                                        <p:strVal val="visible"/>
                                      </p:to>
                                    </p:set>
                                    <p:animEffect transition="in" filter="fade">
                                      <p:cBhvr>
                                        <p:cTn id="13" dur="1000">
                                          <p:stCondLst>
                                            <p:cond delay="0"/>
                                          </p:stCondLst>
                                        </p:cTn>
                                        <p:tgtEl>
                                          <p:spTgt spid="14336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3363">
                                            <p:txEl>
                                              <p:pRg st="1" end="1"/>
                                            </p:txEl>
                                          </p:spTgt>
                                        </p:tgtEl>
                                        <p:attrNameLst>
                                          <p:attrName>style.visibility</p:attrName>
                                        </p:attrNameLst>
                                      </p:cBhvr>
                                      <p:to>
                                        <p:strVal val="visible"/>
                                      </p:to>
                                    </p:set>
                                    <p:animEffect transition="in" filter="fade">
                                      <p:cBhvr>
                                        <p:cTn id="18" dur="1000">
                                          <p:stCondLst>
                                            <p:cond delay="0"/>
                                          </p:stCondLst>
                                        </p:cTn>
                                        <p:tgtEl>
                                          <p:spTgt spid="143363">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3363">
                                            <p:txEl>
                                              <p:pRg st="2" end="2"/>
                                            </p:txEl>
                                          </p:spTgt>
                                        </p:tgtEl>
                                        <p:attrNameLst>
                                          <p:attrName>style.visibility</p:attrName>
                                        </p:attrNameLst>
                                      </p:cBhvr>
                                      <p:to>
                                        <p:strVal val="visible"/>
                                      </p:to>
                                    </p:set>
                                    <p:animEffect transition="in" filter="fade">
                                      <p:cBhvr>
                                        <p:cTn id="21" dur="1000">
                                          <p:stCondLst>
                                            <p:cond delay="0"/>
                                          </p:stCondLst>
                                        </p:cTn>
                                        <p:tgtEl>
                                          <p:spTgt spid="143363">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43363">
                                            <p:txEl>
                                              <p:pRg st="3" end="3"/>
                                            </p:txEl>
                                          </p:spTgt>
                                        </p:tgtEl>
                                        <p:attrNameLst>
                                          <p:attrName>style.visibility</p:attrName>
                                        </p:attrNameLst>
                                      </p:cBhvr>
                                      <p:to>
                                        <p:strVal val="visible"/>
                                      </p:to>
                                    </p:set>
                                    <p:animEffect transition="in" filter="fade">
                                      <p:cBhvr>
                                        <p:cTn id="26" dur="1000">
                                          <p:stCondLst>
                                            <p:cond delay="0"/>
                                          </p:stCondLst>
                                        </p:cTn>
                                        <p:tgtEl>
                                          <p:spTgt spid="143363">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3363">
                                            <p:txEl>
                                              <p:pRg st="4" end="4"/>
                                            </p:txEl>
                                          </p:spTgt>
                                        </p:tgtEl>
                                        <p:attrNameLst>
                                          <p:attrName>style.visibility</p:attrName>
                                        </p:attrNameLst>
                                      </p:cBhvr>
                                      <p:to>
                                        <p:strVal val="visible"/>
                                      </p:to>
                                    </p:set>
                                    <p:animEffect transition="in" filter="fade">
                                      <p:cBhvr>
                                        <p:cTn id="31" dur="1000">
                                          <p:stCondLst>
                                            <p:cond delay="0"/>
                                          </p:stCondLst>
                                        </p:cTn>
                                        <p:tgtEl>
                                          <p:spTgt spid="143363">
                                            <p:txEl>
                                              <p:pRg st="4" end="4"/>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3363">
                                            <p:txEl>
                                              <p:pRg st="5" end="5"/>
                                            </p:txEl>
                                          </p:spTgt>
                                        </p:tgtEl>
                                        <p:attrNameLst>
                                          <p:attrName>style.visibility</p:attrName>
                                        </p:attrNameLst>
                                      </p:cBhvr>
                                      <p:to>
                                        <p:strVal val="visible"/>
                                      </p:to>
                                    </p:set>
                                    <p:animEffect transition="in" filter="fade">
                                      <p:cBhvr>
                                        <p:cTn id="34" dur="1000">
                                          <p:stCondLst>
                                            <p:cond delay="0"/>
                                          </p:stCondLst>
                                        </p:cTn>
                                        <p:tgtEl>
                                          <p:spTgt spid="143363">
                                            <p:txEl>
                                              <p:pRg st="5" end="5"/>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3363">
                                            <p:txEl>
                                              <p:pRg st="6" end="6"/>
                                            </p:txEl>
                                          </p:spTgt>
                                        </p:tgtEl>
                                        <p:attrNameLst>
                                          <p:attrName>style.visibility</p:attrName>
                                        </p:attrNameLst>
                                      </p:cBhvr>
                                      <p:to>
                                        <p:strVal val="visible"/>
                                      </p:to>
                                    </p:set>
                                    <p:animEffect transition="in" filter="fade">
                                      <p:cBhvr>
                                        <p:cTn id="39" dur="1000">
                                          <p:stCondLst>
                                            <p:cond delay="0"/>
                                          </p:stCondLst>
                                        </p:cTn>
                                        <p:tgtEl>
                                          <p:spTgt spid="143363">
                                            <p:txEl>
                                              <p:pRg st="6" end="6"/>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3363">
                                            <p:txEl>
                                              <p:pRg st="7" end="7"/>
                                            </p:txEl>
                                          </p:spTgt>
                                        </p:tgtEl>
                                        <p:attrNameLst>
                                          <p:attrName>style.visibility</p:attrName>
                                        </p:attrNameLst>
                                      </p:cBhvr>
                                      <p:to>
                                        <p:strVal val="visible"/>
                                      </p:to>
                                    </p:set>
                                    <p:animEffect transition="in" filter="fade">
                                      <p:cBhvr>
                                        <p:cTn id="42" dur="1000">
                                          <p:stCondLst>
                                            <p:cond delay="0"/>
                                          </p:stCondLst>
                                        </p:cTn>
                                        <p:tgtEl>
                                          <p:spTgt spid="14336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3363">
                                            <p:txEl>
                                              <p:pRg st="8" end="8"/>
                                            </p:txEl>
                                          </p:spTgt>
                                        </p:tgtEl>
                                        <p:attrNameLst>
                                          <p:attrName>style.visibility</p:attrName>
                                        </p:attrNameLst>
                                      </p:cBhvr>
                                      <p:to>
                                        <p:strVal val="visible"/>
                                      </p:to>
                                    </p:set>
                                    <p:animEffect transition="in" filter="fade">
                                      <p:cBhvr>
                                        <p:cTn id="47" dur="1000">
                                          <p:stCondLst>
                                            <p:cond delay="0"/>
                                          </p:stCondLst>
                                        </p:cTn>
                                        <p:tgtEl>
                                          <p:spTgt spid="143363">
                                            <p:txEl>
                                              <p:pRg st="8" end="8"/>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43363">
                                            <p:txEl>
                                              <p:pRg st="9" end="9"/>
                                            </p:txEl>
                                          </p:spTgt>
                                        </p:tgtEl>
                                        <p:attrNameLst>
                                          <p:attrName>style.visibility</p:attrName>
                                        </p:attrNameLst>
                                      </p:cBhvr>
                                      <p:to>
                                        <p:strVal val="visible"/>
                                      </p:to>
                                    </p:set>
                                    <p:animEffect transition="in" filter="fade">
                                      <p:cBhvr>
                                        <p:cTn id="50" dur="1000">
                                          <p:stCondLst>
                                            <p:cond delay="0"/>
                                          </p:stCondLst>
                                        </p:cTn>
                                        <p:tgtEl>
                                          <p:spTgt spid="143363">
                                            <p:txEl>
                                              <p:pRg st="9" end="9"/>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43363">
                                            <p:txEl>
                                              <p:pRg st="10" end="10"/>
                                            </p:txEl>
                                          </p:spTgt>
                                        </p:tgtEl>
                                        <p:attrNameLst>
                                          <p:attrName>style.visibility</p:attrName>
                                        </p:attrNameLst>
                                      </p:cBhvr>
                                      <p:to>
                                        <p:strVal val="visible"/>
                                      </p:to>
                                    </p:set>
                                    <p:animEffect transition="in" filter="fade">
                                      <p:cBhvr>
                                        <p:cTn id="53" dur="1000">
                                          <p:stCondLst>
                                            <p:cond delay="0"/>
                                          </p:stCondLst>
                                        </p:cTn>
                                        <p:tgtEl>
                                          <p:spTgt spid="14336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p:bldP spid="14336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a:extLst>
              <a:ext uri="{FF2B5EF4-FFF2-40B4-BE49-F238E27FC236}">
                <a16:creationId xmlns:a16="http://schemas.microsoft.com/office/drawing/2014/main" id="{2C86E218-D804-4D5A-91A9-DB88631C7ABA}"/>
              </a:ext>
            </a:extLst>
          </p:cNvPr>
          <p:cNvSpPr>
            <a:spLocks noGrp="1" noChangeArrowheads="1"/>
          </p:cNvSpPr>
          <p:nvPr>
            <p:ph type="title"/>
          </p:nvPr>
        </p:nvSpPr>
        <p:spPr/>
        <p:txBody>
          <a:bodyPr/>
          <a:lstStyle/>
          <a:p>
            <a:r>
              <a:rPr lang="en-US" altLang="en-US"/>
              <a:t>A JUnit test class</a:t>
            </a:r>
          </a:p>
        </p:txBody>
      </p:sp>
      <p:sp>
        <p:nvSpPr>
          <p:cNvPr id="480259" name="Rectangle 3">
            <a:extLst>
              <a:ext uri="{FF2B5EF4-FFF2-40B4-BE49-F238E27FC236}">
                <a16:creationId xmlns:a16="http://schemas.microsoft.com/office/drawing/2014/main" id="{EE797B7C-0520-466D-8EC1-B2A1F45247D2}"/>
              </a:ext>
            </a:extLst>
          </p:cNvPr>
          <p:cNvSpPr>
            <a:spLocks noGrp="1" noChangeArrowheads="1"/>
          </p:cNvSpPr>
          <p:nvPr>
            <p:ph type="body" idx="1"/>
          </p:nvPr>
        </p:nvSpPr>
        <p:spPr>
          <a:xfrm>
            <a:off x="1524000" y="1295400"/>
            <a:ext cx="9144000" cy="5562600"/>
          </a:xfrm>
        </p:spPr>
        <p:txBody>
          <a:bodyPr/>
          <a:lstStyle/>
          <a:p>
            <a:pPr lvl="1">
              <a:lnSpc>
                <a:spcPct val="70000"/>
              </a:lnSpc>
              <a:buFont typeface="Wingdings" panose="05000000000000000000" pitchFamily="2" charset="2"/>
              <a:buNone/>
            </a:pPr>
            <a:r>
              <a:rPr lang="en-US" altLang="en-US" dirty="0">
                <a:solidFill>
                  <a:srgbClr val="404040"/>
                </a:solidFill>
                <a:latin typeface="Courier New" panose="02070309020205020404" pitchFamily="49" charset="0"/>
              </a:rPr>
              <a:t>import </a:t>
            </a:r>
            <a:r>
              <a:rPr lang="en-US" altLang="en-US" dirty="0" err="1">
                <a:solidFill>
                  <a:srgbClr val="404040"/>
                </a:solidFill>
                <a:latin typeface="Courier New" panose="02070309020205020404" pitchFamily="49" charset="0"/>
              </a:rPr>
              <a:t>org.junit</a:t>
            </a:r>
            <a:r>
              <a:rPr lang="en-US" altLang="en-US" dirty="0">
                <a:solidFill>
                  <a:srgbClr val="404040"/>
                </a:solidFill>
                <a:latin typeface="Courier New" panose="02070309020205020404" pitchFamily="49" charset="0"/>
              </a:rPr>
              <a:t>.*; </a:t>
            </a:r>
          </a:p>
          <a:p>
            <a:pPr lvl="1">
              <a:lnSpc>
                <a:spcPct val="70000"/>
              </a:lnSpc>
              <a:buFont typeface="Wingdings" panose="05000000000000000000" pitchFamily="2" charset="2"/>
              <a:buNone/>
            </a:pPr>
            <a:r>
              <a:rPr lang="en-US" altLang="en-US" dirty="0">
                <a:solidFill>
                  <a:srgbClr val="404040"/>
                </a:solidFill>
                <a:latin typeface="Courier New" panose="02070309020205020404" pitchFamily="49" charset="0"/>
              </a:rPr>
              <a:t>import static </a:t>
            </a:r>
            <a:r>
              <a:rPr lang="en-US" altLang="en-US" dirty="0" err="1">
                <a:solidFill>
                  <a:srgbClr val="404040"/>
                </a:solidFill>
                <a:latin typeface="Courier New" panose="02070309020205020404" pitchFamily="49" charset="0"/>
              </a:rPr>
              <a:t>org.junit.Assert</a:t>
            </a:r>
            <a:r>
              <a:rPr lang="en-US" altLang="en-US" dirty="0">
                <a:solidFill>
                  <a:srgbClr val="404040"/>
                </a:solidFill>
                <a:latin typeface="Courier New" panose="02070309020205020404" pitchFamily="49" charset="0"/>
              </a:rPr>
              <a:t>.*;</a:t>
            </a:r>
          </a:p>
          <a:p>
            <a:pPr lvl="1">
              <a:lnSpc>
                <a:spcPct val="70000"/>
              </a:lnSpc>
              <a:buFont typeface="Wingdings" panose="05000000000000000000" pitchFamily="2" charset="2"/>
              <a:buNone/>
            </a:pPr>
            <a:endParaRPr lang="en-US" altLang="en-US" dirty="0">
              <a:solidFill>
                <a:srgbClr val="404040"/>
              </a:solidFill>
              <a:latin typeface="Courier New" panose="02070309020205020404" pitchFamily="49" charset="0"/>
            </a:endParaRPr>
          </a:p>
          <a:p>
            <a:pPr lvl="1">
              <a:lnSpc>
                <a:spcPct val="70000"/>
              </a:lnSpc>
              <a:buFont typeface="Wingdings" panose="05000000000000000000" pitchFamily="2" charset="2"/>
              <a:buNone/>
            </a:pPr>
            <a:r>
              <a:rPr lang="en-US" altLang="en-US" dirty="0">
                <a:solidFill>
                  <a:srgbClr val="404040"/>
                </a:solidFill>
                <a:latin typeface="Courier New" panose="02070309020205020404" pitchFamily="49" charset="0"/>
              </a:rPr>
              <a:t>public class </a:t>
            </a:r>
            <a:r>
              <a:rPr lang="en-US" altLang="en-US" b="1" dirty="0" err="1">
                <a:solidFill>
                  <a:srgbClr val="404040"/>
                </a:solidFill>
                <a:latin typeface="Courier New" panose="02070309020205020404" pitchFamily="49" charset="0"/>
              </a:rPr>
              <a:t>N</a:t>
            </a:r>
            <a:r>
              <a:rPr lang="en-US" altLang="en-US" b="1" dirty="0" err="1">
                <a:solidFill>
                  <a:srgbClr val="404040"/>
                </a:solidFill>
              </a:rPr>
              <a:t>ameTest</a:t>
            </a:r>
            <a:r>
              <a:rPr lang="en-US" altLang="en-US" dirty="0">
                <a:solidFill>
                  <a:srgbClr val="404040"/>
                </a:solidFill>
                <a:latin typeface="Courier New" panose="02070309020205020404" pitchFamily="49" charset="0"/>
              </a:rPr>
              <a:t> {</a:t>
            </a:r>
          </a:p>
          <a:p>
            <a:pPr lvl="1">
              <a:lnSpc>
                <a:spcPct val="70000"/>
              </a:lnSpc>
              <a:buFont typeface="Wingdings" panose="05000000000000000000" pitchFamily="2" charset="2"/>
              <a:buNone/>
            </a:pPr>
            <a:r>
              <a:rPr lang="en-US" altLang="en-US" dirty="0">
                <a:solidFill>
                  <a:srgbClr val="404040"/>
                </a:solidFill>
                <a:latin typeface="Courier New" panose="02070309020205020404" pitchFamily="49" charset="0"/>
              </a:rPr>
              <a:t>    ...</a:t>
            </a:r>
          </a:p>
          <a:p>
            <a:pPr lvl="1">
              <a:lnSpc>
                <a:spcPct val="70000"/>
              </a:lnSpc>
              <a:buFont typeface="Wingdings" panose="05000000000000000000" pitchFamily="2" charset="2"/>
              <a:buNone/>
            </a:pPr>
            <a:r>
              <a:rPr lang="en-US" altLang="en-US" dirty="0">
                <a:solidFill>
                  <a:srgbClr val="404040"/>
                </a:solidFill>
                <a:latin typeface="Courier New" panose="02070309020205020404" pitchFamily="49" charset="0"/>
              </a:rPr>
              <a:t> </a:t>
            </a:r>
          </a:p>
          <a:p>
            <a:pPr lvl="1">
              <a:lnSpc>
                <a:spcPct val="70000"/>
              </a:lnSpc>
              <a:buFont typeface="Wingdings" panose="05000000000000000000" pitchFamily="2" charset="2"/>
              <a:buNone/>
            </a:pPr>
            <a:r>
              <a:rPr lang="en-US" altLang="en-US" b="1" dirty="0">
                <a:solidFill>
                  <a:schemeClr val="accent2"/>
                </a:solidFill>
                <a:latin typeface="Courier New" panose="02070309020205020404" pitchFamily="49" charset="0"/>
              </a:rPr>
              <a:t>    @Test</a:t>
            </a:r>
          </a:p>
          <a:p>
            <a:pPr lvl="1">
              <a:lnSpc>
                <a:spcPct val="70000"/>
              </a:lnSpc>
              <a:buFont typeface="Wingdings" panose="05000000000000000000" pitchFamily="2" charset="2"/>
              <a:buNone/>
            </a:pPr>
            <a:r>
              <a:rPr lang="en-US" altLang="en-US" dirty="0">
                <a:solidFill>
                  <a:srgbClr val="404040"/>
                </a:solidFill>
                <a:latin typeface="Courier New" panose="02070309020205020404" pitchFamily="49" charset="0"/>
              </a:rPr>
              <a:t>    public void </a:t>
            </a:r>
            <a:r>
              <a:rPr lang="en-US" altLang="en-US" dirty="0" err="1">
                <a:solidFill>
                  <a:srgbClr val="404040"/>
                </a:solidFill>
                <a:latin typeface="Courier New" panose="02070309020205020404" pitchFamily="49" charset="0"/>
              </a:rPr>
              <a:t>testN</a:t>
            </a:r>
            <a:r>
              <a:rPr lang="en-US" altLang="en-US" b="1" dirty="0" err="1">
                <a:solidFill>
                  <a:srgbClr val="404040"/>
                </a:solidFill>
              </a:rPr>
              <a:t>ame</a:t>
            </a:r>
            <a:r>
              <a:rPr lang="en-US" altLang="en-US" dirty="0">
                <a:solidFill>
                  <a:srgbClr val="404040"/>
                </a:solidFill>
                <a:latin typeface="Courier New" panose="02070309020205020404" pitchFamily="49" charset="0"/>
              </a:rPr>
              <a:t>() {  </a:t>
            </a:r>
            <a:r>
              <a:rPr lang="en-US" altLang="en-US" b="1" dirty="0">
                <a:solidFill>
                  <a:srgbClr val="008000"/>
                </a:solidFill>
                <a:latin typeface="Courier New" panose="02070309020205020404" pitchFamily="49" charset="0"/>
              </a:rPr>
              <a:t>// a test case method</a:t>
            </a:r>
          </a:p>
          <a:p>
            <a:pPr lvl="1">
              <a:lnSpc>
                <a:spcPct val="70000"/>
              </a:lnSpc>
              <a:buFont typeface="Wingdings" panose="05000000000000000000" pitchFamily="2" charset="2"/>
              <a:buNone/>
            </a:pPr>
            <a:r>
              <a:rPr lang="en-US" altLang="en-US" dirty="0">
                <a:solidFill>
                  <a:srgbClr val="404040"/>
                </a:solidFill>
                <a:latin typeface="Courier New" panose="02070309020205020404" pitchFamily="49" charset="0"/>
              </a:rPr>
              <a:t>        ...</a:t>
            </a:r>
          </a:p>
          <a:p>
            <a:pPr lvl="1">
              <a:lnSpc>
                <a:spcPct val="70000"/>
              </a:lnSpc>
              <a:buFont typeface="Wingdings" panose="05000000000000000000" pitchFamily="2" charset="2"/>
              <a:buNone/>
            </a:pPr>
            <a:r>
              <a:rPr lang="en-US" altLang="en-US" dirty="0">
                <a:solidFill>
                  <a:srgbClr val="404040"/>
                </a:solidFill>
                <a:latin typeface="Courier New" panose="02070309020205020404" pitchFamily="49" charset="0"/>
              </a:rPr>
              <a:t>    }</a:t>
            </a:r>
          </a:p>
          <a:p>
            <a:pPr lvl="1">
              <a:lnSpc>
                <a:spcPct val="70000"/>
              </a:lnSpc>
              <a:buFont typeface="Wingdings" panose="05000000000000000000" pitchFamily="2" charset="2"/>
              <a:buNone/>
            </a:pPr>
            <a:r>
              <a:rPr lang="en-US" altLang="en-US" dirty="0">
                <a:solidFill>
                  <a:srgbClr val="404040"/>
                </a:solidFill>
                <a:latin typeface="Courier New" panose="02070309020205020404" pitchFamily="49" charset="0"/>
              </a:rPr>
              <a:t>}</a:t>
            </a:r>
          </a:p>
          <a:p>
            <a:pPr lvl="1">
              <a:lnSpc>
                <a:spcPct val="70000"/>
              </a:lnSpc>
              <a:buFont typeface="Wingdings" panose="05000000000000000000" pitchFamily="2" charset="2"/>
              <a:buNone/>
            </a:pPr>
            <a:endParaRPr lang="en-US" altLang="en-US" dirty="0">
              <a:solidFill>
                <a:srgbClr val="404040"/>
              </a:solidFill>
              <a:latin typeface="Courier New" panose="02070309020205020404" pitchFamily="49" charset="0"/>
            </a:endParaRPr>
          </a:p>
          <a:p>
            <a:pPr lvl="1"/>
            <a:r>
              <a:rPr lang="en-US" altLang="en-US" sz="2600" dirty="0">
                <a:solidFill>
                  <a:srgbClr val="404040"/>
                </a:solidFill>
              </a:rPr>
              <a:t>A method with </a:t>
            </a:r>
            <a:r>
              <a:rPr lang="en-US" altLang="en-US" sz="2600" dirty="0">
                <a:solidFill>
                  <a:srgbClr val="404040"/>
                </a:solidFill>
                <a:latin typeface="Courier New" panose="02070309020205020404" pitchFamily="49" charset="0"/>
              </a:rPr>
              <a:t>@Test</a:t>
            </a:r>
            <a:r>
              <a:rPr lang="en-US" altLang="en-US" sz="2600" dirty="0">
                <a:solidFill>
                  <a:srgbClr val="404040"/>
                </a:solidFill>
              </a:rPr>
              <a:t> is flagged as a JUnit test case.</a:t>
            </a:r>
          </a:p>
          <a:p>
            <a:pPr lvl="2"/>
            <a:r>
              <a:rPr lang="en-US" altLang="en-US" sz="2400" dirty="0"/>
              <a:t>All </a:t>
            </a:r>
            <a:r>
              <a:rPr lang="en-US" altLang="en-US" sz="2400" dirty="0">
                <a:latin typeface="Courier New" panose="02070309020205020404" pitchFamily="49" charset="0"/>
              </a:rPr>
              <a:t>@Test</a:t>
            </a:r>
            <a:r>
              <a:rPr lang="en-US" altLang="en-US" sz="2400" dirty="0"/>
              <a:t> methods run when JUnit runs your test class.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1B7DB5-D7B8-40C5-B0D5-22355A25EB26}"/>
              </a:ext>
            </a:extLst>
          </p:cNvPr>
          <p:cNvSpPr>
            <a:spLocks noGrp="1" noChangeArrowheads="1"/>
          </p:cNvSpPr>
          <p:nvPr>
            <p:ph type="body" idx="1"/>
          </p:nvPr>
        </p:nvSpPr>
        <p:spPr bwMode="auto">
          <a:xfrm>
            <a:off x="638629" y="1795299"/>
            <a:ext cx="10038749" cy="29546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mn-lt"/>
              </a:rPr>
              <a:t>A test fixture is a fixed state of a set of objects used as a baseline for running tests. The purpose of a test fixture is to ensure that there is a well known and fixed environment in which tests are run so that results are repeatable. Examples of fixtures:</a:t>
            </a:r>
          </a:p>
          <a:p>
            <a:pPr lvl="1">
              <a:lnSpc>
                <a:spcPct val="100000"/>
              </a:lnSpc>
              <a:buFont typeface="Wingdings" panose="05000000000000000000" pitchFamily="2" charset="2"/>
              <a:buChar char="Ø"/>
            </a:pPr>
            <a:r>
              <a:rPr kumimoji="0" lang="en-US" altLang="en-US" b="0" i="0" u="none" strike="noStrike" cap="none" normalizeH="0" baseline="0" dirty="0">
                <a:ln>
                  <a:noFill/>
                </a:ln>
                <a:solidFill>
                  <a:srgbClr val="24292E"/>
                </a:solidFill>
                <a:effectLst/>
                <a:latin typeface="+mn-lt"/>
              </a:rPr>
              <a:t>Preparation of input data and setup/creation of fake or mock objects</a:t>
            </a:r>
          </a:p>
          <a:p>
            <a:pPr lvl="1">
              <a:lnSpc>
                <a:spcPct val="100000"/>
              </a:lnSpc>
              <a:buFont typeface="Wingdings" panose="05000000000000000000" pitchFamily="2" charset="2"/>
              <a:buChar char="Ø"/>
            </a:pPr>
            <a:r>
              <a:rPr kumimoji="0" lang="en-US" altLang="en-US" b="0" i="0" u="none" strike="noStrike" cap="none" normalizeH="0" baseline="0" dirty="0">
                <a:ln>
                  <a:noFill/>
                </a:ln>
                <a:solidFill>
                  <a:srgbClr val="24292E"/>
                </a:solidFill>
                <a:effectLst/>
                <a:latin typeface="+mn-lt"/>
              </a:rPr>
              <a:t>Loading a database with a specific, known set of data</a:t>
            </a:r>
          </a:p>
          <a:p>
            <a:pPr lvl="1">
              <a:lnSpc>
                <a:spcPct val="100000"/>
              </a:lnSpc>
              <a:buFont typeface="Wingdings" panose="05000000000000000000" pitchFamily="2" charset="2"/>
              <a:buChar char="Ø"/>
            </a:pPr>
            <a:r>
              <a:rPr kumimoji="0" lang="en-US" altLang="en-US" b="0" i="0" u="none" strike="noStrike" cap="none" normalizeH="0" baseline="0" dirty="0">
                <a:ln>
                  <a:noFill/>
                </a:ln>
                <a:solidFill>
                  <a:srgbClr val="24292E"/>
                </a:solidFill>
                <a:effectLst/>
                <a:latin typeface="+mn-lt"/>
              </a:rPr>
              <a:t>Copying a specific known set of files creating a test fixture will create a set of objects initialized to certain states.</a:t>
            </a:r>
          </a:p>
        </p:txBody>
      </p:sp>
      <p:sp>
        <p:nvSpPr>
          <p:cNvPr id="12" name="Rectangle 2">
            <a:extLst>
              <a:ext uri="{FF2B5EF4-FFF2-40B4-BE49-F238E27FC236}">
                <a16:creationId xmlns:a16="http://schemas.microsoft.com/office/drawing/2014/main" id="{CCBCA202-FAE1-45EE-9360-5B1BCDB6121E}"/>
              </a:ext>
            </a:extLst>
          </p:cNvPr>
          <p:cNvSpPr>
            <a:spLocks noGrp="1" noChangeArrowheads="1"/>
          </p:cNvSpPr>
          <p:nvPr>
            <p:ph type="title"/>
          </p:nvPr>
        </p:nvSpPr>
        <p:spPr>
          <a:xfrm>
            <a:off x="444305" y="75784"/>
            <a:ext cx="10515600" cy="1325563"/>
          </a:xfrm>
        </p:spPr>
        <p:txBody>
          <a:bodyPr>
            <a:normAutofit/>
          </a:bodyPr>
          <a:lstStyle/>
          <a:p>
            <a:r>
              <a:rPr lang="en-US" altLang="en-US" sz="3600" b="1" dirty="0">
                <a:effectLst>
                  <a:outerShdw blurRad="38100" dist="38100" dir="2700000" algn="tl">
                    <a:srgbClr val="000000">
                      <a:alpha val="43137"/>
                    </a:srgbClr>
                  </a:outerShdw>
                </a:effectLst>
              </a:rPr>
              <a:t>JUnit Test Fixtures</a:t>
            </a:r>
          </a:p>
        </p:txBody>
      </p:sp>
    </p:spTree>
    <p:extLst>
      <p:ext uri="{BB962C8B-B14F-4D97-AF65-F5344CB8AC3E}">
        <p14:creationId xmlns:p14="http://schemas.microsoft.com/office/powerpoint/2010/main" val="376835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1B7DB5-D7B8-40C5-B0D5-22355A25EB26}"/>
              </a:ext>
            </a:extLst>
          </p:cNvPr>
          <p:cNvSpPr>
            <a:spLocks noGrp="1" noChangeArrowheads="1"/>
          </p:cNvSpPr>
          <p:nvPr>
            <p:ph type="body" idx="1"/>
          </p:nvPr>
        </p:nvSpPr>
        <p:spPr bwMode="auto">
          <a:xfrm>
            <a:off x="638629" y="1610633"/>
            <a:ext cx="9461974"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mn-lt"/>
              </a:rPr>
              <a:t>JUnit provides annotations so that test classes can have fixture run before or after every test, or one time fixtures that run before and after only once for all test methods in a class.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24292E"/>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mn-lt"/>
              </a:rPr>
              <a:t>There are four fixture annotations: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24292E"/>
              </a:solidFill>
              <a:effectLst/>
              <a:latin typeface="+mn-lt"/>
            </a:endParaRPr>
          </a:p>
          <a:p>
            <a:pPr lvl="1">
              <a:lnSpc>
                <a:spcPct val="100000"/>
              </a:lnSpc>
              <a:buFont typeface="Wingdings" panose="05000000000000000000" pitchFamily="2" charset="2"/>
              <a:buChar char="Ø"/>
            </a:pPr>
            <a:r>
              <a:rPr kumimoji="0" lang="en-US" altLang="en-US" b="0" i="0" u="none" strike="noStrike" cap="none" normalizeH="0" baseline="0" dirty="0">
                <a:ln>
                  <a:noFill/>
                </a:ln>
                <a:solidFill>
                  <a:srgbClr val="24292E"/>
                </a:solidFill>
                <a:effectLst/>
                <a:latin typeface="+mn-lt"/>
              </a:rPr>
              <a:t>2 class-level fixtures: </a:t>
            </a:r>
            <a:r>
              <a:rPr lang="en-US" altLang="en-US" dirty="0">
                <a:solidFill>
                  <a:srgbClr val="24292E"/>
                </a:solidFill>
              </a:rPr>
              <a:t>@</a:t>
            </a:r>
            <a:r>
              <a:rPr lang="en-US" altLang="en-US" dirty="0" err="1">
                <a:solidFill>
                  <a:srgbClr val="24292E"/>
                </a:solidFill>
              </a:rPr>
              <a:t>BeforeClass</a:t>
            </a:r>
            <a:r>
              <a:rPr lang="en-US" altLang="en-US" dirty="0">
                <a:solidFill>
                  <a:srgbClr val="24292E"/>
                </a:solidFill>
              </a:rPr>
              <a:t> and @</a:t>
            </a:r>
            <a:r>
              <a:rPr lang="en-US" altLang="en-US" dirty="0" err="1">
                <a:solidFill>
                  <a:srgbClr val="24292E"/>
                </a:solidFill>
              </a:rPr>
              <a:t>AfterClass</a:t>
            </a:r>
            <a:endParaRPr lang="en-US" altLang="en-US" dirty="0">
              <a:solidFill>
                <a:srgbClr val="24292E"/>
              </a:solidFill>
            </a:endParaRPr>
          </a:p>
          <a:p>
            <a:pPr marL="457200" lvl="1" indent="0">
              <a:lnSpc>
                <a:spcPct val="100000"/>
              </a:lnSpc>
              <a:buNone/>
            </a:pPr>
            <a:endParaRPr kumimoji="0" lang="en-US" altLang="en-US" b="0" i="0" u="none" strike="noStrike" cap="none" normalizeH="0" baseline="0" dirty="0">
              <a:ln>
                <a:noFill/>
              </a:ln>
              <a:solidFill>
                <a:srgbClr val="24292E"/>
              </a:solidFill>
              <a:effectLst/>
              <a:latin typeface="+mn-lt"/>
            </a:endParaRPr>
          </a:p>
          <a:p>
            <a:pPr lvl="1">
              <a:lnSpc>
                <a:spcPct val="100000"/>
              </a:lnSpc>
              <a:buFont typeface="Wingdings" panose="05000000000000000000" pitchFamily="2" charset="2"/>
              <a:buChar char="Ø"/>
            </a:pPr>
            <a:r>
              <a:rPr kumimoji="0" lang="en-US" altLang="en-US" b="0" i="0" u="none" strike="noStrike" cap="none" normalizeH="0" baseline="0" dirty="0">
                <a:ln>
                  <a:noFill/>
                </a:ln>
                <a:solidFill>
                  <a:srgbClr val="24292E"/>
                </a:solidFill>
                <a:effectLst/>
                <a:latin typeface="+mn-lt"/>
              </a:rPr>
              <a:t>2 method-level ones:</a:t>
            </a:r>
            <a:r>
              <a:rPr lang="en-US" altLang="en-US" dirty="0">
                <a:solidFill>
                  <a:srgbClr val="24292E"/>
                </a:solidFill>
              </a:rPr>
              <a:t> @Before and @After</a:t>
            </a:r>
            <a:endParaRPr kumimoji="0" lang="en-US" altLang="en-US" b="0" i="0" u="none" strike="noStrike" cap="none" normalizeH="0" baseline="0" dirty="0">
              <a:ln>
                <a:noFill/>
              </a:ln>
              <a:solidFill>
                <a:schemeClr val="tx1"/>
              </a:solidFill>
              <a:effectLst/>
              <a:latin typeface="+mn-lt"/>
            </a:endParaRPr>
          </a:p>
        </p:txBody>
      </p:sp>
      <p:sp>
        <p:nvSpPr>
          <p:cNvPr id="6" name="Rectangle 2">
            <a:extLst>
              <a:ext uri="{FF2B5EF4-FFF2-40B4-BE49-F238E27FC236}">
                <a16:creationId xmlns:a16="http://schemas.microsoft.com/office/drawing/2014/main" id="{C8D36A20-FA55-4716-A21F-24F14D3C378F}"/>
              </a:ext>
            </a:extLst>
          </p:cNvPr>
          <p:cNvSpPr>
            <a:spLocks noGrp="1" noChangeArrowheads="1"/>
          </p:cNvSpPr>
          <p:nvPr>
            <p:ph type="title"/>
          </p:nvPr>
        </p:nvSpPr>
        <p:spPr>
          <a:xfrm>
            <a:off x="444305" y="75784"/>
            <a:ext cx="10515600" cy="1325563"/>
          </a:xfrm>
        </p:spPr>
        <p:txBody>
          <a:bodyPr>
            <a:normAutofit/>
          </a:bodyPr>
          <a:lstStyle/>
          <a:p>
            <a:r>
              <a:rPr lang="en-US" altLang="en-US" sz="3600" b="1" dirty="0">
                <a:effectLst>
                  <a:outerShdw blurRad="38100" dist="38100" dir="2700000" algn="tl">
                    <a:srgbClr val="000000">
                      <a:alpha val="43137"/>
                    </a:srgbClr>
                  </a:outerShdw>
                </a:effectLst>
              </a:rPr>
              <a:t>JUnit Test Fixtures</a:t>
            </a:r>
          </a:p>
        </p:txBody>
      </p:sp>
    </p:spTree>
    <p:extLst>
      <p:ext uri="{BB962C8B-B14F-4D97-AF65-F5344CB8AC3E}">
        <p14:creationId xmlns:p14="http://schemas.microsoft.com/office/powerpoint/2010/main" val="72600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2798</TotalTime>
  <Words>4585</Words>
  <Application>Microsoft Office PowerPoint</Application>
  <PresentationFormat>Widescreen</PresentationFormat>
  <Paragraphs>671</Paragraphs>
  <Slides>45</Slides>
  <Notes>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9" baseType="lpstr">
      <vt:lpstr>Arial</vt:lpstr>
      <vt:lpstr>Arial Black</vt:lpstr>
      <vt:lpstr>Arial Narrow</vt:lpstr>
      <vt:lpstr>Calibri</vt:lpstr>
      <vt:lpstr>Calibri Light</vt:lpstr>
      <vt:lpstr>Courier New</vt:lpstr>
      <vt:lpstr>Helvetica</vt:lpstr>
      <vt:lpstr>Times</vt:lpstr>
      <vt:lpstr>Times New Roman</vt:lpstr>
      <vt:lpstr>Trebuchet MS</vt:lpstr>
      <vt:lpstr>Verdana</vt:lpstr>
      <vt:lpstr>Wingdings</vt:lpstr>
      <vt:lpstr>Office Theme</vt:lpstr>
      <vt:lpstr>Visio</vt:lpstr>
      <vt:lpstr>PowerPoint Presentation</vt:lpstr>
      <vt:lpstr>JUnit and Eclipse</vt:lpstr>
      <vt:lpstr>Running a test</vt:lpstr>
      <vt:lpstr>Writing a TestCase</vt:lpstr>
      <vt:lpstr>Writing methods in TestCase</vt:lpstr>
      <vt:lpstr>More stuff in test classes</vt:lpstr>
      <vt:lpstr>A JUnit test class</vt:lpstr>
      <vt:lpstr>JUnit Test Fixtures</vt:lpstr>
      <vt:lpstr>JUnit Test Fixtures</vt:lpstr>
      <vt:lpstr>JUnit Annotations</vt:lpstr>
      <vt:lpstr>JUnit Annotations</vt:lpstr>
      <vt:lpstr>JUnit assertion methods</vt:lpstr>
      <vt:lpstr>JUnit assertion methods</vt:lpstr>
      <vt:lpstr>JUnit Sample Test Code Skeleton</vt:lpstr>
      <vt:lpstr>JUnit tests for Counter </vt:lpstr>
      <vt:lpstr>ArrayIntList JUnit test</vt:lpstr>
      <vt:lpstr>JUnit exercise</vt:lpstr>
      <vt:lpstr>What's wrong with this?</vt:lpstr>
      <vt:lpstr>Well-structured assertions</vt:lpstr>
      <vt:lpstr>Expected answer objects</vt:lpstr>
      <vt:lpstr>Naming test cases</vt:lpstr>
      <vt:lpstr>What's wrong with this?</vt:lpstr>
      <vt:lpstr>Good assertion messages</vt:lpstr>
      <vt:lpstr>ArrayIntList JUnit test with @Ignore at the method level</vt:lpstr>
      <vt:lpstr>ArrayIntList JUnit test with @Ignore at the class level</vt:lpstr>
      <vt:lpstr>Tests with a timeout</vt:lpstr>
      <vt:lpstr>Pervasive timeouts</vt:lpstr>
      <vt:lpstr>Testing for exceptions</vt:lpstr>
      <vt:lpstr>Setup and teardown</vt:lpstr>
      <vt:lpstr>Tips for testing</vt:lpstr>
      <vt:lpstr>What's wrong with this?</vt:lpstr>
      <vt:lpstr>Trustworthy tests</vt:lpstr>
      <vt:lpstr>Squashing redundancy</vt:lpstr>
      <vt:lpstr>Flexible helpers</vt:lpstr>
      <vt:lpstr>Regression testing</vt:lpstr>
      <vt:lpstr>Test-driven development</vt:lpstr>
      <vt:lpstr>JUnit summary</vt:lpstr>
      <vt:lpstr>Code Coverage</vt:lpstr>
      <vt:lpstr>Code Coverage Benefits</vt:lpstr>
      <vt:lpstr>Code Coverage Workflow</vt:lpstr>
      <vt:lpstr>Code Coverage Criteria</vt:lpstr>
      <vt:lpstr>Code Coverage Criteria</vt:lpstr>
      <vt:lpstr>Code Coverage</vt:lpstr>
      <vt:lpstr>The Emma Code Coverage Tool</vt:lpstr>
      <vt:lpstr>Downloading and Installing Emma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sohel sarwar</dc:creator>
  <cp:lastModifiedBy>Avery Peiffer</cp:lastModifiedBy>
  <cp:revision>93</cp:revision>
  <dcterms:created xsi:type="dcterms:W3CDTF">2018-11-06T14:52:14Z</dcterms:created>
  <dcterms:modified xsi:type="dcterms:W3CDTF">2020-07-08T03:32:23Z</dcterms:modified>
</cp:coreProperties>
</file>