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2" r:id="rId3"/>
    <p:sldId id="397" r:id="rId4"/>
    <p:sldId id="395" r:id="rId5"/>
    <p:sldId id="490" r:id="rId6"/>
    <p:sldId id="396" r:id="rId7"/>
    <p:sldId id="516" r:id="rId8"/>
    <p:sldId id="521" r:id="rId9"/>
    <p:sldId id="517" r:id="rId10"/>
    <p:sldId id="518" r:id="rId11"/>
    <p:sldId id="520" r:id="rId12"/>
    <p:sldId id="519" r:id="rId13"/>
    <p:sldId id="259" r:id="rId14"/>
    <p:sldId id="260" r:id="rId15"/>
    <p:sldId id="275" r:id="rId16"/>
    <p:sldId id="258" r:id="rId17"/>
    <p:sldId id="263" r:id="rId18"/>
    <p:sldId id="264" r:id="rId19"/>
    <p:sldId id="265" r:id="rId20"/>
    <p:sldId id="274" r:id="rId21"/>
    <p:sldId id="491" r:id="rId22"/>
    <p:sldId id="501" r:id="rId23"/>
    <p:sldId id="295" r:id="rId24"/>
    <p:sldId id="277" r:id="rId25"/>
    <p:sldId id="502" r:id="rId26"/>
    <p:sldId id="281" r:id="rId27"/>
    <p:sldId id="492" r:id="rId28"/>
    <p:sldId id="493" r:id="rId29"/>
    <p:sldId id="271" r:id="rId30"/>
    <p:sldId id="494" r:id="rId31"/>
    <p:sldId id="273" r:id="rId32"/>
    <p:sldId id="269" r:id="rId33"/>
    <p:sldId id="267" r:id="rId34"/>
    <p:sldId id="509" r:id="rId35"/>
    <p:sldId id="510" r:id="rId36"/>
    <p:sldId id="511" r:id="rId37"/>
    <p:sldId id="512" r:id="rId38"/>
    <p:sldId id="513" r:id="rId39"/>
    <p:sldId id="514" r:id="rId40"/>
    <p:sldId id="268" r:id="rId41"/>
    <p:sldId id="497" r:id="rId42"/>
    <p:sldId id="515" r:id="rId43"/>
    <p:sldId id="503" r:id="rId44"/>
    <p:sldId id="285" r:id="rId45"/>
    <p:sldId id="272" r:id="rId46"/>
    <p:sldId id="270" r:id="rId47"/>
    <p:sldId id="495" r:id="rId48"/>
    <p:sldId id="499" r:id="rId49"/>
    <p:sldId id="500" r:id="rId50"/>
    <p:sldId id="496" r:id="rId51"/>
    <p:sldId id="498" r:id="rId52"/>
    <p:sldId id="504" r:id="rId53"/>
    <p:sldId id="505" r:id="rId54"/>
    <p:sldId id="276" r:id="rId55"/>
    <p:sldId id="506" r:id="rId56"/>
    <p:sldId id="398" r:id="rId57"/>
    <p:sldId id="50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ohel\Teaching\PITT\Spring%202020\CS1530\Lecture%2017\CWE%20Lis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ohel\Teaching\PITT\Spring%202020\CS1530\Lecture%2017\CWE%20Li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ohel\Teaching\PITT\Spring%202020\CS1530\Lecture%2017\CWE%20Lis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8218890511989174"/>
          <c:y val="7.5498440562586741E-2"/>
          <c:w val="0.38767083526323914"/>
          <c:h val="0.8772803937228858"/>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Sheet2!$B$3:$B$27</c:f>
              <c:strCache>
                <c:ptCount val="25"/>
                <c:pt idx="0">
                  <c:v>Improper Restriction of Operations within the Bounds of a Memory Buffer</c:v>
                </c:pt>
                <c:pt idx="1">
                  <c:v>Improper Neutralization of Input During Web Page Generation ('Cross-site Scripting')</c:v>
                </c:pt>
                <c:pt idx="2">
                  <c:v>Improper Input Validation</c:v>
                </c:pt>
                <c:pt idx="3">
                  <c:v>Information Exposure</c:v>
                </c:pt>
                <c:pt idx="4">
                  <c:v>Out-of-bounds Read</c:v>
                </c:pt>
                <c:pt idx="5">
                  <c:v>Improper Neutralization of Special Elements used in an SQL Command ('SQL Injection')</c:v>
                </c:pt>
                <c:pt idx="6">
                  <c:v>Use After Free</c:v>
                </c:pt>
                <c:pt idx="7">
                  <c:v>Integer Overflow or Wraparound</c:v>
                </c:pt>
                <c:pt idx="8">
                  <c:v>Cross-Site Request Forgery (CSRF)</c:v>
                </c:pt>
                <c:pt idx="9">
                  <c:v>Improper Limitation of a Pathname to a Restricted Directory ('Path Traversal')</c:v>
                </c:pt>
                <c:pt idx="10">
                  <c:v>Improper Neutralization of Special Elements used in an OS Command ('OS Command Injection')</c:v>
                </c:pt>
                <c:pt idx="11">
                  <c:v>Out-of-bounds Write</c:v>
                </c:pt>
                <c:pt idx="12">
                  <c:v>Improper Authentication</c:v>
                </c:pt>
                <c:pt idx="13">
                  <c:v>NULL Pointer Dereference</c:v>
                </c:pt>
                <c:pt idx="14">
                  <c:v>Incorrect Permission Assignment for Critical Resource</c:v>
                </c:pt>
                <c:pt idx="15">
                  <c:v>Unrestricted Upload of File with Dangerous Type</c:v>
                </c:pt>
                <c:pt idx="16">
                  <c:v>Improper Restriction of XML External Entity Reference</c:v>
                </c:pt>
                <c:pt idx="17">
                  <c:v>Improper Control of Generation of Code ('Code Injection')</c:v>
                </c:pt>
                <c:pt idx="18">
                  <c:v>Use of Hard-coded Credentials</c:v>
                </c:pt>
                <c:pt idx="19">
                  <c:v>Uncontrolled Resource Consumption</c:v>
                </c:pt>
                <c:pt idx="20">
                  <c:v>Missing Release of Resource after Effective Lifetime</c:v>
                </c:pt>
                <c:pt idx="21">
                  <c:v>Untrusted Search Path</c:v>
                </c:pt>
                <c:pt idx="22">
                  <c:v>Deserialization of Untrusted Data</c:v>
                </c:pt>
                <c:pt idx="23">
                  <c:v>Improper Privilege Management</c:v>
                </c:pt>
                <c:pt idx="24">
                  <c:v>Improper Certificate Validation</c:v>
                </c:pt>
              </c:strCache>
            </c:strRef>
          </c:cat>
          <c:val>
            <c:numRef>
              <c:f>Sheet2!$C$3:$C$27</c:f>
              <c:numCache>
                <c:formatCode>General</c:formatCode>
                <c:ptCount val="25"/>
                <c:pt idx="0">
                  <c:v>3545</c:v>
                </c:pt>
                <c:pt idx="1">
                  <c:v>3430</c:v>
                </c:pt>
                <c:pt idx="2">
                  <c:v>2360</c:v>
                </c:pt>
                <c:pt idx="3">
                  <c:v>2300</c:v>
                </c:pt>
                <c:pt idx="4">
                  <c:v>1428</c:v>
                </c:pt>
                <c:pt idx="5">
                  <c:v>977</c:v>
                </c:pt>
                <c:pt idx="6">
                  <c:v>799</c:v>
                </c:pt>
                <c:pt idx="7">
                  <c:v>867</c:v>
                </c:pt>
                <c:pt idx="8">
                  <c:v>693</c:v>
                </c:pt>
                <c:pt idx="9">
                  <c:v>759</c:v>
                </c:pt>
                <c:pt idx="10">
                  <c:v>486</c:v>
                </c:pt>
                <c:pt idx="11">
                  <c:v>510</c:v>
                </c:pt>
                <c:pt idx="12">
                  <c:v>495</c:v>
                </c:pt>
                <c:pt idx="13">
                  <c:v>572</c:v>
                </c:pt>
                <c:pt idx="14">
                  <c:v>334</c:v>
                </c:pt>
                <c:pt idx="15">
                  <c:v>239</c:v>
                </c:pt>
                <c:pt idx="16">
                  <c:v>262</c:v>
                </c:pt>
                <c:pt idx="17">
                  <c:v>230</c:v>
                </c:pt>
                <c:pt idx="18">
                  <c:v>215</c:v>
                </c:pt>
                <c:pt idx="19">
                  <c:v>288</c:v>
                </c:pt>
                <c:pt idx="20">
                  <c:v>304</c:v>
                </c:pt>
                <c:pt idx="21">
                  <c:v>215</c:v>
                </c:pt>
                <c:pt idx="22">
                  <c:v>177</c:v>
                </c:pt>
                <c:pt idx="23">
                  <c:v>226</c:v>
                </c:pt>
                <c:pt idx="24">
                  <c:v>248</c:v>
                </c:pt>
              </c:numCache>
            </c:numRef>
          </c:val>
          <c:extLst>
            <c:ext xmlns:c16="http://schemas.microsoft.com/office/drawing/2014/chart" uri="{C3380CC4-5D6E-409C-BE32-E72D297353CC}">
              <c16:uniqueId val="{00000000-14A3-4DD7-8F2E-E527CDD9EB7C}"/>
            </c:ext>
          </c:extLst>
        </c:ser>
        <c:dLbls>
          <c:showLegendKey val="0"/>
          <c:showVal val="0"/>
          <c:showCatName val="0"/>
          <c:showSerName val="0"/>
          <c:showPercent val="0"/>
          <c:showBubbleSize val="0"/>
        </c:dLbls>
        <c:gapWidth val="182"/>
        <c:axId val="618922560"/>
        <c:axId val="618923872"/>
      </c:barChart>
      <c:catAx>
        <c:axId val="618922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18923872"/>
        <c:crosses val="autoZero"/>
        <c:auto val="1"/>
        <c:lblAlgn val="ctr"/>
        <c:lblOffset val="100"/>
        <c:noMultiLvlLbl val="0"/>
      </c:catAx>
      <c:valAx>
        <c:axId val="618923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8922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9910251340357565"/>
          <c:y val="0.20537139943398816"/>
          <c:w val="0.3008974865964244"/>
          <c:h val="0.56536703369040908"/>
        </c:manualLayout>
      </c:layout>
      <c:pieChart>
        <c:varyColors val="1"/>
        <c:ser>
          <c:idx val="0"/>
          <c:order val="0"/>
          <c:explosion val="4"/>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F5B-4138-A618-40C5A22820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F5B-4138-A618-40C5A22820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F5B-4138-A618-40C5A22820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F5B-4138-A618-40C5A22820F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F5B-4138-A618-40C5A22820F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F5B-4138-A618-40C5A22820F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F5B-4138-A618-40C5A22820F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F5B-4138-A618-40C5A22820F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F5B-4138-A618-40C5A22820F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F5B-4138-A618-40C5A22820F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F5B-4138-A618-40C5A22820F4}"/>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CF5B-4138-A618-40C5A22820F4}"/>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CF5B-4138-A618-40C5A22820F4}"/>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CF5B-4138-A618-40C5A22820F4}"/>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CF5B-4138-A618-40C5A22820F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Sheet2!$B$2:$B$16</c:f>
              <c:strCache>
                <c:ptCount val="15"/>
                <c:pt idx="0">
                  <c:v>Name</c:v>
                </c:pt>
                <c:pt idx="1">
                  <c:v>Improper Restriction of Operations within the Bounds of a Memory Buffer</c:v>
                </c:pt>
                <c:pt idx="2">
                  <c:v>Improper Neutralization of Input During Web Page Generation ('Cross-site Scripting')</c:v>
                </c:pt>
                <c:pt idx="3">
                  <c:v>Improper Input Validation</c:v>
                </c:pt>
                <c:pt idx="4">
                  <c:v>Information Exposure</c:v>
                </c:pt>
                <c:pt idx="5">
                  <c:v>Out-of-bounds Read</c:v>
                </c:pt>
                <c:pt idx="6">
                  <c:v>Improper Neutralization of Special Elements used in an SQL Command ('SQL Injection')</c:v>
                </c:pt>
                <c:pt idx="7">
                  <c:v>Use After Free</c:v>
                </c:pt>
                <c:pt idx="8">
                  <c:v>Integer Overflow or Wraparound</c:v>
                </c:pt>
                <c:pt idx="9">
                  <c:v>Cross-Site Request Forgery (CSRF)</c:v>
                </c:pt>
                <c:pt idx="10">
                  <c:v>Improper Limitation of a Pathname to a Restricted Directory ('Path Traversal')</c:v>
                </c:pt>
                <c:pt idx="11">
                  <c:v>Improper Neutralization of Special Elements used in an OS Command ('OS Command Injection')</c:v>
                </c:pt>
                <c:pt idx="12">
                  <c:v>Out-of-bounds Write</c:v>
                </c:pt>
                <c:pt idx="13">
                  <c:v>Improper Authentication</c:v>
                </c:pt>
                <c:pt idx="14">
                  <c:v>NULL Pointer Dereference</c:v>
                </c:pt>
              </c:strCache>
            </c:strRef>
          </c:cat>
          <c:val>
            <c:numRef>
              <c:f>Sheet2!$C$2:$C$16</c:f>
              <c:numCache>
                <c:formatCode>General</c:formatCode>
                <c:ptCount val="15"/>
                <c:pt idx="0">
                  <c:v>0</c:v>
                </c:pt>
                <c:pt idx="1">
                  <c:v>3545</c:v>
                </c:pt>
                <c:pt idx="2">
                  <c:v>3430</c:v>
                </c:pt>
                <c:pt idx="3">
                  <c:v>2360</c:v>
                </c:pt>
                <c:pt idx="4">
                  <c:v>2300</c:v>
                </c:pt>
                <c:pt idx="5">
                  <c:v>1428</c:v>
                </c:pt>
                <c:pt idx="6">
                  <c:v>977</c:v>
                </c:pt>
                <c:pt idx="7">
                  <c:v>799</c:v>
                </c:pt>
                <c:pt idx="8">
                  <c:v>867</c:v>
                </c:pt>
                <c:pt idx="9">
                  <c:v>693</c:v>
                </c:pt>
                <c:pt idx="10">
                  <c:v>759</c:v>
                </c:pt>
                <c:pt idx="11">
                  <c:v>486</c:v>
                </c:pt>
                <c:pt idx="12">
                  <c:v>510</c:v>
                </c:pt>
                <c:pt idx="13">
                  <c:v>495</c:v>
                </c:pt>
                <c:pt idx="14">
                  <c:v>572</c:v>
                </c:pt>
              </c:numCache>
            </c:numRef>
          </c:val>
          <c:extLst>
            <c:ext xmlns:c16="http://schemas.microsoft.com/office/drawing/2014/chart" uri="{C3380CC4-5D6E-409C-BE32-E72D297353CC}">
              <c16:uniqueId val="{0000001E-CF5B-4138-A618-40C5A22820F4}"/>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2.7355817481221761E-2"/>
          <c:w val="0.75186482853289061"/>
          <c:h val="0.9686178072882337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Sheet3!$C$3:$C$16</c:f>
              <c:strCache>
                <c:ptCount val="14"/>
                <c:pt idx="0">
                  <c:v>Loop with Unreachable Exit Condition ('Infinite Loop')</c:v>
                </c:pt>
                <c:pt idx="1">
                  <c:v>Insufficiently Protected Credentials</c:v>
                </c:pt>
                <c:pt idx="2">
                  <c:v>Incorrect Type Conversion or Cast</c:v>
                </c:pt>
                <c:pt idx="3">
                  <c:v>Concurrent Execution using Shared Resource with Improper Synchronization ('Race Condition')</c:v>
                </c:pt>
                <c:pt idx="4">
                  <c:v>Server-Side Request Forgery (SSRF)</c:v>
                </c:pt>
                <c:pt idx="5">
                  <c:v>Double Free</c:v>
                </c:pt>
                <c:pt idx="6">
                  <c:v>URL Redirection to Untrusted Site ('Open Redirect')</c:v>
                </c:pt>
                <c:pt idx="7">
                  <c:v>Incorrect Authorization</c:v>
                </c:pt>
                <c:pt idx="8">
                  <c:v>Missing Authorization</c:v>
                </c:pt>
                <c:pt idx="9">
                  <c:v>Inclusion of Sensitive Information in Log Files</c:v>
                </c:pt>
                <c:pt idx="10">
                  <c:v>Missing Authentication for Critical Function</c:v>
                </c:pt>
                <c:pt idx="11">
                  <c:v>Session Fixation</c:v>
                </c:pt>
                <c:pt idx="12">
                  <c:v>Inadequate Encryption Strength</c:v>
                </c:pt>
                <c:pt idx="13">
                  <c:v>Allocation of Resources Without Limits or Throttling</c:v>
                </c:pt>
              </c:strCache>
            </c:strRef>
          </c:cat>
          <c:val>
            <c:numRef>
              <c:f>Sheet3!$D$3:$D$16</c:f>
              <c:numCache>
                <c:formatCode>General</c:formatCode>
                <c:ptCount val="14"/>
                <c:pt idx="0">
                  <c:v>218</c:v>
                </c:pt>
                <c:pt idx="1">
                  <c:v>150</c:v>
                </c:pt>
                <c:pt idx="2">
                  <c:v>143</c:v>
                </c:pt>
                <c:pt idx="3">
                  <c:v>187</c:v>
                </c:pt>
                <c:pt idx="4">
                  <c:v>128</c:v>
                </c:pt>
                <c:pt idx="5">
                  <c:v>111</c:v>
                </c:pt>
                <c:pt idx="6">
                  <c:v>159</c:v>
                </c:pt>
                <c:pt idx="7">
                  <c:v>113</c:v>
                </c:pt>
                <c:pt idx="8">
                  <c:v>92</c:v>
                </c:pt>
                <c:pt idx="9">
                  <c:v>90</c:v>
                </c:pt>
                <c:pt idx="10">
                  <c:v>66</c:v>
                </c:pt>
                <c:pt idx="11">
                  <c:v>76</c:v>
                </c:pt>
                <c:pt idx="12">
                  <c:v>73</c:v>
                </c:pt>
                <c:pt idx="13">
                  <c:v>75</c:v>
                </c:pt>
              </c:numCache>
            </c:numRef>
          </c:val>
          <c:extLst>
            <c:ext xmlns:c16="http://schemas.microsoft.com/office/drawing/2014/chart" uri="{C3380CC4-5D6E-409C-BE32-E72D297353CC}">
              <c16:uniqueId val="{00000000-6684-4C63-B6C2-484AF0231CEC}"/>
            </c:ext>
          </c:extLst>
        </c:ser>
        <c:dLbls>
          <c:showLegendKey val="0"/>
          <c:showVal val="0"/>
          <c:showCatName val="0"/>
          <c:showSerName val="0"/>
          <c:showPercent val="0"/>
          <c:showBubbleSize val="0"/>
        </c:dLbls>
        <c:gapWidth val="182"/>
        <c:axId val="444964208"/>
        <c:axId val="444964536"/>
      </c:barChart>
      <c:catAx>
        <c:axId val="4449642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44964536"/>
        <c:crosses val="autoZero"/>
        <c:auto val="1"/>
        <c:lblAlgn val="ctr"/>
        <c:lblOffset val="100"/>
        <c:noMultiLvlLbl val="0"/>
      </c:catAx>
      <c:valAx>
        <c:axId val="4449645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4964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56978-F994-4764-9FAA-A6AECFB348A9}" type="datetimeFigureOut">
              <a:rPr lang="en-US" smtClean="0"/>
              <a:t>7/7/2020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42DD-C3C8-45AA-AB1C-1288B7E203BC}" type="slidenum">
              <a:rPr lang="en-US" smtClean="0"/>
              <a:t>‹#›</a:t>
            </a:fld>
            <a:endParaRPr lang="en-US"/>
          </a:p>
        </p:txBody>
      </p:sp>
    </p:spTree>
    <p:extLst>
      <p:ext uri="{BB962C8B-B14F-4D97-AF65-F5344CB8AC3E}">
        <p14:creationId xmlns:p14="http://schemas.microsoft.com/office/powerpoint/2010/main" val="9075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F5FBFFB7-D85F-457C-8A8A-0CC03CC6D844}"/>
              </a:ext>
            </a:extLst>
          </p:cNvPr>
          <p:cNvSpPr>
            <a:spLocks noGrp="1" noChangeArrowheads="1"/>
          </p:cNvSpPr>
          <p:nvPr>
            <p:ph type="sldNum" sz="quarter" idx="5"/>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C625322-E475-4EE6-B244-BF30B1B6E2CD}" type="slidenum">
              <a:rPr lang="en-US" altLang="en-US" sz="1200"/>
              <a:pPr eaLnBrk="1" hangingPunct="1"/>
              <a:t>1</a:t>
            </a:fld>
            <a:endParaRPr lang="en-US" altLang="en-US" sz="1200"/>
          </a:p>
        </p:txBody>
      </p:sp>
      <p:sp>
        <p:nvSpPr>
          <p:cNvPr id="30723" name="Rectangle 2">
            <a:extLst>
              <a:ext uri="{FF2B5EF4-FFF2-40B4-BE49-F238E27FC236}">
                <a16:creationId xmlns:a16="http://schemas.microsoft.com/office/drawing/2014/main" id="{1F8BBC57-FAB4-4775-B76C-6404AC4B2396}"/>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6A54E5A0-DB69-4050-BD5E-CEAF88057678}"/>
              </a:ext>
            </a:extLst>
          </p:cNvPr>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668F5A0-077C-45B2-8A4C-0E06716A599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E6529EFC-1D02-4445-A65C-A3999F258A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17920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30D517-14A9-4543-97AC-CE81AEB2BC4E}"/>
              </a:ext>
            </a:extLst>
          </p:cNvPr>
          <p:cNvSpPr>
            <a:spLocks noGrp="1" noChangeArrowheads="1"/>
          </p:cNvSpPr>
          <p:nvPr>
            <p:ph type="sldNum" sz="quarter" idx="5"/>
          </p:nvPr>
        </p:nvSpPr>
        <p:spPr>
          <a:ln/>
        </p:spPr>
        <p:txBody>
          <a:bodyPr/>
          <a:lstStyle/>
          <a:p>
            <a:fld id="{D82402FA-ECDB-4E42-81E2-0AB8E137CC11}" type="slidenum">
              <a:rPr lang="en-US" altLang="en-US"/>
              <a:pPr/>
              <a:t>20</a:t>
            </a:fld>
            <a:endParaRPr lang="en-US" altLang="en-US"/>
          </a:p>
        </p:txBody>
      </p:sp>
      <p:sp>
        <p:nvSpPr>
          <p:cNvPr id="36866" name="Rectangle 2">
            <a:extLst>
              <a:ext uri="{FF2B5EF4-FFF2-40B4-BE49-F238E27FC236}">
                <a16:creationId xmlns:a16="http://schemas.microsoft.com/office/drawing/2014/main" id="{B8479CAA-ED6F-45FB-9632-2C0F65560A8A}"/>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B7D7E0E4-C37D-4D5C-BF63-C81172D1BC3C}"/>
              </a:ext>
            </a:extLst>
          </p:cNvPr>
          <p:cNvSpPr>
            <a:spLocks noGrp="1" noChangeArrowheads="1"/>
          </p:cNvSpPr>
          <p:nvPr>
            <p:ph type="body" idx="1"/>
          </p:nvPr>
        </p:nvSpPr>
        <p:spPr/>
        <p:txBody>
          <a:bodyPr/>
          <a:lstStyle/>
          <a:p>
            <a:r>
              <a:rPr lang="en-US" altLang="en-US"/>
              <a:t>First real programs were made only 50 years ago</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DF7D64-6257-4F47-9712-9B65EF7CC1C9}"/>
              </a:ext>
            </a:extLst>
          </p:cNvPr>
          <p:cNvSpPr>
            <a:spLocks noGrp="1" noChangeArrowheads="1"/>
          </p:cNvSpPr>
          <p:nvPr>
            <p:ph type="sldNum" sz="quarter" idx="5"/>
          </p:nvPr>
        </p:nvSpPr>
        <p:spPr>
          <a:ln/>
        </p:spPr>
        <p:txBody>
          <a:bodyPr/>
          <a:lstStyle/>
          <a:p>
            <a:fld id="{6039A1C8-FFFC-4260-B458-D200AE71ACBC}" type="slidenum">
              <a:rPr lang="en-US" altLang="en-US"/>
              <a:pPr/>
              <a:t>23</a:t>
            </a:fld>
            <a:endParaRPr lang="en-US" altLang="en-US"/>
          </a:p>
        </p:txBody>
      </p:sp>
      <p:sp>
        <p:nvSpPr>
          <p:cNvPr id="49154" name="Rectangle 2">
            <a:extLst>
              <a:ext uri="{FF2B5EF4-FFF2-40B4-BE49-F238E27FC236}">
                <a16:creationId xmlns:a16="http://schemas.microsoft.com/office/drawing/2014/main" id="{53162F1C-4807-44FD-ABD3-695F5F3899A7}"/>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472C33F2-0F88-4A75-A1DD-D43AFCC1EAF5}"/>
              </a:ext>
            </a:extLst>
          </p:cNvPr>
          <p:cNvSpPr>
            <a:spLocks noGrp="1" noChangeArrowheads="1"/>
          </p:cNvSpPr>
          <p:nvPr>
            <p:ph type="body" idx="1"/>
          </p:nvPr>
        </p:nvSpPr>
        <p:spPr/>
        <p:txBody>
          <a:bodyPr/>
          <a:lstStyle/>
          <a:p>
            <a:pPr lvl="2"/>
            <a:r>
              <a:rPr lang="en-US" altLang="en-US" b="1"/>
              <a:t>1980 ARPAnet collapse. Hardware omission (no memory parity), flaky garbage collection, two hardware errors, propagated to entire net: four-hour outage. </a:t>
            </a:r>
          </a:p>
          <a:p>
            <a:pPr lvl="2"/>
            <a:endParaRPr lang="en-US" altLang="en-US" b="1"/>
          </a:p>
          <a:p>
            <a:pPr lvl="2"/>
            <a:r>
              <a:rPr lang="en-US" altLang="en-US" b="1"/>
              <a:t>Internet service outages. 1997 black hole due to routing table error: 50,000 addresses pointing to one site. 1986 Northeast disconnect. </a:t>
            </a:r>
          </a:p>
          <a:p>
            <a:pPr lvl="2"/>
            <a:endParaRPr lang="en-US" altLang="en-US" b="1"/>
          </a:p>
          <a:p>
            <a:pPr lvl="2"/>
            <a:r>
              <a:rPr lang="en-US" altLang="en-US" b="1"/>
              <a:t>Network Solutions Internet domain table error blocks .com and .net for four hours. </a:t>
            </a:r>
          </a:p>
          <a:p>
            <a:pPr lvl="2"/>
            <a:endParaRPr lang="en-US" altLang="en-US" b="1"/>
          </a:p>
          <a:p>
            <a:pPr lvl="2"/>
            <a:r>
              <a:rPr lang="en-US" altLang="en-US" b="1"/>
              <a:t>1990 AT&amp;T long-distance calling blockage due to SS7 software flaw: crashes propagated incessantly for 11 hours. </a:t>
            </a:r>
          </a:p>
          <a:p>
            <a:pPr lvl="2"/>
            <a:endParaRPr lang="en-US" altLang="en-US" b="1"/>
          </a:p>
          <a:p>
            <a:pPr lvl="2"/>
            <a:r>
              <a:rPr lang="en-US" altLang="en-US" b="1"/>
              <a:t>1998 AT&amp;T packet-data frame-relay network collapsed US-wide: faulty software upgrade gave 26-hour black-hole effect. </a:t>
            </a:r>
          </a:p>
          <a:p>
            <a:pPr lvl="2"/>
            <a:endParaRPr lang="en-US" altLang="en-US" b="1"/>
          </a:p>
          <a:p>
            <a:pPr lvl="2"/>
            <a:r>
              <a:rPr lang="en-US" altLang="en-US" b="1"/>
              <a:t>More Large-Scale Case Histories</a:t>
            </a:r>
            <a:br>
              <a:rPr lang="en-US" altLang="en-US" b="1"/>
            </a:br>
            <a:r>
              <a:rPr lang="en-US" altLang="en-US" b="1"/>
              <a:t>- - - - - - - - - - - - - - - - - - -</a:t>
            </a:r>
            <a:br>
              <a:rPr lang="en-US" altLang="en-US" b="1"/>
            </a:br>
            <a:r>
              <a:rPr lang="en-US" altLang="en-US" b="1"/>
              <a:t>Summer 1996 Western power outages: 2 July 1996 over 10 Western states (tree, operator, propagation). 10 August 1996 affected 8 million customers in 8 states, Canada, Baja. </a:t>
            </a:r>
          </a:p>
          <a:p>
            <a:pPr lvl="2"/>
            <a:endParaRPr lang="en-US" altLang="en-US" b="1"/>
          </a:p>
          <a:p>
            <a:pPr lvl="2"/>
            <a:r>
              <a:rPr lang="en-US" altLang="en-US" b="1"/>
              <a:t>May 1998 Galaxy IV satellite failure, primary and backup systems both failed, disabling 40M pager systems, etc. Reconfiguration problematic, moving satellites or antennas, reprogramming, ... </a:t>
            </a:r>
          </a:p>
          <a:p>
            <a:pPr lvl="2"/>
            <a:endParaRPr lang="en-US" altLang="en-US" b="1"/>
          </a:p>
          <a:p>
            <a:pPr lvl="2"/>
            <a:r>
              <a:rPr lang="en-US" altLang="en-US" b="1"/>
              <a:t>1997 Kansas City power outage triggered national air-traffic snarl: operator shutdown wrong system half in preventive maintenance. Many other air-traffic propagation effects. </a:t>
            </a:r>
          </a:p>
          <a:p>
            <a:pPr lvl="2"/>
            <a:endParaRPr lang="en-US" altLang="en-US"/>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32A1B22-E592-40EB-9C9E-DE949A7BCFC4}"/>
              </a:ext>
            </a:extLst>
          </p:cNvPr>
          <p:cNvSpPr>
            <a:spLocks noGrp="1" noChangeArrowheads="1"/>
          </p:cNvSpPr>
          <p:nvPr>
            <p:ph type="sldNum" sz="quarter" idx="5"/>
          </p:nvPr>
        </p:nvSpPr>
        <p:spPr>
          <a:ln/>
        </p:spPr>
        <p:txBody>
          <a:bodyPr/>
          <a:lstStyle/>
          <a:p>
            <a:fld id="{434DD57A-997E-4F78-94D6-31FA4B6B27BB}" type="slidenum">
              <a:rPr lang="en-US" altLang="en-US"/>
              <a:pPr/>
              <a:t>24</a:t>
            </a:fld>
            <a:endParaRPr lang="en-US" altLang="en-US"/>
          </a:p>
        </p:txBody>
      </p:sp>
      <p:sp>
        <p:nvSpPr>
          <p:cNvPr id="25602" name="Rectangle 2">
            <a:extLst>
              <a:ext uri="{FF2B5EF4-FFF2-40B4-BE49-F238E27FC236}">
                <a16:creationId xmlns:a16="http://schemas.microsoft.com/office/drawing/2014/main" id="{1DC24737-1795-463C-9AEE-CE2BFDB95936}"/>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49EAB349-01BE-41A2-B92C-208E018C3E14}"/>
              </a:ext>
            </a:extLst>
          </p:cNvPr>
          <p:cNvSpPr>
            <a:spLocks noGrp="1" noChangeArrowheads="1"/>
          </p:cNvSpPr>
          <p:nvPr>
            <p:ph type="body" idx="1"/>
          </p:nvPr>
        </p:nvSpPr>
        <p:spPr/>
        <p:txBody>
          <a:bodyPr/>
          <a:lstStyle/>
          <a:p>
            <a:r>
              <a:rPr lang="en-US" altLang="en-US"/>
              <a:t>The CLEC’s are like an extranet – they have to be trusted – this is regulated.</a:t>
            </a:r>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DF7D64-6257-4F47-9712-9B65EF7CC1C9}"/>
              </a:ext>
            </a:extLst>
          </p:cNvPr>
          <p:cNvSpPr>
            <a:spLocks noGrp="1" noChangeArrowheads="1"/>
          </p:cNvSpPr>
          <p:nvPr>
            <p:ph type="sldNum" sz="quarter" idx="5"/>
          </p:nvPr>
        </p:nvSpPr>
        <p:spPr>
          <a:ln/>
        </p:spPr>
        <p:txBody>
          <a:bodyPr/>
          <a:lstStyle/>
          <a:p>
            <a:fld id="{6039A1C8-FFFC-4260-B458-D200AE71ACBC}" type="slidenum">
              <a:rPr lang="en-US" altLang="en-US"/>
              <a:pPr/>
              <a:t>25</a:t>
            </a:fld>
            <a:endParaRPr lang="en-US" altLang="en-US"/>
          </a:p>
        </p:txBody>
      </p:sp>
      <p:sp>
        <p:nvSpPr>
          <p:cNvPr id="49154" name="Rectangle 2">
            <a:extLst>
              <a:ext uri="{FF2B5EF4-FFF2-40B4-BE49-F238E27FC236}">
                <a16:creationId xmlns:a16="http://schemas.microsoft.com/office/drawing/2014/main" id="{53162F1C-4807-44FD-ABD3-695F5F3899A7}"/>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472C33F2-0F88-4A75-A1DD-D43AFCC1EAF5}"/>
              </a:ext>
            </a:extLst>
          </p:cNvPr>
          <p:cNvSpPr>
            <a:spLocks noGrp="1" noChangeArrowheads="1"/>
          </p:cNvSpPr>
          <p:nvPr>
            <p:ph type="body" idx="1"/>
          </p:nvPr>
        </p:nvSpPr>
        <p:spPr/>
        <p:txBody>
          <a:bodyPr/>
          <a:lstStyle/>
          <a:p>
            <a:pPr lvl="2"/>
            <a:r>
              <a:rPr lang="en-US" altLang="en-US" b="1"/>
              <a:t>1980 ARPAnet collapse. Hardware omission (no memory parity), flaky garbage collection, two hardware errors, propagated to entire net: four-hour outage. </a:t>
            </a:r>
          </a:p>
          <a:p>
            <a:pPr lvl="2"/>
            <a:endParaRPr lang="en-US" altLang="en-US" b="1"/>
          </a:p>
          <a:p>
            <a:pPr lvl="2"/>
            <a:r>
              <a:rPr lang="en-US" altLang="en-US" b="1"/>
              <a:t>Internet service outages. 1997 black hole due to routing table error: 50,000 addresses pointing to one site. 1986 Northeast disconnect. </a:t>
            </a:r>
          </a:p>
          <a:p>
            <a:pPr lvl="2"/>
            <a:endParaRPr lang="en-US" altLang="en-US" b="1"/>
          </a:p>
          <a:p>
            <a:pPr lvl="2"/>
            <a:r>
              <a:rPr lang="en-US" altLang="en-US" b="1"/>
              <a:t>Network Solutions Internet domain table error blocks .com and .net for four hours. </a:t>
            </a:r>
          </a:p>
          <a:p>
            <a:pPr lvl="2"/>
            <a:endParaRPr lang="en-US" altLang="en-US" b="1"/>
          </a:p>
          <a:p>
            <a:pPr lvl="2"/>
            <a:r>
              <a:rPr lang="en-US" altLang="en-US" b="1"/>
              <a:t>1990 AT&amp;T long-distance calling blockage due to SS7 software flaw: crashes propagated incessantly for 11 hours. </a:t>
            </a:r>
          </a:p>
          <a:p>
            <a:pPr lvl="2"/>
            <a:endParaRPr lang="en-US" altLang="en-US" b="1"/>
          </a:p>
          <a:p>
            <a:pPr lvl="2"/>
            <a:r>
              <a:rPr lang="en-US" altLang="en-US" b="1"/>
              <a:t>1998 AT&amp;T packet-data frame-relay network collapsed US-wide: faulty software upgrade gave 26-hour black-hole effect. </a:t>
            </a:r>
          </a:p>
          <a:p>
            <a:pPr lvl="2"/>
            <a:endParaRPr lang="en-US" altLang="en-US" b="1"/>
          </a:p>
          <a:p>
            <a:pPr lvl="2"/>
            <a:r>
              <a:rPr lang="en-US" altLang="en-US" b="1"/>
              <a:t>More Large-Scale Case Histories</a:t>
            </a:r>
            <a:br>
              <a:rPr lang="en-US" altLang="en-US" b="1"/>
            </a:br>
            <a:r>
              <a:rPr lang="en-US" altLang="en-US" b="1"/>
              <a:t>- - - - - - - - - - - - - - - - - - -</a:t>
            </a:r>
            <a:br>
              <a:rPr lang="en-US" altLang="en-US" b="1"/>
            </a:br>
            <a:r>
              <a:rPr lang="en-US" altLang="en-US" b="1"/>
              <a:t>Summer 1996 Western power outages: 2 July 1996 over 10 Western states (tree, operator, propagation). 10 August 1996 affected 8 million customers in 8 states, Canada, Baja. </a:t>
            </a:r>
          </a:p>
          <a:p>
            <a:pPr lvl="2"/>
            <a:endParaRPr lang="en-US" altLang="en-US" b="1"/>
          </a:p>
          <a:p>
            <a:pPr lvl="2"/>
            <a:r>
              <a:rPr lang="en-US" altLang="en-US" b="1"/>
              <a:t>May 1998 Galaxy IV satellite failure, primary and backup systems both failed, disabling 40M pager systems, etc. Reconfiguration problematic, moving satellites or antennas, reprogramming, ... </a:t>
            </a:r>
          </a:p>
          <a:p>
            <a:pPr lvl="2"/>
            <a:endParaRPr lang="en-US" altLang="en-US" b="1"/>
          </a:p>
          <a:p>
            <a:pPr lvl="2"/>
            <a:r>
              <a:rPr lang="en-US" altLang="en-US" b="1"/>
              <a:t>1997 Kansas City power outage triggered national air-traffic snarl: operator shutdown wrong system half in preventive maintenance. Many other air-traffic propagation effects. </a:t>
            </a:r>
          </a:p>
          <a:p>
            <a:pPr lvl="2"/>
            <a:endParaRPr lang="en-US" altLang="en-US"/>
          </a:p>
          <a:p>
            <a:endParaRPr lang="en-US" altLang="en-US"/>
          </a:p>
        </p:txBody>
      </p:sp>
    </p:spTree>
    <p:extLst>
      <p:ext uri="{BB962C8B-B14F-4D97-AF65-F5344CB8AC3E}">
        <p14:creationId xmlns:p14="http://schemas.microsoft.com/office/powerpoint/2010/main" val="3934339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D6D3839-4BB6-429C-92CB-ED444AB60ECA}"/>
              </a:ext>
            </a:extLst>
          </p:cNvPr>
          <p:cNvSpPr>
            <a:spLocks noGrp="1" noChangeArrowheads="1"/>
          </p:cNvSpPr>
          <p:nvPr>
            <p:ph type="sldNum" sz="quarter" idx="5"/>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51497BA-A4C0-4035-97B9-B6EB204452A8}" type="slidenum">
              <a:rPr lang="en-US" altLang="en-US" sz="1200"/>
              <a:pPr eaLnBrk="1" hangingPunct="1"/>
              <a:t>54</a:t>
            </a:fld>
            <a:endParaRPr lang="en-US" altLang="en-US" sz="1200"/>
          </a:p>
        </p:txBody>
      </p:sp>
      <p:sp>
        <p:nvSpPr>
          <p:cNvPr id="31747" name="Rectangle 2">
            <a:extLst>
              <a:ext uri="{FF2B5EF4-FFF2-40B4-BE49-F238E27FC236}">
                <a16:creationId xmlns:a16="http://schemas.microsoft.com/office/drawing/2014/main" id="{3A85A79B-0301-4124-ADD4-5785A8B9FFB6}"/>
              </a:ext>
            </a:extLst>
          </p:cNvPr>
          <p:cNvSpPr>
            <a:spLocks noGrp="1" noRot="1" noChangeAspect="1" noChangeArrowheads="1" noTextEdit="1"/>
          </p:cNvSpPr>
          <p:nvPr>
            <p:ph type="sldImg"/>
          </p:nvPr>
        </p:nvSpPr>
        <p:spPr>
          <a:solidFill>
            <a:srgbClr val="FFFFFF"/>
          </a:solidFill>
          <a:ln/>
        </p:spPr>
      </p:sp>
      <p:sp>
        <p:nvSpPr>
          <p:cNvPr id="31748" name="Rectangle 3">
            <a:extLst>
              <a:ext uri="{FF2B5EF4-FFF2-40B4-BE49-F238E27FC236}">
                <a16:creationId xmlns:a16="http://schemas.microsoft.com/office/drawing/2014/main" id="{194499BB-052D-4D9C-801B-5B09E0584E9A}"/>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latin typeface="Times New Roman" panose="02020603050405020304" pitchFamily="18" charset="0"/>
              </a:rPr>
              <a:t>Prevention is ideal, because then there are no successful attacks.</a:t>
            </a:r>
          </a:p>
          <a:p>
            <a:pPr eaLnBrk="1" hangingPunct="1"/>
            <a:r>
              <a:rPr lang="en-US" altLang="en-US">
                <a:latin typeface="Times New Roman" panose="02020603050405020304" pitchFamily="18" charset="0"/>
              </a:rPr>
              <a:t>Detection occurs after someone violates the policy. The mechanism determines that a violation of the policy has occurred (or is underway), and reports it. The system (or system security officer) must then respond appropriately.</a:t>
            </a:r>
          </a:p>
          <a:p>
            <a:pPr eaLnBrk="1" hangingPunct="1"/>
            <a:r>
              <a:rPr lang="en-US" altLang="en-US">
                <a:latin typeface="Times New Roman" panose="02020603050405020304" pitchFamily="18" charset="0"/>
              </a:rPr>
              <a:t>Recovery means that the system continues to function correctly, possibly after a period during which it fails to function correctly. If the system functions correctly always, but possibly with degraded services, it is said to be intrusion tolerant. This is very difficult to do correctly; usually, recovery means that the attack is stopped, the system fixed (which may involve shutting down the system for some time, or making it unavailable to all users except the system security officers), and then the system resumes correct operations.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4DE94AD-1D84-4FD7-A456-3869D34AFA71}"/>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50A9B7B6-15B7-4244-AB81-ED0985CF85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4DE94AD-1D84-4FD7-A456-3869D34AFA71}"/>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50A9B7B6-15B7-4244-AB81-ED0985CF85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10098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668F5A0-077C-45B2-8A4C-0E06716A599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E6529EFC-1D02-4445-A65C-A3999F258A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7EF97C0-09E1-4A31-8BB1-AB3DCC163871}"/>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A1F0A170-423F-4EBD-87D4-DE25366FC6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4B0F076-1EE6-426B-8064-63439FA85783}"/>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638CC590-5586-40E8-9B33-7213353D43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668F5A0-077C-45B2-8A4C-0E06716A599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E6529EFC-1D02-4445-A65C-A3999F258A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596116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4B0F076-1EE6-426B-8064-63439FA85783}"/>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638CC590-5586-40E8-9B33-7213353D43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41426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668F5A0-077C-45B2-8A4C-0E06716A599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E6529EFC-1D02-4445-A65C-A3999F258A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13068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668F5A0-077C-45B2-8A4C-0E06716A599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E6529EFC-1D02-4445-A65C-A3999F258A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53285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668F5A0-077C-45B2-8A4C-0E06716A599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E6529EFC-1D02-4445-A65C-A3999F258A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84032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B59A-823E-4A4C-9BBD-A6A4A919E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07C09E-3FE1-421D-9770-A89B86F69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3B904B-93EE-4FFB-B2C2-0B5AF77D1482}"/>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00BB6C8F-38AA-449D-8300-6B9648162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6AEC9-A33F-4580-9AF4-C40900857FF8}"/>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237491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BD8A-3782-45E5-BDE7-1014AD5B90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37ED2-9969-494C-AB15-4617D2216A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85451-71CF-4C92-8FB8-7CAAA2A56B4B}"/>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F5BF108E-B417-44C8-A48B-7830763B8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6D844-AD8F-4031-A128-9307B2073F42}"/>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151497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794D5-E0EA-474E-BE8F-93A7AD648A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A08D2C-8056-4E79-92DD-5553356539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81AC4-0435-4082-83BF-75C3B852213F}"/>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E63F53F4-449A-4C20-AE2A-9F0A153FA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64D5D-C149-4A8D-96B6-A77E90169C77}"/>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89854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3EDC-4D6D-4DF1-9B1F-8C94C22AF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9D3077-DED5-425C-A70B-5CDEBACF6A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0C52A-0FB4-4D44-AEAC-280EC60B1D07}"/>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47B0052A-766D-4447-B90A-57762D226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56196-362D-46E9-8EF8-D44C106A8915}"/>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58340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06AA-4A68-4FE0-AF52-C092F7303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D2C23C-2912-4317-988E-743CDE75C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92223C-C230-4256-9714-792023E54FEC}"/>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2132A120-B0B5-4614-BA98-ABBEA955C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AEB75-672D-46B2-B10A-67B7164A7FF1}"/>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402143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BD06-D4CD-44B3-B80E-8F271CBBDF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20F07B-3A36-447F-AE14-DFF2478A8C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99EA65-6A36-4C8E-9CBA-F717606385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32A4AC-3F20-489A-945A-36802FFF428C}"/>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6" name="Footer Placeholder 5">
            <a:extLst>
              <a:ext uri="{FF2B5EF4-FFF2-40B4-BE49-F238E27FC236}">
                <a16:creationId xmlns:a16="http://schemas.microsoft.com/office/drawing/2014/main" id="{F87C14BF-3017-4AA2-81AC-E5AAE8D28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B8008-F726-4B28-AE55-9EBD767F7B86}"/>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195252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B636-A028-468E-8ADC-20EE76060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B17573-C65A-46B1-98FF-4C6AC8E655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33DBDF-CF9D-49C6-AF9C-45A74345B2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EB7B0-6921-43FE-9E62-F563E9C08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4F50E0-4752-46C6-891E-9E3DC8B0B4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43470-0838-4A27-9007-A3C6468464B1}"/>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8" name="Footer Placeholder 7">
            <a:extLst>
              <a:ext uri="{FF2B5EF4-FFF2-40B4-BE49-F238E27FC236}">
                <a16:creationId xmlns:a16="http://schemas.microsoft.com/office/drawing/2014/main" id="{DE1CF215-B24A-4E97-BD48-38D4D36B59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BE535-CBF6-47BD-9888-AB997B80CDB3}"/>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70375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4864-4535-472F-A686-2097FE2CA3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7354B-9226-46E7-A630-A0D0A637B020}"/>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4" name="Footer Placeholder 3">
            <a:extLst>
              <a:ext uri="{FF2B5EF4-FFF2-40B4-BE49-F238E27FC236}">
                <a16:creationId xmlns:a16="http://schemas.microsoft.com/office/drawing/2014/main" id="{B9879925-D7E8-4FEB-ADEE-28F8397F3D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BA79B2-D390-4EB4-BD6C-D0D571D46D36}"/>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74527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41F387-1784-43D6-9996-D7079839120D}"/>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3" name="Footer Placeholder 2">
            <a:extLst>
              <a:ext uri="{FF2B5EF4-FFF2-40B4-BE49-F238E27FC236}">
                <a16:creationId xmlns:a16="http://schemas.microsoft.com/office/drawing/2014/main" id="{22D588CD-37C3-44AF-BD29-EDFD4D2C19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E010DD-F0F8-46F4-8AD9-A17F4D2BDED1}"/>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177938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34F7-206F-4ED0-82E2-EC002F925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5D63B2-C2DE-4B36-83F1-90F189124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7347F8-FAAE-475B-B34B-D8D3F5D0C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B18ABC-E136-4642-8FC6-1D8C3DDF4DAD}"/>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6" name="Footer Placeholder 5">
            <a:extLst>
              <a:ext uri="{FF2B5EF4-FFF2-40B4-BE49-F238E27FC236}">
                <a16:creationId xmlns:a16="http://schemas.microsoft.com/office/drawing/2014/main" id="{825B8F6B-CCC1-4AE6-B665-A80C2209F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449F8-4EF2-4661-9481-1356961B0490}"/>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230562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038F-CA25-476A-B0CC-8FDF056BC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25D531-22C2-4816-BE11-2155468C5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7A52FA-81EC-41CC-A1C5-A523EE724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E06BE9-62D6-4266-A8B6-BB5DD08FDB2D}"/>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6" name="Footer Placeholder 5">
            <a:extLst>
              <a:ext uri="{FF2B5EF4-FFF2-40B4-BE49-F238E27FC236}">
                <a16:creationId xmlns:a16="http://schemas.microsoft.com/office/drawing/2014/main" id="{421E6474-E39D-46F2-B1DB-6A36E0C87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D747C-4CA2-4199-B26C-40A39F003A1B}"/>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68664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F93C23-1F91-44FA-A40B-D11865B98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B69E6D-FE06-4891-8700-FE50671873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0B176-A80B-481F-AD7B-17BDAC816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9A3520DD-99F7-4DA3-960D-3A0437EB27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F3D63C-918F-4B47-9E1A-0CD1108EE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46816-24C3-46E1-BFD6-F6426F877BE1}" type="slidenum">
              <a:rPr lang="en-US" smtClean="0"/>
              <a:t>‹#›</a:t>
            </a:fld>
            <a:endParaRPr lang="en-US"/>
          </a:p>
        </p:txBody>
      </p:sp>
    </p:spTree>
    <p:extLst>
      <p:ext uri="{BB962C8B-B14F-4D97-AF65-F5344CB8AC3E}">
        <p14:creationId xmlns:p14="http://schemas.microsoft.com/office/powerpoint/2010/main" val="962159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en.wikipedia.org/wiki/Memory_leak" TargetMode="External"/><Relationship Id="rId3" Type="http://schemas.openxmlformats.org/officeDocument/2006/relationships/hyperlink" Target="https://en.wikipedia.org/wiki/Software_testing" TargetMode="External"/><Relationship Id="rId7" Type="http://schemas.openxmlformats.org/officeDocument/2006/relationships/hyperlink" Target="https://en.wikipedia.org/wiki/Assertion_(software_development)"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Crash_(computing)" TargetMode="External"/><Relationship Id="rId5" Type="http://schemas.openxmlformats.org/officeDocument/2006/relationships/hyperlink" Target="https://en.wikipedia.org/wiki/Computer_program" TargetMode="External"/><Relationship Id="rId4" Type="http://schemas.openxmlformats.org/officeDocument/2006/relationships/hyperlink" Target="https://en.wikipedia.org/wiki/Random_data"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searchsecurity.techtarget.com/definition/ransomware" TargetMode="External"/><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hyperlink" Target="https://searchsecurity.techtarget.com/definition/data-breach" TargetMode="External"/><Relationship Id="rId5" Type="http://schemas.openxmlformats.org/officeDocument/2006/relationships/hyperlink" Target="https://searchcio.techtarget.com/definition/data-privacy-information-privacy" TargetMode="External"/><Relationship Id="rId4" Type="http://schemas.openxmlformats.org/officeDocument/2006/relationships/hyperlink" Target="https://searchcio.techtarget.com/definition/Sarbanes-Oxley-Act"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hyperlink" Target="https://www.pcisecuritystandards.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ve.mitre.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we.mitre.org/top25/archive/2019/2019_cwe_top25.html" TargetMode="External"/><Relationship Id="rId5" Type="http://schemas.openxmlformats.org/officeDocument/2006/relationships/hyperlink" Target="https://nvd.nist.gov/vuln-metrics/cvss" TargetMode="External"/><Relationship Id="rId4" Type="http://schemas.openxmlformats.org/officeDocument/2006/relationships/hyperlink" Target="https://nvd.nist.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Freeform: Shape 7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6B4BEE95-8471-46E2-9DE8-EE43977D2474}"/>
              </a:ext>
            </a:extLst>
          </p:cNvPr>
          <p:cNvSpPr>
            <a:spLocks noGrp="1"/>
          </p:cNvSpPr>
          <p:nvPr>
            <p:ph type="ftr" sz="quarter" idx="11"/>
          </p:nvPr>
        </p:nvSpPr>
        <p:spPr>
          <a:xfrm>
            <a:off x="3200401" y="6356350"/>
            <a:ext cx="4439120" cy="365125"/>
          </a:xfrm>
        </p:spPr>
        <p:txBody>
          <a:bodyPr>
            <a:normAutofit/>
          </a:bodyPr>
          <a:lstStyle/>
          <a:p>
            <a:pPr algn="r">
              <a:spcAft>
                <a:spcPts val="600"/>
              </a:spcAft>
              <a:defRPr/>
            </a:pPr>
            <a:r>
              <a:rPr lang="en-US"/>
              <a:t>computer security</a:t>
            </a:r>
          </a:p>
        </p:txBody>
      </p:sp>
      <p:sp>
        <p:nvSpPr>
          <p:cNvPr id="4" name="Rectangle 29">
            <a:extLst>
              <a:ext uri="{FF2B5EF4-FFF2-40B4-BE49-F238E27FC236}">
                <a16:creationId xmlns:a16="http://schemas.microsoft.com/office/drawing/2014/main" id="{C419471A-D5B3-4D85-A18D-EC2E0A68B9B1}"/>
              </a:ext>
            </a:extLst>
          </p:cNvPr>
          <p:cNvSpPr>
            <a:spLocks noGrp="1" noChangeArrowheads="1"/>
          </p:cNvSpPr>
          <p:nvPr>
            <p:ph type="sldNum" sz="quarter" idx="12"/>
          </p:nvPr>
        </p:nvSpPr>
        <p:spPr>
          <a:xfrm>
            <a:off x="11082528" y="6356350"/>
            <a:ext cx="365760" cy="365125"/>
          </a:xfrm>
          <a:prstGeom prst="ellipse">
            <a:avLst/>
          </a:prstGeom>
          <a:solidFill>
            <a:srgbClr val="7F7F7F"/>
          </a:solidFill>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Aft>
                <a:spcPts val="600"/>
              </a:spcAft>
            </a:pPr>
            <a:fld id="{5CBCE2B2-4BD4-497A-9A35-DFDE2CA7E606}" type="slidenum">
              <a:rPr lang="en-US" altLang="en-US" sz="1050">
                <a:solidFill>
                  <a:srgbClr val="FFFFFF"/>
                </a:solidFill>
                <a:latin typeface="Arial" panose="020B0604020202020204" pitchFamily="34" charset="0"/>
              </a:rPr>
              <a:pPr algn="ctr" eaLnBrk="1" hangingPunct="1">
                <a:spcAft>
                  <a:spcPts val="600"/>
                </a:spcAft>
              </a:pPr>
              <a:t>1</a:t>
            </a:fld>
            <a:endParaRPr lang="en-US" altLang="en-US" sz="1050">
              <a:solidFill>
                <a:srgbClr val="FFFFFF"/>
              </a:solidFill>
              <a:latin typeface="Arial" panose="020B0604020202020204" pitchFamily="34" charset="0"/>
            </a:endParaRPr>
          </a:p>
        </p:txBody>
      </p:sp>
      <p:sp>
        <p:nvSpPr>
          <p:cNvPr id="13" name="Title 2">
            <a:extLst>
              <a:ext uri="{FF2B5EF4-FFF2-40B4-BE49-F238E27FC236}">
                <a16:creationId xmlns:a16="http://schemas.microsoft.com/office/drawing/2014/main" id="{2194AB0F-CC40-438A-B8DD-0C3DA5BB1E3B}"/>
              </a:ext>
            </a:extLst>
          </p:cNvPr>
          <p:cNvSpPr txBox="1">
            <a:spLocks noChangeArrowheads="1"/>
          </p:cNvSpPr>
          <p:nvPr/>
        </p:nvSpPr>
        <p:spPr bwMode="auto">
          <a:xfrm>
            <a:off x="-513879" y="2816071"/>
            <a:ext cx="8153400" cy="213360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defRPr/>
            </a:pPr>
            <a:r>
              <a:rPr lang="en-US" altLang="en-US"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Software Security</a:t>
            </a:r>
          </a:p>
        </p:txBody>
      </p:sp>
      <p:sp>
        <p:nvSpPr>
          <p:cNvPr id="14" name="Subtitle 1">
            <a:extLst>
              <a:ext uri="{FF2B5EF4-FFF2-40B4-BE49-F238E27FC236}">
                <a16:creationId xmlns:a16="http://schemas.microsoft.com/office/drawing/2014/main" id="{4A54C897-F8F1-4E51-ABD8-E434F6162897}"/>
              </a:ext>
            </a:extLst>
          </p:cNvPr>
          <p:cNvSpPr txBox="1">
            <a:spLocks noChangeArrowheads="1"/>
          </p:cNvSpPr>
          <p:nvPr/>
        </p:nvSpPr>
        <p:spPr bwMode="auto">
          <a:xfrm>
            <a:off x="6680799" y="4163222"/>
            <a:ext cx="507170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808080"/>
              </a:buClr>
              <a:buSzPct val="60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800080"/>
              </a:buClr>
              <a:buSzPct val="55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50000"/>
              <a:buFont typeface="Wingdings" panose="05000000000000000000" pitchFamily="2" charset="2"/>
              <a:buChar char="n"/>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55000"/>
              <a:buFont typeface="Wingdings" panose="05000000000000000000" pitchFamily="2" charset="2"/>
              <a:buChar char="n"/>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defRPr/>
            </a:pPr>
            <a:r>
              <a:rPr lang="en-US" altLang="en-US" sz="2200" dirty="0">
                <a:latin typeface="Arial Black" panose="020B0A04020102020204" pitchFamily="34" charset="0"/>
              </a:rPr>
              <a:t>CS 1530</a:t>
            </a:r>
          </a:p>
          <a:p>
            <a:pPr marL="0" indent="0" algn="r">
              <a:buNone/>
              <a:defRPr/>
            </a:pPr>
            <a:r>
              <a:rPr lang="en-US" altLang="en-US" sz="2200" dirty="0">
                <a:latin typeface="Arial Black" panose="020B0A04020102020204" pitchFamily="34" charset="0"/>
              </a:rPr>
              <a:t>SUMMER 2020</a:t>
            </a:r>
          </a:p>
          <a:p>
            <a:pPr marL="0" indent="0" algn="r">
              <a:buNone/>
              <a:defRPr/>
            </a:pPr>
            <a:r>
              <a:rPr lang="en-US" altLang="en-US" sz="2200" dirty="0">
                <a:latin typeface="Arial Black" panose="020B0A04020102020204" pitchFamily="34" charset="0"/>
              </a:rPr>
              <a:t>Instructor: Sohel Sarwar</a:t>
            </a:r>
          </a:p>
          <a:p>
            <a:pPr marL="0" indent="0" algn="r">
              <a:buNone/>
              <a:defRPr/>
            </a:pPr>
            <a:r>
              <a:rPr lang="en-US" altLang="en-US" sz="2200" dirty="0">
                <a:latin typeface="Arial Black" panose="020B0A04020102020204" pitchFamily="34" charset="0"/>
              </a:rPr>
              <a:t>University of Pittsburgh</a:t>
            </a:r>
          </a:p>
          <a:p>
            <a:pPr marL="0" indent="0" algn="r">
              <a:buNone/>
              <a:defRPr/>
            </a:pPr>
            <a:r>
              <a:rPr lang="en-US" altLang="en-US" sz="2200">
                <a:latin typeface="Arial Black" panose="020B0A04020102020204" pitchFamily="34" charset="0"/>
              </a:rPr>
              <a:t>Lecture 15</a:t>
            </a:r>
            <a:endParaRPr lang="en-US" altLang="en-US" sz="2200" dirty="0">
              <a:latin typeface="Arial Black" panose="020B0A04020102020204" pitchFamily="34" charset="0"/>
            </a:endParaRPr>
          </a:p>
          <a:p>
            <a:pPr marL="0" indent="0" algn="r">
              <a:buNone/>
              <a:defRPr/>
            </a:pPr>
            <a:endParaRPr lang="en-US" altLang="en-US" dirty="0">
              <a:latin typeface="Arial Black" panose="020B0A04020102020204" pitchFamily="34" charset="0"/>
            </a:endParaRPr>
          </a:p>
          <a:p>
            <a:pPr marL="0" indent="0" algn="r">
              <a:buNone/>
              <a:defRPr/>
            </a:pPr>
            <a:endParaRPr lang="en-US" altLang="en-US" dirty="0">
              <a:latin typeface="Arial Black" panose="020B0A04020102020204" pitchFamily="34" charset="0"/>
            </a:endParaRPr>
          </a:p>
          <a:p>
            <a:pPr algn="r">
              <a:defRPr/>
            </a:pPr>
            <a:endParaRPr lang="en-US" altLang="en-US" dirty="0"/>
          </a:p>
          <a:p>
            <a:pPr>
              <a:defRPr/>
            </a:pP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6">
            <a:extLst>
              <a:ext uri="{FF2B5EF4-FFF2-40B4-BE49-F238E27FC236}">
                <a16:creationId xmlns:a16="http://schemas.microsoft.com/office/drawing/2014/main" id="{0BBCC999-CBD6-481A-8C39-AD8DB3BFD912}"/>
              </a:ext>
            </a:extLst>
          </p:cNvPr>
          <p:cNvSpPr>
            <a:spLocks noGrp="1" noChangeArrowheads="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b="1">
                <a:solidFill>
                  <a:srgbClr val="00279F"/>
                </a:solidFill>
                <a:latin typeface="Batang" panose="020B0503020000020004" pitchFamily="18" charset="-127"/>
              </a:defRPr>
            </a:lvl1pPr>
            <a:lvl2pPr marL="742950" indent="-285750">
              <a:defRPr sz="2400" b="1">
                <a:solidFill>
                  <a:srgbClr val="00279F"/>
                </a:solidFill>
                <a:latin typeface="Batang" panose="020B0503020000020004" pitchFamily="18" charset="-127"/>
              </a:defRPr>
            </a:lvl2pPr>
            <a:lvl3pPr marL="1143000" indent="-228600">
              <a:defRPr sz="2400" b="1">
                <a:solidFill>
                  <a:srgbClr val="00279F"/>
                </a:solidFill>
                <a:latin typeface="Batang" panose="020B0503020000020004" pitchFamily="18" charset="-127"/>
              </a:defRPr>
            </a:lvl3pPr>
            <a:lvl4pPr marL="1600200" indent="-228600">
              <a:defRPr sz="2400" b="1">
                <a:solidFill>
                  <a:srgbClr val="00279F"/>
                </a:solidFill>
                <a:latin typeface="Batang" panose="020B0503020000020004" pitchFamily="18" charset="-127"/>
              </a:defRPr>
            </a:lvl4pPr>
            <a:lvl5pPr marL="2057400" indent="-228600">
              <a:defRPr sz="2400" b="1">
                <a:solidFill>
                  <a:srgbClr val="00279F"/>
                </a:solidFill>
                <a:latin typeface="Batang" panose="020B0503020000020004" pitchFamily="18" charset="-127"/>
              </a:defRPr>
            </a:lvl5pPr>
            <a:lvl6pPr marL="2514600" indent="-228600" algn="ctr" eaLnBrk="0" fontAlgn="base" hangingPunct="0">
              <a:spcBef>
                <a:spcPct val="0"/>
              </a:spcBef>
              <a:spcAft>
                <a:spcPct val="0"/>
              </a:spcAft>
              <a:defRPr sz="2400" b="1">
                <a:solidFill>
                  <a:srgbClr val="00279F"/>
                </a:solidFill>
                <a:latin typeface="Batang" panose="020B0503020000020004" pitchFamily="18" charset="-127"/>
              </a:defRPr>
            </a:lvl6pPr>
            <a:lvl7pPr marL="2971800" indent="-228600" algn="ctr" eaLnBrk="0" fontAlgn="base" hangingPunct="0">
              <a:spcBef>
                <a:spcPct val="0"/>
              </a:spcBef>
              <a:spcAft>
                <a:spcPct val="0"/>
              </a:spcAft>
              <a:defRPr sz="2400" b="1">
                <a:solidFill>
                  <a:srgbClr val="00279F"/>
                </a:solidFill>
                <a:latin typeface="Batang" panose="020B0503020000020004" pitchFamily="18" charset="-127"/>
              </a:defRPr>
            </a:lvl7pPr>
            <a:lvl8pPr marL="3429000" indent="-228600" algn="ctr" eaLnBrk="0" fontAlgn="base" hangingPunct="0">
              <a:spcBef>
                <a:spcPct val="0"/>
              </a:spcBef>
              <a:spcAft>
                <a:spcPct val="0"/>
              </a:spcAft>
              <a:defRPr sz="2400" b="1">
                <a:solidFill>
                  <a:srgbClr val="00279F"/>
                </a:solidFill>
                <a:latin typeface="Batang" panose="020B0503020000020004" pitchFamily="18" charset="-127"/>
              </a:defRPr>
            </a:lvl8pPr>
            <a:lvl9pPr marL="3886200" indent="-228600" algn="ctr" eaLnBrk="0" fontAlgn="base" hangingPunct="0">
              <a:spcBef>
                <a:spcPct val="0"/>
              </a:spcBef>
              <a:spcAft>
                <a:spcPct val="0"/>
              </a:spcAft>
              <a:defRPr sz="2400" b="1">
                <a:solidFill>
                  <a:srgbClr val="00279F"/>
                </a:solidFill>
                <a:latin typeface="Batang" panose="020B0503020000020004" pitchFamily="18" charset="-127"/>
              </a:defRPr>
            </a:lvl9pPr>
          </a:lstStyle>
          <a:p>
            <a:pPr algn="r">
              <a:spcAft>
                <a:spcPts val="600"/>
              </a:spcAft>
            </a:pPr>
            <a:fld id="{14D807C1-80E4-4A3A-9061-F348B730A22A}" type="slidenum">
              <a:rPr lang="en-US" altLang="zh-CN" sz="1200" b="0">
                <a:solidFill>
                  <a:schemeClr val="tx1">
                    <a:tint val="75000"/>
                  </a:schemeClr>
                </a:solidFill>
                <a:latin typeface="+mn-lt"/>
              </a:rPr>
              <a:pPr algn="r">
                <a:spcAft>
                  <a:spcPts val="600"/>
                </a:spcAft>
              </a:pPr>
              <a:t>10</a:t>
            </a:fld>
            <a:endParaRPr lang="en-US" altLang="zh-CN" sz="1200" b="0">
              <a:solidFill>
                <a:schemeClr val="tx1">
                  <a:tint val="75000"/>
                </a:schemeClr>
              </a:solidFill>
              <a:latin typeface="+mn-lt"/>
            </a:endParaRPr>
          </a:p>
        </p:txBody>
      </p:sp>
      <p:graphicFrame>
        <p:nvGraphicFramePr>
          <p:cNvPr id="7" name="Chart 6">
            <a:extLst>
              <a:ext uri="{FF2B5EF4-FFF2-40B4-BE49-F238E27FC236}">
                <a16:creationId xmlns:a16="http://schemas.microsoft.com/office/drawing/2014/main" id="{9B06F9AD-27CD-4AD7-940E-93B5B5F9DF54}"/>
              </a:ext>
            </a:extLst>
          </p:cNvPr>
          <p:cNvGraphicFramePr>
            <a:graphicFrameLocks/>
          </p:cNvGraphicFramePr>
          <p:nvPr>
            <p:extLst>
              <p:ext uri="{D42A27DB-BD31-4B8C-83A1-F6EECF244321}">
                <p14:modId xmlns:p14="http://schemas.microsoft.com/office/powerpoint/2010/main" val="1278842806"/>
              </p:ext>
            </p:extLst>
          </p:nvPr>
        </p:nvGraphicFramePr>
        <p:xfrm>
          <a:off x="284812" y="479685"/>
          <a:ext cx="11557417" cy="6241791"/>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a:extLst>
              <a:ext uri="{FF2B5EF4-FFF2-40B4-BE49-F238E27FC236}">
                <a16:creationId xmlns:a16="http://schemas.microsoft.com/office/drawing/2014/main" id="{FB1382C5-1D50-44D7-92C5-547DE31BFD38}"/>
              </a:ext>
            </a:extLst>
          </p:cNvPr>
          <p:cNvSpPr>
            <a:spLocks noGrp="1"/>
          </p:cNvSpPr>
          <p:nvPr>
            <p:ph type="title"/>
          </p:nvPr>
        </p:nvSpPr>
        <p:spPr>
          <a:xfrm>
            <a:off x="104930" y="-34795"/>
            <a:ext cx="11917179" cy="1028960"/>
          </a:xfrm>
        </p:spPr>
        <p:txBody>
          <a:bodyPr>
            <a:normAutofit/>
          </a:bodyPr>
          <a:lstStyle/>
          <a:p>
            <a:pPr algn="ctr"/>
            <a:r>
              <a:rPr lang="en-US" sz="2400" b="1" dirty="0">
                <a:effectLst>
                  <a:outerShdw blurRad="38100" dist="38100" dir="2700000" algn="tl">
                    <a:srgbClr val="000000">
                      <a:alpha val="43137"/>
                    </a:srgbClr>
                  </a:outerShdw>
                </a:effectLst>
              </a:rPr>
              <a:t>2019 CWE Identified Top 25 Software Vulnerabilities and Corresponding Frequency</a:t>
            </a:r>
            <a:br>
              <a:rPr lang="en-US" sz="2400" dirty="0"/>
            </a:br>
            <a:r>
              <a:rPr lang="en-US" sz="2400" b="1" dirty="0">
                <a:effectLst>
                  <a:outerShdw blurRad="38100" dist="38100" dir="2700000" algn="tl">
                    <a:srgbClr val="000000">
                      <a:alpha val="43137"/>
                    </a:srgbClr>
                  </a:outerShdw>
                </a:effectLst>
              </a:rPr>
              <a:t>[CWE: Common Weakness Enumeration]</a:t>
            </a:r>
            <a:endParaRPr lang="en-US" sz="2400" dirty="0"/>
          </a:p>
        </p:txBody>
      </p:sp>
    </p:spTree>
    <p:extLst>
      <p:ext uri="{BB962C8B-B14F-4D97-AF65-F5344CB8AC3E}">
        <p14:creationId xmlns:p14="http://schemas.microsoft.com/office/powerpoint/2010/main" val="246864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6">
            <a:extLst>
              <a:ext uri="{FF2B5EF4-FFF2-40B4-BE49-F238E27FC236}">
                <a16:creationId xmlns:a16="http://schemas.microsoft.com/office/drawing/2014/main" id="{0BBCC999-CBD6-481A-8C39-AD8DB3BFD912}"/>
              </a:ext>
            </a:extLst>
          </p:cNvPr>
          <p:cNvSpPr>
            <a:spLocks noGrp="1" noChangeArrowheads="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b="1">
                <a:solidFill>
                  <a:srgbClr val="00279F"/>
                </a:solidFill>
                <a:latin typeface="Batang" panose="020B0503020000020004" pitchFamily="18" charset="-127"/>
              </a:defRPr>
            </a:lvl1pPr>
            <a:lvl2pPr marL="742950" indent="-285750">
              <a:defRPr sz="2400" b="1">
                <a:solidFill>
                  <a:srgbClr val="00279F"/>
                </a:solidFill>
                <a:latin typeface="Batang" panose="020B0503020000020004" pitchFamily="18" charset="-127"/>
              </a:defRPr>
            </a:lvl2pPr>
            <a:lvl3pPr marL="1143000" indent="-228600">
              <a:defRPr sz="2400" b="1">
                <a:solidFill>
                  <a:srgbClr val="00279F"/>
                </a:solidFill>
                <a:latin typeface="Batang" panose="020B0503020000020004" pitchFamily="18" charset="-127"/>
              </a:defRPr>
            </a:lvl3pPr>
            <a:lvl4pPr marL="1600200" indent="-228600">
              <a:defRPr sz="2400" b="1">
                <a:solidFill>
                  <a:srgbClr val="00279F"/>
                </a:solidFill>
                <a:latin typeface="Batang" panose="020B0503020000020004" pitchFamily="18" charset="-127"/>
              </a:defRPr>
            </a:lvl4pPr>
            <a:lvl5pPr marL="2057400" indent="-228600">
              <a:defRPr sz="2400" b="1">
                <a:solidFill>
                  <a:srgbClr val="00279F"/>
                </a:solidFill>
                <a:latin typeface="Batang" panose="020B0503020000020004" pitchFamily="18" charset="-127"/>
              </a:defRPr>
            </a:lvl5pPr>
            <a:lvl6pPr marL="2514600" indent="-228600" algn="ctr" eaLnBrk="0" fontAlgn="base" hangingPunct="0">
              <a:spcBef>
                <a:spcPct val="0"/>
              </a:spcBef>
              <a:spcAft>
                <a:spcPct val="0"/>
              </a:spcAft>
              <a:defRPr sz="2400" b="1">
                <a:solidFill>
                  <a:srgbClr val="00279F"/>
                </a:solidFill>
                <a:latin typeface="Batang" panose="020B0503020000020004" pitchFamily="18" charset="-127"/>
              </a:defRPr>
            </a:lvl6pPr>
            <a:lvl7pPr marL="2971800" indent="-228600" algn="ctr" eaLnBrk="0" fontAlgn="base" hangingPunct="0">
              <a:spcBef>
                <a:spcPct val="0"/>
              </a:spcBef>
              <a:spcAft>
                <a:spcPct val="0"/>
              </a:spcAft>
              <a:defRPr sz="2400" b="1">
                <a:solidFill>
                  <a:srgbClr val="00279F"/>
                </a:solidFill>
                <a:latin typeface="Batang" panose="020B0503020000020004" pitchFamily="18" charset="-127"/>
              </a:defRPr>
            </a:lvl7pPr>
            <a:lvl8pPr marL="3429000" indent="-228600" algn="ctr" eaLnBrk="0" fontAlgn="base" hangingPunct="0">
              <a:spcBef>
                <a:spcPct val="0"/>
              </a:spcBef>
              <a:spcAft>
                <a:spcPct val="0"/>
              </a:spcAft>
              <a:defRPr sz="2400" b="1">
                <a:solidFill>
                  <a:srgbClr val="00279F"/>
                </a:solidFill>
                <a:latin typeface="Batang" panose="020B0503020000020004" pitchFamily="18" charset="-127"/>
              </a:defRPr>
            </a:lvl8pPr>
            <a:lvl9pPr marL="3886200" indent="-228600" algn="ctr" eaLnBrk="0" fontAlgn="base" hangingPunct="0">
              <a:spcBef>
                <a:spcPct val="0"/>
              </a:spcBef>
              <a:spcAft>
                <a:spcPct val="0"/>
              </a:spcAft>
              <a:defRPr sz="2400" b="1">
                <a:solidFill>
                  <a:srgbClr val="00279F"/>
                </a:solidFill>
                <a:latin typeface="Batang" panose="020B0503020000020004" pitchFamily="18" charset="-127"/>
              </a:defRPr>
            </a:lvl9pPr>
          </a:lstStyle>
          <a:p>
            <a:pPr algn="r">
              <a:spcAft>
                <a:spcPts val="600"/>
              </a:spcAft>
            </a:pPr>
            <a:fld id="{14D807C1-80E4-4A3A-9061-F348B730A22A}" type="slidenum">
              <a:rPr lang="en-US" altLang="zh-CN" sz="1200" b="0">
                <a:solidFill>
                  <a:schemeClr val="tx1">
                    <a:tint val="75000"/>
                  </a:schemeClr>
                </a:solidFill>
                <a:latin typeface="+mn-lt"/>
              </a:rPr>
              <a:pPr algn="r">
                <a:spcAft>
                  <a:spcPts val="600"/>
                </a:spcAft>
              </a:pPr>
              <a:t>11</a:t>
            </a:fld>
            <a:endParaRPr lang="en-US" altLang="zh-CN" sz="1200" b="0">
              <a:solidFill>
                <a:schemeClr val="tx1">
                  <a:tint val="75000"/>
                </a:schemeClr>
              </a:solidFill>
              <a:latin typeface="+mn-lt"/>
            </a:endParaRPr>
          </a:p>
        </p:txBody>
      </p:sp>
      <p:sp>
        <p:nvSpPr>
          <p:cNvPr id="3" name="Title 2">
            <a:extLst>
              <a:ext uri="{FF2B5EF4-FFF2-40B4-BE49-F238E27FC236}">
                <a16:creationId xmlns:a16="http://schemas.microsoft.com/office/drawing/2014/main" id="{FB1382C5-1D50-44D7-92C5-547DE31BFD38}"/>
              </a:ext>
            </a:extLst>
          </p:cNvPr>
          <p:cNvSpPr>
            <a:spLocks noGrp="1"/>
          </p:cNvSpPr>
          <p:nvPr>
            <p:ph type="title"/>
          </p:nvPr>
        </p:nvSpPr>
        <p:spPr>
          <a:xfrm>
            <a:off x="104930" y="-34795"/>
            <a:ext cx="11917179" cy="1028960"/>
          </a:xfrm>
        </p:spPr>
        <p:txBody>
          <a:bodyPr>
            <a:normAutofit/>
          </a:bodyPr>
          <a:lstStyle/>
          <a:p>
            <a:pPr algn="ctr"/>
            <a:r>
              <a:rPr lang="en-US" sz="2400" b="1" dirty="0">
                <a:effectLst>
                  <a:outerShdw blurRad="38100" dist="38100" dir="2700000" algn="tl">
                    <a:srgbClr val="000000">
                      <a:alpha val="43137"/>
                    </a:srgbClr>
                  </a:outerShdw>
                </a:effectLst>
              </a:rPr>
              <a:t>2019 CWE Identified Top 25 Software Vulnerabilities and Corresponding Frequency</a:t>
            </a:r>
            <a:br>
              <a:rPr lang="en-US" sz="2400" dirty="0"/>
            </a:br>
            <a:r>
              <a:rPr lang="en-US" sz="2400" b="1" dirty="0">
                <a:effectLst>
                  <a:outerShdw blurRad="38100" dist="38100" dir="2700000" algn="tl">
                    <a:srgbClr val="000000">
                      <a:alpha val="43137"/>
                    </a:srgbClr>
                  </a:outerShdw>
                </a:effectLst>
              </a:rPr>
              <a:t>[CWE: Common Weakness Enumeration]</a:t>
            </a:r>
            <a:endParaRPr lang="en-US" sz="2400" dirty="0"/>
          </a:p>
        </p:txBody>
      </p:sp>
      <p:graphicFrame>
        <p:nvGraphicFramePr>
          <p:cNvPr id="5" name="Chart 4">
            <a:extLst>
              <a:ext uri="{FF2B5EF4-FFF2-40B4-BE49-F238E27FC236}">
                <a16:creationId xmlns:a16="http://schemas.microsoft.com/office/drawing/2014/main" id="{0D04C310-0C8C-47CA-B1AE-EA627E909C01}"/>
              </a:ext>
            </a:extLst>
          </p:cNvPr>
          <p:cNvGraphicFramePr>
            <a:graphicFrameLocks/>
          </p:cNvGraphicFramePr>
          <p:nvPr>
            <p:extLst>
              <p:ext uri="{D42A27DB-BD31-4B8C-83A1-F6EECF244321}">
                <p14:modId xmlns:p14="http://schemas.microsoft.com/office/powerpoint/2010/main" val="936274200"/>
              </p:ext>
            </p:extLst>
          </p:nvPr>
        </p:nvGraphicFramePr>
        <p:xfrm>
          <a:off x="587115" y="806501"/>
          <a:ext cx="11017769" cy="58638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91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6">
            <a:extLst>
              <a:ext uri="{FF2B5EF4-FFF2-40B4-BE49-F238E27FC236}">
                <a16:creationId xmlns:a16="http://schemas.microsoft.com/office/drawing/2014/main" id="{0BBCC999-CBD6-481A-8C39-AD8DB3BFD912}"/>
              </a:ext>
            </a:extLst>
          </p:cNvPr>
          <p:cNvSpPr>
            <a:spLocks noGrp="1" noChangeArrowheads="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b="1">
                <a:solidFill>
                  <a:srgbClr val="00279F"/>
                </a:solidFill>
                <a:latin typeface="Batang" panose="020B0503020000020004" pitchFamily="18" charset="-127"/>
              </a:defRPr>
            </a:lvl1pPr>
            <a:lvl2pPr marL="742950" indent="-285750">
              <a:defRPr sz="2400" b="1">
                <a:solidFill>
                  <a:srgbClr val="00279F"/>
                </a:solidFill>
                <a:latin typeface="Batang" panose="020B0503020000020004" pitchFamily="18" charset="-127"/>
              </a:defRPr>
            </a:lvl2pPr>
            <a:lvl3pPr marL="1143000" indent="-228600">
              <a:defRPr sz="2400" b="1">
                <a:solidFill>
                  <a:srgbClr val="00279F"/>
                </a:solidFill>
                <a:latin typeface="Batang" panose="020B0503020000020004" pitchFamily="18" charset="-127"/>
              </a:defRPr>
            </a:lvl3pPr>
            <a:lvl4pPr marL="1600200" indent="-228600">
              <a:defRPr sz="2400" b="1">
                <a:solidFill>
                  <a:srgbClr val="00279F"/>
                </a:solidFill>
                <a:latin typeface="Batang" panose="020B0503020000020004" pitchFamily="18" charset="-127"/>
              </a:defRPr>
            </a:lvl4pPr>
            <a:lvl5pPr marL="2057400" indent="-228600">
              <a:defRPr sz="2400" b="1">
                <a:solidFill>
                  <a:srgbClr val="00279F"/>
                </a:solidFill>
                <a:latin typeface="Batang" panose="020B0503020000020004" pitchFamily="18" charset="-127"/>
              </a:defRPr>
            </a:lvl5pPr>
            <a:lvl6pPr marL="2514600" indent="-228600" algn="ctr" eaLnBrk="0" fontAlgn="base" hangingPunct="0">
              <a:spcBef>
                <a:spcPct val="0"/>
              </a:spcBef>
              <a:spcAft>
                <a:spcPct val="0"/>
              </a:spcAft>
              <a:defRPr sz="2400" b="1">
                <a:solidFill>
                  <a:srgbClr val="00279F"/>
                </a:solidFill>
                <a:latin typeface="Batang" panose="020B0503020000020004" pitchFamily="18" charset="-127"/>
              </a:defRPr>
            </a:lvl6pPr>
            <a:lvl7pPr marL="2971800" indent="-228600" algn="ctr" eaLnBrk="0" fontAlgn="base" hangingPunct="0">
              <a:spcBef>
                <a:spcPct val="0"/>
              </a:spcBef>
              <a:spcAft>
                <a:spcPct val="0"/>
              </a:spcAft>
              <a:defRPr sz="2400" b="1">
                <a:solidFill>
                  <a:srgbClr val="00279F"/>
                </a:solidFill>
                <a:latin typeface="Batang" panose="020B0503020000020004" pitchFamily="18" charset="-127"/>
              </a:defRPr>
            </a:lvl7pPr>
            <a:lvl8pPr marL="3429000" indent="-228600" algn="ctr" eaLnBrk="0" fontAlgn="base" hangingPunct="0">
              <a:spcBef>
                <a:spcPct val="0"/>
              </a:spcBef>
              <a:spcAft>
                <a:spcPct val="0"/>
              </a:spcAft>
              <a:defRPr sz="2400" b="1">
                <a:solidFill>
                  <a:srgbClr val="00279F"/>
                </a:solidFill>
                <a:latin typeface="Batang" panose="020B0503020000020004" pitchFamily="18" charset="-127"/>
              </a:defRPr>
            </a:lvl8pPr>
            <a:lvl9pPr marL="3886200" indent="-228600" algn="ctr" eaLnBrk="0" fontAlgn="base" hangingPunct="0">
              <a:spcBef>
                <a:spcPct val="0"/>
              </a:spcBef>
              <a:spcAft>
                <a:spcPct val="0"/>
              </a:spcAft>
              <a:defRPr sz="2400" b="1">
                <a:solidFill>
                  <a:srgbClr val="00279F"/>
                </a:solidFill>
                <a:latin typeface="Batang" panose="020B0503020000020004" pitchFamily="18" charset="-127"/>
              </a:defRPr>
            </a:lvl9pPr>
          </a:lstStyle>
          <a:p>
            <a:pPr algn="r">
              <a:spcAft>
                <a:spcPts val="600"/>
              </a:spcAft>
            </a:pPr>
            <a:fld id="{14D807C1-80E4-4A3A-9061-F348B730A22A}" type="slidenum">
              <a:rPr lang="en-US" altLang="zh-CN" sz="1200" b="0">
                <a:solidFill>
                  <a:schemeClr val="tx1">
                    <a:tint val="75000"/>
                  </a:schemeClr>
                </a:solidFill>
                <a:latin typeface="+mn-lt"/>
              </a:rPr>
              <a:pPr algn="r">
                <a:spcAft>
                  <a:spcPts val="600"/>
                </a:spcAft>
              </a:pPr>
              <a:t>12</a:t>
            </a:fld>
            <a:endParaRPr lang="en-US" altLang="zh-CN" sz="1200" b="0">
              <a:solidFill>
                <a:schemeClr val="tx1">
                  <a:tint val="75000"/>
                </a:schemeClr>
              </a:solidFill>
              <a:latin typeface="+mn-lt"/>
            </a:endParaRPr>
          </a:p>
        </p:txBody>
      </p:sp>
      <p:graphicFrame>
        <p:nvGraphicFramePr>
          <p:cNvPr id="8" name="Chart 7">
            <a:extLst>
              <a:ext uri="{FF2B5EF4-FFF2-40B4-BE49-F238E27FC236}">
                <a16:creationId xmlns:a16="http://schemas.microsoft.com/office/drawing/2014/main" id="{498C69BF-E7FA-46EC-8EB2-ECA5876042A2}"/>
              </a:ext>
            </a:extLst>
          </p:cNvPr>
          <p:cNvGraphicFramePr>
            <a:graphicFrameLocks/>
          </p:cNvGraphicFramePr>
          <p:nvPr>
            <p:extLst>
              <p:ext uri="{D42A27DB-BD31-4B8C-83A1-F6EECF244321}">
                <p14:modId xmlns:p14="http://schemas.microsoft.com/office/powerpoint/2010/main" val="2956433392"/>
              </p:ext>
            </p:extLst>
          </p:nvPr>
        </p:nvGraphicFramePr>
        <p:xfrm>
          <a:off x="828675" y="1825626"/>
          <a:ext cx="10525125"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2">
            <a:extLst>
              <a:ext uri="{FF2B5EF4-FFF2-40B4-BE49-F238E27FC236}">
                <a16:creationId xmlns:a16="http://schemas.microsoft.com/office/drawing/2014/main" id="{BC8E3436-581B-4F50-8559-FC50925661B8}"/>
              </a:ext>
            </a:extLst>
          </p:cNvPr>
          <p:cNvSpPr>
            <a:spLocks noGrp="1"/>
          </p:cNvSpPr>
          <p:nvPr>
            <p:ph type="title"/>
          </p:nvPr>
        </p:nvSpPr>
        <p:spPr>
          <a:xfrm>
            <a:off x="164892" y="365125"/>
            <a:ext cx="11872210" cy="1028960"/>
          </a:xfrm>
        </p:spPr>
        <p:txBody>
          <a:bodyPr>
            <a:normAutofit/>
          </a:bodyPr>
          <a:lstStyle/>
          <a:p>
            <a:pPr algn="ctr"/>
            <a:r>
              <a:rPr lang="en-US" sz="2400" b="1" dirty="0">
                <a:effectLst>
                  <a:outerShdw blurRad="38100" dist="38100" dir="2700000" algn="tl">
                    <a:srgbClr val="000000">
                      <a:alpha val="43137"/>
                    </a:srgbClr>
                  </a:outerShdw>
                </a:effectLst>
              </a:rPr>
              <a:t>2019 CWE Identified Additional Software Vulnerabilities and Corresponding Frequency</a:t>
            </a:r>
            <a:br>
              <a:rPr lang="en-US" sz="2400" dirty="0"/>
            </a:br>
            <a:r>
              <a:rPr lang="en-US" sz="2400" b="1" dirty="0">
                <a:effectLst>
                  <a:outerShdw blurRad="38100" dist="38100" dir="2700000" algn="tl">
                    <a:srgbClr val="000000">
                      <a:alpha val="43137"/>
                    </a:srgbClr>
                  </a:outerShdw>
                </a:effectLst>
              </a:rPr>
              <a:t>[CWE: Common Weakness Enumeration]</a:t>
            </a:r>
            <a:endParaRPr lang="en-US" sz="2400" dirty="0"/>
          </a:p>
        </p:txBody>
      </p:sp>
    </p:spTree>
    <p:extLst>
      <p:ext uri="{BB962C8B-B14F-4D97-AF65-F5344CB8AC3E}">
        <p14:creationId xmlns:p14="http://schemas.microsoft.com/office/powerpoint/2010/main" val="177219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171" name="Rectangle 2">
            <a:extLst>
              <a:ext uri="{FF2B5EF4-FFF2-40B4-BE49-F238E27FC236}">
                <a16:creationId xmlns:a16="http://schemas.microsoft.com/office/drawing/2014/main" id="{56F6A626-2109-467F-A13E-474808CD79A0}"/>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Security Breaches</a:t>
            </a:r>
            <a:br>
              <a:rPr lang="en-US" altLang="en-US">
                <a:solidFill>
                  <a:srgbClr val="FFFFFF"/>
                </a:solidFill>
              </a:rPr>
            </a:br>
            <a:r>
              <a:rPr lang="en-US" altLang="en-US">
                <a:solidFill>
                  <a:srgbClr val="FFFFFF"/>
                </a:solidFill>
              </a:rPr>
              <a:t>- Terminology</a:t>
            </a:r>
          </a:p>
        </p:txBody>
      </p:sp>
      <p:sp>
        <p:nvSpPr>
          <p:cNvPr id="7172" name="Rectangle 3">
            <a:extLst>
              <a:ext uri="{FF2B5EF4-FFF2-40B4-BE49-F238E27FC236}">
                <a16:creationId xmlns:a16="http://schemas.microsoft.com/office/drawing/2014/main" id="{2C1387E2-73BD-4229-A73B-4878C4F7CCA5}"/>
              </a:ext>
            </a:extLst>
          </p:cNvPr>
          <p:cNvSpPr>
            <a:spLocks noGrp="1" noChangeArrowheads="1"/>
          </p:cNvSpPr>
          <p:nvPr>
            <p:ph type="body" idx="1"/>
          </p:nvPr>
        </p:nvSpPr>
        <p:spPr>
          <a:xfrm>
            <a:off x="6090574" y="801866"/>
            <a:ext cx="5306084" cy="5230634"/>
          </a:xfrm>
        </p:spPr>
        <p:txBody>
          <a:bodyPr anchor="ctr">
            <a:normAutofit lnSpcReduction="10000"/>
          </a:bodyPr>
          <a:lstStyle/>
          <a:p>
            <a:pPr eaLnBrk="1" hangingPunct="1"/>
            <a:r>
              <a:rPr lang="en-US" altLang="en-US" sz="2400" dirty="0">
                <a:solidFill>
                  <a:srgbClr val="000000"/>
                </a:solidFill>
              </a:rPr>
              <a:t>Exposure</a:t>
            </a:r>
          </a:p>
          <a:p>
            <a:pPr lvl="1" eaLnBrk="1" hangingPunct="1">
              <a:buFont typeface="Wingdings" panose="05000000000000000000" pitchFamily="2" charset="2"/>
              <a:buChar char="v"/>
            </a:pPr>
            <a:r>
              <a:rPr lang="en-US" altLang="en-US" dirty="0">
                <a:solidFill>
                  <a:srgbClr val="000000"/>
                </a:solidFill>
              </a:rPr>
              <a:t>A form of possible loss or harm</a:t>
            </a:r>
          </a:p>
          <a:p>
            <a:pPr eaLnBrk="1" hangingPunct="1"/>
            <a:r>
              <a:rPr lang="en-US" altLang="en-US" sz="2400" dirty="0">
                <a:solidFill>
                  <a:srgbClr val="000000"/>
                </a:solidFill>
              </a:rPr>
              <a:t>Vulnerability </a:t>
            </a:r>
          </a:p>
          <a:p>
            <a:pPr lvl="1" eaLnBrk="1" hangingPunct="1">
              <a:buFont typeface="Wingdings" panose="05000000000000000000" pitchFamily="2" charset="2"/>
              <a:buChar char="v"/>
            </a:pPr>
            <a:r>
              <a:rPr lang="en-US" altLang="en-US" dirty="0">
                <a:solidFill>
                  <a:srgbClr val="000000"/>
                </a:solidFill>
              </a:rPr>
              <a:t>A weakness in the system</a:t>
            </a:r>
          </a:p>
          <a:p>
            <a:pPr eaLnBrk="1" hangingPunct="1"/>
            <a:r>
              <a:rPr lang="en-US" altLang="en-US" sz="2400" dirty="0">
                <a:solidFill>
                  <a:srgbClr val="000000"/>
                </a:solidFill>
              </a:rPr>
              <a:t>Attack</a:t>
            </a:r>
          </a:p>
          <a:p>
            <a:pPr lvl="1">
              <a:buFont typeface="Wingdings" panose="05000000000000000000" pitchFamily="2" charset="2"/>
              <a:buChar char="v"/>
            </a:pPr>
            <a:r>
              <a:rPr lang="en-US" altLang="en-US" dirty="0">
                <a:solidFill>
                  <a:srgbClr val="000000"/>
                </a:solidFill>
              </a:rPr>
              <a:t>An external intrusion</a:t>
            </a:r>
          </a:p>
          <a:p>
            <a:pPr eaLnBrk="1" hangingPunct="1"/>
            <a:r>
              <a:rPr lang="en-US" altLang="en-US" sz="2400" dirty="0">
                <a:solidFill>
                  <a:srgbClr val="000000"/>
                </a:solidFill>
              </a:rPr>
              <a:t>Threats</a:t>
            </a:r>
          </a:p>
          <a:p>
            <a:pPr lvl="1" eaLnBrk="1" hangingPunct="1">
              <a:buFont typeface="Wingdings" panose="05000000000000000000" pitchFamily="2" charset="2"/>
              <a:buChar char="v"/>
            </a:pPr>
            <a:r>
              <a:rPr lang="en-US" altLang="en-US" dirty="0">
                <a:solidFill>
                  <a:srgbClr val="000000"/>
                </a:solidFill>
              </a:rPr>
              <a:t>Human attacks, natural disasters, errors</a:t>
            </a:r>
          </a:p>
          <a:p>
            <a:pPr eaLnBrk="1" hangingPunct="1"/>
            <a:r>
              <a:rPr lang="en-US" altLang="en-US" sz="2400" dirty="0">
                <a:solidFill>
                  <a:srgbClr val="000000"/>
                </a:solidFill>
              </a:rPr>
              <a:t>Control</a:t>
            </a:r>
          </a:p>
          <a:p>
            <a:pPr lvl="1">
              <a:buFont typeface="Wingdings" panose="05000000000000000000" pitchFamily="2" charset="2"/>
              <a:buChar char="v"/>
            </a:pPr>
            <a:r>
              <a:rPr lang="en-US" altLang="en-US" dirty="0">
                <a:solidFill>
                  <a:srgbClr val="000000"/>
                </a:solidFill>
              </a:rPr>
              <a:t>A protective measure</a:t>
            </a:r>
          </a:p>
          <a:p>
            <a:pPr eaLnBrk="1" hangingPunct="1"/>
            <a:r>
              <a:rPr lang="en-US" altLang="en-US" sz="2400" dirty="0">
                <a:solidFill>
                  <a:srgbClr val="000000"/>
                </a:solidFill>
              </a:rPr>
              <a:t>Assets</a:t>
            </a:r>
          </a:p>
          <a:p>
            <a:pPr lvl="1">
              <a:buFont typeface="Wingdings" panose="05000000000000000000" pitchFamily="2" charset="2"/>
              <a:buChar char="v"/>
            </a:pPr>
            <a:r>
              <a:rPr lang="en-US" altLang="en-US" dirty="0">
                <a:solidFill>
                  <a:srgbClr val="000000"/>
                </a:solidFill>
              </a:rPr>
              <a:t>HW, SW, Data</a:t>
            </a:r>
          </a:p>
        </p:txBody>
      </p:sp>
      <p:sp>
        <p:nvSpPr>
          <p:cNvPr id="2" name="Footer Placeholder 1">
            <a:extLst>
              <a:ext uri="{FF2B5EF4-FFF2-40B4-BE49-F238E27FC236}">
                <a16:creationId xmlns:a16="http://schemas.microsoft.com/office/drawing/2014/main" id="{9C7DD4AE-C5F5-428D-A179-49BF78733646}"/>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B48FD759-4F04-4103-8CA1-2A60B084CD9D}"/>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B954EB06-DA8B-4FCE-A0D1-12198D4C3E7F}" type="slidenum">
              <a:rPr lang="en-US" altLang="en-US" sz="1000">
                <a:solidFill>
                  <a:srgbClr val="898989"/>
                </a:solidFill>
                <a:latin typeface="Arial" panose="020B0604020202020204" pitchFamily="34" charset="0"/>
              </a:rPr>
              <a:pPr eaLnBrk="1" hangingPunct="1">
                <a:spcAft>
                  <a:spcPts val="600"/>
                </a:spcAft>
              </a:pPr>
              <a:t>13</a:t>
            </a:fld>
            <a:endParaRPr lang="en-US" altLang="en-US" sz="1000">
              <a:solidFill>
                <a:srgbClr val="898989"/>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195" name="Rectangle 2">
            <a:extLst>
              <a:ext uri="{FF2B5EF4-FFF2-40B4-BE49-F238E27FC236}">
                <a16:creationId xmlns:a16="http://schemas.microsoft.com/office/drawing/2014/main" id="{8AF1419C-DCB7-45C5-8137-2C2546908683}"/>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Types of Security Breaches</a:t>
            </a:r>
          </a:p>
        </p:txBody>
      </p:sp>
      <p:sp>
        <p:nvSpPr>
          <p:cNvPr id="8196" name="Rectangle 3">
            <a:extLst>
              <a:ext uri="{FF2B5EF4-FFF2-40B4-BE49-F238E27FC236}">
                <a16:creationId xmlns:a16="http://schemas.microsoft.com/office/drawing/2014/main" id="{E546223B-01BE-4330-A944-BE4F26AA8B43}"/>
              </a:ext>
            </a:extLst>
          </p:cNvPr>
          <p:cNvSpPr>
            <a:spLocks noGrp="1" noChangeArrowheads="1"/>
          </p:cNvSpPr>
          <p:nvPr>
            <p:ph type="body" idx="1"/>
          </p:nvPr>
        </p:nvSpPr>
        <p:spPr>
          <a:xfrm>
            <a:off x="6090574" y="801866"/>
            <a:ext cx="5306084" cy="5230634"/>
          </a:xfrm>
        </p:spPr>
        <p:txBody>
          <a:bodyPr anchor="ctr">
            <a:normAutofit/>
          </a:bodyPr>
          <a:lstStyle/>
          <a:p>
            <a:pPr eaLnBrk="1" hangingPunct="1"/>
            <a:r>
              <a:rPr lang="en-US" altLang="en-US" sz="2200" b="1">
                <a:solidFill>
                  <a:srgbClr val="000000"/>
                </a:solidFill>
              </a:rPr>
              <a:t>Disclosure</a:t>
            </a:r>
            <a:r>
              <a:rPr lang="en-US" altLang="en-US" sz="2200">
                <a:solidFill>
                  <a:srgbClr val="000000"/>
                </a:solidFill>
              </a:rPr>
              <a:t>: unauthorized access to info</a:t>
            </a:r>
          </a:p>
          <a:p>
            <a:pPr lvl="1" eaLnBrk="1" hangingPunct="1"/>
            <a:r>
              <a:rPr lang="en-US" altLang="en-US" sz="2200">
                <a:solidFill>
                  <a:srgbClr val="000000"/>
                </a:solidFill>
              </a:rPr>
              <a:t>Snooping</a:t>
            </a:r>
          </a:p>
          <a:p>
            <a:pPr eaLnBrk="1" hangingPunct="1"/>
            <a:r>
              <a:rPr lang="en-US" altLang="en-US" sz="2200" b="1">
                <a:solidFill>
                  <a:srgbClr val="000000"/>
                </a:solidFill>
              </a:rPr>
              <a:t>Deception</a:t>
            </a:r>
            <a:r>
              <a:rPr lang="en-US" altLang="en-US" sz="2200">
                <a:solidFill>
                  <a:srgbClr val="000000"/>
                </a:solidFill>
              </a:rPr>
              <a:t>: acceptance of false data</a:t>
            </a:r>
          </a:p>
          <a:p>
            <a:pPr lvl="1" eaLnBrk="1" hangingPunct="1"/>
            <a:r>
              <a:rPr lang="en-US" altLang="en-US" sz="2200">
                <a:solidFill>
                  <a:srgbClr val="000000"/>
                </a:solidFill>
              </a:rPr>
              <a:t>Modification, spoofing, repudiation of origin, denial of receipt</a:t>
            </a:r>
          </a:p>
          <a:p>
            <a:pPr eaLnBrk="1" hangingPunct="1"/>
            <a:r>
              <a:rPr lang="en-US" altLang="en-US" sz="2200" b="1">
                <a:solidFill>
                  <a:srgbClr val="000000"/>
                </a:solidFill>
              </a:rPr>
              <a:t>Disruption</a:t>
            </a:r>
            <a:r>
              <a:rPr lang="en-US" altLang="en-US" sz="2200">
                <a:solidFill>
                  <a:srgbClr val="000000"/>
                </a:solidFill>
              </a:rPr>
              <a:t>: prevention of correct operation</a:t>
            </a:r>
          </a:p>
          <a:p>
            <a:pPr lvl="1" eaLnBrk="1" hangingPunct="1"/>
            <a:r>
              <a:rPr lang="en-US" altLang="en-US" sz="2200">
                <a:solidFill>
                  <a:srgbClr val="000000"/>
                </a:solidFill>
              </a:rPr>
              <a:t>Modification, man-in-the-middle attack</a:t>
            </a:r>
          </a:p>
          <a:p>
            <a:pPr eaLnBrk="1" hangingPunct="1"/>
            <a:r>
              <a:rPr lang="en-US" altLang="en-US" sz="2200" b="1">
                <a:solidFill>
                  <a:srgbClr val="000000"/>
                </a:solidFill>
              </a:rPr>
              <a:t>Usurpation</a:t>
            </a:r>
            <a:r>
              <a:rPr lang="en-US" altLang="en-US" sz="2200">
                <a:solidFill>
                  <a:srgbClr val="000000"/>
                </a:solidFill>
              </a:rPr>
              <a:t>: unauthorized control of some part of the system (</a:t>
            </a:r>
            <a:r>
              <a:rPr lang="en-US" altLang="en-US" sz="2200" i="1">
                <a:solidFill>
                  <a:srgbClr val="000000"/>
                </a:solidFill>
              </a:rPr>
              <a:t>usurp</a:t>
            </a:r>
            <a:r>
              <a:rPr lang="en-US" altLang="en-US" sz="2200">
                <a:solidFill>
                  <a:srgbClr val="000000"/>
                </a:solidFill>
              </a:rPr>
              <a:t>: take by force or without right)</a:t>
            </a:r>
          </a:p>
          <a:p>
            <a:pPr lvl="1" eaLnBrk="1" hangingPunct="1"/>
            <a:r>
              <a:rPr lang="en-US" altLang="en-US" sz="2200">
                <a:solidFill>
                  <a:srgbClr val="000000"/>
                </a:solidFill>
              </a:rPr>
              <a:t>Modification, spoofing, delay, denial of service</a:t>
            </a:r>
          </a:p>
        </p:txBody>
      </p:sp>
      <p:sp>
        <p:nvSpPr>
          <p:cNvPr id="2" name="Footer Placeholder 1">
            <a:extLst>
              <a:ext uri="{FF2B5EF4-FFF2-40B4-BE49-F238E27FC236}">
                <a16:creationId xmlns:a16="http://schemas.microsoft.com/office/drawing/2014/main" id="{47A34851-CBFA-4AB1-9E29-F7A1A8EEC7F5}"/>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475D3687-FFCC-4910-8EFC-CAC87E0BA16F}"/>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1D10416E-9032-4FF7-B8B7-4669EF8F6D58}" type="slidenum">
              <a:rPr lang="en-US" altLang="en-US" sz="1000">
                <a:solidFill>
                  <a:srgbClr val="898989"/>
                </a:solidFill>
                <a:latin typeface="Arial" panose="020B0604020202020204" pitchFamily="34" charset="0"/>
              </a:rPr>
              <a:pPr eaLnBrk="1" hangingPunct="1">
                <a:spcAft>
                  <a:spcPts val="600"/>
                </a:spcAft>
              </a:pPr>
              <a:t>14</a:t>
            </a:fld>
            <a:endParaRPr lang="en-US" altLang="en-US" sz="1000">
              <a:solidFill>
                <a:srgbClr val="898989"/>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219" name="Rectangle 2">
            <a:extLst>
              <a:ext uri="{FF2B5EF4-FFF2-40B4-BE49-F238E27FC236}">
                <a16:creationId xmlns:a16="http://schemas.microsoft.com/office/drawing/2014/main" id="{F0E60A79-F5D3-477D-925F-544EE68668AC}"/>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Security Components</a:t>
            </a:r>
          </a:p>
        </p:txBody>
      </p:sp>
      <p:sp>
        <p:nvSpPr>
          <p:cNvPr id="9220" name="Rectangle 3">
            <a:extLst>
              <a:ext uri="{FF2B5EF4-FFF2-40B4-BE49-F238E27FC236}">
                <a16:creationId xmlns:a16="http://schemas.microsoft.com/office/drawing/2014/main" id="{916DB9B3-5807-45CE-8A76-9FDC42CE680D}"/>
              </a:ext>
            </a:extLst>
          </p:cNvPr>
          <p:cNvSpPr>
            <a:spLocks noGrp="1" noChangeArrowheads="1"/>
          </p:cNvSpPr>
          <p:nvPr>
            <p:ph type="body" idx="1"/>
          </p:nvPr>
        </p:nvSpPr>
        <p:spPr>
          <a:xfrm>
            <a:off x="6090574" y="801866"/>
            <a:ext cx="5306084" cy="5230634"/>
          </a:xfrm>
        </p:spPr>
        <p:txBody>
          <a:bodyPr anchor="ctr">
            <a:normAutofit/>
          </a:bodyPr>
          <a:lstStyle/>
          <a:p>
            <a:pPr eaLnBrk="1" hangingPunct="1"/>
            <a:r>
              <a:rPr lang="en-US" altLang="en-US" sz="2400" b="1">
                <a:solidFill>
                  <a:srgbClr val="000000"/>
                </a:solidFill>
              </a:rPr>
              <a:t>Confidentiality</a:t>
            </a:r>
            <a:r>
              <a:rPr lang="en-US" altLang="en-US" sz="2400">
                <a:solidFill>
                  <a:srgbClr val="000000"/>
                </a:solidFill>
              </a:rPr>
              <a:t>: The assets are accessible only by authorized parties.</a:t>
            </a:r>
            <a:endParaRPr lang="en-US" altLang="en-US" sz="2400" b="1">
              <a:solidFill>
                <a:srgbClr val="000000"/>
              </a:solidFill>
            </a:endParaRPr>
          </a:p>
          <a:p>
            <a:pPr lvl="1" eaLnBrk="1" hangingPunct="1"/>
            <a:r>
              <a:rPr lang="en-US" altLang="en-US">
                <a:solidFill>
                  <a:srgbClr val="000000"/>
                </a:solidFill>
              </a:rPr>
              <a:t>Keeping data and resources hidden</a:t>
            </a:r>
          </a:p>
          <a:p>
            <a:pPr eaLnBrk="1" hangingPunct="1"/>
            <a:r>
              <a:rPr lang="en-US" altLang="en-US" sz="2400" b="1">
                <a:solidFill>
                  <a:srgbClr val="000000"/>
                </a:solidFill>
              </a:rPr>
              <a:t>Integrity</a:t>
            </a:r>
            <a:r>
              <a:rPr lang="en-US" altLang="en-US" sz="2400">
                <a:solidFill>
                  <a:srgbClr val="000000"/>
                </a:solidFill>
              </a:rPr>
              <a:t>: The assets are modified only by authorized parties, and only in authorized ways.</a:t>
            </a:r>
          </a:p>
          <a:p>
            <a:pPr lvl="1" eaLnBrk="1" hangingPunct="1"/>
            <a:r>
              <a:rPr lang="en-US" altLang="en-US" b="1">
                <a:solidFill>
                  <a:srgbClr val="000000"/>
                </a:solidFill>
              </a:rPr>
              <a:t>Data integrity</a:t>
            </a:r>
            <a:r>
              <a:rPr lang="en-US" altLang="en-US">
                <a:solidFill>
                  <a:srgbClr val="000000"/>
                </a:solidFill>
              </a:rPr>
              <a:t> (integrity)</a:t>
            </a:r>
          </a:p>
          <a:p>
            <a:pPr lvl="1" eaLnBrk="1" hangingPunct="1"/>
            <a:r>
              <a:rPr lang="en-US" altLang="en-US" b="1">
                <a:solidFill>
                  <a:srgbClr val="000000"/>
                </a:solidFill>
              </a:rPr>
              <a:t>Origin integrity </a:t>
            </a:r>
            <a:r>
              <a:rPr lang="en-US" altLang="en-US">
                <a:solidFill>
                  <a:srgbClr val="000000"/>
                </a:solidFill>
              </a:rPr>
              <a:t>(authentication)</a:t>
            </a:r>
          </a:p>
          <a:p>
            <a:pPr eaLnBrk="1" hangingPunct="1"/>
            <a:r>
              <a:rPr lang="en-US" altLang="en-US" sz="2400" b="1">
                <a:solidFill>
                  <a:srgbClr val="000000"/>
                </a:solidFill>
              </a:rPr>
              <a:t>Availability</a:t>
            </a:r>
            <a:r>
              <a:rPr lang="en-US" altLang="en-US" sz="2400">
                <a:solidFill>
                  <a:srgbClr val="000000"/>
                </a:solidFill>
              </a:rPr>
              <a:t>: Assets are accessible to authorized parties.</a:t>
            </a:r>
            <a:endParaRPr lang="en-US" altLang="en-US" sz="2400" b="1">
              <a:solidFill>
                <a:srgbClr val="000000"/>
              </a:solidFill>
            </a:endParaRPr>
          </a:p>
          <a:p>
            <a:pPr lvl="1" eaLnBrk="1" hangingPunct="1"/>
            <a:r>
              <a:rPr lang="en-US" altLang="en-US">
                <a:solidFill>
                  <a:srgbClr val="000000"/>
                </a:solidFill>
              </a:rPr>
              <a:t>Enabling access to data and resources</a:t>
            </a:r>
          </a:p>
        </p:txBody>
      </p:sp>
      <p:sp>
        <p:nvSpPr>
          <p:cNvPr id="2" name="Footer Placeholder 1">
            <a:extLst>
              <a:ext uri="{FF2B5EF4-FFF2-40B4-BE49-F238E27FC236}">
                <a16:creationId xmlns:a16="http://schemas.microsoft.com/office/drawing/2014/main" id="{653C12E2-4DD1-4611-BE87-A07C2E16A89E}"/>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CAFE00C7-9861-4EB5-9261-B52081E83D10}"/>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9073F15C-05CF-4C8B-8479-D1AEE93BD14C}" type="slidenum">
              <a:rPr lang="en-US" altLang="en-US" sz="1000">
                <a:solidFill>
                  <a:srgbClr val="898989"/>
                </a:solidFill>
                <a:latin typeface="Arial" panose="020B0604020202020204" pitchFamily="34" charset="0"/>
              </a:rPr>
              <a:pPr eaLnBrk="1" hangingPunct="1">
                <a:spcAft>
                  <a:spcPts val="600"/>
                </a:spcAft>
              </a:pPr>
              <a:t>15</a:t>
            </a:fld>
            <a:endParaRPr lang="en-US" altLang="en-US" sz="1000">
              <a:solidFill>
                <a:srgbClr val="898989"/>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147" name="Rectangle 2">
            <a:extLst>
              <a:ext uri="{FF2B5EF4-FFF2-40B4-BE49-F238E27FC236}">
                <a16:creationId xmlns:a16="http://schemas.microsoft.com/office/drawing/2014/main" id="{A1B78A72-A393-4397-B1FD-5DE1F3DCA59D}"/>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dirty="0">
                <a:solidFill>
                  <a:srgbClr val="FFFFFF"/>
                </a:solidFill>
              </a:rPr>
              <a:t>Characteristics of Computer Intrusion</a:t>
            </a:r>
          </a:p>
        </p:txBody>
      </p:sp>
      <p:sp>
        <p:nvSpPr>
          <p:cNvPr id="6148" name="Rectangle 3">
            <a:extLst>
              <a:ext uri="{FF2B5EF4-FFF2-40B4-BE49-F238E27FC236}">
                <a16:creationId xmlns:a16="http://schemas.microsoft.com/office/drawing/2014/main" id="{EDDAE321-9F28-49BE-9624-9B22084CE7A9}"/>
              </a:ext>
            </a:extLst>
          </p:cNvPr>
          <p:cNvSpPr>
            <a:spLocks noGrp="1" noChangeArrowheads="1"/>
          </p:cNvSpPr>
          <p:nvPr>
            <p:ph type="body" idx="1"/>
          </p:nvPr>
        </p:nvSpPr>
        <p:spPr>
          <a:xfrm>
            <a:off x="6090574" y="801866"/>
            <a:ext cx="5306084" cy="5230634"/>
          </a:xfrm>
        </p:spPr>
        <p:txBody>
          <a:bodyPr anchor="ctr">
            <a:normAutofit/>
          </a:bodyPr>
          <a:lstStyle/>
          <a:p>
            <a:pPr eaLnBrk="1" hangingPunct="1"/>
            <a:r>
              <a:rPr lang="en-US" altLang="en-US" sz="2400" dirty="0">
                <a:solidFill>
                  <a:srgbClr val="000000"/>
                </a:solidFill>
              </a:rPr>
              <a:t>A </a:t>
            </a:r>
            <a:r>
              <a:rPr lang="en-US" altLang="en-US" sz="2400" b="1" dirty="0">
                <a:solidFill>
                  <a:srgbClr val="000000"/>
                </a:solidFill>
              </a:rPr>
              <a:t>computing system</a:t>
            </a:r>
            <a:r>
              <a:rPr lang="en-US" altLang="en-US" sz="2400" dirty="0">
                <a:solidFill>
                  <a:srgbClr val="000000"/>
                </a:solidFill>
              </a:rPr>
              <a:t>: a collection of hardware, software, data, and people that an organization uses to do computing tasks. Intrusion can take place in numerous ways:</a:t>
            </a:r>
          </a:p>
          <a:p>
            <a:pPr lvl="1">
              <a:buFont typeface="Wingdings" panose="05000000000000000000" pitchFamily="2" charset="2"/>
              <a:buChar char="v"/>
            </a:pPr>
            <a:r>
              <a:rPr lang="en-US" altLang="en-US" dirty="0">
                <a:solidFill>
                  <a:srgbClr val="000000"/>
                </a:solidFill>
              </a:rPr>
              <a:t>Any piece of the computing system can become the </a:t>
            </a:r>
            <a:r>
              <a:rPr lang="en-US" altLang="en-US" b="1" dirty="0">
                <a:solidFill>
                  <a:srgbClr val="000000"/>
                </a:solidFill>
              </a:rPr>
              <a:t>target</a:t>
            </a:r>
            <a:r>
              <a:rPr lang="en-US" altLang="en-US" dirty="0">
                <a:solidFill>
                  <a:srgbClr val="000000"/>
                </a:solidFill>
              </a:rPr>
              <a:t> of a computing crime.</a:t>
            </a:r>
          </a:p>
          <a:p>
            <a:pPr lvl="1">
              <a:buFont typeface="Wingdings" panose="05000000000000000000" pitchFamily="2" charset="2"/>
              <a:buChar char="v"/>
            </a:pPr>
            <a:r>
              <a:rPr lang="en-US" altLang="en-US" dirty="0">
                <a:solidFill>
                  <a:srgbClr val="000000"/>
                </a:solidFill>
              </a:rPr>
              <a:t>The </a:t>
            </a:r>
            <a:r>
              <a:rPr lang="en-US" altLang="en-US" b="1" dirty="0">
                <a:solidFill>
                  <a:srgbClr val="000000"/>
                </a:solidFill>
              </a:rPr>
              <a:t>weakest point </a:t>
            </a:r>
            <a:r>
              <a:rPr lang="en-US" altLang="en-US" dirty="0">
                <a:solidFill>
                  <a:srgbClr val="000000"/>
                </a:solidFill>
              </a:rPr>
              <a:t>is the most serious vulnerability.</a:t>
            </a:r>
          </a:p>
          <a:p>
            <a:pPr lvl="1">
              <a:buFont typeface="Wingdings" panose="05000000000000000000" pitchFamily="2" charset="2"/>
              <a:buChar char="v"/>
            </a:pPr>
            <a:r>
              <a:rPr lang="en-US" altLang="en-US" dirty="0">
                <a:solidFill>
                  <a:srgbClr val="000000"/>
                </a:solidFill>
              </a:rPr>
              <a:t>The </a:t>
            </a:r>
            <a:r>
              <a:rPr lang="en-US" altLang="en-US" b="1" dirty="0">
                <a:solidFill>
                  <a:srgbClr val="000000"/>
                </a:solidFill>
              </a:rPr>
              <a:t>principles of easiest penetration</a:t>
            </a:r>
          </a:p>
        </p:txBody>
      </p:sp>
      <p:sp>
        <p:nvSpPr>
          <p:cNvPr id="2" name="Footer Placeholder 1">
            <a:extLst>
              <a:ext uri="{FF2B5EF4-FFF2-40B4-BE49-F238E27FC236}">
                <a16:creationId xmlns:a16="http://schemas.microsoft.com/office/drawing/2014/main" id="{04BA1640-DCE0-46DF-A502-C6459148A880}"/>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7E84CB83-6B92-4425-9CDA-69EE1978CB87}"/>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9C980476-C677-4CB4-BA7D-7113C0C0C15C}" type="slidenum">
              <a:rPr lang="en-US" altLang="en-US" sz="1000">
                <a:solidFill>
                  <a:srgbClr val="898989"/>
                </a:solidFill>
                <a:latin typeface="Arial" panose="020B0604020202020204" pitchFamily="34" charset="0"/>
              </a:rPr>
              <a:pPr eaLnBrk="1" hangingPunct="1">
                <a:spcAft>
                  <a:spcPts val="600"/>
                </a:spcAft>
              </a:pPr>
              <a:t>16</a:t>
            </a:fld>
            <a:endParaRPr lang="en-US" altLang="en-US" sz="1000">
              <a:solidFill>
                <a:srgbClr val="898989"/>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267" name="Rectangle 2">
            <a:extLst>
              <a:ext uri="{FF2B5EF4-FFF2-40B4-BE49-F238E27FC236}">
                <a16:creationId xmlns:a16="http://schemas.microsoft.com/office/drawing/2014/main" id="{8E0ABAC3-5261-4553-B8DC-6DF1B6B585A2}"/>
              </a:ext>
            </a:extLst>
          </p:cNvPr>
          <p:cNvSpPr>
            <a:spLocks noGrp="1" noChangeArrowheads="1"/>
          </p:cNvSpPr>
          <p:nvPr>
            <p:ph type="title"/>
          </p:nvPr>
        </p:nvSpPr>
        <p:spPr>
          <a:xfrm>
            <a:off x="640079" y="2053641"/>
            <a:ext cx="3669161" cy="2760098"/>
          </a:xfrm>
        </p:spPr>
        <p:txBody>
          <a:bodyPr>
            <a:normAutofit/>
          </a:bodyPr>
          <a:lstStyle/>
          <a:p>
            <a:r>
              <a:rPr lang="en-US" altLang="en-US" dirty="0">
                <a:solidFill>
                  <a:srgbClr val="FFFFFF"/>
                </a:solidFill>
              </a:rPr>
              <a:t>Characteristics of Computer Intrusion</a:t>
            </a:r>
          </a:p>
        </p:txBody>
      </p:sp>
      <p:sp>
        <p:nvSpPr>
          <p:cNvPr id="11268" name="Rectangle 3">
            <a:extLst>
              <a:ext uri="{FF2B5EF4-FFF2-40B4-BE49-F238E27FC236}">
                <a16:creationId xmlns:a16="http://schemas.microsoft.com/office/drawing/2014/main" id="{ADC19875-8B66-41C4-891B-2AF8F438B3C6}"/>
              </a:ext>
            </a:extLst>
          </p:cNvPr>
          <p:cNvSpPr>
            <a:spLocks noGrp="1" noChangeArrowheads="1"/>
          </p:cNvSpPr>
          <p:nvPr>
            <p:ph type="body" idx="1"/>
          </p:nvPr>
        </p:nvSpPr>
        <p:spPr>
          <a:xfrm>
            <a:off x="6090574" y="801866"/>
            <a:ext cx="5306084" cy="5230634"/>
          </a:xfrm>
        </p:spPr>
        <p:txBody>
          <a:bodyPr anchor="ctr">
            <a:normAutofit/>
          </a:bodyPr>
          <a:lstStyle/>
          <a:p>
            <a:pPr eaLnBrk="1" hangingPunct="1">
              <a:buFont typeface="Wingdings" panose="05000000000000000000" pitchFamily="2" charset="2"/>
              <a:buChar char="v"/>
            </a:pPr>
            <a:r>
              <a:rPr lang="en-US" altLang="en-US" sz="2400" dirty="0">
                <a:solidFill>
                  <a:srgbClr val="000000"/>
                </a:solidFill>
              </a:rPr>
              <a:t>Destroyed (deleted) software</a:t>
            </a:r>
          </a:p>
          <a:p>
            <a:pPr eaLnBrk="1" hangingPunct="1">
              <a:buFont typeface="Wingdings" panose="05000000000000000000" pitchFamily="2" charset="2"/>
              <a:buChar char="v"/>
            </a:pPr>
            <a:r>
              <a:rPr lang="en-US" altLang="en-US" sz="2400" dirty="0">
                <a:solidFill>
                  <a:srgbClr val="000000"/>
                </a:solidFill>
              </a:rPr>
              <a:t>Stolen (pirated) software</a:t>
            </a:r>
          </a:p>
          <a:p>
            <a:pPr eaLnBrk="1" hangingPunct="1">
              <a:buFont typeface="Wingdings" panose="05000000000000000000" pitchFamily="2" charset="2"/>
              <a:buChar char="v"/>
            </a:pPr>
            <a:r>
              <a:rPr lang="en-US" altLang="en-US" sz="2400" dirty="0">
                <a:solidFill>
                  <a:srgbClr val="000000"/>
                </a:solidFill>
              </a:rPr>
              <a:t>Altered (but still run) software</a:t>
            </a:r>
          </a:p>
          <a:p>
            <a:pPr lvl="1" eaLnBrk="1" hangingPunct="1">
              <a:buFont typeface="Wingdings" panose="05000000000000000000" pitchFamily="2" charset="2"/>
              <a:buChar char="q"/>
            </a:pPr>
            <a:r>
              <a:rPr lang="en-US" altLang="en-US" dirty="0">
                <a:solidFill>
                  <a:srgbClr val="000000"/>
                </a:solidFill>
              </a:rPr>
              <a:t>Logic bomb</a:t>
            </a:r>
          </a:p>
          <a:p>
            <a:pPr lvl="1" eaLnBrk="1" hangingPunct="1">
              <a:buFont typeface="Wingdings" panose="05000000000000000000" pitchFamily="2" charset="2"/>
              <a:buChar char="q"/>
            </a:pPr>
            <a:r>
              <a:rPr lang="en-US" altLang="en-US" dirty="0">
                <a:solidFill>
                  <a:srgbClr val="000000"/>
                </a:solidFill>
              </a:rPr>
              <a:t>Trojan horse</a:t>
            </a:r>
          </a:p>
          <a:p>
            <a:pPr lvl="1" eaLnBrk="1" hangingPunct="1">
              <a:buFont typeface="Wingdings" panose="05000000000000000000" pitchFamily="2" charset="2"/>
              <a:buChar char="q"/>
            </a:pPr>
            <a:r>
              <a:rPr lang="en-US" altLang="en-US" dirty="0">
                <a:solidFill>
                  <a:srgbClr val="000000"/>
                </a:solidFill>
              </a:rPr>
              <a:t>Virus</a:t>
            </a:r>
          </a:p>
          <a:p>
            <a:pPr lvl="1" eaLnBrk="1" hangingPunct="1">
              <a:buFont typeface="Wingdings" panose="05000000000000000000" pitchFamily="2" charset="2"/>
              <a:buChar char="q"/>
            </a:pPr>
            <a:r>
              <a:rPr lang="en-US" altLang="en-US" dirty="0">
                <a:solidFill>
                  <a:srgbClr val="000000"/>
                </a:solidFill>
              </a:rPr>
              <a:t>Trapdoor</a:t>
            </a:r>
          </a:p>
          <a:p>
            <a:pPr lvl="1" eaLnBrk="1" hangingPunct="1">
              <a:buFont typeface="Wingdings" panose="05000000000000000000" pitchFamily="2" charset="2"/>
              <a:buChar char="q"/>
            </a:pPr>
            <a:r>
              <a:rPr lang="en-US" altLang="en-US" dirty="0">
                <a:solidFill>
                  <a:srgbClr val="000000"/>
                </a:solidFill>
              </a:rPr>
              <a:t>Information leaks</a:t>
            </a:r>
          </a:p>
          <a:p>
            <a:pPr eaLnBrk="1" hangingPunct="1"/>
            <a:endParaRPr lang="en-US" altLang="en-US" sz="2400" dirty="0">
              <a:solidFill>
                <a:srgbClr val="000000"/>
              </a:solidFill>
            </a:endParaRPr>
          </a:p>
        </p:txBody>
      </p:sp>
      <p:sp>
        <p:nvSpPr>
          <p:cNvPr id="2" name="Footer Placeholder 1">
            <a:extLst>
              <a:ext uri="{FF2B5EF4-FFF2-40B4-BE49-F238E27FC236}">
                <a16:creationId xmlns:a16="http://schemas.microsoft.com/office/drawing/2014/main" id="{4E0B4230-175F-49C3-9E0A-A78311F4F668}"/>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F78285D2-AE7E-4365-A5E1-DBD49D73789E}"/>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9E09B8C5-FEFA-450B-9A37-DEA4E0C75082}" type="slidenum">
              <a:rPr lang="en-US" altLang="en-US" sz="1000">
                <a:solidFill>
                  <a:srgbClr val="898989"/>
                </a:solidFill>
                <a:latin typeface="Arial" panose="020B0604020202020204" pitchFamily="34" charset="0"/>
              </a:rPr>
              <a:pPr eaLnBrk="1" hangingPunct="1">
                <a:spcAft>
                  <a:spcPts val="600"/>
                </a:spcAft>
              </a:pPr>
              <a:t>17</a:t>
            </a:fld>
            <a:endParaRPr lang="en-US" altLang="en-US" sz="1000">
              <a:solidFill>
                <a:srgbClr val="898989"/>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291" name="Rectangle 2">
            <a:extLst>
              <a:ext uri="{FF2B5EF4-FFF2-40B4-BE49-F238E27FC236}">
                <a16:creationId xmlns:a16="http://schemas.microsoft.com/office/drawing/2014/main" id="{E578A3DF-64CA-4108-984C-F1BE9072F8B2}"/>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Data Security</a:t>
            </a:r>
          </a:p>
        </p:txBody>
      </p:sp>
      <p:sp>
        <p:nvSpPr>
          <p:cNvPr id="12292" name="Rectangle 3">
            <a:extLst>
              <a:ext uri="{FF2B5EF4-FFF2-40B4-BE49-F238E27FC236}">
                <a16:creationId xmlns:a16="http://schemas.microsoft.com/office/drawing/2014/main" id="{A27ACDB9-6709-4477-ADD7-E0C79B73C1FE}"/>
              </a:ext>
            </a:extLst>
          </p:cNvPr>
          <p:cNvSpPr>
            <a:spLocks noGrp="1" noChangeArrowheads="1"/>
          </p:cNvSpPr>
          <p:nvPr>
            <p:ph type="body" idx="1"/>
          </p:nvPr>
        </p:nvSpPr>
        <p:spPr>
          <a:xfrm>
            <a:off x="6090574" y="801866"/>
            <a:ext cx="5306084" cy="5230634"/>
          </a:xfrm>
        </p:spPr>
        <p:txBody>
          <a:bodyPr anchor="ctr">
            <a:normAutofit/>
          </a:bodyPr>
          <a:lstStyle/>
          <a:p>
            <a:pPr eaLnBrk="1" hangingPunct="1"/>
            <a:r>
              <a:rPr lang="en-US" altLang="en-US" sz="2400" dirty="0">
                <a:solidFill>
                  <a:srgbClr val="000000"/>
                </a:solidFill>
              </a:rPr>
              <a:t>The </a:t>
            </a:r>
            <a:r>
              <a:rPr lang="en-US" altLang="en-US" sz="2400" i="1" dirty="0">
                <a:solidFill>
                  <a:srgbClr val="000000"/>
                </a:solidFill>
              </a:rPr>
              <a:t>principle of adequate protection</a:t>
            </a:r>
          </a:p>
          <a:p>
            <a:pPr lvl="1">
              <a:buFont typeface="Wingdings" panose="05000000000000000000" pitchFamily="2" charset="2"/>
              <a:buChar char="v"/>
            </a:pPr>
            <a:r>
              <a:rPr lang="en-US" dirty="0"/>
              <a:t>The </a:t>
            </a:r>
            <a:r>
              <a:rPr lang="en-US" b="1" dirty="0"/>
              <a:t>principle of adequate protection</a:t>
            </a:r>
            <a:r>
              <a:rPr lang="en-US" dirty="0"/>
              <a:t> means that computers, and the information stored upon or transmitted by them, must be </a:t>
            </a:r>
            <a:r>
              <a:rPr lang="en-US" b="1" dirty="0"/>
              <a:t>protected</a:t>
            </a:r>
            <a:r>
              <a:rPr lang="en-US" dirty="0"/>
              <a:t> to a degree commensurate with their value and the value of that information.</a:t>
            </a:r>
            <a:endParaRPr lang="en-US" altLang="en-US" sz="2000" i="1" dirty="0">
              <a:solidFill>
                <a:srgbClr val="000000"/>
              </a:solidFill>
            </a:endParaRPr>
          </a:p>
          <a:p>
            <a:pPr eaLnBrk="1" hangingPunct="1"/>
            <a:r>
              <a:rPr lang="en-US" altLang="en-US" sz="2400" dirty="0">
                <a:solidFill>
                  <a:srgbClr val="000000"/>
                </a:solidFill>
              </a:rPr>
              <a:t>Storage of encryption keys</a:t>
            </a:r>
          </a:p>
          <a:p>
            <a:pPr eaLnBrk="1" hangingPunct="1"/>
            <a:r>
              <a:rPr lang="en-US" altLang="en-US" sz="2400" dirty="0">
                <a:solidFill>
                  <a:srgbClr val="000000"/>
                </a:solidFill>
              </a:rPr>
              <a:t>Software versus hardware methods</a:t>
            </a:r>
          </a:p>
        </p:txBody>
      </p:sp>
      <p:sp>
        <p:nvSpPr>
          <p:cNvPr id="2" name="Footer Placeholder 1">
            <a:extLst>
              <a:ext uri="{FF2B5EF4-FFF2-40B4-BE49-F238E27FC236}">
                <a16:creationId xmlns:a16="http://schemas.microsoft.com/office/drawing/2014/main" id="{75122F0A-E659-4758-810E-30713D743FB5}"/>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920C08AF-33F5-446A-A9B8-4DE448CF05A6}"/>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2BADEF84-7190-4063-92FB-F6D0C8987724}" type="slidenum">
              <a:rPr lang="en-US" altLang="en-US" sz="1000">
                <a:solidFill>
                  <a:srgbClr val="898989"/>
                </a:solidFill>
                <a:latin typeface="Arial" panose="020B0604020202020204" pitchFamily="34" charset="0"/>
              </a:rPr>
              <a:pPr eaLnBrk="1" hangingPunct="1">
                <a:spcAft>
                  <a:spcPts val="600"/>
                </a:spcAft>
              </a:pPr>
              <a:t>18</a:t>
            </a:fld>
            <a:endParaRPr lang="en-US" altLang="en-US" sz="1000">
              <a:solidFill>
                <a:srgbClr val="898989"/>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315" name="Rectangle 2">
            <a:extLst>
              <a:ext uri="{FF2B5EF4-FFF2-40B4-BE49-F238E27FC236}">
                <a16:creationId xmlns:a16="http://schemas.microsoft.com/office/drawing/2014/main" id="{08822D94-B153-4520-B9C9-F1AB3C62EFA4}"/>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Other Exposed Assets</a:t>
            </a:r>
          </a:p>
        </p:txBody>
      </p:sp>
      <p:sp>
        <p:nvSpPr>
          <p:cNvPr id="13316" name="Rectangle 3">
            <a:extLst>
              <a:ext uri="{FF2B5EF4-FFF2-40B4-BE49-F238E27FC236}">
                <a16:creationId xmlns:a16="http://schemas.microsoft.com/office/drawing/2014/main" id="{EBBB5466-B39D-4D34-AD64-3D0D0374FEA9}"/>
              </a:ext>
            </a:extLst>
          </p:cNvPr>
          <p:cNvSpPr>
            <a:spLocks noGrp="1" noChangeArrowheads="1"/>
          </p:cNvSpPr>
          <p:nvPr>
            <p:ph type="body" idx="1"/>
          </p:nvPr>
        </p:nvSpPr>
        <p:spPr>
          <a:xfrm>
            <a:off x="6090574" y="801866"/>
            <a:ext cx="5306084" cy="5230634"/>
          </a:xfrm>
        </p:spPr>
        <p:txBody>
          <a:bodyPr anchor="ctr">
            <a:normAutofit/>
          </a:bodyPr>
          <a:lstStyle/>
          <a:p>
            <a:pPr eaLnBrk="1" hangingPunct="1"/>
            <a:r>
              <a:rPr lang="en-US" altLang="en-US" sz="2400">
                <a:solidFill>
                  <a:srgbClr val="000000"/>
                </a:solidFill>
              </a:rPr>
              <a:t>Storage media</a:t>
            </a:r>
          </a:p>
          <a:p>
            <a:pPr eaLnBrk="1" hangingPunct="1"/>
            <a:r>
              <a:rPr lang="en-US" altLang="en-US" sz="2400">
                <a:solidFill>
                  <a:srgbClr val="000000"/>
                </a:solidFill>
              </a:rPr>
              <a:t>Networks</a:t>
            </a:r>
          </a:p>
          <a:p>
            <a:pPr eaLnBrk="1" hangingPunct="1"/>
            <a:r>
              <a:rPr lang="en-US" altLang="en-US" sz="2400">
                <a:solidFill>
                  <a:srgbClr val="000000"/>
                </a:solidFill>
              </a:rPr>
              <a:t>Access</a:t>
            </a:r>
          </a:p>
          <a:p>
            <a:pPr eaLnBrk="1" hangingPunct="1"/>
            <a:r>
              <a:rPr lang="en-US" altLang="en-US" sz="2400">
                <a:solidFill>
                  <a:srgbClr val="000000"/>
                </a:solidFill>
              </a:rPr>
              <a:t>Key people</a:t>
            </a:r>
          </a:p>
        </p:txBody>
      </p:sp>
      <p:sp>
        <p:nvSpPr>
          <p:cNvPr id="2" name="Footer Placeholder 1">
            <a:extLst>
              <a:ext uri="{FF2B5EF4-FFF2-40B4-BE49-F238E27FC236}">
                <a16:creationId xmlns:a16="http://schemas.microsoft.com/office/drawing/2014/main" id="{691E131F-7812-4B26-BBBD-5193B53A77E1}"/>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97173120-91CF-4D57-AF17-D03229945605}"/>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290BB5B9-FB37-44D1-9650-885D08F43B3D}" type="slidenum">
              <a:rPr lang="en-US" altLang="en-US" sz="1000">
                <a:solidFill>
                  <a:srgbClr val="898989"/>
                </a:solidFill>
                <a:latin typeface="Arial" panose="020B0604020202020204" pitchFamily="34" charset="0"/>
              </a:rPr>
              <a:pPr eaLnBrk="1" hangingPunct="1">
                <a:spcAft>
                  <a:spcPts val="600"/>
                </a:spcAft>
              </a:pPr>
              <a:t>19</a:t>
            </a:fld>
            <a:endParaRPr lang="en-US" altLang="en-US" sz="1000">
              <a:solidFill>
                <a:srgbClr val="898989"/>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43" name="Rectangle 2">
            <a:extLst>
              <a:ext uri="{FF2B5EF4-FFF2-40B4-BE49-F238E27FC236}">
                <a16:creationId xmlns:a16="http://schemas.microsoft.com/office/drawing/2014/main" id="{8BF1DE41-8C4D-4691-8033-5DB187D97D6F}"/>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dirty="0">
                <a:solidFill>
                  <a:srgbClr val="FFFFFF"/>
                </a:solidFill>
              </a:rPr>
              <a:t>Computing System Vulnerability Types</a:t>
            </a:r>
          </a:p>
        </p:txBody>
      </p:sp>
      <p:sp>
        <p:nvSpPr>
          <p:cNvPr id="10244" name="Rectangle 3">
            <a:extLst>
              <a:ext uri="{FF2B5EF4-FFF2-40B4-BE49-F238E27FC236}">
                <a16:creationId xmlns:a16="http://schemas.microsoft.com/office/drawing/2014/main" id="{1E6433B7-FBB5-4E9E-AABD-49A85EC1A42B}"/>
              </a:ext>
            </a:extLst>
          </p:cNvPr>
          <p:cNvSpPr>
            <a:spLocks noGrp="1" noChangeArrowheads="1"/>
          </p:cNvSpPr>
          <p:nvPr>
            <p:ph type="body" idx="1"/>
          </p:nvPr>
        </p:nvSpPr>
        <p:spPr>
          <a:xfrm>
            <a:off x="6090574" y="801866"/>
            <a:ext cx="5306084" cy="5230634"/>
          </a:xfrm>
        </p:spPr>
        <p:txBody>
          <a:bodyPr anchor="ctr">
            <a:normAutofit/>
          </a:bodyPr>
          <a:lstStyle/>
          <a:p>
            <a:pPr eaLnBrk="1" hangingPunct="1"/>
            <a:r>
              <a:rPr lang="en-US" altLang="en-US" sz="2400" dirty="0">
                <a:solidFill>
                  <a:srgbClr val="000000"/>
                </a:solidFill>
              </a:rPr>
              <a:t>Network &amp; Hardware vulnerabilities</a:t>
            </a:r>
          </a:p>
          <a:p>
            <a:pPr eaLnBrk="1" hangingPunct="1"/>
            <a:r>
              <a:rPr lang="en-US" altLang="en-US" sz="2400" dirty="0">
                <a:solidFill>
                  <a:srgbClr val="000000"/>
                </a:solidFill>
              </a:rPr>
              <a:t>Software vulnerabilities</a:t>
            </a:r>
          </a:p>
          <a:p>
            <a:pPr eaLnBrk="1" hangingPunct="1"/>
            <a:r>
              <a:rPr lang="en-US" altLang="en-US" sz="2400" dirty="0">
                <a:solidFill>
                  <a:srgbClr val="000000"/>
                </a:solidFill>
              </a:rPr>
              <a:t>Data vulnerabilities</a:t>
            </a:r>
          </a:p>
          <a:p>
            <a:pPr eaLnBrk="1" hangingPunct="1"/>
            <a:r>
              <a:rPr lang="en-US" altLang="en-US" sz="2400" dirty="0">
                <a:solidFill>
                  <a:srgbClr val="000000"/>
                </a:solidFill>
              </a:rPr>
              <a:t>Human vulnerabilities ?</a:t>
            </a:r>
          </a:p>
        </p:txBody>
      </p:sp>
      <p:sp>
        <p:nvSpPr>
          <p:cNvPr id="2" name="Footer Placeholder 1">
            <a:extLst>
              <a:ext uri="{FF2B5EF4-FFF2-40B4-BE49-F238E27FC236}">
                <a16:creationId xmlns:a16="http://schemas.microsoft.com/office/drawing/2014/main" id="{E319C1DE-8161-4F95-AD4B-3B69F73A1951}"/>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8F81B71E-F26B-4D88-9EA7-05A7DB7DE42B}"/>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75B9EEC8-D3F1-431E-8D40-D0FA65F4AAE8}" type="slidenum">
              <a:rPr lang="en-US" altLang="en-US" sz="1000">
                <a:solidFill>
                  <a:srgbClr val="898989"/>
                </a:solidFill>
                <a:latin typeface="Arial" panose="020B0604020202020204" pitchFamily="34" charset="0"/>
              </a:rPr>
              <a:pPr eaLnBrk="1" hangingPunct="1">
                <a:spcAft>
                  <a:spcPts val="600"/>
                </a:spcAft>
              </a:pPr>
              <a:t>2</a:t>
            </a:fld>
            <a:endParaRPr lang="en-US" altLang="en-US" sz="1000">
              <a:solidFill>
                <a:srgbClr val="898989"/>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482" name="Rectangle 2">
            <a:extLst>
              <a:ext uri="{FF2B5EF4-FFF2-40B4-BE49-F238E27FC236}">
                <a16:creationId xmlns:a16="http://schemas.microsoft.com/office/drawing/2014/main" id="{8516B4FB-0152-4F79-B7D7-EB408249444B}"/>
              </a:ext>
            </a:extLst>
          </p:cNvPr>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Origin of Vulnerabilities</a:t>
            </a:r>
          </a:p>
        </p:txBody>
      </p:sp>
      <p:sp>
        <p:nvSpPr>
          <p:cNvPr id="20483" name="Rectangle 3">
            <a:extLst>
              <a:ext uri="{FF2B5EF4-FFF2-40B4-BE49-F238E27FC236}">
                <a16:creationId xmlns:a16="http://schemas.microsoft.com/office/drawing/2014/main" id="{BF048008-3413-4CDA-866A-AA2F0DE5B116}"/>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a:solidFill>
                  <a:srgbClr val="000000"/>
                </a:solidFill>
              </a:rPr>
              <a:t>Networked Software is not designed to withstand a hostile environment</a:t>
            </a:r>
          </a:p>
          <a:p>
            <a:r>
              <a:rPr lang="en-US" altLang="en-US" sz="2400">
                <a:solidFill>
                  <a:srgbClr val="000000"/>
                </a:solidFill>
              </a:rPr>
              <a:t>Development tools do not prevent simple security bugs (i.e., buffer overflows)</a:t>
            </a:r>
          </a:p>
          <a:p>
            <a:r>
              <a:rPr lang="en-US" altLang="en-US" sz="2400">
                <a:solidFill>
                  <a:srgbClr val="000000"/>
                </a:solidFill>
              </a:rPr>
              <a:t>QA Testing methods do not address security</a:t>
            </a:r>
          </a:p>
          <a:p>
            <a:r>
              <a:rPr lang="en-US" altLang="en-US" sz="2400">
                <a:solidFill>
                  <a:srgbClr val="000000"/>
                </a:solidFill>
              </a:rPr>
              <a:t>Customers pay for bad software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98" name="Rectangle 2">
            <a:extLst>
              <a:ext uri="{FF2B5EF4-FFF2-40B4-BE49-F238E27FC236}">
                <a16:creationId xmlns:a16="http://schemas.microsoft.com/office/drawing/2014/main" id="{55E45FC0-0563-47DA-BECD-DD930D85C5C1}"/>
              </a:ext>
            </a:extLst>
          </p:cNvPr>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Getting Worse</a:t>
            </a:r>
          </a:p>
        </p:txBody>
      </p:sp>
      <p:sp>
        <p:nvSpPr>
          <p:cNvPr id="4099" name="Rectangle 3">
            <a:extLst>
              <a:ext uri="{FF2B5EF4-FFF2-40B4-BE49-F238E27FC236}">
                <a16:creationId xmlns:a16="http://schemas.microsoft.com/office/drawing/2014/main" id="{F2C5A4D6-5E1A-4D05-A4EB-23C5CB45CA84}"/>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a:solidFill>
                  <a:srgbClr val="000000"/>
                </a:solidFill>
              </a:rPr>
              <a:t>In order to compete, new services must be delivered</a:t>
            </a:r>
          </a:p>
          <a:p>
            <a:r>
              <a:rPr lang="en-US" altLang="en-US" sz="2400">
                <a:solidFill>
                  <a:srgbClr val="000000"/>
                </a:solidFill>
              </a:rPr>
              <a:t>New technology is not being properly tested for failures</a:t>
            </a:r>
          </a:p>
          <a:p>
            <a:r>
              <a:rPr lang="en-US" altLang="en-US" sz="2400">
                <a:solidFill>
                  <a:srgbClr val="000000"/>
                </a:solidFill>
              </a:rPr>
              <a:t>More connections, devices, and code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98" name="Rectangle 2">
            <a:extLst>
              <a:ext uri="{FF2B5EF4-FFF2-40B4-BE49-F238E27FC236}">
                <a16:creationId xmlns:a16="http://schemas.microsoft.com/office/drawing/2014/main" id="{55E45FC0-0563-47DA-BECD-DD930D85C5C1}"/>
              </a:ext>
            </a:extLst>
          </p:cNvPr>
          <p:cNvSpPr>
            <a:spLocks noGrp="1" noChangeArrowheads="1"/>
          </p:cNvSpPr>
          <p:nvPr>
            <p:ph type="title"/>
          </p:nvPr>
        </p:nvSpPr>
        <p:spPr>
          <a:xfrm>
            <a:off x="640079" y="2053641"/>
            <a:ext cx="3669161" cy="2760098"/>
          </a:xfrm>
        </p:spPr>
        <p:txBody>
          <a:bodyPr>
            <a:normAutofit/>
          </a:bodyPr>
          <a:lstStyle/>
          <a:p>
            <a:r>
              <a:rPr lang="en-US" altLang="en-US" dirty="0">
                <a:solidFill>
                  <a:srgbClr val="FFFFFF"/>
                </a:solidFill>
              </a:rPr>
              <a:t>More Devices</a:t>
            </a:r>
          </a:p>
        </p:txBody>
      </p:sp>
      <p:sp>
        <p:nvSpPr>
          <p:cNvPr id="9" name="Rectangle 3">
            <a:extLst>
              <a:ext uri="{FF2B5EF4-FFF2-40B4-BE49-F238E27FC236}">
                <a16:creationId xmlns:a16="http://schemas.microsoft.com/office/drawing/2014/main" id="{24BFF1CD-E07C-43CE-80CD-32DCAAB38F30}"/>
              </a:ext>
            </a:extLst>
          </p:cNvPr>
          <p:cNvSpPr>
            <a:spLocks noChangeArrowheads="1"/>
          </p:cNvSpPr>
          <p:nvPr/>
        </p:nvSpPr>
        <p:spPr bwMode="auto">
          <a:xfrm>
            <a:off x="7406997" y="870857"/>
            <a:ext cx="414492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spcBef>
                <a:spcPct val="50000"/>
              </a:spcBef>
            </a:pPr>
            <a:r>
              <a:rPr lang="en-US" altLang="en-US" sz="2400" dirty="0"/>
              <a:t>What happens when buffer overflows and poor access controls lead to mobile code attacks on cellular phones?</a:t>
            </a:r>
          </a:p>
          <a:p>
            <a:pPr lvl="1">
              <a:spcBef>
                <a:spcPct val="50000"/>
              </a:spcBef>
            </a:pPr>
            <a:endParaRPr lang="en-US" altLang="en-US" sz="2400" dirty="0"/>
          </a:p>
          <a:p>
            <a:pPr lvl="1">
              <a:spcBef>
                <a:spcPct val="50000"/>
              </a:spcBef>
            </a:pPr>
            <a:r>
              <a:rPr lang="en-US" altLang="en-US" sz="2400" dirty="0"/>
              <a:t>Mobile code can effect distributed systems in a matter of hours</a:t>
            </a:r>
          </a:p>
        </p:txBody>
      </p:sp>
      <p:pic>
        <p:nvPicPr>
          <p:cNvPr id="10" name="Picture 16" descr="ph_9000il_prd">
            <a:extLst>
              <a:ext uri="{FF2B5EF4-FFF2-40B4-BE49-F238E27FC236}">
                <a16:creationId xmlns:a16="http://schemas.microsoft.com/office/drawing/2014/main" id="{AFCB9459-1E13-4117-BB9A-0837358AB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685" y="1414689"/>
            <a:ext cx="2014311" cy="201431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9">
            <a:extLst>
              <a:ext uri="{FF2B5EF4-FFF2-40B4-BE49-F238E27FC236}">
                <a16:creationId xmlns:a16="http://schemas.microsoft.com/office/drawing/2014/main" id="{CE3283A6-D7F7-4611-9DDD-84BEB80FD93F}"/>
              </a:ext>
            </a:extLst>
          </p:cNvPr>
          <p:cNvGrpSpPr>
            <a:grpSpLocks/>
          </p:cNvGrpSpPr>
          <p:nvPr/>
        </p:nvGrpSpPr>
        <p:grpSpPr bwMode="auto">
          <a:xfrm rot="2508446">
            <a:off x="6634990" y="3171316"/>
            <a:ext cx="1208967" cy="276957"/>
            <a:chOff x="3264" y="3360"/>
            <a:chExt cx="960" cy="288"/>
          </a:xfrm>
        </p:grpSpPr>
        <p:sp>
          <p:nvSpPr>
            <p:cNvPr id="12" name="Oval 9">
              <a:extLst>
                <a:ext uri="{FF2B5EF4-FFF2-40B4-BE49-F238E27FC236}">
                  <a16:creationId xmlns:a16="http://schemas.microsoft.com/office/drawing/2014/main" id="{20AD1C2C-B08C-4FFA-8BA7-7F8606B39094}"/>
                </a:ext>
              </a:extLst>
            </p:cNvPr>
            <p:cNvSpPr>
              <a:spLocks noChangeArrowheads="1"/>
            </p:cNvSpPr>
            <p:nvPr/>
          </p:nvSpPr>
          <p:spPr bwMode="auto">
            <a:xfrm>
              <a:off x="3936" y="3360"/>
              <a:ext cx="288" cy="288"/>
            </a:xfrm>
            <a:prstGeom prst="ellipse">
              <a:avLst/>
            </a:prstGeom>
            <a:solidFill>
              <a:srgbClr val="FF0000"/>
            </a:solidFill>
            <a:ln w="762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0">
              <a:extLst>
                <a:ext uri="{FF2B5EF4-FFF2-40B4-BE49-F238E27FC236}">
                  <a16:creationId xmlns:a16="http://schemas.microsoft.com/office/drawing/2014/main" id="{06B605D3-CB56-46B9-B961-C628D5924A44}"/>
                </a:ext>
              </a:extLst>
            </p:cNvPr>
            <p:cNvSpPr>
              <a:spLocks noChangeArrowheads="1"/>
            </p:cNvSpPr>
            <p:nvPr/>
          </p:nvSpPr>
          <p:spPr bwMode="auto">
            <a:xfrm>
              <a:off x="3264" y="3360"/>
              <a:ext cx="288" cy="288"/>
            </a:xfrm>
            <a:prstGeom prst="ellipse">
              <a:avLst/>
            </a:prstGeom>
            <a:solidFill>
              <a:srgbClr val="FF0000"/>
            </a:solidFill>
            <a:ln w="762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9A9025AA-8EB8-4230-80CD-EE3B53FA9A21}"/>
                </a:ext>
              </a:extLst>
            </p:cNvPr>
            <p:cNvSpPr>
              <a:spLocks noChangeShapeType="1"/>
            </p:cNvSpPr>
            <p:nvPr/>
          </p:nvSpPr>
          <p:spPr bwMode="auto">
            <a:xfrm>
              <a:off x="3552" y="3504"/>
              <a:ext cx="38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1468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106" name="Rectangle 2">
            <a:extLst>
              <a:ext uri="{FF2B5EF4-FFF2-40B4-BE49-F238E27FC236}">
                <a16:creationId xmlns:a16="http://schemas.microsoft.com/office/drawing/2014/main" id="{C1B3E7D8-F7EB-4475-99AE-B01CB010E8A2}"/>
              </a:ext>
            </a:extLst>
          </p:cNvPr>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More Connections</a:t>
            </a:r>
          </a:p>
        </p:txBody>
      </p:sp>
      <p:sp>
        <p:nvSpPr>
          <p:cNvPr id="47107" name="Rectangle 3">
            <a:extLst>
              <a:ext uri="{FF2B5EF4-FFF2-40B4-BE49-F238E27FC236}">
                <a16:creationId xmlns:a16="http://schemas.microsoft.com/office/drawing/2014/main" id="{A808DFCD-F673-4454-9EAC-111C550D17C7}"/>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a:solidFill>
                  <a:srgbClr val="000000"/>
                </a:solidFill>
              </a:rPr>
              <a:t>New protocols, delivery mediums</a:t>
            </a:r>
          </a:p>
          <a:p>
            <a:r>
              <a:rPr lang="en-US" altLang="en-US" sz="2400">
                <a:solidFill>
                  <a:srgbClr val="000000"/>
                </a:solidFill>
              </a:rPr>
              <a:t>A high degree of connectivity makes it possible for small failures to propagate and lead to massive outages</a:t>
            </a:r>
          </a:p>
          <a:p>
            <a:pPr lvl="1"/>
            <a:r>
              <a:rPr lang="en-US" altLang="en-US">
                <a:solidFill>
                  <a:srgbClr val="000000"/>
                </a:solidFill>
              </a:rPr>
              <a:t>Telephone network outages</a:t>
            </a:r>
          </a:p>
          <a:p>
            <a:pPr lvl="1"/>
            <a:r>
              <a:rPr lang="en-US" altLang="en-US">
                <a:solidFill>
                  <a:srgbClr val="000000"/>
                </a:solidFill>
              </a:rPr>
              <a:t>Power system grid failures</a:t>
            </a:r>
          </a:p>
          <a:p>
            <a:endParaRPr lang="en-US" altLang="en-US" sz="24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554" name="Rectangle 2">
            <a:extLst>
              <a:ext uri="{FF2B5EF4-FFF2-40B4-BE49-F238E27FC236}">
                <a16:creationId xmlns:a16="http://schemas.microsoft.com/office/drawing/2014/main" id="{36F3F902-308A-4192-8608-B6D55C9F056C}"/>
              </a:ext>
            </a:extLst>
          </p:cNvPr>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More Exposure</a:t>
            </a:r>
          </a:p>
        </p:txBody>
      </p:sp>
      <p:sp>
        <p:nvSpPr>
          <p:cNvPr id="23555" name="Rectangle 3">
            <a:extLst>
              <a:ext uri="{FF2B5EF4-FFF2-40B4-BE49-F238E27FC236}">
                <a16:creationId xmlns:a16="http://schemas.microsoft.com/office/drawing/2014/main" id="{75CAD217-E367-48EF-81F7-A82E3B3820AA}"/>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a:solidFill>
                  <a:srgbClr val="000000"/>
                </a:solidFill>
              </a:rPr>
              <a:t>Massive increase in connectivity</a:t>
            </a:r>
          </a:p>
          <a:p>
            <a:r>
              <a:rPr lang="en-US" altLang="en-US" sz="2400">
                <a:solidFill>
                  <a:srgbClr val="000000"/>
                </a:solidFill>
              </a:rPr>
              <a:t>A vast network of relationships</a:t>
            </a:r>
          </a:p>
          <a:p>
            <a:pPr lvl="1"/>
            <a:r>
              <a:rPr lang="en-US" altLang="en-US">
                <a:solidFill>
                  <a:srgbClr val="000000"/>
                </a:solidFill>
              </a:rPr>
              <a:t>Arpanet started with 12 nodes</a:t>
            </a:r>
          </a:p>
          <a:p>
            <a:r>
              <a:rPr lang="en-US" altLang="en-US" sz="2400">
                <a:solidFill>
                  <a:srgbClr val="000000"/>
                </a:solidFill>
              </a:rPr>
              <a:t>Machines that used to work behind closed doors are now exposed</a:t>
            </a:r>
          </a:p>
          <a:p>
            <a:pPr lvl="1"/>
            <a:r>
              <a:rPr lang="en-US" altLang="en-US">
                <a:solidFill>
                  <a:srgbClr val="000000"/>
                </a:solidFill>
              </a:rPr>
              <a:t>Computers are now worn on belt-loops</a:t>
            </a:r>
          </a:p>
          <a:p>
            <a:endParaRPr lang="en-US" altLang="en-US" sz="2400">
              <a:solidFill>
                <a:srgbClr val="000000"/>
              </a:solidFill>
            </a:endParaRPr>
          </a:p>
          <a:p>
            <a:endParaRPr lang="en-US" altLang="en-US" sz="24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106" name="Rectangle 2">
            <a:extLst>
              <a:ext uri="{FF2B5EF4-FFF2-40B4-BE49-F238E27FC236}">
                <a16:creationId xmlns:a16="http://schemas.microsoft.com/office/drawing/2014/main" id="{C1B3E7D8-F7EB-4475-99AE-B01CB010E8A2}"/>
              </a:ext>
            </a:extLst>
          </p:cNvPr>
          <p:cNvSpPr>
            <a:spLocks noGrp="1" noChangeArrowheads="1"/>
          </p:cNvSpPr>
          <p:nvPr>
            <p:ph type="title"/>
          </p:nvPr>
        </p:nvSpPr>
        <p:spPr>
          <a:xfrm>
            <a:off x="640079" y="2053641"/>
            <a:ext cx="3669161" cy="2760098"/>
          </a:xfrm>
        </p:spPr>
        <p:txBody>
          <a:bodyPr>
            <a:normAutofit/>
          </a:bodyPr>
          <a:lstStyle/>
          <a:p>
            <a:r>
              <a:rPr lang="en-US" altLang="en-US" dirty="0">
                <a:solidFill>
                  <a:srgbClr val="FFFFFF"/>
                </a:solidFill>
              </a:rPr>
              <a:t>More Code</a:t>
            </a:r>
          </a:p>
        </p:txBody>
      </p:sp>
      <p:sp>
        <p:nvSpPr>
          <p:cNvPr id="9" name="Text Box 4">
            <a:extLst>
              <a:ext uri="{FF2B5EF4-FFF2-40B4-BE49-F238E27FC236}">
                <a16:creationId xmlns:a16="http://schemas.microsoft.com/office/drawing/2014/main" id="{22E42FCA-0C62-4912-88A3-6AF8A963EC91}"/>
              </a:ext>
            </a:extLst>
          </p:cNvPr>
          <p:cNvSpPr txBox="1">
            <a:spLocks noChangeArrowheads="1"/>
          </p:cNvSpPr>
          <p:nvPr/>
        </p:nvSpPr>
        <p:spPr bwMode="auto">
          <a:xfrm>
            <a:off x="5407619" y="1288143"/>
            <a:ext cx="6559550" cy="245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FontTx/>
              <a:buChar char="•"/>
            </a:pPr>
            <a:r>
              <a:rPr lang="en-US" altLang="en-US" sz="2000" dirty="0"/>
              <a:t> Technology is being ‘glued’ together</a:t>
            </a:r>
          </a:p>
          <a:p>
            <a:pPr>
              <a:lnSpc>
                <a:spcPct val="90000"/>
              </a:lnSpc>
              <a:spcBef>
                <a:spcPct val="20000"/>
              </a:spcBef>
              <a:buFontTx/>
              <a:buChar char="•"/>
            </a:pPr>
            <a:r>
              <a:rPr lang="en-US" altLang="en-US" sz="2000" dirty="0"/>
              <a:t> More feature rich, more drivers and libraries</a:t>
            </a:r>
          </a:p>
          <a:p>
            <a:pPr lvl="1">
              <a:lnSpc>
                <a:spcPct val="90000"/>
              </a:lnSpc>
              <a:spcBef>
                <a:spcPct val="20000"/>
              </a:spcBef>
              <a:buFontTx/>
              <a:buChar char="–"/>
            </a:pPr>
            <a:r>
              <a:rPr lang="en-US" altLang="en-US" sz="2000" dirty="0"/>
              <a:t>In 1983, Microsoft word was only 27,000 LOC</a:t>
            </a:r>
          </a:p>
          <a:p>
            <a:pPr lvl="1">
              <a:lnSpc>
                <a:spcPct val="90000"/>
              </a:lnSpc>
              <a:spcBef>
                <a:spcPct val="20000"/>
              </a:spcBef>
            </a:pPr>
            <a:endParaRPr lang="en-US" altLang="en-US" dirty="0"/>
          </a:p>
          <a:p>
            <a:endParaRPr lang="en-US" altLang="en-US" dirty="0"/>
          </a:p>
          <a:p>
            <a:endParaRPr lang="en-US" altLang="en-US" dirty="0"/>
          </a:p>
          <a:p>
            <a:endParaRPr lang="en-US" altLang="en-US" dirty="0"/>
          </a:p>
          <a:p>
            <a:endParaRPr lang="en-US" altLang="en-US" dirty="0"/>
          </a:p>
        </p:txBody>
      </p:sp>
      <p:sp>
        <p:nvSpPr>
          <p:cNvPr id="10" name="Text Box 22">
            <a:extLst>
              <a:ext uri="{FF2B5EF4-FFF2-40B4-BE49-F238E27FC236}">
                <a16:creationId xmlns:a16="http://schemas.microsoft.com/office/drawing/2014/main" id="{2755192B-C13F-498D-969A-7EBBD43CF72B}"/>
              </a:ext>
            </a:extLst>
          </p:cNvPr>
          <p:cNvSpPr txBox="1">
            <a:spLocks noChangeArrowheads="1"/>
          </p:cNvSpPr>
          <p:nvPr/>
        </p:nvSpPr>
        <p:spPr bwMode="auto">
          <a:xfrm>
            <a:off x="7201494" y="2583543"/>
            <a:ext cx="2647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latin typeface="Arial Black" panose="020B0A04020102020204" pitchFamily="34" charset="0"/>
              </a:rPr>
              <a:t>Code Size</a:t>
            </a:r>
          </a:p>
        </p:txBody>
      </p:sp>
      <p:sp>
        <p:nvSpPr>
          <p:cNvPr id="11" name="Text Box 28">
            <a:extLst>
              <a:ext uri="{FF2B5EF4-FFF2-40B4-BE49-F238E27FC236}">
                <a16:creationId xmlns:a16="http://schemas.microsoft.com/office/drawing/2014/main" id="{96230214-BF2B-4D56-AA0D-E0095A400FD3}"/>
              </a:ext>
            </a:extLst>
          </p:cNvPr>
          <p:cNvSpPr txBox="1">
            <a:spLocks noChangeArrowheads="1"/>
          </p:cNvSpPr>
          <p:nvPr/>
        </p:nvSpPr>
        <p:spPr bwMode="auto">
          <a:xfrm>
            <a:off x="6261694" y="3269344"/>
            <a:ext cx="3627916"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Arial" panose="020B0604020202020204" pitchFamily="34" charset="0"/>
              </a:rPr>
              <a:t>400,000	Solaris 7</a:t>
            </a:r>
          </a:p>
          <a:p>
            <a:r>
              <a:rPr lang="en-US" altLang="en-US" sz="2000" dirty="0">
                <a:latin typeface="Arial" panose="020B0604020202020204" pitchFamily="34" charset="0"/>
              </a:rPr>
              <a:t>17 million	Netscape</a:t>
            </a:r>
          </a:p>
          <a:p>
            <a:r>
              <a:rPr lang="en-US" altLang="en-US" sz="2000" dirty="0">
                <a:latin typeface="Arial" panose="020B0604020202020204" pitchFamily="34" charset="0"/>
              </a:rPr>
              <a:t>40 million	Space Station</a:t>
            </a:r>
          </a:p>
          <a:p>
            <a:r>
              <a:rPr lang="en-US" altLang="en-US" sz="2000" dirty="0">
                <a:latin typeface="Arial" panose="020B0604020202020204" pitchFamily="34" charset="0"/>
              </a:rPr>
              <a:t>10 million 	Space Shuttle</a:t>
            </a:r>
          </a:p>
          <a:p>
            <a:r>
              <a:rPr lang="en-US" altLang="en-US" sz="2000" dirty="0">
                <a:latin typeface="Arial" panose="020B0604020202020204" pitchFamily="34" charset="0"/>
              </a:rPr>
              <a:t>7 million 	Boeing 777</a:t>
            </a:r>
          </a:p>
          <a:p>
            <a:r>
              <a:rPr lang="en-US" altLang="en-US" sz="2000" dirty="0">
                <a:latin typeface="Arial" panose="020B0604020202020204" pitchFamily="34" charset="0"/>
              </a:rPr>
              <a:t>35 million 	NT5</a:t>
            </a:r>
          </a:p>
          <a:p>
            <a:r>
              <a:rPr lang="en-US" altLang="en-US" sz="2000" dirty="0">
                <a:latin typeface="Arial" panose="020B0604020202020204" pitchFamily="34" charset="0"/>
              </a:rPr>
              <a:t>Under 5 million 	Windows 95</a:t>
            </a:r>
          </a:p>
          <a:p>
            <a:r>
              <a:rPr lang="en-US" altLang="en-US" sz="2000" dirty="0">
                <a:latin typeface="Arial" panose="020B0604020202020204" pitchFamily="34" charset="0"/>
              </a:rPr>
              <a:t>1.5 million 	Linux</a:t>
            </a:r>
          </a:p>
          <a:p>
            <a:endParaRPr lang="en-US" altLang="en-US" dirty="0">
              <a:latin typeface="Arial" panose="020B0604020202020204" pitchFamily="34" charset="0"/>
            </a:endParaRPr>
          </a:p>
        </p:txBody>
      </p:sp>
    </p:spTree>
    <p:extLst>
      <p:ext uri="{BB962C8B-B14F-4D97-AF65-F5344CB8AC3E}">
        <p14:creationId xmlns:p14="http://schemas.microsoft.com/office/powerpoint/2010/main" val="943084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746" name="Rectangle 2">
            <a:extLst>
              <a:ext uri="{FF2B5EF4-FFF2-40B4-BE49-F238E27FC236}">
                <a16:creationId xmlns:a16="http://schemas.microsoft.com/office/drawing/2014/main" id="{CB3BEEEE-EB0B-494E-B9EE-41C030D943F1}"/>
              </a:ext>
            </a:extLst>
          </p:cNvPr>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Software is always in the “bleeding edge” phase</a:t>
            </a:r>
          </a:p>
        </p:txBody>
      </p:sp>
      <p:sp>
        <p:nvSpPr>
          <p:cNvPr id="31747" name="Rectangle 3">
            <a:extLst>
              <a:ext uri="{FF2B5EF4-FFF2-40B4-BE49-F238E27FC236}">
                <a16:creationId xmlns:a16="http://schemas.microsoft.com/office/drawing/2014/main" id="{A22377E4-8526-4DEB-AF70-7FDBF7950BFE}"/>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a:solidFill>
                  <a:srgbClr val="000000"/>
                </a:solidFill>
              </a:rPr>
              <a:t>Windows 2000 shipped with 63,000 known bugs</a:t>
            </a:r>
          </a:p>
          <a:p>
            <a:endParaRPr lang="en-US" altLang="en-US" sz="2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362" name="Rectangle 2">
            <a:extLst>
              <a:ext uri="{FF2B5EF4-FFF2-40B4-BE49-F238E27FC236}">
                <a16:creationId xmlns:a16="http://schemas.microsoft.com/office/drawing/2014/main" id="{8BE41FBB-2515-4DC6-BEC5-69CA269F3D73}"/>
              </a:ext>
            </a:extLst>
          </p:cNvPr>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Remote Capability</a:t>
            </a:r>
          </a:p>
        </p:txBody>
      </p:sp>
      <p:sp>
        <p:nvSpPr>
          <p:cNvPr id="15363" name="Rectangle 3">
            <a:extLst>
              <a:ext uri="{FF2B5EF4-FFF2-40B4-BE49-F238E27FC236}">
                <a16:creationId xmlns:a16="http://schemas.microsoft.com/office/drawing/2014/main" id="{12E082B2-0E5A-4C78-8574-A3A9A3F2086C}"/>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a:solidFill>
                  <a:srgbClr val="000000"/>
                </a:solidFill>
              </a:rPr>
              <a:t>Do any of the native calls operate over the network?</a:t>
            </a:r>
          </a:p>
          <a:p>
            <a:pPr lvl="1"/>
            <a:r>
              <a:rPr lang="en-US" altLang="en-US">
                <a:solidFill>
                  <a:srgbClr val="000000"/>
                </a:solidFill>
              </a:rPr>
              <a:t>Domain specification</a:t>
            </a:r>
          </a:p>
          <a:p>
            <a:pPr lvl="1"/>
            <a:r>
              <a:rPr lang="en-US" altLang="en-US">
                <a:solidFill>
                  <a:srgbClr val="000000"/>
                </a:solidFill>
              </a:rPr>
              <a:t>Data source specification</a:t>
            </a:r>
          </a:p>
          <a:p>
            <a:pPr lvl="1"/>
            <a:r>
              <a:rPr lang="en-US" altLang="en-US">
                <a:solidFill>
                  <a:srgbClr val="000000"/>
                </a:solidFill>
              </a:rPr>
              <a:t>Ip address</a:t>
            </a:r>
          </a:p>
          <a:p>
            <a:pPr lvl="1"/>
            <a:r>
              <a:rPr lang="en-US" altLang="en-US">
                <a:solidFill>
                  <a:srgbClr val="000000"/>
                </a:solidFill>
              </a:rPr>
              <a:t>NTFS Path name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386" name="Rectangle 2">
            <a:extLst>
              <a:ext uri="{FF2B5EF4-FFF2-40B4-BE49-F238E27FC236}">
                <a16:creationId xmlns:a16="http://schemas.microsoft.com/office/drawing/2014/main" id="{C824FC8C-FA4D-4F9E-88BB-6490202700BD}"/>
              </a:ext>
            </a:extLst>
          </p:cNvPr>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Vulnerable Authentication</a:t>
            </a:r>
          </a:p>
        </p:txBody>
      </p:sp>
      <p:sp>
        <p:nvSpPr>
          <p:cNvPr id="16387" name="Rectangle 3">
            <a:extLst>
              <a:ext uri="{FF2B5EF4-FFF2-40B4-BE49-F238E27FC236}">
                <a16:creationId xmlns:a16="http://schemas.microsoft.com/office/drawing/2014/main" id="{DE5B7F9F-2FC7-4C68-8DB0-724C454CF6E7}"/>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dirty="0">
                <a:solidFill>
                  <a:srgbClr val="000000"/>
                </a:solidFill>
              </a:rPr>
              <a:t>Response aggregation</a:t>
            </a:r>
          </a:p>
          <a:p>
            <a:pPr lvl="1">
              <a:buFont typeface="Wingdings" panose="05000000000000000000" pitchFamily="2" charset="2"/>
              <a:buChar char="v"/>
            </a:pPr>
            <a:r>
              <a:rPr lang="en-US" altLang="en-US" dirty="0">
                <a:solidFill>
                  <a:srgbClr val="000000"/>
                </a:solidFill>
              </a:rPr>
              <a:t>User/password enumeration when errors differ</a:t>
            </a:r>
          </a:p>
          <a:p>
            <a:r>
              <a:rPr lang="en-US" altLang="en-US" sz="2400" dirty="0">
                <a:solidFill>
                  <a:srgbClr val="000000"/>
                </a:solidFill>
              </a:rPr>
              <a:t>No lockout	</a:t>
            </a:r>
          </a:p>
          <a:p>
            <a:pPr lvl="1">
              <a:buFont typeface="Wingdings" panose="05000000000000000000" pitchFamily="2" charset="2"/>
              <a:buChar char="v"/>
            </a:pPr>
            <a:r>
              <a:rPr lang="en-US" altLang="en-US" dirty="0">
                <a:solidFill>
                  <a:srgbClr val="000000"/>
                </a:solidFill>
              </a:rPr>
              <a:t>Brute force</a:t>
            </a:r>
          </a:p>
          <a:p>
            <a:r>
              <a:rPr lang="en-US" altLang="en-US" sz="2400" dirty="0">
                <a:solidFill>
                  <a:srgbClr val="000000"/>
                </a:solidFill>
              </a:rPr>
              <a:t>Failed logging</a:t>
            </a:r>
          </a:p>
          <a:p>
            <a:pPr lvl="1">
              <a:buFont typeface="Wingdings" panose="05000000000000000000" pitchFamily="2" charset="2"/>
              <a:buChar char="v"/>
            </a:pPr>
            <a:r>
              <a:rPr lang="en-US" altLang="en-US" dirty="0">
                <a:solidFill>
                  <a:srgbClr val="000000"/>
                </a:solidFill>
              </a:rPr>
              <a:t>Alternative requests</a:t>
            </a:r>
          </a:p>
          <a:p>
            <a:r>
              <a:rPr lang="en-US" altLang="en-US" sz="2400" dirty="0">
                <a:solidFill>
                  <a:srgbClr val="000000"/>
                </a:solidFill>
              </a:rPr>
              <a:t>Can you specify a remote domain or target?</a:t>
            </a:r>
          </a:p>
          <a:p>
            <a:pPr lvl="1">
              <a:buFont typeface="Wingdings" panose="05000000000000000000" pitchFamily="2" charset="2"/>
              <a:buChar char="v"/>
            </a:pPr>
            <a:r>
              <a:rPr lang="en-US" altLang="en-US" dirty="0">
                <a:solidFill>
                  <a:srgbClr val="000000"/>
                </a:solidFill>
              </a:rPr>
              <a:t>Proxied attacks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410" name="Rectangle 2">
            <a:extLst>
              <a:ext uri="{FF2B5EF4-FFF2-40B4-BE49-F238E27FC236}">
                <a16:creationId xmlns:a16="http://schemas.microsoft.com/office/drawing/2014/main" id="{F0950C7A-C541-46A7-A9ED-382FE13662CE}"/>
              </a:ext>
            </a:extLst>
          </p:cNvPr>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Vulnerable Filesystem</a:t>
            </a:r>
          </a:p>
        </p:txBody>
      </p:sp>
      <p:sp>
        <p:nvSpPr>
          <p:cNvPr id="17411" name="Rectangle 3">
            <a:extLst>
              <a:ext uri="{FF2B5EF4-FFF2-40B4-BE49-F238E27FC236}">
                <a16:creationId xmlns:a16="http://schemas.microsoft.com/office/drawing/2014/main" id="{FFC21897-BE04-4308-BE57-3DADE489FFB3}"/>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dirty="0">
                <a:solidFill>
                  <a:srgbClr val="000000"/>
                </a:solidFill>
              </a:rPr>
              <a:t>Can you control a filesystem path</a:t>
            </a:r>
          </a:p>
          <a:p>
            <a:pPr lvl="1">
              <a:buFont typeface="Wingdings" panose="05000000000000000000" pitchFamily="2" charset="2"/>
              <a:buChar char="v"/>
            </a:pPr>
            <a:r>
              <a:rPr lang="en-US" altLang="en-US" dirty="0">
                <a:solidFill>
                  <a:srgbClr val="000000"/>
                </a:solidFill>
              </a:rPr>
              <a:t>What is the entire set of characters?</a:t>
            </a:r>
          </a:p>
          <a:p>
            <a:r>
              <a:rPr lang="en-US" altLang="en-US" sz="2400" dirty="0">
                <a:solidFill>
                  <a:srgbClr val="000000"/>
                </a:solidFill>
              </a:rPr>
              <a:t>Can you create files in a target directory</a:t>
            </a:r>
          </a:p>
          <a:p>
            <a:pPr lvl="1">
              <a:buFont typeface="Wingdings" panose="05000000000000000000" pitchFamily="2" charset="2"/>
              <a:buChar char="v"/>
            </a:pPr>
            <a:r>
              <a:rPr lang="en-US" altLang="en-US" dirty="0">
                <a:solidFill>
                  <a:srgbClr val="000000"/>
                </a:solidFill>
              </a:rPr>
              <a:t>Create files that will be interpreted in a server context</a:t>
            </a:r>
          </a:p>
          <a:p>
            <a:r>
              <a:rPr lang="en-US" altLang="en-US" sz="2400" dirty="0">
                <a:solidFill>
                  <a:srgbClr val="000000"/>
                </a:solidFill>
              </a:rPr>
              <a:t>Can you use remote pathname</a:t>
            </a:r>
          </a:p>
          <a:p>
            <a:pPr lvl="1">
              <a:buFont typeface="Wingdings" panose="05000000000000000000" pitchFamily="2" charset="2"/>
              <a:buChar char="v"/>
            </a:pPr>
            <a:r>
              <a:rPr lang="en-US" altLang="en-US" dirty="0">
                <a:solidFill>
                  <a:srgbClr val="000000"/>
                </a:solidFill>
              </a:rPr>
              <a:t>//</a:t>
            </a:r>
            <a:r>
              <a:rPr lang="en-US" altLang="en-US" dirty="0" err="1">
                <a:solidFill>
                  <a:srgbClr val="000000"/>
                </a:solidFill>
              </a:rPr>
              <a:t>machine_name</a:t>
            </a:r>
            <a:r>
              <a:rPr lang="en-US" altLang="en-US" dirty="0">
                <a:solidFill>
                  <a:srgbClr val="000000"/>
                </a:solidFill>
              </a:rPr>
              <a:t>/</a:t>
            </a:r>
            <a:r>
              <a:rPr lang="en-US" altLang="en-US" dirty="0" err="1">
                <a:solidFill>
                  <a:srgbClr val="000000"/>
                </a:solidFill>
              </a:rPr>
              <a:t>etc</a:t>
            </a:r>
            <a:endParaRPr lang="en-US" altLang="en-US" dirty="0">
              <a:solidFill>
                <a:srgbClr val="000000"/>
              </a:solidFill>
            </a:endParaRPr>
          </a:p>
          <a:p>
            <a:pPr lvl="1">
              <a:buFontTx/>
              <a:buNone/>
            </a:pPr>
            <a:endParaRPr lang="en-US" altLang="en-US"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E6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2">
            <a:extLst>
              <a:ext uri="{FF2B5EF4-FFF2-40B4-BE49-F238E27FC236}">
                <a16:creationId xmlns:a16="http://schemas.microsoft.com/office/drawing/2014/main" id="{98E0988A-6BC1-4B8F-83C1-3C7F1A696327}"/>
              </a:ext>
            </a:extLst>
          </p:cNvPr>
          <p:cNvSpPr>
            <a:spLocks noGrp="1" noChangeArrowheads="1"/>
          </p:cNvSpPr>
          <p:nvPr>
            <p:ph type="title"/>
          </p:nvPr>
        </p:nvSpPr>
        <p:spPr>
          <a:xfrm>
            <a:off x="640080" y="2074363"/>
            <a:ext cx="287462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b="1" dirty="0">
                <a:solidFill>
                  <a:schemeClr val="bg1"/>
                </a:solidFill>
                <a:effectLst>
                  <a:outerShdw blurRad="38100" dist="38100" dir="2700000" algn="tl">
                    <a:srgbClr val="000000">
                      <a:alpha val="43137"/>
                    </a:srgbClr>
                  </a:outerShdw>
                </a:effectLst>
              </a:rPr>
              <a:t>RISK DENSITY – INFRASTRUCTURE VS LAYER 7</a:t>
            </a:r>
            <a:endParaRPr lang="en-US" altLang="zh-CN" sz="2000" kern="1200" dirty="0">
              <a:solidFill>
                <a:schemeClr val="bg1"/>
              </a:solidFill>
            </a:endParaRPr>
          </a:p>
        </p:txBody>
      </p:sp>
      <p:sp>
        <p:nvSpPr>
          <p:cNvPr id="11266" name="Rectangle 16">
            <a:extLst>
              <a:ext uri="{FF2B5EF4-FFF2-40B4-BE49-F238E27FC236}">
                <a16:creationId xmlns:a16="http://schemas.microsoft.com/office/drawing/2014/main" id="{0BBCC999-CBD6-481A-8C39-AD8DB3BFD912}"/>
              </a:ext>
            </a:extLst>
          </p:cNvPr>
          <p:cNvSpPr>
            <a:spLocks noGrp="1" noChangeArrowheads="1"/>
          </p:cNvSpPr>
          <p:nvPr>
            <p:ph type="sldNum" sz="quarter" idx="10"/>
          </p:nvPr>
        </p:nvSpPr>
        <p:spPr>
          <a:xfrm>
            <a:off x="11310257" y="6356350"/>
            <a:ext cx="56000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b="1">
                <a:solidFill>
                  <a:srgbClr val="00279F"/>
                </a:solidFill>
                <a:latin typeface="Batang" panose="020B0503020000020004" pitchFamily="18" charset="-127"/>
              </a:defRPr>
            </a:lvl1pPr>
            <a:lvl2pPr marL="742950" indent="-285750">
              <a:defRPr sz="2400" b="1">
                <a:solidFill>
                  <a:srgbClr val="00279F"/>
                </a:solidFill>
                <a:latin typeface="Batang" panose="020B0503020000020004" pitchFamily="18" charset="-127"/>
              </a:defRPr>
            </a:lvl2pPr>
            <a:lvl3pPr marL="1143000" indent="-228600">
              <a:defRPr sz="2400" b="1">
                <a:solidFill>
                  <a:srgbClr val="00279F"/>
                </a:solidFill>
                <a:latin typeface="Batang" panose="020B0503020000020004" pitchFamily="18" charset="-127"/>
              </a:defRPr>
            </a:lvl3pPr>
            <a:lvl4pPr marL="1600200" indent="-228600">
              <a:defRPr sz="2400" b="1">
                <a:solidFill>
                  <a:srgbClr val="00279F"/>
                </a:solidFill>
                <a:latin typeface="Batang" panose="020B0503020000020004" pitchFamily="18" charset="-127"/>
              </a:defRPr>
            </a:lvl4pPr>
            <a:lvl5pPr marL="2057400" indent="-228600">
              <a:defRPr sz="2400" b="1">
                <a:solidFill>
                  <a:srgbClr val="00279F"/>
                </a:solidFill>
                <a:latin typeface="Batang" panose="020B0503020000020004" pitchFamily="18" charset="-127"/>
              </a:defRPr>
            </a:lvl5pPr>
            <a:lvl6pPr marL="2514600" indent="-228600" algn="ctr" eaLnBrk="0" fontAlgn="base" hangingPunct="0">
              <a:spcBef>
                <a:spcPct val="0"/>
              </a:spcBef>
              <a:spcAft>
                <a:spcPct val="0"/>
              </a:spcAft>
              <a:defRPr sz="2400" b="1">
                <a:solidFill>
                  <a:srgbClr val="00279F"/>
                </a:solidFill>
                <a:latin typeface="Batang" panose="020B0503020000020004" pitchFamily="18" charset="-127"/>
              </a:defRPr>
            </a:lvl6pPr>
            <a:lvl7pPr marL="2971800" indent="-228600" algn="ctr" eaLnBrk="0" fontAlgn="base" hangingPunct="0">
              <a:spcBef>
                <a:spcPct val="0"/>
              </a:spcBef>
              <a:spcAft>
                <a:spcPct val="0"/>
              </a:spcAft>
              <a:defRPr sz="2400" b="1">
                <a:solidFill>
                  <a:srgbClr val="00279F"/>
                </a:solidFill>
                <a:latin typeface="Batang" panose="020B0503020000020004" pitchFamily="18" charset="-127"/>
              </a:defRPr>
            </a:lvl7pPr>
            <a:lvl8pPr marL="3429000" indent="-228600" algn="ctr" eaLnBrk="0" fontAlgn="base" hangingPunct="0">
              <a:spcBef>
                <a:spcPct val="0"/>
              </a:spcBef>
              <a:spcAft>
                <a:spcPct val="0"/>
              </a:spcAft>
              <a:defRPr sz="2400" b="1">
                <a:solidFill>
                  <a:srgbClr val="00279F"/>
                </a:solidFill>
                <a:latin typeface="Batang" panose="020B0503020000020004" pitchFamily="18" charset="-127"/>
              </a:defRPr>
            </a:lvl8pPr>
            <a:lvl9pPr marL="3886200" indent="-228600" algn="ctr" eaLnBrk="0" fontAlgn="base" hangingPunct="0">
              <a:spcBef>
                <a:spcPct val="0"/>
              </a:spcBef>
              <a:spcAft>
                <a:spcPct val="0"/>
              </a:spcAft>
              <a:defRPr sz="2400" b="1">
                <a:solidFill>
                  <a:srgbClr val="00279F"/>
                </a:solidFill>
                <a:latin typeface="Batang" panose="020B0503020000020004" pitchFamily="18" charset="-127"/>
              </a:defRPr>
            </a:lvl9pPr>
          </a:lstStyle>
          <a:p>
            <a:pPr algn="r">
              <a:spcAft>
                <a:spcPts val="600"/>
              </a:spcAft>
            </a:pPr>
            <a:fld id="{14D807C1-80E4-4A3A-9061-F348B730A22A}" type="slidenum">
              <a:rPr lang="en-US" altLang="zh-CN" sz="1200" b="0">
                <a:solidFill>
                  <a:srgbClr val="898989"/>
                </a:solidFill>
                <a:latin typeface="+mn-lt"/>
              </a:rPr>
              <a:pPr algn="r">
                <a:spcAft>
                  <a:spcPts val="600"/>
                </a:spcAft>
              </a:pPr>
              <a:t>3</a:t>
            </a:fld>
            <a:endParaRPr lang="en-US" altLang="zh-CN" sz="1200" b="0">
              <a:solidFill>
                <a:srgbClr val="898989"/>
              </a:solidFill>
              <a:latin typeface="+mn-lt"/>
            </a:endParaRPr>
          </a:p>
        </p:txBody>
      </p:sp>
      <p:pic>
        <p:nvPicPr>
          <p:cNvPr id="2" name="Picture 1">
            <a:extLst>
              <a:ext uri="{FF2B5EF4-FFF2-40B4-BE49-F238E27FC236}">
                <a16:creationId xmlns:a16="http://schemas.microsoft.com/office/drawing/2014/main" id="{ADA9000F-B050-42FD-B0A7-8DEB6CB959CD}"/>
              </a:ext>
            </a:extLst>
          </p:cNvPr>
          <p:cNvPicPr>
            <a:picLocks noChangeAspect="1"/>
          </p:cNvPicPr>
          <p:nvPr/>
        </p:nvPicPr>
        <p:blipFill>
          <a:blip r:embed="rId3"/>
          <a:stretch>
            <a:fillRect/>
          </a:stretch>
        </p:blipFill>
        <p:spPr>
          <a:xfrm>
            <a:off x="4862045" y="2564985"/>
            <a:ext cx="5624910" cy="4091767"/>
          </a:xfrm>
          <a:prstGeom prst="rect">
            <a:avLst/>
          </a:prstGeom>
        </p:spPr>
      </p:pic>
      <p:sp>
        <p:nvSpPr>
          <p:cNvPr id="5" name="TextBox 4">
            <a:extLst>
              <a:ext uri="{FF2B5EF4-FFF2-40B4-BE49-F238E27FC236}">
                <a16:creationId xmlns:a16="http://schemas.microsoft.com/office/drawing/2014/main" id="{41A4016B-D73D-494D-B6FC-7B415AE584E1}"/>
              </a:ext>
            </a:extLst>
          </p:cNvPr>
          <p:cNvSpPr txBox="1"/>
          <p:nvPr/>
        </p:nvSpPr>
        <p:spPr>
          <a:xfrm>
            <a:off x="3360898" y="207624"/>
            <a:ext cx="8509368" cy="2677656"/>
          </a:xfrm>
          <a:prstGeom prst="rect">
            <a:avLst/>
          </a:prstGeom>
          <a:noFill/>
        </p:spPr>
        <p:txBody>
          <a:bodyPr wrap="square" rtlCol="0">
            <a:spAutoFit/>
          </a:bodyPr>
          <a:lstStyle/>
          <a:p>
            <a:r>
              <a:rPr lang="en-US" sz="2400" dirty="0"/>
              <a:t>In 2018 Dublin Ireland based Full Stack Vulnerability Management Company “</a:t>
            </a:r>
            <a:r>
              <a:rPr lang="en-US" sz="2400" dirty="0" err="1"/>
              <a:t>Edgescan</a:t>
            </a:r>
            <a:r>
              <a:rPr lang="en-US" sz="2400" dirty="0"/>
              <a:t>” discovered that on average, 19% of all vulnerabilities were associated with (Layer 7) web applications, API’s, etc., and 81% were network vulnerabilities. Out of 19% Layer 7 vulnerabilities, 19% were of highly critical nature. On the other hand, out of 81% Network vulnerabilities 2% were of highly critical nature.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434" name="Rectangle 2">
            <a:extLst>
              <a:ext uri="{FF2B5EF4-FFF2-40B4-BE49-F238E27FC236}">
                <a16:creationId xmlns:a16="http://schemas.microsoft.com/office/drawing/2014/main" id="{482D47E4-C297-4514-B5CC-12C54E6A14A2}"/>
              </a:ext>
            </a:extLst>
          </p:cNvPr>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Execution Flaws</a:t>
            </a:r>
          </a:p>
        </p:txBody>
      </p:sp>
      <p:sp>
        <p:nvSpPr>
          <p:cNvPr id="18435" name="Rectangle 3">
            <a:extLst>
              <a:ext uri="{FF2B5EF4-FFF2-40B4-BE49-F238E27FC236}">
                <a16:creationId xmlns:a16="http://schemas.microsoft.com/office/drawing/2014/main" id="{F4EEF184-36C8-4C9B-88E7-3D766978E18F}"/>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a:solidFill>
                  <a:srgbClr val="000000"/>
                </a:solidFill>
              </a:rPr>
              <a:t>Code Insertion</a:t>
            </a:r>
          </a:p>
          <a:p>
            <a:r>
              <a:rPr lang="en-US" altLang="en-US" sz="2400">
                <a:solidFill>
                  <a:srgbClr val="000000"/>
                </a:solidFill>
              </a:rPr>
              <a:t>State Corruption</a:t>
            </a:r>
          </a:p>
          <a:p>
            <a:r>
              <a:rPr lang="en-US" altLang="en-US" sz="2400">
                <a:solidFill>
                  <a:srgbClr val="000000"/>
                </a:solidFill>
              </a:rPr>
              <a:t>Fatal Exception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458" name="Rectangle 2">
            <a:extLst>
              <a:ext uri="{FF2B5EF4-FFF2-40B4-BE49-F238E27FC236}">
                <a16:creationId xmlns:a16="http://schemas.microsoft.com/office/drawing/2014/main" id="{544FA1F4-C9A2-40FF-9E97-19506006C4A3}"/>
              </a:ext>
            </a:extLst>
          </p:cNvPr>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Architecture Flaws</a:t>
            </a:r>
          </a:p>
        </p:txBody>
      </p:sp>
      <p:sp>
        <p:nvSpPr>
          <p:cNvPr id="19459" name="Rectangle 3">
            <a:extLst>
              <a:ext uri="{FF2B5EF4-FFF2-40B4-BE49-F238E27FC236}">
                <a16:creationId xmlns:a16="http://schemas.microsoft.com/office/drawing/2014/main" id="{CCD1B8CD-35FF-4A5D-A5C5-E70C92CC8808}"/>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dirty="0">
                <a:solidFill>
                  <a:srgbClr val="000000"/>
                </a:solidFill>
              </a:rPr>
              <a:t>No authentication</a:t>
            </a:r>
          </a:p>
          <a:p>
            <a:r>
              <a:rPr lang="en-US" altLang="en-US" sz="2400" dirty="0">
                <a:solidFill>
                  <a:srgbClr val="000000"/>
                </a:solidFill>
              </a:rPr>
              <a:t>Lack of randomness</a:t>
            </a:r>
          </a:p>
          <a:p>
            <a:r>
              <a:rPr lang="en-US" altLang="en-US" sz="2400" dirty="0">
                <a:solidFill>
                  <a:srgbClr val="000000"/>
                </a:solidFill>
              </a:rPr>
              <a:t>Lack of modularity with strong coupling</a:t>
            </a:r>
          </a:p>
          <a:p>
            <a:r>
              <a:rPr lang="en-US" altLang="en-US" sz="2400" dirty="0">
                <a:solidFill>
                  <a:srgbClr val="000000"/>
                </a:solidFill>
              </a:rPr>
              <a:t>Bad configuration or design</a:t>
            </a:r>
          </a:p>
          <a:p>
            <a:r>
              <a:rPr lang="en-US" altLang="en-US" sz="2400" dirty="0">
                <a:solidFill>
                  <a:srgbClr val="000000"/>
                </a:solidFill>
              </a:rPr>
              <a:t>Race conditions</a:t>
            </a:r>
          </a:p>
          <a:p>
            <a:r>
              <a:rPr lang="en-US" altLang="en-US" sz="2400" dirty="0">
                <a:solidFill>
                  <a:srgbClr val="000000"/>
                </a:solidFill>
              </a:rPr>
              <a:t>Absence of proxy servers</a:t>
            </a:r>
          </a:p>
          <a:p>
            <a:r>
              <a:rPr lang="en-US" altLang="en-US" sz="2400" dirty="0">
                <a:solidFill>
                  <a:srgbClr val="000000"/>
                </a:solidFill>
              </a:rPr>
              <a:t>No redundancy or fall back </a:t>
            </a:r>
          </a:p>
          <a:p>
            <a:pPr>
              <a:buFontTx/>
              <a:buNone/>
            </a:pPr>
            <a:endParaRPr lang="en-US" altLang="en-US" sz="2400" dirty="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363" name="Rectangle 2">
            <a:extLst>
              <a:ext uri="{FF2B5EF4-FFF2-40B4-BE49-F238E27FC236}">
                <a16:creationId xmlns:a16="http://schemas.microsoft.com/office/drawing/2014/main" id="{4D41BB55-88BE-4924-B6B5-6D0EF49D263F}"/>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Methods of Defense</a:t>
            </a:r>
          </a:p>
        </p:txBody>
      </p:sp>
      <p:sp>
        <p:nvSpPr>
          <p:cNvPr id="15364" name="Rectangle 3">
            <a:extLst>
              <a:ext uri="{FF2B5EF4-FFF2-40B4-BE49-F238E27FC236}">
                <a16:creationId xmlns:a16="http://schemas.microsoft.com/office/drawing/2014/main" id="{9755A7F7-5F6E-44E2-B262-CCFAB71D9468}"/>
              </a:ext>
            </a:extLst>
          </p:cNvPr>
          <p:cNvSpPr>
            <a:spLocks noGrp="1" noChangeArrowheads="1"/>
          </p:cNvSpPr>
          <p:nvPr>
            <p:ph type="body" idx="1"/>
          </p:nvPr>
        </p:nvSpPr>
        <p:spPr>
          <a:xfrm>
            <a:off x="6090574" y="801866"/>
            <a:ext cx="5306084" cy="5230634"/>
          </a:xfrm>
        </p:spPr>
        <p:txBody>
          <a:bodyPr anchor="ctr">
            <a:normAutofit/>
          </a:bodyPr>
          <a:lstStyle/>
          <a:p>
            <a:pPr eaLnBrk="1" hangingPunct="1"/>
            <a:r>
              <a:rPr lang="en-US" altLang="en-US" sz="2400">
                <a:solidFill>
                  <a:srgbClr val="000000"/>
                </a:solidFill>
              </a:rPr>
              <a:t>Encryption</a:t>
            </a:r>
          </a:p>
          <a:p>
            <a:pPr eaLnBrk="1" hangingPunct="1"/>
            <a:r>
              <a:rPr lang="en-US" altLang="en-US" sz="2400">
                <a:solidFill>
                  <a:srgbClr val="000000"/>
                </a:solidFill>
              </a:rPr>
              <a:t>Software controls</a:t>
            </a:r>
          </a:p>
          <a:p>
            <a:pPr eaLnBrk="1" hangingPunct="1"/>
            <a:r>
              <a:rPr lang="en-US" altLang="en-US" sz="2400">
                <a:solidFill>
                  <a:srgbClr val="000000"/>
                </a:solidFill>
              </a:rPr>
              <a:t>Hardware controls</a:t>
            </a:r>
          </a:p>
          <a:p>
            <a:pPr eaLnBrk="1" hangingPunct="1"/>
            <a:r>
              <a:rPr lang="en-US" altLang="en-US" sz="2400">
                <a:solidFill>
                  <a:srgbClr val="000000"/>
                </a:solidFill>
              </a:rPr>
              <a:t>Policies</a:t>
            </a:r>
          </a:p>
          <a:p>
            <a:pPr eaLnBrk="1" hangingPunct="1"/>
            <a:r>
              <a:rPr lang="en-US" altLang="en-US" sz="2400">
                <a:solidFill>
                  <a:srgbClr val="000000"/>
                </a:solidFill>
              </a:rPr>
              <a:t>Physical controls</a:t>
            </a:r>
          </a:p>
        </p:txBody>
      </p:sp>
      <p:sp>
        <p:nvSpPr>
          <p:cNvPr id="2" name="Footer Placeholder 1">
            <a:extLst>
              <a:ext uri="{FF2B5EF4-FFF2-40B4-BE49-F238E27FC236}">
                <a16:creationId xmlns:a16="http://schemas.microsoft.com/office/drawing/2014/main" id="{CE772D06-2CF7-4D49-8C93-7AEC28E352B6}"/>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A6767AB0-1F54-446A-9C01-3A7B22BB725E}"/>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C8397E80-906B-4F76-B5BD-5BECD684C9E6}" type="slidenum">
              <a:rPr lang="en-US" altLang="en-US" sz="1000">
                <a:solidFill>
                  <a:srgbClr val="898989"/>
                </a:solidFill>
                <a:latin typeface="Arial" panose="020B0604020202020204" pitchFamily="34" charset="0"/>
              </a:rPr>
              <a:pPr eaLnBrk="1" hangingPunct="1">
                <a:spcAft>
                  <a:spcPts val="600"/>
                </a:spcAft>
              </a:pPr>
              <a:t>32</a:t>
            </a:fld>
            <a:endParaRPr lang="en-US" altLang="en-US" sz="1000">
              <a:solidFill>
                <a:srgbClr val="898989"/>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387" name="Rectangle 2">
            <a:extLst>
              <a:ext uri="{FF2B5EF4-FFF2-40B4-BE49-F238E27FC236}">
                <a16:creationId xmlns:a16="http://schemas.microsoft.com/office/drawing/2014/main" id="{E83A5C34-F422-40CB-90BD-A647F029F79E}"/>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Encryption</a:t>
            </a:r>
          </a:p>
        </p:txBody>
      </p:sp>
      <p:sp>
        <p:nvSpPr>
          <p:cNvPr id="16388" name="Rectangle 3">
            <a:extLst>
              <a:ext uri="{FF2B5EF4-FFF2-40B4-BE49-F238E27FC236}">
                <a16:creationId xmlns:a16="http://schemas.microsoft.com/office/drawing/2014/main" id="{68D68FCD-4405-4A39-85C6-DCC128E0BDD3}"/>
              </a:ext>
            </a:extLst>
          </p:cNvPr>
          <p:cNvSpPr>
            <a:spLocks noGrp="1" noChangeArrowheads="1"/>
          </p:cNvSpPr>
          <p:nvPr>
            <p:ph type="body" idx="1"/>
          </p:nvPr>
        </p:nvSpPr>
        <p:spPr>
          <a:xfrm>
            <a:off x="6090574" y="801866"/>
            <a:ext cx="5306084" cy="5230634"/>
          </a:xfrm>
        </p:spPr>
        <p:txBody>
          <a:bodyPr anchor="ctr">
            <a:normAutofit/>
          </a:bodyPr>
          <a:lstStyle/>
          <a:p>
            <a:pPr eaLnBrk="1" hangingPunct="1"/>
            <a:r>
              <a:rPr lang="en-US" altLang="en-US" sz="2400" dirty="0">
                <a:solidFill>
                  <a:srgbClr val="000000"/>
                </a:solidFill>
              </a:rPr>
              <a:t>At the heart of all security methods is the confidentiality of data</a:t>
            </a:r>
          </a:p>
          <a:p>
            <a:pPr eaLnBrk="1" hangingPunct="1"/>
            <a:r>
              <a:rPr lang="en-US" altLang="en-US" sz="2400" dirty="0">
                <a:solidFill>
                  <a:srgbClr val="000000"/>
                </a:solidFill>
              </a:rPr>
              <a:t>Some protocols rely on encryption to ensure availability of resources.</a:t>
            </a:r>
          </a:p>
          <a:p>
            <a:pPr eaLnBrk="1" hangingPunct="1"/>
            <a:r>
              <a:rPr lang="en-US" altLang="en-US" sz="2400" dirty="0">
                <a:solidFill>
                  <a:srgbClr val="000000"/>
                </a:solidFill>
              </a:rPr>
              <a:t>But, be advised that encryption does not solve all computer security problems by itself.</a:t>
            </a:r>
          </a:p>
        </p:txBody>
      </p:sp>
      <p:sp>
        <p:nvSpPr>
          <p:cNvPr id="2" name="Footer Placeholder 1">
            <a:extLst>
              <a:ext uri="{FF2B5EF4-FFF2-40B4-BE49-F238E27FC236}">
                <a16:creationId xmlns:a16="http://schemas.microsoft.com/office/drawing/2014/main" id="{F3A8ADD4-7572-4AF9-9BA1-4EDC1177C5B8}"/>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F240730D-4A7F-49BA-9437-0DF2F5A19F45}"/>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BD98FB88-B400-4CEF-AD13-B4AA60812E87}" type="slidenum">
              <a:rPr lang="en-US" altLang="en-US" sz="1000">
                <a:solidFill>
                  <a:srgbClr val="898989"/>
                </a:solidFill>
                <a:latin typeface="Arial" panose="020B0604020202020204" pitchFamily="34" charset="0"/>
              </a:rPr>
              <a:pPr eaLnBrk="1" hangingPunct="1">
                <a:spcAft>
                  <a:spcPts val="600"/>
                </a:spcAft>
              </a:pPr>
              <a:t>33</a:t>
            </a:fld>
            <a:endParaRPr lang="en-US" altLang="en-US" sz="1000">
              <a:solidFill>
                <a:srgbClr val="898989"/>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387" name="Rectangle 2">
            <a:extLst>
              <a:ext uri="{FF2B5EF4-FFF2-40B4-BE49-F238E27FC236}">
                <a16:creationId xmlns:a16="http://schemas.microsoft.com/office/drawing/2014/main" id="{E83A5C34-F422-40CB-90BD-A647F029F79E}"/>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Encryption</a:t>
            </a:r>
          </a:p>
        </p:txBody>
      </p:sp>
      <p:sp>
        <p:nvSpPr>
          <p:cNvPr id="16388" name="Rectangle 3">
            <a:extLst>
              <a:ext uri="{FF2B5EF4-FFF2-40B4-BE49-F238E27FC236}">
                <a16:creationId xmlns:a16="http://schemas.microsoft.com/office/drawing/2014/main" id="{68D68FCD-4405-4A39-85C6-DCC128E0BDD3}"/>
              </a:ext>
            </a:extLst>
          </p:cNvPr>
          <p:cNvSpPr>
            <a:spLocks noGrp="1" noChangeArrowheads="1"/>
          </p:cNvSpPr>
          <p:nvPr>
            <p:ph type="body" idx="1"/>
          </p:nvPr>
        </p:nvSpPr>
        <p:spPr>
          <a:xfrm>
            <a:off x="5176911" y="801866"/>
            <a:ext cx="6219747" cy="5421836"/>
          </a:xfrm>
        </p:spPr>
        <p:txBody>
          <a:bodyPr anchor="ctr">
            <a:noAutofit/>
          </a:bodyPr>
          <a:lstStyle/>
          <a:p>
            <a:pPr>
              <a:lnSpc>
                <a:spcPct val="120000"/>
              </a:lnSpc>
              <a:buFont typeface="Wingdings" panose="05000000000000000000" pitchFamily="2" charset="2"/>
              <a:buChar char="Ø"/>
            </a:pPr>
            <a:r>
              <a:rPr lang="en-US" sz="2200" b="1" dirty="0"/>
              <a:t>DES/3DES or </a:t>
            </a:r>
            <a:r>
              <a:rPr lang="en-US" sz="2200" b="1" dirty="0" err="1"/>
              <a:t>TripleDES</a:t>
            </a:r>
            <a:r>
              <a:rPr lang="en-US" sz="2200" dirty="0"/>
              <a:t>: This is an encryption algorithm called Data Encryption Standard that was first used by the U.S. Government in the late 70's. It is commonly used in ATM machines (to encrypt PINs) and is utilized in UNIX password encryption. Triple DES or 3DES has replaced the older versions as a more secure method of encryption, as it encrypts data three times and uses a different key for at least one of the versions.</a:t>
            </a:r>
          </a:p>
          <a:p>
            <a:pPr>
              <a:lnSpc>
                <a:spcPct val="120000"/>
              </a:lnSpc>
              <a:buFont typeface="Wingdings" panose="05000000000000000000" pitchFamily="2" charset="2"/>
              <a:buChar char="Ø"/>
            </a:pPr>
            <a:endParaRPr lang="en-US" sz="2200" dirty="0"/>
          </a:p>
          <a:p>
            <a:pPr>
              <a:lnSpc>
                <a:spcPct val="120000"/>
              </a:lnSpc>
              <a:buFont typeface="Wingdings" panose="05000000000000000000" pitchFamily="2" charset="2"/>
              <a:buChar char="Ø"/>
            </a:pPr>
            <a:r>
              <a:rPr lang="en-US" sz="2200" b="1" dirty="0"/>
              <a:t>Blowfish</a:t>
            </a:r>
            <a:r>
              <a:rPr lang="en-US" sz="2200" dirty="0"/>
              <a:t>: Blowfish is a symmetric block cipher that is unpatented and free to use. It was developed by Bruce </a:t>
            </a:r>
            <a:r>
              <a:rPr lang="en-US" sz="2200" dirty="0" err="1"/>
              <a:t>Schneier</a:t>
            </a:r>
            <a:r>
              <a:rPr lang="en-US" sz="2200" dirty="0"/>
              <a:t> and introduced in 1993.</a:t>
            </a:r>
          </a:p>
        </p:txBody>
      </p:sp>
      <p:sp>
        <p:nvSpPr>
          <p:cNvPr id="2" name="Footer Placeholder 1">
            <a:extLst>
              <a:ext uri="{FF2B5EF4-FFF2-40B4-BE49-F238E27FC236}">
                <a16:creationId xmlns:a16="http://schemas.microsoft.com/office/drawing/2014/main" id="{F3A8ADD4-7572-4AF9-9BA1-4EDC1177C5B8}"/>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F240730D-4A7F-49BA-9437-0DF2F5A19F45}"/>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BD98FB88-B400-4CEF-AD13-B4AA60812E87}" type="slidenum">
              <a:rPr lang="en-US" altLang="en-US" sz="1000">
                <a:solidFill>
                  <a:srgbClr val="898989"/>
                </a:solidFill>
                <a:latin typeface="Arial" panose="020B0604020202020204" pitchFamily="34" charset="0"/>
              </a:rPr>
              <a:pPr eaLnBrk="1" hangingPunct="1">
                <a:spcAft>
                  <a:spcPts val="600"/>
                </a:spcAft>
              </a:pPr>
              <a:t>34</a:t>
            </a:fld>
            <a:endParaRPr lang="en-US" altLang="en-US" sz="1000">
              <a:solidFill>
                <a:srgbClr val="898989"/>
              </a:solidFill>
              <a:latin typeface="Arial" panose="020B0604020202020204" pitchFamily="34" charset="0"/>
            </a:endParaRPr>
          </a:p>
        </p:txBody>
      </p:sp>
    </p:spTree>
    <p:extLst>
      <p:ext uri="{BB962C8B-B14F-4D97-AF65-F5344CB8AC3E}">
        <p14:creationId xmlns:p14="http://schemas.microsoft.com/office/powerpoint/2010/main" val="3911869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387" name="Rectangle 2">
            <a:extLst>
              <a:ext uri="{FF2B5EF4-FFF2-40B4-BE49-F238E27FC236}">
                <a16:creationId xmlns:a16="http://schemas.microsoft.com/office/drawing/2014/main" id="{E83A5C34-F422-40CB-90BD-A647F029F79E}"/>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Encryption</a:t>
            </a:r>
          </a:p>
        </p:txBody>
      </p:sp>
      <p:sp>
        <p:nvSpPr>
          <p:cNvPr id="16388" name="Rectangle 3">
            <a:extLst>
              <a:ext uri="{FF2B5EF4-FFF2-40B4-BE49-F238E27FC236}">
                <a16:creationId xmlns:a16="http://schemas.microsoft.com/office/drawing/2014/main" id="{68D68FCD-4405-4A39-85C6-DCC128E0BDD3}"/>
              </a:ext>
            </a:extLst>
          </p:cNvPr>
          <p:cNvSpPr>
            <a:spLocks noGrp="1" noChangeArrowheads="1"/>
          </p:cNvSpPr>
          <p:nvPr>
            <p:ph type="body" idx="1"/>
          </p:nvPr>
        </p:nvSpPr>
        <p:spPr>
          <a:xfrm>
            <a:off x="5753686" y="801866"/>
            <a:ext cx="5642972" cy="5230634"/>
          </a:xfrm>
        </p:spPr>
        <p:txBody>
          <a:bodyPr anchor="ctr">
            <a:normAutofit/>
          </a:bodyPr>
          <a:lstStyle/>
          <a:p>
            <a:pPr>
              <a:buFont typeface="Wingdings" panose="05000000000000000000" pitchFamily="2" charset="2"/>
              <a:buChar char="Ø"/>
            </a:pPr>
            <a:r>
              <a:rPr lang="en-US" sz="2200" b="1" dirty="0">
                <a:effectLst>
                  <a:outerShdw blurRad="38100" dist="38100" dir="2700000" algn="tl">
                    <a:srgbClr val="000000">
                      <a:alpha val="43137"/>
                    </a:srgbClr>
                  </a:outerShdw>
                </a:effectLst>
              </a:rPr>
              <a:t>AES</a:t>
            </a:r>
            <a:r>
              <a:rPr lang="en-US" sz="2200" dirty="0"/>
              <a:t>: Advanced Encryption Standard or </a:t>
            </a:r>
            <a:r>
              <a:rPr lang="en-US" sz="2200" dirty="0" err="1"/>
              <a:t>Rijndael</a:t>
            </a:r>
            <a:r>
              <a:rPr lang="en-US" sz="2200" dirty="0"/>
              <a:t>; it uses the </a:t>
            </a:r>
            <a:r>
              <a:rPr lang="en-US" sz="2200" dirty="0" err="1"/>
              <a:t>Rijndael</a:t>
            </a:r>
            <a:r>
              <a:rPr lang="en-US" sz="2200" dirty="0"/>
              <a:t> block cipher approved by the National Institute of Standards and Technology (NIST). AES was originated by cryptographers Joan Daemen and Vincent </a:t>
            </a:r>
            <a:r>
              <a:rPr lang="en-US" sz="2200" dirty="0" err="1"/>
              <a:t>Rijmen</a:t>
            </a:r>
            <a:r>
              <a:rPr lang="en-US" sz="2200" dirty="0"/>
              <a:t> and replaced DES as the U.S. Government encryption technique in 2000.</a:t>
            </a:r>
          </a:p>
          <a:p>
            <a:pPr>
              <a:buFont typeface="Wingdings" panose="05000000000000000000" pitchFamily="2" charset="2"/>
              <a:buChar char="Ø"/>
            </a:pPr>
            <a:endParaRPr lang="en-US" sz="2200" dirty="0"/>
          </a:p>
          <a:p>
            <a:pPr>
              <a:buFont typeface="Wingdings" panose="05000000000000000000" pitchFamily="2" charset="2"/>
              <a:buChar char="Ø"/>
            </a:pPr>
            <a:r>
              <a:rPr lang="en-US" sz="2200" b="1" dirty="0" err="1">
                <a:effectLst>
                  <a:outerShdw blurRad="38100" dist="38100" dir="2700000" algn="tl">
                    <a:srgbClr val="000000">
                      <a:alpha val="43137"/>
                    </a:srgbClr>
                  </a:outerShdw>
                </a:effectLst>
              </a:rPr>
              <a:t>Twofish</a:t>
            </a:r>
            <a:r>
              <a:rPr lang="en-US" sz="2200" dirty="0"/>
              <a:t>: </a:t>
            </a:r>
            <a:r>
              <a:rPr lang="en-US" sz="2200" dirty="0" err="1"/>
              <a:t>Twofish</a:t>
            </a:r>
            <a:r>
              <a:rPr lang="en-US" sz="2200" dirty="0"/>
              <a:t> is a block cipher designed by Counterpane Labs. It was one of the five Advanced Encryption Standard (AES) finalists and is unpatented and open source.</a:t>
            </a:r>
          </a:p>
        </p:txBody>
      </p:sp>
      <p:sp>
        <p:nvSpPr>
          <p:cNvPr id="2" name="Footer Placeholder 1">
            <a:extLst>
              <a:ext uri="{FF2B5EF4-FFF2-40B4-BE49-F238E27FC236}">
                <a16:creationId xmlns:a16="http://schemas.microsoft.com/office/drawing/2014/main" id="{F3A8ADD4-7572-4AF9-9BA1-4EDC1177C5B8}"/>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F240730D-4A7F-49BA-9437-0DF2F5A19F45}"/>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BD98FB88-B400-4CEF-AD13-B4AA60812E87}" type="slidenum">
              <a:rPr lang="en-US" altLang="en-US" sz="1000">
                <a:solidFill>
                  <a:srgbClr val="898989"/>
                </a:solidFill>
                <a:latin typeface="Arial" panose="020B0604020202020204" pitchFamily="34" charset="0"/>
              </a:rPr>
              <a:pPr eaLnBrk="1" hangingPunct="1">
                <a:spcAft>
                  <a:spcPts val="600"/>
                </a:spcAft>
              </a:pPr>
              <a:t>35</a:t>
            </a:fld>
            <a:endParaRPr lang="en-US" altLang="en-US" sz="1000">
              <a:solidFill>
                <a:srgbClr val="898989"/>
              </a:solidFill>
              <a:latin typeface="Arial" panose="020B0604020202020204" pitchFamily="34" charset="0"/>
            </a:endParaRPr>
          </a:p>
        </p:txBody>
      </p:sp>
    </p:spTree>
    <p:extLst>
      <p:ext uri="{BB962C8B-B14F-4D97-AF65-F5344CB8AC3E}">
        <p14:creationId xmlns:p14="http://schemas.microsoft.com/office/powerpoint/2010/main" val="4061822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387" name="Rectangle 2">
            <a:extLst>
              <a:ext uri="{FF2B5EF4-FFF2-40B4-BE49-F238E27FC236}">
                <a16:creationId xmlns:a16="http://schemas.microsoft.com/office/drawing/2014/main" id="{E83A5C34-F422-40CB-90BD-A647F029F79E}"/>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Encryption</a:t>
            </a:r>
          </a:p>
        </p:txBody>
      </p:sp>
      <p:sp>
        <p:nvSpPr>
          <p:cNvPr id="16388" name="Rectangle 3">
            <a:extLst>
              <a:ext uri="{FF2B5EF4-FFF2-40B4-BE49-F238E27FC236}">
                <a16:creationId xmlns:a16="http://schemas.microsoft.com/office/drawing/2014/main" id="{68D68FCD-4405-4A39-85C6-DCC128E0BDD3}"/>
              </a:ext>
            </a:extLst>
          </p:cNvPr>
          <p:cNvSpPr>
            <a:spLocks noGrp="1" noChangeArrowheads="1"/>
          </p:cNvSpPr>
          <p:nvPr>
            <p:ph type="body" idx="1"/>
          </p:nvPr>
        </p:nvSpPr>
        <p:spPr>
          <a:xfrm>
            <a:off x="6090574" y="801866"/>
            <a:ext cx="5306084" cy="5230634"/>
          </a:xfrm>
        </p:spPr>
        <p:txBody>
          <a:bodyPr anchor="ctr">
            <a:normAutofit/>
          </a:bodyPr>
          <a:lstStyle/>
          <a:p>
            <a:r>
              <a:rPr lang="en-US" sz="2200" b="1" dirty="0">
                <a:effectLst>
                  <a:outerShdw blurRad="38100" dist="38100" dir="2700000" algn="tl">
                    <a:srgbClr val="000000">
                      <a:alpha val="43137"/>
                    </a:srgbClr>
                  </a:outerShdw>
                </a:effectLst>
              </a:rPr>
              <a:t>IDEA</a:t>
            </a:r>
            <a:r>
              <a:rPr lang="en-US" sz="2200" dirty="0"/>
              <a:t>: This encryption algorithm was used in Pretty Good Privacy (PGP) Version 2 and is an optional algorithm in </a:t>
            </a:r>
            <a:r>
              <a:rPr lang="en-US" sz="2200" dirty="0" err="1"/>
              <a:t>OpenPGP</a:t>
            </a:r>
            <a:r>
              <a:rPr lang="en-US" sz="2200" dirty="0"/>
              <a:t>. IDEA features 64 bit blocks with a 128 bit key.</a:t>
            </a:r>
          </a:p>
          <a:p>
            <a:endParaRPr lang="en-US" sz="2200" dirty="0"/>
          </a:p>
          <a:p>
            <a:r>
              <a:rPr lang="en-US" sz="2200" b="1" dirty="0">
                <a:effectLst>
                  <a:outerShdw blurRad="38100" dist="38100" dir="2700000" algn="tl">
                    <a:srgbClr val="000000">
                      <a:alpha val="43137"/>
                    </a:srgbClr>
                  </a:outerShdw>
                </a:effectLst>
              </a:rPr>
              <a:t>MD5</a:t>
            </a:r>
            <a:r>
              <a:rPr lang="en-US" sz="2200" dirty="0"/>
              <a:t>: It was developed by Professor Ronald </a:t>
            </a:r>
            <a:r>
              <a:rPr lang="en-US" sz="2200" dirty="0" err="1"/>
              <a:t>Riverst</a:t>
            </a:r>
            <a:r>
              <a:rPr lang="en-US" sz="2200" dirty="0"/>
              <a:t> and was used to create digital signatures. It is a one way hash function and intended for 32 bit machines. It replaced the MD4 algorithm.</a:t>
            </a:r>
          </a:p>
        </p:txBody>
      </p:sp>
      <p:sp>
        <p:nvSpPr>
          <p:cNvPr id="2" name="Footer Placeholder 1">
            <a:extLst>
              <a:ext uri="{FF2B5EF4-FFF2-40B4-BE49-F238E27FC236}">
                <a16:creationId xmlns:a16="http://schemas.microsoft.com/office/drawing/2014/main" id="{F3A8ADD4-7572-4AF9-9BA1-4EDC1177C5B8}"/>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F240730D-4A7F-49BA-9437-0DF2F5A19F45}"/>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BD98FB88-B400-4CEF-AD13-B4AA60812E87}" type="slidenum">
              <a:rPr lang="en-US" altLang="en-US" sz="1000">
                <a:solidFill>
                  <a:srgbClr val="898989"/>
                </a:solidFill>
                <a:latin typeface="Arial" panose="020B0604020202020204" pitchFamily="34" charset="0"/>
              </a:rPr>
              <a:pPr eaLnBrk="1" hangingPunct="1">
                <a:spcAft>
                  <a:spcPts val="600"/>
                </a:spcAft>
              </a:pPr>
              <a:t>36</a:t>
            </a:fld>
            <a:endParaRPr lang="en-US" altLang="en-US" sz="1000">
              <a:solidFill>
                <a:srgbClr val="898989"/>
              </a:solidFill>
              <a:latin typeface="Arial" panose="020B0604020202020204" pitchFamily="34" charset="0"/>
            </a:endParaRPr>
          </a:p>
        </p:txBody>
      </p:sp>
    </p:spTree>
    <p:extLst>
      <p:ext uri="{BB962C8B-B14F-4D97-AF65-F5344CB8AC3E}">
        <p14:creationId xmlns:p14="http://schemas.microsoft.com/office/powerpoint/2010/main" val="2667850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387" name="Rectangle 2">
            <a:extLst>
              <a:ext uri="{FF2B5EF4-FFF2-40B4-BE49-F238E27FC236}">
                <a16:creationId xmlns:a16="http://schemas.microsoft.com/office/drawing/2014/main" id="{E83A5C34-F422-40CB-90BD-A647F029F79E}"/>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Encryption</a:t>
            </a:r>
          </a:p>
        </p:txBody>
      </p:sp>
      <p:sp>
        <p:nvSpPr>
          <p:cNvPr id="16388" name="Rectangle 3">
            <a:extLst>
              <a:ext uri="{FF2B5EF4-FFF2-40B4-BE49-F238E27FC236}">
                <a16:creationId xmlns:a16="http://schemas.microsoft.com/office/drawing/2014/main" id="{68D68FCD-4405-4A39-85C6-DCC128E0BDD3}"/>
              </a:ext>
            </a:extLst>
          </p:cNvPr>
          <p:cNvSpPr>
            <a:spLocks noGrp="1" noChangeArrowheads="1"/>
          </p:cNvSpPr>
          <p:nvPr>
            <p:ph type="body" idx="1"/>
          </p:nvPr>
        </p:nvSpPr>
        <p:spPr>
          <a:xfrm>
            <a:off x="6090574" y="801866"/>
            <a:ext cx="5306084" cy="5230634"/>
          </a:xfrm>
        </p:spPr>
        <p:txBody>
          <a:bodyPr anchor="ctr">
            <a:normAutofit/>
          </a:bodyPr>
          <a:lstStyle/>
          <a:p>
            <a:r>
              <a:rPr lang="en-US" sz="2200" b="1" dirty="0">
                <a:effectLst>
                  <a:outerShdw blurRad="38100" dist="38100" dir="2700000" algn="tl">
                    <a:srgbClr val="000000">
                      <a:alpha val="43137"/>
                    </a:srgbClr>
                  </a:outerShdw>
                </a:effectLst>
              </a:rPr>
              <a:t>SHA 1</a:t>
            </a:r>
            <a:r>
              <a:rPr lang="en-US" sz="2200" dirty="0"/>
              <a:t>: SHA 1 is a hashing algorithm similar to MD5, yet SHA 1 may replace MD5 since it offers more security</a:t>
            </a:r>
          </a:p>
          <a:p>
            <a:pPr marL="0" indent="0">
              <a:buNone/>
            </a:pPr>
            <a:endParaRPr lang="en-US" sz="2200" dirty="0"/>
          </a:p>
          <a:p>
            <a:r>
              <a:rPr lang="en-US" sz="2200" b="1" dirty="0">
                <a:effectLst>
                  <a:outerShdw blurRad="38100" dist="38100" dir="2700000" algn="tl">
                    <a:srgbClr val="000000">
                      <a:alpha val="43137"/>
                    </a:srgbClr>
                  </a:outerShdw>
                </a:effectLst>
              </a:rPr>
              <a:t>HMAC</a:t>
            </a:r>
            <a:r>
              <a:rPr lang="en-US" sz="2200" dirty="0"/>
              <a:t>: This is a hashing method similar to MD5 and SHA 1, sometimes referred to as HMAC MD5 and HMAC SHA1.</a:t>
            </a:r>
          </a:p>
        </p:txBody>
      </p:sp>
      <p:sp>
        <p:nvSpPr>
          <p:cNvPr id="2" name="Footer Placeholder 1">
            <a:extLst>
              <a:ext uri="{FF2B5EF4-FFF2-40B4-BE49-F238E27FC236}">
                <a16:creationId xmlns:a16="http://schemas.microsoft.com/office/drawing/2014/main" id="{F3A8ADD4-7572-4AF9-9BA1-4EDC1177C5B8}"/>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F240730D-4A7F-49BA-9437-0DF2F5A19F45}"/>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BD98FB88-B400-4CEF-AD13-B4AA60812E87}" type="slidenum">
              <a:rPr lang="en-US" altLang="en-US" sz="1000">
                <a:solidFill>
                  <a:srgbClr val="898989"/>
                </a:solidFill>
                <a:latin typeface="Arial" panose="020B0604020202020204" pitchFamily="34" charset="0"/>
              </a:rPr>
              <a:pPr eaLnBrk="1" hangingPunct="1">
                <a:spcAft>
                  <a:spcPts val="600"/>
                </a:spcAft>
              </a:pPr>
              <a:t>37</a:t>
            </a:fld>
            <a:endParaRPr lang="en-US" altLang="en-US" sz="1000">
              <a:solidFill>
                <a:srgbClr val="898989"/>
              </a:solidFill>
              <a:latin typeface="Arial" panose="020B0604020202020204" pitchFamily="34" charset="0"/>
            </a:endParaRPr>
          </a:p>
        </p:txBody>
      </p:sp>
    </p:spTree>
    <p:extLst>
      <p:ext uri="{BB962C8B-B14F-4D97-AF65-F5344CB8AC3E}">
        <p14:creationId xmlns:p14="http://schemas.microsoft.com/office/powerpoint/2010/main" val="556112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387" name="Rectangle 2">
            <a:extLst>
              <a:ext uri="{FF2B5EF4-FFF2-40B4-BE49-F238E27FC236}">
                <a16:creationId xmlns:a16="http://schemas.microsoft.com/office/drawing/2014/main" id="{E83A5C34-F422-40CB-90BD-A647F029F79E}"/>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Encryption</a:t>
            </a:r>
          </a:p>
        </p:txBody>
      </p:sp>
      <p:sp>
        <p:nvSpPr>
          <p:cNvPr id="16388" name="Rectangle 3">
            <a:extLst>
              <a:ext uri="{FF2B5EF4-FFF2-40B4-BE49-F238E27FC236}">
                <a16:creationId xmlns:a16="http://schemas.microsoft.com/office/drawing/2014/main" id="{68D68FCD-4405-4A39-85C6-DCC128E0BDD3}"/>
              </a:ext>
            </a:extLst>
          </p:cNvPr>
          <p:cNvSpPr>
            <a:spLocks noGrp="1" noChangeArrowheads="1"/>
          </p:cNvSpPr>
          <p:nvPr>
            <p:ph type="body" idx="1"/>
          </p:nvPr>
        </p:nvSpPr>
        <p:spPr>
          <a:xfrm>
            <a:off x="5795889" y="689317"/>
            <a:ext cx="5600769" cy="5343183"/>
          </a:xfrm>
        </p:spPr>
        <p:txBody>
          <a:bodyPr anchor="ctr">
            <a:normAutofit fontScale="92500" lnSpcReduction="10000"/>
          </a:bodyPr>
          <a:lstStyle/>
          <a:p>
            <a:pPr>
              <a:buFont typeface="Wingdings" panose="05000000000000000000" pitchFamily="2" charset="2"/>
              <a:buChar char="Ø"/>
            </a:pPr>
            <a:r>
              <a:rPr lang="en-US" sz="2400" b="1" dirty="0">
                <a:effectLst>
                  <a:outerShdw blurRad="38100" dist="38100" dir="2700000" algn="tl">
                    <a:srgbClr val="000000">
                      <a:alpha val="43137"/>
                    </a:srgbClr>
                  </a:outerShdw>
                </a:effectLst>
              </a:rPr>
              <a:t>RSA Security</a:t>
            </a:r>
            <a:r>
              <a:rPr lang="en-US" sz="2400" dirty="0"/>
              <a:t>: </a:t>
            </a:r>
            <a:r>
              <a:rPr lang="en-US" sz="2400" dirty="0" err="1"/>
              <a:t>Rivest</a:t>
            </a:r>
            <a:r>
              <a:rPr lang="en-US" sz="2400" dirty="0"/>
              <a:t>, Shamir, and</a:t>
            </a:r>
          </a:p>
          <a:p>
            <a:pPr marL="457200" lvl="1" indent="0">
              <a:buNone/>
            </a:pPr>
            <a:r>
              <a:rPr lang="en-US" dirty="0"/>
              <a:t>A public-key encryption technology developed by RSA Data Security, Inc. The acronym stands for </a:t>
            </a:r>
            <a:r>
              <a:rPr lang="en-US" b="1" dirty="0" err="1"/>
              <a:t>Rivest</a:t>
            </a:r>
            <a:r>
              <a:rPr lang="en-US" b="1" dirty="0"/>
              <a:t>, Shamir, and</a:t>
            </a:r>
            <a:r>
              <a:rPr lang="en-US" dirty="0"/>
              <a:t> Adelman, the inventors of the technique. The RSA algorithm is based on the fact that there is no efficient way to factor very large numbers.</a:t>
            </a:r>
          </a:p>
          <a:p>
            <a:pPr marL="457200" lvl="1" indent="0">
              <a:buNone/>
            </a:pPr>
            <a:endParaRPr lang="en-US" dirty="0"/>
          </a:p>
          <a:p>
            <a:pPr marL="457200" lvl="1" indent="0">
              <a:buNone/>
            </a:pPr>
            <a:r>
              <a:rPr lang="en-US" dirty="0"/>
              <a:t>Realistically, the </a:t>
            </a:r>
            <a:r>
              <a:rPr lang="en-US" b="1" dirty="0"/>
              <a:t>security</a:t>
            </a:r>
            <a:r>
              <a:rPr lang="en-US" dirty="0"/>
              <a:t> of </a:t>
            </a:r>
            <a:r>
              <a:rPr lang="en-US" b="1" dirty="0"/>
              <a:t>RSA</a:t>
            </a:r>
            <a:r>
              <a:rPr lang="en-US" dirty="0"/>
              <a:t> itself is generally the least of your concerns in designing a system that uses it. In fact, that's true of nearly all reasonably modern encryption algorithms. ... Instead, you typically use </a:t>
            </a:r>
            <a:r>
              <a:rPr lang="en-US" b="1" dirty="0"/>
              <a:t>RSA</a:t>
            </a:r>
            <a:r>
              <a:rPr lang="en-US" dirty="0"/>
              <a:t> in conjunction with some symmetric-key (aka private key) encryption algorithm such as AES.</a:t>
            </a:r>
          </a:p>
          <a:p>
            <a:endParaRPr lang="en-US" dirty="0"/>
          </a:p>
        </p:txBody>
      </p:sp>
      <p:sp>
        <p:nvSpPr>
          <p:cNvPr id="2" name="Footer Placeholder 1">
            <a:extLst>
              <a:ext uri="{FF2B5EF4-FFF2-40B4-BE49-F238E27FC236}">
                <a16:creationId xmlns:a16="http://schemas.microsoft.com/office/drawing/2014/main" id="{F3A8ADD4-7572-4AF9-9BA1-4EDC1177C5B8}"/>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F240730D-4A7F-49BA-9437-0DF2F5A19F45}"/>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BD98FB88-B400-4CEF-AD13-B4AA60812E87}" type="slidenum">
              <a:rPr lang="en-US" altLang="en-US" sz="1000">
                <a:solidFill>
                  <a:srgbClr val="898989"/>
                </a:solidFill>
                <a:latin typeface="Arial" panose="020B0604020202020204" pitchFamily="34" charset="0"/>
              </a:rPr>
              <a:pPr eaLnBrk="1" hangingPunct="1">
                <a:spcAft>
                  <a:spcPts val="600"/>
                </a:spcAft>
              </a:pPr>
              <a:t>38</a:t>
            </a:fld>
            <a:endParaRPr lang="en-US" altLang="en-US" sz="1000">
              <a:solidFill>
                <a:srgbClr val="898989"/>
              </a:solidFill>
              <a:latin typeface="Arial" panose="020B0604020202020204" pitchFamily="34" charset="0"/>
            </a:endParaRPr>
          </a:p>
        </p:txBody>
      </p:sp>
    </p:spTree>
    <p:extLst>
      <p:ext uri="{BB962C8B-B14F-4D97-AF65-F5344CB8AC3E}">
        <p14:creationId xmlns:p14="http://schemas.microsoft.com/office/powerpoint/2010/main" val="13843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387" name="Rectangle 2">
            <a:extLst>
              <a:ext uri="{FF2B5EF4-FFF2-40B4-BE49-F238E27FC236}">
                <a16:creationId xmlns:a16="http://schemas.microsoft.com/office/drawing/2014/main" id="{E83A5C34-F422-40CB-90BD-A647F029F79E}"/>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Encryption</a:t>
            </a:r>
          </a:p>
        </p:txBody>
      </p:sp>
      <p:sp>
        <p:nvSpPr>
          <p:cNvPr id="16388" name="Rectangle 3">
            <a:extLst>
              <a:ext uri="{FF2B5EF4-FFF2-40B4-BE49-F238E27FC236}">
                <a16:creationId xmlns:a16="http://schemas.microsoft.com/office/drawing/2014/main" id="{68D68FCD-4405-4A39-85C6-DCC128E0BDD3}"/>
              </a:ext>
            </a:extLst>
          </p:cNvPr>
          <p:cNvSpPr>
            <a:spLocks noGrp="1" noChangeArrowheads="1"/>
          </p:cNvSpPr>
          <p:nvPr>
            <p:ph type="body" idx="1"/>
          </p:nvPr>
        </p:nvSpPr>
        <p:spPr>
          <a:xfrm>
            <a:off x="6090574" y="801866"/>
            <a:ext cx="5306084" cy="5230634"/>
          </a:xfrm>
        </p:spPr>
        <p:txBody>
          <a:bodyPr anchor="ctr">
            <a:normAutofit/>
          </a:bodyPr>
          <a:lstStyle/>
          <a:p>
            <a:pPr>
              <a:buFont typeface="Wingdings" panose="05000000000000000000" pitchFamily="2" charset="2"/>
              <a:buChar char="Ø"/>
            </a:pPr>
            <a:r>
              <a:rPr lang="en-US" sz="2200" b="1" dirty="0"/>
              <a:t>RC4</a:t>
            </a:r>
            <a:r>
              <a:rPr lang="en-US" sz="2200" dirty="0"/>
              <a:t>  </a:t>
            </a:r>
            <a:r>
              <a:rPr lang="en-US" sz="2200" dirty="0" err="1"/>
              <a:t>RC4</a:t>
            </a:r>
            <a:r>
              <a:rPr lang="en-US" sz="2200" dirty="0"/>
              <a:t> is a variable key size stream cipher based on the use of a random permutation.</a:t>
            </a:r>
          </a:p>
          <a:p>
            <a:pPr>
              <a:buFont typeface="Wingdings" panose="05000000000000000000" pitchFamily="2" charset="2"/>
              <a:buChar char="Ø"/>
            </a:pPr>
            <a:r>
              <a:rPr lang="en-US" sz="2200" b="1" dirty="0"/>
              <a:t>RC5</a:t>
            </a:r>
            <a:r>
              <a:rPr lang="en-US" sz="2200" dirty="0"/>
              <a:t>  This is a parameterized algorithm with a variable block, key size and number of rounds.</a:t>
            </a:r>
          </a:p>
          <a:p>
            <a:pPr>
              <a:buFont typeface="Wingdings" panose="05000000000000000000" pitchFamily="2" charset="2"/>
              <a:buChar char="Ø"/>
            </a:pPr>
            <a:r>
              <a:rPr lang="en-US" sz="2200" b="1" dirty="0"/>
              <a:t>RC6</a:t>
            </a:r>
            <a:r>
              <a:rPr lang="en-US" sz="2200" dirty="0"/>
              <a:t>  This an evolution of RC5, it is also a parameterized algorithm that has variable block, key and a number of rounds. This algorithm has integer multiplication and 4 bit working registers.</a:t>
            </a:r>
          </a:p>
        </p:txBody>
      </p:sp>
      <p:sp>
        <p:nvSpPr>
          <p:cNvPr id="2" name="Footer Placeholder 1">
            <a:extLst>
              <a:ext uri="{FF2B5EF4-FFF2-40B4-BE49-F238E27FC236}">
                <a16:creationId xmlns:a16="http://schemas.microsoft.com/office/drawing/2014/main" id="{F3A8ADD4-7572-4AF9-9BA1-4EDC1177C5B8}"/>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F240730D-4A7F-49BA-9437-0DF2F5A19F45}"/>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BD98FB88-B400-4CEF-AD13-B4AA60812E87}" type="slidenum">
              <a:rPr lang="en-US" altLang="en-US" sz="1000">
                <a:solidFill>
                  <a:srgbClr val="898989"/>
                </a:solidFill>
                <a:latin typeface="Arial" panose="020B0604020202020204" pitchFamily="34" charset="0"/>
              </a:rPr>
              <a:pPr eaLnBrk="1" hangingPunct="1">
                <a:spcAft>
                  <a:spcPts val="600"/>
                </a:spcAft>
              </a:pPr>
              <a:t>39</a:t>
            </a:fld>
            <a:endParaRPr lang="en-US" altLang="en-US" sz="1000">
              <a:solidFill>
                <a:srgbClr val="898989"/>
              </a:solidFill>
              <a:latin typeface="Arial" panose="020B0604020202020204" pitchFamily="34" charset="0"/>
            </a:endParaRPr>
          </a:p>
        </p:txBody>
      </p:sp>
    </p:spTree>
    <p:extLst>
      <p:ext uri="{BB962C8B-B14F-4D97-AF65-F5344CB8AC3E}">
        <p14:creationId xmlns:p14="http://schemas.microsoft.com/office/powerpoint/2010/main" val="24323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219" name="Rectangle 2">
            <a:extLst>
              <a:ext uri="{FF2B5EF4-FFF2-40B4-BE49-F238E27FC236}">
                <a16:creationId xmlns:a16="http://schemas.microsoft.com/office/drawing/2014/main" id="{50CD3860-AAD6-4AAD-AA14-8D6F251FF29C}"/>
              </a:ext>
            </a:extLst>
          </p:cNvPr>
          <p:cNvSpPr>
            <a:spLocks noGrp="1" noChangeArrowheads="1"/>
          </p:cNvSpPr>
          <p:nvPr>
            <p:ph type="title"/>
          </p:nvPr>
        </p:nvSpPr>
        <p:spPr>
          <a:xfrm>
            <a:off x="640079" y="2053641"/>
            <a:ext cx="3669161" cy="2760098"/>
          </a:xfrm>
        </p:spPr>
        <p:txBody>
          <a:bodyPr>
            <a:normAutofit/>
          </a:bodyPr>
          <a:lstStyle/>
          <a:p>
            <a:r>
              <a:rPr lang="en-US" altLang="zh-CN" dirty="0">
                <a:solidFill>
                  <a:srgbClr val="FFFFFF"/>
                </a:solidFill>
                <a:ea typeface="宋体" panose="02010600030101010101" pitchFamily="2" charset="-122"/>
              </a:rPr>
              <a:t>Software and Security</a:t>
            </a:r>
          </a:p>
        </p:txBody>
      </p:sp>
      <p:sp>
        <p:nvSpPr>
          <p:cNvPr id="9220" name="Rectangle 3">
            <a:extLst>
              <a:ext uri="{FF2B5EF4-FFF2-40B4-BE49-F238E27FC236}">
                <a16:creationId xmlns:a16="http://schemas.microsoft.com/office/drawing/2014/main" id="{6E51E311-183C-42D3-9A04-61DDEEE4EE7B}"/>
              </a:ext>
            </a:extLst>
          </p:cNvPr>
          <p:cNvSpPr>
            <a:spLocks noGrp="1" noChangeArrowheads="1"/>
          </p:cNvSpPr>
          <p:nvPr>
            <p:ph type="body" idx="1"/>
          </p:nvPr>
        </p:nvSpPr>
        <p:spPr>
          <a:xfrm>
            <a:off x="6090574" y="801866"/>
            <a:ext cx="5306084" cy="5230634"/>
          </a:xfrm>
        </p:spPr>
        <p:txBody>
          <a:bodyPr anchor="ctr">
            <a:normAutofit/>
          </a:bodyPr>
          <a:lstStyle/>
          <a:p>
            <a:r>
              <a:rPr lang="en-US" altLang="zh-CN" sz="2400" dirty="0">
                <a:solidFill>
                  <a:srgbClr val="000000"/>
                </a:solidFill>
                <a:ea typeface="宋体" panose="02010600030101010101" pitchFamily="2" charset="-122"/>
              </a:rPr>
              <a:t>Software provides </a:t>
            </a:r>
            <a:r>
              <a:rPr lang="en-US" altLang="zh-CN" sz="2400" i="1" dirty="0">
                <a:solidFill>
                  <a:srgbClr val="000000"/>
                </a:solidFill>
                <a:ea typeface="宋体" panose="02010600030101010101" pitchFamily="2" charset="-122"/>
              </a:rPr>
              <a:t>functionality</a:t>
            </a:r>
          </a:p>
          <a:p>
            <a:pPr lvl="1">
              <a:buFont typeface="Wingdings" panose="05000000000000000000" pitchFamily="2" charset="2"/>
              <a:buChar char="v"/>
            </a:pPr>
            <a:r>
              <a:rPr lang="en-US" altLang="zh-CN" dirty="0">
                <a:solidFill>
                  <a:srgbClr val="000000"/>
                </a:solidFill>
                <a:ea typeface="宋体" panose="02010600030101010101" pitchFamily="2" charset="-122"/>
              </a:rPr>
              <a:t>E.g., on-line exam results</a:t>
            </a:r>
          </a:p>
          <a:p>
            <a:r>
              <a:rPr lang="en-US" altLang="zh-CN" sz="2400" dirty="0">
                <a:solidFill>
                  <a:srgbClr val="000000"/>
                </a:solidFill>
                <a:ea typeface="宋体" panose="02010600030101010101" pitchFamily="2" charset="-122"/>
              </a:rPr>
              <a:t>This functionality comes with certain </a:t>
            </a:r>
            <a:r>
              <a:rPr lang="en-US" altLang="zh-CN" sz="2400" i="1" dirty="0">
                <a:solidFill>
                  <a:srgbClr val="000000"/>
                </a:solidFill>
                <a:ea typeface="宋体" panose="02010600030101010101" pitchFamily="2" charset="-122"/>
              </a:rPr>
              <a:t>risks</a:t>
            </a:r>
          </a:p>
          <a:p>
            <a:pPr lvl="1">
              <a:buFont typeface="Wingdings" panose="05000000000000000000" pitchFamily="2" charset="2"/>
              <a:buChar char="v"/>
            </a:pPr>
            <a:r>
              <a:rPr lang="en-US" altLang="zh-CN" dirty="0">
                <a:solidFill>
                  <a:srgbClr val="000000"/>
                </a:solidFill>
                <a:ea typeface="宋体" panose="02010600030101010101" pitchFamily="2" charset="-122"/>
              </a:rPr>
              <a:t>E.g., what are risks of on-line exam results?</a:t>
            </a:r>
          </a:p>
          <a:p>
            <a:pPr lvl="2">
              <a:buFont typeface="Wingdings" panose="05000000000000000000" pitchFamily="2" charset="2"/>
              <a:buChar char="Ø"/>
            </a:pPr>
            <a:r>
              <a:rPr lang="en-US" altLang="zh-CN" sz="2400" dirty="0">
                <a:solidFill>
                  <a:srgbClr val="000000"/>
                </a:solidFill>
                <a:ea typeface="宋体" panose="02010600030101010101" pitchFamily="2" charset="-122"/>
              </a:rPr>
              <a:t>User Privacy Compromise</a:t>
            </a:r>
          </a:p>
          <a:p>
            <a:pPr lvl="2">
              <a:buFont typeface="Wingdings" panose="05000000000000000000" pitchFamily="2" charset="2"/>
              <a:buChar char="Ø"/>
            </a:pPr>
            <a:r>
              <a:rPr lang="en-US" altLang="zh-CN" sz="2400" dirty="0">
                <a:solidFill>
                  <a:srgbClr val="000000"/>
                </a:solidFill>
                <a:ea typeface="宋体" panose="02010600030101010101" pitchFamily="2" charset="-122"/>
              </a:rPr>
              <a:t>Data Integrity Compromise</a:t>
            </a:r>
          </a:p>
          <a:p>
            <a:pPr lvl="2">
              <a:buFont typeface="Wingdings" panose="05000000000000000000" pitchFamily="2" charset="2"/>
              <a:buChar char="Ø"/>
            </a:pPr>
            <a:r>
              <a:rPr lang="en-US" altLang="zh-CN" sz="2400" dirty="0">
                <a:solidFill>
                  <a:srgbClr val="000000"/>
                </a:solidFill>
                <a:ea typeface="宋体" panose="02010600030101010101" pitchFamily="2" charset="-122"/>
              </a:rPr>
              <a:t>User Access Compromise</a:t>
            </a:r>
          </a:p>
          <a:p>
            <a:r>
              <a:rPr lang="en-US" altLang="zh-CN" sz="2400" dirty="0">
                <a:solidFill>
                  <a:srgbClr val="000000"/>
                </a:solidFill>
                <a:ea typeface="宋体" panose="02010600030101010101" pitchFamily="2" charset="-122"/>
              </a:rPr>
              <a:t>Software security is about </a:t>
            </a:r>
            <a:r>
              <a:rPr lang="en-US" altLang="zh-CN" sz="2400" i="1" dirty="0">
                <a:solidFill>
                  <a:srgbClr val="000000"/>
                </a:solidFill>
                <a:ea typeface="宋体" panose="02010600030101010101" pitchFamily="2" charset="-122"/>
              </a:rPr>
              <a:t>managing these risks by regulating access to assets</a:t>
            </a:r>
          </a:p>
          <a:p>
            <a:pPr lvl="1">
              <a:buFont typeface="Wingdings" panose="05000000000000000000" pitchFamily="2" charset="2"/>
              <a:buChar char="v"/>
            </a:pPr>
            <a:r>
              <a:rPr lang="en-US" altLang="zh-CN" dirty="0">
                <a:solidFill>
                  <a:srgbClr val="000000"/>
                </a:solidFill>
                <a:ea typeface="宋体" panose="02010600030101010101" pitchFamily="2" charset="-122"/>
              </a:rPr>
              <a:t>E.g., information or functionality</a:t>
            </a:r>
          </a:p>
          <a:p>
            <a:endParaRPr lang="en-US" altLang="zh-CN" sz="2400" dirty="0">
              <a:solidFill>
                <a:srgbClr val="000000"/>
              </a:solidFill>
              <a:ea typeface="宋体" panose="02010600030101010101" pitchFamily="2" charset="-122"/>
            </a:endParaRPr>
          </a:p>
        </p:txBody>
      </p:sp>
      <p:sp>
        <p:nvSpPr>
          <p:cNvPr id="9218" name="Rectangle 16">
            <a:extLst>
              <a:ext uri="{FF2B5EF4-FFF2-40B4-BE49-F238E27FC236}">
                <a16:creationId xmlns:a16="http://schemas.microsoft.com/office/drawing/2014/main" id="{35D541AA-593F-49FC-97D6-505B686A1A29}"/>
              </a:ext>
            </a:extLst>
          </p:cNvPr>
          <p:cNvSpPr>
            <a:spLocks noGrp="1" noChangeArrowheads="1"/>
          </p:cNvSpPr>
          <p:nvPr>
            <p:ph type="sldNum" sz="quarter" idx="10"/>
          </p:nvPr>
        </p:nvSpPr>
        <p:spPr>
          <a:xfrm>
            <a:off x="10825930" y="6223702"/>
            <a:ext cx="570728"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b="1">
                <a:solidFill>
                  <a:srgbClr val="00279F"/>
                </a:solidFill>
                <a:latin typeface="Batang" panose="020B0503020000020004" pitchFamily="18" charset="-127"/>
              </a:defRPr>
            </a:lvl1pPr>
            <a:lvl2pPr marL="742950" indent="-285750">
              <a:defRPr sz="2400" b="1">
                <a:solidFill>
                  <a:srgbClr val="00279F"/>
                </a:solidFill>
                <a:latin typeface="Batang" panose="020B0503020000020004" pitchFamily="18" charset="-127"/>
              </a:defRPr>
            </a:lvl2pPr>
            <a:lvl3pPr marL="1143000" indent="-228600">
              <a:defRPr sz="2400" b="1">
                <a:solidFill>
                  <a:srgbClr val="00279F"/>
                </a:solidFill>
                <a:latin typeface="Batang" panose="020B0503020000020004" pitchFamily="18" charset="-127"/>
              </a:defRPr>
            </a:lvl3pPr>
            <a:lvl4pPr marL="1600200" indent="-228600">
              <a:defRPr sz="2400" b="1">
                <a:solidFill>
                  <a:srgbClr val="00279F"/>
                </a:solidFill>
                <a:latin typeface="Batang" panose="020B0503020000020004" pitchFamily="18" charset="-127"/>
              </a:defRPr>
            </a:lvl4pPr>
            <a:lvl5pPr marL="2057400" indent="-228600">
              <a:defRPr sz="2400" b="1">
                <a:solidFill>
                  <a:srgbClr val="00279F"/>
                </a:solidFill>
                <a:latin typeface="Batang" panose="020B0503020000020004" pitchFamily="18" charset="-127"/>
              </a:defRPr>
            </a:lvl5pPr>
            <a:lvl6pPr marL="2514600" indent="-228600" algn="ctr" eaLnBrk="0" fontAlgn="base" hangingPunct="0">
              <a:spcBef>
                <a:spcPct val="0"/>
              </a:spcBef>
              <a:spcAft>
                <a:spcPct val="0"/>
              </a:spcAft>
              <a:defRPr sz="2400" b="1">
                <a:solidFill>
                  <a:srgbClr val="00279F"/>
                </a:solidFill>
                <a:latin typeface="Batang" panose="020B0503020000020004" pitchFamily="18" charset="-127"/>
              </a:defRPr>
            </a:lvl6pPr>
            <a:lvl7pPr marL="2971800" indent="-228600" algn="ctr" eaLnBrk="0" fontAlgn="base" hangingPunct="0">
              <a:spcBef>
                <a:spcPct val="0"/>
              </a:spcBef>
              <a:spcAft>
                <a:spcPct val="0"/>
              </a:spcAft>
              <a:defRPr sz="2400" b="1">
                <a:solidFill>
                  <a:srgbClr val="00279F"/>
                </a:solidFill>
                <a:latin typeface="Batang" panose="020B0503020000020004" pitchFamily="18" charset="-127"/>
              </a:defRPr>
            </a:lvl7pPr>
            <a:lvl8pPr marL="3429000" indent="-228600" algn="ctr" eaLnBrk="0" fontAlgn="base" hangingPunct="0">
              <a:spcBef>
                <a:spcPct val="0"/>
              </a:spcBef>
              <a:spcAft>
                <a:spcPct val="0"/>
              </a:spcAft>
              <a:defRPr sz="2400" b="1">
                <a:solidFill>
                  <a:srgbClr val="00279F"/>
                </a:solidFill>
                <a:latin typeface="Batang" panose="020B0503020000020004" pitchFamily="18" charset="-127"/>
              </a:defRPr>
            </a:lvl8pPr>
            <a:lvl9pPr marL="3886200" indent="-228600" algn="ctr" eaLnBrk="0" fontAlgn="base" hangingPunct="0">
              <a:spcBef>
                <a:spcPct val="0"/>
              </a:spcBef>
              <a:spcAft>
                <a:spcPct val="0"/>
              </a:spcAft>
              <a:defRPr sz="2400" b="1">
                <a:solidFill>
                  <a:srgbClr val="00279F"/>
                </a:solidFill>
                <a:latin typeface="Batang" panose="020B0503020000020004" pitchFamily="18" charset="-127"/>
              </a:defRPr>
            </a:lvl9pPr>
          </a:lstStyle>
          <a:p>
            <a:pPr>
              <a:spcAft>
                <a:spcPts val="600"/>
              </a:spcAft>
            </a:pPr>
            <a:fld id="{F11890B4-D272-4990-BD0D-583C2F1608C7}" type="slidenum">
              <a:rPr lang="zh-CN" altLang="en-US" sz="1000" b="0">
                <a:solidFill>
                  <a:srgbClr val="898989"/>
                </a:solidFill>
                <a:latin typeface="Arial" panose="020B0604020202020204" pitchFamily="34" charset="0"/>
              </a:rPr>
              <a:pPr>
                <a:spcAft>
                  <a:spcPts val="600"/>
                </a:spcAft>
              </a:pPr>
              <a:t>4</a:t>
            </a:fld>
            <a:endParaRPr lang="en-US" altLang="zh-CN" sz="1000" b="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411" name="Rectangle 2">
            <a:extLst>
              <a:ext uri="{FF2B5EF4-FFF2-40B4-BE49-F238E27FC236}">
                <a16:creationId xmlns:a16="http://schemas.microsoft.com/office/drawing/2014/main" id="{B3321343-7704-4B57-8661-70BBB6D64BA1}"/>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Software controls</a:t>
            </a:r>
          </a:p>
        </p:txBody>
      </p:sp>
      <p:sp>
        <p:nvSpPr>
          <p:cNvPr id="17412" name="Rectangle 3">
            <a:extLst>
              <a:ext uri="{FF2B5EF4-FFF2-40B4-BE49-F238E27FC236}">
                <a16:creationId xmlns:a16="http://schemas.microsoft.com/office/drawing/2014/main" id="{41C17250-0604-4B01-B3A6-74FFE84075F6}"/>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dirty="0">
                <a:solidFill>
                  <a:srgbClr val="000000"/>
                </a:solidFill>
              </a:rPr>
              <a:t>Software controls are usually the 1</a:t>
            </a:r>
            <a:r>
              <a:rPr lang="en-US" altLang="en-US" sz="2400" baseline="30000" dirty="0">
                <a:solidFill>
                  <a:srgbClr val="000000"/>
                </a:solidFill>
              </a:rPr>
              <a:t>st</a:t>
            </a:r>
            <a:r>
              <a:rPr lang="en-US" altLang="en-US" sz="2400" dirty="0">
                <a:solidFill>
                  <a:srgbClr val="000000"/>
                </a:solidFill>
              </a:rPr>
              <a:t> aspects of computer security that come to mind.</a:t>
            </a:r>
          </a:p>
          <a:p>
            <a:pPr lvl="1">
              <a:buFont typeface="Wingdings" panose="05000000000000000000" pitchFamily="2" charset="2"/>
              <a:buChar char="v"/>
            </a:pPr>
            <a:r>
              <a:rPr lang="en-US" altLang="en-US" dirty="0">
                <a:solidFill>
                  <a:srgbClr val="000000"/>
                </a:solidFill>
              </a:rPr>
              <a:t>Internal program controls</a:t>
            </a:r>
          </a:p>
          <a:p>
            <a:pPr lvl="1">
              <a:buFont typeface="Wingdings" panose="05000000000000000000" pitchFamily="2" charset="2"/>
              <a:buChar char="v"/>
            </a:pPr>
            <a:r>
              <a:rPr lang="en-US" altLang="en-US" dirty="0">
                <a:solidFill>
                  <a:srgbClr val="000000"/>
                </a:solidFill>
              </a:rPr>
              <a:t>OS controls</a:t>
            </a:r>
          </a:p>
          <a:p>
            <a:pPr lvl="1">
              <a:buFont typeface="Wingdings" panose="05000000000000000000" pitchFamily="2" charset="2"/>
              <a:buChar char="v"/>
            </a:pPr>
            <a:r>
              <a:rPr lang="en-US" altLang="en-US" dirty="0">
                <a:solidFill>
                  <a:srgbClr val="000000"/>
                </a:solidFill>
              </a:rPr>
              <a:t>Development controls</a:t>
            </a:r>
          </a:p>
        </p:txBody>
      </p:sp>
      <p:sp>
        <p:nvSpPr>
          <p:cNvPr id="2" name="Footer Placeholder 1">
            <a:extLst>
              <a:ext uri="{FF2B5EF4-FFF2-40B4-BE49-F238E27FC236}">
                <a16:creationId xmlns:a16="http://schemas.microsoft.com/office/drawing/2014/main" id="{9B11847B-3996-4954-B2C3-423D5032B2D2}"/>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57C62D5B-92A6-4F2E-822B-E97330B68097}"/>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FDEACE1A-C64D-47CA-9955-CBFD057355C3}" type="slidenum">
              <a:rPr lang="en-US" altLang="en-US" sz="1000">
                <a:solidFill>
                  <a:srgbClr val="898989"/>
                </a:solidFill>
                <a:latin typeface="Arial" panose="020B0604020202020204" pitchFamily="34" charset="0"/>
              </a:rPr>
              <a:pPr eaLnBrk="1" hangingPunct="1">
                <a:spcAft>
                  <a:spcPts val="600"/>
                </a:spcAft>
              </a:pPr>
              <a:t>40</a:t>
            </a:fld>
            <a:endParaRPr lang="en-US" altLang="en-US" sz="1000">
              <a:solidFill>
                <a:srgbClr val="898989"/>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674" name="Title 1">
            <a:extLst>
              <a:ext uri="{FF2B5EF4-FFF2-40B4-BE49-F238E27FC236}">
                <a16:creationId xmlns:a16="http://schemas.microsoft.com/office/drawing/2014/main" id="{AE8BFFC5-71B0-43BE-A6F2-BE89116B04FD}"/>
              </a:ext>
            </a:extLst>
          </p:cNvPr>
          <p:cNvSpPr>
            <a:spLocks noGrp="1"/>
          </p:cNvSpPr>
          <p:nvPr>
            <p:ph type="title"/>
          </p:nvPr>
        </p:nvSpPr>
        <p:spPr>
          <a:xfrm>
            <a:off x="640079" y="2053641"/>
            <a:ext cx="3669161" cy="2760098"/>
          </a:xfrm>
        </p:spPr>
        <p:txBody>
          <a:bodyPr>
            <a:normAutofit/>
          </a:bodyPr>
          <a:lstStyle/>
          <a:p>
            <a:pPr eaLnBrk="1" hangingPunct="1"/>
            <a:r>
              <a:rPr lang="en-US" altLang="en-US">
                <a:solidFill>
                  <a:srgbClr val="FFFFFF"/>
                </a:solidFill>
              </a:rPr>
              <a:t>Unit Testing</a:t>
            </a:r>
          </a:p>
        </p:txBody>
      </p:sp>
      <p:sp>
        <p:nvSpPr>
          <p:cNvPr id="28675" name="Content Placeholder 2">
            <a:extLst>
              <a:ext uri="{FF2B5EF4-FFF2-40B4-BE49-F238E27FC236}">
                <a16:creationId xmlns:a16="http://schemas.microsoft.com/office/drawing/2014/main" id="{3FDF2F10-70C2-4415-BFF7-79AF91778773}"/>
              </a:ext>
            </a:extLst>
          </p:cNvPr>
          <p:cNvSpPr>
            <a:spLocks noGrp="1"/>
          </p:cNvSpPr>
          <p:nvPr>
            <p:ph idx="1"/>
          </p:nvPr>
        </p:nvSpPr>
        <p:spPr>
          <a:xfrm>
            <a:off x="6090574" y="801866"/>
            <a:ext cx="5306084" cy="5230634"/>
          </a:xfrm>
        </p:spPr>
        <p:txBody>
          <a:bodyPr anchor="ctr">
            <a:normAutofit fontScale="92500" lnSpcReduction="10000"/>
          </a:bodyPr>
          <a:lstStyle/>
          <a:p>
            <a:pPr eaLnBrk="1" hangingPunct="1">
              <a:buFont typeface="Wingdings" panose="05000000000000000000" pitchFamily="2" charset="2"/>
              <a:buChar char="Ø"/>
            </a:pPr>
            <a:r>
              <a:rPr lang="en-US" altLang="en-US" sz="2400" dirty="0">
                <a:solidFill>
                  <a:srgbClr val="000000"/>
                </a:solidFill>
              </a:rPr>
              <a:t>Data validation</a:t>
            </a:r>
          </a:p>
          <a:p>
            <a:pPr lvl="1">
              <a:buFont typeface="Wingdings" panose="05000000000000000000" pitchFamily="2" charset="2"/>
              <a:buChar char="v"/>
            </a:pPr>
            <a:r>
              <a:rPr lang="en-US" altLang="en-US" dirty="0">
                <a:solidFill>
                  <a:srgbClr val="000000"/>
                </a:solidFill>
              </a:rPr>
              <a:t>Fuzzing: </a:t>
            </a:r>
            <a:r>
              <a:rPr lang="en-US" b="1" dirty="0"/>
              <a:t>Fuzzing</a:t>
            </a:r>
            <a:r>
              <a:rPr lang="en-US" dirty="0"/>
              <a:t> or </a:t>
            </a:r>
            <a:r>
              <a:rPr lang="en-US" b="1" dirty="0"/>
              <a:t>fuzz testing</a:t>
            </a:r>
            <a:r>
              <a:rPr lang="en-US" dirty="0"/>
              <a:t> is an automated </a:t>
            </a:r>
            <a:r>
              <a:rPr lang="en-US" dirty="0">
                <a:hlinkClick r:id="rId3" tooltip="Software testing"/>
              </a:rPr>
              <a:t>software testing</a:t>
            </a:r>
            <a:r>
              <a:rPr lang="en-US" dirty="0"/>
              <a:t> technique that involves providing invalid, unexpected, or </a:t>
            </a:r>
            <a:r>
              <a:rPr lang="en-US" dirty="0">
                <a:hlinkClick r:id="rId4" tooltip="Random data"/>
              </a:rPr>
              <a:t>random data</a:t>
            </a:r>
            <a:r>
              <a:rPr lang="en-US" dirty="0"/>
              <a:t> as inputs to a </a:t>
            </a:r>
            <a:r>
              <a:rPr lang="en-US" dirty="0">
                <a:hlinkClick r:id="rId5" tooltip="Computer program"/>
              </a:rPr>
              <a:t>computer program</a:t>
            </a:r>
            <a:r>
              <a:rPr lang="en-US" dirty="0"/>
              <a:t>. The program is then monitored for exceptions such as </a:t>
            </a:r>
            <a:r>
              <a:rPr lang="en-US" dirty="0">
                <a:hlinkClick r:id="rId6" tooltip="Crash (computing)"/>
              </a:rPr>
              <a:t>crashes</a:t>
            </a:r>
            <a:r>
              <a:rPr lang="en-US" dirty="0"/>
              <a:t>, failing built-in code </a:t>
            </a:r>
            <a:r>
              <a:rPr lang="en-US" dirty="0">
                <a:hlinkClick r:id="rId7" tooltip="Assertion (software development)"/>
              </a:rPr>
              <a:t>assertions</a:t>
            </a:r>
            <a:r>
              <a:rPr lang="en-US" dirty="0"/>
              <a:t>, or potential </a:t>
            </a:r>
            <a:r>
              <a:rPr lang="en-US" dirty="0">
                <a:hlinkClick r:id="rId8" tooltip="Memory leak"/>
              </a:rPr>
              <a:t>memory leaks</a:t>
            </a:r>
            <a:r>
              <a:rPr lang="en-US" dirty="0"/>
              <a:t>.</a:t>
            </a:r>
            <a:endParaRPr lang="en-US" altLang="en-US" dirty="0">
              <a:solidFill>
                <a:srgbClr val="000000"/>
              </a:solidFill>
            </a:endParaRPr>
          </a:p>
          <a:p>
            <a:pPr>
              <a:buFont typeface="Wingdings" panose="05000000000000000000" pitchFamily="2" charset="2"/>
              <a:buChar char="Ø"/>
            </a:pPr>
            <a:r>
              <a:rPr lang="en-US" altLang="en-US" dirty="0">
                <a:solidFill>
                  <a:srgbClr val="000000"/>
                </a:solidFill>
              </a:rPr>
              <a:t>SQL injection</a:t>
            </a:r>
          </a:p>
          <a:p>
            <a:pPr>
              <a:buFont typeface="Wingdings" panose="05000000000000000000" pitchFamily="2" charset="2"/>
              <a:buChar char="Ø"/>
            </a:pPr>
            <a:r>
              <a:rPr lang="en-US" altLang="en-US" dirty="0">
                <a:solidFill>
                  <a:srgbClr val="000000"/>
                </a:solidFill>
              </a:rPr>
              <a:t>Buffer overflows</a:t>
            </a:r>
          </a:p>
          <a:p>
            <a:pPr>
              <a:buFont typeface="Wingdings" panose="05000000000000000000" pitchFamily="2" charset="2"/>
              <a:buChar char="Ø"/>
            </a:pPr>
            <a:r>
              <a:rPr lang="en-US" altLang="en-US" dirty="0">
                <a:solidFill>
                  <a:srgbClr val="000000"/>
                </a:solidFill>
              </a:rPr>
              <a:t>Cross site scripting</a:t>
            </a:r>
          </a:p>
          <a:p>
            <a:pPr eaLnBrk="1" hangingPunct="1">
              <a:buFont typeface="Wingdings" panose="05000000000000000000" pitchFamily="2" charset="2"/>
              <a:buChar char="Ø"/>
            </a:pPr>
            <a:r>
              <a:rPr lang="en-US" altLang="en-US" sz="2400" dirty="0">
                <a:solidFill>
                  <a:srgbClr val="000000"/>
                </a:solidFill>
              </a:rPr>
              <a:t>Authorization</a:t>
            </a:r>
          </a:p>
          <a:p>
            <a:pPr lvl="1" eaLnBrk="1" hangingPunct="1"/>
            <a:r>
              <a:rPr lang="en-US" altLang="en-US" dirty="0">
                <a:solidFill>
                  <a:srgbClr val="000000"/>
                </a:solidFill>
              </a:rPr>
              <a:t>Method level permissions</a:t>
            </a:r>
          </a:p>
        </p:txBody>
      </p:sp>
      <p:sp>
        <p:nvSpPr>
          <p:cNvPr id="4" name="Slide Number Placeholder 3">
            <a:extLst>
              <a:ext uri="{FF2B5EF4-FFF2-40B4-BE49-F238E27FC236}">
                <a16:creationId xmlns:a16="http://schemas.microsoft.com/office/drawing/2014/main" id="{5F12FE08-B9EF-4F9B-AAF5-C008FEF5F9AD}"/>
              </a:ext>
            </a:extLst>
          </p:cNvPr>
          <p:cNvSpPr>
            <a:spLocks noGrp="1"/>
          </p:cNvSpPr>
          <p:nvPr>
            <p:ph type="sldNum" sz="quarter" idx="10"/>
          </p:nvPr>
        </p:nvSpPr>
        <p:spPr>
          <a:xfrm>
            <a:off x="10825930" y="6223702"/>
            <a:ext cx="570728" cy="314067"/>
          </a:xfrm>
        </p:spPr>
        <p:txBody>
          <a:bodyP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Aft>
                <a:spcPts val="600"/>
              </a:spcAft>
            </a:pPr>
            <a:fld id="{D36E3775-190C-40C1-ADB3-120D2E4EDBD8}" type="slidenum">
              <a:rPr lang="en-US" altLang="en-US" sz="1000">
                <a:solidFill>
                  <a:srgbClr val="898989"/>
                </a:solidFill>
                <a:latin typeface="Tahoma" panose="020B0604030504040204" pitchFamily="34" charset="0"/>
              </a:rPr>
              <a:pPr eaLnBrk="1" hangingPunct="1">
                <a:spcAft>
                  <a:spcPts val="600"/>
                </a:spcAft>
              </a:pPr>
              <a:t>41</a:t>
            </a:fld>
            <a:endParaRPr lang="en-US" altLang="en-US" sz="1000">
              <a:solidFill>
                <a:srgbClr val="898989"/>
              </a:solidFill>
              <a:latin typeface="Tahoma" panose="020B060403050404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674" name="Title 1">
            <a:extLst>
              <a:ext uri="{FF2B5EF4-FFF2-40B4-BE49-F238E27FC236}">
                <a16:creationId xmlns:a16="http://schemas.microsoft.com/office/drawing/2014/main" id="{AE8BFFC5-71B0-43BE-A6F2-BE89116B04FD}"/>
              </a:ext>
            </a:extLst>
          </p:cNvPr>
          <p:cNvSpPr>
            <a:spLocks noGrp="1"/>
          </p:cNvSpPr>
          <p:nvPr>
            <p:ph type="title"/>
          </p:nvPr>
        </p:nvSpPr>
        <p:spPr>
          <a:xfrm>
            <a:off x="640079" y="2053641"/>
            <a:ext cx="3669161" cy="2760098"/>
          </a:xfrm>
        </p:spPr>
        <p:txBody>
          <a:bodyPr>
            <a:normAutofit/>
          </a:bodyPr>
          <a:lstStyle/>
          <a:p>
            <a:pPr eaLnBrk="1" hangingPunct="1"/>
            <a:r>
              <a:rPr lang="en-US" altLang="en-US">
                <a:solidFill>
                  <a:srgbClr val="FFFFFF"/>
                </a:solidFill>
              </a:rPr>
              <a:t>Unit Testing</a:t>
            </a:r>
          </a:p>
        </p:txBody>
      </p:sp>
      <p:sp>
        <p:nvSpPr>
          <p:cNvPr id="28675" name="Content Placeholder 2">
            <a:extLst>
              <a:ext uri="{FF2B5EF4-FFF2-40B4-BE49-F238E27FC236}">
                <a16:creationId xmlns:a16="http://schemas.microsoft.com/office/drawing/2014/main" id="{3FDF2F10-70C2-4415-BFF7-79AF91778773}"/>
              </a:ext>
            </a:extLst>
          </p:cNvPr>
          <p:cNvSpPr>
            <a:spLocks noGrp="1"/>
          </p:cNvSpPr>
          <p:nvPr>
            <p:ph idx="1"/>
          </p:nvPr>
        </p:nvSpPr>
        <p:spPr>
          <a:xfrm>
            <a:off x="6090574" y="801866"/>
            <a:ext cx="5306084" cy="5230634"/>
          </a:xfrm>
        </p:spPr>
        <p:txBody>
          <a:bodyPr anchor="ctr">
            <a:normAutofit lnSpcReduction="10000"/>
          </a:bodyPr>
          <a:lstStyle/>
          <a:p>
            <a:pPr>
              <a:buFont typeface="Wingdings" panose="05000000000000000000" pitchFamily="2" charset="2"/>
              <a:buChar char="Ø"/>
            </a:pPr>
            <a:r>
              <a:rPr lang="en-US" altLang="en-US" b="1" dirty="0">
                <a:solidFill>
                  <a:srgbClr val="000000"/>
                </a:solidFill>
                <a:effectLst>
                  <a:outerShdw blurRad="38100" dist="38100" dir="2700000" algn="tl">
                    <a:srgbClr val="000000">
                      <a:alpha val="43137"/>
                    </a:srgbClr>
                  </a:outerShdw>
                </a:effectLst>
              </a:rPr>
              <a:t>Cross site scripting: </a:t>
            </a:r>
            <a:r>
              <a:rPr lang="en-US" b="1" dirty="0"/>
              <a:t>Cross</a:t>
            </a:r>
            <a:r>
              <a:rPr lang="en-US" dirty="0"/>
              <a:t>-</a:t>
            </a:r>
            <a:r>
              <a:rPr lang="en-US" b="1" dirty="0"/>
              <a:t>site scripting</a:t>
            </a:r>
            <a:r>
              <a:rPr lang="en-US" dirty="0"/>
              <a:t> (</a:t>
            </a:r>
            <a:r>
              <a:rPr lang="en-US" b="1" dirty="0"/>
              <a:t>XSS</a:t>
            </a:r>
            <a:r>
              <a:rPr lang="en-US" dirty="0"/>
              <a:t>) is a type of computer security vulnerability typically found in web applications. </a:t>
            </a:r>
            <a:r>
              <a:rPr lang="en-US" b="1" dirty="0"/>
              <a:t>XSS</a:t>
            </a:r>
            <a:r>
              <a:rPr lang="en-US" dirty="0"/>
              <a:t> enables attackers to inject client-side scripts into web pages viewed by other users. A</a:t>
            </a:r>
            <a:r>
              <a:rPr lang="en-US" b="1" dirty="0"/>
              <a:t>cross</a:t>
            </a:r>
            <a:r>
              <a:rPr lang="en-US" dirty="0"/>
              <a:t>-</a:t>
            </a:r>
            <a:r>
              <a:rPr lang="en-US" b="1" dirty="0"/>
              <a:t>site scripting</a:t>
            </a:r>
            <a:r>
              <a:rPr lang="en-US" dirty="0"/>
              <a:t> vulnerability may be used by attackers to bypass access controls such as the same-origin policy.</a:t>
            </a:r>
            <a:endParaRPr lang="en-US" altLang="en-US" dirty="0">
              <a:solidFill>
                <a:srgbClr val="000000"/>
              </a:solidFill>
            </a:endParaRPr>
          </a:p>
          <a:p>
            <a:pPr eaLnBrk="1" hangingPunct="1">
              <a:buFont typeface="Wingdings" panose="05000000000000000000" pitchFamily="2" charset="2"/>
              <a:buChar char="Ø"/>
            </a:pPr>
            <a:r>
              <a:rPr lang="en-US" altLang="en-US" b="1" dirty="0">
                <a:solidFill>
                  <a:srgbClr val="000000"/>
                </a:solidFill>
                <a:effectLst>
                  <a:outerShdw blurRad="38100" dist="38100" dir="2700000" algn="tl">
                    <a:srgbClr val="000000">
                      <a:alpha val="43137"/>
                    </a:srgbClr>
                  </a:outerShdw>
                </a:effectLst>
              </a:rPr>
              <a:t>Authorization</a:t>
            </a:r>
          </a:p>
          <a:p>
            <a:pPr lvl="1" eaLnBrk="1" hangingPunct="1"/>
            <a:r>
              <a:rPr lang="en-US" altLang="en-US" sz="2800" dirty="0">
                <a:solidFill>
                  <a:srgbClr val="000000"/>
                </a:solidFill>
              </a:rPr>
              <a:t>Method level permissions</a:t>
            </a:r>
          </a:p>
        </p:txBody>
      </p:sp>
      <p:sp>
        <p:nvSpPr>
          <p:cNvPr id="4" name="Slide Number Placeholder 3">
            <a:extLst>
              <a:ext uri="{FF2B5EF4-FFF2-40B4-BE49-F238E27FC236}">
                <a16:creationId xmlns:a16="http://schemas.microsoft.com/office/drawing/2014/main" id="{5F12FE08-B9EF-4F9B-AAF5-C008FEF5F9AD}"/>
              </a:ext>
            </a:extLst>
          </p:cNvPr>
          <p:cNvSpPr>
            <a:spLocks noGrp="1"/>
          </p:cNvSpPr>
          <p:nvPr>
            <p:ph type="sldNum" sz="quarter" idx="10"/>
          </p:nvPr>
        </p:nvSpPr>
        <p:spPr>
          <a:xfrm>
            <a:off x="10825930" y="6223702"/>
            <a:ext cx="570728" cy="314067"/>
          </a:xfrm>
        </p:spPr>
        <p:txBody>
          <a:bodyP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Aft>
                <a:spcPts val="600"/>
              </a:spcAft>
            </a:pPr>
            <a:fld id="{D36E3775-190C-40C1-ADB3-120D2E4EDBD8}" type="slidenum">
              <a:rPr lang="en-US" altLang="en-US" sz="1000">
                <a:solidFill>
                  <a:srgbClr val="898989"/>
                </a:solidFill>
                <a:latin typeface="Tahoma" panose="020B0604030504040204" pitchFamily="34" charset="0"/>
              </a:rPr>
              <a:pPr eaLnBrk="1" hangingPunct="1">
                <a:spcAft>
                  <a:spcPts val="600"/>
                </a:spcAft>
              </a:pPr>
              <a:t>42</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2532051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698" name="Title 1">
            <a:extLst>
              <a:ext uri="{FF2B5EF4-FFF2-40B4-BE49-F238E27FC236}">
                <a16:creationId xmlns:a16="http://schemas.microsoft.com/office/drawing/2014/main" id="{682ECB16-C3B7-4A82-924C-5E4885C52053}"/>
              </a:ext>
            </a:extLst>
          </p:cNvPr>
          <p:cNvSpPr>
            <a:spLocks noGrp="1"/>
          </p:cNvSpPr>
          <p:nvPr>
            <p:ph type="title"/>
          </p:nvPr>
        </p:nvSpPr>
        <p:spPr>
          <a:xfrm>
            <a:off x="640079" y="2053641"/>
            <a:ext cx="3669161" cy="2760098"/>
          </a:xfrm>
        </p:spPr>
        <p:txBody>
          <a:bodyPr>
            <a:normAutofit/>
          </a:bodyPr>
          <a:lstStyle/>
          <a:p>
            <a:pPr eaLnBrk="1" hangingPunct="1"/>
            <a:r>
              <a:rPr lang="en-US" altLang="en-US" dirty="0">
                <a:solidFill>
                  <a:srgbClr val="FFFFFF"/>
                </a:solidFill>
              </a:rPr>
              <a:t>QA Testing</a:t>
            </a:r>
          </a:p>
        </p:txBody>
      </p:sp>
      <p:sp>
        <p:nvSpPr>
          <p:cNvPr id="4" name="Slide Number Placeholder 3">
            <a:extLst>
              <a:ext uri="{FF2B5EF4-FFF2-40B4-BE49-F238E27FC236}">
                <a16:creationId xmlns:a16="http://schemas.microsoft.com/office/drawing/2014/main" id="{832D5F98-5768-4BB0-AD72-DC1FC3D08470}"/>
              </a:ext>
            </a:extLst>
          </p:cNvPr>
          <p:cNvSpPr>
            <a:spLocks noGrp="1"/>
          </p:cNvSpPr>
          <p:nvPr>
            <p:ph type="sldNum" sz="quarter" idx="10"/>
          </p:nvPr>
        </p:nvSpPr>
        <p:spPr>
          <a:xfrm>
            <a:off x="10825930" y="6223702"/>
            <a:ext cx="570728" cy="314067"/>
          </a:xfrm>
        </p:spPr>
        <p:txBody>
          <a:bodyP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Aft>
                <a:spcPts val="600"/>
              </a:spcAft>
            </a:pPr>
            <a:fld id="{E623E47F-291D-42C1-B7E0-144B2E9D2056}" type="slidenum">
              <a:rPr lang="en-US" altLang="en-US" sz="1000">
                <a:solidFill>
                  <a:srgbClr val="898989"/>
                </a:solidFill>
                <a:latin typeface="Tahoma" panose="020B0604030504040204" pitchFamily="34" charset="0"/>
              </a:rPr>
              <a:pPr eaLnBrk="1" hangingPunct="1">
                <a:spcAft>
                  <a:spcPts val="600"/>
                </a:spcAft>
              </a:pPr>
              <a:t>43</a:t>
            </a:fld>
            <a:endParaRPr lang="en-US" altLang="en-US" sz="1000">
              <a:solidFill>
                <a:srgbClr val="898989"/>
              </a:solidFill>
              <a:latin typeface="Tahoma" panose="020B0604030504040204" pitchFamily="34" charset="0"/>
            </a:endParaRPr>
          </a:p>
        </p:txBody>
      </p:sp>
      <p:sp>
        <p:nvSpPr>
          <p:cNvPr id="10" name="Content Placeholder 2">
            <a:extLst>
              <a:ext uri="{FF2B5EF4-FFF2-40B4-BE49-F238E27FC236}">
                <a16:creationId xmlns:a16="http://schemas.microsoft.com/office/drawing/2014/main" id="{28D1C1D8-07E0-42B0-A998-0CD6A6569CE3}"/>
              </a:ext>
            </a:extLst>
          </p:cNvPr>
          <p:cNvSpPr>
            <a:spLocks noGrp="1"/>
          </p:cNvSpPr>
          <p:nvPr>
            <p:ph idx="1"/>
          </p:nvPr>
        </p:nvSpPr>
        <p:spPr>
          <a:xfrm>
            <a:off x="5564866" y="1094105"/>
            <a:ext cx="6404482" cy="4351338"/>
          </a:xfrm>
        </p:spPr>
        <p:txBody>
          <a:bodyPr/>
          <a:lstStyle/>
          <a:p>
            <a:pPr eaLnBrk="1" hangingPunct="1"/>
            <a:r>
              <a:rPr lang="en-US" altLang="en-US" dirty="0"/>
              <a:t>Integrate with existing bug tracking systems</a:t>
            </a:r>
          </a:p>
          <a:p>
            <a:pPr lvl="1" eaLnBrk="1" hangingPunct="1"/>
            <a:r>
              <a:rPr lang="en-US" altLang="en-US" dirty="0"/>
              <a:t>No high / medium / low!</a:t>
            </a:r>
          </a:p>
          <a:p>
            <a:pPr lvl="1" eaLnBrk="1" hangingPunct="1"/>
            <a:r>
              <a:rPr lang="en-US" altLang="en-US" dirty="0"/>
              <a:t>Go with Severity / Priority ratings</a:t>
            </a:r>
          </a:p>
          <a:p>
            <a:pPr eaLnBrk="1" hangingPunct="1"/>
            <a:r>
              <a:rPr lang="en-US" altLang="en-US" dirty="0"/>
              <a:t>Follow the existing process</a:t>
            </a:r>
          </a:p>
          <a:p>
            <a:pPr lvl="1" eaLnBrk="1" hangingPunct="1"/>
            <a:r>
              <a:rPr lang="en-US" altLang="en-US" dirty="0"/>
              <a:t>Treat security bugs no different than other bugs</a:t>
            </a:r>
          </a:p>
          <a:p>
            <a:pPr lvl="2" eaLnBrk="1" hangingPunct="1"/>
            <a:r>
              <a:rPr lang="en-US" altLang="en-US" dirty="0"/>
              <a:t>Well maybe a little different ;)</a:t>
            </a:r>
          </a:p>
        </p:txBody>
      </p:sp>
    </p:spTree>
    <p:extLst>
      <p:ext uri="{BB962C8B-B14F-4D97-AF65-F5344CB8AC3E}">
        <p14:creationId xmlns:p14="http://schemas.microsoft.com/office/powerpoint/2010/main" val="363470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10">
                                            <p:txEl>
                                              <p:pRg st="5" end="5"/>
                                            </p:txEl>
                                          </p:spTgt>
                                        </p:tgtEl>
                                        <p:attrNameLst>
                                          <p:attrName>style.visibility</p:attrName>
                                        </p:attrNameLst>
                                      </p:cBhvr>
                                      <p:to>
                                        <p:strVal val="visible"/>
                                      </p:to>
                                    </p:set>
                                    <p:set>
                                      <p:cBhvr>
                                        <p:cTn id="7" dur="228" fill="hold">
                                          <p:stCondLst>
                                            <p:cond delay="0"/>
                                          </p:stCondLst>
                                        </p:cTn>
                                        <p:tgtEl>
                                          <p:spTgt spid="10">
                                            <p:txEl>
                                              <p:pRg st="5" end="5"/>
                                            </p:txEl>
                                          </p:spTgt>
                                        </p:tgtEl>
                                        <p:attrNameLst>
                                          <p:attrName>style.rotation</p:attrName>
                                        </p:attrNameLst>
                                      </p:cBhvr>
                                      <p:to>
                                        <p:strVal val="-45.0"/>
                                      </p:to>
                                    </p:set>
                                    <p:anim calcmode="lin" valueType="num">
                                      <p:cBhvr>
                                        <p:cTn id="8" dur="228" fill="hold">
                                          <p:stCondLst>
                                            <p:cond delay="228"/>
                                          </p:stCondLst>
                                        </p:cTn>
                                        <p:tgtEl>
                                          <p:spTgt spid="10">
                                            <p:txEl>
                                              <p:pRg st="5" end="5"/>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10">
                                            <p:txEl>
                                              <p:pRg st="5" end="5"/>
                                            </p:txEl>
                                          </p:spTgt>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10">
                                            <p:txEl>
                                              <p:pRg st="5" end="5"/>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10">
                                            <p:txEl>
                                              <p:pRg st="5" end="5"/>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746" name="Title 1">
            <a:extLst>
              <a:ext uri="{FF2B5EF4-FFF2-40B4-BE49-F238E27FC236}">
                <a16:creationId xmlns:a16="http://schemas.microsoft.com/office/drawing/2014/main" id="{1D614A76-C122-44BF-9CB6-2C34E1931B3C}"/>
              </a:ext>
            </a:extLst>
          </p:cNvPr>
          <p:cNvSpPr>
            <a:spLocks noGrp="1"/>
          </p:cNvSpPr>
          <p:nvPr>
            <p:ph type="title"/>
          </p:nvPr>
        </p:nvSpPr>
        <p:spPr>
          <a:xfrm>
            <a:off x="640079" y="2053641"/>
            <a:ext cx="3669161" cy="2760098"/>
          </a:xfrm>
        </p:spPr>
        <p:txBody>
          <a:bodyPr>
            <a:normAutofit/>
          </a:bodyPr>
          <a:lstStyle/>
          <a:p>
            <a:pPr eaLnBrk="1" hangingPunct="1"/>
            <a:r>
              <a:rPr lang="en-US" altLang="en-US">
                <a:solidFill>
                  <a:srgbClr val="FFFFFF"/>
                </a:solidFill>
              </a:rPr>
              <a:t>QA Testing</a:t>
            </a:r>
          </a:p>
        </p:txBody>
      </p:sp>
      <p:sp>
        <p:nvSpPr>
          <p:cNvPr id="31747" name="Content Placeholder 2">
            <a:extLst>
              <a:ext uri="{FF2B5EF4-FFF2-40B4-BE49-F238E27FC236}">
                <a16:creationId xmlns:a16="http://schemas.microsoft.com/office/drawing/2014/main" id="{D2214EB1-E1EC-4BD4-B817-DD91D9391723}"/>
              </a:ext>
            </a:extLst>
          </p:cNvPr>
          <p:cNvSpPr>
            <a:spLocks noGrp="1"/>
          </p:cNvSpPr>
          <p:nvPr>
            <p:ph idx="1"/>
          </p:nvPr>
        </p:nvSpPr>
        <p:spPr>
          <a:xfrm>
            <a:off x="6090574" y="801866"/>
            <a:ext cx="5306084" cy="5230634"/>
          </a:xfrm>
        </p:spPr>
        <p:txBody>
          <a:bodyPr anchor="ctr">
            <a:normAutofit/>
          </a:bodyPr>
          <a:lstStyle/>
          <a:p>
            <a:pPr eaLnBrk="1" hangingPunct="1"/>
            <a:r>
              <a:rPr lang="en-US" altLang="en-US" sz="2400">
                <a:solidFill>
                  <a:srgbClr val="000000"/>
                </a:solidFill>
              </a:rPr>
              <a:t>Tag security bugs</a:t>
            </a:r>
          </a:p>
          <a:p>
            <a:pPr lvl="1" eaLnBrk="1" hangingPunct="1"/>
            <a:r>
              <a:rPr lang="en-US" altLang="en-US">
                <a:solidFill>
                  <a:srgbClr val="000000"/>
                </a:solidFill>
              </a:rPr>
              <a:t>Maybe used to ensure developer assigned to fix is “security conscious”</a:t>
            </a:r>
          </a:p>
          <a:p>
            <a:pPr eaLnBrk="1" hangingPunct="1"/>
            <a:r>
              <a:rPr lang="en-US" altLang="en-US" sz="2400">
                <a:solidFill>
                  <a:srgbClr val="000000"/>
                </a:solidFill>
              </a:rPr>
              <a:t>Classify by security frame</a:t>
            </a:r>
          </a:p>
          <a:p>
            <a:pPr lvl="1" eaLnBrk="1" hangingPunct="1"/>
            <a:r>
              <a:rPr lang="en-US" altLang="en-US">
                <a:solidFill>
                  <a:srgbClr val="000000"/>
                </a:solidFill>
              </a:rPr>
              <a:t>Allows root cause and other statistical analyses</a:t>
            </a:r>
          </a:p>
          <a:p>
            <a:pPr eaLnBrk="1" hangingPunct="1"/>
            <a:r>
              <a:rPr lang="en-US" altLang="en-US" sz="2400">
                <a:solidFill>
                  <a:srgbClr val="000000"/>
                </a:solidFill>
              </a:rPr>
              <a:t>Classify by nature</a:t>
            </a:r>
          </a:p>
          <a:p>
            <a:pPr lvl="1" eaLnBrk="1" hangingPunct="1"/>
            <a:r>
              <a:rPr lang="en-US" altLang="en-US">
                <a:solidFill>
                  <a:srgbClr val="000000"/>
                </a:solidFill>
              </a:rPr>
              <a:t>Bugs</a:t>
            </a:r>
          </a:p>
          <a:p>
            <a:pPr lvl="1" eaLnBrk="1" hangingPunct="1"/>
            <a:r>
              <a:rPr lang="en-US" altLang="en-US">
                <a:solidFill>
                  <a:srgbClr val="000000"/>
                </a:solidFill>
              </a:rPr>
              <a:t>Flaws</a:t>
            </a:r>
          </a:p>
          <a:p>
            <a:pPr lvl="1" eaLnBrk="1" hangingPunct="1"/>
            <a:r>
              <a:rPr lang="en-US" altLang="en-US">
                <a:solidFill>
                  <a:srgbClr val="000000"/>
                </a:solidFill>
              </a:rPr>
              <a:t>Commendations</a:t>
            </a:r>
          </a:p>
          <a:p>
            <a:pPr lvl="1" eaLnBrk="1" hangingPunct="1"/>
            <a:r>
              <a:rPr lang="en-US" altLang="en-US">
                <a:solidFill>
                  <a:srgbClr val="000000"/>
                </a:solidFill>
              </a:rPr>
              <a:t>Informational</a:t>
            </a:r>
          </a:p>
          <a:p>
            <a:pPr eaLnBrk="1" hangingPunct="1"/>
            <a:r>
              <a:rPr lang="en-US" altLang="en-US" sz="2400">
                <a:solidFill>
                  <a:srgbClr val="000000"/>
                </a:solidFill>
              </a:rPr>
              <a:t>Mark for regression testing</a:t>
            </a:r>
          </a:p>
        </p:txBody>
      </p:sp>
      <p:sp>
        <p:nvSpPr>
          <p:cNvPr id="4" name="Slide Number Placeholder 3">
            <a:extLst>
              <a:ext uri="{FF2B5EF4-FFF2-40B4-BE49-F238E27FC236}">
                <a16:creationId xmlns:a16="http://schemas.microsoft.com/office/drawing/2014/main" id="{15A54588-0168-4E22-84B6-76315319368D}"/>
              </a:ext>
            </a:extLst>
          </p:cNvPr>
          <p:cNvSpPr>
            <a:spLocks noGrp="1"/>
          </p:cNvSpPr>
          <p:nvPr>
            <p:ph type="sldNum" sz="quarter" idx="10"/>
          </p:nvPr>
        </p:nvSpPr>
        <p:spPr>
          <a:xfrm>
            <a:off x="10825930" y="6223702"/>
            <a:ext cx="570728" cy="314067"/>
          </a:xfrm>
        </p:spPr>
        <p:txBody>
          <a:bodyP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Aft>
                <a:spcPts val="600"/>
              </a:spcAft>
            </a:pPr>
            <a:fld id="{8CD6211D-153B-43C8-BB93-2665A99BAD52}" type="slidenum">
              <a:rPr lang="en-US" altLang="en-US" sz="1000">
                <a:solidFill>
                  <a:srgbClr val="898989"/>
                </a:solidFill>
                <a:latin typeface="Tahoma" panose="020B0604030504040204" pitchFamily="34" charset="0"/>
              </a:rPr>
              <a:pPr eaLnBrk="1" hangingPunct="1">
                <a:spcAft>
                  <a:spcPts val="600"/>
                </a:spcAft>
              </a:pPr>
              <a:t>44</a:t>
            </a:fld>
            <a:endParaRPr lang="en-US" altLang="en-US" sz="1000">
              <a:solidFill>
                <a:srgbClr val="898989"/>
              </a:solidFill>
              <a:latin typeface="Tahoma" panose="020B0604030504040204" pitchFamily="34" charset="0"/>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483" name="Rectangle 2">
            <a:extLst>
              <a:ext uri="{FF2B5EF4-FFF2-40B4-BE49-F238E27FC236}">
                <a16:creationId xmlns:a16="http://schemas.microsoft.com/office/drawing/2014/main" id="{72C34CE0-E165-42D6-896E-CEB161C8B5C5}"/>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Overlapping Controls</a:t>
            </a:r>
          </a:p>
        </p:txBody>
      </p:sp>
      <p:sp>
        <p:nvSpPr>
          <p:cNvPr id="20484" name="Rectangle 3">
            <a:extLst>
              <a:ext uri="{FF2B5EF4-FFF2-40B4-BE49-F238E27FC236}">
                <a16:creationId xmlns:a16="http://schemas.microsoft.com/office/drawing/2014/main" id="{651BA08C-2507-4C40-BBF0-B4A05D0E45F7}"/>
              </a:ext>
            </a:extLst>
          </p:cNvPr>
          <p:cNvSpPr>
            <a:spLocks noGrp="1" noChangeArrowheads="1"/>
          </p:cNvSpPr>
          <p:nvPr>
            <p:ph type="body" idx="1"/>
          </p:nvPr>
        </p:nvSpPr>
        <p:spPr>
          <a:xfrm>
            <a:off x="6090574" y="801866"/>
            <a:ext cx="5306084" cy="5230634"/>
          </a:xfrm>
        </p:spPr>
        <p:txBody>
          <a:bodyPr anchor="ctr">
            <a:normAutofit/>
          </a:bodyPr>
          <a:lstStyle/>
          <a:p>
            <a:pPr eaLnBrk="1" hangingPunct="1"/>
            <a:r>
              <a:rPr lang="en-US" altLang="en-US" sz="2400">
                <a:solidFill>
                  <a:srgbClr val="000000"/>
                </a:solidFill>
              </a:rPr>
              <a:t>Several different controls may apply to one potential exposure.</a:t>
            </a:r>
          </a:p>
          <a:p>
            <a:pPr eaLnBrk="1" hangingPunct="1">
              <a:buFont typeface="Wingdings" panose="05000000000000000000" pitchFamily="2" charset="2"/>
              <a:buNone/>
            </a:pPr>
            <a:endParaRPr lang="en-US" altLang="en-US" sz="2400">
              <a:solidFill>
                <a:srgbClr val="000000"/>
              </a:solidFill>
            </a:endParaRPr>
          </a:p>
          <a:p>
            <a:pPr lvl="1" eaLnBrk="1" hangingPunct="1">
              <a:buFontTx/>
              <a:buNone/>
            </a:pPr>
            <a:r>
              <a:rPr lang="en-US" altLang="en-US">
                <a:solidFill>
                  <a:srgbClr val="000000"/>
                </a:solidFill>
              </a:rPr>
              <a:t>H/w control + S/w control + Data control</a:t>
            </a:r>
          </a:p>
        </p:txBody>
      </p:sp>
      <p:sp>
        <p:nvSpPr>
          <p:cNvPr id="2" name="Footer Placeholder 1">
            <a:extLst>
              <a:ext uri="{FF2B5EF4-FFF2-40B4-BE49-F238E27FC236}">
                <a16:creationId xmlns:a16="http://schemas.microsoft.com/office/drawing/2014/main" id="{FEC455CD-29A2-4592-932E-8C76C70C7A9F}"/>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EFB43837-DBAF-4A63-BF2F-CECF3E13B5BC}"/>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CE88A2CE-2883-4982-8745-573F2176B23F}" type="slidenum">
              <a:rPr lang="en-US" altLang="en-US" sz="1000">
                <a:solidFill>
                  <a:srgbClr val="898989"/>
                </a:solidFill>
                <a:latin typeface="Arial" panose="020B0604020202020204" pitchFamily="34" charset="0"/>
              </a:rPr>
              <a:pPr eaLnBrk="1" hangingPunct="1">
                <a:spcAft>
                  <a:spcPts val="600"/>
                </a:spcAft>
              </a:pPr>
              <a:t>45</a:t>
            </a:fld>
            <a:endParaRPr lang="en-US" altLang="en-US" sz="1000">
              <a:solidFill>
                <a:srgbClr val="898989"/>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435" name="Rectangle 2">
            <a:extLst>
              <a:ext uri="{FF2B5EF4-FFF2-40B4-BE49-F238E27FC236}">
                <a16:creationId xmlns:a16="http://schemas.microsoft.com/office/drawing/2014/main" id="{DA960012-FAEB-418F-835A-AF01958ACA2F}"/>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a:solidFill>
                  <a:srgbClr val="FFFFFF"/>
                </a:solidFill>
              </a:rPr>
              <a:t>Policies and Mechanisms</a:t>
            </a:r>
          </a:p>
        </p:txBody>
      </p:sp>
      <p:sp>
        <p:nvSpPr>
          <p:cNvPr id="18436" name="Rectangle 3">
            <a:extLst>
              <a:ext uri="{FF2B5EF4-FFF2-40B4-BE49-F238E27FC236}">
                <a16:creationId xmlns:a16="http://schemas.microsoft.com/office/drawing/2014/main" id="{B7209272-863A-4494-82C7-F1867ACA615D}"/>
              </a:ext>
            </a:extLst>
          </p:cNvPr>
          <p:cNvSpPr>
            <a:spLocks noGrp="1" noChangeArrowheads="1"/>
          </p:cNvSpPr>
          <p:nvPr>
            <p:ph type="body" idx="1"/>
          </p:nvPr>
        </p:nvSpPr>
        <p:spPr>
          <a:xfrm>
            <a:off x="6090574" y="801866"/>
            <a:ext cx="5306084" cy="5230634"/>
          </a:xfrm>
        </p:spPr>
        <p:txBody>
          <a:bodyPr anchor="ctr">
            <a:normAutofit/>
          </a:bodyPr>
          <a:lstStyle/>
          <a:p>
            <a:pPr eaLnBrk="1" hangingPunct="1"/>
            <a:r>
              <a:rPr lang="en-US" altLang="en-US" sz="2400">
                <a:solidFill>
                  <a:srgbClr val="000000"/>
                </a:solidFill>
              </a:rPr>
              <a:t>Policy says what is, and is not, allowed</a:t>
            </a:r>
          </a:p>
          <a:p>
            <a:pPr lvl="1" eaLnBrk="1" hangingPunct="1"/>
            <a:r>
              <a:rPr lang="en-US" altLang="en-US">
                <a:solidFill>
                  <a:srgbClr val="000000"/>
                </a:solidFill>
              </a:rPr>
              <a:t>This defines “security” for the site/system/</a:t>
            </a:r>
            <a:r>
              <a:rPr lang="en-US" altLang="en-US" i="1">
                <a:solidFill>
                  <a:srgbClr val="000000"/>
                </a:solidFill>
              </a:rPr>
              <a:t>etc</a:t>
            </a:r>
            <a:r>
              <a:rPr lang="en-US" altLang="en-US">
                <a:solidFill>
                  <a:srgbClr val="000000"/>
                </a:solidFill>
              </a:rPr>
              <a:t>.</a:t>
            </a:r>
          </a:p>
          <a:p>
            <a:pPr eaLnBrk="1" hangingPunct="1"/>
            <a:r>
              <a:rPr lang="en-US" altLang="en-US" sz="2400">
                <a:solidFill>
                  <a:srgbClr val="000000"/>
                </a:solidFill>
              </a:rPr>
              <a:t>Mechanisms enforce policies</a:t>
            </a:r>
          </a:p>
          <a:p>
            <a:pPr eaLnBrk="1" hangingPunct="1"/>
            <a:r>
              <a:rPr lang="en-US" altLang="en-US" sz="2400">
                <a:solidFill>
                  <a:srgbClr val="000000"/>
                </a:solidFill>
              </a:rPr>
              <a:t>Mechanisms can be simple but effective</a:t>
            </a:r>
          </a:p>
          <a:p>
            <a:pPr lvl="1" eaLnBrk="1" hangingPunct="1"/>
            <a:r>
              <a:rPr lang="en-US" altLang="en-US">
                <a:solidFill>
                  <a:srgbClr val="000000"/>
                </a:solidFill>
              </a:rPr>
              <a:t>Example: frequent changes of passwords</a:t>
            </a:r>
          </a:p>
          <a:p>
            <a:pPr eaLnBrk="1" hangingPunct="1"/>
            <a:r>
              <a:rPr lang="en-US" altLang="en-US" sz="2400">
                <a:solidFill>
                  <a:srgbClr val="000000"/>
                </a:solidFill>
              </a:rPr>
              <a:t>Composition of policies</a:t>
            </a:r>
          </a:p>
          <a:p>
            <a:pPr lvl="1" eaLnBrk="1" hangingPunct="1"/>
            <a:r>
              <a:rPr lang="en-US" altLang="en-US">
                <a:solidFill>
                  <a:srgbClr val="000000"/>
                </a:solidFill>
              </a:rPr>
              <a:t>If policies conflict, discrepancies may create security vulnerabilities</a:t>
            </a:r>
          </a:p>
          <a:p>
            <a:pPr eaLnBrk="1" hangingPunct="1"/>
            <a:r>
              <a:rPr lang="en-US" altLang="en-US" sz="2400">
                <a:solidFill>
                  <a:srgbClr val="000000"/>
                </a:solidFill>
              </a:rPr>
              <a:t>Legal and ethical controls</a:t>
            </a:r>
          </a:p>
          <a:p>
            <a:pPr lvl="1" eaLnBrk="1" hangingPunct="1"/>
            <a:r>
              <a:rPr lang="en-US" altLang="en-US">
                <a:solidFill>
                  <a:srgbClr val="000000"/>
                </a:solidFill>
              </a:rPr>
              <a:t>Gradually evolving and maturing</a:t>
            </a:r>
          </a:p>
        </p:txBody>
      </p:sp>
      <p:sp>
        <p:nvSpPr>
          <p:cNvPr id="2" name="Footer Placeholder 1">
            <a:extLst>
              <a:ext uri="{FF2B5EF4-FFF2-40B4-BE49-F238E27FC236}">
                <a16:creationId xmlns:a16="http://schemas.microsoft.com/office/drawing/2014/main" id="{75B18878-30E3-4BA8-B3A1-9DD53FAABEC8}"/>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F56AA120-20BD-4EE7-8EAE-31CA2B685A4D}"/>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7FA56A9A-16CD-4B2E-8FEF-6207B51FB4EF}" type="slidenum">
              <a:rPr lang="en-US" altLang="en-US" sz="1000">
                <a:solidFill>
                  <a:srgbClr val="898989"/>
                </a:solidFill>
                <a:latin typeface="Arial" panose="020B0604020202020204" pitchFamily="34" charset="0"/>
              </a:rPr>
              <a:pPr eaLnBrk="1" hangingPunct="1">
                <a:spcAft>
                  <a:spcPts val="600"/>
                </a:spcAft>
              </a:pPr>
              <a:t>46</a:t>
            </a:fld>
            <a:endParaRPr lang="en-US" altLang="en-US" sz="1000">
              <a:solidFill>
                <a:srgbClr val="898989"/>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06" name="Title 1">
            <a:extLst>
              <a:ext uri="{FF2B5EF4-FFF2-40B4-BE49-F238E27FC236}">
                <a16:creationId xmlns:a16="http://schemas.microsoft.com/office/drawing/2014/main" id="{0E5C230C-3589-4812-A256-24BC68B1A81E}"/>
              </a:ext>
            </a:extLst>
          </p:cNvPr>
          <p:cNvSpPr>
            <a:spLocks noGrp="1"/>
          </p:cNvSpPr>
          <p:nvPr>
            <p:ph type="title"/>
          </p:nvPr>
        </p:nvSpPr>
        <p:spPr>
          <a:xfrm>
            <a:off x="838200" y="1412488"/>
            <a:ext cx="2899189" cy="4363844"/>
          </a:xfrm>
        </p:spPr>
        <p:txBody>
          <a:bodyPr anchor="t">
            <a:normAutofit/>
          </a:bodyPr>
          <a:lstStyle/>
          <a:p>
            <a:pPr eaLnBrk="1" hangingPunct="1"/>
            <a:r>
              <a:rPr lang="en-US" altLang="en-US" sz="3700">
                <a:solidFill>
                  <a:srgbClr val="FFFFFF"/>
                </a:solidFill>
              </a:rPr>
              <a:t>Organizational Drivers</a:t>
            </a:r>
          </a:p>
        </p:txBody>
      </p:sp>
      <p:sp>
        <p:nvSpPr>
          <p:cNvPr id="21507" name="Content Placeholder 2">
            <a:extLst>
              <a:ext uri="{FF2B5EF4-FFF2-40B4-BE49-F238E27FC236}">
                <a16:creationId xmlns:a16="http://schemas.microsoft.com/office/drawing/2014/main" id="{C647503F-8069-4A50-8E97-BDB5E29DCC97}"/>
              </a:ext>
            </a:extLst>
          </p:cNvPr>
          <p:cNvSpPr>
            <a:spLocks noGrp="1"/>
          </p:cNvSpPr>
          <p:nvPr>
            <p:ph sz="half" idx="1"/>
          </p:nvPr>
        </p:nvSpPr>
        <p:spPr>
          <a:xfrm>
            <a:off x="4380855" y="1412489"/>
            <a:ext cx="3427283" cy="4363844"/>
          </a:xfrm>
        </p:spPr>
        <p:txBody>
          <a:bodyPr>
            <a:normAutofit fontScale="85000" lnSpcReduction="10000"/>
          </a:bodyPr>
          <a:lstStyle/>
          <a:p>
            <a:pPr eaLnBrk="1" hangingPunct="1"/>
            <a:r>
              <a:rPr lang="en-US" altLang="en-US" sz="2000" dirty="0"/>
              <a:t>Regulatory compliance</a:t>
            </a:r>
          </a:p>
          <a:p>
            <a:pPr lvl="1"/>
            <a:r>
              <a:rPr lang="en-US" altLang="en-US" sz="2000" dirty="0"/>
              <a:t>SOX 404: </a:t>
            </a:r>
            <a:r>
              <a:rPr lang="en-US" b="1" dirty="0"/>
              <a:t>Sarbanes-Oxley</a:t>
            </a:r>
            <a:r>
              <a:rPr lang="en-US" dirty="0"/>
              <a:t> Act</a:t>
            </a:r>
            <a:endParaRPr lang="en-US" altLang="en-US" sz="2000" dirty="0"/>
          </a:p>
          <a:p>
            <a:pPr lvl="1"/>
            <a:r>
              <a:rPr lang="en-US" altLang="en-US" sz="2000" dirty="0"/>
              <a:t>HIPAA: </a:t>
            </a:r>
            <a:r>
              <a:rPr lang="en-US" b="1" dirty="0"/>
              <a:t>Health Insurance Portability and Accountability Act</a:t>
            </a:r>
            <a:endParaRPr lang="en-US" altLang="en-US" sz="2000" b="1" dirty="0"/>
          </a:p>
          <a:p>
            <a:pPr lvl="1"/>
            <a:r>
              <a:rPr lang="en-US" altLang="en-US" sz="2000" dirty="0"/>
              <a:t>PCI: </a:t>
            </a:r>
            <a:r>
              <a:rPr lang="en-US" b="1" dirty="0"/>
              <a:t>Payment card industry</a:t>
            </a:r>
            <a:endParaRPr lang="en-US" altLang="en-US" sz="2000" b="1" dirty="0"/>
          </a:p>
          <a:p>
            <a:pPr lvl="1" eaLnBrk="1" hangingPunct="1"/>
            <a:r>
              <a:rPr lang="en-US" altLang="en-US" sz="2000" dirty="0"/>
              <a:t>GLBA</a:t>
            </a:r>
          </a:p>
          <a:p>
            <a:pPr lvl="1" eaLnBrk="1" hangingPunct="1"/>
            <a:r>
              <a:rPr lang="en-US" altLang="en-US" sz="2000" dirty="0"/>
              <a:t>CA SB1386 / State Notification Laws</a:t>
            </a:r>
          </a:p>
          <a:p>
            <a:pPr lvl="1" eaLnBrk="1" hangingPunct="1"/>
            <a:r>
              <a:rPr lang="en-US" altLang="en-US" sz="2000" dirty="0"/>
              <a:t>BASEL II</a:t>
            </a:r>
          </a:p>
          <a:p>
            <a:pPr lvl="1" eaLnBrk="1" hangingPunct="1"/>
            <a:r>
              <a:rPr lang="en-US" altLang="en-US" sz="2000" dirty="0"/>
              <a:t>FISMA</a:t>
            </a:r>
          </a:p>
          <a:p>
            <a:pPr lvl="1" eaLnBrk="1" hangingPunct="1"/>
            <a:r>
              <a:rPr lang="en-US" altLang="en-US" sz="2000" dirty="0"/>
              <a:t>EU Data Protection Directive</a:t>
            </a:r>
          </a:p>
          <a:p>
            <a:pPr lvl="1" eaLnBrk="1" hangingPunct="1"/>
            <a:r>
              <a:rPr lang="en-US" altLang="en-US" sz="2000" dirty="0"/>
              <a:t>…</a:t>
            </a:r>
          </a:p>
        </p:txBody>
      </p:sp>
      <p:cxnSp>
        <p:nvCxnSpPr>
          <p:cNvPr id="75" name="Straight Connector 7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508" name="Content Placeholder 4">
            <a:extLst>
              <a:ext uri="{FF2B5EF4-FFF2-40B4-BE49-F238E27FC236}">
                <a16:creationId xmlns:a16="http://schemas.microsoft.com/office/drawing/2014/main" id="{AE9388EA-8959-4DC7-9227-9DA093E5B32F}"/>
              </a:ext>
            </a:extLst>
          </p:cNvPr>
          <p:cNvSpPr>
            <a:spLocks noGrp="1"/>
          </p:cNvSpPr>
          <p:nvPr>
            <p:ph sz="half" idx="2"/>
          </p:nvPr>
        </p:nvSpPr>
        <p:spPr>
          <a:xfrm>
            <a:off x="8451604" y="1412489"/>
            <a:ext cx="3197701" cy="4363844"/>
          </a:xfrm>
        </p:spPr>
        <p:txBody>
          <a:bodyPr>
            <a:normAutofit fontScale="85000" lnSpcReduction="10000"/>
          </a:bodyPr>
          <a:lstStyle/>
          <a:p>
            <a:pPr eaLnBrk="1" hangingPunct="1"/>
            <a:r>
              <a:rPr lang="en-US" altLang="en-US" sz="2000"/>
              <a:t>Industry regulations and standards</a:t>
            </a:r>
          </a:p>
          <a:p>
            <a:pPr lvl="1" eaLnBrk="1" hangingPunct="1"/>
            <a:r>
              <a:rPr lang="en-US" altLang="en-US" sz="2000"/>
              <a:t>FFIEC</a:t>
            </a:r>
          </a:p>
          <a:p>
            <a:pPr lvl="1" eaLnBrk="1" hangingPunct="1"/>
            <a:r>
              <a:rPr lang="en-US" altLang="en-US" sz="2000"/>
              <a:t>OWASP Top 10 / Guides</a:t>
            </a:r>
          </a:p>
          <a:p>
            <a:pPr lvl="1" eaLnBrk="1" hangingPunct="1"/>
            <a:r>
              <a:rPr lang="en-US" altLang="en-US" sz="2000"/>
              <a:t>SCADA Security</a:t>
            </a:r>
          </a:p>
          <a:p>
            <a:pPr lvl="1" eaLnBrk="1" hangingPunct="1"/>
            <a:r>
              <a:rPr lang="en-US" altLang="en-US" sz="2000"/>
              <a:t>OASIS</a:t>
            </a:r>
          </a:p>
          <a:p>
            <a:pPr lvl="1" eaLnBrk="1" hangingPunct="1"/>
            <a:r>
              <a:rPr lang="en-US" altLang="en-US" sz="2000"/>
              <a:t>ISO 17799</a:t>
            </a:r>
          </a:p>
          <a:p>
            <a:pPr lvl="1" eaLnBrk="1" hangingPunct="1"/>
            <a:r>
              <a:rPr lang="en-US" altLang="en-US" sz="2000"/>
              <a:t>…</a:t>
            </a:r>
          </a:p>
          <a:p>
            <a:pPr eaLnBrk="1" hangingPunct="1"/>
            <a:endParaRPr lang="en-US" altLang="en-US" sz="2000"/>
          </a:p>
        </p:txBody>
      </p:sp>
      <p:sp>
        <p:nvSpPr>
          <p:cNvPr id="4" name="Slide Number Placeholder 3">
            <a:extLst>
              <a:ext uri="{FF2B5EF4-FFF2-40B4-BE49-F238E27FC236}">
                <a16:creationId xmlns:a16="http://schemas.microsoft.com/office/drawing/2014/main" id="{6B5ED034-DF49-455C-98FB-E387BF6D3761}"/>
              </a:ext>
            </a:extLst>
          </p:cNvPr>
          <p:cNvSpPr>
            <a:spLocks noGrp="1"/>
          </p:cNvSpPr>
          <p:nvPr>
            <p:ph type="sldNum" sz="quarter" idx="10"/>
          </p:nvPr>
        </p:nvSpPr>
        <p:spPr>
          <a:xfrm>
            <a:off x="9202366" y="6356350"/>
            <a:ext cx="2151434" cy="365125"/>
          </a:xfrm>
        </p:spPr>
        <p:txBody>
          <a:bodyP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Aft>
                <a:spcPts val="600"/>
              </a:spcAft>
            </a:pPr>
            <a:fld id="{02AD5667-9EEF-486F-AA35-5CBB4B7E6FDA}" type="slidenum">
              <a:rPr lang="en-US" altLang="en-US">
                <a:latin typeface="Tahoma" panose="020B0604030504040204" pitchFamily="34" charset="0"/>
              </a:rPr>
              <a:pPr eaLnBrk="1" hangingPunct="1">
                <a:spcAft>
                  <a:spcPts val="600"/>
                </a:spcAft>
              </a:pPr>
              <a:t>47</a:t>
            </a:fld>
            <a:endParaRPr lang="en-US" altLang="en-US">
              <a:latin typeface="Tahoma" panose="020B0604030504040204" pitchFamily="34" charset="0"/>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506" name="Title 1">
            <a:extLst>
              <a:ext uri="{FF2B5EF4-FFF2-40B4-BE49-F238E27FC236}">
                <a16:creationId xmlns:a16="http://schemas.microsoft.com/office/drawing/2014/main" id="{0E5C230C-3589-4812-A256-24BC68B1A81E}"/>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altLang="en-US" kern="1200">
                <a:solidFill>
                  <a:srgbClr val="FFFFFF"/>
                </a:solidFill>
                <a:latin typeface="+mj-lt"/>
                <a:ea typeface="+mj-ea"/>
                <a:cs typeface="+mj-cs"/>
              </a:rPr>
              <a:t>Organizational Drivers</a:t>
            </a:r>
          </a:p>
        </p:txBody>
      </p:sp>
      <p:sp>
        <p:nvSpPr>
          <p:cNvPr id="9" name="TextBox 8">
            <a:extLst>
              <a:ext uri="{FF2B5EF4-FFF2-40B4-BE49-F238E27FC236}">
                <a16:creationId xmlns:a16="http://schemas.microsoft.com/office/drawing/2014/main" id="{37774586-4048-4F36-864B-F5C9A9B1209A}"/>
              </a:ext>
            </a:extLst>
          </p:cNvPr>
          <p:cNvSpPr txBox="1"/>
          <p:nvPr/>
        </p:nvSpPr>
        <p:spPr>
          <a:xfrm>
            <a:off x="5196114" y="320231"/>
            <a:ext cx="6723058" cy="5903471"/>
          </a:xfrm>
          <a:prstGeom prst="rect">
            <a:avLst/>
          </a:prstGeom>
        </p:spPr>
        <p:txBody>
          <a:bodyPr vert="horz" lIns="91440" tIns="45720" rIns="91440" bIns="45720" rtlCol="0" anchor="ctr">
            <a:noAutofit/>
          </a:bodyPr>
          <a:lstStyle/>
          <a:p>
            <a:pPr marL="342900" indent="-228600">
              <a:lnSpc>
                <a:spcPct val="90000"/>
              </a:lnSpc>
              <a:spcAft>
                <a:spcPts val="600"/>
              </a:spcAft>
              <a:buFont typeface="Arial" panose="020B0604020202020204" pitchFamily="34" charset="0"/>
              <a:buChar char="•"/>
            </a:pPr>
            <a:r>
              <a:rPr lang="en-US" sz="2200" b="1" dirty="0">
                <a:solidFill>
                  <a:srgbClr val="000000"/>
                </a:solidFill>
                <a:effectLst>
                  <a:outerShdw blurRad="38100" dist="38100" dir="2700000" algn="tl">
                    <a:srgbClr val="000000">
                      <a:alpha val="43137"/>
                    </a:srgbClr>
                  </a:outerShdw>
                </a:effectLst>
              </a:rPr>
              <a:t>SOX Section 404 </a:t>
            </a:r>
            <a:r>
              <a:rPr lang="en-US" sz="2200" dirty="0">
                <a:solidFill>
                  <a:srgbClr val="000000"/>
                </a:solidFill>
              </a:rPr>
              <a:t>(</a:t>
            </a:r>
            <a:r>
              <a:rPr lang="en-US" sz="2200" u="sng" dirty="0">
                <a:solidFill>
                  <a:srgbClr val="000000"/>
                </a:solidFill>
                <a:hlinkClick r:id="rId4"/>
              </a:rPr>
              <a:t>Sarbanes-Oxley Act</a:t>
            </a:r>
            <a:r>
              <a:rPr lang="en-US" sz="2200" dirty="0">
                <a:solidFill>
                  <a:srgbClr val="000000"/>
                </a:solidFill>
              </a:rPr>
              <a:t> Section 404) mandates that all publicly-traded companies must establish internal controls and procedures for financial reporting and must document, test and maintain those controls and procedures to ensure their effectiveness. The purpose of SOX is to reduce the possibilities of corporate fraud by increasing the stringency of procedures and requirements for financial reporting.</a:t>
            </a:r>
          </a:p>
          <a:p>
            <a:pPr marL="342900" indent="-228600">
              <a:lnSpc>
                <a:spcPct val="90000"/>
              </a:lnSpc>
              <a:spcAft>
                <a:spcPts val="600"/>
              </a:spcAft>
              <a:buFont typeface="Arial" panose="020B0604020202020204" pitchFamily="34" charset="0"/>
              <a:buChar char="•"/>
            </a:pPr>
            <a:endParaRPr lang="en-US" sz="2200" dirty="0">
              <a:solidFill>
                <a:srgbClr val="000000"/>
              </a:solidFill>
            </a:endParaRPr>
          </a:p>
          <a:p>
            <a:pPr marL="342900" indent="-228600">
              <a:lnSpc>
                <a:spcPct val="90000"/>
              </a:lnSpc>
              <a:spcAft>
                <a:spcPts val="600"/>
              </a:spcAft>
              <a:buFont typeface="Arial" panose="020B0604020202020204" pitchFamily="34" charset="0"/>
              <a:buChar char="•"/>
            </a:pPr>
            <a:r>
              <a:rPr lang="en-US" sz="2200" b="1" dirty="0">
                <a:solidFill>
                  <a:srgbClr val="000000"/>
                </a:solidFill>
                <a:effectLst>
                  <a:outerShdw blurRad="38100" dist="38100" dir="2700000" algn="tl">
                    <a:srgbClr val="000000">
                      <a:alpha val="43137"/>
                    </a:srgbClr>
                  </a:outerShdw>
                </a:effectLst>
              </a:rPr>
              <a:t>HIPAA</a:t>
            </a:r>
            <a:r>
              <a:rPr lang="en-US" sz="2200" dirty="0">
                <a:solidFill>
                  <a:srgbClr val="000000"/>
                </a:solidFill>
              </a:rPr>
              <a:t> (Health Insurance Portability and Accountability Act of 1996) is United States legislation that provides </a:t>
            </a:r>
            <a:r>
              <a:rPr lang="en-US" sz="2200" u="sng" dirty="0">
                <a:solidFill>
                  <a:srgbClr val="000000"/>
                </a:solidFill>
                <a:hlinkClick r:id="rId5"/>
              </a:rPr>
              <a:t>data privacy</a:t>
            </a:r>
            <a:r>
              <a:rPr lang="en-US" sz="2200" dirty="0">
                <a:solidFill>
                  <a:srgbClr val="000000"/>
                </a:solidFill>
              </a:rPr>
              <a:t> and security provisions for safeguarding medical information. The law has emerged into greater prominence in recent years with the proliferation of health </a:t>
            </a:r>
            <a:r>
              <a:rPr lang="en-US" sz="2200" u="sng" dirty="0">
                <a:solidFill>
                  <a:srgbClr val="000000"/>
                </a:solidFill>
                <a:hlinkClick r:id="rId6"/>
              </a:rPr>
              <a:t>data breaches</a:t>
            </a:r>
            <a:r>
              <a:rPr lang="en-US" sz="2200" dirty="0">
                <a:solidFill>
                  <a:srgbClr val="000000"/>
                </a:solidFill>
              </a:rPr>
              <a:t> caused by cyberattacks and </a:t>
            </a:r>
            <a:r>
              <a:rPr lang="en-US" sz="2200" u="sng" dirty="0">
                <a:solidFill>
                  <a:srgbClr val="000000"/>
                </a:solidFill>
                <a:hlinkClick r:id="rId7"/>
              </a:rPr>
              <a:t>ransomware</a:t>
            </a:r>
            <a:r>
              <a:rPr lang="en-US" sz="2200" dirty="0">
                <a:solidFill>
                  <a:srgbClr val="000000"/>
                </a:solidFill>
              </a:rPr>
              <a:t> attacks on health insurers and providers.</a:t>
            </a:r>
          </a:p>
        </p:txBody>
      </p:sp>
      <p:sp>
        <p:nvSpPr>
          <p:cNvPr id="4" name="Slide Number Placeholder 3">
            <a:extLst>
              <a:ext uri="{FF2B5EF4-FFF2-40B4-BE49-F238E27FC236}">
                <a16:creationId xmlns:a16="http://schemas.microsoft.com/office/drawing/2014/main" id="{6B5ED034-DF49-455C-98FB-E387BF6D3761}"/>
              </a:ext>
            </a:extLst>
          </p:cNvPr>
          <p:cNvSpPr>
            <a:spLocks noGrp="1"/>
          </p:cNvSpPr>
          <p:nvPr>
            <p:ph type="sldNum" sz="quarter" idx="10"/>
          </p:nvPr>
        </p:nvSpPr>
        <p:spPr>
          <a:xfrm>
            <a:off x="10825930" y="6223702"/>
            <a:ext cx="570728" cy="314067"/>
          </a:xfrm>
        </p:spPr>
        <p:txBody>
          <a:bodyPr vert="horz" lIns="91440" tIns="45720" rIns="91440" bIns="45720" rtlCol="0" anchor="ct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r" eaLnBrk="1" hangingPunct="1">
              <a:spcAft>
                <a:spcPts val="600"/>
              </a:spcAft>
            </a:pPr>
            <a:fld id="{02AD5667-9EEF-486F-AA35-5CBB4B7E6FDA}" type="slidenum">
              <a:rPr lang="en-US" altLang="en-US" sz="1000">
                <a:solidFill>
                  <a:srgbClr val="898989"/>
                </a:solidFill>
                <a:latin typeface="+mn-lt"/>
              </a:rPr>
              <a:pPr algn="r" eaLnBrk="1" hangingPunct="1">
                <a:spcAft>
                  <a:spcPts val="600"/>
                </a:spcAft>
              </a:pPr>
              <a:t>48</a:t>
            </a:fld>
            <a:endParaRPr lang="en-US" altLang="en-US" sz="1000">
              <a:solidFill>
                <a:srgbClr val="898989"/>
              </a:solidFill>
              <a:latin typeface="+mn-lt"/>
            </a:endParaRPr>
          </a:p>
        </p:txBody>
      </p:sp>
    </p:spTree>
    <p:custDataLst>
      <p:tags r:id="rId1"/>
    </p:custDataLst>
    <p:extLst>
      <p:ext uri="{BB962C8B-B14F-4D97-AF65-F5344CB8AC3E}">
        <p14:creationId xmlns:p14="http://schemas.microsoft.com/office/powerpoint/2010/main" val="2865671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506" name="Title 1">
            <a:extLst>
              <a:ext uri="{FF2B5EF4-FFF2-40B4-BE49-F238E27FC236}">
                <a16:creationId xmlns:a16="http://schemas.microsoft.com/office/drawing/2014/main" id="{0E5C230C-3589-4812-A256-24BC68B1A81E}"/>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altLang="en-US" kern="1200">
                <a:solidFill>
                  <a:srgbClr val="FFFFFF"/>
                </a:solidFill>
                <a:latin typeface="+mj-lt"/>
                <a:ea typeface="+mj-ea"/>
                <a:cs typeface="+mj-cs"/>
              </a:rPr>
              <a:t>Organizational Drivers</a:t>
            </a:r>
          </a:p>
        </p:txBody>
      </p:sp>
      <p:sp>
        <p:nvSpPr>
          <p:cNvPr id="9" name="TextBox 8">
            <a:extLst>
              <a:ext uri="{FF2B5EF4-FFF2-40B4-BE49-F238E27FC236}">
                <a16:creationId xmlns:a16="http://schemas.microsoft.com/office/drawing/2014/main" id="{37774586-4048-4F36-864B-F5C9A9B1209A}"/>
              </a:ext>
            </a:extLst>
          </p:cNvPr>
          <p:cNvSpPr txBox="1"/>
          <p:nvPr/>
        </p:nvSpPr>
        <p:spPr>
          <a:xfrm>
            <a:off x="5573485" y="811902"/>
            <a:ext cx="6082109" cy="5712269"/>
          </a:xfrm>
          <a:prstGeom prst="rect">
            <a:avLst/>
          </a:prstGeom>
        </p:spPr>
        <p:txBody>
          <a:bodyPr vert="horz" lIns="91440" tIns="45720" rIns="91440" bIns="45720" rtlCol="0" anchor="ctr">
            <a:normAutofit fontScale="92500" lnSpcReduction="10000"/>
          </a:bodyPr>
          <a:lstStyle/>
          <a:p>
            <a:pPr marL="342900" indent="-228600">
              <a:lnSpc>
                <a:spcPct val="90000"/>
              </a:lnSpc>
              <a:spcAft>
                <a:spcPts val="600"/>
              </a:spcAft>
              <a:buFont typeface="Arial" panose="020B0604020202020204" pitchFamily="34" charset="0"/>
              <a:buChar char="•"/>
            </a:pPr>
            <a:r>
              <a:rPr lang="en-US" sz="2400" b="1" dirty="0">
                <a:solidFill>
                  <a:srgbClr val="000000"/>
                </a:solidFill>
                <a:effectLst>
                  <a:outerShdw blurRad="38100" dist="38100" dir="2700000" algn="tl">
                    <a:srgbClr val="000000">
                      <a:alpha val="43137"/>
                    </a:srgbClr>
                  </a:outerShdw>
                </a:effectLst>
              </a:rPr>
              <a:t>The Payment Card Industry Data Security Standard (PCI DSS) </a:t>
            </a:r>
            <a:r>
              <a:rPr lang="en-US" sz="2400" dirty="0">
                <a:solidFill>
                  <a:srgbClr val="000000"/>
                </a:solidFill>
              </a:rPr>
              <a:t>is a set of security standards designed to ensure that ALL companies that accept, process, store or transmit credit card information maintain a secure environment. The Payment Card Industry Security Standards Council (PCI SSC) was launched on September 7, 2006 to manage the ongoing evolution of the Payment Card Industry (PCI) security standards with a focus on improving payment account security throughout the transaction process. The PCI DSS is administered and managed by the PCI SSC (</a:t>
            </a:r>
            <a:r>
              <a:rPr lang="en-US" sz="2400" dirty="0">
                <a:solidFill>
                  <a:srgbClr val="000000"/>
                </a:solidFill>
                <a:hlinkClick r:id="rId4"/>
              </a:rPr>
              <a:t>www.pcisecuritystandards.org</a:t>
            </a:r>
            <a:r>
              <a:rPr lang="en-US" sz="2400" dirty="0">
                <a:solidFill>
                  <a:srgbClr val="000000"/>
                </a:solidFill>
              </a:rPr>
              <a:t>), an independent body that was created by the major payment card brands (Visa, MasterCard, American Express, Discover and JCB.). It is important to note that the payment brands and acquirers are responsible for enforcing compliance, not the PCI council.</a:t>
            </a:r>
          </a:p>
          <a:p>
            <a:pPr marL="342900" indent="-228600">
              <a:lnSpc>
                <a:spcPct val="90000"/>
              </a:lnSpc>
              <a:spcAft>
                <a:spcPts val="600"/>
              </a:spcAft>
              <a:buFont typeface="Arial" panose="020B0604020202020204" pitchFamily="34" charset="0"/>
              <a:buChar char="•"/>
            </a:pPr>
            <a:endParaRPr lang="en-US" sz="1900" dirty="0">
              <a:solidFill>
                <a:srgbClr val="000000"/>
              </a:solidFill>
            </a:endParaRPr>
          </a:p>
        </p:txBody>
      </p:sp>
      <p:sp>
        <p:nvSpPr>
          <p:cNvPr id="4" name="Slide Number Placeholder 3">
            <a:extLst>
              <a:ext uri="{FF2B5EF4-FFF2-40B4-BE49-F238E27FC236}">
                <a16:creationId xmlns:a16="http://schemas.microsoft.com/office/drawing/2014/main" id="{6B5ED034-DF49-455C-98FB-E387BF6D3761}"/>
              </a:ext>
            </a:extLst>
          </p:cNvPr>
          <p:cNvSpPr>
            <a:spLocks noGrp="1"/>
          </p:cNvSpPr>
          <p:nvPr>
            <p:ph type="sldNum" sz="quarter" idx="10"/>
          </p:nvPr>
        </p:nvSpPr>
        <p:spPr>
          <a:xfrm>
            <a:off x="10825930" y="6223702"/>
            <a:ext cx="570728" cy="314067"/>
          </a:xfrm>
        </p:spPr>
        <p:txBody>
          <a:bodyPr vert="horz" lIns="91440" tIns="45720" rIns="91440" bIns="45720" rtlCol="0" anchor="ct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r" eaLnBrk="1" hangingPunct="1">
              <a:spcAft>
                <a:spcPts val="600"/>
              </a:spcAft>
            </a:pPr>
            <a:fld id="{02AD5667-9EEF-486F-AA35-5CBB4B7E6FDA}" type="slidenum">
              <a:rPr lang="en-US" altLang="en-US" sz="1000">
                <a:solidFill>
                  <a:srgbClr val="898989"/>
                </a:solidFill>
                <a:latin typeface="+mn-lt"/>
              </a:rPr>
              <a:pPr algn="r" eaLnBrk="1" hangingPunct="1">
                <a:spcAft>
                  <a:spcPts val="600"/>
                </a:spcAft>
              </a:pPr>
              <a:t>49</a:t>
            </a:fld>
            <a:endParaRPr lang="en-US" altLang="en-US" sz="1000">
              <a:solidFill>
                <a:srgbClr val="898989"/>
              </a:solidFill>
              <a:latin typeface="+mn-lt"/>
            </a:endParaRPr>
          </a:p>
        </p:txBody>
      </p:sp>
    </p:spTree>
    <p:custDataLst>
      <p:tags r:id="rId1"/>
    </p:custDataLst>
    <p:extLst>
      <p:ext uri="{BB962C8B-B14F-4D97-AF65-F5344CB8AC3E}">
        <p14:creationId xmlns:p14="http://schemas.microsoft.com/office/powerpoint/2010/main" val="363970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506" name="Rectangle 2">
            <a:extLst>
              <a:ext uri="{FF2B5EF4-FFF2-40B4-BE49-F238E27FC236}">
                <a16:creationId xmlns:a16="http://schemas.microsoft.com/office/drawing/2014/main" id="{2BADC0E5-D28E-4253-93D0-6BA8B1B1D95D}"/>
              </a:ext>
            </a:extLst>
          </p:cNvPr>
          <p:cNvSpPr>
            <a:spLocks noGrp="1" noChangeArrowheads="1"/>
          </p:cNvSpPr>
          <p:nvPr>
            <p:ph type="title"/>
          </p:nvPr>
        </p:nvSpPr>
        <p:spPr>
          <a:xfrm>
            <a:off x="640079" y="2053641"/>
            <a:ext cx="3669161" cy="2760098"/>
          </a:xfrm>
        </p:spPr>
        <p:txBody>
          <a:bodyPr>
            <a:normAutofit/>
          </a:bodyPr>
          <a:lstStyle/>
          <a:p>
            <a:r>
              <a:rPr lang="en-US" altLang="en-US" dirty="0">
                <a:solidFill>
                  <a:srgbClr val="FFFFFF"/>
                </a:solidFill>
              </a:rPr>
              <a:t>Vulnerable Software Security Risks</a:t>
            </a:r>
          </a:p>
        </p:txBody>
      </p:sp>
      <p:sp>
        <p:nvSpPr>
          <p:cNvPr id="21507" name="Rectangle 3">
            <a:extLst>
              <a:ext uri="{FF2B5EF4-FFF2-40B4-BE49-F238E27FC236}">
                <a16:creationId xmlns:a16="http://schemas.microsoft.com/office/drawing/2014/main" id="{E1944934-7FB5-458E-829F-DFCCB97E3EAF}"/>
              </a:ext>
            </a:extLst>
          </p:cNvPr>
          <p:cNvSpPr>
            <a:spLocks noGrp="1" noChangeArrowheads="1"/>
          </p:cNvSpPr>
          <p:nvPr>
            <p:ph type="body" idx="1"/>
          </p:nvPr>
        </p:nvSpPr>
        <p:spPr>
          <a:xfrm>
            <a:off x="6090574" y="801866"/>
            <a:ext cx="5306084" cy="5230634"/>
          </a:xfrm>
        </p:spPr>
        <p:txBody>
          <a:bodyPr anchor="ctr">
            <a:normAutofit/>
          </a:bodyPr>
          <a:lstStyle/>
          <a:p>
            <a:r>
              <a:rPr lang="en-US" altLang="en-US" sz="2400">
                <a:solidFill>
                  <a:srgbClr val="000000"/>
                </a:solidFill>
              </a:rPr>
              <a:t>Vulnerable Software exposes confidential data to un-authenticate users</a:t>
            </a:r>
          </a:p>
          <a:p>
            <a:r>
              <a:rPr lang="en-US" altLang="en-US" sz="2400">
                <a:solidFill>
                  <a:srgbClr val="000000"/>
                </a:solidFill>
              </a:rPr>
              <a:t>Vulnerable Software crashes or grinds to a halt when exposed to faulty inputs</a:t>
            </a:r>
          </a:p>
          <a:p>
            <a:r>
              <a:rPr lang="en-US" altLang="en-US" sz="2400">
                <a:solidFill>
                  <a:srgbClr val="000000"/>
                </a:solidFill>
              </a:rPr>
              <a:t>Vulnerable Software allows an attacker to inject code and execute it</a:t>
            </a:r>
          </a:p>
          <a:p>
            <a:r>
              <a:rPr lang="en-US" altLang="en-US" sz="2400">
                <a:solidFill>
                  <a:srgbClr val="000000"/>
                </a:solidFill>
              </a:rPr>
              <a:t>Vulnerable Software executes privileged commands for an attacker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30" name="Title 1">
            <a:extLst>
              <a:ext uri="{FF2B5EF4-FFF2-40B4-BE49-F238E27FC236}">
                <a16:creationId xmlns:a16="http://schemas.microsoft.com/office/drawing/2014/main" id="{871803E6-E22D-44F4-9D0B-D8801AEAC518}"/>
              </a:ext>
            </a:extLst>
          </p:cNvPr>
          <p:cNvSpPr>
            <a:spLocks noGrp="1"/>
          </p:cNvSpPr>
          <p:nvPr>
            <p:ph type="title"/>
          </p:nvPr>
        </p:nvSpPr>
        <p:spPr>
          <a:xfrm>
            <a:off x="838200" y="1412488"/>
            <a:ext cx="2899189" cy="4363844"/>
          </a:xfrm>
        </p:spPr>
        <p:txBody>
          <a:bodyPr anchor="t">
            <a:normAutofit/>
          </a:bodyPr>
          <a:lstStyle/>
          <a:p>
            <a:pPr eaLnBrk="1" hangingPunct="1"/>
            <a:r>
              <a:rPr lang="en-US" altLang="en-US" sz="3700">
                <a:solidFill>
                  <a:srgbClr val="FFFFFF"/>
                </a:solidFill>
              </a:rPr>
              <a:t>Organizational Drivers</a:t>
            </a:r>
          </a:p>
        </p:txBody>
      </p:sp>
      <p:sp>
        <p:nvSpPr>
          <p:cNvPr id="22531" name="Content Placeholder 2">
            <a:extLst>
              <a:ext uri="{FF2B5EF4-FFF2-40B4-BE49-F238E27FC236}">
                <a16:creationId xmlns:a16="http://schemas.microsoft.com/office/drawing/2014/main" id="{9BA51C79-6993-45CE-A613-1361EF4A58E0}"/>
              </a:ext>
            </a:extLst>
          </p:cNvPr>
          <p:cNvSpPr>
            <a:spLocks noGrp="1"/>
          </p:cNvSpPr>
          <p:nvPr>
            <p:ph sz="half" idx="1"/>
          </p:nvPr>
        </p:nvSpPr>
        <p:spPr>
          <a:xfrm>
            <a:off x="4380855" y="1412489"/>
            <a:ext cx="3427283" cy="4363844"/>
          </a:xfrm>
        </p:spPr>
        <p:txBody>
          <a:bodyPr>
            <a:normAutofit/>
          </a:bodyPr>
          <a:lstStyle/>
          <a:p>
            <a:pPr eaLnBrk="1" hangingPunct="1"/>
            <a:r>
              <a:rPr lang="en-US" altLang="en-US" sz="2000"/>
              <a:t>Company policies / documents</a:t>
            </a:r>
          </a:p>
          <a:p>
            <a:pPr lvl="1" eaLnBrk="1" hangingPunct="1"/>
            <a:r>
              <a:rPr lang="en-US" altLang="en-US" sz="2000"/>
              <a:t>Privacy policy</a:t>
            </a:r>
          </a:p>
          <a:p>
            <a:pPr lvl="1" eaLnBrk="1" hangingPunct="1"/>
            <a:r>
              <a:rPr lang="en-US" altLang="en-US" sz="2000"/>
              <a:t>Coding standards</a:t>
            </a:r>
          </a:p>
          <a:p>
            <a:pPr lvl="1" eaLnBrk="1" hangingPunct="1"/>
            <a:r>
              <a:rPr lang="en-US" altLang="en-US" sz="2000"/>
              <a:t>Patching policy</a:t>
            </a:r>
          </a:p>
          <a:p>
            <a:pPr lvl="1" eaLnBrk="1" hangingPunct="1"/>
            <a:r>
              <a:rPr lang="en-US" altLang="en-US" sz="2000"/>
              <a:t>Data classification policy</a:t>
            </a:r>
          </a:p>
          <a:p>
            <a:pPr lvl="1" eaLnBrk="1" hangingPunct="1"/>
            <a:r>
              <a:rPr lang="en-US" altLang="en-US" sz="2000"/>
              <a:t>Infosec policies</a:t>
            </a:r>
          </a:p>
          <a:p>
            <a:pPr lvl="1" eaLnBrk="1" hangingPunct="1"/>
            <a:r>
              <a:rPr lang="en-US" altLang="en-US" sz="2000"/>
              <a:t>Acceptable use policies</a:t>
            </a:r>
          </a:p>
          <a:p>
            <a:pPr lvl="1" eaLnBrk="1" hangingPunct="1"/>
            <a:r>
              <a:rPr lang="en-US" altLang="en-US" sz="2000"/>
              <a:t>Export control</a:t>
            </a:r>
          </a:p>
          <a:p>
            <a:pPr lvl="1" eaLnBrk="1" hangingPunct="1"/>
            <a:r>
              <a:rPr lang="en-US" altLang="en-US" sz="2000"/>
              <a:t>Results from previous security audits</a:t>
            </a:r>
          </a:p>
          <a:p>
            <a:pPr lvl="1" eaLnBrk="1" hangingPunct="1"/>
            <a:r>
              <a:rPr lang="en-US" altLang="en-US" sz="2000"/>
              <a:t>…</a:t>
            </a:r>
          </a:p>
        </p:txBody>
      </p:sp>
      <p:cxnSp>
        <p:nvCxnSpPr>
          <p:cNvPr id="75" name="Straight Connector 7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532" name="Content Placeholder 4">
            <a:extLst>
              <a:ext uri="{FF2B5EF4-FFF2-40B4-BE49-F238E27FC236}">
                <a16:creationId xmlns:a16="http://schemas.microsoft.com/office/drawing/2014/main" id="{DC55BFDB-7AC2-49ED-8116-B8A5B70EFB01}"/>
              </a:ext>
            </a:extLst>
          </p:cNvPr>
          <p:cNvSpPr>
            <a:spLocks noGrp="1"/>
          </p:cNvSpPr>
          <p:nvPr>
            <p:ph sz="half" idx="2"/>
          </p:nvPr>
        </p:nvSpPr>
        <p:spPr>
          <a:xfrm>
            <a:off x="8451604" y="1412489"/>
            <a:ext cx="3197701" cy="4363844"/>
          </a:xfrm>
        </p:spPr>
        <p:txBody>
          <a:bodyPr>
            <a:normAutofit/>
          </a:bodyPr>
          <a:lstStyle/>
          <a:p>
            <a:pPr eaLnBrk="1" hangingPunct="1"/>
            <a:r>
              <a:rPr lang="en-US" altLang="en-US" sz="2000"/>
              <a:t>Security features</a:t>
            </a:r>
          </a:p>
          <a:p>
            <a:pPr lvl="1" eaLnBrk="1" hangingPunct="1"/>
            <a:r>
              <a:rPr lang="en-US" altLang="en-US" sz="2000"/>
              <a:t>Authentication</a:t>
            </a:r>
          </a:p>
          <a:p>
            <a:pPr lvl="1" eaLnBrk="1" hangingPunct="1"/>
            <a:r>
              <a:rPr lang="en-US" altLang="en-US" sz="2000"/>
              <a:t>Authorization</a:t>
            </a:r>
          </a:p>
          <a:p>
            <a:pPr lvl="1" eaLnBrk="1" hangingPunct="1"/>
            <a:r>
              <a:rPr lang="en-US" altLang="en-US" sz="2000"/>
              <a:t>Administrative interfaces</a:t>
            </a:r>
          </a:p>
          <a:p>
            <a:pPr lvl="1" eaLnBrk="1" hangingPunct="1"/>
            <a:r>
              <a:rPr lang="en-US" altLang="en-US" sz="2000"/>
              <a:t>User management</a:t>
            </a:r>
          </a:p>
          <a:p>
            <a:pPr lvl="1" eaLnBrk="1" hangingPunct="1"/>
            <a:r>
              <a:rPr lang="en-US" altLang="en-US" sz="2000"/>
              <a:t>…</a:t>
            </a:r>
          </a:p>
          <a:p>
            <a:pPr eaLnBrk="1" hangingPunct="1"/>
            <a:endParaRPr lang="en-US" altLang="en-US" sz="2000"/>
          </a:p>
        </p:txBody>
      </p:sp>
      <p:sp>
        <p:nvSpPr>
          <p:cNvPr id="4" name="Slide Number Placeholder 3">
            <a:extLst>
              <a:ext uri="{FF2B5EF4-FFF2-40B4-BE49-F238E27FC236}">
                <a16:creationId xmlns:a16="http://schemas.microsoft.com/office/drawing/2014/main" id="{79D37245-A001-42A6-9C52-0BCB3750056F}"/>
              </a:ext>
            </a:extLst>
          </p:cNvPr>
          <p:cNvSpPr>
            <a:spLocks noGrp="1"/>
          </p:cNvSpPr>
          <p:nvPr>
            <p:ph type="sldNum" sz="quarter" idx="10"/>
          </p:nvPr>
        </p:nvSpPr>
        <p:spPr>
          <a:xfrm>
            <a:off x="9202366" y="6356350"/>
            <a:ext cx="2151434" cy="365125"/>
          </a:xfrm>
        </p:spPr>
        <p:txBody>
          <a:bodyP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Aft>
                <a:spcPts val="600"/>
              </a:spcAft>
            </a:pPr>
            <a:fld id="{8C383F94-D105-4A7D-9A35-6B731E4CBEF0}" type="slidenum">
              <a:rPr lang="en-US" altLang="en-US">
                <a:latin typeface="Tahoma" panose="020B0604030504040204" pitchFamily="34" charset="0"/>
              </a:rPr>
              <a:pPr eaLnBrk="1" hangingPunct="1">
                <a:spcAft>
                  <a:spcPts val="600"/>
                </a:spcAft>
              </a:pPr>
              <a:t>50</a:t>
            </a:fld>
            <a:endParaRPr lang="en-US" altLang="en-US">
              <a:latin typeface="Tahoma" panose="020B0604030504040204" pitchFamily="34" charset="0"/>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14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Title 1">
            <a:extLst>
              <a:ext uri="{FF2B5EF4-FFF2-40B4-BE49-F238E27FC236}">
                <a16:creationId xmlns:a16="http://schemas.microsoft.com/office/drawing/2014/main" id="{871803E6-E22D-44F4-9D0B-D8801AEAC51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400" kern="1200">
                <a:solidFill>
                  <a:srgbClr val="FFFFFF"/>
                </a:solidFill>
                <a:latin typeface="+mj-lt"/>
                <a:ea typeface="+mj-ea"/>
                <a:cs typeface="+mj-cs"/>
              </a:rPr>
              <a:t>Organizational Drivers</a:t>
            </a:r>
          </a:p>
        </p:txBody>
      </p:sp>
      <p:pic>
        <p:nvPicPr>
          <p:cNvPr id="41986" name="Picture 2" descr="https://cdn-images-1.medium.com/max/1600/0*EGe-sdGsXYBtlmkW.png">
            <a:extLst>
              <a:ext uri="{FF2B5EF4-FFF2-40B4-BE49-F238E27FC236}">
                <a16:creationId xmlns:a16="http://schemas.microsoft.com/office/drawing/2014/main" id="{EFC7616C-6E2A-4AE3-997B-AC673BC82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514" y="240916"/>
            <a:ext cx="6377208" cy="366689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9D37245-A001-42A6-9C52-0BCB3750056F}"/>
              </a:ext>
            </a:extLst>
          </p:cNvPr>
          <p:cNvSpPr>
            <a:spLocks noGrp="1"/>
          </p:cNvSpPr>
          <p:nvPr>
            <p:ph type="sldNum" sz="quarter" idx="10"/>
          </p:nvPr>
        </p:nvSpPr>
        <p:spPr>
          <a:xfrm>
            <a:off x="11310257" y="6356350"/>
            <a:ext cx="560009" cy="365125"/>
          </a:xfrm>
        </p:spPr>
        <p:txBody>
          <a:bodyPr vert="horz" lIns="91440" tIns="45720" rIns="91440" bIns="45720" rtlCol="0" anchor="ct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r" eaLnBrk="1" hangingPunct="1">
              <a:spcAft>
                <a:spcPts val="600"/>
              </a:spcAft>
            </a:pPr>
            <a:fld id="{8C383F94-D105-4A7D-9A35-6B731E4CBEF0}" type="slidenum">
              <a:rPr lang="en-US" altLang="en-US">
                <a:solidFill>
                  <a:srgbClr val="898989"/>
                </a:solidFill>
                <a:latin typeface="+mn-lt"/>
              </a:rPr>
              <a:pPr algn="r" eaLnBrk="1" hangingPunct="1">
                <a:spcAft>
                  <a:spcPts val="600"/>
                </a:spcAft>
              </a:pPr>
              <a:t>51</a:t>
            </a:fld>
            <a:endParaRPr lang="en-US" altLang="en-US">
              <a:solidFill>
                <a:srgbClr val="898989"/>
              </a:solidFill>
              <a:latin typeface="+mn-lt"/>
            </a:endParaRPr>
          </a:p>
        </p:txBody>
      </p:sp>
      <p:sp>
        <p:nvSpPr>
          <p:cNvPr id="2" name="Rectangle 1">
            <a:extLst>
              <a:ext uri="{FF2B5EF4-FFF2-40B4-BE49-F238E27FC236}">
                <a16:creationId xmlns:a16="http://schemas.microsoft.com/office/drawing/2014/main" id="{3126CB0E-1A73-44B7-8194-FFA0E7E3097A}"/>
              </a:ext>
            </a:extLst>
          </p:cNvPr>
          <p:cNvSpPr/>
          <p:nvPr/>
        </p:nvSpPr>
        <p:spPr>
          <a:xfrm>
            <a:off x="3392434" y="4048026"/>
            <a:ext cx="8350387" cy="1938992"/>
          </a:xfrm>
          <a:prstGeom prst="rect">
            <a:avLst/>
          </a:prstGeom>
        </p:spPr>
        <p:txBody>
          <a:bodyPr wrap="square">
            <a:spAutoFit/>
          </a:bodyPr>
          <a:lstStyle/>
          <a:p>
            <a:r>
              <a:rPr lang="en-US" sz="2400" b="1" dirty="0">
                <a:solidFill>
                  <a:srgbClr val="222222"/>
                </a:solidFill>
                <a:latin typeface="Roboto"/>
              </a:rPr>
              <a:t>Authentication</a:t>
            </a:r>
            <a:r>
              <a:rPr lang="en-US" sz="2400" dirty="0">
                <a:solidFill>
                  <a:srgbClr val="222222"/>
                </a:solidFill>
                <a:latin typeface="Roboto"/>
              </a:rPr>
              <a:t> means confirming your own identity, while </a:t>
            </a:r>
            <a:r>
              <a:rPr lang="en-US" sz="2400" b="1" dirty="0">
                <a:solidFill>
                  <a:srgbClr val="222222"/>
                </a:solidFill>
                <a:latin typeface="Roboto"/>
              </a:rPr>
              <a:t>authorization</a:t>
            </a:r>
            <a:r>
              <a:rPr lang="en-US" sz="2400" dirty="0">
                <a:solidFill>
                  <a:srgbClr val="222222"/>
                </a:solidFill>
                <a:latin typeface="Roboto"/>
              </a:rPr>
              <a:t> means granting access to the system. </a:t>
            </a:r>
          </a:p>
          <a:p>
            <a:r>
              <a:rPr lang="en-US" sz="2400" dirty="0">
                <a:solidFill>
                  <a:srgbClr val="222222"/>
                </a:solidFill>
                <a:latin typeface="Roboto"/>
              </a:rPr>
              <a:t>In simple terms, </a:t>
            </a:r>
            <a:r>
              <a:rPr lang="en-US" sz="2400" b="1" dirty="0">
                <a:solidFill>
                  <a:srgbClr val="222222"/>
                </a:solidFill>
                <a:latin typeface="Roboto"/>
              </a:rPr>
              <a:t>authentication</a:t>
            </a:r>
            <a:r>
              <a:rPr lang="en-US" sz="2400" dirty="0">
                <a:solidFill>
                  <a:srgbClr val="222222"/>
                </a:solidFill>
                <a:latin typeface="Roboto"/>
              </a:rPr>
              <a:t> is the process of verifying who you are, while </a:t>
            </a:r>
            <a:r>
              <a:rPr lang="en-US" sz="2400" b="1" dirty="0">
                <a:solidFill>
                  <a:srgbClr val="222222"/>
                </a:solidFill>
                <a:latin typeface="Roboto"/>
              </a:rPr>
              <a:t>authorization</a:t>
            </a:r>
            <a:r>
              <a:rPr lang="en-US" sz="2400" dirty="0">
                <a:solidFill>
                  <a:srgbClr val="222222"/>
                </a:solidFill>
                <a:latin typeface="Roboto"/>
              </a:rPr>
              <a:t> is the process of verifying what you have access to.</a:t>
            </a:r>
            <a:endParaRPr lang="en-US" sz="2400" dirty="0"/>
          </a:p>
        </p:txBody>
      </p:sp>
    </p:spTree>
    <p:custDataLst>
      <p:tags r:id="rId1"/>
    </p:custDataLst>
    <p:extLst>
      <p:ext uri="{BB962C8B-B14F-4D97-AF65-F5344CB8AC3E}">
        <p14:creationId xmlns:p14="http://schemas.microsoft.com/office/powerpoint/2010/main" val="672159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14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Title 1">
            <a:extLst>
              <a:ext uri="{FF2B5EF4-FFF2-40B4-BE49-F238E27FC236}">
                <a16:creationId xmlns:a16="http://schemas.microsoft.com/office/drawing/2014/main" id="{871803E6-E22D-44F4-9D0B-D8801AEAC51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400" kern="1200" dirty="0">
                <a:solidFill>
                  <a:srgbClr val="FFFFFF"/>
                </a:solidFill>
                <a:latin typeface="+mj-lt"/>
                <a:ea typeface="+mj-ea"/>
                <a:cs typeface="+mj-cs"/>
              </a:rPr>
              <a:t>Verify before Trust</a:t>
            </a:r>
          </a:p>
        </p:txBody>
      </p:sp>
      <p:sp>
        <p:nvSpPr>
          <p:cNvPr id="4" name="Slide Number Placeholder 3">
            <a:extLst>
              <a:ext uri="{FF2B5EF4-FFF2-40B4-BE49-F238E27FC236}">
                <a16:creationId xmlns:a16="http://schemas.microsoft.com/office/drawing/2014/main" id="{79D37245-A001-42A6-9C52-0BCB3750056F}"/>
              </a:ext>
            </a:extLst>
          </p:cNvPr>
          <p:cNvSpPr>
            <a:spLocks noGrp="1"/>
          </p:cNvSpPr>
          <p:nvPr>
            <p:ph type="sldNum" sz="quarter" idx="10"/>
          </p:nvPr>
        </p:nvSpPr>
        <p:spPr>
          <a:xfrm>
            <a:off x="11310257" y="6356350"/>
            <a:ext cx="560009" cy="365125"/>
          </a:xfrm>
        </p:spPr>
        <p:txBody>
          <a:bodyPr vert="horz" lIns="91440" tIns="45720" rIns="91440" bIns="45720" rtlCol="0" anchor="ct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r" eaLnBrk="1" hangingPunct="1">
              <a:spcAft>
                <a:spcPts val="600"/>
              </a:spcAft>
            </a:pPr>
            <a:fld id="{8C383F94-D105-4A7D-9A35-6B731E4CBEF0}" type="slidenum">
              <a:rPr lang="en-US" altLang="en-US">
                <a:solidFill>
                  <a:srgbClr val="898989"/>
                </a:solidFill>
                <a:latin typeface="+mn-lt"/>
              </a:rPr>
              <a:pPr algn="r" eaLnBrk="1" hangingPunct="1">
                <a:spcAft>
                  <a:spcPts val="600"/>
                </a:spcAft>
              </a:pPr>
              <a:t>52</a:t>
            </a:fld>
            <a:endParaRPr lang="en-US" altLang="en-US">
              <a:solidFill>
                <a:srgbClr val="898989"/>
              </a:solidFill>
              <a:latin typeface="+mn-lt"/>
            </a:endParaRPr>
          </a:p>
        </p:txBody>
      </p:sp>
      <p:pic>
        <p:nvPicPr>
          <p:cNvPr id="8" name="Picture 4" descr="Image result for api key">
            <a:extLst>
              <a:ext uri="{FF2B5EF4-FFF2-40B4-BE49-F238E27FC236}">
                <a16:creationId xmlns:a16="http://schemas.microsoft.com/office/drawing/2014/main" id="{AF0638D2-6523-4B0D-B12C-67AF01724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747" y="2092323"/>
            <a:ext cx="6988510" cy="360468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F995EC0-D533-4B30-9B51-38F689A6C915}"/>
              </a:ext>
            </a:extLst>
          </p:cNvPr>
          <p:cNvSpPr txBox="1"/>
          <p:nvPr/>
        </p:nvSpPr>
        <p:spPr>
          <a:xfrm>
            <a:off x="5121195" y="830718"/>
            <a:ext cx="5483267" cy="430887"/>
          </a:xfrm>
          <a:prstGeom prst="rect">
            <a:avLst/>
          </a:prstGeom>
          <a:noFill/>
        </p:spPr>
        <p:txBody>
          <a:bodyPr wrap="square" rtlCol="0">
            <a:spAutoFit/>
          </a:bodyPr>
          <a:lstStyle/>
          <a:p>
            <a:r>
              <a:rPr lang="en-US" sz="2200" b="1" dirty="0">
                <a:effectLst>
                  <a:outerShdw blurRad="38100" dist="38100" dir="2700000" algn="tl">
                    <a:srgbClr val="000000">
                      <a:alpha val="43137"/>
                    </a:srgbClr>
                  </a:outerShdw>
                </a:effectLst>
              </a:rPr>
              <a:t>Verify before Trust: Login Authentication </a:t>
            </a:r>
          </a:p>
        </p:txBody>
      </p:sp>
    </p:spTree>
    <p:custDataLst>
      <p:tags r:id="rId1"/>
    </p:custDataLst>
    <p:extLst>
      <p:ext uri="{BB962C8B-B14F-4D97-AF65-F5344CB8AC3E}">
        <p14:creationId xmlns:p14="http://schemas.microsoft.com/office/powerpoint/2010/main" val="299089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14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Title 1">
            <a:extLst>
              <a:ext uri="{FF2B5EF4-FFF2-40B4-BE49-F238E27FC236}">
                <a16:creationId xmlns:a16="http://schemas.microsoft.com/office/drawing/2014/main" id="{871803E6-E22D-44F4-9D0B-D8801AEAC51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400" kern="1200" dirty="0">
                <a:solidFill>
                  <a:srgbClr val="FFFFFF"/>
                </a:solidFill>
                <a:latin typeface="+mj-lt"/>
                <a:ea typeface="+mj-ea"/>
                <a:cs typeface="+mj-cs"/>
              </a:rPr>
              <a:t>Trust but Verify</a:t>
            </a:r>
          </a:p>
        </p:txBody>
      </p:sp>
      <p:sp>
        <p:nvSpPr>
          <p:cNvPr id="4" name="Slide Number Placeholder 3">
            <a:extLst>
              <a:ext uri="{FF2B5EF4-FFF2-40B4-BE49-F238E27FC236}">
                <a16:creationId xmlns:a16="http://schemas.microsoft.com/office/drawing/2014/main" id="{79D37245-A001-42A6-9C52-0BCB3750056F}"/>
              </a:ext>
            </a:extLst>
          </p:cNvPr>
          <p:cNvSpPr>
            <a:spLocks noGrp="1"/>
          </p:cNvSpPr>
          <p:nvPr>
            <p:ph type="sldNum" sz="quarter" idx="10"/>
          </p:nvPr>
        </p:nvSpPr>
        <p:spPr>
          <a:xfrm>
            <a:off x="11310257" y="6356350"/>
            <a:ext cx="560009" cy="365125"/>
          </a:xfrm>
        </p:spPr>
        <p:txBody>
          <a:bodyPr vert="horz" lIns="91440" tIns="45720" rIns="91440" bIns="45720" rtlCol="0" anchor="ct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r" eaLnBrk="1" hangingPunct="1">
              <a:spcAft>
                <a:spcPts val="600"/>
              </a:spcAft>
            </a:pPr>
            <a:fld id="{8C383F94-D105-4A7D-9A35-6B731E4CBEF0}" type="slidenum">
              <a:rPr lang="en-US" altLang="en-US">
                <a:solidFill>
                  <a:srgbClr val="898989"/>
                </a:solidFill>
                <a:latin typeface="+mn-lt"/>
              </a:rPr>
              <a:pPr algn="r" eaLnBrk="1" hangingPunct="1">
                <a:spcAft>
                  <a:spcPts val="600"/>
                </a:spcAft>
              </a:pPr>
              <a:t>53</a:t>
            </a:fld>
            <a:endParaRPr lang="en-US" altLang="en-US">
              <a:solidFill>
                <a:srgbClr val="898989"/>
              </a:solidFill>
              <a:latin typeface="+mn-lt"/>
            </a:endParaRPr>
          </a:p>
        </p:txBody>
      </p:sp>
      <p:pic>
        <p:nvPicPr>
          <p:cNvPr id="9" name="Picture 6" descr="Related image">
            <a:extLst>
              <a:ext uri="{FF2B5EF4-FFF2-40B4-BE49-F238E27FC236}">
                <a16:creationId xmlns:a16="http://schemas.microsoft.com/office/drawing/2014/main" id="{97E11751-689A-41A2-A8E3-C9BB2908B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6881" y="1499536"/>
            <a:ext cx="8590671" cy="38589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0641E70-9FE9-48AF-8D8E-5DE24062FFE2}"/>
              </a:ext>
            </a:extLst>
          </p:cNvPr>
          <p:cNvSpPr txBox="1"/>
          <p:nvPr/>
        </p:nvSpPr>
        <p:spPr>
          <a:xfrm>
            <a:off x="5317587" y="481226"/>
            <a:ext cx="4670474" cy="430887"/>
          </a:xfrm>
          <a:prstGeom prst="rect">
            <a:avLst/>
          </a:prstGeom>
          <a:noFill/>
        </p:spPr>
        <p:txBody>
          <a:bodyPr wrap="square" rtlCol="0">
            <a:spAutoFit/>
          </a:bodyPr>
          <a:lstStyle/>
          <a:p>
            <a:r>
              <a:rPr lang="en-US" sz="2200" b="1" dirty="0">
                <a:effectLst>
                  <a:outerShdw blurRad="38100" dist="38100" dir="2700000" algn="tl">
                    <a:srgbClr val="000000">
                      <a:alpha val="43137"/>
                    </a:srgbClr>
                  </a:outerShdw>
                </a:effectLst>
              </a:rPr>
              <a:t>Trust but Verify: API Authentication</a:t>
            </a:r>
          </a:p>
        </p:txBody>
      </p:sp>
    </p:spTree>
    <p:custDataLst>
      <p:tags r:id="rId1"/>
    </p:custDataLst>
    <p:extLst>
      <p:ext uri="{BB962C8B-B14F-4D97-AF65-F5344CB8AC3E}">
        <p14:creationId xmlns:p14="http://schemas.microsoft.com/office/powerpoint/2010/main" val="31851874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507" name="Rectangle 2">
            <a:extLst>
              <a:ext uri="{FF2B5EF4-FFF2-40B4-BE49-F238E27FC236}">
                <a16:creationId xmlns:a16="http://schemas.microsoft.com/office/drawing/2014/main" id="{DEC76334-6C98-4DAE-BDDF-F41A1F49A96D}"/>
              </a:ext>
            </a:extLst>
          </p:cNvPr>
          <p:cNvSpPr>
            <a:spLocks noGrp="1" noChangeArrowheads="1"/>
          </p:cNvSpPr>
          <p:nvPr>
            <p:ph type="title"/>
          </p:nvPr>
        </p:nvSpPr>
        <p:spPr>
          <a:xfrm>
            <a:off x="640079" y="2053641"/>
            <a:ext cx="3669161" cy="2760098"/>
          </a:xfrm>
        </p:spPr>
        <p:txBody>
          <a:bodyPr>
            <a:normAutofit/>
          </a:bodyPr>
          <a:lstStyle/>
          <a:p>
            <a:pPr eaLnBrk="1" hangingPunct="1"/>
            <a:r>
              <a:rPr lang="en-US" altLang="en-US" b="1">
                <a:solidFill>
                  <a:srgbClr val="FFFFFF"/>
                </a:solidFill>
              </a:rPr>
              <a:t>Goals</a:t>
            </a:r>
            <a:r>
              <a:rPr lang="en-US" altLang="en-US">
                <a:solidFill>
                  <a:srgbClr val="FFFFFF"/>
                </a:solidFill>
              </a:rPr>
              <a:t> of Security</a:t>
            </a:r>
          </a:p>
        </p:txBody>
      </p:sp>
      <p:sp>
        <p:nvSpPr>
          <p:cNvPr id="21508" name="Rectangle 3">
            <a:extLst>
              <a:ext uri="{FF2B5EF4-FFF2-40B4-BE49-F238E27FC236}">
                <a16:creationId xmlns:a16="http://schemas.microsoft.com/office/drawing/2014/main" id="{8F8DB698-2FB6-4076-9C57-64879981FB61}"/>
              </a:ext>
            </a:extLst>
          </p:cNvPr>
          <p:cNvSpPr>
            <a:spLocks noGrp="1" noChangeArrowheads="1"/>
          </p:cNvSpPr>
          <p:nvPr>
            <p:ph type="body" idx="1"/>
          </p:nvPr>
        </p:nvSpPr>
        <p:spPr>
          <a:xfrm>
            <a:off x="6090574" y="801866"/>
            <a:ext cx="5306084" cy="5230634"/>
          </a:xfrm>
        </p:spPr>
        <p:txBody>
          <a:bodyPr anchor="ctr">
            <a:normAutofit/>
          </a:bodyPr>
          <a:lstStyle/>
          <a:p>
            <a:pPr eaLnBrk="1" hangingPunct="1"/>
            <a:r>
              <a:rPr lang="en-US" altLang="en-US" sz="2400">
                <a:solidFill>
                  <a:srgbClr val="000000"/>
                </a:solidFill>
              </a:rPr>
              <a:t>Prevention</a:t>
            </a:r>
          </a:p>
          <a:p>
            <a:pPr lvl="1" eaLnBrk="1" hangingPunct="1"/>
            <a:r>
              <a:rPr lang="en-US" altLang="en-US">
                <a:solidFill>
                  <a:srgbClr val="000000"/>
                </a:solidFill>
              </a:rPr>
              <a:t>Prevent attackers from violating security policy</a:t>
            </a:r>
          </a:p>
          <a:p>
            <a:pPr eaLnBrk="1" hangingPunct="1"/>
            <a:r>
              <a:rPr lang="en-US" altLang="en-US" sz="2400">
                <a:solidFill>
                  <a:srgbClr val="000000"/>
                </a:solidFill>
              </a:rPr>
              <a:t>Detection</a:t>
            </a:r>
          </a:p>
          <a:p>
            <a:pPr lvl="1" eaLnBrk="1" hangingPunct="1"/>
            <a:r>
              <a:rPr lang="en-US" altLang="en-US">
                <a:solidFill>
                  <a:srgbClr val="000000"/>
                </a:solidFill>
              </a:rPr>
              <a:t>Detect attackers’ violation of security policy</a:t>
            </a:r>
          </a:p>
          <a:p>
            <a:pPr eaLnBrk="1" hangingPunct="1"/>
            <a:r>
              <a:rPr lang="en-US" altLang="en-US" sz="2400">
                <a:solidFill>
                  <a:srgbClr val="000000"/>
                </a:solidFill>
              </a:rPr>
              <a:t>Recovery</a:t>
            </a:r>
          </a:p>
          <a:p>
            <a:pPr lvl="1" eaLnBrk="1" hangingPunct="1"/>
            <a:r>
              <a:rPr lang="en-US" altLang="en-US">
                <a:solidFill>
                  <a:srgbClr val="000000"/>
                </a:solidFill>
              </a:rPr>
              <a:t>Stop attack, assess and repair damage</a:t>
            </a:r>
          </a:p>
          <a:p>
            <a:pPr lvl="1" eaLnBrk="1" hangingPunct="1"/>
            <a:r>
              <a:rPr lang="en-US" altLang="en-US">
                <a:solidFill>
                  <a:srgbClr val="000000"/>
                </a:solidFill>
              </a:rPr>
              <a:t>Continue to function correctly even if attack succeeds</a:t>
            </a:r>
          </a:p>
        </p:txBody>
      </p:sp>
      <p:sp>
        <p:nvSpPr>
          <p:cNvPr id="2" name="Footer Placeholder 1">
            <a:extLst>
              <a:ext uri="{FF2B5EF4-FFF2-40B4-BE49-F238E27FC236}">
                <a16:creationId xmlns:a16="http://schemas.microsoft.com/office/drawing/2014/main" id="{38A9571F-8B3A-4B59-8CF3-3676AFCDC247}"/>
              </a:ext>
            </a:extLst>
          </p:cNvPr>
          <p:cNvSpPr>
            <a:spLocks noGrp="1"/>
          </p:cNvSpPr>
          <p:nvPr>
            <p:ph type="ftr" sz="quarter" idx="11"/>
          </p:nvPr>
        </p:nvSpPr>
        <p:spPr>
          <a:xfrm>
            <a:off x="5536367" y="6223702"/>
            <a:ext cx="5289562" cy="314067"/>
          </a:xfrm>
        </p:spPr>
        <p:txBody>
          <a:bodyPr>
            <a:normAutofit/>
          </a:bodyPr>
          <a:lstStyle/>
          <a:p>
            <a:pPr algn="r">
              <a:spcAft>
                <a:spcPts val="600"/>
              </a:spcAft>
              <a:defRPr/>
            </a:pPr>
            <a:r>
              <a:rPr lang="en-US" sz="1000">
                <a:solidFill>
                  <a:srgbClr val="898989"/>
                </a:solidFill>
              </a:rPr>
              <a:t>computer security</a:t>
            </a:r>
          </a:p>
        </p:txBody>
      </p:sp>
      <p:sp>
        <p:nvSpPr>
          <p:cNvPr id="5" name="Slide Number Placeholder 5">
            <a:extLst>
              <a:ext uri="{FF2B5EF4-FFF2-40B4-BE49-F238E27FC236}">
                <a16:creationId xmlns:a16="http://schemas.microsoft.com/office/drawing/2014/main" id="{1C37E5DE-BD0D-4A60-9F11-14E19C3463D9}"/>
              </a:ext>
            </a:extLst>
          </p:cNvPr>
          <p:cNvSpPr>
            <a:spLocks noGrp="1"/>
          </p:cNvSpPr>
          <p:nvPr>
            <p:ph type="sldNum" sz="quarter" idx="12"/>
          </p:nvPr>
        </p:nvSpPr>
        <p:spPr>
          <a:xfrm>
            <a:off x="10825930" y="6223702"/>
            <a:ext cx="570728" cy="314067"/>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pPr>
            <a:fld id="{29150E4E-E803-4167-A94F-4D52253FF3F6}" type="slidenum">
              <a:rPr lang="en-US" altLang="en-US" sz="1000">
                <a:solidFill>
                  <a:srgbClr val="898989"/>
                </a:solidFill>
                <a:latin typeface="Arial" panose="020B0604020202020204" pitchFamily="34" charset="0"/>
              </a:rPr>
              <a:pPr eaLnBrk="1" hangingPunct="1">
                <a:spcAft>
                  <a:spcPts val="600"/>
                </a:spcAft>
              </a:pPr>
              <a:t>54</a:t>
            </a:fld>
            <a:endParaRPr lang="en-US" altLang="en-US" sz="1000">
              <a:solidFill>
                <a:srgbClr val="898989"/>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14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Title 1">
            <a:extLst>
              <a:ext uri="{FF2B5EF4-FFF2-40B4-BE49-F238E27FC236}">
                <a16:creationId xmlns:a16="http://schemas.microsoft.com/office/drawing/2014/main" id="{871803E6-E22D-44F4-9D0B-D8801AEAC51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400" kern="1200" dirty="0">
                <a:solidFill>
                  <a:srgbClr val="FFFFFF"/>
                </a:solidFill>
                <a:latin typeface="+mj-lt"/>
                <a:ea typeface="+mj-ea"/>
                <a:cs typeface="+mj-cs"/>
              </a:rPr>
              <a:t>Tying together</a:t>
            </a:r>
          </a:p>
        </p:txBody>
      </p:sp>
      <p:sp>
        <p:nvSpPr>
          <p:cNvPr id="4" name="Slide Number Placeholder 3">
            <a:extLst>
              <a:ext uri="{FF2B5EF4-FFF2-40B4-BE49-F238E27FC236}">
                <a16:creationId xmlns:a16="http://schemas.microsoft.com/office/drawing/2014/main" id="{79D37245-A001-42A6-9C52-0BCB3750056F}"/>
              </a:ext>
            </a:extLst>
          </p:cNvPr>
          <p:cNvSpPr>
            <a:spLocks noGrp="1"/>
          </p:cNvSpPr>
          <p:nvPr>
            <p:ph type="sldNum" sz="quarter" idx="10"/>
          </p:nvPr>
        </p:nvSpPr>
        <p:spPr>
          <a:xfrm>
            <a:off x="11310257" y="6356350"/>
            <a:ext cx="560009" cy="365125"/>
          </a:xfrm>
        </p:spPr>
        <p:txBody>
          <a:bodyPr vert="horz" lIns="91440" tIns="45720" rIns="91440" bIns="45720" rtlCol="0" anchor="ctr">
            <a:norm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r" eaLnBrk="1" hangingPunct="1">
              <a:spcAft>
                <a:spcPts val="600"/>
              </a:spcAft>
            </a:pPr>
            <a:fld id="{8C383F94-D105-4A7D-9A35-6B731E4CBEF0}" type="slidenum">
              <a:rPr lang="en-US" altLang="en-US">
                <a:solidFill>
                  <a:srgbClr val="898989"/>
                </a:solidFill>
                <a:latin typeface="+mn-lt"/>
              </a:rPr>
              <a:pPr algn="r" eaLnBrk="1" hangingPunct="1">
                <a:spcAft>
                  <a:spcPts val="600"/>
                </a:spcAft>
              </a:pPr>
              <a:t>55</a:t>
            </a:fld>
            <a:endParaRPr lang="en-US" altLang="en-US">
              <a:solidFill>
                <a:srgbClr val="898989"/>
              </a:solidFill>
              <a:latin typeface="+mn-lt"/>
            </a:endParaRPr>
          </a:p>
        </p:txBody>
      </p:sp>
      <p:sp>
        <p:nvSpPr>
          <p:cNvPr id="8" name="Text Box 3">
            <a:extLst>
              <a:ext uri="{FF2B5EF4-FFF2-40B4-BE49-F238E27FC236}">
                <a16:creationId xmlns:a16="http://schemas.microsoft.com/office/drawing/2014/main" id="{F5F7D8B5-E6C2-43B4-A6B1-44D6F8496C8F}"/>
              </a:ext>
            </a:extLst>
          </p:cNvPr>
          <p:cNvSpPr txBox="1">
            <a:spLocks noChangeArrowheads="1"/>
          </p:cNvSpPr>
          <p:nvPr/>
        </p:nvSpPr>
        <p:spPr bwMode="auto">
          <a:xfrm>
            <a:off x="4057786" y="1554163"/>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Times" panose="02020603050405020304" pitchFamily="18" charset="0"/>
              </a:rPr>
              <a:t>Threats</a:t>
            </a:r>
          </a:p>
        </p:txBody>
      </p:sp>
      <p:sp>
        <p:nvSpPr>
          <p:cNvPr id="10" name="Text Box 4">
            <a:extLst>
              <a:ext uri="{FF2B5EF4-FFF2-40B4-BE49-F238E27FC236}">
                <a16:creationId xmlns:a16="http://schemas.microsoft.com/office/drawing/2014/main" id="{FAACF274-4285-4691-BB61-243DD5502C0F}"/>
              </a:ext>
            </a:extLst>
          </p:cNvPr>
          <p:cNvSpPr txBox="1">
            <a:spLocks noChangeArrowheads="1"/>
          </p:cNvSpPr>
          <p:nvPr/>
        </p:nvSpPr>
        <p:spPr bwMode="auto">
          <a:xfrm>
            <a:off x="5200786" y="2087563"/>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Times" panose="02020603050405020304" pitchFamily="18" charset="0"/>
              </a:rPr>
              <a:t>Policy</a:t>
            </a:r>
          </a:p>
        </p:txBody>
      </p:sp>
      <p:sp>
        <p:nvSpPr>
          <p:cNvPr id="12" name="Text Box 5">
            <a:extLst>
              <a:ext uri="{FF2B5EF4-FFF2-40B4-BE49-F238E27FC236}">
                <a16:creationId xmlns:a16="http://schemas.microsoft.com/office/drawing/2014/main" id="{5BE168A3-6FAC-412B-B240-B220DD82208C}"/>
              </a:ext>
            </a:extLst>
          </p:cNvPr>
          <p:cNvSpPr txBox="1">
            <a:spLocks noChangeArrowheads="1"/>
          </p:cNvSpPr>
          <p:nvPr/>
        </p:nvSpPr>
        <p:spPr bwMode="auto">
          <a:xfrm>
            <a:off x="6267586" y="2544763"/>
            <a:ext cx="178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Times" panose="02020603050405020304" pitchFamily="18" charset="0"/>
              </a:rPr>
              <a:t>Specification</a:t>
            </a:r>
          </a:p>
        </p:txBody>
      </p:sp>
      <p:sp>
        <p:nvSpPr>
          <p:cNvPr id="13" name="Text Box 6">
            <a:extLst>
              <a:ext uri="{FF2B5EF4-FFF2-40B4-BE49-F238E27FC236}">
                <a16:creationId xmlns:a16="http://schemas.microsoft.com/office/drawing/2014/main" id="{6CAB95D0-DD7E-4DD4-9859-B99D162384CA}"/>
              </a:ext>
            </a:extLst>
          </p:cNvPr>
          <p:cNvSpPr txBox="1">
            <a:spLocks noChangeArrowheads="1"/>
          </p:cNvSpPr>
          <p:nvPr/>
        </p:nvSpPr>
        <p:spPr bwMode="auto">
          <a:xfrm>
            <a:off x="7562985" y="3230563"/>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Times" panose="02020603050405020304" pitchFamily="18" charset="0"/>
              </a:rPr>
              <a:t>Design</a:t>
            </a:r>
          </a:p>
        </p:txBody>
      </p:sp>
      <p:sp>
        <p:nvSpPr>
          <p:cNvPr id="14" name="Text Box 7">
            <a:extLst>
              <a:ext uri="{FF2B5EF4-FFF2-40B4-BE49-F238E27FC236}">
                <a16:creationId xmlns:a16="http://schemas.microsoft.com/office/drawing/2014/main" id="{4AA3819D-8B3E-4551-BD92-9C59B44983D8}"/>
              </a:ext>
            </a:extLst>
          </p:cNvPr>
          <p:cNvSpPr txBox="1">
            <a:spLocks noChangeArrowheads="1"/>
          </p:cNvSpPr>
          <p:nvPr/>
        </p:nvSpPr>
        <p:spPr bwMode="auto">
          <a:xfrm>
            <a:off x="8553585" y="3992563"/>
            <a:ext cx="2109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Times" panose="02020603050405020304" pitchFamily="18" charset="0"/>
              </a:rPr>
              <a:t>Implementation</a:t>
            </a:r>
          </a:p>
        </p:txBody>
      </p:sp>
      <p:sp>
        <p:nvSpPr>
          <p:cNvPr id="15" name="Text Box 8">
            <a:extLst>
              <a:ext uri="{FF2B5EF4-FFF2-40B4-BE49-F238E27FC236}">
                <a16:creationId xmlns:a16="http://schemas.microsoft.com/office/drawing/2014/main" id="{50B439E6-C20F-4F68-AC77-B30CF7F1CBE8}"/>
              </a:ext>
            </a:extLst>
          </p:cNvPr>
          <p:cNvSpPr txBox="1">
            <a:spLocks noChangeArrowheads="1"/>
          </p:cNvSpPr>
          <p:nvPr/>
        </p:nvSpPr>
        <p:spPr bwMode="auto">
          <a:xfrm>
            <a:off x="10077586" y="4678363"/>
            <a:ext cx="1401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Times" panose="02020603050405020304" pitchFamily="18" charset="0"/>
              </a:rPr>
              <a:t>Operation</a:t>
            </a:r>
          </a:p>
        </p:txBody>
      </p:sp>
      <p:sp>
        <p:nvSpPr>
          <p:cNvPr id="16" name="Line 9">
            <a:extLst>
              <a:ext uri="{FF2B5EF4-FFF2-40B4-BE49-F238E27FC236}">
                <a16:creationId xmlns:a16="http://schemas.microsoft.com/office/drawing/2014/main" id="{F956B833-41FE-4B85-9DE0-18EFF097201F}"/>
              </a:ext>
            </a:extLst>
          </p:cNvPr>
          <p:cNvSpPr>
            <a:spLocks noChangeShapeType="1"/>
          </p:cNvSpPr>
          <p:nvPr/>
        </p:nvSpPr>
        <p:spPr bwMode="auto">
          <a:xfrm>
            <a:off x="5200785" y="1935163"/>
            <a:ext cx="457200" cy="152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0">
            <a:extLst>
              <a:ext uri="{FF2B5EF4-FFF2-40B4-BE49-F238E27FC236}">
                <a16:creationId xmlns:a16="http://schemas.microsoft.com/office/drawing/2014/main" id="{9DA195FB-E24B-4D8A-BD58-8FFFD798DD59}"/>
              </a:ext>
            </a:extLst>
          </p:cNvPr>
          <p:cNvSpPr>
            <a:spLocks noChangeShapeType="1"/>
          </p:cNvSpPr>
          <p:nvPr/>
        </p:nvSpPr>
        <p:spPr bwMode="auto">
          <a:xfrm>
            <a:off x="6191385" y="2392363"/>
            <a:ext cx="457200" cy="152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1">
            <a:extLst>
              <a:ext uri="{FF2B5EF4-FFF2-40B4-BE49-F238E27FC236}">
                <a16:creationId xmlns:a16="http://schemas.microsoft.com/office/drawing/2014/main" id="{9F77599C-6EE5-4815-BC62-D98F9F3CFC3B}"/>
              </a:ext>
            </a:extLst>
          </p:cNvPr>
          <p:cNvSpPr>
            <a:spLocks noChangeShapeType="1"/>
          </p:cNvSpPr>
          <p:nvPr/>
        </p:nvSpPr>
        <p:spPr bwMode="auto">
          <a:xfrm>
            <a:off x="7105785" y="2925763"/>
            <a:ext cx="914400" cy="3810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2">
            <a:extLst>
              <a:ext uri="{FF2B5EF4-FFF2-40B4-BE49-F238E27FC236}">
                <a16:creationId xmlns:a16="http://schemas.microsoft.com/office/drawing/2014/main" id="{0089ECE0-97C9-493B-831B-50D9454C3623}"/>
              </a:ext>
            </a:extLst>
          </p:cNvPr>
          <p:cNvSpPr>
            <a:spLocks noChangeShapeType="1"/>
          </p:cNvSpPr>
          <p:nvPr/>
        </p:nvSpPr>
        <p:spPr bwMode="auto">
          <a:xfrm>
            <a:off x="8401185" y="3611563"/>
            <a:ext cx="990600" cy="3810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3">
            <a:extLst>
              <a:ext uri="{FF2B5EF4-FFF2-40B4-BE49-F238E27FC236}">
                <a16:creationId xmlns:a16="http://schemas.microsoft.com/office/drawing/2014/main" id="{75901D51-C53B-4717-BDF3-5320AEC3B27B}"/>
              </a:ext>
            </a:extLst>
          </p:cNvPr>
          <p:cNvSpPr>
            <a:spLocks noChangeShapeType="1"/>
          </p:cNvSpPr>
          <p:nvPr/>
        </p:nvSpPr>
        <p:spPr bwMode="auto">
          <a:xfrm>
            <a:off x="9925185" y="4373563"/>
            <a:ext cx="762000" cy="304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
            <a:extLst>
              <a:ext uri="{FF2B5EF4-FFF2-40B4-BE49-F238E27FC236}">
                <a16:creationId xmlns:a16="http://schemas.microsoft.com/office/drawing/2014/main" id="{F1161A67-E09D-49BF-B87F-FC1763914375}"/>
              </a:ext>
            </a:extLst>
          </p:cNvPr>
          <p:cNvSpPr>
            <a:spLocks noChangeShapeType="1"/>
          </p:cNvSpPr>
          <p:nvPr/>
        </p:nvSpPr>
        <p:spPr bwMode="auto">
          <a:xfrm flipH="1" flipV="1">
            <a:off x="4362585" y="2011363"/>
            <a:ext cx="4267200" cy="2895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5">
            <a:extLst>
              <a:ext uri="{FF2B5EF4-FFF2-40B4-BE49-F238E27FC236}">
                <a16:creationId xmlns:a16="http://schemas.microsoft.com/office/drawing/2014/main" id="{871212AD-70FD-4E8D-BFC8-7793C913F181}"/>
              </a:ext>
            </a:extLst>
          </p:cNvPr>
          <p:cNvSpPr>
            <a:spLocks noChangeShapeType="1"/>
          </p:cNvSpPr>
          <p:nvPr/>
        </p:nvSpPr>
        <p:spPr bwMode="auto">
          <a:xfrm>
            <a:off x="8629785" y="490696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6">
            <a:extLst>
              <a:ext uri="{FF2B5EF4-FFF2-40B4-BE49-F238E27FC236}">
                <a16:creationId xmlns:a16="http://schemas.microsoft.com/office/drawing/2014/main" id="{209E9918-7316-4F75-B717-CEFF787F27FA}"/>
              </a:ext>
            </a:extLst>
          </p:cNvPr>
          <p:cNvSpPr>
            <a:spLocks noChangeShapeType="1"/>
          </p:cNvSpPr>
          <p:nvPr/>
        </p:nvSpPr>
        <p:spPr bwMode="auto">
          <a:xfrm flipH="1">
            <a:off x="7486785" y="4144963"/>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7">
            <a:extLst>
              <a:ext uri="{FF2B5EF4-FFF2-40B4-BE49-F238E27FC236}">
                <a16:creationId xmlns:a16="http://schemas.microsoft.com/office/drawing/2014/main" id="{E6EA13A0-FE65-4CAB-9AC1-9D5629728880}"/>
              </a:ext>
            </a:extLst>
          </p:cNvPr>
          <p:cNvSpPr>
            <a:spLocks noChangeShapeType="1"/>
          </p:cNvSpPr>
          <p:nvPr/>
        </p:nvSpPr>
        <p:spPr bwMode="auto">
          <a:xfrm>
            <a:off x="7715385" y="4297363"/>
            <a:ext cx="838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8">
            <a:extLst>
              <a:ext uri="{FF2B5EF4-FFF2-40B4-BE49-F238E27FC236}">
                <a16:creationId xmlns:a16="http://schemas.microsoft.com/office/drawing/2014/main" id="{0CC13100-57B2-47DA-A507-4D605EA7AB95}"/>
              </a:ext>
            </a:extLst>
          </p:cNvPr>
          <p:cNvSpPr>
            <a:spLocks noChangeShapeType="1"/>
          </p:cNvSpPr>
          <p:nvPr/>
        </p:nvSpPr>
        <p:spPr bwMode="auto">
          <a:xfrm flipH="1">
            <a:off x="6419985" y="3382963"/>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9">
            <a:extLst>
              <a:ext uri="{FF2B5EF4-FFF2-40B4-BE49-F238E27FC236}">
                <a16:creationId xmlns:a16="http://schemas.microsoft.com/office/drawing/2014/main" id="{D83EBA7F-C704-4713-90AB-75832E6D8108}"/>
              </a:ext>
            </a:extLst>
          </p:cNvPr>
          <p:cNvSpPr>
            <a:spLocks noChangeShapeType="1"/>
          </p:cNvSpPr>
          <p:nvPr/>
        </p:nvSpPr>
        <p:spPr bwMode="auto">
          <a:xfrm>
            <a:off x="6648585" y="3535363"/>
            <a:ext cx="838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0">
            <a:extLst>
              <a:ext uri="{FF2B5EF4-FFF2-40B4-BE49-F238E27FC236}">
                <a16:creationId xmlns:a16="http://schemas.microsoft.com/office/drawing/2014/main" id="{15DB5A98-26CC-41F0-8AC3-38EC63588FF7}"/>
              </a:ext>
            </a:extLst>
          </p:cNvPr>
          <p:cNvSpPr>
            <a:spLocks noChangeShapeType="1"/>
          </p:cNvSpPr>
          <p:nvPr/>
        </p:nvSpPr>
        <p:spPr bwMode="auto">
          <a:xfrm flipH="1">
            <a:off x="5353185" y="2697163"/>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1">
            <a:extLst>
              <a:ext uri="{FF2B5EF4-FFF2-40B4-BE49-F238E27FC236}">
                <a16:creationId xmlns:a16="http://schemas.microsoft.com/office/drawing/2014/main" id="{832117AB-7908-4041-8362-C26868970F44}"/>
              </a:ext>
            </a:extLst>
          </p:cNvPr>
          <p:cNvSpPr>
            <a:spLocks noChangeShapeType="1"/>
          </p:cNvSpPr>
          <p:nvPr/>
        </p:nvSpPr>
        <p:spPr bwMode="auto">
          <a:xfrm>
            <a:off x="5581785" y="2849563"/>
            <a:ext cx="7620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2">
            <a:extLst>
              <a:ext uri="{FF2B5EF4-FFF2-40B4-BE49-F238E27FC236}">
                <a16:creationId xmlns:a16="http://schemas.microsoft.com/office/drawing/2014/main" id="{677DE4CF-579C-4AB4-B4FC-BD84881F0DB1}"/>
              </a:ext>
            </a:extLst>
          </p:cNvPr>
          <p:cNvSpPr>
            <a:spLocks noChangeShapeType="1"/>
          </p:cNvSpPr>
          <p:nvPr/>
        </p:nvSpPr>
        <p:spPr bwMode="auto">
          <a:xfrm flipH="1">
            <a:off x="4667385" y="223996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3">
            <a:extLst>
              <a:ext uri="{FF2B5EF4-FFF2-40B4-BE49-F238E27FC236}">
                <a16:creationId xmlns:a16="http://schemas.microsoft.com/office/drawing/2014/main" id="{91F8CAB1-AA43-4F14-8F8E-06DC78A31A0C}"/>
              </a:ext>
            </a:extLst>
          </p:cNvPr>
          <p:cNvSpPr>
            <a:spLocks noChangeShapeType="1"/>
          </p:cNvSpPr>
          <p:nvPr/>
        </p:nvSpPr>
        <p:spPr bwMode="auto">
          <a:xfrm>
            <a:off x="4819785" y="2316163"/>
            <a:ext cx="3810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ustDataLst>
      <p:tags r:id="rId1"/>
    </p:custDataLst>
    <p:extLst>
      <p:ext uri="{BB962C8B-B14F-4D97-AF65-F5344CB8AC3E}">
        <p14:creationId xmlns:p14="http://schemas.microsoft.com/office/powerpoint/2010/main" val="1411896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1" name="Rectangle 2">
            <a:extLst>
              <a:ext uri="{FF2B5EF4-FFF2-40B4-BE49-F238E27FC236}">
                <a16:creationId xmlns:a16="http://schemas.microsoft.com/office/drawing/2014/main" id="{A7666E6C-3E00-47DF-A969-6D33858FE9FF}"/>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zh-CN" sz="2600" kern="1200">
                <a:solidFill>
                  <a:srgbClr val="FFFFFF"/>
                </a:solidFill>
                <a:latin typeface="+mj-lt"/>
                <a:ea typeface="+mj-ea"/>
                <a:cs typeface="+mj-cs"/>
              </a:rPr>
              <a:t>Security Concept</a:t>
            </a:r>
          </a:p>
        </p:txBody>
      </p:sp>
      <p:pic>
        <p:nvPicPr>
          <p:cNvPr id="12292" name="Picture 4">
            <a:extLst>
              <a:ext uri="{FF2B5EF4-FFF2-40B4-BE49-F238E27FC236}">
                <a16:creationId xmlns:a16="http://schemas.microsoft.com/office/drawing/2014/main" id="{1C879FFE-A8D3-4ACB-9C24-26CD93ABB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234905"/>
            <a:ext cx="7188199" cy="43848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290" name="Rectangle 16">
            <a:extLst>
              <a:ext uri="{FF2B5EF4-FFF2-40B4-BE49-F238E27FC236}">
                <a16:creationId xmlns:a16="http://schemas.microsoft.com/office/drawing/2014/main" id="{831D977C-CA17-48AA-AD8D-3E4EFF71CB95}"/>
              </a:ext>
            </a:extLst>
          </p:cNvPr>
          <p:cNvSpPr>
            <a:spLocks noGrp="1" noChangeArrowheads="1"/>
          </p:cNvSpPr>
          <p:nvPr>
            <p:ph type="sldNum" sz="quarter" idx="10"/>
          </p:nvPr>
        </p:nvSpPr>
        <p:spPr>
          <a:xfrm>
            <a:off x="11310257" y="6356350"/>
            <a:ext cx="56000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b="1">
                <a:solidFill>
                  <a:srgbClr val="00279F"/>
                </a:solidFill>
                <a:latin typeface="Batang" panose="020B0503020000020004" pitchFamily="18" charset="-127"/>
              </a:defRPr>
            </a:lvl1pPr>
            <a:lvl2pPr marL="742950" indent="-285750">
              <a:defRPr sz="2400" b="1">
                <a:solidFill>
                  <a:srgbClr val="00279F"/>
                </a:solidFill>
                <a:latin typeface="Batang" panose="020B0503020000020004" pitchFamily="18" charset="-127"/>
              </a:defRPr>
            </a:lvl2pPr>
            <a:lvl3pPr marL="1143000" indent="-228600">
              <a:defRPr sz="2400" b="1">
                <a:solidFill>
                  <a:srgbClr val="00279F"/>
                </a:solidFill>
                <a:latin typeface="Batang" panose="020B0503020000020004" pitchFamily="18" charset="-127"/>
              </a:defRPr>
            </a:lvl3pPr>
            <a:lvl4pPr marL="1600200" indent="-228600">
              <a:defRPr sz="2400" b="1">
                <a:solidFill>
                  <a:srgbClr val="00279F"/>
                </a:solidFill>
                <a:latin typeface="Batang" panose="020B0503020000020004" pitchFamily="18" charset="-127"/>
              </a:defRPr>
            </a:lvl4pPr>
            <a:lvl5pPr marL="2057400" indent="-228600">
              <a:defRPr sz="2400" b="1">
                <a:solidFill>
                  <a:srgbClr val="00279F"/>
                </a:solidFill>
                <a:latin typeface="Batang" panose="020B0503020000020004" pitchFamily="18" charset="-127"/>
              </a:defRPr>
            </a:lvl5pPr>
            <a:lvl6pPr marL="2514600" indent="-228600" algn="ctr" eaLnBrk="0" fontAlgn="base" hangingPunct="0">
              <a:spcBef>
                <a:spcPct val="0"/>
              </a:spcBef>
              <a:spcAft>
                <a:spcPct val="0"/>
              </a:spcAft>
              <a:defRPr sz="2400" b="1">
                <a:solidFill>
                  <a:srgbClr val="00279F"/>
                </a:solidFill>
                <a:latin typeface="Batang" panose="020B0503020000020004" pitchFamily="18" charset="-127"/>
              </a:defRPr>
            </a:lvl6pPr>
            <a:lvl7pPr marL="2971800" indent="-228600" algn="ctr" eaLnBrk="0" fontAlgn="base" hangingPunct="0">
              <a:spcBef>
                <a:spcPct val="0"/>
              </a:spcBef>
              <a:spcAft>
                <a:spcPct val="0"/>
              </a:spcAft>
              <a:defRPr sz="2400" b="1">
                <a:solidFill>
                  <a:srgbClr val="00279F"/>
                </a:solidFill>
                <a:latin typeface="Batang" panose="020B0503020000020004" pitchFamily="18" charset="-127"/>
              </a:defRPr>
            </a:lvl7pPr>
            <a:lvl8pPr marL="3429000" indent="-228600" algn="ctr" eaLnBrk="0" fontAlgn="base" hangingPunct="0">
              <a:spcBef>
                <a:spcPct val="0"/>
              </a:spcBef>
              <a:spcAft>
                <a:spcPct val="0"/>
              </a:spcAft>
              <a:defRPr sz="2400" b="1">
                <a:solidFill>
                  <a:srgbClr val="00279F"/>
                </a:solidFill>
                <a:latin typeface="Batang" panose="020B0503020000020004" pitchFamily="18" charset="-127"/>
              </a:defRPr>
            </a:lvl8pPr>
            <a:lvl9pPr marL="3886200" indent="-228600" algn="ctr" eaLnBrk="0" fontAlgn="base" hangingPunct="0">
              <a:spcBef>
                <a:spcPct val="0"/>
              </a:spcBef>
              <a:spcAft>
                <a:spcPct val="0"/>
              </a:spcAft>
              <a:defRPr sz="2400" b="1">
                <a:solidFill>
                  <a:srgbClr val="00279F"/>
                </a:solidFill>
                <a:latin typeface="Batang" panose="020B0503020000020004" pitchFamily="18" charset="-127"/>
              </a:defRPr>
            </a:lvl9pPr>
          </a:lstStyle>
          <a:p>
            <a:pPr algn="r">
              <a:spcAft>
                <a:spcPts val="600"/>
              </a:spcAft>
            </a:pPr>
            <a:fld id="{4ECF334D-0948-4D06-8DB8-39EB52DC8AB1}" type="slidenum">
              <a:rPr lang="en-US" altLang="zh-CN" sz="1200" b="0">
                <a:solidFill>
                  <a:srgbClr val="898989"/>
                </a:solidFill>
                <a:latin typeface="+mn-lt"/>
              </a:rPr>
              <a:pPr algn="r">
                <a:spcAft>
                  <a:spcPts val="600"/>
                </a:spcAft>
              </a:pPr>
              <a:t>56</a:t>
            </a:fld>
            <a:endParaRPr lang="en-US" altLang="zh-CN" sz="1200" b="0">
              <a:solidFill>
                <a:srgbClr val="898989"/>
              </a:solidFill>
              <a:latin typeface="+mn-l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1" name="Rectangle 2">
            <a:extLst>
              <a:ext uri="{FF2B5EF4-FFF2-40B4-BE49-F238E27FC236}">
                <a16:creationId xmlns:a16="http://schemas.microsoft.com/office/drawing/2014/main" id="{A7666E6C-3E00-47DF-A969-6D33858FE9FF}"/>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zh-CN" sz="2600" kern="1200">
                <a:solidFill>
                  <a:srgbClr val="FFFFFF"/>
                </a:solidFill>
                <a:latin typeface="+mj-lt"/>
                <a:ea typeface="+mj-ea"/>
                <a:cs typeface="+mj-cs"/>
              </a:rPr>
              <a:t>Security Concept</a:t>
            </a:r>
          </a:p>
        </p:txBody>
      </p:sp>
      <p:sp>
        <p:nvSpPr>
          <p:cNvPr id="12290" name="Rectangle 16">
            <a:extLst>
              <a:ext uri="{FF2B5EF4-FFF2-40B4-BE49-F238E27FC236}">
                <a16:creationId xmlns:a16="http://schemas.microsoft.com/office/drawing/2014/main" id="{831D977C-CA17-48AA-AD8D-3E4EFF71CB95}"/>
              </a:ext>
            </a:extLst>
          </p:cNvPr>
          <p:cNvSpPr>
            <a:spLocks noGrp="1" noChangeArrowheads="1"/>
          </p:cNvSpPr>
          <p:nvPr>
            <p:ph type="sldNum" sz="quarter" idx="10"/>
          </p:nvPr>
        </p:nvSpPr>
        <p:spPr>
          <a:xfrm>
            <a:off x="11310257" y="6356350"/>
            <a:ext cx="56000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b="1">
                <a:solidFill>
                  <a:srgbClr val="00279F"/>
                </a:solidFill>
                <a:latin typeface="Batang" panose="020B0503020000020004" pitchFamily="18" charset="-127"/>
              </a:defRPr>
            </a:lvl1pPr>
            <a:lvl2pPr marL="742950" indent="-285750">
              <a:defRPr sz="2400" b="1">
                <a:solidFill>
                  <a:srgbClr val="00279F"/>
                </a:solidFill>
                <a:latin typeface="Batang" panose="020B0503020000020004" pitchFamily="18" charset="-127"/>
              </a:defRPr>
            </a:lvl2pPr>
            <a:lvl3pPr marL="1143000" indent="-228600">
              <a:defRPr sz="2400" b="1">
                <a:solidFill>
                  <a:srgbClr val="00279F"/>
                </a:solidFill>
                <a:latin typeface="Batang" panose="020B0503020000020004" pitchFamily="18" charset="-127"/>
              </a:defRPr>
            </a:lvl3pPr>
            <a:lvl4pPr marL="1600200" indent="-228600">
              <a:defRPr sz="2400" b="1">
                <a:solidFill>
                  <a:srgbClr val="00279F"/>
                </a:solidFill>
                <a:latin typeface="Batang" panose="020B0503020000020004" pitchFamily="18" charset="-127"/>
              </a:defRPr>
            </a:lvl4pPr>
            <a:lvl5pPr marL="2057400" indent="-228600">
              <a:defRPr sz="2400" b="1">
                <a:solidFill>
                  <a:srgbClr val="00279F"/>
                </a:solidFill>
                <a:latin typeface="Batang" panose="020B0503020000020004" pitchFamily="18" charset="-127"/>
              </a:defRPr>
            </a:lvl5pPr>
            <a:lvl6pPr marL="2514600" indent="-228600" algn="ctr" eaLnBrk="0" fontAlgn="base" hangingPunct="0">
              <a:spcBef>
                <a:spcPct val="0"/>
              </a:spcBef>
              <a:spcAft>
                <a:spcPct val="0"/>
              </a:spcAft>
              <a:defRPr sz="2400" b="1">
                <a:solidFill>
                  <a:srgbClr val="00279F"/>
                </a:solidFill>
                <a:latin typeface="Batang" panose="020B0503020000020004" pitchFamily="18" charset="-127"/>
              </a:defRPr>
            </a:lvl6pPr>
            <a:lvl7pPr marL="2971800" indent="-228600" algn="ctr" eaLnBrk="0" fontAlgn="base" hangingPunct="0">
              <a:spcBef>
                <a:spcPct val="0"/>
              </a:spcBef>
              <a:spcAft>
                <a:spcPct val="0"/>
              </a:spcAft>
              <a:defRPr sz="2400" b="1">
                <a:solidFill>
                  <a:srgbClr val="00279F"/>
                </a:solidFill>
                <a:latin typeface="Batang" panose="020B0503020000020004" pitchFamily="18" charset="-127"/>
              </a:defRPr>
            </a:lvl7pPr>
            <a:lvl8pPr marL="3429000" indent="-228600" algn="ctr" eaLnBrk="0" fontAlgn="base" hangingPunct="0">
              <a:spcBef>
                <a:spcPct val="0"/>
              </a:spcBef>
              <a:spcAft>
                <a:spcPct val="0"/>
              </a:spcAft>
              <a:defRPr sz="2400" b="1">
                <a:solidFill>
                  <a:srgbClr val="00279F"/>
                </a:solidFill>
                <a:latin typeface="Batang" panose="020B0503020000020004" pitchFamily="18" charset="-127"/>
              </a:defRPr>
            </a:lvl8pPr>
            <a:lvl9pPr marL="3886200" indent="-228600" algn="ctr" eaLnBrk="0" fontAlgn="base" hangingPunct="0">
              <a:spcBef>
                <a:spcPct val="0"/>
              </a:spcBef>
              <a:spcAft>
                <a:spcPct val="0"/>
              </a:spcAft>
              <a:defRPr sz="2400" b="1">
                <a:solidFill>
                  <a:srgbClr val="00279F"/>
                </a:solidFill>
                <a:latin typeface="Batang" panose="020B0503020000020004" pitchFamily="18" charset="-127"/>
              </a:defRPr>
            </a:lvl9pPr>
          </a:lstStyle>
          <a:p>
            <a:pPr algn="r">
              <a:spcAft>
                <a:spcPts val="600"/>
              </a:spcAft>
            </a:pPr>
            <a:fld id="{4ECF334D-0948-4D06-8DB8-39EB52DC8AB1}" type="slidenum">
              <a:rPr lang="en-US" altLang="zh-CN" sz="1200" b="0">
                <a:solidFill>
                  <a:srgbClr val="898989"/>
                </a:solidFill>
                <a:latin typeface="+mn-lt"/>
              </a:rPr>
              <a:pPr algn="r">
                <a:spcAft>
                  <a:spcPts val="600"/>
                </a:spcAft>
              </a:pPr>
              <a:t>57</a:t>
            </a:fld>
            <a:endParaRPr lang="en-US" altLang="zh-CN" sz="1200" b="0">
              <a:solidFill>
                <a:srgbClr val="898989"/>
              </a:solidFill>
              <a:latin typeface="+mn-lt"/>
            </a:endParaRPr>
          </a:p>
        </p:txBody>
      </p:sp>
      <p:pic>
        <p:nvPicPr>
          <p:cNvPr id="7" name="Rectangle 95234">
            <a:extLst>
              <a:ext uri="{FF2B5EF4-FFF2-40B4-BE49-F238E27FC236}">
                <a16:creationId xmlns:a16="http://schemas.microsoft.com/office/drawing/2014/main" id="{94FF0487-66EA-4158-9806-0C0F9F299587}"/>
              </a:ext>
            </a:extLst>
          </p:cNvPr>
          <p:cNvPicPr>
            <a:picLocks noChangeAspect="1" noChangeArrowheads="1"/>
          </p:cNvPicPr>
          <p:nvPr/>
        </p:nvPicPr>
        <p:blipFill>
          <a:blip r:embed="rId3"/>
          <a:srcRect/>
          <a:stretch>
            <a:fillRect/>
          </a:stretch>
        </p:blipFill>
        <p:spPr bwMode="auto">
          <a:xfrm>
            <a:off x="5016588" y="2743200"/>
            <a:ext cx="5114925" cy="34766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Rectangle 7">
            <a:extLst>
              <a:ext uri="{FF2B5EF4-FFF2-40B4-BE49-F238E27FC236}">
                <a16:creationId xmlns:a16="http://schemas.microsoft.com/office/drawing/2014/main" id="{070CF8E8-E3C4-4EBB-8433-4703F32D22BC}"/>
              </a:ext>
            </a:extLst>
          </p:cNvPr>
          <p:cNvSpPr/>
          <p:nvPr/>
        </p:nvSpPr>
        <p:spPr>
          <a:xfrm>
            <a:off x="6310476" y="733424"/>
            <a:ext cx="2348079" cy="923330"/>
          </a:xfrm>
          <a:prstGeom prst="rect">
            <a:avLst/>
          </a:prstGeom>
          <a:effectLst>
            <a:glow rad="228600">
              <a:schemeClr val="accent4">
                <a:satMod val="175000"/>
                <a:alpha val="40000"/>
              </a:schemeClr>
            </a:glow>
            <a:outerShdw blurRad="40000" dist="23000" dir="5400000" rotWithShape="0">
              <a:srgbClr val="000000">
                <a:alpha val="35000"/>
              </a:srgbClr>
            </a:outerShdw>
          </a:effectLst>
          <a:scene3d>
            <a:camera prst="perspectiveContrastingRightFacing"/>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wrap="none">
            <a:spAutoFit/>
          </a:bodyPr>
          <a:lstStyle/>
          <a:p>
            <a:pPr algn="ctr">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People</a:t>
            </a:r>
          </a:p>
        </p:txBody>
      </p:sp>
      <p:sp>
        <p:nvSpPr>
          <p:cNvPr id="9" name="Rectangle 8">
            <a:extLst>
              <a:ext uri="{FF2B5EF4-FFF2-40B4-BE49-F238E27FC236}">
                <a16:creationId xmlns:a16="http://schemas.microsoft.com/office/drawing/2014/main" id="{0E8294C4-A143-4B2B-8A63-FABEEE8D93B6}"/>
              </a:ext>
            </a:extLst>
          </p:cNvPr>
          <p:cNvSpPr/>
          <p:nvPr/>
        </p:nvSpPr>
        <p:spPr>
          <a:xfrm rot="17489266">
            <a:off x="2945836" y="3033583"/>
            <a:ext cx="2756844" cy="923330"/>
          </a:xfrm>
          <a:prstGeom prst="rect">
            <a:avLst/>
          </a:prstGeom>
          <a:solidFill>
            <a:srgbClr val="00B050"/>
          </a:solidFill>
          <a:effectLst>
            <a:glow rad="228600">
              <a:schemeClr val="accent2">
                <a:satMod val="175000"/>
                <a:alpha val="40000"/>
              </a:schemeClr>
            </a:glow>
            <a:outerShdw blurRad="40000" dist="23000" dir="5400000" rotWithShape="0">
              <a:srgbClr val="000000">
                <a:alpha val="35000"/>
              </a:srgbClr>
            </a:outerShdw>
          </a:effectLst>
          <a:scene3d>
            <a:camera prst="perspectiveRelaxedModerately"/>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wrap="none">
            <a:spAutoFit/>
          </a:bodyPr>
          <a:lstStyle/>
          <a:p>
            <a:pPr algn="ctr">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Process</a:t>
            </a:r>
          </a:p>
        </p:txBody>
      </p:sp>
      <p:sp>
        <p:nvSpPr>
          <p:cNvPr id="10" name="Rectangle 9">
            <a:extLst>
              <a:ext uri="{FF2B5EF4-FFF2-40B4-BE49-F238E27FC236}">
                <a16:creationId xmlns:a16="http://schemas.microsoft.com/office/drawing/2014/main" id="{070860F1-23E6-428F-8C9E-C9DEAB4D8CF3}"/>
              </a:ext>
            </a:extLst>
          </p:cNvPr>
          <p:cNvSpPr/>
          <p:nvPr/>
        </p:nvSpPr>
        <p:spPr>
          <a:xfrm rot="3980676">
            <a:off x="8878566" y="3352934"/>
            <a:ext cx="4124462" cy="923330"/>
          </a:xfrm>
          <a:prstGeom prst="rect">
            <a:avLst/>
          </a:prstGeom>
          <a:solidFill>
            <a:srgbClr val="FFC000"/>
          </a:solidFill>
          <a:effectLst>
            <a:glow rad="228600">
              <a:schemeClr val="accent6">
                <a:satMod val="175000"/>
                <a:alpha val="40000"/>
              </a:schemeClr>
            </a:glow>
            <a:outerShdw blurRad="40000" dist="23000" dir="5400000" rotWithShape="0">
              <a:srgbClr val="000000">
                <a:alpha val="35000"/>
              </a:srgbClr>
            </a:outerShdw>
          </a:effectLst>
          <a:scene3d>
            <a:camera prst="isometricOffAxis2Left"/>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wrap="none">
            <a:spAutoFit/>
          </a:bodyPr>
          <a:lstStyle/>
          <a:p>
            <a:pPr algn="ctr">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technology</a:t>
            </a:r>
          </a:p>
        </p:txBody>
      </p:sp>
    </p:spTree>
    <p:extLst>
      <p:ext uri="{BB962C8B-B14F-4D97-AF65-F5344CB8AC3E}">
        <p14:creationId xmlns:p14="http://schemas.microsoft.com/office/powerpoint/2010/main" val="44841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ppt_w*2.5"/>
                                          </p:val>
                                        </p:tav>
                                        <p:tav tm="100000">
                                          <p:val>
                                            <p:strVal val="#ppt_w"/>
                                          </p:val>
                                        </p:tav>
                                      </p:tavLst>
                                    </p:anim>
                                    <p:anim calcmode="lin" valueType="num">
                                      <p:cBhvr>
                                        <p:cTn id="8" dur="500" fill="hold"/>
                                        <p:tgtEl>
                                          <p:spTgt spid="8"/>
                                        </p:tgtEl>
                                        <p:attrNameLst>
                                          <p:attrName>ppt_h</p:attrName>
                                        </p:attrNameLst>
                                      </p:cBhvr>
                                      <p:tavLst>
                                        <p:tav tm="0">
                                          <p:val>
                                            <p:strVal val="#ppt_h*0.01"/>
                                          </p:val>
                                        </p:tav>
                                        <p:tav tm="100000">
                                          <p:val>
                                            <p:strVal val="#ppt_h"/>
                                          </p:val>
                                        </p:tav>
                                      </p:tavLst>
                                    </p:anim>
                                    <p:anim calcmode="lin" valueType="num">
                                      <p:cBhvr>
                                        <p:cTn id="9" dur="500" fill="hold"/>
                                        <p:tgtEl>
                                          <p:spTgt spid="8"/>
                                        </p:tgtEl>
                                        <p:attrNameLst>
                                          <p:attrName>ppt_x</p:attrName>
                                        </p:attrNameLst>
                                      </p:cBhvr>
                                      <p:tavLst>
                                        <p:tav tm="0">
                                          <p:val>
                                            <p:strVal val="#ppt_x"/>
                                          </p:val>
                                        </p:tav>
                                        <p:tav tm="100000">
                                          <p:val>
                                            <p:strVal val="#ppt_x"/>
                                          </p:val>
                                        </p:tav>
                                      </p:tavLst>
                                    </p:anim>
                                    <p:anim calcmode="lin" valueType="num">
                                      <p:cBhvr>
                                        <p:cTn id="10" dur="500" fill="hold"/>
                                        <p:tgtEl>
                                          <p:spTgt spid="8"/>
                                        </p:tgtEl>
                                        <p:attrNameLst>
                                          <p:attrName>ppt_y</p:attrName>
                                        </p:attrNameLst>
                                      </p:cBhvr>
                                      <p:tavLst>
                                        <p:tav tm="0">
                                          <p:val>
                                            <p:strVal val="#ppt_h+1"/>
                                          </p:val>
                                        </p:tav>
                                        <p:tav tm="100000">
                                          <p:val>
                                            <p:strVal val="#ppt_y"/>
                                          </p:val>
                                        </p:tav>
                                      </p:tavLst>
                                    </p:anim>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strVal val="#ppt_w*2.5"/>
                                          </p:val>
                                        </p:tav>
                                        <p:tav tm="100000">
                                          <p:val>
                                            <p:strVal val="#ppt_w"/>
                                          </p:val>
                                        </p:tav>
                                      </p:tavLst>
                                    </p:anim>
                                    <p:anim calcmode="lin" valueType="num">
                                      <p:cBhvr>
                                        <p:cTn id="17" dur="500" fill="hold"/>
                                        <p:tgtEl>
                                          <p:spTgt spid="9"/>
                                        </p:tgtEl>
                                        <p:attrNameLst>
                                          <p:attrName>ppt_h</p:attrName>
                                        </p:attrNameLst>
                                      </p:cBhvr>
                                      <p:tavLst>
                                        <p:tav tm="0">
                                          <p:val>
                                            <p:strVal val="#ppt_h*0.01"/>
                                          </p:val>
                                        </p:tav>
                                        <p:tav tm="100000">
                                          <p:val>
                                            <p:strVal val="#ppt_h"/>
                                          </p:val>
                                        </p:tav>
                                      </p:tavLst>
                                    </p:anim>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h+1"/>
                                          </p:val>
                                        </p:tav>
                                        <p:tav tm="100000">
                                          <p:val>
                                            <p:strVal val="#ppt_y"/>
                                          </p:val>
                                        </p:tav>
                                      </p:tavLst>
                                    </p:anim>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strVal val="#ppt_w*2.5"/>
                                          </p:val>
                                        </p:tav>
                                        <p:tav tm="100000">
                                          <p:val>
                                            <p:strVal val="#ppt_w"/>
                                          </p:val>
                                        </p:tav>
                                      </p:tavLst>
                                    </p:anim>
                                    <p:anim calcmode="lin" valueType="num">
                                      <p:cBhvr>
                                        <p:cTn id="26" dur="500" fill="hold"/>
                                        <p:tgtEl>
                                          <p:spTgt spid="10"/>
                                        </p:tgtEl>
                                        <p:attrNameLst>
                                          <p:attrName>ppt_h</p:attrName>
                                        </p:attrNameLst>
                                      </p:cBhvr>
                                      <p:tavLst>
                                        <p:tav tm="0">
                                          <p:val>
                                            <p:strVal val="#ppt_h*0.01"/>
                                          </p:val>
                                        </p:tav>
                                        <p:tav tm="100000">
                                          <p:val>
                                            <p:strVal val="#ppt_h"/>
                                          </p:val>
                                        </p:tav>
                                      </p:tavLst>
                                    </p:anim>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h+1"/>
                                          </p:val>
                                        </p:tav>
                                        <p:tav tm="100000">
                                          <p:val>
                                            <p:strVal val="#ppt_y"/>
                                          </p:val>
                                        </p:tav>
                                      </p:tavLst>
                                    </p:anim>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43" name="Rectangle 2">
            <a:extLst>
              <a:ext uri="{FF2B5EF4-FFF2-40B4-BE49-F238E27FC236}">
                <a16:creationId xmlns:a16="http://schemas.microsoft.com/office/drawing/2014/main" id="{1023D036-1E99-4A90-8458-6E26A6B40EBA}"/>
              </a:ext>
            </a:extLst>
          </p:cNvPr>
          <p:cNvSpPr>
            <a:spLocks noGrp="1" noChangeArrowheads="1"/>
          </p:cNvSpPr>
          <p:nvPr>
            <p:ph type="title"/>
          </p:nvPr>
        </p:nvSpPr>
        <p:spPr>
          <a:xfrm>
            <a:off x="640079" y="2053641"/>
            <a:ext cx="3669161" cy="2760098"/>
          </a:xfrm>
        </p:spPr>
        <p:txBody>
          <a:bodyPr>
            <a:normAutofit/>
          </a:bodyPr>
          <a:lstStyle/>
          <a:p>
            <a:r>
              <a:rPr lang="en-US" altLang="zh-CN" dirty="0">
                <a:solidFill>
                  <a:srgbClr val="FFFFFF"/>
                </a:solidFill>
                <a:ea typeface="宋体" panose="02010600030101010101" pitchFamily="2" charset="-122"/>
              </a:rPr>
              <a:t>Why Not Building a Fortress?</a:t>
            </a:r>
            <a:endParaRPr lang="zh-CN" altLang="en-US" dirty="0">
              <a:solidFill>
                <a:srgbClr val="FFFFFF"/>
              </a:solidFill>
              <a:ea typeface="宋体" panose="02010600030101010101" pitchFamily="2" charset="-122"/>
            </a:endParaRPr>
          </a:p>
        </p:txBody>
      </p:sp>
      <p:sp>
        <p:nvSpPr>
          <p:cNvPr id="10244" name="Rectangle 3">
            <a:extLst>
              <a:ext uri="{FF2B5EF4-FFF2-40B4-BE49-F238E27FC236}">
                <a16:creationId xmlns:a16="http://schemas.microsoft.com/office/drawing/2014/main" id="{9E6A7328-8CC6-411B-940D-C97CBC892ABB}"/>
              </a:ext>
            </a:extLst>
          </p:cNvPr>
          <p:cNvSpPr>
            <a:spLocks noGrp="1" noChangeArrowheads="1"/>
          </p:cNvSpPr>
          <p:nvPr>
            <p:ph type="body" idx="1"/>
          </p:nvPr>
        </p:nvSpPr>
        <p:spPr>
          <a:xfrm>
            <a:off x="6090574" y="801866"/>
            <a:ext cx="5306084" cy="5230634"/>
          </a:xfrm>
        </p:spPr>
        <p:txBody>
          <a:bodyPr anchor="ctr">
            <a:normAutofit/>
          </a:bodyPr>
          <a:lstStyle/>
          <a:p>
            <a:r>
              <a:rPr lang="en-US" altLang="zh-CN" sz="2400" dirty="0">
                <a:solidFill>
                  <a:srgbClr val="000000"/>
                </a:solidFill>
                <a:ea typeface="宋体" panose="02010600030101010101" pitchFamily="2" charset="-122"/>
              </a:rPr>
              <a:t>Security is always a secondary concern</a:t>
            </a:r>
          </a:p>
          <a:p>
            <a:pPr lvl="1">
              <a:buFont typeface="Wingdings" panose="05000000000000000000" pitchFamily="2" charset="2"/>
              <a:buChar char="v"/>
            </a:pPr>
            <a:r>
              <a:rPr lang="en-US" altLang="zh-CN" dirty="0">
                <a:solidFill>
                  <a:srgbClr val="000000"/>
                </a:solidFill>
                <a:ea typeface="宋体" panose="02010600030101010101" pitchFamily="2" charset="-122"/>
              </a:rPr>
              <a:t>Primary goal of software is to provide functionalities or services. Hence, there is often a trade-off/conflict between</a:t>
            </a:r>
          </a:p>
          <a:p>
            <a:pPr lvl="2">
              <a:buFont typeface="Wingdings" panose="05000000000000000000" pitchFamily="2" charset="2"/>
              <a:buChar char="q"/>
            </a:pPr>
            <a:r>
              <a:rPr lang="en-US" altLang="zh-CN" sz="2400" dirty="0">
                <a:solidFill>
                  <a:srgbClr val="000000"/>
                </a:solidFill>
                <a:ea typeface="宋体" panose="02010600030101010101" pitchFamily="2" charset="-122"/>
              </a:rPr>
              <a:t>security</a:t>
            </a:r>
          </a:p>
          <a:p>
            <a:pPr lvl="2">
              <a:buFont typeface="Wingdings" panose="05000000000000000000" pitchFamily="2" charset="2"/>
              <a:buChar char="q"/>
            </a:pPr>
            <a:r>
              <a:rPr lang="en-US" altLang="zh-CN" sz="2400" dirty="0">
                <a:solidFill>
                  <a:srgbClr val="000000"/>
                </a:solidFill>
                <a:ea typeface="宋体" panose="02010600030101010101" pitchFamily="2" charset="-122"/>
              </a:rPr>
              <a:t>functionality &amp; convenience</a:t>
            </a:r>
          </a:p>
          <a:p>
            <a:pPr lvl="1">
              <a:buFont typeface="Wingdings" panose="05000000000000000000" pitchFamily="2" charset="2"/>
              <a:buChar char="v"/>
            </a:pPr>
            <a:r>
              <a:rPr lang="en-US" altLang="zh-CN" dirty="0">
                <a:solidFill>
                  <a:srgbClr val="000000"/>
                </a:solidFill>
                <a:ea typeface="宋体" panose="02010600030101010101" pitchFamily="2" charset="-122"/>
              </a:rPr>
              <a:t>Managing associated risks is a derived/secondary concern</a:t>
            </a:r>
          </a:p>
          <a:p>
            <a:r>
              <a:rPr lang="en-US" altLang="zh-CN" sz="2400" dirty="0">
                <a:solidFill>
                  <a:srgbClr val="000000"/>
                </a:solidFill>
                <a:ea typeface="宋体" panose="02010600030101010101" pitchFamily="2" charset="-122"/>
              </a:rPr>
              <a:t>Security achievement is hard to evaluate when nothing bad happens</a:t>
            </a:r>
          </a:p>
          <a:p>
            <a:pPr lvl="1"/>
            <a:endParaRPr lang="zh-CN" altLang="en-US" dirty="0">
              <a:solidFill>
                <a:srgbClr val="000000"/>
              </a:solidFill>
              <a:ea typeface="宋体" panose="02010600030101010101" pitchFamily="2" charset="-122"/>
            </a:endParaRPr>
          </a:p>
        </p:txBody>
      </p:sp>
      <p:sp>
        <p:nvSpPr>
          <p:cNvPr id="10242" name="Rectangle 16">
            <a:extLst>
              <a:ext uri="{FF2B5EF4-FFF2-40B4-BE49-F238E27FC236}">
                <a16:creationId xmlns:a16="http://schemas.microsoft.com/office/drawing/2014/main" id="{D8060611-ECF7-46B0-B82C-568F99DF7172}"/>
              </a:ext>
            </a:extLst>
          </p:cNvPr>
          <p:cNvSpPr>
            <a:spLocks noGrp="1" noChangeArrowheads="1"/>
          </p:cNvSpPr>
          <p:nvPr>
            <p:ph type="sldNum" sz="quarter" idx="10"/>
          </p:nvPr>
        </p:nvSpPr>
        <p:spPr>
          <a:xfrm>
            <a:off x="10825930" y="6223702"/>
            <a:ext cx="570728"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b="1">
                <a:solidFill>
                  <a:srgbClr val="00279F"/>
                </a:solidFill>
                <a:latin typeface="Batang" panose="020B0503020000020004" pitchFamily="18" charset="-127"/>
              </a:defRPr>
            </a:lvl1pPr>
            <a:lvl2pPr marL="742950" indent="-285750">
              <a:defRPr sz="2400" b="1">
                <a:solidFill>
                  <a:srgbClr val="00279F"/>
                </a:solidFill>
                <a:latin typeface="Batang" panose="020B0503020000020004" pitchFamily="18" charset="-127"/>
              </a:defRPr>
            </a:lvl2pPr>
            <a:lvl3pPr marL="1143000" indent="-228600">
              <a:defRPr sz="2400" b="1">
                <a:solidFill>
                  <a:srgbClr val="00279F"/>
                </a:solidFill>
                <a:latin typeface="Batang" panose="020B0503020000020004" pitchFamily="18" charset="-127"/>
              </a:defRPr>
            </a:lvl3pPr>
            <a:lvl4pPr marL="1600200" indent="-228600">
              <a:defRPr sz="2400" b="1">
                <a:solidFill>
                  <a:srgbClr val="00279F"/>
                </a:solidFill>
                <a:latin typeface="Batang" panose="020B0503020000020004" pitchFamily="18" charset="-127"/>
              </a:defRPr>
            </a:lvl4pPr>
            <a:lvl5pPr marL="2057400" indent="-228600">
              <a:defRPr sz="2400" b="1">
                <a:solidFill>
                  <a:srgbClr val="00279F"/>
                </a:solidFill>
                <a:latin typeface="Batang" panose="020B0503020000020004" pitchFamily="18" charset="-127"/>
              </a:defRPr>
            </a:lvl5pPr>
            <a:lvl6pPr marL="2514600" indent="-228600" algn="ctr" eaLnBrk="0" fontAlgn="base" hangingPunct="0">
              <a:spcBef>
                <a:spcPct val="0"/>
              </a:spcBef>
              <a:spcAft>
                <a:spcPct val="0"/>
              </a:spcAft>
              <a:defRPr sz="2400" b="1">
                <a:solidFill>
                  <a:srgbClr val="00279F"/>
                </a:solidFill>
                <a:latin typeface="Batang" panose="020B0503020000020004" pitchFamily="18" charset="-127"/>
              </a:defRPr>
            </a:lvl6pPr>
            <a:lvl7pPr marL="2971800" indent="-228600" algn="ctr" eaLnBrk="0" fontAlgn="base" hangingPunct="0">
              <a:spcBef>
                <a:spcPct val="0"/>
              </a:spcBef>
              <a:spcAft>
                <a:spcPct val="0"/>
              </a:spcAft>
              <a:defRPr sz="2400" b="1">
                <a:solidFill>
                  <a:srgbClr val="00279F"/>
                </a:solidFill>
                <a:latin typeface="Batang" panose="020B0503020000020004" pitchFamily="18" charset="-127"/>
              </a:defRPr>
            </a:lvl7pPr>
            <a:lvl8pPr marL="3429000" indent="-228600" algn="ctr" eaLnBrk="0" fontAlgn="base" hangingPunct="0">
              <a:spcBef>
                <a:spcPct val="0"/>
              </a:spcBef>
              <a:spcAft>
                <a:spcPct val="0"/>
              </a:spcAft>
              <a:defRPr sz="2400" b="1">
                <a:solidFill>
                  <a:srgbClr val="00279F"/>
                </a:solidFill>
                <a:latin typeface="Batang" panose="020B0503020000020004" pitchFamily="18" charset="-127"/>
              </a:defRPr>
            </a:lvl8pPr>
            <a:lvl9pPr marL="3886200" indent="-228600" algn="ctr" eaLnBrk="0" fontAlgn="base" hangingPunct="0">
              <a:spcBef>
                <a:spcPct val="0"/>
              </a:spcBef>
              <a:spcAft>
                <a:spcPct val="0"/>
              </a:spcAft>
              <a:defRPr sz="2400" b="1">
                <a:solidFill>
                  <a:srgbClr val="00279F"/>
                </a:solidFill>
                <a:latin typeface="Batang" panose="020B0503020000020004" pitchFamily="18" charset="-127"/>
              </a:defRPr>
            </a:lvl9pPr>
          </a:lstStyle>
          <a:p>
            <a:pPr>
              <a:spcAft>
                <a:spcPts val="600"/>
              </a:spcAft>
            </a:pPr>
            <a:fld id="{9C6360F4-66F0-40CC-ADCD-994D2D220793}" type="slidenum">
              <a:rPr lang="zh-CN" altLang="en-US" sz="1000" b="0">
                <a:solidFill>
                  <a:srgbClr val="898989"/>
                </a:solidFill>
                <a:latin typeface="Arial" panose="020B0604020202020204" pitchFamily="34" charset="0"/>
              </a:rPr>
              <a:pPr>
                <a:spcAft>
                  <a:spcPts val="600"/>
                </a:spcAft>
              </a:pPr>
              <a:t>6</a:t>
            </a:fld>
            <a:endParaRPr lang="en-US" altLang="zh-CN" sz="1000" b="0">
              <a:solidFill>
                <a:srgbClr val="898989"/>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E6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2">
            <a:extLst>
              <a:ext uri="{FF2B5EF4-FFF2-40B4-BE49-F238E27FC236}">
                <a16:creationId xmlns:a16="http://schemas.microsoft.com/office/drawing/2014/main" id="{98E0988A-6BC1-4B8F-83C1-3C7F1A696327}"/>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zh-CN" sz="2600" kern="1200">
                <a:solidFill>
                  <a:srgbClr val="FFFFFF"/>
                </a:solidFill>
                <a:latin typeface="+mj-lt"/>
                <a:ea typeface="+mj-ea"/>
                <a:cs typeface="+mj-cs"/>
              </a:rPr>
              <a:t>Functionality vs Security</a:t>
            </a:r>
          </a:p>
        </p:txBody>
      </p:sp>
      <p:pic>
        <p:nvPicPr>
          <p:cNvPr id="11268" name="Picture 4">
            <a:extLst>
              <a:ext uri="{FF2B5EF4-FFF2-40B4-BE49-F238E27FC236}">
                <a16:creationId xmlns:a16="http://schemas.microsoft.com/office/drawing/2014/main" id="{162605DB-550A-4866-99E3-C1C5B825C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375" y="961812"/>
            <a:ext cx="6574649" cy="4930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266" name="Rectangle 16">
            <a:extLst>
              <a:ext uri="{FF2B5EF4-FFF2-40B4-BE49-F238E27FC236}">
                <a16:creationId xmlns:a16="http://schemas.microsoft.com/office/drawing/2014/main" id="{0BBCC999-CBD6-481A-8C39-AD8DB3BFD912}"/>
              </a:ext>
            </a:extLst>
          </p:cNvPr>
          <p:cNvSpPr>
            <a:spLocks noGrp="1" noChangeArrowheads="1"/>
          </p:cNvSpPr>
          <p:nvPr>
            <p:ph type="sldNum" sz="quarter" idx="10"/>
          </p:nvPr>
        </p:nvSpPr>
        <p:spPr>
          <a:xfrm>
            <a:off x="11310257" y="6356350"/>
            <a:ext cx="56000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b="1">
                <a:solidFill>
                  <a:srgbClr val="00279F"/>
                </a:solidFill>
                <a:latin typeface="Batang" panose="020B0503020000020004" pitchFamily="18" charset="-127"/>
              </a:defRPr>
            </a:lvl1pPr>
            <a:lvl2pPr marL="742950" indent="-285750">
              <a:defRPr sz="2400" b="1">
                <a:solidFill>
                  <a:srgbClr val="00279F"/>
                </a:solidFill>
                <a:latin typeface="Batang" panose="020B0503020000020004" pitchFamily="18" charset="-127"/>
              </a:defRPr>
            </a:lvl2pPr>
            <a:lvl3pPr marL="1143000" indent="-228600">
              <a:defRPr sz="2400" b="1">
                <a:solidFill>
                  <a:srgbClr val="00279F"/>
                </a:solidFill>
                <a:latin typeface="Batang" panose="020B0503020000020004" pitchFamily="18" charset="-127"/>
              </a:defRPr>
            </a:lvl3pPr>
            <a:lvl4pPr marL="1600200" indent="-228600">
              <a:defRPr sz="2400" b="1">
                <a:solidFill>
                  <a:srgbClr val="00279F"/>
                </a:solidFill>
                <a:latin typeface="Batang" panose="020B0503020000020004" pitchFamily="18" charset="-127"/>
              </a:defRPr>
            </a:lvl4pPr>
            <a:lvl5pPr marL="2057400" indent="-228600">
              <a:defRPr sz="2400" b="1">
                <a:solidFill>
                  <a:srgbClr val="00279F"/>
                </a:solidFill>
                <a:latin typeface="Batang" panose="020B0503020000020004" pitchFamily="18" charset="-127"/>
              </a:defRPr>
            </a:lvl5pPr>
            <a:lvl6pPr marL="2514600" indent="-228600" algn="ctr" eaLnBrk="0" fontAlgn="base" hangingPunct="0">
              <a:spcBef>
                <a:spcPct val="0"/>
              </a:spcBef>
              <a:spcAft>
                <a:spcPct val="0"/>
              </a:spcAft>
              <a:defRPr sz="2400" b="1">
                <a:solidFill>
                  <a:srgbClr val="00279F"/>
                </a:solidFill>
                <a:latin typeface="Batang" panose="020B0503020000020004" pitchFamily="18" charset="-127"/>
              </a:defRPr>
            </a:lvl6pPr>
            <a:lvl7pPr marL="2971800" indent="-228600" algn="ctr" eaLnBrk="0" fontAlgn="base" hangingPunct="0">
              <a:spcBef>
                <a:spcPct val="0"/>
              </a:spcBef>
              <a:spcAft>
                <a:spcPct val="0"/>
              </a:spcAft>
              <a:defRPr sz="2400" b="1">
                <a:solidFill>
                  <a:srgbClr val="00279F"/>
                </a:solidFill>
                <a:latin typeface="Batang" panose="020B0503020000020004" pitchFamily="18" charset="-127"/>
              </a:defRPr>
            </a:lvl7pPr>
            <a:lvl8pPr marL="3429000" indent="-228600" algn="ctr" eaLnBrk="0" fontAlgn="base" hangingPunct="0">
              <a:spcBef>
                <a:spcPct val="0"/>
              </a:spcBef>
              <a:spcAft>
                <a:spcPct val="0"/>
              </a:spcAft>
              <a:defRPr sz="2400" b="1">
                <a:solidFill>
                  <a:srgbClr val="00279F"/>
                </a:solidFill>
                <a:latin typeface="Batang" panose="020B0503020000020004" pitchFamily="18" charset="-127"/>
              </a:defRPr>
            </a:lvl8pPr>
            <a:lvl9pPr marL="3886200" indent="-228600" algn="ctr" eaLnBrk="0" fontAlgn="base" hangingPunct="0">
              <a:spcBef>
                <a:spcPct val="0"/>
              </a:spcBef>
              <a:spcAft>
                <a:spcPct val="0"/>
              </a:spcAft>
              <a:defRPr sz="2400" b="1">
                <a:solidFill>
                  <a:srgbClr val="00279F"/>
                </a:solidFill>
                <a:latin typeface="Batang" panose="020B0503020000020004" pitchFamily="18" charset="-127"/>
              </a:defRPr>
            </a:lvl9pPr>
          </a:lstStyle>
          <a:p>
            <a:pPr algn="r">
              <a:spcAft>
                <a:spcPts val="600"/>
              </a:spcAft>
            </a:pPr>
            <a:fld id="{14D807C1-80E4-4A3A-9061-F348B730A22A}" type="slidenum">
              <a:rPr lang="en-US" altLang="zh-CN" sz="1200" b="0">
                <a:solidFill>
                  <a:srgbClr val="898989"/>
                </a:solidFill>
                <a:latin typeface="+mn-lt"/>
              </a:rPr>
              <a:pPr algn="r">
                <a:spcAft>
                  <a:spcPts val="600"/>
                </a:spcAft>
              </a:pPr>
              <a:t>7</a:t>
            </a:fld>
            <a:endParaRPr lang="en-US" altLang="zh-CN" sz="1200" b="0">
              <a:solidFill>
                <a:srgbClr val="898989"/>
              </a:solidFill>
              <a:latin typeface="+mn-lt"/>
            </a:endParaRPr>
          </a:p>
        </p:txBody>
      </p:sp>
    </p:spTree>
    <p:extLst>
      <p:ext uri="{BB962C8B-B14F-4D97-AF65-F5344CB8AC3E}">
        <p14:creationId xmlns:p14="http://schemas.microsoft.com/office/powerpoint/2010/main" val="274703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43" name="Rectangle 2">
            <a:extLst>
              <a:ext uri="{FF2B5EF4-FFF2-40B4-BE49-F238E27FC236}">
                <a16:creationId xmlns:a16="http://schemas.microsoft.com/office/drawing/2014/main" id="{1023D036-1E99-4A90-8458-6E26A6B40EBA}"/>
              </a:ext>
            </a:extLst>
          </p:cNvPr>
          <p:cNvSpPr>
            <a:spLocks noGrp="1" noChangeArrowheads="1"/>
          </p:cNvSpPr>
          <p:nvPr>
            <p:ph type="title"/>
          </p:nvPr>
        </p:nvSpPr>
        <p:spPr>
          <a:xfrm>
            <a:off x="640079" y="2053641"/>
            <a:ext cx="3669161" cy="2760098"/>
          </a:xfrm>
        </p:spPr>
        <p:txBody>
          <a:bodyPr>
            <a:normAutofit/>
          </a:bodyPr>
          <a:lstStyle/>
          <a:p>
            <a:r>
              <a:rPr lang="en-US" altLang="zh-CN" dirty="0">
                <a:solidFill>
                  <a:srgbClr val="FFFFFF"/>
                </a:solidFill>
                <a:ea typeface="宋体" panose="02010600030101010101" pitchFamily="2" charset="-122"/>
              </a:rPr>
              <a:t>Software Vulnerability and Software Bugs </a:t>
            </a:r>
            <a:endParaRPr lang="zh-CN" altLang="en-US" dirty="0">
              <a:solidFill>
                <a:srgbClr val="FFFFFF"/>
              </a:solidFill>
              <a:ea typeface="宋体" panose="02010600030101010101" pitchFamily="2" charset="-122"/>
            </a:endParaRPr>
          </a:p>
        </p:txBody>
      </p:sp>
      <p:sp>
        <p:nvSpPr>
          <p:cNvPr id="10244" name="Rectangle 3">
            <a:extLst>
              <a:ext uri="{FF2B5EF4-FFF2-40B4-BE49-F238E27FC236}">
                <a16:creationId xmlns:a16="http://schemas.microsoft.com/office/drawing/2014/main" id="{9E6A7328-8CC6-411B-940D-C97CBC892ABB}"/>
              </a:ext>
            </a:extLst>
          </p:cNvPr>
          <p:cNvSpPr>
            <a:spLocks noGrp="1" noChangeArrowheads="1"/>
          </p:cNvSpPr>
          <p:nvPr>
            <p:ph type="body" idx="1"/>
          </p:nvPr>
        </p:nvSpPr>
        <p:spPr>
          <a:xfrm>
            <a:off x="5314548" y="801866"/>
            <a:ext cx="6082110" cy="5230634"/>
          </a:xfrm>
        </p:spPr>
        <p:txBody>
          <a:bodyPr anchor="ctr">
            <a:normAutofit/>
          </a:bodyPr>
          <a:lstStyle/>
          <a:p>
            <a:r>
              <a:rPr lang="en-US" altLang="zh-CN" sz="2400" dirty="0">
                <a:solidFill>
                  <a:srgbClr val="000000"/>
                </a:solidFill>
                <a:ea typeface="宋体" panose="02010600030101010101" pitchFamily="2" charset="-122"/>
              </a:rPr>
              <a:t>Software Bugs and Design Flaws are directly related to Software Vulnerabilities.</a:t>
            </a:r>
          </a:p>
          <a:p>
            <a:pPr lvl="1">
              <a:buFont typeface="Wingdings" panose="05000000000000000000" pitchFamily="2" charset="2"/>
              <a:buChar char="v"/>
            </a:pPr>
            <a:r>
              <a:rPr lang="en-US" dirty="0"/>
              <a:t>CWE is a Software Assurance strategic initiative sponsored by the National Cyber Security Division of the U.S. Department of Homeland Security, which is dedicated to track and analyze software vulnerabilities.</a:t>
            </a:r>
          </a:p>
          <a:p>
            <a:endParaRPr lang="en-US" altLang="zh-CN" sz="2400" dirty="0">
              <a:solidFill>
                <a:srgbClr val="000000"/>
              </a:solidFill>
              <a:ea typeface="宋体" panose="02010600030101010101" pitchFamily="2" charset="-122"/>
            </a:endParaRPr>
          </a:p>
          <a:p>
            <a:endParaRPr lang="zh-CN" altLang="en-US" dirty="0">
              <a:solidFill>
                <a:srgbClr val="000000"/>
              </a:solidFill>
              <a:ea typeface="宋体" panose="02010600030101010101" pitchFamily="2" charset="-122"/>
            </a:endParaRPr>
          </a:p>
        </p:txBody>
      </p:sp>
      <p:sp>
        <p:nvSpPr>
          <p:cNvPr id="10242" name="Rectangle 16">
            <a:extLst>
              <a:ext uri="{FF2B5EF4-FFF2-40B4-BE49-F238E27FC236}">
                <a16:creationId xmlns:a16="http://schemas.microsoft.com/office/drawing/2014/main" id="{D8060611-ECF7-46B0-B82C-568F99DF7172}"/>
              </a:ext>
            </a:extLst>
          </p:cNvPr>
          <p:cNvSpPr>
            <a:spLocks noGrp="1" noChangeArrowheads="1"/>
          </p:cNvSpPr>
          <p:nvPr>
            <p:ph type="sldNum" sz="quarter" idx="10"/>
          </p:nvPr>
        </p:nvSpPr>
        <p:spPr>
          <a:xfrm>
            <a:off x="10825930" y="6223702"/>
            <a:ext cx="570728"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b="1">
                <a:solidFill>
                  <a:srgbClr val="00279F"/>
                </a:solidFill>
                <a:latin typeface="Batang" panose="020B0503020000020004" pitchFamily="18" charset="-127"/>
              </a:defRPr>
            </a:lvl1pPr>
            <a:lvl2pPr marL="742950" indent="-285750">
              <a:defRPr sz="2400" b="1">
                <a:solidFill>
                  <a:srgbClr val="00279F"/>
                </a:solidFill>
                <a:latin typeface="Batang" panose="020B0503020000020004" pitchFamily="18" charset="-127"/>
              </a:defRPr>
            </a:lvl2pPr>
            <a:lvl3pPr marL="1143000" indent="-228600">
              <a:defRPr sz="2400" b="1">
                <a:solidFill>
                  <a:srgbClr val="00279F"/>
                </a:solidFill>
                <a:latin typeface="Batang" panose="020B0503020000020004" pitchFamily="18" charset="-127"/>
              </a:defRPr>
            </a:lvl3pPr>
            <a:lvl4pPr marL="1600200" indent="-228600">
              <a:defRPr sz="2400" b="1">
                <a:solidFill>
                  <a:srgbClr val="00279F"/>
                </a:solidFill>
                <a:latin typeface="Batang" panose="020B0503020000020004" pitchFamily="18" charset="-127"/>
              </a:defRPr>
            </a:lvl4pPr>
            <a:lvl5pPr marL="2057400" indent="-228600">
              <a:defRPr sz="2400" b="1">
                <a:solidFill>
                  <a:srgbClr val="00279F"/>
                </a:solidFill>
                <a:latin typeface="Batang" panose="020B0503020000020004" pitchFamily="18" charset="-127"/>
              </a:defRPr>
            </a:lvl5pPr>
            <a:lvl6pPr marL="2514600" indent="-228600" algn="ctr" eaLnBrk="0" fontAlgn="base" hangingPunct="0">
              <a:spcBef>
                <a:spcPct val="0"/>
              </a:spcBef>
              <a:spcAft>
                <a:spcPct val="0"/>
              </a:spcAft>
              <a:defRPr sz="2400" b="1">
                <a:solidFill>
                  <a:srgbClr val="00279F"/>
                </a:solidFill>
                <a:latin typeface="Batang" panose="020B0503020000020004" pitchFamily="18" charset="-127"/>
              </a:defRPr>
            </a:lvl6pPr>
            <a:lvl7pPr marL="2971800" indent="-228600" algn="ctr" eaLnBrk="0" fontAlgn="base" hangingPunct="0">
              <a:spcBef>
                <a:spcPct val="0"/>
              </a:spcBef>
              <a:spcAft>
                <a:spcPct val="0"/>
              </a:spcAft>
              <a:defRPr sz="2400" b="1">
                <a:solidFill>
                  <a:srgbClr val="00279F"/>
                </a:solidFill>
                <a:latin typeface="Batang" panose="020B0503020000020004" pitchFamily="18" charset="-127"/>
              </a:defRPr>
            </a:lvl7pPr>
            <a:lvl8pPr marL="3429000" indent="-228600" algn="ctr" eaLnBrk="0" fontAlgn="base" hangingPunct="0">
              <a:spcBef>
                <a:spcPct val="0"/>
              </a:spcBef>
              <a:spcAft>
                <a:spcPct val="0"/>
              </a:spcAft>
              <a:defRPr sz="2400" b="1">
                <a:solidFill>
                  <a:srgbClr val="00279F"/>
                </a:solidFill>
                <a:latin typeface="Batang" panose="020B0503020000020004" pitchFamily="18" charset="-127"/>
              </a:defRPr>
            </a:lvl8pPr>
            <a:lvl9pPr marL="3886200" indent="-228600" algn="ctr" eaLnBrk="0" fontAlgn="base" hangingPunct="0">
              <a:spcBef>
                <a:spcPct val="0"/>
              </a:spcBef>
              <a:spcAft>
                <a:spcPct val="0"/>
              </a:spcAft>
              <a:defRPr sz="2400" b="1">
                <a:solidFill>
                  <a:srgbClr val="00279F"/>
                </a:solidFill>
                <a:latin typeface="Batang" panose="020B0503020000020004" pitchFamily="18" charset="-127"/>
              </a:defRPr>
            </a:lvl9pPr>
          </a:lstStyle>
          <a:p>
            <a:pPr>
              <a:spcAft>
                <a:spcPts val="600"/>
              </a:spcAft>
            </a:pPr>
            <a:fld id="{9C6360F4-66F0-40CC-ADCD-994D2D220793}" type="slidenum">
              <a:rPr lang="zh-CN" altLang="en-US" sz="1000" b="0">
                <a:solidFill>
                  <a:srgbClr val="898989"/>
                </a:solidFill>
                <a:latin typeface="Arial" panose="020B0604020202020204" pitchFamily="34" charset="0"/>
              </a:rPr>
              <a:pPr>
                <a:spcAft>
                  <a:spcPts val="600"/>
                </a:spcAft>
              </a:pPr>
              <a:t>8</a:t>
            </a:fld>
            <a:endParaRPr lang="en-US" altLang="zh-CN" sz="1000" b="0">
              <a:solidFill>
                <a:srgbClr val="898989"/>
              </a:solidFill>
              <a:latin typeface="Arial" panose="020B0604020202020204" pitchFamily="34" charset="0"/>
            </a:endParaRPr>
          </a:p>
        </p:txBody>
      </p:sp>
    </p:spTree>
    <p:extLst>
      <p:ext uri="{BB962C8B-B14F-4D97-AF65-F5344CB8AC3E}">
        <p14:creationId xmlns:p14="http://schemas.microsoft.com/office/powerpoint/2010/main" val="403908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E6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2">
            <a:extLst>
              <a:ext uri="{FF2B5EF4-FFF2-40B4-BE49-F238E27FC236}">
                <a16:creationId xmlns:a16="http://schemas.microsoft.com/office/drawing/2014/main" id="{98E0988A-6BC1-4B8F-83C1-3C7F1A696327}"/>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b="1" dirty="0">
                <a:solidFill>
                  <a:schemeClr val="bg1"/>
                </a:solidFill>
                <a:effectLst>
                  <a:outerShdw blurRad="38100" dist="38100" dir="2700000" algn="tl">
                    <a:srgbClr val="000000">
                      <a:alpha val="43137"/>
                    </a:srgbClr>
                  </a:outerShdw>
                </a:effectLst>
              </a:rPr>
              <a:t>Common Weakness Enumeration  CWE™</a:t>
            </a:r>
            <a:endParaRPr lang="en-US" altLang="zh-CN" sz="2400" b="1" kern="1200" dirty="0">
              <a:solidFill>
                <a:schemeClr val="bg1"/>
              </a:solidFill>
              <a:effectLst>
                <a:outerShdw blurRad="38100" dist="38100" dir="2700000" algn="tl">
                  <a:srgbClr val="000000">
                    <a:alpha val="43137"/>
                  </a:srgbClr>
                </a:outerShdw>
              </a:effectLst>
            </a:endParaRPr>
          </a:p>
        </p:txBody>
      </p:sp>
      <p:sp>
        <p:nvSpPr>
          <p:cNvPr id="11266" name="Rectangle 16">
            <a:extLst>
              <a:ext uri="{FF2B5EF4-FFF2-40B4-BE49-F238E27FC236}">
                <a16:creationId xmlns:a16="http://schemas.microsoft.com/office/drawing/2014/main" id="{0BBCC999-CBD6-481A-8C39-AD8DB3BFD912}"/>
              </a:ext>
            </a:extLst>
          </p:cNvPr>
          <p:cNvSpPr>
            <a:spLocks noGrp="1" noChangeArrowheads="1"/>
          </p:cNvSpPr>
          <p:nvPr>
            <p:ph type="sldNum" sz="quarter" idx="10"/>
          </p:nvPr>
        </p:nvSpPr>
        <p:spPr>
          <a:xfrm>
            <a:off x="11310257" y="6356350"/>
            <a:ext cx="56000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b="1">
                <a:solidFill>
                  <a:srgbClr val="00279F"/>
                </a:solidFill>
                <a:latin typeface="Batang" panose="020B0503020000020004" pitchFamily="18" charset="-127"/>
              </a:defRPr>
            </a:lvl1pPr>
            <a:lvl2pPr marL="742950" indent="-285750">
              <a:defRPr sz="2400" b="1">
                <a:solidFill>
                  <a:srgbClr val="00279F"/>
                </a:solidFill>
                <a:latin typeface="Batang" panose="020B0503020000020004" pitchFamily="18" charset="-127"/>
              </a:defRPr>
            </a:lvl2pPr>
            <a:lvl3pPr marL="1143000" indent="-228600">
              <a:defRPr sz="2400" b="1">
                <a:solidFill>
                  <a:srgbClr val="00279F"/>
                </a:solidFill>
                <a:latin typeface="Batang" panose="020B0503020000020004" pitchFamily="18" charset="-127"/>
              </a:defRPr>
            </a:lvl3pPr>
            <a:lvl4pPr marL="1600200" indent="-228600">
              <a:defRPr sz="2400" b="1">
                <a:solidFill>
                  <a:srgbClr val="00279F"/>
                </a:solidFill>
                <a:latin typeface="Batang" panose="020B0503020000020004" pitchFamily="18" charset="-127"/>
              </a:defRPr>
            </a:lvl4pPr>
            <a:lvl5pPr marL="2057400" indent="-228600">
              <a:defRPr sz="2400" b="1">
                <a:solidFill>
                  <a:srgbClr val="00279F"/>
                </a:solidFill>
                <a:latin typeface="Batang" panose="020B0503020000020004" pitchFamily="18" charset="-127"/>
              </a:defRPr>
            </a:lvl5pPr>
            <a:lvl6pPr marL="2514600" indent="-228600" algn="ctr" eaLnBrk="0" fontAlgn="base" hangingPunct="0">
              <a:spcBef>
                <a:spcPct val="0"/>
              </a:spcBef>
              <a:spcAft>
                <a:spcPct val="0"/>
              </a:spcAft>
              <a:defRPr sz="2400" b="1">
                <a:solidFill>
                  <a:srgbClr val="00279F"/>
                </a:solidFill>
                <a:latin typeface="Batang" panose="020B0503020000020004" pitchFamily="18" charset="-127"/>
              </a:defRPr>
            </a:lvl6pPr>
            <a:lvl7pPr marL="2971800" indent="-228600" algn="ctr" eaLnBrk="0" fontAlgn="base" hangingPunct="0">
              <a:spcBef>
                <a:spcPct val="0"/>
              </a:spcBef>
              <a:spcAft>
                <a:spcPct val="0"/>
              </a:spcAft>
              <a:defRPr sz="2400" b="1">
                <a:solidFill>
                  <a:srgbClr val="00279F"/>
                </a:solidFill>
                <a:latin typeface="Batang" panose="020B0503020000020004" pitchFamily="18" charset="-127"/>
              </a:defRPr>
            </a:lvl7pPr>
            <a:lvl8pPr marL="3429000" indent="-228600" algn="ctr" eaLnBrk="0" fontAlgn="base" hangingPunct="0">
              <a:spcBef>
                <a:spcPct val="0"/>
              </a:spcBef>
              <a:spcAft>
                <a:spcPct val="0"/>
              </a:spcAft>
              <a:defRPr sz="2400" b="1">
                <a:solidFill>
                  <a:srgbClr val="00279F"/>
                </a:solidFill>
                <a:latin typeface="Batang" panose="020B0503020000020004" pitchFamily="18" charset="-127"/>
              </a:defRPr>
            </a:lvl8pPr>
            <a:lvl9pPr marL="3886200" indent="-228600" algn="ctr" eaLnBrk="0" fontAlgn="base" hangingPunct="0">
              <a:spcBef>
                <a:spcPct val="0"/>
              </a:spcBef>
              <a:spcAft>
                <a:spcPct val="0"/>
              </a:spcAft>
              <a:defRPr sz="2400" b="1">
                <a:solidFill>
                  <a:srgbClr val="00279F"/>
                </a:solidFill>
                <a:latin typeface="Batang" panose="020B0503020000020004" pitchFamily="18" charset="-127"/>
              </a:defRPr>
            </a:lvl9pPr>
          </a:lstStyle>
          <a:p>
            <a:pPr algn="r">
              <a:spcAft>
                <a:spcPts val="600"/>
              </a:spcAft>
            </a:pPr>
            <a:fld id="{14D807C1-80E4-4A3A-9061-F348B730A22A}" type="slidenum">
              <a:rPr lang="en-US" altLang="zh-CN" sz="1200" b="0">
                <a:solidFill>
                  <a:srgbClr val="898989"/>
                </a:solidFill>
                <a:latin typeface="+mn-lt"/>
              </a:rPr>
              <a:pPr algn="r">
                <a:spcAft>
                  <a:spcPts val="600"/>
                </a:spcAft>
              </a:pPr>
              <a:t>9</a:t>
            </a:fld>
            <a:endParaRPr lang="en-US" altLang="zh-CN" sz="1200" b="0">
              <a:solidFill>
                <a:srgbClr val="898989"/>
              </a:solidFill>
              <a:latin typeface="+mn-lt"/>
            </a:endParaRPr>
          </a:p>
        </p:txBody>
      </p:sp>
      <p:sp>
        <p:nvSpPr>
          <p:cNvPr id="5" name="TextBox 4">
            <a:extLst>
              <a:ext uri="{FF2B5EF4-FFF2-40B4-BE49-F238E27FC236}">
                <a16:creationId xmlns:a16="http://schemas.microsoft.com/office/drawing/2014/main" id="{41A4016B-D73D-494D-B6FC-7B415AE584E1}"/>
              </a:ext>
            </a:extLst>
          </p:cNvPr>
          <p:cNvSpPr txBox="1"/>
          <p:nvPr/>
        </p:nvSpPr>
        <p:spPr>
          <a:xfrm>
            <a:off x="3392434" y="828288"/>
            <a:ext cx="8509368" cy="520142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top 25 CWE identified Most Dangerous Software Errors form a demonstrative list of the most widespread and critical weaknesses that can lead to serious vulnerabilities in software. </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To create the list, the CWE Team used a data-driven approach that leverages published </a:t>
            </a:r>
            <a:r>
              <a:rPr lang="en-US" sz="2400" dirty="0">
                <a:hlinkClick r:id="rId3"/>
              </a:rPr>
              <a:t>Common Vulnerabilities and Exposures (CVE®)</a:t>
            </a:r>
            <a:r>
              <a:rPr lang="en-US" sz="2400" dirty="0"/>
              <a:t> data and related CWE mappings found within the National Institute of Standards and Technology (NIST) </a:t>
            </a:r>
            <a:r>
              <a:rPr lang="en-US" sz="2400" dirty="0">
                <a:hlinkClick r:id="rId4"/>
              </a:rPr>
              <a:t>National Vulnerability Database (NVD)</a:t>
            </a:r>
            <a:r>
              <a:rPr lang="en-US" sz="2400" dirty="0"/>
              <a:t>, as well as the </a:t>
            </a:r>
            <a:r>
              <a:rPr lang="en-US" sz="2400" dirty="0">
                <a:hlinkClick r:id="rId5"/>
              </a:rPr>
              <a:t>Common Vulnerability Scoring System (CVSS)</a:t>
            </a:r>
            <a:r>
              <a:rPr lang="en-US" sz="2400" dirty="0"/>
              <a:t> scores associated with each of the CVEs. A scoring formula was then applied to determine the level of prevalence and danger each weakness presents.</a:t>
            </a:r>
          </a:p>
          <a:p>
            <a:r>
              <a:rPr lang="en-US" sz="2400" dirty="0"/>
              <a:t> </a:t>
            </a:r>
          </a:p>
          <a:p>
            <a:r>
              <a:rPr lang="en-US" sz="2000" dirty="0"/>
              <a:t>Source: </a:t>
            </a:r>
            <a:r>
              <a:rPr lang="en-US" sz="2000" dirty="0">
                <a:hlinkClick r:id="rId6"/>
              </a:rPr>
              <a:t>https://cwe.mitre.org/top25/archive/2019/2019_cwe_top25.html</a:t>
            </a:r>
            <a:endParaRPr lang="en-US" sz="2000" dirty="0"/>
          </a:p>
        </p:txBody>
      </p:sp>
    </p:spTree>
    <p:extLst>
      <p:ext uri="{BB962C8B-B14F-4D97-AF65-F5344CB8AC3E}">
        <p14:creationId xmlns:p14="http://schemas.microsoft.com/office/powerpoint/2010/main" val="203474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5/23/2007" val="LastModified"/>
</p:tagLst>
</file>

<file path=ppt/tags/tag2.xml><?xml version="1.0" encoding="utf-8"?>
<p:tagLst xmlns:a="http://schemas.openxmlformats.org/drawingml/2006/main" xmlns:r="http://schemas.openxmlformats.org/officeDocument/2006/relationships" xmlns:p="http://schemas.openxmlformats.org/presentationml/2006/main">
  <p:tag name="05/23/2007" val="LastModified"/>
</p:tagLst>
</file>

<file path=ppt/tags/tag3.xml><?xml version="1.0" encoding="utf-8"?>
<p:tagLst xmlns:a="http://schemas.openxmlformats.org/drawingml/2006/main" xmlns:r="http://schemas.openxmlformats.org/officeDocument/2006/relationships" xmlns:p="http://schemas.openxmlformats.org/presentationml/2006/main">
  <p:tag name="05/23/2007" val="LastModified"/>
</p:tagLst>
</file>

<file path=ppt/tags/tag4.xml><?xml version="1.0" encoding="utf-8"?>
<p:tagLst xmlns:a="http://schemas.openxmlformats.org/drawingml/2006/main" xmlns:r="http://schemas.openxmlformats.org/officeDocument/2006/relationships" xmlns:p="http://schemas.openxmlformats.org/presentationml/2006/main">
  <p:tag name="05/23/2007" val="LastModified"/>
</p:tagLst>
</file>

<file path=ppt/tags/tag5.xml><?xml version="1.0" encoding="utf-8"?>
<p:tagLst xmlns:a="http://schemas.openxmlformats.org/drawingml/2006/main" xmlns:r="http://schemas.openxmlformats.org/officeDocument/2006/relationships" xmlns:p="http://schemas.openxmlformats.org/presentationml/2006/main">
  <p:tag name="05/23/2007" val="LastModified"/>
</p:tagLst>
</file>

<file path=ppt/tags/tag6.xml><?xml version="1.0" encoding="utf-8"?>
<p:tagLst xmlns:a="http://schemas.openxmlformats.org/drawingml/2006/main" xmlns:r="http://schemas.openxmlformats.org/officeDocument/2006/relationships" xmlns:p="http://schemas.openxmlformats.org/presentationml/2006/main">
  <p:tag name="05/23/2007" val="LastModified"/>
</p:tagLst>
</file>

<file path=ppt/tags/tag7.xml><?xml version="1.0" encoding="utf-8"?>
<p:tagLst xmlns:a="http://schemas.openxmlformats.org/drawingml/2006/main" xmlns:r="http://schemas.openxmlformats.org/officeDocument/2006/relationships" xmlns:p="http://schemas.openxmlformats.org/presentationml/2006/main">
  <p:tag name="05/23/2007" val="LastModified"/>
</p:tagLst>
</file>

<file path=ppt/tags/tag8.xml><?xml version="1.0" encoding="utf-8"?>
<p:tagLst xmlns:a="http://schemas.openxmlformats.org/drawingml/2006/main" xmlns:r="http://schemas.openxmlformats.org/officeDocument/2006/relationships" xmlns:p="http://schemas.openxmlformats.org/presentationml/2006/main">
  <p:tag name="05/23/2007" val="LastModified"/>
</p:tagLst>
</file>

<file path=ppt/tags/tag9.xml><?xml version="1.0" encoding="utf-8"?>
<p:tagLst xmlns:a="http://schemas.openxmlformats.org/drawingml/2006/main" xmlns:r="http://schemas.openxmlformats.org/officeDocument/2006/relationships" xmlns:p="http://schemas.openxmlformats.org/presentationml/2006/main">
  <p:tag name="05/23/2007" val="LastModifie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6926</TotalTime>
  <Words>3288</Words>
  <Application>Microsoft Office PowerPoint</Application>
  <PresentationFormat>Widescreen</PresentationFormat>
  <Paragraphs>438</Paragraphs>
  <Slides>57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Arial</vt:lpstr>
      <vt:lpstr>Arial Black</vt:lpstr>
      <vt:lpstr>Calibri</vt:lpstr>
      <vt:lpstr>Calibri Light</vt:lpstr>
      <vt:lpstr>Roboto</vt:lpstr>
      <vt:lpstr>Tahoma</vt:lpstr>
      <vt:lpstr>Times</vt:lpstr>
      <vt:lpstr>Times New Roman</vt:lpstr>
      <vt:lpstr>Verdana</vt:lpstr>
      <vt:lpstr>Wingdings</vt:lpstr>
      <vt:lpstr>Office Theme</vt:lpstr>
      <vt:lpstr>PowerPoint Presentation</vt:lpstr>
      <vt:lpstr>Computing System Vulnerability Types</vt:lpstr>
      <vt:lpstr>RISK DENSITY – INFRASTRUCTURE VS LAYER 7</vt:lpstr>
      <vt:lpstr>Software and Security</vt:lpstr>
      <vt:lpstr>Vulnerable Software Security Risks</vt:lpstr>
      <vt:lpstr>Why Not Building a Fortress?</vt:lpstr>
      <vt:lpstr>Functionality vs Security</vt:lpstr>
      <vt:lpstr>Software Vulnerability and Software Bugs </vt:lpstr>
      <vt:lpstr>Common Weakness Enumeration  CWE™</vt:lpstr>
      <vt:lpstr>2019 CWE Identified Top 25 Software Vulnerabilities and Corresponding Frequency [CWE: Common Weakness Enumeration]</vt:lpstr>
      <vt:lpstr>2019 CWE Identified Top 25 Software Vulnerabilities and Corresponding Frequency [CWE: Common Weakness Enumeration]</vt:lpstr>
      <vt:lpstr>2019 CWE Identified Additional Software Vulnerabilities and Corresponding Frequency [CWE: Common Weakness Enumeration]</vt:lpstr>
      <vt:lpstr>Security Breaches - Terminology</vt:lpstr>
      <vt:lpstr>Types of Security Breaches</vt:lpstr>
      <vt:lpstr>Security Components</vt:lpstr>
      <vt:lpstr>Characteristics of Computer Intrusion</vt:lpstr>
      <vt:lpstr>Characteristics of Computer Intrusion</vt:lpstr>
      <vt:lpstr>Data Security</vt:lpstr>
      <vt:lpstr>Other Exposed Assets</vt:lpstr>
      <vt:lpstr>Origin of Vulnerabilities</vt:lpstr>
      <vt:lpstr>Getting Worse</vt:lpstr>
      <vt:lpstr>More Devices</vt:lpstr>
      <vt:lpstr>More Connections</vt:lpstr>
      <vt:lpstr>More Exposure</vt:lpstr>
      <vt:lpstr>More Code</vt:lpstr>
      <vt:lpstr>Software is always in the “bleeding edge” phase</vt:lpstr>
      <vt:lpstr>Remote Capability</vt:lpstr>
      <vt:lpstr>Vulnerable Authentication</vt:lpstr>
      <vt:lpstr>Vulnerable Filesystem</vt:lpstr>
      <vt:lpstr>Execution Flaws</vt:lpstr>
      <vt:lpstr>Architecture Flaws</vt:lpstr>
      <vt:lpstr>Methods of Defense</vt:lpstr>
      <vt:lpstr>Encryption</vt:lpstr>
      <vt:lpstr>Encryption</vt:lpstr>
      <vt:lpstr>Encryption</vt:lpstr>
      <vt:lpstr>Encryption</vt:lpstr>
      <vt:lpstr>Encryption</vt:lpstr>
      <vt:lpstr>Encryption</vt:lpstr>
      <vt:lpstr>Encryption</vt:lpstr>
      <vt:lpstr>Software controls</vt:lpstr>
      <vt:lpstr>Unit Testing</vt:lpstr>
      <vt:lpstr>Unit Testing</vt:lpstr>
      <vt:lpstr>QA Testing</vt:lpstr>
      <vt:lpstr>QA Testing</vt:lpstr>
      <vt:lpstr>Overlapping Controls</vt:lpstr>
      <vt:lpstr>Policies and Mechanisms</vt:lpstr>
      <vt:lpstr>Organizational Drivers</vt:lpstr>
      <vt:lpstr>Organizational Drivers</vt:lpstr>
      <vt:lpstr>Organizational Drivers</vt:lpstr>
      <vt:lpstr>Organizational Drivers</vt:lpstr>
      <vt:lpstr>Organizational Drivers</vt:lpstr>
      <vt:lpstr>Verify before Trust</vt:lpstr>
      <vt:lpstr>Trust but Verify</vt:lpstr>
      <vt:lpstr>Goals of Security</vt:lpstr>
      <vt:lpstr>Tying together</vt:lpstr>
      <vt:lpstr>Security Concept</vt:lpstr>
      <vt:lpstr>Security Concept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sohel sarwar</dc:creator>
  <cp:lastModifiedBy>Avery Peiffer</cp:lastModifiedBy>
  <cp:revision>39</cp:revision>
  <dcterms:created xsi:type="dcterms:W3CDTF">2020-03-26T07:12:40Z</dcterms:created>
  <dcterms:modified xsi:type="dcterms:W3CDTF">2020-07-08T03:28:30Z</dcterms:modified>
</cp:coreProperties>
</file>