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60" r:id="rId2"/>
    <p:sldId id="608" r:id="rId3"/>
    <p:sldId id="610" r:id="rId4"/>
    <p:sldId id="611" r:id="rId5"/>
    <p:sldId id="570" r:id="rId6"/>
    <p:sldId id="458" r:id="rId7"/>
    <p:sldId id="457" r:id="rId8"/>
    <p:sldId id="575" r:id="rId9"/>
    <p:sldId id="576" r:id="rId10"/>
    <p:sldId id="577" r:id="rId11"/>
    <p:sldId id="578" r:id="rId12"/>
    <p:sldId id="579" r:id="rId13"/>
    <p:sldId id="459" r:id="rId14"/>
    <p:sldId id="460" r:id="rId15"/>
    <p:sldId id="461" r:id="rId16"/>
    <p:sldId id="257" r:id="rId17"/>
    <p:sldId id="606" r:id="rId18"/>
    <p:sldId id="628" r:id="rId19"/>
    <p:sldId id="582" r:id="rId20"/>
    <p:sldId id="583" r:id="rId21"/>
    <p:sldId id="584" r:id="rId22"/>
    <p:sldId id="585" r:id="rId23"/>
    <p:sldId id="260" r:id="rId24"/>
    <p:sldId id="612" r:id="rId25"/>
    <p:sldId id="613" r:id="rId26"/>
    <p:sldId id="614" r:id="rId27"/>
    <p:sldId id="615" r:id="rId28"/>
    <p:sldId id="589" r:id="rId29"/>
    <p:sldId id="629" r:id="rId30"/>
    <p:sldId id="590" r:id="rId31"/>
    <p:sldId id="616" r:id="rId32"/>
    <p:sldId id="591" r:id="rId33"/>
    <p:sldId id="592" r:id="rId34"/>
    <p:sldId id="617" r:id="rId35"/>
    <p:sldId id="594" r:id="rId36"/>
    <p:sldId id="278" r:id="rId37"/>
    <p:sldId id="623" r:id="rId38"/>
    <p:sldId id="624" r:id="rId39"/>
    <p:sldId id="625" r:id="rId40"/>
    <p:sldId id="619" r:id="rId41"/>
    <p:sldId id="597" r:id="rId42"/>
    <p:sldId id="620" r:id="rId43"/>
    <p:sldId id="287" r:id="rId44"/>
    <p:sldId id="288" r:id="rId45"/>
    <p:sldId id="598" r:id="rId46"/>
    <p:sldId id="599" r:id="rId47"/>
    <p:sldId id="622" r:id="rId48"/>
    <p:sldId id="601" r:id="rId49"/>
    <p:sldId id="602" r:id="rId50"/>
    <p:sldId id="281" r:id="rId51"/>
    <p:sldId id="626" r:id="rId52"/>
    <p:sldId id="62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el sarwar" initials="ss" lastIdx="1" clrIdx="0">
    <p:extLst>
      <p:ext uri="{19B8F6BF-5375-455C-9EA6-DF929625EA0E}">
        <p15:presenceInfo xmlns:p15="http://schemas.microsoft.com/office/powerpoint/2012/main" userId="sohel sarw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FD8C4-DF62-40FC-A7A8-109B41B39CF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487BD26-E168-42B7-AA01-D4B78F1CE3CD}">
      <dgm:prSet/>
      <dgm:spPr/>
      <dgm:t>
        <a:bodyPr/>
        <a:lstStyle/>
        <a:p>
          <a:r>
            <a:rPr lang="en-US"/>
            <a:t>View: a representation of a whole system from the perspective of a related set of concerns.</a:t>
          </a:r>
        </a:p>
      </dgm:t>
    </dgm:pt>
    <dgm:pt modelId="{8F5388DA-2CD0-4A1E-8A40-83CA925579CB}" type="parTrans" cxnId="{7DAF6FB9-986A-46EF-98E4-C0A69166E66E}">
      <dgm:prSet/>
      <dgm:spPr/>
      <dgm:t>
        <a:bodyPr/>
        <a:lstStyle/>
        <a:p>
          <a:endParaRPr lang="en-US"/>
        </a:p>
      </dgm:t>
    </dgm:pt>
    <dgm:pt modelId="{8B62248A-3077-4ACF-A9CE-8C92559C475E}" type="sibTrans" cxnId="{7DAF6FB9-986A-46EF-98E4-C0A69166E66E}">
      <dgm:prSet/>
      <dgm:spPr/>
      <dgm:t>
        <a:bodyPr/>
        <a:lstStyle/>
        <a:p>
          <a:endParaRPr lang="en-US"/>
        </a:p>
      </dgm:t>
    </dgm:pt>
    <dgm:pt modelId="{D80574DD-4569-4908-AFC1-E86F08C285A8}">
      <dgm:prSet/>
      <dgm:spPr/>
      <dgm:t>
        <a:bodyPr/>
        <a:lstStyle/>
        <a:p>
          <a:r>
            <a:rPr lang="en-US"/>
            <a:t>Viewpoint: A viewpoint establishes the purposes and audience for a view and the techniques or methods employed in constructing a view.</a:t>
          </a:r>
        </a:p>
      </dgm:t>
    </dgm:pt>
    <dgm:pt modelId="{64B5CBE1-7220-4835-B5A5-3095277BA1B1}" type="parTrans" cxnId="{7B032FC8-4451-4401-8FE8-A986FA4D19E1}">
      <dgm:prSet/>
      <dgm:spPr/>
      <dgm:t>
        <a:bodyPr/>
        <a:lstStyle/>
        <a:p>
          <a:endParaRPr lang="en-US"/>
        </a:p>
      </dgm:t>
    </dgm:pt>
    <dgm:pt modelId="{06EEF6E9-A543-4A66-8652-572E38805A26}" type="sibTrans" cxnId="{7B032FC8-4451-4401-8FE8-A986FA4D19E1}">
      <dgm:prSet/>
      <dgm:spPr/>
      <dgm:t>
        <a:bodyPr/>
        <a:lstStyle/>
        <a:p>
          <a:endParaRPr lang="en-US"/>
        </a:p>
      </dgm:t>
    </dgm:pt>
    <dgm:pt modelId="{87809C8F-B9F5-4F95-BABA-35C0E0D2892E}" type="pres">
      <dgm:prSet presAssocID="{AE8FD8C4-DF62-40FC-A7A8-109B41B39CF0}" presName="linear" presStyleCnt="0">
        <dgm:presLayoutVars>
          <dgm:animLvl val="lvl"/>
          <dgm:resizeHandles val="exact"/>
        </dgm:presLayoutVars>
      </dgm:prSet>
      <dgm:spPr/>
    </dgm:pt>
    <dgm:pt modelId="{49633E04-B3DC-4AC0-9810-78890BB35EA8}" type="pres">
      <dgm:prSet presAssocID="{B487BD26-E168-42B7-AA01-D4B78F1CE3CD}" presName="parentText" presStyleLbl="node1" presStyleIdx="0" presStyleCnt="2">
        <dgm:presLayoutVars>
          <dgm:chMax val="0"/>
          <dgm:bulletEnabled val="1"/>
        </dgm:presLayoutVars>
      </dgm:prSet>
      <dgm:spPr/>
    </dgm:pt>
    <dgm:pt modelId="{B7CA8898-786B-42A8-9599-36B955259AD5}" type="pres">
      <dgm:prSet presAssocID="{8B62248A-3077-4ACF-A9CE-8C92559C475E}" presName="spacer" presStyleCnt="0"/>
      <dgm:spPr/>
    </dgm:pt>
    <dgm:pt modelId="{D366F16D-AC26-41FF-8347-54320E562C04}" type="pres">
      <dgm:prSet presAssocID="{D80574DD-4569-4908-AFC1-E86F08C285A8}" presName="parentText" presStyleLbl="node1" presStyleIdx="1" presStyleCnt="2">
        <dgm:presLayoutVars>
          <dgm:chMax val="0"/>
          <dgm:bulletEnabled val="1"/>
        </dgm:presLayoutVars>
      </dgm:prSet>
      <dgm:spPr/>
    </dgm:pt>
  </dgm:ptLst>
  <dgm:cxnLst>
    <dgm:cxn modelId="{DB65E20B-C2D3-434F-95AC-535FC05CEE93}" type="presOf" srcId="{B487BD26-E168-42B7-AA01-D4B78F1CE3CD}" destId="{49633E04-B3DC-4AC0-9810-78890BB35EA8}" srcOrd="0" destOrd="0" presId="urn:microsoft.com/office/officeart/2005/8/layout/vList2"/>
    <dgm:cxn modelId="{F817AD0C-529C-4AFB-9A7B-68551AC9F101}" type="presOf" srcId="{AE8FD8C4-DF62-40FC-A7A8-109B41B39CF0}" destId="{87809C8F-B9F5-4F95-BABA-35C0E0D2892E}" srcOrd="0" destOrd="0" presId="urn:microsoft.com/office/officeart/2005/8/layout/vList2"/>
    <dgm:cxn modelId="{4B3135AA-D210-4382-A80D-2402E99A33B3}" type="presOf" srcId="{D80574DD-4569-4908-AFC1-E86F08C285A8}" destId="{D366F16D-AC26-41FF-8347-54320E562C04}" srcOrd="0" destOrd="0" presId="urn:microsoft.com/office/officeart/2005/8/layout/vList2"/>
    <dgm:cxn modelId="{7DAF6FB9-986A-46EF-98E4-C0A69166E66E}" srcId="{AE8FD8C4-DF62-40FC-A7A8-109B41B39CF0}" destId="{B487BD26-E168-42B7-AA01-D4B78F1CE3CD}" srcOrd="0" destOrd="0" parTransId="{8F5388DA-2CD0-4A1E-8A40-83CA925579CB}" sibTransId="{8B62248A-3077-4ACF-A9CE-8C92559C475E}"/>
    <dgm:cxn modelId="{7B032FC8-4451-4401-8FE8-A986FA4D19E1}" srcId="{AE8FD8C4-DF62-40FC-A7A8-109B41B39CF0}" destId="{D80574DD-4569-4908-AFC1-E86F08C285A8}" srcOrd="1" destOrd="0" parTransId="{64B5CBE1-7220-4835-B5A5-3095277BA1B1}" sibTransId="{06EEF6E9-A543-4A66-8652-572E38805A26}"/>
    <dgm:cxn modelId="{2EA335CD-CCC8-42E9-B0B8-4A507C8368B0}" type="presParOf" srcId="{87809C8F-B9F5-4F95-BABA-35C0E0D2892E}" destId="{49633E04-B3DC-4AC0-9810-78890BB35EA8}" srcOrd="0" destOrd="0" presId="urn:microsoft.com/office/officeart/2005/8/layout/vList2"/>
    <dgm:cxn modelId="{BC6DE502-944F-496C-B467-BA2B2913019C}" type="presParOf" srcId="{87809C8F-B9F5-4F95-BABA-35C0E0D2892E}" destId="{B7CA8898-786B-42A8-9599-36B955259AD5}" srcOrd="1" destOrd="0" presId="urn:microsoft.com/office/officeart/2005/8/layout/vList2"/>
    <dgm:cxn modelId="{E885010E-92DE-4836-AEB8-9CD47E42870B}" type="presParOf" srcId="{87809C8F-B9F5-4F95-BABA-35C0E0D2892E}" destId="{D366F16D-AC26-41FF-8347-54320E562C0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BBD71-8C4E-4F0C-9E43-13D33152EEAF}"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1BBE95C7-5737-4C59-98CB-6B24A55B63C8}">
      <dgm:prSet/>
      <dgm:spPr/>
      <dgm:t>
        <a:bodyPr/>
        <a:lstStyle/>
        <a:p>
          <a:r>
            <a:rPr lang="en-US" b="1" dirty="0"/>
            <a:t>The logical viewpoint supports the functional requirements, i.e., the services the system should provide to its end users.</a:t>
          </a:r>
        </a:p>
      </dgm:t>
    </dgm:pt>
    <dgm:pt modelId="{1C249244-BB59-4B86-9623-0691C99B23EB}" type="parTrans" cxnId="{DBD3D810-C547-4AD6-8E9E-5E8016AC6C18}">
      <dgm:prSet/>
      <dgm:spPr/>
      <dgm:t>
        <a:bodyPr/>
        <a:lstStyle/>
        <a:p>
          <a:endParaRPr lang="en-US"/>
        </a:p>
      </dgm:t>
    </dgm:pt>
    <dgm:pt modelId="{DD1FF39A-D712-4981-AB8C-C8F511E48E4D}" type="sibTrans" cxnId="{DBD3D810-C547-4AD6-8E9E-5E8016AC6C18}">
      <dgm:prSet/>
      <dgm:spPr/>
      <dgm:t>
        <a:bodyPr/>
        <a:lstStyle/>
        <a:p>
          <a:endParaRPr lang="en-US"/>
        </a:p>
      </dgm:t>
    </dgm:pt>
    <dgm:pt modelId="{4E41807A-4FC4-4709-86A2-27ED92491D7E}">
      <dgm:prSet/>
      <dgm:spPr/>
      <dgm:t>
        <a:bodyPr/>
        <a:lstStyle/>
        <a:p>
          <a:r>
            <a:rPr lang="en-US" b="1" dirty="0">
              <a:solidFill>
                <a:schemeClr val="tx1">
                  <a:lumMod val="95000"/>
                  <a:lumOff val="5000"/>
                </a:schemeClr>
              </a:solidFill>
            </a:rPr>
            <a:t>Typically, it shows the key abstractions (e.g., classes and interactions amongst them).</a:t>
          </a:r>
        </a:p>
      </dgm:t>
    </dgm:pt>
    <dgm:pt modelId="{5F401823-AB95-45A0-8A12-CCE41EADBA6C}" type="parTrans" cxnId="{5FFB453C-18E9-42D8-9707-207D428F0A22}">
      <dgm:prSet/>
      <dgm:spPr/>
      <dgm:t>
        <a:bodyPr/>
        <a:lstStyle/>
        <a:p>
          <a:endParaRPr lang="en-US"/>
        </a:p>
      </dgm:t>
    </dgm:pt>
    <dgm:pt modelId="{E0428118-14E6-4D12-84A3-97A475C6B3C6}" type="sibTrans" cxnId="{5FFB453C-18E9-42D8-9707-207D428F0A22}">
      <dgm:prSet/>
      <dgm:spPr/>
      <dgm:t>
        <a:bodyPr/>
        <a:lstStyle/>
        <a:p>
          <a:endParaRPr lang="en-US"/>
        </a:p>
      </dgm:t>
    </dgm:pt>
    <dgm:pt modelId="{63311089-82A9-45FB-9D65-5E1A95270A98}" type="pres">
      <dgm:prSet presAssocID="{4B7BBD71-8C4E-4F0C-9E43-13D33152EEAF}" presName="outerComposite" presStyleCnt="0">
        <dgm:presLayoutVars>
          <dgm:chMax val="5"/>
          <dgm:dir/>
          <dgm:resizeHandles val="exact"/>
        </dgm:presLayoutVars>
      </dgm:prSet>
      <dgm:spPr/>
    </dgm:pt>
    <dgm:pt modelId="{87EE5093-AB1A-4B2B-AE1D-00770DD2C30F}" type="pres">
      <dgm:prSet presAssocID="{4B7BBD71-8C4E-4F0C-9E43-13D33152EEAF}" presName="dummyMaxCanvas" presStyleCnt="0">
        <dgm:presLayoutVars/>
      </dgm:prSet>
      <dgm:spPr/>
    </dgm:pt>
    <dgm:pt modelId="{02941DF6-86B4-4C47-B9C8-EBFE30193BA4}" type="pres">
      <dgm:prSet presAssocID="{4B7BBD71-8C4E-4F0C-9E43-13D33152EEAF}" presName="TwoNodes_1" presStyleLbl="node1" presStyleIdx="0" presStyleCnt="2">
        <dgm:presLayoutVars>
          <dgm:bulletEnabled val="1"/>
        </dgm:presLayoutVars>
      </dgm:prSet>
      <dgm:spPr/>
    </dgm:pt>
    <dgm:pt modelId="{5AA50724-ECA2-4EB3-A907-F225B0EC91B5}" type="pres">
      <dgm:prSet presAssocID="{4B7BBD71-8C4E-4F0C-9E43-13D33152EEAF}" presName="TwoNodes_2" presStyleLbl="node1" presStyleIdx="1" presStyleCnt="2">
        <dgm:presLayoutVars>
          <dgm:bulletEnabled val="1"/>
        </dgm:presLayoutVars>
      </dgm:prSet>
      <dgm:spPr/>
    </dgm:pt>
    <dgm:pt modelId="{00A9F7E3-FBA0-49D6-B3AD-8225E5715433}" type="pres">
      <dgm:prSet presAssocID="{4B7BBD71-8C4E-4F0C-9E43-13D33152EEAF}" presName="TwoConn_1-2" presStyleLbl="fgAccFollowNode1" presStyleIdx="0" presStyleCnt="1">
        <dgm:presLayoutVars>
          <dgm:bulletEnabled val="1"/>
        </dgm:presLayoutVars>
      </dgm:prSet>
      <dgm:spPr/>
    </dgm:pt>
    <dgm:pt modelId="{AF804276-3354-482E-8830-AA31C7CD4442}" type="pres">
      <dgm:prSet presAssocID="{4B7BBD71-8C4E-4F0C-9E43-13D33152EEAF}" presName="TwoNodes_1_text" presStyleLbl="node1" presStyleIdx="1" presStyleCnt="2">
        <dgm:presLayoutVars>
          <dgm:bulletEnabled val="1"/>
        </dgm:presLayoutVars>
      </dgm:prSet>
      <dgm:spPr/>
    </dgm:pt>
    <dgm:pt modelId="{74B20A32-52AC-45A9-A05E-FE500ACECB98}" type="pres">
      <dgm:prSet presAssocID="{4B7BBD71-8C4E-4F0C-9E43-13D33152EEAF}" presName="TwoNodes_2_text" presStyleLbl="node1" presStyleIdx="1" presStyleCnt="2">
        <dgm:presLayoutVars>
          <dgm:bulletEnabled val="1"/>
        </dgm:presLayoutVars>
      </dgm:prSet>
      <dgm:spPr/>
    </dgm:pt>
  </dgm:ptLst>
  <dgm:cxnLst>
    <dgm:cxn modelId="{DBD3D810-C547-4AD6-8E9E-5E8016AC6C18}" srcId="{4B7BBD71-8C4E-4F0C-9E43-13D33152EEAF}" destId="{1BBE95C7-5737-4C59-98CB-6B24A55B63C8}" srcOrd="0" destOrd="0" parTransId="{1C249244-BB59-4B86-9623-0691C99B23EB}" sibTransId="{DD1FF39A-D712-4981-AB8C-C8F511E48E4D}"/>
    <dgm:cxn modelId="{5FFB453C-18E9-42D8-9707-207D428F0A22}" srcId="{4B7BBD71-8C4E-4F0C-9E43-13D33152EEAF}" destId="{4E41807A-4FC4-4709-86A2-27ED92491D7E}" srcOrd="1" destOrd="0" parTransId="{5F401823-AB95-45A0-8A12-CCE41EADBA6C}" sibTransId="{E0428118-14E6-4D12-84A3-97A475C6B3C6}"/>
    <dgm:cxn modelId="{2CB5507B-714E-4228-953B-8BA9DF99587A}" type="presOf" srcId="{DD1FF39A-D712-4981-AB8C-C8F511E48E4D}" destId="{00A9F7E3-FBA0-49D6-B3AD-8225E5715433}" srcOrd="0" destOrd="0" presId="urn:microsoft.com/office/officeart/2005/8/layout/vProcess5"/>
    <dgm:cxn modelId="{D8BE2F89-1BB0-4F45-B1C6-111B45EFE7CA}" type="presOf" srcId="{4B7BBD71-8C4E-4F0C-9E43-13D33152EEAF}" destId="{63311089-82A9-45FB-9D65-5E1A95270A98}" srcOrd="0" destOrd="0" presId="urn:microsoft.com/office/officeart/2005/8/layout/vProcess5"/>
    <dgm:cxn modelId="{38510D95-3428-4B99-ACBB-EF4EF3DB5ECB}" type="presOf" srcId="{4E41807A-4FC4-4709-86A2-27ED92491D7E}" destId="{5AA50724-ECA2-4EB3-A907-F225B0EC91B5}" srcOrd="0" destOrd="0" presId="urn:microsoft.com/office/officeart/2005/8/layout/vProcess5"/>
    <dgm:cxn modelId="{D0B99A9A-7F37-4BB3-A01C-2E31F9414E2B}" type="presOf" srcId="{4E41807A-4FC4-4709-86A2-27ED92491D7E}" destId="{74B20A32-52AC-45A9-A05E-FE500ACECB98}" srcOrd="1" destOrd="0" presId="urn:microsoft.com/office/officeart/2005/8/layout/vProcess5"/>
    <dgm:cxn modelId="{40E3DDC0-929F-42E3-B1A9-2F9FC40E7067}" type="presOf" srcId="{1BBE95C7-5737-4C59-98CB-6B24A55B63C8}" destId="{02941DF6-86B4-4C47-B9C8-EBFE30193BA4}" srcOrd="0" destOrd="0" presId="urn:microsoft.com/office/officeart/2005/8/layout/vProcess5"/>
    <dgm:cxn modelId="{7A39DDE9-CDF2-493C-B13D-23DCA75F94F7}" type="presOf" srcId="{1BBE95C7-5737-4C59-98CB-6B24A55B63C8}" destId="{AF804276-3354-482E-8830-AA31C7CD4442}" srcOrd="1" destOrd="0" presId="urn:microsoft.com/office/officeart/2005/8/layout/vProcess5"/>
    <dgm:cxn modelId="{91A20D63-BEDA-438D-83D4-C8661447492A}" type="presParOf" srcId="{63311089-82A9-45FB-9D65-5E1A95270A98}" destId="{87EE5093-AB1A-4B2B-AE1D-00770DD2C30F}" srcOrd="0" destOrd="0" presId="urn:microsoft.com/office/officeart/2005/8/layout/vProcess5"/>
    <dgm:cxn modelId="{CF9E7B51-0C3D-49A4-9DE0-39616349D376}" type="presParOf" srcId="{63311089-82A9-45FB-9D65-5E1A95270A98}" destId="{02941DF6-86B4-4C47-B9C8-EBFE30193BA4}" srcOrd="1" destOrd="0" presId="urn:microsoft.com/office/officeart/2005/8/layout/vProcess5"/>
    <dgm:cxn modelId="{1641EE85-CB56-45EA-B6E8-65F0FCDABDEE}" type="presParOf" srcId="{63311089-82A9-45FB-9D65-5E1A95270A98}" destId="{5AA50724-ECA2-4EB3-A907-F225B0EC91B5}" srcOrd="2" destOrd="0" presId="urn:microsoft.com/office/officeart/2005/8/layout/vProcess5"/>
    <dgm:cxn modelId="{507B65EC-CC9A-4CB2-9E35-6EC79D8460B5}" type="presParOf" srcId="{63311089-82A9-45FB-9D65-5E1A95270A98}" destId="{00A9F7E3-FBA0-49D6-B3AD-8225E5715433}" srcOrd="3" destOrd="0" presId="urn:microsoft.com/office/officeart/2005/8/layout/vProcess5"/>
    <dgm:cxn modelId="{B1FEFC51-F09F-4796-A9FF-B4DB798C3661}" type="presParOf" srcId="{63311089-82A9-45FB-9D65-5E1A95270A98}" destId="{AF804276-3354-482E-8830-AA31C7CD4442}" srcOrd="4" destOrd="0" presId="urn:microsoft.com/office/officeart/2005/8/layout/vProcess5"/>
    <dgm:cxn modelId="{7FD760B8-9E89-498B-85E5-527FC5D075F1}" type="presParOf" srcId="{63311089-82A9-45FB-9D65-5E1A95270A98}" destId="{74B20A32-52AC-45A9-A05E-FE500ACECB9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EA67E-1840-4AFD-A20A-5BA9C16D049A}"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2A7C9B79-E8B9-4B9F-8424-19F2D8382BC0}">
      <dgm:prSet/>
      <dgm:spPr/>
      <dgm:t>
        <a:bodyPr/>
        <a:lstStyle/>
        <a:p>
          <a:r>
            <a:rPr lang="en-US" b="1" dirty="0"/>
            <a:t>The Process Viewpoint Addresses concurrent aspects at runtime (tasks, threads, processes and their interactions)</a:t>
          </a:r>
        </a:p>
      </dgm:t>
    </dgm:pt>
    <dgm:pt modelId="{244A7347-3718-4521-BFA5-999E7E768F5D}" type="parTrans" cxnId="{BBE38F63-BB93-4127-8221-C53FE36FEF3E}">
      <dgm:prSet/>
      <dgm:spPr/>
      <dgm:t>
        <a:bodyPr/>
        <a:lstStyle/>
        <a:p>
          <a:endParaRPr lang="en-US"/>
        </a:p>
      </dgm:t>
    </dgm:pt>
    <dgm:pt modelId="{619FCC3C-D854-461A-A03F-9C5C124278C9}" type="sibTrans" cxnId="{BBE38F63-BB93-4127-8221-C53FE36FEF3E}">
      <dgm:prSet/>
      <dgm:spPr/>
      <dgm:t>
        <a:bodyPr/>
        <a:lstStyle/>
        <a:p>
          <a:endParaRPr lang="en-US"/>
        </a:p>
      </dgm:t>
    </dgm:pt>
    <dgm:pt modelId="{38EEFC6F-D397-4358-9CFC-F2C1F2CD2B36}">
      <dgm:prSet/>
      <dgm:spPr/>
      <dgm:t>
        <a:bodyPr/>
        <a:lstStyle/>
        <a:p>
          <a:r>
            <a:rPr lang="en-US" b="1" dirty="0"/>
            <a:t>It takes into account of some nonfunctional requirements, such as performance, system availability, concurrency and distribution, system integrity, and fault-tolerance.</a:t>
          </a:r>
        </a:p>
      </dgm:t>
    </dgm:pt>
    <dgm:pt modelId="{A17D85CA-AF45-4153-BF83-C88229C75932}" type="parTrans" cxnId="{888DAB76-3152-4826-86C5-342362B4EF46}">
      <dgm:prSet/>
      <dgm:spPr/>
      <dgm:t>
        <a:bodyPr/>
        <a:lstStyle/>
        <a:p>
          <a:endParaRPr lang="en-US"/>
        </a:p>
      </dgm:t>
    </dgm:pt>
    <dgm:pt modelId="{9634BAFA-79FC-4FE6-AF9F-56308A77A7E1}" type="sibTrans" cxnId="{888DAB76-3152-4826-86C5-342362B4EF46}">
      <dgm:prSet/>
      <dgm:spPr/>
      <dgm:t>
        <a:bodyPr/>
        <a:lstStyle/>
        <a:p>
          <a:endParaRPr lang="en-US"/>
        </a:p>
      </dgm:t>
    </dgm:pt>
    <dgm:pt modelId="{179BC4DE-D290-4A3B-B8B4-DEA1007EC5B4}" type="pres">
      <dgm:prSet presAssocID="{8D4EA67E-1840-4AFD-A20A-5BA9C16D049A}" presName="Name0" presStyleCnt="0">
        <dgm:presLayoutVars>
          <dgm:dir/>
          <dgm:animLvl val="lvl"/>
          <dgm:resizeHandles val="exact"/>
        </dgm:presLayoutVars>
      </dgm:prSet>
      <dgm:spPr/>
    </dgm:pt>
    <dgm:pt modelId="{CD567318-1FF9-4F0D-9868-473EA117F88E}" type="pres">
      <dgm:prSet presAssocID="{38EEFC6F-D397-4358-9CFC-F2C1F2CD2B36}" presName="boxAndChildren" presStyleCnt="0"/>
      <dgm:spPr/>
    </dgm:pt>
    <dgm:pt modelId="{776609C0-D373-48E6-A3D6-CDA0F29FBF8A}" type="pres">
      <dgm:prSet presAssocID="{38EEFC6F-D397-4358-9CFC-F2C1F2CD2B36}" presName="parentTextBox" presStyleLbl="node1" presStyleIdx="0" presStyleCnt="2"/>
      <dgm:spPr/>
    </dgm:pt>
    <dgm:pt modelId="{1932DE8F-16A8-4232-AFA1-25A1F7E9AC51}" type="pres">
      <dgm:prSet presAssocID="{619FCC3C-D854-461A-A03F-9C5C124278C9}" presName="sp" presStyleCnt="0"/>
      <dgm:spPr/>
    </dgm:pt>
    <dgm:pt modelId="{2712B998-9A90-4F3A-867F-4E4FB6C1857B}" type="pres">
      <dgm:prSet presAssocID="{2A7C9B79-E8B9-4B9F-8424-19F2D8382BC0}" presName="arrowAndChildren" presStyleCnt="0"/>
      <dgm:spPr/>
    </dgm:pt>
    <dgm:pt modelId="{EF24A955-0CDD-446F-98A0-1D7F050E36B6}" type="pres">
      <dgm:prSet presAssocID="{2A7C9B79-E8B9-4B9F-8424-19F2D8382BC0}" presName="parentTextArrow" presStyleLbl="node1" presStyleIdx="1" presStyleCnt="2"/>
      <dgm:spPr/>
    </dgm:pt>
  </dgm:ptLst>
  <dgm:cxnLst>
    <dgm:cxn modelId="{B82D3C38-49EC-4D3C-B3A5-901A1E97D75D}" type="presOf" srcId="{8D4EA67E-1840-4AFD-A20A-5BA9C16D049A}" destId="{179BC4DE-D290-4A3B-B8B4-DEA1007EC5B4}" srcOrd="0" destOrd="0" presId="urn:microsoft.com/office/officeart/2005/8/layout/process4"/>
    <dgm:cxn modelId="{BBE38F63-BB93-4127-8221-C53FE36FEF3E}" srcId="{8D4EA67E-1840-4AFD-A20A-5BA9C16D049A}" destId="{2A7C9B79-E8B9-4B9F-8424-19F2D8382BC0}" srcOrd="0" destOrd="0" parTransId="{244A7347-3718-4521-BFA5-999E7E768F5D}" sibTransId="{619FCC3C-D854-461A-A03F-9C5C124278C9}"/>
    <dgm:cxn modelId="{888DAB76-3152-4826-86C5-342362B4EF46}" srcId="{8D4EA67E-1840-4AFD-A20A-5BA9C16D049A}" destId="{38EEFC6F-D397-4358-9CFC-F2C1F2CD2B36}" srcOrd="1" destOrd="0" parTransId="{A17D85CA-AF45-4153-BF83-C88229C75932}" sibTransId="{9634BAFA-79FC-4FE6-AF9F-56308A77A7E1}"/>
    <dgm:cxn modelId="{C82540CF-61C7-4DC7-9143-62C1228EC9D7}" type="presOf" srcId="{38EEFC6F-D397-4358-9CFC-F2C1F2CD2B36}" destId="{776609C0-D373-48E6-A3D6-CDA0F29FBF8A}" srcOrd="0" destOrd="0" presId="urn:microsoft.com/office/officeart/2005/8/layout/process4"/>
    <dgm:cxn modelId="{CD84CCCF-3A37-4CD0-8C6A-F736A68B06DB}" type="presOf" srcId="{2A7C9B79-E8B9-4B9F-8424-19F2D8382BC0}" destId="{EF24A955-0CDD-446F-98A0-1D7F050E36B6}" srcOrd="0" destOrd="0" presId="urn:microsoft.com/office/officeart/2005/8/layout/process4"/>
    <dgm:cxn modelId="{6BC1EE64-1D9E-4780-A60E-E91B6E762544}" type="presParOf" srcId="{179BC4DE-D290-4A3B-B8B4-DEA1007EC5B4}" destId="{CD567318-1FF9-4F0D-9868-473EA117F88E}" srcOrd="0" destOrd="0" presId="urn:microsoft.com/office/officeart/2005/8/layout/process4"/>
    <dgm:cxn modelId="{0D95F11E-6F8A-44F6-9E93-BEE8DCD06188}" type="presParOf" srcId="{CD567318-1FF9-4F0D-9868-473EA117F88E}" destId="{776609C0-D373-48E6-A3D6-CDA0F29FBF8A}" srcOrd="0" destOrd="0" presId="urn:microsoft.com/office/officeart/2005/8/layout/process4"/>
    <dgm:cxn modelId="{8C2798F2-ED50-482C-87BE-AF2A83120792}" type="presParOf" srcId="{179BC4DE-D290-4A3B-B8B4-DEA1007EC5B4}" destId="{1932DE8F-16A8-4232-AFA1-25A1F7E9AC51}" srcOrd="1" destOrd="0" presId="urn:microsoft.com/office/officeart/2005/8/layout/process4"/>
    <dgm:cxn modelId="{C62A1640-333B-45EC-B2A8-F86410CF3FA7}" type="presParOf" srcId="{179BC4DE-D290-4A3B-B8B4-DEA1007EC5B4}" destId="{2712B998-9A90-4F3A-867F-4E4FB6C1857B}" srcOrd="2" destOrd="0" presId="urn:microsoft.com/office/officeart/2005/8/layout/process4"/>
    <dgm:cxn modelId="{05578682-D2E4-4216-B91E-89E89943ED0F}" type="presParOf" srcId="{2712B998-9A90-4F3A-867F-4E4FB6C1857B}" destId="{EF24A955-0CDD-446F-98A0-1D7F050E36B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6BCE25-037C-4043-8B71-5685CFDB7F3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D431D6-BEA8-4537-B10B-D143946335D2}">
      <dgm:prSet/>
      <dgm:spPr/>
      <dgm:t>
        <a:bodyPr/>
        <a:lstStyle/>
        <a:p>
          <a:r>
            <a:rPr lang="en-US"/>
            <a:t>The deployment viewpoint defines how the various elements identified in the logical, process, and implementation viewpoints-networks, processes, tasks, and objects-must be mapped onto the various nodes. </a:t>
          </a:r>
        </a:p>
      </dgm:t>
    </dgm:pt>
    <dgm:pt modelId="{4D7722D7-FBF5-43CE-A2B2-40D6635455BD}" type="parTrans" cxnId="{8CC23E8C-EB3B-4434-B8C9-C1727869EB38}">
      <dgm:prSet/>
      <dgm:spPr/>
      <dgm:t>
        <a:bodyPr/>
        <a:lstStyle/>
        <a:p>
          <a:endParaRPr lang="en-US"/>
        </a:p>
      </dgm:t>
    </dgm:pt>
    <dgm:pt modelId="{128F636F-EB7F-4CAF-A1A3-ED690D528EFA}" type="sibTrans" cxnId="{8CC23E8C-EB3B-4434-B8C9-C1727869EB38}">
      <dgm:prSet/>
      <dgm:spPr/>
      <dgm:t>
        <a:bodyPr/>
        <a:lstStyle/>
        <a:p>
          <a:endParaRPr lang="en-US"/>
        </a:p>
      </dgm:t>
    </dgm:pt>
    <dgm:pt modelId="{42F85F65-63E6-43CD-84CB-4BAA4DCF9A90}">
      <dgm:prSet/>
      <dgm:spPr/>
      <dgm:t>
        <a:bodyPr/>
        <a:lstStyle/>
        <a:p>
          <a:r>
            <a:rPr lang="en-US" dirty="0"/>
            <a:t>It takes into account of the system's nonfunctional requirements such as system availability, reliability (fault-tolerance), performance (throughput), and scalability.</a:t>
          </a:r>
        </a:p>
      </dgm:t>
    </dgm:pt>
    <dgm:pt modelId="{EB097384-1600-4864-BEFF-02A83EA8CC3C}" type="parTrans" cxnId="{60E729BF-639E-468B-AE58-949F29F21BEF}">
      <dgm:prSet/>
      <dgm:spPr/>
      <dgm:t>
        <a:bodyPr/>
        <a:lstStyle/>
        <a:p>
          <a:endParaRPr lang="en-US"/>
        </a:p>
      </dgm:t>
    </dgm:pt>
    <dgm:pt modelId="{E77AE111-F20C-4CC9-BA55-240389B5C98D}" type="sibTrans" cxnId="{60E729BF-639E-468B-AE58-949F29F21BEF}">
      <dgm:prSet/>
      <dgm:spPr/>
      <dgm:t>
        <a:bodyPr/>
        <a:lstStyle/>
        <a:p>
          <a:endParaRPr lang="en-US"/>
        </a:p>
      </dgm:t>
    </dgm:pt>
    <dgm:pt modelId="{198DDCBB-0AAC-4921-AF16-75470C5A7EA8}" type="pres">
      <dgm:prSet presAssocID="{E36BCE25-037C-4043-8B71-5685CFDB7F3F}" presName="linear" presStyleCnt="0">
        <dgm:presLayoutVars>
          <dgm:animLvl val="lvl"/>
          <dgm:resizeHandles val="exact"/>
        </dgm:presLayoutVars>
      </dgm:prSet>
      <dgm:spPr/>
    </dgm:pt>
    <dgm:pt modelId="{1CDF81D1-B20C-4539-A0AE-1D0FAC5A3A1A}" type="pres">
      <dgm:prSet presAssocID="{F3D431D6-BEA8-4537-B10B-D143946335D2}" presName="parentText" presStyleLbl="node1" presStyleIdx="0" presStyleCnt="2">
        <dgm:presLayoutVars>
          <dgm:chMax val="0"/>
          <dgm:bulletEnabled val="1"/>
        </dgm:presLayoutVars>
      </dgm:prSet>
      <dgm:spPr/>
    </dgm:pt>
    <dgm:pt modelId="{F3746093-1360-4A52-BCD3-339F763D8086}" type="pres">
      <dgm:prSet presAssocID="{128F636F-EB7F-4CAF-A1A3-ED690D528EFA}" presName="spacer" presStyleCnt="0"/>
      <dgm:spPr/>
    </dgm:pt>
    <dgm:pt modelId="{A8B1F589-12FA-42A3-8280-D8DE7C25E282}" type="pres">
      <dgm:prSet presAssocID="{42F85F65-63E6-43CD-84CB-4BAA4DCF9A90}" presName="parentText" presStyleLbl="node1" presStyleIdx="1" presStyleCnt="2">
        <dgm:presLayoutVars>
          <dgm:chMax val="0"/>
          <dgm:bulletEnabled val="1"/>
        </dgm:presLayoutVars>
      </dgm:prSet>
      <dgm:spPr/>
    </dgm:pt>
  </dgm:ptLst>
  <dgm:cxnLst>
    <dgm:cxn modelId="{CCD7AE5D-4B3F-41CD-AACF-646A506DADA2}" type="presOf" srcId="{E36BCE25-037C-4043-8B71-5685CFDB7F3F}" destId="{198DDCBB-0AAC-4921-AF16-75470C5A7EA8}" srcOrd="0" destOrd="0" presId="urn:microsoft.com/office/officeart/2005/8/layout/vList2"/>
    <dgm:cxn modelId="{8CC23E8C-EB3B-4434-B8C9-C1727869EB38}" srcId="{E36BCE25-037C-4043-8B71-5685CFDB7F3F}" destId="{F3D431D6-BEA8-4537-B10B-D143946335D2}" srcOrd="0" destOrd="0" parTransId="{4D7722D7-FBF5-43CE-A2B2-40D6635455BD}" sibTransId="{128F636F-EB7F-4CAF-A1A3-ED690D528EFA}"/>
    <dgm:cxn modelId="{55F72DAD-7E0B-4D3B-B2E9-B50752BA00A9}" type="presOf" srcId="{42F85F65-63E6-43CD-84CB-4BAA4DCF9A90}" destId="{A8B1F589-12FA-42A3-8280-D8DE7C25E282}" srcOrd="0" destOrd="0" presId="urn:microsoft.com/office/officeart/2005/8/layout/vList2"/>
    <dgm:cxn modelId="{60E729BF-639E-468B-AE58-949F29F21BEF}" srcId="{E36BCE25-037C-4043-8B71-5685CFDB7F3F}" destId="{42F85F65-63E6-43CD-84CB-4BAA4DCF9A90}" srcOrd="1" destOrd="0" parTransId="{EB097384-1600-4864-BEFF-02A83EA8CC3C}" sibTransId="{E77AE111-F20C-4CC9-BA55-240389B5C98D}"/>
    <dgm:cxn modelId="{C5BA87D0-B5E4-4832-9B69-238320F12B6C}" type="presOf" srcId="{F3D431D6-BEA8-4537-B10B-D143946335D2}" destId="{1CDF81D1-B20C-4539-A0AE-1D0FAC5A3A1A}" srcOrd="0" destOrd="0" presId="urn:microsoft.com/office/officeart/2005/8/layout/vList2"/>
    <dgm:cxn modelId="{63822F72-73FA-475A-AC01-958F9D5E440B}" type="presParOf" srcId="{198DDCBB-0AAC-4921-AF16-75470C5A7EA8}" destId="{1CDF81D1-B20C-4539-A0AE-1D0FAC5A3A1A}" srcOrd="0" destOrd="0" presId="urn:microsoft.com/office/officeart/2005/8/layout/vList2"/>
    <dgm:cxn modelId="{A9CEC751-D8AF-4024-ADDB-234821379BBB}" type="presParOf" srcId="{198DDCBB-0AAC-4921-AF16-75470C5A7EA8}" destId="{F3746093-1360-4A52-BCD3-339F763D8086}" srcOrd="1" destOrd="0" presId="urn:microsoft.com/office/officeart/2005/8/layout/vList2"/>
    <dgm:cxn modelId="{9886AB5F-3C8B-4896-A88D-2C6DBAED62AA}" type="presParOf" srcId="{198DDCBB-0AAC-4921-AF16-75470C5A7EA8}" destId="{A8B1F589-12FA-42A3-8280-D8DE7C25E28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32A1E4-1CFC-4B3C-B689-EE1D574DFB5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FB9F117-E864-4001-ABE5-586FDDE2CE59}">
      <dgm:prSet/>
      <dgm:spPr/>
      <dgm:t>
        <a:bodyPr/>
        <a:lstStyle/>
        <a:p>
          <a:r>
            <a:rPr lang="en-US"/>
            <a:t>The imlementation viewpoint focuses on the organization of the actual software modules in the software-development environment.</a:t>
          </a:r>
        </a:p>
      </dgm:t>
    </dgm:pt>
    <dgm:pt modelId="{9E70BB07-55E2-46E7-B27C-2BC333560416}" type="parTrans" cxnId="{3AF2B883-BBA8-4987-8BB1-0B5DC3C6810F}">
      <dgm:prSet/>
      <dgm:spPr/>
      <dgm:t>
        <a:bodyPr/>
        <a:lstStyle/>
        <a:p>
          <a:endParaRPr lang="en-US"/>
        </a:p>
      </dgm:t>
    </dgm:pt>
    <dgm:pt modelId="{9E354114-2011-4FB6-A5DF-8B4DACABC431}" type="sibTrans" cxnId="{3AF2B883-BBA8-4987-8BB1-0B5DC3C6810F}">
      <dgm:prSet/>
      <dgm:spPr/>
      <dgm:t>
        <a:bodyPr/>
        <a:lstStyle/>
        <a:p>
          <a:endParaRPr lang="en-US"/>
        </a:p>
      </dgm:t>
    </dgm:pt>
    <dgm:pt modelId="{BE25C329-E8E3-479A-ABCF-6024D4A70888}">
      <dgm:prSet/>
      <dgm:spPr/>
      <dgm:t>
        <a:bodyPr/>
        <a:lstStyle/>
        <a:p>
          <a:r>
            <a:rPr lang="en-US"/>
            <a:t>The software is packaged in small chunks-program libraries or subsystems-that can be developed by one or more developers.</a:t>
          </a:r>
        </a:p>
      </dgm:t>
    </dgm:pt>
    <dgm:pt modelId="{65E9EB4F-C527-4FD0-9665-225F73F0D776}" type="parTrans" cxnId="{B2B59E25-DA74-4EBD-8829-F818DFF46A4F}">
      <dgm:prSet/>
      <dgm:spPr/>
      <dgm:t>
        <a:bodyPr/>
        <a:lstStyle/>
        <a:p>
          <a:endParaRPr lang="en-US"/>
        </a:p>
      </dgm:t>
    </dgm:pt>
    <dgm:pt modelId="{6CA509F7-2B15-4F92-A05A-D7AC6F39C3FC}" type="sibTrans" cxnId="{B2B59E25-DA74-4EBD-8829-F818DFF46A4F}">
      <dgm:prSet/>
      <dgm:spPr/>
      <dgm:t>
        <a:bodyPr/>
        <a:lstStyle/>
        <a:p>
          <a:endParaRPr lang="en-US"/>
        </a:p>
      </dgm:t>
    </dgm:pt>
    <dgm:pt modelId="{4B0FC0C0-D882-4379-B913-141E12627B11}" type="pres">
      <dgm:prSet presAssocID="{C432A1E4-1CFC-4B3C-B689-EE1D574DFB53}" presName="linear" presStyleCnt="0">
        <dgm:presLayoutVars>
          <dgm:animLvl val="lvl"/>
          <dgm:resizeHandles val="exact"/>
        </dgm:presLayoutVars>
      </dgm:prSet>
      <dgm:spPr/>
    </dgm:pt>
    <dgm:pt modelId="{BFA33BF4-6656-4BD2-8532-A5518DD52581}" type="pres">
      <dgm:prSet presAssocID="{AFB9F117-E864-4001-ABE5-586FDDE2CE59}" presName="parentText" presStyleLbl="node1" presStyleIdx="0" presStyleCnt="2">
        <dgm:presLayoutVars>
          <dgm:chMax val="0"/>
          <dgm:bulletEnabled val="1"/>
        </dgm:presLayoutVars>
      </dgm:prSet>
      <dgm:spPr/>
    </dgm:pt>
    <dgm:pt modelId="{F02FC02A-B489-466B-953C-8211F5047F2B}" type="pres">
      <dgm:prSet presAssocID="{9E354114-2011-4FB6-A5DF-8B4DACABC431}" presName="spacer" presStyleCnt="0"/>
      <dgm:spPr/>
    </dgm:pt>
    <dgm:pt modelId="{C12D9D5E-1699-4E59-B36A-77D2924B8306}" type="pres">
      <dgm:prSet presAssocID="{BE25C329-E8E3-479A-ABCF-6024D4A70888}" presName="parentText" presStyleLbl="node1" presStyleIdx="1" presStyleCnt="2">
        <dgm:presLayoutVars>
          <dgm:chMax val="0"/>
          <dgm:bulletEnabled val="1"/>
        </dgm:presLayoutVars>
      </dgm:prSet>
      <dgm:spPr/>
    </dgm:pt>
  </dgm:ptLst>
  <dgm:cxnLst>
    <dgm:cxn modelId="{EE43DD18-1BD4-4E8A-B81F-277C12144B0F}" type="presOf" srcId="{AFB9F117-E864-4001-ABE5-586FDDE2CE59}" destId="{BFA33BF4-6656-4BD2-8532-A5518DD52581}" srcOrd="0" destOrd="0" presId="urn:microsoft.com/office/officeart/2005/8/layout/vList2"/>
    <dgm:cxn modelId="{B2B59E25-DA74-4EBD-8829-F818DFF46A4F}" srcId="{C432A1E4-1CFC-4B3C-B689-EE1D574DFB53}" destId="{BE25C329-E8E3-479A-ABCF-6024D4A70888}" srcOrd="1" destOrd="0" parTransId="{65E9EB4F-C527-4FD0-9665-225F73F0D776}" sibTransId="{6CA509F7-2B15-4F92-A05A-D7AC6F39C3FC}"/>
    <dgm:cxn modelId="{11A2BE5A-A429-4233-A2D1-016D31224F4F}" type="presOf" srcId="{BE25C329-E8E3-479A-ABCF-6024D4A70888}" destId="{C12D9D5E-1699-4E59-B36A-77D2924B8306}" srcOrd="0" destOrd="0" presId="urn:microsoft.com/office/officeart/2005/8/layout/vList2"/>
    <dgm:cxn modelId="{3AF2B883-BBA8-4987-8BB1-0B5DC3C6810F}" srcId="{C432A1E4-1CFC-4B3C-B689-EE1D574DFB53}" destId="{AFB9F117-E864-4001-ABE5-586FDDE2CE59}" srcOrd="0" destOrd="0" parTransId="{9E70BB07-55E2-46E7-B27C-2BC333560416}" sibTransId="{9E354114-2011-4FB6-A5DF-8B4DACABC431}"/>
    <dgm:cxn modelId="{5DB8FAF0-5E40-4309-B62F-5524F3DE08C3}" type="presOf" srcId="{C432A1E4-1CFC-4B3C-B689-EE1D574DFB53}" destId="{4B0FC0C0-D882-4379-B913-141E12627B11}" srcOrd="0" destOrd="0" presId="urn:microsoft.com/office/officeart/2005/8/layout/vList2"/>
    <dgm:cxn modelId="{6F2F9E4C-0A05-4271-A909-9D7B5188FF44}" type="presParOf" srcId="{4B0FC0C0-D882-4379-B913-141E12627B11}" destId="{BFA33BF4-6656-4BD2-8532-A5518DD52581}" srcOrd="0" destOrd="0" presId="urn:microsoft.com/office/officeart/2005/8/layout/vList2"/>
    <dgm:cxn modelId="{5B9D7434-CC2D-4AA6-88EC-3F6ADB181697}" type="presParOf" srcId="{4B0FC0C0-D882-4379-B913-141E12627B11}" destId="{F02FC02A-B489-466B-953C-8211F5047F2B}" srcOrd="1" destOrd="0" presId="urn:microsoft.com/office/officeart/2005/8/layout/vList2"/>
    <dgm:cxn modelId="{050B37DD-5454-4356-A080-826F7DB88E94}" type="presParOf" srcId="{4B0FC0C0-D882-4379-B913-141E12627B11}" destId="{C12D9D5E-1699-4E59-B36A-77D2924B830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EB4D48-3C5E-4C48-91F5-522FCDCFEC7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4750C5E-521B-48EB-9620-379897C0E362}">
      <dgm:prSet/>
      <dgm:spPr/>
      <dgm:t>
        <a:bodyPr/>
        <a:lstStyle/>
        <a:p>
          <a:r>
            <a:rPr lang="en-US"/>
            <a:t>The scenario viewpoint consists of a small subset of important scenarios (e.g., use cases) to show that the elements of the four viewpoints work together seamlessly.</a:t>
          </a:r>
        </a:p>
      </dgm:t>
    </dgm:pt>
    <dgm:pt modelId="{3558DE53-B1B0-4469-8178-193C4A1584BB}" type="parTrans" cxnId="{3AB89585-A4CF-4744-9010-EFC3DA7EB17C}">
      <dgm:prSet/>
      <dgm:spPr/>
      <dgm:t>
        <a:bodyPr/>
        <a:lstStyle/>
        <a:p>
          <a:endParaRPr lang="en-US"/>
        </a:p>
      </dgm:t>
    </dgm:pt>
    <dgm:pt modelId="{92722C39-70F7-4318-8CDA-05E5194F8CA2}" type="sibTrans" cxnId="{3AB89585-A4CF-4744-9010-EFC3DA7EB17C}">
      <dgm:prSet/>
      <dgm:spPr/>
      <dgm:t>
        <a:bodyPr/>
        <a:lstStyle/>
        <a:p>
          <a:endParaRPr lang="en-US"/>
        </a:p>
      </dgm:t>
    </dgm:pt>
    <dgm:pt modelId="{4A689C75-BF1A-4AA8-83E2-05E46750FC21}">
      <dgm:prSet/>
      <dgm:spPr/>
      <dgm:t>
        <a:bodyPr/>
        <a:lstStyle/>
        <a:p>
          <a:r>
            <a:rPr lang="en-US" dirty="0"/>
            <a:t>This viewpoint is redundant with the other ones (hence the "+1"), but it plays two critical roles:</a:t>
          </a:r>
        </a:p>
      </dgm:t>
    </dgm:pt>
    <dgm:pt modelId="{8E5E45B7-9044-4F3A-B890-CEAC89410610}" type="parTrans" cxnId="{9C77A3FA-A04A-4216-A787-D133FBB51605}">
      <dgm:prSet/>
      <dgm:spPr/>
      <dgm:t>
        <a:bodyPr/>
        <a:lstStyle/>
        <a:p>
          <a:endParaRPr lang="en-US"/>
        </a:p>
      </dgm:t>
    </dgm:pt>
    <dgm:pt modelId="{1F8367C3-5E9B-4FF7-8EA5-BC10446175A5}" type="sibTrans" cxnId="{9C77A3FA-A04A-4216-A787-D133FBB51605}">
      <dgm:prSet/>
      <dgm:spPr/>
      <dgm:t>
        <a:bodyPr/>
        <a:lstStyle/>
        <a:p>
          <a:endParaRPr lang="en-US"/>
        </a:p>
      </dgm:t>
    </dgm:pt>
    <dgm:pt modelId="{C7C72616-1D6C-40B5-AAF0-B54BFA712E12}">
      <dgm:prSet/>
      <dgm:spPr/>
      <dgm:t>
        <a:bodyPr/>
        <a:lstStyle/>
        <a:p>
          <a:r>
            <a:rPr lang="en-US" b="0" dirty="0"/>
            <a:t>it acts as a driver to help designers discover architectural elements during the architecture design; </a:t>
          </a:r>
        </a:p>
      </dgm:t>
    </dgm:pt>
    <dgm:pt modelId="{02E3EDB2-D17D-413F-A0BC-B46CD6F001D6}" type="parTrans" cxnId="{45278791-AA1C-48A4-B90B-DAE8EDD8A1DE}">
      <dgm:prSet/>
      <dgm:spPr/>
      <dgm:t>
        <a:bodyPr/>
        <a:lstStyle/>
        <a:p>
          <a:endParaRPr lang="en-US"/>
        </a:p>
      </dgm:t>
    </dgm:pt>
    <dgm:pt modelId="{C89F6D4C-F53C-4666-A4A1-639EEF8375A7}" type="sibTrans" cxnId="{45278791-AA1C-48A4-B90B-DAE8EDD8A1DE}">
      <dgm:prSet/>
      <dgm:spPr/>
      <dgm:t>
        <a:bodyPr/>
        <a:lstStyle/>
        <a:p>
          <a:endParaRPr lang="en-US"/>
        </a:p>
      </dgm:t>
    </dgm:pt>
    <dgm:pt modelId="{F9B5CDD9-7AB3-4A7F-9AC0-A5AAB69DE8AC}">
      <dgm:prSet/>
      <dgm:spPr/>
      <dgm:t>
        <a:bodyPr/>
        <a:lstStyle/>
        <a:p>
          <a:r>
            <a:rPr lang="en-US" b="0" dirty="0"/>
            <a:t>it validates and illustrates the architecture design, both on paper and as the starting point for the tests of an architectural prototype.</a:t>
          </a:r>
        </a:p>
      </dgm:t>
    </dgm:pt>
    <dgm:pt modelId="{29099B6B-CEA1-4DAD-80B2-450204FE7526}" type="parTrans" cxnId="{6F7EA055-C427-4AFF-99C0-944F8CA777C6}">
      <dgm:prSet/>
      <dgm:spPr/>
      <dgm:t>
        <a:bodyPr/>
        <a:lstStyle/>
        <a:p>
          <a:endParaRPr lang="en-US"/>
        </a:p>
      </dgm:t>
    </dgm:pt>
    <dgm:pt modelId="{AF7A91D2-42E4-419D-9285-0F1A5623B10F}" type="sibTrans" cxnId="{6F7EA055-C427-4AFF-99C0-944F8CA777C6}">
      <dgm:prSet/>
      <dgm:spPr/>
      <dgm:t>
        <a:bodyPr/>
        <a:lstStyle/>
        <a:p>
          <a:endParaRPr lang="en-US"/>
        </a:p>
      </dgm:t>
    </dgm:pt>
    <dgm:pt modelId="{679938F1-4F19-420E-90DF-A51C9704163C}" type="pres">
      <dgm:prSet presAssocID="{57EB4D48-3C5E-4C48-91F5-522FCDCFEC75}" presName="linear" presStyleCnt="0">
        <dgm:presLayoutVars>
          <dgm:animLvl val="lvl"/>
          <dgm:resizeHandles val="exact"/>
        </dgm:presLayoutVars>
      </dgm:prSet>
      <dgm:spPr/>
    </dgm:pt>
    <dgm:pt modelId="{F0AF94AC-D76D-48AC-A2A3-4F248CD4801A}" type="pres">
      <dgm:prSet presAssocID="{D4750C5E-521B-48EB-9620-379897C0E362}" presName="parentText" presStyleLbl="node1" presStyleIdx="0" presStyleCnt="2">
        <dgm:presLayoutVars>
          <dgm:chMax val="0"/>
          <dgm:bulletEnabled val="1"/>
        </dgm:presLayoutVars>
      </dgm:prSet>
      <dgm:spPr/>
    </dgm:pt>
    <dgm:pt modelId="{65E90CF8-539D-4CD5-ADBD-6125D075A7A5}" type="pres">
      <dgm:prSet presAssocID="{92722C39-70F7-4318-8CDA-05E5194F8CA2}" presName="spacer" presStyleCnt="0"/>
      <dgm:spPr/>
    </dgm:pt>
    <dgm:pt modelId="{64AF9390-EF2C-4DFD-817D-55F9D31D14C5}" type="pres">
      <dgm:prSet presAssocID="{4A689C75-BF1A-4AA8-83E2-05E46750FC21}" presName="parentText" presStyleLbl="node1" presStyleIdx="1" presStyleCnt="2">
        <dgm:presLayoutVars>
          <dgm:chMax val="0"/>
          <dgm:bulletEnabled val="1"/>
        </dgm:presLayoutVars>
      </dgm:prSet>
      <dgm:spPr/>
    </dgm:pt>
    <dgm:pt modelId="{49971F95-541D-4ACC-B944-5FF06AF6D4AF}" type="pres">
      <dgm:prSet presAssocID="{4A689C75-BF1A-4AA8-83E2-05E46750FC21}" presName="childText" presStyleLbl="revTx" presStyleIdx="0" presStyleCnt="1">
        <dgm:presLayoutVars>
          <dgm:bulletEnabled val="1"/>
        </dgm:presLayoutVars>
      </dgm:prSet>
      <dgm:spPr/>
    </dgm:pt>
  </dgm:ptLst>
  <dgm:cxnLst>
    <dgm:cxn modelId="{806B5108-213C-459B-96EA-AC23DAF254D8}" type="presOf" srcId="{4A689C75-BF1A-4AA8-83E2-05E46750FC21}" destId="{64AF9390-EF2C-4DFD-817D-55F9D31D14C5}" srcOrd="0" destOrd="0" presId="urn:microsoft.com/office/officeart/2005/8/layout/vList2"/>
    <dgm:cxn modelId="{6EB35351-1030-457C-A66C-6306C3DFC6D8}" type="presOf" srcId="{C7C72616-1D6C-40B5-AAF0-B54BFA712E12}" destId="{49971F95-541D-4ACC-B944-5FF06AF6D4AF}" srcOrd="0" destOrd="0" presId="urn:microsoft.com/office/officeart/2005/8/layout/vList2"/>
    <dgm:cxn modelId="{6F7EA055-C427-4AFF-99C0-944F8CA777C6}" srcId="{4A689C75-BF1A-4AA8-83E2-05E46750FC21}" destId="{F9B5CDD9-7AB3-4A7F-9AC0-A5AAB69DE8AC}" srcOrd="1" destOrd="0" parTransId="{29099B6B-CEA1-4DAD-80B2-450204FE7526}" sibTransId="{AF7A91D2-42E4-419D-9285-0F1A5623B10F}"/>
    <dgm:cxn modelId="{F4D54483-74D0-4CA0-8219-D13E06B75FC4}" type="presOf" srcId="{F9B5CDD9-7AB3-4A7F-9AC0-A5AAB69DE8AC}" destId="{49971F95-541D-4ACC-B944-5FF06AF6D4AF}" srcOrd="0" destOrd="1" presId="urn:microsoft.com/office/officeart/2005/8/layout/vList2"/>
    <dgm:cxn modelId="{3AB89585-A4CF-4744-9010-EFC3DA7EB17C}" srcId="{57EB4D48-3C5E-4C48-91F5-522FCDCFEC75}" destId="{D4750C5E-521B-48EB-9620-379897C0E362}" srcOrd="0" destOrd="0" parTransId="{3558DE53-B1B0-4469-8178-193C4A1584BB}" sibTransId="{92722C39-70F7-4318-8CDA-05E5194F8CA2}"/>
    <dgm:cxn modelId="{45278791-AA1C-48A4-B90B-DAE8EDD8A1DE}" srcId="{4A689C75-BF1A-4AA8-83E2-05E46750FC21}" destId="{C7C72616-1D6C-40B5-AAF0-B54BFA712E12}" srcOrd="0" destOrd="0" parTransId="{02E3EDB2-D17D-413F-A0BC-B46CD6F001D6}" sibTransId="{C89F6D4C-F53C-4666-A4A1-639EEF8375A7}"/>
    <dgm:cxn modelId="{D696A6BC-A2DE-47C2-94F8-AC05F2DE72AE}" type="presOf" srcId="{57EB4D48-3C5E-4C48-91F5-522FCDCFEC75}" destId="{679938F1-4F19-420E-90DF-A51C9704163C}" srcOrd="0" destOrd="0" presId="urn:microsoft.com/office/officeart/2005/8/layout/vList2"/>
    <dgm:cxn modelId="{7ABFFAC7-A6D6-417B-9CB1-5BC71B40784A}" type="presOf" srcId="{D4750C5E-521B-48EB-9620-379897C0E362}" destId="{F0AF94AC-D76D-48AC-A2A3-4F248CD4801A}" srcOrd="0" destOrd="0" presId="urn:microsoft.com/office/officeart/2005/8/layout/vList2"/>
    <dgm:cxn modelId="{9C77A3FA-A04A-4216-A787-D133FBB51605}" srcId="{57EB4D48-3C5E-4C48-91F5-522FCDCFEC75}" destId="{4A689C75-BF1A-4AA8-83E2-05E46750FC21}" srcOrd="1" destOrd="0" parTransId="{8E5E45B7-9044-4F3A-B890-CEAC89410610}" sibTransId="{1F8367C3-5E9B-4FF7-8EA5-BC10446175A5}"/>
    <dgm:cxn modelId="{56513B3B-6884-4D5D-8A04-5C6520263465}" type="presParOf" srcId="{679938F1-4F19-420E-90DF-A51C9704163C}" destId="{F0AF94AC-D76D-48AC-A2A3-4F248CD4801A}" srcOrd="0" destOrd="0" presId="urn:microsoft.com/office/officeart/2005/8/layout/vList2"/>
    <dgm:cxn modelId="{74079DEA-8ACD-499F-A589-93E42F0CA6E4}" type="presParOf" srcId="{679938F1-4F19-420E-90DF-A51C9704163C}" destId="{65E90CF8-539D-4CD5-ADBD-6125D075A7A5}" srcOrd="1" destOrd="0" presId="urn:microsoft.com/office/officeart/2005/8/layout/vList2"/>
    <dgm:cxn modelId="{B85CBB1C-7363-4FB2-8ACE-0ADF6B97FBA8}" type="presParOf" srcId="{679938F1-4F19-420E-90DF-A51C9704163C}" destId="{64AF9390-EF2C-4DFD-817D-55F9D31D14C5}" srcOrd="2" destOrd="0" presId="urn:microsoft.com/office/officeart/2005/8/layout/vList2"/>
    <dgm:cxn modelId="{8798324D-DA63-435A-91ED-C9E24D03EA04}" type="presParOf" srcId="{679938F1-4F19-420E-90DF-A51C9704163C}" destId="{49971F95-541D-4ACC-B944-5FF06AF6D4A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33E04-B3DC-4AC0-9810-78890BB35EA8}">
      <dsp:nvSpPr>
        <dsp:cNvPr id="0" name=""/>
        <dsp:cNvSpPr/>
      </dsp:nvSpPr>
      <dsp:spPr>
        <a:xfrm>
          <a:off x="0" y="59771"/>
          <a:ext cx="6513603" cy="283542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View: a representation of a whole system from the perspective of a related set of concerns.</a:t>
          </a:r>
        </a:p>
      </dsp:txBody>
      <dsp:txXfrm>
        <a:off x="138414" y="198185"/>
        <a:ext cx="6236775" cy="2558593"/>
      </dsp:txXfrm>
    </dsp:sp>
    <dsp:sp modelId="{D366F16D-AC26-41FF-8347-54320E562C04}">
      <dsp:nvSpPr>
        <dsp:cNvPr id="0" name=""/>
        <dsp:cNvSpPr/>
      </dsp:nvSpPr>
      <dsp:spPr>
        <a:xfrm>
          <a:off x="0" y="2990232"/>
          <a:ext cx="6513603" cy="283542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Viewpoint: A viewpoint establishes the purposes and audience for a view and the techniques or methods employed in constructing a view.</a:t>
          </a:r>
        </a:p>
      </dsp:txBody>
      <dsp:txXfrm>
        <a:off x="138414" y="3128646"/>
        <a:ext cx="6236775" cy="255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41DF6-86B4-4C47-B9C8-EBFE30193BA4}">
      <dsp:nvSpPr>
        <dsp:cNvPr id="0" name=""/>
        <dsp:cNvSpPr/>
      </dsp:nvSpPr>
      <dsp:spPr>
        <a:xfrm>
          <a:off x="0" y="0"/>
          <a:ext cx="6217920" cy="203611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The logical viewpoint supports the functional requirements, i.e., the services the system should provide to its end users.</a:t>
          </a:r>
        </a:p>
      </dsp:txBody>
      <dsp:txXfrm>
        <a:off x="59636" y="59636"/>
        <a:ext cx="4113433" cy="1916845"/>
      </dsp:txXfrm>
    </dsp:sp>
    <dsp:sp modelId="{5AA50724-ECA2-4EB3-A907-F225B0EC91B5}">
      <dsp:nvSpPr>
        <dsp:cNvPr id="0" name=""/>
        <dsp:cNvSpPr/>
      </dsp:nvSpPr>
      <dsp:spPr>
        <a:xfrm>
          <a:off x="1097279" y="2488588"/>
          <a:ext cx="6217920" cy="2036117"/>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lumMod val="95000"/>
                  <a:lumOff val="5000"/>
                </a:schemeClr>
              </a:solidFill>
            </a:rPr>
            <a:t>Typically, it shows the key abstractions (e.g., classes and interactions amongst them).</a:t>
          </a:r>
        </a:p>
      </dsp:txBody>
      <dsp:txXfrm>
        <a:off x="1156915" y="2548224"/>
        <a:ext cx="3677891" cy="1916845"/>
      </dsp:txXfrm>
    </dsp:sp>
    <dsp:sp modelId="{00A9F7E3-FBA0-49D6-B3AD-8225E5715433}">
      <dsp:nvSpPr>
        <dsp:cNvPr id="0" name=""/>
        <dsp:cNvSpPr/>
      </dsp:nvSpPr>
      <dsp:spPr>
        <a:xfrm>
          <a:off x="4894443" y="1600614"/>
          <a:ext cx="1323476" cy="132347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92225" y="1600614"/>
        <a:ext cx="727912" cy="995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609C0-D373-48E6-A3D6-CDA0F29FBF8A}">
      <dsp:nvSpPr>
        <dsp:cNvPr id="0" name=""/>
        <dsp:cNvSpPr/>
      </dsp:nvSpPr>
      <dsp:spPr>
        <a:xfrm>
          <a:off x="0" y="2730899"/>
          <a:ext cx="7315200" cy="179176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It takes into account of some nonfunctional requirements, such as performance, system availability, concurrency and distribution, system integrity, and fault-tolerance.</a:t>
          </a:r>
        </a:p>
      </dsp:txBody>
      <dsp:txXfrm>
        <a:off x="0" y="2730899"/>
        <a:ext cx="7315200" cy="1791765"/>
      </dsp:txXfrm>
    </dsp:sp>
    <dsp:sp modelId="{EF24A955-0CDD-446F-98A0-1D7F050E36B6}">
      <dsp:nvSpPr>
        <dsp:cNvPr id="0" name=""/>
        <dsp:cNvSpPr/>
      </dsp:nvSpPr>
      <dsp:spPr>
        <a:xfrm rot="10800000">
          <a:off x="0" y="2040"/>
          <a:ext cx="7315200" cy="2755735"/>
        </a:xfrm>
        <a:prstGeom prst="upArrowCallou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The Process Viewpoint Addresses concurrent aspects at runtime (tasks, threads, processes and their interactions)</a:t>
          </a:r>
        </a:p>
      </dsp:txBody>
      <dsp:txXfrm rot="10800000">
        <a:off x="0" y="2040"/>
        <a:ext cx="7315200" cy="1790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F81D1-B20C-4539-A0AE-1D0FAC5A3A1A}">
      <dsp:nvSpPr>
        <dsp:cNvPr id="0" name=""/>
        <dsp:cNvSpPr/>
      </dsp:nvSpPr>
      <dsp:spPr>
        <a:xfrm>
          <a:off x="0" y="19513"/>
          <a:ext cx="6513603" cy="2882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deployment viewpoint defines how the various elements identified in the logical, process, and implementation viewpoints-networks, processes, tasks, and objects-must be mapped onto the various nodes. </a:t>
          </a:r>
        </a:p>
      </dsp:txBody>
      <dsp:txXfrm>
        <a:off x="140731" y="160244"/>
        <a:ext cx="6232141" cy="2601418"/>
      </dsp:txXfrm>
    </dsp:sp>
    <dsp:sp modelId="{A8B1F589-12FA-42A3-8280-D8DE7C25E282}">
      <dsp:nvSpPr>
        <dsp:cNvPr id="0" name=""/>
        <dsp:cNvSpPr/>
      </dsp:nvSpPr>
      <dsp:spPr>
        <a:xfrm>
          <a:off x="0" y="2983033"/>
          <a:ext cx="6513603" cy="2882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It takes into account of the system's nonfunctional requirements such as system availability, reliability (fault-tolerance), performance (throughput), and scalability.</a:t>
          </a:r>
        </a:p>
      </dsp:txBody>
      <dsp:txXfrm>
        <a:off x="140731" y="3123764"/>
        <a:ext cx="6232141" cy="26014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3BF4-6656-4BD2-8532-A5518DD52581}">
      <dsp:nvSpPr>
        <dsp:cNvPr id="0" name=""/>
        <dsp:cNvSpPr/>
      </dsp:nvSpPr>
      <dsp:spPr>
        <a:xfrm>
          <a:off x="0" y="38052"/>
          <a:ext cx="6513603" cy="2857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imlementation viewpoint focuses on the organization of the actual software modules in the software-development environment.</a:t>
          </a:r>
        </a:p>
      </dsp:txBody>
      <dsp:txXfrm>
        <a:off x="139474" y="177526"/>
        <a:ext cx="6234655" cy="2578192"/>
      </dsp:txXfrm>
    </dsp:sp>
    <dsp:sp modelId="{C12D9D5E-1699-4E59-B36A-77D2924B8306}">
      <dsp:nvSpPr>
        <dsp:cNvPr id="0" name=""/>
        <dsp:cNvSpPr/>
      </dsp:nvSpPr>
      <dsp:spPr>
        <a:xfrm>
          <a:off x="0" y="2990232"/>
          <a:ext cx="6513603" cy="28571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software is packaged in small chunks-program libraries or subsystems-that can be developed by one or more developers.</a:t>
          </a:r>
        </a:p>
      </dsp:txBody>
      <dsp:txXfrm>
        <a:off x="139474" y="3129706"/>
        <a:ext cx="6234655" cy="2578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F94AC-D76D-48AC-A2A3-4F248CD4801A}">
      <dsp:nvSpPr>
        <dsp:cNvPr id="0" name=""/>
        <dsp:cNvSpPr/>
      </dsp:nvSpPr>
      <dsp:spPr>
        <a:xfrm>
          <a:off x="0" y="166437"/>
          <a:ext cx="6513603" cy="19269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scenario viewpoint consists of a small subset of important scenarios (e.g., use cases) to show that the elements of the four viewpoints work together seamlessly.</a:t>
          </a:r>
        </a:p>
      </dsp:txBody>
      <dsp:txXfrm>
        <a:off x="94068" y="260505"/>
        <a:ext cx="6325467" cy="1738854"/>
      </dsp:txXfrm>
    </dsp:sp>
    <dsp:sp modelId="{64AF9390-EF2C-4DFD-817D-55F9D31D14C5}">
      <dsp:nvSpPr>
        <dsp:cNvPr id="0" name=""/>
        <dsp:cNvSpPr/>
      </dsp:nvSpPr>
      <dsp:spPr>
        <a:xfrm>
          <a:off x="0" y="2171188"/>
          <a:ext cx="6513603" cy="19269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This viewpoint is redundant with the other ones (hence the "+1"), but it plays two critical roles:</a:t>
          </a:r>
        </a:p>
      </dsp:txBody>
      <dsp:txXfrm>
        <a:off x="94068" y="2265256"/>
        <a:ext cx="6325467" cy="1738854"/>
      </dsp:txXfrm>
    </dsp:sp>
    <dsp:sp modelId="{49971F95-541D-4ACC-B944-5FF06AF6D4AF}">
      <dsp:nvSpPr>
        <dsp:cNvPr id="0" name=""/>
        <dsp:cNvSpPr/>
      </dsp:nvSpPr>
      <dsp:spPr>
        <a:xfrm>
          <a:off x="0" y="4098178"/>
          <a:ext cx="6513603" cy="16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dirty="0"/>
            <a:t>it acts as a driver to help designers discover architectural elements during the architecture design; </a:t>
          </a:r>
        </a:p>
        <a:p>
          <a:pPr marL="228600" lvl="1" indent="-228600" algn="l" defTabSz="933450">
            <a:lnSpc>
              <a:spcPct val="90000"/>
            </a:lnSpc>
            <a:spcBef>
              <a:spcPct val="0"/>
            </a:spcBef>
            <a:spcAft>
              <a:spcPct val="20000"/>
            </a:spcAft>
            <a:buChar char="•"/>
          </a:pPr>
          <a:r>
            <a:rPr lang="en-US" sz="2100" b="0" kern="1200" dirty="0"/>
            <a:t>it validates and illustrates the architecture design, both on paper and as the starting point for the tests of an architectural prototype.</a:t>
          </a:r>
        </a:p>
      </dsp:txBody>
      <dsp:txXfrm>
        <a:off x="0" y="4098178"/>
        <a:ext cx="6513603" cy="16208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9E2DF-6E59-4F8C-8AEA-F0CB48A109EF}"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4652B-DF16-48D8-8EEB-AA982FD4E9EA}" type="slidenum">
              <a:rPr lang="en-US" smtClean="0"/>
              <a:t>‹#›</a:t>
            </a:fld>
            <a:endParaRPr lang="en-US"/>
          </a:p>
        </p:txBody>
      </p:sp>
    </p:spTree>
    <p:extLst>
      <p:ext uri="{BB962C8B-B14F-4D97-AF65-F5344CB8AC3E}">
        <p14:creationId xmlns:p14="http://schemas.microsoft.com/office/powerpoint/2010/main" val="87783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91D12458-C52C-4677-87E0-D10B67296CCE}"/>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29699" name="Rectangle 7">
            <a:extLst>
              <a:ext uri="{FF2B5EF4-FFF2-40B4-BE49-F238E27FC236}">
                <a16:creationId xmlns:a16="http://schemas.microsoft.com/office/drawing/2014/main" id="{FD832036-1542-4054-AE7F-31703F4C5D2D}"/>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F59F6CB8-1004-4CA9-93A7-0C363F246E58}"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5</a:t>
            </a:fld>
            <a:endParaRPr lang="nl-NL" altLang="en-US" sz="1300">
              <a:solidFill>
                <a:srgbClr val="000066"/>
              </a:solidFill>
              <a:latin typeface="Arial" panose="020B0604020202020204" pitchFamily="34" charset="0"/>
            </a:endParaRPr>
          </a:p>
        </p:txBody>
      </p:sp>
      <p:sp>
        <p:nvSpPr>
          <p:cNvPr id="29700" name="Rectangle 2">
            <a:extLst>
              <a:ext uri="{FF2B5EF4-FFF2-40B4-BE49-F238E27FC236}">
                <a16:creationId xmlns:a16="http://schemas.microsoft.com/office/drawing/2014/main" id="{DF15BB1A-E9EF-4AB0-BC9C-7CEEBCE3284C}"/>
              </a:ext>
            </a:extLst>
          </p:cNvPr>
          <p:cNvSpPr>
            <a:spLocks noGrp="1" noRot="1" noChangeAspect="1" noChangeArrowheads="1" noTextEdit="1"/>
          </p:cNvSpPr>
          <p:nvPr>
            <p:ph type="sldImg"/>
          </p:nvPr>
        </p:nvSpPr>
        <p:spPr>
          <a:xfrm>
            <a:off x="461963" y="720725"/>
            <a:ext cx="6396037" cy="3598863"/>
          </a:xfrm>
          <a:ln/>
        </p:spPr>
      </p:sp>
      <p:sp>
        <p:nvSpPr>
          <p:cNvPr id="29701" name="Rectangle 3">
            <a:extLst>
              <a:ext uri="{FF2B5EF4-FFF2-40B4-BE49-F238E27FC236}">
                <a16:creationId xmlns:a16="http://schemas.microsoft.com/office/drawing/2014/main" id="{F01F64E4-03A5-4DC1-B570-27CA865F3B74}"/>
              </a:ext>
            </a:extLst>
          </p:cNvPr>
          <p:cNvSpPr>
            <a:spLocks noGrp="1" noChangeArrowheads="1"/>
          </p:cNvSpPr>
          <p:nvPr>
            <p:ph type="body" idx="1"/>
          </p:nvPr>
        </p:nvSpPr>
        <p:spPr>
          <a:xfrm>
            <a:off x="976313" y="4559300"/>
            <a:ext cx="5362575" cy="4321175"/>
          </a:xfrm>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0CDFA187-8DCB-425E-A26F-8011C05F8764}"/>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33795" name="Rectangle 7">
            <a:extLst>
              <a:ext uri="{FF2B5EF4-FFF2-40B4-BE49-F238E27FC236}">
                <a16:creationId xmlns:a16="http://schemas.microsoft.com/office/drawing/2014/main" id="{12F1DB9A-C7E9-4802-818D-4086375CDD54}"/>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609077D7-4986-4043-9217-F6972FF2E670}"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8</a:t>
            </a:fld>
            <a:endParaRPr lang="nl-NL" altLang="en-US" sz="1300">
              <a:solidFill>
                <a:srgbClr val="000066"/>
              </a:solidFill>
              <a:latin typeface="Arial" panose="020B0604020202020204" pitchFamily="34" charset="0"/>
            </a:endParaRPr>
          </a:p>
        </p:txBody>
      </p:sp>
      <p:sp>
        <p:nvSpPr>
          <p:cNvPr id="33796" name="Rectangle 2">
            <a:extLst>
              <a:ext uri="{FF2B5EF4-FFF2-40B4-BE49-F238E27FC236}">
                <a16:creationId xmlns:a16="http://schemas.microsoft.com/office/drawing/2014/main" id="{4CF3A0EB-E0A6-416E-8F75-3A572C029DC9}"/>
              </a:ext>
            </a:extLst>
          </p:cNvPr>
          <p:cNvSpPr>
            <a:spLocks noGrp="1" noRot="1" noChangeAspect="1" noChangeArrowheads="1" noTextEdit="1"/>
          </p:cNvSpPr>
          <p:nvPr>
            <p:ph type="sldImg"/>
          </p:nvPr>
        </p:nvSpPr>
        <p:spPr>
          <a:xfrm>
            <a:off x="457200" y="720725"/>
            <a:ext cx="6402388" cy="3602038"/>
          </a:xfrm>
          <a:ln/>
        </p:spPr>
      </p:sp>
      <p:sp>
        <p:nvSpPr>
          <p:cNvPr id="33797" name="Rectangle 3">
            <a:extLst>
              <a:ext uri="{FF2B5EF4-FFF2-40B4-BE49-F238E27FC236}">
                <a16:creationId xmlns:a16="http://schemas.microsoft.com/office/drawing/2014/main" id="{994622DE-F684-441C-AD06-0F070A77A5EC}"/>
              </a:ext>
            </a:extLst>
          </p:cNvPr>
          <p:cNvSpPr>
            <a:spLocks noGrp="1" noChangeArrowheads="1"/>
          </p:cNvSpPr>
          <p:nvPr>
            <p:ph type="body" idx="1"/>
          </p:nvPr>
        </p:nvSpPr>
        <p:spPr>
          <a:xfrm>
            <a:off x="976313" y="4562475"/>
            <a:ext cx="5362575" cy="4318000"/>
          </a:xfrm>
          <a:noFill/>
        </p:spPr>
        <p:txBody>
          <a:bodyPr/>
          <a:lstStyle/>
          <a:p>
            <a:pPr eaLnBrk="1" hangingPunct="1"/>
            <a:r>
              <a:rPr lang="en-US" altLang="en-US" sz="1400"/>
              <a:t>The logical view primarily supports the functional requirements; the services the system should provide to its end users.It depicts the major design elements and their interaction.</a:t>
            </a:r>
          </a:p>
          <a:p>
            <a:pPr eaLnBrk="1" hangingPunct="1"/>
            <a:endParaRPr lang="en-US" altLang="en-US" sz="1400"/>
          </a:p>
          <a:p>
            <a:pPr eaLnBrk="1" hangingPunct="1"/>
            <a:r>
              <a:rPr lang="en-US" altLang="en-US" sz="1400"/>
              <a:t>Designers decompose the system into a set of key abstractions, taken mainly from the problem domain. These abstractions are objects or object classes that exploit the principles of abstraction, encapsulation, and inheritance. In addition to aiding functional analysis, decomposition identifies mechanisms and design elements that are common across the system.</a:t>
            </a:r>
          </a:p>
          <a:p>
            <a:pPr eaLnBrk="1" hangingPunct="1"/>
            <a:endParaRPr lang="en-US" altLang="en-US" sz="1400"/>
          </a:p>
          <a:p>
            <a:pPr eaLnBrk="1" hangingPunct="1"/>
            <a:r>
              <a:rPr lang="en-US" altLang="en-US" sz="1400"/>
              <a:t>Components are related by “shares data with”</a:t>
            </a:r>
          </a:p>
          <a:p>
            <a:pPr eaLnBrk="1" hangingPunct="1"/>
            <a:endParaRPr lang="en-US" altLang="en-US" sz="1400"/>
          </a:p>
          <a:p>
            <a:pPr eaLnBrk="1" hangingPunct="1"/>
            <a:r>
              <a:rPr lang="en-US" altLang="en-US" sz="1400"/>
              <a:t>In termen van het boek is dit een module view</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605B8A5B-ACA4-4221-92D0-30E5896576D3}"/>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35843" name="Rectangle 7">
            <a:extLst>
              <a:ext uri="{FF2B5EF4-FFF2-40B4-BE49-F238E27FC236}">
                <a16:creationId xmlns:a16="http://schemas.microsoft.com/office/drawing/2014/main" id="{A751A334-CC64-401C-8F15-2837095D60F1}"/>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AB81F86E-64B4-4321-8929-981284584948}"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9</a:t>
            </a:fld>
            <a:endParaRPr lang="nl-NL" altLang="en-US" sz="1300">
              <a:solidFill>
                <a:srgbClr val="000066"/>
              </a:solidFill>
              <a:latin typeface="Arial" panose="020B0604020202020204" pitchFamily="34" charset="0"/>
            </a:endParaRPr>
          </a:p>
        </p:txBody>
      </p:sp>
      <p:sp>
        <p:nvSpPr>
          <p:cNvPr id="35844" name="Rectangle 2">
            <a:extLst>
              <a:ext uri="{FF2B5EF4-FFF2-40B4-BE49-F238E27FC236}">
                <a16:creationId xmlns:a16="http://schemas.microsoft.com/office/drawing/2014/main" id="{684962F3-1EA8-45ED-BEBC-43CDD2358F6F}"/>
              </a:ext>
            </a:extLst>
          </p:cNvPr>
          <p:cNvSpPr>
            <a:spLocks noGrp="1" noRot="1" noChangeAspect="1" noChangeArrowheads="1" noTextEdit="1"/>
          </p:cNvSpPr>
          <p:nvPr>
            <p:ph type="sldImg"/>
          </p:nvPr>
        </p:nvSpPr>
        <p:spPr>
          <a:xfrm>
            <a:off x="457200" y="720725"/>
            <a:ext cx="6402388" cy="3602038"/>
          </a:xfrm>
          <a:ln/>
        </p:spPr>
      </p:sp>
      <p:sp>
        <p:nvSpPr>
          <p:cNvPr id="35845" name="Rectangle 3">
            <a:extLst>
              <a:ext uri="{FF2B5EF4-FFF2-40B4-BE49-F238E27FC236}">
                <a16:creationId xmlns:a16="http://schemas.microsoft.com/office/drawing/2014/main" id="{A79006B2-27BD-4C25-AF07-5F0089BC0E2A}"/>
              </a:ext>
            </a:extLst>
          </p:cNvPr>
          <p:cNvSpPr>
            <a:spLocks noGrp="1" noChangeArrowheads="1"/>
          </p:cNvSpPr>
          <p:nvPr>
            <p:ph type="body" idx="1"/>
          </p:nvPr>
        </p:nvSpPr>
        <p:spPr>
          <a:xfrm>
            <a:off x="976313" y="4562475"/>
            <a:ext cx="5362575" cy="4318000"/>
          </a:xfrm>
          <a:noFill/>
        </p:spPr>
        <p:txBody>
          <a:bodyPr/>
          <a:lstStyle/>
          <a:p>
            <a:pPr eaLnBrk="1" hangingPunct="1"/>
            <a:r>
              <a:rPr lang="en-US" altLang="en-US" sz="1400"/>
              <a:t>The process view takes into account some nonfunctional requirements, such as performance and system availability. It addresses concurrency and distribution, system integrity, and fault-tolerance. The process view also specifies which thread of control executes each operation of each class identified in the logical view.</a:t>
            </a:r>
          </a:p>
          <a:p>
            <a:pPr eaLnBrk="1" hangingPunct="1"/>
            <a:endParaRPr lang="en-US" altLang="en-US" sz="1400"/>
          </a:p>
          <a:p>
            <a:pPr eaLnBrk="1" hangingPunct="1"/>
            <a:r>
              <a:rPr lang="en-US" altLang="en-US" sz="1400"/>
              <a:t>So the process view describes the mapping of functions to runtime elements. It concenrs the dynamics of the system. A process is a group of tasks which form a logical unit. A process can be started, stopped, resumed, etc., and there is communication between processes.</a:t>
            </a:r>
          </a:p>
          <a:p>
            <a:pPr eaLnBrk="1" hangingPunct="1"/>
            <a:endParaRPr lang="en-US" altLang="en-US" sz="1400"/>
          </a:p>
          <a:p>
            <a:pPr eaLnBrk="1" hangingPunct="1"/>
            <a:r>
              <a:rPr lang="en-US" altLang="en-US" sz="1400"/>
              <a:t>Components are related by “synchronizes with”</a:t>
            </a:r>
          </a:p>
          <a:p>
            <a:pPr eaLnBrk="1" hangingPunct="1"/>
            <a:endParaRPr lang="en-US" altLang="en-US" sz="1400"/>
          </a:p>
          <a:p>
            <a:pPr eaLnBrk="1" hangingPunct="1"/>
            <a:r>
              <a:rPr lang="en-US" altLang="en-US" sz="1400"/>
              <a:t>In termen van het boek: een C&amp;C view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1DAE6EB4-44B9-462A-A8D3-4D24BEBC5D46}"/>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37891" name="Rectangle 7">
            <a:extLst>
              <a:ext uri="{FF2B5EF4-FFF2-40B4-BE49-F238E27FC236}">
                <a16:creationId xmlns:a16="http://schemas.microsoft.com/office/drawing/2014/main" id="{DB3FE9F2-7CBE-4B7B-BBC7-3A441DA13665}"/>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5DF2931E-8C1A-44FE-9743-68C6B24B60DD}"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10</a:t>
            </a:fld>
            <a:endParaRPr lang="nl-NL" altLang="en-US" sz="1300">
              <a:solidFill>
                <a:srgbClr val="000066"/>
              </a:solidFill>
              <a:latin typeface="Arial" panose="020B0604020202020204" pitchFamily="34" charset="0"/>
            </a:endParaRPr>
          </a:p>
        </p:txBody>
      </p:sp>
      <p:sp>
        <p:nvSpPr>
          <p:cNvPr id="37892" name="Rectangle 2">
            <a:extLst>
              <a:ext uri="{FF2B5EF4-FFF2-40B4-BE49-F238E27FC236}">
                <a16:creationId xmlns:a16="http://schemas.microsoft.com/office/drawing/2014/main" id="{586B7B9B-BB0E-4CA2-944A-18218190EECC}"/>
              </a:ext>
            </a:extLst>
          </p:cNvPr>
          <p:cNvSpPr>
            <a:spLocks noGrp="1" noRot="1" noChangeAspect="1" noChangeArrowheads="1" noTextEdit="1"/>
          </p:cNvSpPr>
          <p:nvPr>
            <p:ph type="sldImg"/>
          </p:nvPr>
        </p:nvSpPr>
        <p:spPr>
          <a:xfrm>
            <a:off x="457200" y="720725"/>
            <a:ext cx="6402388" cy="3602038"/>
          </a:xfrm>
          <a:ln/>
        </p:spPr>
      </p:sp>
      <p:sp>
        <p:nvSpPr>
          <p:cNvPr id="37893" name="Rectangle 3">
            <a:extLst>
              <a:ext uri="{FF2B5EF4-FFF2-40B4-BE49-F238E27FC236}">
                <a16:creationId xmlns:a16="http://schemas.microsoft.com/office/drawing/2014/main" id="{6CC16076-3209-458D-BC12-CF564A8D6B94}"/>
              </a:ext>
            </a:extLst>
          </p:cNvPr>
          <p:cNvSpPr>
            <a:spLocks noGrp="1" noChangeArrowheads="1"/>
          </p:cNvSpPr>
          <p:nvPr>
            <p:ph type="body" idx="1"/>
          </p:nvPr>
        </p:nvSpPr>
        <p:spPr>
          <a:xfrm>
            <a:off x="976313" y="4562475"/>
            <a:ext cx="5362575" cy="4318000"/>
          </a:xfrm>
          <a:noFill/>
        </p:spPr>
        <p:txBody>
          <a:bodyPr/>
          <a:lstStyle/>
          <a:p>
            <a:pPr eaLnBrk="1" hangingPunct="1"/>
            <a:r>
              <a:rPr lang="en-US" altLang="en-US" sz="1400"/>
              <a:t>The physical view takes into account the system's nonfunctional requirements such as system availability, reliability (fault-tolerance), performance (throughput), and scalability. The software executes on a network of computers (the processing nodes). The various elements identified in the logical, process, and development views-networks, processes, tasks, and objects-must be mapped onto the various nodes. Several different physical configurations will be used-some for development and testing, others for system deployment at various sites or for different customers. The mapping of the software to the nodes must therefore be highly flexible and have a minimal impact on the source code itself.</a:t>
            </a:r>
          </a:p>
          <a:p>
            <a:pPr eaLnBrk="1" hangingPunct="1"/>
            <a:endParaRPr lang="en-US" altLang="en-US" sz="1400"/>
          </a:p>
          <a:p>
            <a:pPr eaLnBrk="1" hangingPunct="1"/>
            <a:r>
              <a:rPr lang="en-US" altLang="en-US" sz="1400"/>
              <a:t>Components are related by “communicates with”</a:t>
            </a:r>
          </a:p>
          <a:p>
            <a:pPr eaLnBrk="1" hangingPunct="1"/>
            <a:endParaRPr lang="en-US" altLang="en-US" sz="1400"/>
          </a:p>
          <a:p>
            <a:pPr eaLnBrk="1" hangingPunct="1"/>
            <a:r>
              <a:rPr lang="en-US" altLang="en-US" sz="1400"/>
              <a:t>In termen van het boek: een allocation view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4CBD5B30-383F-44A3-AD3B-206E9A2B62A0}"/>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39939" name="Rectangle 7">
            <a:extLst>
              <a:ext uri="{FF2B5EF4-FFF2-40B4-BE49-F238E27FC236}">
                <a16:creationId xmlns:a16="http://schemas.microsoft.com/office/drawing/2014/main" id="{2FC0DC26-50FB-482C-85A3-E13215DDEBD2}"/>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6EAE0CE2-8977-4391-B79E-FB978E637F24}"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11</a:t>
            </a:fld>
            <a:endParaRPr lang="nl-NL" altLang="en-US" sz="1300">
              <a:solidFill>
                <a:srgbClr val="000066"/>
              </a:solidFill>
              <a:latin typeface="Arial" panose="020B0604020202020204" pitchFamily="34" charset="0"/>
            </a:endParaRPr>
          </a:p>
        </p:txBody>
      </p:sp>
      <p:sp>
        <p:nvSpPr>
          <p:cNvPr id="39940" name="Rectangle 2">
            <a:extLst>
              <a:ext uri="{FF2B5EF4-FFF2-40B4-BE49-F238E27FC236}">
                <a16:creationId xmlns:a16="http://schemas.microsoft.com/office/drawing/2014/main" id="{141FC6E6-413D-4FF9-B455-EE89DCACB085}"/>
              </a:ext>
            </a:extLst>
          </p:cNvPr>
          <p:cNvSpPr>
            <a:spLocks noGrp="1" noRot="1" noChangeAspect="1" noChangeArrowheads="1" noTextEdit="1"/>
          </p:cNvSpPr>
          <p:nvPr>
            <p:ph type="sldImg"/>
          </p:nvPr>
        </p:nvSpPr>
        <p:spPr>
          <a:xfrm>
            <a:off x="457200" y="720725"/>
            <a:ext cx="6402388" cy="3602038"/>
          </a:xfrm>
          <a:ln/>
        </p:spPr>
      </p:sp>
      <p:sp>
        <p:nvSpPr>
          <p:cNvPr id="39941" name="Rectangle 3">
            <a:extLst>
              <a:ext uri="{FF2B5EF4-FFF2-40B4-BE49-F238E27FC236}">
                <a16:creationId xmlns:a16="http://schemas.microsoft.com/office/drawing/2014/main" id="{5C933CF6-6925-4AF3-9EC1-9B7B89001D83}"/>
              </a:ext>
            </a:extLst>
          </p:cNvPr>
          <p:cNvSpPr>
            <a:spLocks noGrp="1" noChangeArrowheads="1"/>
          </p:cNvSpPr>
          <p:nvPr>
            <p:ph type="body" idx="1"/>
          </p:nvPr>
        </p:nvSpPr>
        <p:spPr>
          <a:xfrm>
            <a:off x="976313" y="4562475"/>
            <a:ext cx="5362575" cy="4318000"/>
          </a:xfrm>
          <a:noFill/>
        </p:spPr>
        <p:txBody>
          <a:bodyPr/>
          <a:lstStyle/>
          <a:p>
            <a:pPr eaLnBrk="1" hangingPunct="1"/>
            <a:r>
              <a:rPr lang="en-US" altLang="en-US" sz="1400"/>
              <a:t>The development view focuses on the organization of the actual software modules in the software-development environment. The software is packaged in small chunks-program libraries or subsystems-that can be developed by one or more developers. The subsystems are organized in a hierarchy of layers, each layer providing a narrow and well-defined interface to the layers above it.</a:t>
            </a:r>
          </a:p>
          <a:p>
            <a:pPr eaLnBrk="1" hangingPunct="1"/>
            <a:r>
              <a:rPr lang="en-US" altLang="en-US" sz="1400"/>
              <a:t>Components are related by “is submodule of”.</a:t>
            </a:r>
          </a:p>
          <a:p>
            <a:pPr eaLnBrk="1" hangingPunct="1"/>
            <a:endParaRPr lang="en-US" altLang="en-US" sz="1400"/>
          </a:p>
          <a:p>
            <a:pPr eaLnBrk="1" hangingPunct="1"/>
            <a:r>
              <a:rPr lang="en-US" altLang="en-US" sz="1400"/>
              <a:t>In termen van het boek: een allocation view</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648B3B0F-7240-45BE-883F-67F803063101}"/>
              </a:ext>
            </a:extLst>
          </p:cNvPr>
          <p:cNvSpPr>
            <a:spLocks noGrp="1" noChangeArrowheads="1"/>
          </p:cNvSpPr>
          <p:nvPr>
            <p:ph type="ftr" sz="quarter" idx="4"/>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r>
              <a:rPr lang="nl-NL" altLang="en-US" sz="1300">
                <a:solidFill>
                  <a:srgbClr val="000066"/>
                </a:solidFill>
                <a:latin typeface="Arial" panose="020B0604020202020204" pitchFamily="34" charset="0"/>
              </a:rPr>
              <a:t>© SE, Architecture, Hans van Vliet</a:t>
            </a:r>
          </a:p>
        </p:txBody>
      </p:sp>
      <p:sp>
        <p:nvSpPr>
          <p:cNvPr id="41987" name="Rectangle 7">
            <a:extLst>
              <a:ext uri="{FF2B5EF4-FFF2-40B4-BE49-F238E27FC236}">
                <a16:creationId xmlns:a16="http://schemas.microsoft.com/office/drawing/2014/main" id="{8BB4364E-B5EE-4934-A549-2BF4AB39D50E}"/>
              </a:ext>
            </a:extLst>
          </p:cNvPr>
          <p:cNvSpPr>
            <a:spLocks noGrp="1" noChangeArrowheads="1"/>
          </p:cNvSpPr>
          <p:nvPr>
            <p:ph type="sldNum" sz="quarter" idx="5"/>
          </p:nvPr>
        </p:nvSpPr>
        <p:spPr>
          <a:noFill/>
        </p:spPr>
        <p:txBody>
          <a:bodyPr/>
          <a:lstStyle>
            <a:lvl1pPr defTabSz="966788">
              <a:defRPr sz="2400">
                <a:solidFill>
                  <a:schemeClr val="tx1"/>
                </a:solidFill>
                <a:latin typeface="Tahoma" panose="020B0604030504040204" pitchFamily="34" charset="0"/>
                <a:cs typeface="Times New Roman" panose="02020603050405020304" pitchFamily="18" charset="0"/>
              </a:defRPr>
            </a:lvl1pPr>
            <a:lvl2pPr marL="742950" indent="-285750" defTabSz="966788">
              <a:defRPr sz="2400">
                <a:solidFill>
                  <a:schemeClr val="tx1"/>
                </a:solidFill>
                <a:latin typeface="Tahoma" panose="020B0604030504040204" pitchFamily="34" charset="0"/>
                <a:cs typeface="Times New Roman" panose="02020603050405020304" pitchFamily="18" charset="0"/>
              </a:defRPr>
            </a:lvl2pPr>
            <a:lvl3pPr marL="1143000" indent="-228600" defTabSz="966788">
              <a:defRPr sz="2400">
                <a:solidFill>
                  <a:schemeClr val="tx1"/>
                </a:solidFill>
                <a:latin typeface="Tahoma" panose="020B0604030504040204" pitchFamily="34" charset="0"/>
                <a:cs typeface="Times New Roman" panose="02020603050405020304" pitchFamily="18" charset="0"/>
              </a:defRPr>
            </a:lvl3pPr>
            <a:lvl4pPr marL="1600200" indent="-228600" defTabSz="966788">
              <a:defRPr sz="2400">
                <a:solidFill>
                  <a:schemeClr val="tx1"/>
                </a:solidFill>
                <a:latin typeface="Tahoma" panose="020B0604030504040204" pitchFamily="34" charset="0"/>
                <a:cs typeface="Times New Roman" panose="02020603050405020304" pitchFamily="18" charset="0"/>
              </a:defRPr>
            </a:lvl4pPr>
            <a:lvl5pPr marL="2057400" indent="-228600" defTabSz="966788">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20000"/>
              </a:spcBef>
              <a:buClr>
                <a:schemeClr val="accent1"/>
              </a:buClr>
              <a:buFont typeface="Wingdings" panose="05000000000000000000" pitchFamily="2" charset="2"/>
              <a:buNone/>
            </a:pPr>
            <a:fld id="{B34BF6E6-7E6E-4815-B7C7-C0552772BB97}" type="slidenum">
              <a:rPr lang="nl-NL" altLang="en-US" sz="1300" smtClean="0">
                <a:solidFill>
                  <a:srgbClr val="000066"/>
                </a:solidFill>
                <a:latin typeface="Arial" panose="020B0604020202020204" pitchFamily="34" charset="0"/>
              </a:rPr>
              <a:pPr>
                <a:spcBef>
                  <a:spcPct val="20000"/>
                </a:spcBef>
                <a:buClr>
                  <a:schemeClr val="accent1"/>
                </a:buClr>
                <a:buFont typeface="Wingdings" panose="05000000000000000000" pitchFamily="2" charset="2"/>
                <a:buNone/>
              </a:pPr>
              <a:t>12</a:t>
            </a:fld>
            <a:endParaRPr lang="nl-NL" altLang="en-US" sz="1300">
              <a:solidFill>
                <a:srgbClr val="000066"/>
              </a:solidFill>
              <a:latin typeface="Arial" panose="020B0604020202020204" pitchFamily="34" charset="0"/>
            </a:endParaRPr>
          </a:p>
        </p:txBody>
      </p:sp>
      <p:sp>
        <p:nvSpPr>
          <p:cNvPr id="41988" name="Rectangle 2">
            <a:extLst>
              <a:ext uri="{FF2B5EF4-FFF2-40B4-BE49-F238E27FC236}">
                <a16:creationId xmlns:a16="http://schemas.microsoft.com/office/drawing/2014/main" id="{6165E6FF-E532-4627-A1C6-BE9D2A0A3DD7}"/>
              </a:ext>
            </a:extLst>
          </p:cNvPr>
          <p:cNvSpPr>
            <a:spLocks noGrp="1" noRot="1" noChangeAspect="1" noChangeArrowheads="1" noTextEdit="1"/>
          </p:cNvSpPr>
          <p:nvPr>
            <p:ph type="sldImg"/>
          </p:nvPr>
        </p:nvSpPr>
        <p:spPr>
          <a:xfrm>
            <a:off x="457200" y="720725"/>
            <a:ext cx="6402388" cy="3602038"/>
          </a:xfrm>
          <a:ln/>
        </p:spPr>
      </p:sp>
      <p:sp>
        <p:nvSpPr>
          <p:cNvPr id="41989" name="Rectangle 3">
            <a:extLst>
              <a:ext uri="{FF2B5EF4-FFF2-40B4-BE49-F238E27FC236}">
                <a16:creationId xmlns:a16="http://schemas.microsoft.com/office/drawing/2014/main" id="{37A88031-73A3-45DE-93B0-479D0E9B8DA0}"/>
              </a:ext>
            </a:extLst>
          </p:cNvPr>
          <p:cNvSpPr>
            <a:spLocks noGrp="1" noChangeArrowheads="1"/>
          </p:cNvSpPr>
          <p:nvPr>
            <p:ph type="body" idx="1"/>
          </p:nvPr>
        </p:nvSpPr>
        <p:spPr>
          <a:xfrm>
            <a:off x="976313" y="4562475"/>
            <a:ext cx="5362575" cy="4318000"/>
          </a:xfrm>
          <a:noFill/>
        </p:spPr>
        <p:txBody>
          <a:bodyPr/>
          <a:lstStyle/>
          <a:p>
            <a:pPr eaLnBrk="1" hangingPunct="1"/>
            <a:r>
              <a:rPr lang="en-US" altLang="en-US" sz="1400"/>
              <a:t>The scenario view consists of a small subset of important scenarios-instances of use cases-to show that the elements of the four views work together seamlessly. For each scenario, we describe the corresponding scripts (sequences of interactions between objects and between processes). This view is redundant with the other ones (hence the "+1"), but it plays two critical roles:</a:t>
            </a:r>
          </a:p>
          <a:p>
            <a:pPr lvl="1" eaLnBrk="1" hangingPunct="1"/>
            <a:r>
              <a:rPr lang="en-US" altLang="en-US" sz="1400"/>
              <a:t>it acts as a driver to help designers discover architectural elements during the architecture design; </a:t>
            </a:r>
          </a:p>
          <a:p>
            <a:pPr lvl="1" eaLnBrk="1" hangingPunct="1"/>
            <a:r>
              <a:rPr lang="en-US" altLang="en-US" sz="1400"/>
              <a:t>it validates and illustrates the architecture design, both on paper and as the starting point for the tests of an architectural prototype.</a:t>
            </a:r>
          </a:p>
          <a:p>
            <a:pPr eaLnBrk="1" hangingPunct="1"/>
            <a:endParaRPr lang="en-US" altLang="en-US" sz="1400"/>
          </a:p>
          <a:p>
            <a:pPr eaLnBrk="1" hangingPunct="1"/>
            <a:r>
              <a:rPr lang="en-US" altLang="en-US" sz="1400"/>
              <a:t>The scenario view is important for stakeholder communication.</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ass_diagra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Activity_diagram" TargetMode="External"/><Relationship Id="rId4" Type="http://schemas.openxmlformats.org/officeDocument/2006/relationships/hyperlink" Target="https://en.wikipedia.org/wiki/State_diagra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mponent_diagra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Deployment_diagram" TargetMode="External"/><Relationship Id="rId4" Type="http://schemas.openxmlformats.org/officeDocument/2006/relationships/hyperlink" Target="https://en.wikipedia.org/wiki/Package_diagra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se_cas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Blackboard_(design_pattern)" TargetMode="Externa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s://en.wikipedia.org/wiki/Event-driven_architecture" TargetMode="External"/><Relationship Id="rId7" Type="http://schemas.openxmlformats.org/officeDocument/2006/relationships/image" Target="../media/image8.svg"/><Relationship Id="rId2" Type="http://schemas.openxmlformats.org/officeDocument/2006/relationships/hyperlink" Target="https://en.wikipedia.org/wiki/Blackboard_(design_patter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en.wikipedia.org/wiki/Microservices" TargetMode="External"/><Relationship Id="rId4" Type="http://schemas.openxmlformats.org/officeDocument/2006/relationships/hyperlink" Target="https://en.wikipedia.org/wiki/Implicit_invoca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6.gif"/></Relationships>
</file>

<file path=ppt/slides/_rels/slide3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3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6.gif"/></Relationships>
</file>

<file path=ppt/slides/_rels/slide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View_model"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en.wikipedia.org/wiki/Use_case" TargetMode="External"/><Relationship Id="rId4" Type="http://schemas.openxmlformats.org/officeDocument/2006/relationships/hyperlink" Target="https://en.wikipedia.org/wiki/Philippe_Krucht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sz="4400" b="1" i="1" kern="1200" dirty="0">
                <a:effectLst>
                  <a:outerShdw blurRad="38100" dist="38100" dir="2700000" algn="tl">
                    <a:srgbClr val="000000">
                      <a:alpha val="43137"/>
                    </a:srgbClr>
                  </a:outerShdw>
                </a:effectLst>
                <a:latin typeface="+mj-lt"/>
                <a:ea typeface="+mj-ea"/>
                <a:cs typeface="+mj-cs"/>
              </a:rPr>
              <a:t>Software Architecture</a:t>
            </a: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Spring 2020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7</a:t>
            </a:r>
          </a:p>
        </p:txBody>
      </p:sp>
    </p:spTree>
    <p:extLst>
      <p:ext uri="{BB962C8B-B14F-4D97-AF65-F5344CB8AC3E}">
        <p14:creationId xmlns:p14="http://schemas.microsoft.com/office/powerpoint/2010/main" val="1647305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66" name="Rectangle 2">
            <a:extLst>
              <a:ext uri="{FF2B5EF4-FFF2-40B4-BE49-F238E27FC236}">
                <a16:creationId xmlns:a16="http://schemas.microsoft.com/office/drawing/2014/main" id="{54FC4410-DDFE-4AE0-B0FE-30C2E442DE11}"/>
              </a:ext>
            </a:extLst>
          </p:cNvPr>
          <p:cNvSpPr>
            <a:spLocks noGrp="1" noChangeArrowheads="1"/>
          </p:cNvSpPr>
          <p:nvPr>
            <p:ph type="title"/>
          </p:nvPr>
        </p:nvSpPr>
        <p:spPr>
          <a:xfrm>
            <a:off x="863029" y="1012004"/>
            <a:ext cx="3416158" cy="4795408"/>
          </a:xfrm>
        </p:spPr>
        <p:txBody>
          <a:bodyPr>
            <a:normAutofit/>
          </a:bodyPr>
          <a:lstStyle/>
          <a:p>
            <a:pPr eaLnBrk="1" hangingPunct="1"/>
            <a:r>
              <a:rPr lang="en-US" altLang="en-US">
                <a:solidFill>
                  <a:srgbClr val="FFFFFF"/>
                </a:solidFill>
              </a:rPr>
              <a:t>4 + 1: Deployment Viewpoint</a:t>
            </a:r>
          </a:p>
        </p:txBody>
      </p:sp>
      <p:graphicFrame>
        <p:nvGraphicFramePr>
          <p:cNvPr id="36869" name="Rectangle 3">
            <a:extLst>
              <a:ext uri="{FF2B5EF4-FFF2-40B4-BE49-F238E27FC236}">
                <a16:creationId xmlns:a16="http://schemas.microsoft.com/office/drawing/2014/main" id="{4E41654A-8CC3-4E56-B2BA-ED3EC10FEEB7}"/>
              </a:ext>
            </a:extLst>
          </p:cNvPr>
          <p:cNvGraphicFramePr/>
          <p:nvPr>
            <p:extLst>
              <p:ext uri="{D42A27DB-BD31-4B8C-83A1-F6EECF244321}">
                <p14:modId xmlns:p14="http://schemas.microsoft.com/office/powerpoint/2010/main" val="26468145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914" name="Rectangle 2">
            <a:extLst>
              <a:ext uri="{FF2B5EF4-FFF2-40B4-BE49-F238E27FC236}">
                <a16:creationId xmlns:a16="http://schemas.microsoft.com/office/drawing/2014/main" id="{8ADF1E16-2C2A-48C2-A0AA-CF778ECF5F31}"/>
              </a:ext>
            </a:extLst>
          </p:cNvPr>
          <p:cNvSpPr>
            <a:spLocks noGrp="1" noChangeArrowheads="1"/>
          </p:cNvSpPr>
          <p:nvPr>
            <p:ph type="title"/>
          </p:nvPr>
        </p:nvSpPr>
        <p:spPr>
          <a:xfrm>
            <a:off x="863029" y="1012004"/>
            <a:ext cx="3416158" cy="4795408"/>
          </a:xfrm>
        </p:spPr>
        <p:txBody>
          <a:bodyPr>
            <a:normAutofit/>
          </a:bodyPr>
          <a:lstStyle/>
          <a:p>
            <a:pPr eaLnBrk="1" hangingPunct="1"/>
            <a:r>
              <a:rPr lang="en-US" altLang="en-US" sz="3700">
                <a:solidFill>
                  <a:srgbClr val="FFFFFF"/>
                </a:solidFill>
              </a:rPr>
              <a:t>4 + 1: Implementation Viewpoint</a:t>
            </a:r>
          </a:p>
        </p:txBody>
      </p:sp>
      <p:graphicFrame>
        <p:nvGraphicFramePr>
          <p:cNvPr id="38917" name="Rectangle 3">
            <a:extLst>
              <a:ext uri="{FF2B5EF4-FFF2-40B4-BE49-F238E27FC236}">
                <a16:creationId xmlns:a16="http://schemas.microsoft.com/office/drawing/2014/main" id="{0DFC5A15-84C2-4947-8C04-94AFCE7AB7B0}"/>
              </a:ext>
            </a:extLst>
          </p:cNvPr>
          <p:cNvGraphicFramePr/>
          <p:nvPr>
            <p:extLst>
              <p:ext uri="{D42A27DB-BD31-4B8C-83A1-F6EECF244321}">
                <p14:modId xmlns:p14="http://schemas.microsoft.com/office/powerpoint/2010/main" val="36261025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2AF3664-1E1B-4F37-B222-9CA45969C192}"/>
              </a:ext>
            </a:extLst>
          </p:cNvPr>
          <p:cNvSpPr/>
          <p:nvPr/>
        </p:nvSpPr>
        <p:spPr>
          <a:xfrm>
            <a:off x="5244038" y="4619562"/>
            <a:ext cx="6463866" cy="159835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62" name="Rectangle 2">
            <a:extLst>
              <a:ext uri="{FF2B5EF4-FFF2-40B4-BE49-F238E27FC236}">
                <a16:creationId xmlns:a16="http://schemas.microsoft.com/office/drawing/2014/main" id="{E69F705D-FDAF-4747-B962-CEC5C101659D}"/>
              </a:ext>
            </a:extLst>
          </p:cNvPr>
          <p:cNvSpPr>
            <a:spLocks noGrp="1" noChangeArrowheads="1"/>
          </p:cNvSpPr>
          <p:nvPr>
            <p:ph type="title"/>
          </p:nvPr>
        </p:nvSpPr>
        <p:spPr>
          <a:xfrm>
            <a:off x="863029" y="1012004"/>
            <a:ext cx="3416158" cy="4795408"/>
          </a:xfrm>
        </p:spPr>
        <p:txBody>
          <a:bodyPr>
            <a:normAutofit/>
          </a:bodyPr>
          <a:lstStyle/>
          <a:p>
            <a:pPr eaLnBrk="1" hangingPunct="1"/>
            <a:r>
              <a:rPr lang="en-US" altLang="en-US">
                <a:solidFill>
                  <a:srgbClr val="FFFFFF"/>
                </a:solidFill>
              </a:rPr>
              <a:t>4 + 1: Scenario Viewpoint</a:t>
            </a:r>
          </a:p>
        </p:txBody>
      </p:sp>
      <p:graphicFrame>
        <p:nvGraphicFramePr>
          <p:cNvPr id="40965" name="Rectangle 3">
            <a:extLst>
              <a:ext uri="{FF2B5EF4-FFF2-40B4-BE49-F238E27FC236}">
                <a16:creationId xmlns:a16="http://schemas.microsoft.com/office/drawing/2014/main" id="{D8B9EFC5-3CD7-430B-AC8F-977DC401F559}"/>
              </a:ext>
            </a:extLst>
          </p:cNvPr>
          <p:cNvGraphicFramePr/>
          <p:nvPr>
            <p:extLst>
              <p:ext uri="{D42A27DB-BD31-4B8C-83A1-F6EECF244321}">
                <p14:modId xmlns:p14="http://schemas.microsoft.com/office/powerpoint/2010/main" val="19051063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15627" y="1054633"/>
            <a:ext cx="6946157" cy="4893647"/>
          </a:xfrm>
          <a:prstGeom prst="rect">
            <a:avLst/>
          </a:prstGeom>
        </p:spPr>
        <p:txBody>
          <a:bodyPr wrap="square">
            <a:spAutoFit/>
          </a:bodyPr>
          <a:lstStyle/>
          <a:p>
            <a:pPr marL="342900" indent="-342900">
              <a:buFont typeface="Wingdings" panose="05000000000000000000" pitchFamily="2" charset="2"/>
              <a:buChar char="v"/>
            </a:pPr>
            <a:r>
              <a:rPr lang="en-US" sz="2400" b="1" i="1" dirty="0"/>
              <a:t>Logical view</a:t>
            </a:r>
            <a:r>
              <a:rPr lang="en-US" sz="2400" dirty="0"/>
              <a:t>: The logical view is concerned with the functionality that the system provides to end-users. UML diagrams used to represent the logical view include, </a:t>
            </a:r>
            <a:r>
              <a:rPr lang="en-US" sz="2400" dirty="0">
                <a:hlinkClick r:id="rId3" tooltip="Class diagram"/>
              </a:rPr>
              <a:t>class diagrams</a:t>
            </a:r>
            <a:r>
              <a:rPr lang="en-US" sz="2400" dirty="0"/>
              <a:t>, and </a:t>
            </a:r>
            <a:r>
              <a:rPr lang="en-US" sz="2400" dirty="0">
                <a:hlinkClick r:id="rId4" tooltip="State diagram"/>
              </a:rPr>
              <a:t>state diagrams</a:t>
            </a:r>
            <a:r>
              <a:rPr lang="en-US" sz="2400" dirty="0"/>
              <a:t>.</a:t>
            </a:r>
            <a:endParaRPr lang="en-US" sz="2400" baseline="30000" dirty="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i="1" dirty="0"/>
              <a:t>Process view</a:t>
            </a:r>
            <a:r>
              <a:rPr lang="en-US" sz="2400" dirty="0"/>
              <a:t>: The process view deals with the dynamic aspects of the system, explains the system processes and how they communicate, and focuses on the runtime behavior of the system. The process view addresses concurrency, distribution, integrators, performance, and scalability, etc. UML diagrams to represent process view include the </a:t>
            </a:r>
            <a:r>
              <a:rPr lang="en-US" sz="2400" dirty="0">
                <a:hlinkClick r:id="rId5" tooltip="Activity diagram"/>
              </a:rPr>
              <a:t>activity diagram</a:t>
            </a:r>
            <a:r>
              <a:rPr lang="en-US" sz="2400" dirty="0"/>
              <a:t>.</a:t>
            </a:r>
          </a:p>
        </p:txBody>
      </p:sp>
    </p:spTree>
    <p:extLst>
      <p:ext uri="{BB962C8B-B14F-4D97-AF65-F5344CB8AC3E}">
        <p14:creationId xmlns:p14="http://schemas.microsoft.com/office/powerpoint/2010/main" val="11605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29695" y="505993"/>
            <a:ext cx="7382256" cy="5632311"/>
          </a:xfrm>
          <a:prstGeom prst="rect">
            <a:avLst/>
          </a:prstGeom>
        </p:spPr>
        <p:txBody>
          <a:bodyPr wrap="square">
            <a:spAutoFit/>
          </a:bodyPr>
          <a:lstStyle/>
          <a:p>
            <a:pPr marL="342900" indent="-342900">
              <a:buFont typeface="Wingdings" panose="05000000000000000000" pitchFamily="2" charset="2"/>
              <a:buChar char="v"/>
            </a:pPr>
            <a:r>
              <a:rPr lang="en-US" sz="2400" b="1" i="1" dirty="0"/>
              <a:t>Development view</a:t>
            </a:r>
            <a:r>
              <a:rPr lang="en-US" sz="2400" dirty="0"/>
              <a:t>: The development view illustrates a system from a programmer's perspective and is concerned with software management. This view is also known as the implementation view. It uses the UML </a:t>
            </a:r>
            <a:r>
              <a:rPr lang="en-US" sz="2400" dirty="0">
                <a:hlinkClick r:id="rId3" tooltip="Component diagram"/>
              </a:rPr>
              <a:t>Component diagram</a:t>
            </a:r>
            <a:r>
              <a:rPr lang="en-US" sz="2400" dirty="0"/>
              <a:t> to describe system components. UML Diagrams used to represent the development view include the </a:t>
            </a:r>
            <a:r>
              <a:rPr lang="en-US" sz="2400" dirty="0">
                <a:hlinkClick r:id="rId4" tooltip="Package diagram"/>
              </a:rPr>
              <a:t>Package diagram</a:t>
            </a:r>
            <a:r>
              <a:rPr lang="en-US" sz="2400" dirty="0"/>
              <a:t>.</a:t>
            </a:r>
            <a:endParaRPr lang="en-US" sz="2400" baseline="30000" dirty="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i="1" dirty="0"/>
              <a:t>Physical view</a:t>
            </a:r>
            <a:r>
              <a:rPr lang="en-US" sz="2400" dirty="0"/>
              <a:t>: The physical view depicts the system from a system engineer's point of view. It is concerned with the topology of software components on the physical layer as well as the physical connections between these components. This view is also known as the deployment view. UML diagrams used to represent the physical view include the </a:t>
            </a:r>
            <a:r>
              <a:rPr lang="en-US" sz="2400" dirty="0">
                <a:hlinkClick r:id="rId5" tooltip="Deployment diagram"/>
              </a:rPr>
              <a:t>deployment diagram</a:t>
            </a:r>
            <a:endParaRPr lang="en-US" sz="2400" dirty="0"/>
          </a:p>
        </p:txBody>
      </p:sp>
    </p:spTree>
    <p:extLst>
      <p:ext uri="{BB962C8B-B14F-4D97-AF65-F5344CB8AC3E}">
        <p14:creationId xmlns:p14="http://schemas.microsoft.com/office/powerpoint/2010/main" val="306009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85966" y="1561070"/>
            <a:ext cx="6650736" cy="3416320"/>
          </a:xfrm>
          <a:prstGeom prst="rect">
            <a:avLst/>
          </a:prstGeom>
        </p:spPr>
        <p:txBody>
          <a:bodyPr wrap="square">
            <a:spAutoFit/>
          </a:bodyPr>
          <a:lstStyle/>
          <a:p>
            <a:r>
              <a:rPr lang="en-US" sz="2400" b="1" i="1" dirty="0"/>
              <a:t>Scenarios</a:t>
            </a:r>
            <a:r>
              <a:rPr lang="en-US" sz="2400" dirty="0"/>
              <a:t>: The description of an architecture is illustrated using a small set of </a:t>
            </a:r>
            <a:r>
              <a:rPr lang="en-US" sz="2400" dirty="0">
                <a:hlinkClick r:id="rId3" tooltip="Use case"/>
              </a:rPr>
              <a:t>use cases</a:t>
            </a:r>
            <a:r>
              <a:rPr lang="en-US" sz="2400" dirty="0"/>
              <a:t>,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a:t>
            </a:r>
            <a:r>
              <a:rPr lang="en-US" sz="2400" b="1" dirty="0"/>
              <a:t>use case view</a:t>
            </a:r>
            <a:r>
              <a:rPr lang="en-US" sz="2400" dirty="0"/>
              <a:t>.</a:t>
            </a:r>
          </a:p>
        </p:txBody>
      </p:sp>
    </p:spTree>
    <p:extLst>
      <p:ext uri="{BB962C8B-B14F-4D97-AF65-F5344CB8AC3E}">
        <p14:creationId xmlns:p14="http://schemas.microsoft.com/office/powerpoint/2010/main" val="1904679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54A70CC1-9840-4D50-AA99-906377FD696E}"/>
              </a:ext>
            </a:extLst>
          </p:cNvPr>
          <p:cNvSpPr>
            <a:spLocks noGrp="1"/>
          </p:cNvSpPr>
          <p:nvPr>
            <p:ph type="title"/>
          </p:nvPr>
        </p:nvSpPr>
        <p:spPr>
          <a:xfrm>
            <a:off x="1136428" y="221164"/>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Architectural Patterns </a:t>
            </a:r>
            <a:endParaRPr lang="en-US" altLang="en-US" dirty="0">
              <a:effectLst>
                <a:outerShdw blurRad="38100" dist="38100" dir="2700000" algn="tl">
                  <a:srgbClr val="000000">
                    <a:alpha val="43137"/>
                  </a:srgbClr>
                </a:outerShdw>
              </a:effectLst>
            </a:endParaRPr>
          </a:p>
        </p:txBody>
      </p:sp>
      <p:sp>
        <p:nvSpPr>
          <p:cNvPr id="43011" name="Rectangle 5">
            <a:extLst>
              <a:ext uri="{FF2B5EF4-FFF2-40B4-BE49-F238E27FC236}">
                <a16:creationId xmlns:a16="http://schemas.microsoft.com/office/drawing/2014/main" id="{099F219B-64C4-4F3E-BB0B-460AC094AEDA}"/>
              </a:ext>
            </a:extLst>
          </p:cNvPr>
          <p:cNvSpPr>
            <a:spLocks noGrp="1"/>
          </p:cNvSpPr>
          <p:nvPr>
            <p:ph type="body" idx="1"/>
          </p:nvPr>
        </p:nvSpPr>
        <p:spPr>
          <a:xfrm>
            <a:off x="566057" y="2278173"/>
            <a:ext cx="8200572"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spcBef>
                <a:spcPts val="500"/>
              </a:spcBef>
            </a:pPr>
            <a:r>
              <a:rPr lang="en-US" altLang="en-US" sz="2400" b="1" dirty="0">
                <a:latin typeface="Times New Roman" panose="02020603050405020304" pitchFamily="18" charset="0"/>
                <a:sym typeface="Times New Roman" panose="02020603050405020304" pitchFamily="18" charset="0"/>
              </a:rPr>
              <a:t>‘Notion’ of an </a:t>
            </a:r>
            <a:r>
              <a:rPr lang="en-US" altLang="en-US" sz="2400" b="1" u="sng" dirty="0">
                <a:latin typeface="Times New Roman" panose="02020603050405020304" pitchFamily="18" charset="0"/>
                <a:sym typeface="Times New Roman" panose="02020603050405020304" pitchFamily="18" charset="0"/>
              </a:rPr>
              <a:t>architectural</a:t>
            </a:r>
            <a:r>
              <a:rPr lang="en-US" altLang="en-US" sz="2400" b="1" dirty="0">
                <a:latin typeface="Times New Roman" panose="02020603050405020304" pitchFamily="18" charset="0"/>
                <a:sym typeface="Times New Roman" panose="02020603050405020304" pitchFamily="18" charset="0"/>
              </a:rPr>
              <a:t> </a:t>
            </a:r>
            <a:r>
              <a:rPr lang="en-US" altLang="en-US" sz="2400" b="1" u="sng" dirty="0">
                <a:latin typeface="Times New Roman" panose="02020603050405020304" pitchFamily="18" charset="0"/>
                <a:sym typeface="Times New Roman" panose="02020603050405020304" pitchFamily="18" charset="0"/>
              </a:rPr>
              <a:t>pattern</a:t>
            </a:r>
            <a:r>
              <a:rPr lang="en-US" altLang="en-US" sz="2400" b="1" dirty="0">
                <a:latin typeface="Times New Roman" panose="02020603050405020304" pitchFamily="18" charset="0"/>
                <a:sym typeface="Times New Roman" panose="02020603050405020304" pitchFamily="18" charset="0"/>
              </a:rPr>
              <a:t> is essential to good architectural design.</a:t>
            </a:r>
          </a:p>
          <a:p>
            <a:pPr>
              <a:spcBef>
                <a:spcPts val="500"/>
              </a:spcBef>
            </a:pPr>
            <a:endParaRPr lang="en-US" altLang="en-US" sz="2400" b="1" dirty="0">
              <a:latin typeface="Times New Roman" panose="02020603050405020304" pitchFamily="18" charset="0"/>
              <a:sym typeface="Times New Roman" panose="02020603050405020304" pitchFamily="18" charset="0"/>
            </a:endParaRPr>
          </a:p>
          <a:p>
            <a:pPr marL="315913" lvl="1" indent="-125413">
              <a:spcBef>
                <a:spcPts val="400"/>
              </a:spcBef>
              <a:buFontTx/>
              <a:buChar char="•"/>
            </a:pPr>
            <a:r>
              <a:rPr lang="en-US" altLang="en-US" dirty="0">
                <a:latin typeface="Times New Roman" panose="02020603050405020304" pitchFamily="18" charset="0"/>
                <a:sym typeface="Times New Roman" panose="02020603050405020304" pitchFamily="18" charset="0"/>
              </a:rPr>
              <a:t>We call these </a:t>
            </a:r>
            <a:r>
              <a:rPr lang="en-US" altLang="en-US" b="1" i="1" dirty="0">
                <a:latin typeface="Times New Roman" panose="02020603050405020304" pitchFamily="18" charset="0"/>
                <a:sym typeface="Times New Roman" panose="02020603050405020304" pitchFamily="18" charset="0"/>
              </a:rPr>
              <a:t>architectural patterns</a:t>
            </a:r>
            <a:r>
              <a:rPr lang="en-US" altLang="en-US" dirty="0">
                <a:latin typeface="Times New Roman" panose="02020603050405020304" pitchFamily="18" charset="0"/>
                <a:sym typeface="Times New Roman" panose="02020603050405020304" pitchFamily="18" charset="0"/>
              </a:rPr>
              <a:t> or </a:t>
            </a:r>
            <a:r>
              <a:rPr lang="en-US" altLang="en-US" b="1" i="1" dirty="0">
                <a:latin typeface="Times New Roman" panose="02020603050405020304" pitchFamily="18" charset="0"/>
                <a:sym typeface="Times New Roman" panose="02020603050405020304" pitchFamily="18" charset="0"/>
              </a:rPr>
              <a:t>architectural</a:t>
            </a:r>
            <a:r>
              <a:rPr lang="en-US" altLang="en-US" i="1" dirty="0">
                <a:latin typeface="Times New Roman" panose="02020603050405020304" pitchFamily="18" charset="0"/>
                <a:sym typeface="Times New Roman" panose="02020603050405020304" pitchFamily="18" charset="0"/>
              </a:rPr>
              <a:t> </a:t>
            </a:r>
            <a:r>
              <a:rPr lang="en-US" altLang="en-US" b="1" i="1" dirty="0">
                <a:latin typeface="Times New Roman" panose="02020603050405020304" pitchFamily="18" charset="0"/>
                <a:sym typeface="Times New Roman" panose="02020603050405020304" pitchFamily="18" charset="0"/>
              </a:rPr>
              <a:t>styles</a:t>
            </a:r>
            <a:r>
              <a:rPr lang="en-US" altLang="en-US" dirty="0">
                <a:latin typeface="Times New Roman" panose="02020603050405020304" pitchFamily="18" charset="0"/>
                <a:sym typeface="Times New Roman" panose="02020603050405020304" pitchFamily="18" charset="0"/>
              </a:rPr>
              <a:t>.</a:t>
            </a:r>
          </a:p>
          <a:p>
            <a:pPr marL="315913" lvl="1" indent="-125413">
              <a:spcBef>
                <a:spcPts val="400"/>
              </a:spcBef>
            </a:pPr>
            <a:r>
              <a:rPr lang="en-US" altLang="en-US" dirty="0">
                <a:latin typeface="Times New Roman" panose="02020603050405020304" pitchFamily="18" charset="0"/>
                <a:sym typeface="Times New Roman" panose="02020603050405020304" pitchFamily="18" charset="0"/>
              </a:rPr>
              <a:t> </a:t>
            </a:r>
          </a:p>
          <a:p>
            <a:pPr marL="315913" lvl="1" indent="-125413">
              <a:spcBef>
                <a:spcPts val="400"/>
              </a:spcBef>
              <a:buFontTx/>
              <a:buChar char="•"/>
            </a:pPr>
            <a:r>
              <a:rPr lang="en-US" altLang="en-US" b="1" dirty="0">
                <a:latin typeface="Times New Roman" panose="02020603050405020304" pitchFamily="18" charset="0"/>
                <a:sym typeface="Times New Roman" panose="02020603050405020304" pitchFamily="18" charset="0"/>
              </a:rPr>
              <a:t>Patterns</a:t>
            </a:r>
            <a:r>
              <a:rPr lang="en-US" altLang="en-US" dirty="0">
                <a:latin typeface="Times New Roman" panose="02020603050405020304" pitchFamily="18" charset="0"/>
                <a:sym typeface="Times New Roman" panose="02020603050405020304" pitchFamily="18" charset="0"/>
              </a:rPr>
              <a:t> provide for flexible systems using </a:t>
            </a:r>
            <a:r>
              <a:rPr lang="en-US" altLang="en-US" b="1" i="1" u="sng" dirty="0">
                <a:latin typeface="Times New Roman" panose="02020603050405020304" pitchFamily="18" charset="0"/>
                <a:sym typeface="Times New Roman" panose="02020603050405020304" pitchFamily="18" charset="0"/>
              </a:rPr>
              <a:t>components</a:t>
            </a:r>
            <a:r>
              <a:rPr lang="en-US" altLang="en-US" dirty="0">
                <a:latin typeface="Times New Roman" panose="02020603050405020304" pitchFamily="18" charset="0"/>
                <a:sym typeface="Times New Roman" panose="02020603050405020304" pitchFamily="18" charset="0"/>
              </a:rPr>
              <a:t> </a:t>
            </a:r>
          </a:p>
          <a:p>
            <a:pPr marL="628650" lvl="2" indent="-52388">
              <a:spcBef>
                <a:spcPts val="400"/>
              </a:spcBef>
              <a:buFontTx/>
              <a:buChar char="—"/>
            </a:pPr>
            <a:r>
              <a:rPr lang="en-US" altLang="en-US" sz="2400" u="sng" dirty="0">
                <a:latin typeface="Times New Roman" panose="02020603050405020304" pitchFamily="18" charset="0"/>
                <a:sym typeface="Times New Roman" panose="02020603050405020304" pitchFamily="18" charset="0"/>
              </a:rPr>
              <a:t>Components</a:t>
            </a:r>
            <a:r>
              <a:rPr lang="en-US" altLang="en-US" sz="2400" dirty="0">
                <a:latin typeface="Times New Roman" panose="02020603050405020304" pitchFamily="18" charset="0"/>
                <a:sym typeface="Times New Roman" panose="02020603050405020304" pitchFamily="18" charset="0"/>
              </a:rPr>
              <a:t> are as </a:t>
            </a:r>
            <a:r>
              <a:rPr lang="en-US" altLang="en-US" sz="2400" u="sng" dirty="0">
                <a:latin typeface="Times New Roman" panose="02020603050405020304" pitchFamily="18" charset="0"/>
                <a:sym typeface="Times New Roman" panose="02020603050405020304" pitchFamily="18" charset="0"/>
              </a:rPr>
              <a:t>independent</a:t>
            </a:r>
            <a:r>
              <a:rPr lang="en-US" altLang="en-US" sz="2400" dirty="0">
                <a:latin typeface="Times New Roman" panose="02020603050405020304" pitchFamily="18" charset="0"/>
                <a:sym typeface="Times New Roman" panose="02020603050405020304" pitchFamily="18" charset="0"/>
              </a:rPr>
              <a:t> as possible.  (Hunks of executable components…)</a:t>
            </a:r>
          </a:p>
          <a:p>
            <a:pPr marL="628650" lvl="2" indent="-52388"/>
            <a:endParaRPr lang="en-US" altLang="en-US" sz="2400" dirty="0">
              <a:latin typeface="Times New Roman" panose="02020603050405020304" pitchFamily="18" charset="0"/>
              <a:sym typeface="Times New Roman" panose="02020603050405020304" pitchFamily="18" charset="0"/>
            </a:endParaRPr>
          </a:p>
          <a:p>
            <a:pPr marL="315913" lvl="1" indent="-125413">
              <a:spcBef>
                <a:spcPts val="400"/>
              </a:spcBef>
              <a:buFontTx/>
              <a:buChar char="•"/>
            </a:pPr>
            <a:r>
              <a:rPr lang="en-US" altLang="en-US" u="sng" dirty="0">
                <a:latin typeface="Times New Roman" panose="02020603050405020304" pitchFamily="18" charset="0"/>
                <a:sym typeface="Times New Roman" panose="02020603050405020304" pitchFamily="18" charset="0"/>
              </a:rPr>
              <a:t>Some architectural patterns are better</a:t>
            </a:r>
            <a:r>
              <a:rPr lang="en-US" altLang="en-US" dirty="0">
                <a:latin typeface="Times New Roman" panose="02020603050405020304" pitchFamily="18" charset="0"/>
                <a:sym typeface="Times New Roman" panose="02020603050405020304" pitchFamily="18" charset="0"/>
              </a:rPr>
              <a:t> </a:t>
            </a:r>
            <a:r>
              <a:rPr lang="en-US" altLang="en-US" b="1" dirty="0">
                <a:latin typeface="Times New Roman" panose="02020603050405020304" pitchFamily="18" charset="0"/>
                <a:sym typeface="Times New Roman" panose="02020603050405020304" pitchFamily="18" charset="0"/>
              </a:rPr>
              <a:t>far better </a:t>
            </a:r>
            <a:r>
              <a:rPr lang="en-US" altLang="en-US" dirty="0">
                <a:latin typeface="Times New Roman" panose="02020603050405020304" pitchFamily="18" charset="0"/>
                <a:sym typeface="Times New Roman" panose="02020603050405020304" pitchFamily="18" charset="0"/>
              </a:rPr>
              <a:t>for some applications than for others.  </a:t>
            </a:r>
          </a:p>
          <a:p>
            <a:pPr marL="315913" lvl="1" indent="-125413">
              <a:buFontTx/>
              <a:buChar char="•"/>
            </a:pPr>
            <a:endParaRPr lang="en-US" altLang="en-US" dirty="0">
              <a:latin typeface="Times New Roman" panose="02020603050405020304" pitchFamily="18" charset="0"/>
              <a:sym typeface="Times New Roman" panose="02020603050405020304" pitchFamily="18" charset="0"/>
            </a:endParaRPr>
          </a:p>
          <a:p>
            <a:pPr marL="315913" lvl="1" indent="-125413">
              <a:spcBef>
                <a:spcPts val="400"/>
              </a:spcBef>
              <a:buFontTx/>
              <a:buChar char="•"/>
            </a:pPr>
            <a:r>
              <a:rPr lang="en-US" altLang="en-US" dirty="0">
                <a:latin typeface="Times New Roman" panose="02020603050405020304" pitchFamily="18" charset="0"/>
                <a:sym typeface="Times New Roman" panose="02020603050405020304" pitchFamily="18" charset="0"/>
              </a:rPr>
              <a:t>Let’s look at a few important ones.</a:t>
            </a:r>
            <a:endParaRPr lang="en-US" altLang="en-US"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Head with Gears">
            <a:extLst>
              <a:ext uri="{FF2B5EF4-FFF2-40B4-BE49-F238E27FC236}">
                <a16:creationId xmlns:a16="http://schemas.microsoft.com/office/drawing/2014/main" id="{B8B93899-C0C0-4A86-B53C-FB7CEFA4E5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E6B55FE4-6736-4642-BFAD-8482657D8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FA51955-CB74-49C3-AA64-3E95E3C9F37F}"/>
              </a:ext>
            </a:extLst>
          </p:cNvPr>
          <p:cNvSpPr>
            <a:spLocks noGrp="1"/>
          </p:cNvSpPr>
          <p:nvPr>
            <p:ph type="title"/>
          </p:nvPr>
        </p:nvSpPr>
        <p:spPr>
          <a:xfrm>
            <a:off x="1136428" y="627564"/>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dirty="0">
                <a:latin typeface="Arial" panose="020B0604020202020204" pitchFamily="34" charset="0"/>
                <a:cs typeface="Arial" panose="020B0604020202020204" pitchFamily="34" charset="0"/>
                <a:sym typeface="Arial" panose="020B0604020202020204" pitchFamily="34" charset="0"/>
              </a:rPr>
              <a:t>Architectural Patterns </a:t>
            </a:r>
            <a:endParaRPr lang="en-US" altLang="en-US" dirty="0"/>
          </a:p>
        </p:txBody>
      </p:sp>
      <p:sp>
        <p:nvSpPr>
          <p:cNvPr id="4102" name="Rectangle 5">
            <a:extLst>
              <a:ext uri="{FF2B5EF4-FFF2-40B4-BE49-F238E27FC236}">
                <a16:creationId xmlns:a16="http://schemas.microsoft.com/office/drawing/2014/main" id="{E33CAF0C-55F2-4A39-837D-D5C3A88D3EAC}"/>
              </a:ext>
            </a:extLst>
          </p:cNvPr>
          <p:cNvSpPr>
            <a:spLocks noGrp="1"/>
          </p:cNvSpPr>
          <p:nvPr>
            <p:ph type="body" idx="1"/>
          </p:nvPr>
        </p:nvSpPr>
        <p:spPr>
          <a:xfrm>
            <a:off x="711201" y="2278173"/>
            <a:ext cx="7899400"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Multi Layered</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Multi Tiered</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Client-Server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Broker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Pipe &amp; Filter</a:t>
            </a:r>
          </a:p>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MVC</a:t>
            </a:r>
          </a:p>
        </p:txBody>
      </p:sp>
      <p:sp>
        <p:nvSpPr>
          <p:cNvPr id="137"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descr="Arrow: Straight">
            <a:extLst>
              <a:ext uri="{FF2B5EF4-FFF2-40B4-BE49-F238E27FC236}">
                <a16:creationId xmlns:a16="http://schemas.microsoft.com/office/drawing/2014/main" id="{CCE920E9-CD65-4DD5-8840-078617B368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37890" name="Picture 2" descr="Image result for software architecture image">
            <a:extLst>
              <a:ext uri="{FF2B5EF4-FFF2-40B4-BE49-F238E27FC236}">
                <a16:creationId xmlns:a16="http://schemas.microsoft.com/office/drawing/2014/main" id="{6B583541-93C0-4E77-A46B-8CA37BDFD5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FA51955-CB74-49C3-AA64-3E95E3C9F37F}"/>
              </a:ext>
            </a:extLst>
          </p:cNvPr>
          <p:cNvSpPr>
            <a:spLocks noGrp="1"/>
          </p:cNvSpPr>
          <p:nvPr>
            <p:ph type="title"/>
          </p:nvPr>
        </p:nvSpPr>
        <p:spPr>
          <a:xfrm>
            <a:off x="1136428" y="627564"/>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dirty="0">
                <a:latin typeface="Arial" panose="020B0604020202020204" pitchFamily="34" charset="0"/>
                <a:cs typeface="Arial" panose="020B0604020202020204" pitchFamily="34" charset="0"/>
                <a:sym typeface="Arial" panose="020B0604020202020204" pitchFamily="34" charset="0"/>
              </a:rPr>
              <a:t>Architectural Patterns </a:t>
            </a:r>
            <a:endParaRPr lang="en-US" altLang="en-US" dirty="0"/>
          </a:p>
        </p:txBody>
      </p:sp>
      <p:sp>
        <p:nvSpPr>
          <p:cNvPr id="4102" name="Rectangle 5">
            <a:extLst>
              <a:ext uri="{FF2B5EF4-FFF2-40B4-BE49-F238E27FC236}">
                <a16:creationId xmlns:a16="http://schemas.microsoft.com/office/drawing/2014/main" id="{E33CAF0C-55F2-4A39-837D-D5C3A88D3EAC}"/>
              </a:ext>
            </a:extLst>
          </p:cNvPr>
          <p:cNvSpPr>
            <a:spLocks noGrp="1"/>
          </p:cNvSpPr>
          <p:nvPr>
            <p:ph type="body" idx="1"/>
          </p:nvPr>
        </p:nvSpPr>
        <p:spPr>
          <a:xfrm>
            <a:off x="711201" y="2278173"/>
            <a:ext cx="7899400"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defRPr/>
            </a:pPr>
            <a:r>
              <a:rPr lang="en-US" sz="2400" b="1" dirty="0">
                <a:effectLst>
                  <a:outerShdw blurRad="38100" dist="38100" dir="2700000" algn="tl">
                    <a:srgbClr val="000000">
                      <a:alpha val="43137"/>
                    </a:srgbClr>
                  </a:outerShdw>
                </a:effectLst>
                <a:hlinkClick r:id="rId2" tooltip="Blackboard (design pattern)">
                  <a:extLst>
                    <a:ext uri="{A12FA001-AC4F-418D-AE19-62706E023703}">
                      <ahyp:hlinkClr xmlns:ahyp="http://schemas.microsoft.com/office/drawing/2018/hyperlinkcolor" val="tx"/>
                    </a:ext>
                  </a:extLst>
                </a:hlinkClick>
              </a:rPr>
              <a:t>Blackboard system</a:t>
            </a:r>
            <a:endParaRPr lang="en-US" sz="2400" b="1" dirty="0">
              <a:effectLst>
                <a:outerShdw blurRad="38100" dist="38100" dir="2700000" algn="tl">
                  <a:srgbClr val="000000">
                    <a:alpha val="43137"/>
                  </a:srgbClr>
                </a:outerShdw>
              </a:effectLst>
            </a:endParaRPr>
          </a:p>
          <a:p>
            <a:pPr>
              <a:defRPr/>
            </a:pPr>
            <a:r>
              <a:rPr lang="en-US" sz="2400" b="1" dirty="0">
                <a:effectLst>
                  <a:outerShdw blurRad="38100" dist="38100" dir="2700000" algn="tl">
                    <a:srgbClr val="000000">
                      <a:alpha val="43137"/>
                    </a:srgbClr>
                  </a:outerShdw>
                </a:effectLst>
                <a:hlinkClick r:id="rId3" tooltip="Event-driven architecture">
                  <a:extLst>
                    <a:ext uri="{A12FA001-AC4F-418D-AE19-62706E023703}">
                      <ahyp:hlinkClr xmlns:ahyp="http://schemas.microsoft.com/office/drawing/2018/hyperlinkcolor" val="tx"/>
                    </a:ext>
                  </a:extLst>
                </a:hlinkClick>
              </a:rPr>
              <a:t>Event-driven architecture</a:t>
            </a:r>
            <a:endParaRPr lang="en-US" sz="2400" b="1" dirty="0">
              <a:effectLst>
                <a:outerShdw blurRad="38100" dist="38100" dir="2700000" algn="tl">
                  <a:srgbClr val="000000">
                    <a:alpha val="43137"/>
                  </a:srgbClr>
                </a:outerShdw>
              </a:effectLst>
            </a:endParaRPr>
          </a:p>
          <a:p>
            <a:pPr>
              <a:defRPr/>
            </a:pPr>
            <a:r>
              <a:rPr lang="en-US" sz="2400" b="1" dirty="0">
                <a:effectLst>
                  <a:outerShdw blurRad="38100" dist="38100" dir="2700000" algn="tl">
                    <a:srgbClr val="000000">
                      <a:alpha val="43137"/>
                    </a:srgbClr>
                  </a:outerShdw>
                </a:effectLst>
                <a:hlinkClick r:id="rId4" tooltip="Implicit invocation">
                  <a:extLst>
                    <a:ext uri="{A12FA001-AC4F-418D-AE19-62706E023703}">
                      <ahyp:hlinkClr xmlns:ahyp="http://schemas.microsoft.com/office/drawing/2018/hyperlinkcolor" val="tx"/>
                    </a:ext>
                  </a:extLst>
                </a:hlinkClick>
              </a:rPr>
              <a:t>Implicit invocation</a:t>
            </a:r>
            <a:endParaRPr lang="en-US" sz="2400" b="1" dirty="0">
              <a:effectLst>
                <a:outerShdw blurRad="38100" dist="38100" dir="2700000" algn="tl">
                  <a:srgbClr val="000000">
                    <a:alpha val="43137"/>
                  </a:srgbClr>
                </a:outerShdw>
              </a:effectLst>
            </a:endParaRPr>
          </a:p>
          <a:p>
            <a:pPr>
              <a:defRPr/>
            </a:pPr>
            <a:r>
              <a:rPr lang="en-US" sz="2400" b="1" dirty="0">
                <a:effectLst>
                  <a:outerShdw blurRad="38100" dist="38100" dir="2700000" algn="tl">
                    <a:srgbClr val="000000">
                      <a:alpha val="43137"/>
                    </a:srgbClr>
                  </a:outerShdw>
                </a:effectLst>
              </a:rPr>
              <a:t>Service Oriented Architecture</a:t>
            </a:r>
          </a:p>
          <a:p>
            <a:pPr>
              <a:defRPr/>
            </a:pPr>
            <a:r>
              <a:rPr lang="en-US" sz="2400" b="1" dirty="0">
                <a:effectLst>
                  <a:outerShdw blurRad="38100" dist="38100" dir="2700000" algn="tl">
                    <a:srgbClr val="000000">
                      <a:alpha val="43137"/>
                    </a:srgbClr>
                  </a:outerShdw>
                </a:effectLst>
                <a:hlinkClick r:id="rId5" tooltip="Microservices">
                  <a:extLst>
                    <a:ext uri="{A12FA001-AC4F-418D-AE19-62706E023703}">
                      <ahyp:hlinkClr xmlns:ahyp="http://schemas.microsoft.com/office/drawing/2018/hyperlinkcolor" val="tx"/>
                    </a:ext>
                  </a:extLst>
                </a:hlinkClick>
              </a:rPr>
              <a:t>Microservices</a:t>
            </a:r>
            <a:endParaRPr lang="en-US" sz="2400" b="1" dirty="0">
              <a:effectLst>
                <a:outerShdw blurRad="38100" dist="38100" dir="2700000" algn="tl">
                  <a:srgbClr val="000000">
                    <a:alpha val="43137"/>
                  </a:srgbClr>
                </a:outerShdw>
              </a:effectLst>
            </a:endParaRPr>
          </a:p>
        </p:txBody>
      </p:sp>
      <p:sp>
        <p:nvSpPr>
          <p:cNvPr id="137"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descr="Arrow: Straight">
            <a:extLst>
              <a:ext uri="{FF2B5EF4-FFF2-40B4-BE49-F238E27FC236}">
                <a16:creationId xmlns:a16="http://schemas.microsoft.com/office/drawing/2014/main" id="{CCE920E9-CD65-4DD5-8840-078617B36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87" y="2857501"/>
            <a:ext cx="1142998" cy="1142998"/>
          </a:xfrm>
          <a:prstGeom prst="rect">
            <a:avLst/>
          </a:prstGeom>
        </p:spPr>
      </p:pic>
      <p:pic>
        <p:nvPicPr>
          <p:cNvPr id="37890" name="Picture 2" descr="Image result for software architecture image">
            <a:extLst>
              <a:ext uri="{FF2B5EF4-FFF2-40B4-BE49-F238E27FC236}">
                <a16:creationId xmlns:a16="http://schemas.microsoft.com/office/drawing/2014/main" id="{6B583541-93C0-4E77-A46B-8CA37BDFD5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89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082" name="Rectangle 4">
            <a:extLst>
              <a:ext uri="{FF2B5EF4-FFF2-40B4-BE49-F238E27FC236}">
                <a16:creationId xmlns:a16="http://schemas.microsoft.com/office/drawing/2014/main" id="{1C77AC73-5F04-4D20-9E25-2EA91E7922BE}"/>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b="1" dirty="0">
                <a:solidFill>
                  <a:srgbClr val="FFFFFF"/>
                </a:solidFill>
                <a:latin typeface="Arial" panose="020B0604020202020204" pitchFamily="34" charset="0"/>
                <a:cs typeface="Arial" panose="020B0604020202020204" pitchFamily="34" charset="0"/>
                <a:sym typeface="Arial" panose="020B0604020202020204" pitchFamily="34" charset="0"/>
              </a:rPr>
              <a:t>The Multi-Layer Architectural Pattern </a:t>
            </a:r>
            <a:endParaRPr lang="en-US" altLang="en-US" dirty="0">
              <a:solidFill>
                <a:srgbClr val="FFFFFF"/>
              </a:solidFill>
            </a:endParaRPr>
          </a:p>
        </p:txBody>
      </p:sp>
      <p:sp>
        <p:nvSpPr>
          <p:cNvPr id="46083" name="Rectangle 5">
            <a:extLst>
              <a:ext uri="{FF2B5EF4-FFF2-40B4-BE49-F238E27FC236}">
                <a16:creationId xmlns:a16="http://schemas.microsoft.com/office/drawing/2014/main" id="{EC44FE56-991D-498A-BE99-91BEF3F1BBC0}"/>
              </a:ext>
            </a:extLst>
          </p:cNvPr>
          <p:cNvSpPr>
            <a:spLocks noGrp="1"/>
          </p:cNvSpPr>
          <p:nvPr>
            <p:ph type="body" idx="1"/>
          </p:nvPr>
        </p:nvSpPr>
        <p:spPr>
          <a:xfrm>
            <a:off x="5660571" y="359764"/>
            <a:ext cx="6082110" cy="62297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fontScale="92500" lnSpcReduction="20000"/>
          </a:bodyPr>
          <a:lstStyle/>
          <a:p>
            <a:pPr>
              <a:spcBef>
                <a:spcPts val="500"/>
              </a:spcBef>
            </a:pPr>
            <a:r>
              <a:rPr lang="en-US" altLang="en-US" sz="2200" b="1" dirty="0">
                <a:solidFill>
                  <a:srgbClr val="000000"/>
                </a:solidFill>
                <a:latin typeface="Times New Roman" panose="02020603050405020304" pitchFamily="18" charset="0"/>
                <a:sym typeface="Times New Roman" panose="02020603050405020304" pitchFamily="18" charset="0"/>
              </a:rPr>
              <a:t>    </a:t>
            </a:r>
            <a:r>
              <a:rPr lang="en-US" altLang="en-US" sz="2400" b="1" dirty="0">
                <a:solidFill>
                  <a:srgbClr val="000000"/>
                </a:solidFill>
                <a:latin typeface="Times New Roman" panose="02020603050405020304" pitchFamily="18" charset="0"/>
                <a:sym typeface="Times New Roman" panose="02020603050405020304" pitchFamily="18" charset="0"/>
              </a:rPr>
              <a:t>Layered architecture:  </a:t>
            </a:r>
          </a:p>
          <a:p>
            <a:pPr marL="576263" lvl="2" indent="0">
              <a:buNone/>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Layers are cohesive within themselves; but have very low coupling with each other. </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Layers communicate with adjacent layers in a sequential manner</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Normally no layers are skipped, but under extraordinary condition a certain layer can be skipped.</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It is a classical approach.</a:t>
            </a:r>
          </a:p>
          <a:p>
            <a:pPr>
              <a:spcBef>
                <a:spcPts val="500"/>
              </a:spcBef>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The higher layer sees the lower layers as a set of services and this notion is fundamental to good design.</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Information flow is bidirectional.</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The infrastructure is Localized.</a:t>
            </a:r>
          </a:p>
          <a:p>
            <a:pPr marL="919163" lvl="2" indent="-342900">
              <a:buFont typeface="Wingdings" panose="05000000000000000000" pitchFamily="2" charset="2"/>
              <a:buChar char="v"/>
            </a:pPr>
            <a:endParaRPr lang="en-US" altLang="en-US" sz="2400" dirty="0">
              <a:solidFill>
                <a:srgbClr val="000000"/>
              </a:solidFill>
              <a:latin typeface="Times New Roman" panose="02020603050405020304" pitchFamily="18" charset="0"/>
              <a:sym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585882" y="4267832"/>
            <a:ext cx="4805996" cy="1401448"/>
          </a:xfrm>
          <a:prstGeom prst="ellipse">
            <a:avLst/>
          </a:prstGeom>
        </p:spPr>
        <p:txBody>
          <a:bodyPr vert="horz" lIns="91440" tIns="45720" rIns="91440" bIns="45720" rtlCol="0" anchor="t">
            <a:noAutofit/>
          </a:bodyPr>
          <a:lstStyle/>
          <a:p>
            <a:r>
              <a:rPr lang="en-US" altLang="en-US" b="1" dirty="0">
                <a:solidFill>
                  <a:srgbClr val="000000"/>
                </a:solidFill>
                <a:effectLst>
                  <a:outerShdw blurRad="38100" dist="38100" dir="2700000" algn="tl">
                    <a:srgbClr val="000000">
                      <a:alpha val="43137"/>
                    </a:srgbClr>
                  </a:outerShdw>
                </a:effectLst>
                <a:sym typeface="Arial" panose="020B0604020202020204" pitchFamily="34" charset="0"/>
              </a:rPr>
              <a:t>Architectural Patterns</a:t>
            </a:r>
            <a:endParaRPr lang="en-US" altLang="en-US" b="1" dirty="0">
              <a:solidFill>
                <a:srgbClr val="000000"/>
              </a:solidFill>
              <a:effectLst>
                <a:outerShdw blurRad="38100" dist="38100" dir="2700000" algn="tl">
                  <a:srgbClr val="000000">
                    <a:alpha val="43137"/>
                  </a:srgbClr>
                </a:outerShdw>
              </a:effectLst>
            </a:endParaRPr>
          </a:p>
        </p:txBody>
      </p:sp>
      <p:sp>
        <p:nvSpPr>
          <p:cNvPr id="140"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Image result for software architecture image">
            <a:extLst>
              <a:ext uri="{FF2B5EF4-FFF2-40B4-BE49-F238E27FC236}">
                <a16:creationId xmlns:a16="http://schemas.microsoft.com/office/drawing/2014/main" id="{828DB771-FE46-477A-80D2-E468A0EC5A15}"/>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6976" b="16307"/>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4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106" name="Rectangle 4">
            <a:extLst>
              <a:ext uri="{FF2B5EF4-FFF2-40B4-BE49-F238E27FC236}">
                <a16:creationId xmlns:a16="http://schemas.microsoft.com/office/drawing/2014/main" id="{E783142A-F634-41AF-B8AE-9978C3FC39E5}"/>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a:solidFill>
                  <a:srgbClr val="FFFFFF"/>
                </a:solidFill>
                <a:latin typeface="Arial" panose="020B0604020202020204" pitchFamily="34" charset="0"/>
                <a:cs typeface="Arial" panose="020B0604020202020204" pitchFamily="34" charset="0"/>
                <a:sym typeface="Arial" panose="020B0604020202020204" pitchFamily="34" charset="0"/>
              </a:rPr>
              <a:t> Multi-Layered Architectural Pattern… </a:t>
            </a:r>
            <a:endParaRPr lang="en-US" altLang="en-US">
              <a:solidFill>
                <a:srgbClr val="FFFFFF"/>
              </a:solidFill>
            </a:endParaRPr>
          </a:p>
        </p:txBody>
      </p:sp>
      <p:sp>
        <p:nvSpPr>
          <p:cNvPr id="47107" name="Rectangle 5">
            <a:extLst>
              <a:ext uri="{FF2B5EF4-FFF2-40B4-BE49-F238E27FC236}">
                <a16:creationId xmlns:a16="http://schemas.microsoft.com/office/drawing/2014/main" id="{AEA37C07-AE8E-4A9B-8875-8D5BD1B265D5}"/>
              </a:ext>
            </a:extLst>
          </p:cNvPr>
          <p:cNvSpPr>
            <a:spLocks noGrp="1"/>
          </p:cNvSpPr>
          <p:nvPr>
            <p:ph type="body" idx="1"/>
          </p:nvPr>
        </p:nvSpPr>
        <p:spPr>
          <a:xfrm>
            <a:off x="5500913" y="801866"/>
            <a:ext cx="6241143"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493713" lvl="1" indent="-303213">
              <a:spcBef>
                <a:spcPts val="600"/>
              </a:spcBef>
              <a:buFontTx/>
              <a:buChar char="•"/>
            </a:pPr>
            <a:r>
              <a:rPr lang="en-US" altLang="en-US" dirty="0">
                <a:solidFill>
                  <a:srgbClr val="000000"/>
                </a:solidFill>
                <a:latin typeface="Times New Roman" panose="02020603050405020304" pitchFamily="18" charset="0"/>
                <a:sym typeface="Times New Roman" panose="02020603050405020304" pitchFamily="18" charset="0"/>
              </a:rPr>
              <a:t>Built with layers at </a:t>
            </a:r>
            <a:r>
              <a:rPr lang="en-US" altLang="en-US" b="1" dirty="0">
                <a:solidFill>
                  <a:srgbClr val="000000"/>
                </a:solidFill>
                <a:latin typeface="Times New Roman" panose="02020603050405020304" pitchFamily="18" charset="0"/>
                <a:sym typeface="Times New Roman" panose="02020603050405020304" pitchFamily="18" charset="0"/>
              </a:rPr>
              <a:t>increasing levels of abstraction.</a:t>
            </a:r>
          </a:p>
          <a:p>
            <a:pPr marL="930275" lvl="2" indent="-354013">
              <a:spcBef>
                <a:spcPts val="600"/>
              </a:spcBef>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1. </a:t>
            </a:r>
            <a:r>
              <a:rPr lang="en-US" altLang="en-US" sz="2400" b="1" dirty="0">
                <a:solidFill>
                  <a:srgbClr val="000000"/>
                </a:solidFill>
                <a:latin typeface="Times New Roman" panose="02020603050405020304" pitchFamily="18" charset="0"/>
                <a:sym typeface="Times New Roman" panose="02020603050405020304" pitchFamily="18" charset="0"/>
              </a:rPr>
              <a:t>User Interface layer -</a:t>
            </a:r>
            <a:r>
              <a:rPr lang="en-US" altLang="en-US" sz="2400" dirty="0">
                <a:solidFill>
                  <a:srgbClr val="000000"/>
                </a:solidFill>
                <a:latin typeface="Times New Roman" panose="02020603050405020304" pitchFamily="18" charset="0"/>
                <a:sym typeface="Times New Roman" panose="02020603050405020304" pitchFamily="18" charset="0"/>
              </a:rPr>
              <a:t> normally first for </a:t>
            </a:r>
            <a:r>
              <a:rPr lang="en-US" altLang="en-US" sz="2400" b="1" dirty="0">
                <a:solidFill>
                  <a:srgbClr val="000000"/>
                </a:solidFill>
                <a:latin typeface="Times New Roman" panose="02020603050405020304" pitchFamily="18" charset="0"/>
                <a:sym typeface="Times New Roman" panose="02020603050405020304" pitchFamily="18" charset="0"/>
              </a:rPr>
              <a:t>presentation</a:t>
            </a:r>
            <a:r>
              <a:rPr lang="en-US" altLang="en-US" sz="2400" dirty="0">
                <a:solidFill>
                  <a:srgbClr val="000000"/>
                </a:solidFill>
                <a:latin typeface="Times New Roman" panose="02020603050405020304" pitchFamily="18" charset="0"/>
                <a:sym typeface="Times New Roman" panose="02020603050405020304" pitchFamily="18" charset="0"/>
              </a:rPr>
              <a:t> </a:t>
            </a:r>
          </a:p>
          <a:p>
            <a:pPr marL="930275" lvl="2" indent="-354013">
              <a:spcBef>
                <a:spcPts val="600"/>
              </a:spcBef>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2.  </a:t>
            </a:r>
            <a:r>
              <a:rPr lang="en-US" altLang="en-US" sz="2400" b="1" dirty="0">
                <a:solidFill>
                  <a:srgbClr val="000000"/>
                </a:solidFill>
                <a:latin typeface="Times New Roman" panose="02020603050405020304" pitchFamily="18" charset="0"/>
                <a:sym typeface="Times New Roman" panose="02020603050405020304" pitchFamily="18" charset="0"/>
              </a:rPr>
              <a:t>Application Layer is usually</a:t>
            </a:r>
            <a:r>
              <a:rPr lang="en-US" altLang="en-US" sz="2400" dirty="0">
                <a:solidFill>
                  <a:srgbClr val="000000"/>
                </a:solidFill>
                <a:latin typeface="Times New Roman" panose="02020603050405020304" pitchFamily="18" charset="0"/>
                <a:sym typeface="Times New Roman" panose="02020603050405020304" pitchFamily="18" charset="0"/>
              </a:rPr>
              <a:t> </a:t>
            </a:r>
            <a:r>
              <a:rPr lang="en-US" altLang="en-US" sz="2400" u="sng" dirty="0">
                <a:solidFill>
                  <a:srgbClr val="000000"/>
                </a:solidFill>
                <a:latin typeface="Times New Roman" panose="02020603050405020304" pitchFamily="18" charset="0"/>
                <a:sym typeface="Times New Roman" panose="02020603050405020304" pitchFamily="18" charset="0"/>
              </a:rPr>
              <a:t>immediately below</a:t>
            </a:r>
            <a:r>
              <a:rPr lang="en-US" altLang="en-US" sz="2400" dirty="0">
                <a:solidFill>
                  <a:srgbClr val="000000"/>
                </a:solidFill>
                <a:latin typeface="Times New Roman" panose="02020603050405020304" pitchFamily="18" charset="0"/>
                <a:sym typeface="Times New Roman" panose="02020603050405020304" pitchFamily="18" charset="0"/>
              </a:rPr>
              <a:t> UI layer and </a:t>
            </a:r>
            <a:r>
              <a:rPr lang="en-US" altLang="en-US" sz="2400" b="1" dirty="0">
                <a:solidFill>
                  <a:srgbClr val="000000"/>
                </a:solidFill>
                <a:latin typeface="Times New Roman" panose="02020603050405020304" pitchFamily="18" charset="0"/>
                <a:sym typeface="Times New Roman" panose="02020603050405020304" pitchFamily="18" charset="0"/>
              </a:rPr>
              <a:t>typically provides</a:t>
            </a:r>
            <a:r>
              <a:rPr lang="en-US" altLang="en-US" sz="2400" dirty="0">
                <a:solidFill>
                  <a:srgbClr val="000000"/>
                </a:solidFill>
                <a:latin typeface="Times New Roman" panose="02020603050405020304" pitchFamily="18" charset="0"/>
                <a:sym typeface="Times New Roman" panose="02020603050405020304" pitchFamily="18" charset="0"/>
              </a:rPr>
              <a:t> the </a:t>
            </a:r>
            <a:r>
              <a:rPr lang="en-US" altLang="en-US" sz="2400" b="1" u="sng" dirty="0">
                <a:solidFill>
                  <a:srgbClr val="000000"/>
                </a:solidFill>
                <a:latin typeface="Times New Roman" panose="02020603050405020304" pitchFamily="18" charset="0"/>
                <a:sym typeface="Times New Roman" panose="02020603050405020304" pitchFamily="18" charset="0"/>
              </a:rPr>
              <a:t>application</a:t>
            </a:r>
            <a:r>
              <a:rPr lang="en-US" altLang="en-US" sz="2400" u="sng" dirty="0">
                <a:solidFill>
                  <a:srgbClr val="000000"/>
                </a:solidFill>
                <a:latin typeface="Times New Roman" panose="02020603050405020304" pitchFamily="18" charset="0"/>
                <a:sym typeface="Times New Roman" panose="02020603050405020304" pitchFamily="18" charset="0"/>
              </a:rPr>
              <a:t> </a:t>
            </a:r>
            <a:r>
              <a:rPr lang="en-US" altLang="en-US" sz="2400" b="1" u="sng" dirty="0">
                <a:solidFill>
                  <a:srgbClr val="000000"/>
                </a:solidFill>
                <a:latin typeface="Times New Roman" panose="02020603050405020304" pitchFamily="18" charset="0"/>
                <a:sym typeface="Times New Roman" panose="02020603050405020304" pitchFamily="18" charset="0"/>
              </a:rPr>
              <a:t>functions</a:t>
            </a:r>
            <a:r>
              <a:rPr lang="en-US" altLang="en-US" sz="2400" dirty="0">
                <a:solidFill>
                  <a:srgbClr val="000000"/>
                </a:solidFill>
                <a:latin typeface="Times New Roman" panose="02020603050405020304" pitchFamily="18" charset="0"/>
                <a:sym typeface="Times New Roman" panose="02020603050405020304" pitchFamily="18" charset="0"/>
              </a:rPr>
              <a:t> determined by application use-cases. (application layer)</a:t>
            </a:r>
          </a:p>
          <a:p>
            <a:pPr marL="930275" lvl="2" indent="-354013">
              <a:spcBef>
                <a:spcPts val="600"/>
              </a:spcBef>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3. </a:t>
            </a:r>
            <a:r>
              <a:rPr lang="en-US" altLang="en-US" sz="2400" b="1" dirty="0">
                <a:solidFill>
                  <a:srgbClr val="000000"/>
                </a:solidFill>
                <a:latin typeface="Times New Roman" panose="02020603050405020304" pitchFamily="18" charset="0"/>
                <a:sym typeface="Times New Roman" panose="02020603050405020304" pitchFamily="18" charset="0"/>
              </a:rPr>
              <a:t>Domain Layer is usually next and</a:t>
            </a:r>
            <a:r>
              <a:rPr lang="en-US" altLang="en-US" sz="2400" dirty="0">
                <a:solidFill>
                  <a:srgbClr val="000000"/>
                </a:solidFill>
                <a:latin typeface="Times New Roman" panose="02020603050405020304" pitchFamily="18" charset="0"/>
                <a:sym typeface="Times New Roman" panose="02020603050405020304" pitchFamily="18" charset="0"/>
              </a:rPr>
              <a:t> provides </a:t>
            </a:r>
            <a:r>
              <a:rPr lang="en-US" altLang="en-US" sz="2400" b="1" dirty="0">
                <a:solidFill>
                  <a:srgbClr val="000000"/>
                </a:solidFill>
                <a:latin typeface="Times New Roman" panose="02020603050405020304" pitchFamily="18" charset="0"/>
                <a:sym typeface="Times New Roman" panose="02020603050405020304" pitchFamily="18" charset="0"/>
              </a:rPr>
              <a:t>general</a:t>
            </a:r>
            <a:r>
              <a:rPr lang="en-US" altLang="en-US" sz="2400" dirty="0">
                <a:solidFill>
                  <a:srgbClr val="000000"/>
                </a:solidFill>
                <a:latin typeface="Times New Roman" panose="02020603050405020304" pitchFamily="18" charset="0"/>
                <a:sym typeface="Times New Roman" panose="02020603050405020304" pitchFamily="18" charset="0"/>
              </a:rPr>
              <a:t> </a:t>
            </a:r>
            <a:r>
              <a:rPr lang="en-US" altLang="en-US" sz="2400" b="1" dirty="0">
                <a:solidFill>
                  <a:srgbClr val="000000"/>
                </a:solidFill>
                <a:latin typeface="Times New Roman" panose="02020603050405020304" pitchFamily="18" charset="0"/>
                <a:sym typeface="Times New Roman" panose="02020603050405020304" pitchFamily="18" charset="0"/>
              </a:rPr>
              <a:t>domain-level services</a:t>
            </a:r>
            <a:r>
              <a:rPr lang="en-US" altLang="en-US" sz="2400" dirty="0">
                <a:solidFill>
                  <a:srgbClr val="000000"/>
                </a:solidFill>
                <a:latin typeface="Times New Roman" panose="02020603050405020304" pitchFamily="18" charset="0"/>
                <a:sym typeface="Times New Roman" panose="02020603050405020304" pitchFamily="18" charset="0"/>
              </a:rPr>
              <a:t> (business use-cases)</a:t>
            </a:r>
          </a:p>
          <a:p>
            <a:pPr marL="930275" lvl="2" indent="-354013">
              <a:spcBef>
                <a:spcPts val="600"/>
              </a:spcBef>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4.  </a:t>
            </a:r>
            <a:r>
              <a:rPr lang="en-US" altLang="en-US" sz="2400" b="1" dirty="0">
                <a:solidFill>
                  <a:srgbClr val="000000"/>
                </a:solidFill>
                <a:latin typeface="Times New Roman" panose="02020603050405020304" pitchFamily="18" charset="0"/>
                <a:sym typeface="Times New Roman" panose="02020603050405020304" pitchFamily="18" charset="0"/>
              </a:rPr>
              <a:t>Services / Support</a:t>
            </a:r>
            <a:r>
              <a:rPr lang="en-US" altLang="en-US" sz="2400" dirty="0">
                <a:solidFill>
                  <a:srgbClr val="000000"/>
                </a:solidFill>
                <a:latin typeface="Times New Roman" panose="02020603050405020304" pitchFamily="18" charset="0"/>
                <a:sym typeface="Times New Roman" panose="02020603050405020304" pitchFamily="18" charset="0"/>
              </a:rPr>
              <a:t> (</a:t>
            </a:r>
            <a:r>
              <a:rPr lang="en-US" altLang="en-US" sz="2400" b="1" dirty="0">
                <a:solidFill>
                  <a:srgbClr val="000000"/>
                </a:solidFill>
                <a:latin typeface="Times New Roman" panose="02020603050405020304" pitchFamily="18" charset="0"/>
                <a:sym typeface="Times New Roman" panose="02020603050405020304" pitchFamily="18" charset="0"/>
              </a:rPr>
              <a:t>Bottom) layers </a:t>
            </a:r>
            <a:r>
              <a:rPr lang="en-US" altLang="en-US" sz="2400" dirty="0">
                <a:solidFill>
                  <a:srgbClr val="000000"/>
                </a:solidFill>
                <a:latin typeface="Times New Roman" panose="02020603050405020304" pitchFamily="18" charset="0"/>
                <a:sym typeface="Times New Roman" panose="02020603050405020304" pitchFamily="18" charset="0"/>
              </a:rPr>
              <a:t>provide </a:t>
            </a:r>
            <a:r>
              <a:rPr lang="en-US" altLang="en-US" sz="2400" b="1" dirty="0">
                <a:solidFill>
                  <a:srgbClr val="000000"/>
                </a:solidFill>
                <a:latin typeface="Times New Roman" panose="02020603050405020304" pitchFamily="18" charset="0"/>
                <a:sym typeface="Times New Roman" panose="02020603050405020304" pitchFamily="18" charset="0"/>
              </a:rPr>
              <a:t>general (but essential) services</a:t>
            </a:r>
            <a:r>
              <a:rPr lang="en-US" altLang="en-US" sz="2400" dirty="0">
                <a:solidFill>
                  <a:srgbClr val="000000"/>
                </a:solidFill>
                <a:latin typeface="Times New Roman" panose="02020603050405020304" pitchFamily="18" charset="0"/>
                <a:sym typeface="Times New Roman" panose="02020603050405020304" pitchFamily="18" charset="0"/>
              </a:rPr>
              <a:t>.</a:t>
            </a:r>
          </a:p>
          <a:p>
            <a:pPr marL="1725613" lvl="4" indent="-311150">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e.g. network communication, database access</a:t>
            </a:r>
          </a:p>
          <a:p>
            <a:pPr marL="1725613" lvl="4" indent="-311150">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operating system services</a:t>
            </a:r>
            <a:endParaRPr lang="en-US" altLang="en-US" sz="24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4">
            <a:extLst>
              <a:ext uri="{FF2B5EF4-FFF2-40B4-BE49-F238E27FC236}">
                <a16:creationId xmlns:a16="http://schemas.microsoft.com/office/drawing/2014/main" id="{815F1A4C-9B29-4F43-A67E-3F27636B7AD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a:solidFill>
                  <a:srgbClr val="FFFFFF"/>
                </a:solidFill>
                <a:latin typeface="+mj-lt"/>
                <a:ea typeface="+mj-ea"/>
                <a:cs typeface="+mj-cs"/>
                <a:sym typeface="Arial" panose="020B0604020202020204" pitchFamily="34" charset="0"/>
              </a:rPr>
              <a:t> Multi-Layered Architectural Pattern… </a:t>
            </a:r>
            <a:endParaRPr lang="en-US" altLang="en-US" sz="2600" kern="1200">
              <a:solidFill>
                <a:srgbClr val="FFFFFF"/>
              </a:solidFill>
              <a:latin typeface="+mj-lt"/>
              <a:ea typeface="+mj-ea"/>
              <a:cs typeface="+mj-cs"/>
            </a:endParaRPr>
          </a:p>
        </p:txBody>
      </p:sp>
      <p:pic>
        <p:nvPicPr>
          <p:cNvPr id="48131" name="Picture 3">
            <a:extLst>
              <a:ext uri="{FF2B5EF4-FFF2-40B4-BE49-F238E27FC236}">
                <a16:creationId xmlns:a16="http://schemas.microsoft.com/office/drawing/2014/main" id="{8BCAA9BB-73DA-400A-8EC5-24A006B39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430" y="961812"/>
            <a:ext cx="6608539"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7"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4">
            <a:extLst>
              <a:ext uri="{FF2B5EF4-FFF2-40B4-BE49-F238E27FC236}">
                <a16:creationId xmlns:a16="http://schemas.microsoft.com/office/drawing/2014/main" id="{B31F98B6-8B0F-40BD-AC84-A78937331C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a:solidFill>
                  <a:srgbClr val="FFFFFF"/>
                </a:solidFill>
                <a:latin typeface="+mj-lt"/>
                <a:ea typeface="+mj-ea"/>
                <a:cs typeface="+mj-cs"/>
                <a:sym typeface="Arial" panose="020B0604020202020204" pitchFamily="34" charset="0"/>
              </a:rPr>
              <a:t> Multi-Layered Architectural Pattern… </a:t>
            </a:r>
            <a:endParaRPr lang="en-US" altLang="en-US" sz="2600" kern="1200">
              <a:solidFill>
                <a:srgbClr val="FFFFFF"/>
              </a:solidFill>
              <a:latin typeface="+mj-lt"/>
              <a:ea typeface="+mj-ea"/>
              <a:cs typeface="+mj-cs"/>
            </a:endParaRPr>
          </a:p>
        </p:txBody>
      </p:sp>
      <p:pic>
        <p:nvPicPr>
          <p:cNvPr id="49155" name="Picture 2">
            <a:extLst>
              <a:ext uri="{FF2B5EF4-FFF2-40B4-BE49-F238E27FC236}">
                <a16:creationId xmlns:a16="http://schemas.microsoft.com/office/drawing/2014/main" id="{21BAA1E0-E5DA-4F41-A0B9-E3C85C07C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668" y="961812"/>
            <a:ext cx="6024062"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0178" name="Rectangle 4">
            <a:extLst>
              <a:ext uri="{FF2B5EF4-FFF2-40B4-BE49-F238E27FC236}">
                <a16:creationId xmlns:a16="http://schemas.microsoft.com/office/drawing/2014/main" id="{09A7F46D-AE9C-49E6-AA97-B8D76E4A3ACF}"/>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a:solidFill>
                  <a:srgbClr val="FFFFFF"/>
                </a:solidFill>
                <a:latin typeface="Arial" panose="020B0604020202020204" pitchFamily="34" charset="0"/>
                <a:cs typeface="Arial" panose="020B0604020202020204" pitchFamily="34" charset="0"/>
                <a:sym typeface="Arial" panose="020B0604020202020204" pitchFamily="34" charset="0"/>
              </a:rPr>
              <a:t>Extremely Nice Feature of Layered Design</a:t>
            </a:r>
            <a:endParaRPr lang="en-US" altLang="en-US">
              <a:solidFill>
                <a:srgbClr val="FFFFFF"/>
              </a:solidFill>
            </a:endParaRPr>
          </a:p>
        </p:txBody>
      </p:sp>
      <p:sp>
        <p:nvSpPr>
          <p:cNvPr id="50179" name="Rectangle 5">
            <a:extLst>
              <a:ext uri="{FF2B5EF4-FFF2-40B4-BE49-F238E27FC236}">
                <a16:creationId xmlns:a16="http://schemas.microsoft.com/office/drawing/2014/main" id="{D439943C-9959-4683-8CFE-F3920B6339C2}"/>
              </a:ext>
            </a:extLst>
          </p:cNvPr>
          <p:cNvSpPr>
            <a:spLocks noGrp="1"/>
          </p:cNvSpPr>
          <p:nvPr>
            <p:ph type="body" idx="1"/>
          </p:nvPr>
        </p:nvSpPr>
        <p:spPr>
          <a:xfrm>
            <a:off x="5588000" y="801866"/>
            <a:ext cx="5808658"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990600" lvl="2" indent="-414338">
              <a:spcBef>
                <a:spcPts val="600"/>
              </a:spcBef>
              <a:buFont typeface="Wingdings" panose="05000000000000000000" pitchFamily="2" charset="2"/>
              <a:buChar char="q"/>
            </a:pPr>
            <a:r>
              <a:rPr lang="en-US" altLang="en-US" sz="2400" dirty="0">
                <a:solidFill>
                  <a:srgbClr val="000000"/>
                </a:solidFill>
                <a:latin typeface="Times New Roman" panose="02020603050405020304" pitchFamily="18" charset="0"/>
                <a:sym typeface="Times New Roman" panose="02020603050405020304" pitchFamily="18" charset="0"/>
              </a:rPr>
              <a:t>Layers / layer services are </a:t>
            </a:r>
            <a:r>
              <a:rPr lang="en-US" altLang="en-US" sz="2400" b="1" u="sng" dirty="0">
                <a:solidFill>
                  <a:srgbClr val="000000"/>
                </a:solidFill>
                <a:latin typeface="Times New Roman" panose="02020603050405020304" pitchFamily="18" charset="0"/>
                <a:sym typeface="Times New Roman" panose="02020603050405020304" pitchFamily="18" charset="0"/>
              </a:rPr>
              <a:t>replaceable</a:t>
            </a:r>
            <a:endParaRPr lang="en-US" altLang="en-US" sz="2400" u="sng" dirty="0">
              <a:solidFill>
                <a:srgbClr val="000000"/>
              </a:solidFill>
              <a:latin typeface="Times New Roman" panose="02020603050405020304" pitchFamily="18" charset="0"/>
              <a:sym typeface="Times New Roman" panose="02020603050405020304" pitchFamily="18" charset="0"/>
            </a:endParaRPr>
          </a:p>
          <a:p>
            <a:pPr marL="1338262" lvl="3"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NO impacting to other layers and dependencies</a:t>
            </a:r>
          </a:p>
          <a:p>
            <a:pPr marL="1338262" lvl="3" indent="-342900">
              <a:spcBef>
                <a:spcPts val="700"/>
              </a:spcBef>
              <a:buFont typeface="Wingdings" panose="05000000000000000000" pitchFamily="2" charset="2"/>
              <a:buChar char="v"/>
            </a:pPr>
            <a:r>
              <a:rPr lang="en-US" altLang="en-US" sz="2400" b="1" dirty="0">
                <a:solidFill>
                  <a:srgbClr val="000000"/>
                </a:solidFill>
                <a:latin typeface="Times New Roman" panose="02020603050405020304" pitchFamily="18" charset="0"/>
                <a:sym typeface="Times New Roman" panose="02020603050405020304" pitchFamily="18" charset="0"/>
              </a:rPr>
              <a:t>	</a:t>
            </a:r>
            <a:r>
              <a:rPr lang="en-US" altLang="en-US" sz="2400" b="1" u="sng" dirty="0">
                <a:solidFill>
                  <a:srgbClr val="000000"/>
                </a:solidFill>
                <a:latin typeface="Times New Roman" panose="02020603050405020304" pitchFamily="18" charset="0"/>
                <a:sym typeface="Times New Roman" panose="02020603050405020304" pitchFamily="18" charset="0"/>
              </a:rPr>
              <a:t>if</a:t>
            </a:r>
            <a:r>
              <a:rPr lang="en-US" altLang="en-US" sz="2400" b="1" dirty="0">
                <a:solidFill>
                  <a:srgbClr val="000000"/>
                </a:solidFill>
                <a:latin typeface="Times New Roman" panose="02020603050405020304" pitchFamily="18" charset="0"/>
                <a:sym typeface="Times New Roman" panose="02020603050405020304" pitchFamily="18" charset="0"/>
              </a:rPr>
              <a:t> the </a:t>
            </a:r>
            <a:r>
              <a:rPr lang="en-US" altLang="en-US" sz="2400" b="1" u="sng" dirty="0">
                <a:solidFill>
                  <a:srgbClr val="000000"/>
                </a:solidFill>
                <a:latin typeface="Times New Roman" panose="02020603050405020304" pitchFamily="18" charset="0"/>
                <a:sym typeface="Times New Roman" panose="02020603050405020304" pitchFamily="18" charset="0"/>
              </a:rPr>
              <a:t>interfaces</a:t>
            </a:r>
            <a:r>
              <a:rPr lang="en-US" altLang="en-US" sz="2400" b="1" dirty="0">
                <a:solidFill>
                  <a:srgbClr val="000000"/>
                </a:solidFill>
                <a:latin typeface="Times New Roman" panose="02020603050405020304" pitchFamily="18" charset="0"/>
                <a:sym typeface="Times New Roman" panose="02020603050405020304" pitchFamily="18" charset="0"/>
              </a:rPr>
              <a:t> </a:t>
            </a:r>
            <a:r>
              <a:rPr lang="en-US" altLang="en-US" sz="2400" dirty="0">
                <a:solidFill>
                  <a:srgbClr val="000000"/>
                </a:solidFill>
                <a:latin typeface="Times New Roman" panose="02020603050405020304" pitchFamily="18" charset="0"/>
                <a:sym typeface="Times New Roman" panose="02020603050405020304" pitchFamily="18" charset="0"/>
              </a:rPr>
              <a:t>remains unchanged.  </a:t>
            </a:r>
          </a:p>
          <a:p>
            <a:pPr marL="1338262" lvl="3"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Examples:</a:t>
            </a:r>
          </a:p>
          <a:p>
            <a:pPr marL="1778000" lvl="4" indent="-363538">
              <a:buFont typeface="Wingdings" panose="05000000000000000000" pitchFamily="2" charset="2"/>
              <a:buChar char="Ø"/>
            </a:pPr>
            <a:r>
              <a:rPr lang="en-US" altLang="en-US" sz="2400" dirty="0">
                <a:solidFill>
                  <a:srgbClr val="000000"/>
                </a:solidFill>
                <a:latin typeface="Times New Roman" panose="02020603050405020304" pitchFamily="18" charset="0"/>
                <a:sym typeface="Times New Roman" panose="02020603050405020304" pitchFamily="18" charset="0"/>
              </a:rPr>
              <a:t>User Interface layer when porting to a different platform or for different environments.</a:t>
            </a:r>
          </a:p>
          <a:p>
            <a:pPr marL="1778000" lvl="4" indent="-363538">
              <a:buFont typeface="Wingdings" panose="05000000000000000000" pitchFamily="2" charset="2"/>
              <a:buChar char="Ø"/>
            </a:pPr>
            <a:r>
              <a:rPr lang="en-US" altLang="en-US" sz="2400" dirty="0">
                <a:solidFill>
                  <a:srgbClr val="000000"/>
                </a:solidFill>
                <a:latin typeface="Times New Roman" panose="02020603050405020304" pitchFamily="18" charset="0"/>
                <a:sym typeface="Times New Roman" panose="02020603050405020304" pitchFamily="18" charset="0"/>
              </a:rPr>
              <a:t>Upgrading / enhancing / optimizing services…</a:t>
            </a:r>
          </a:p>
          <a:p>
            <a:pPr marL="1338262" lvl="3"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We have </a:t>
            </a:r>
            <a:r>
              <a:rPr lang="en-US" altLang="en-US" sz="2400" b="1" dirty="0">
                <a:solidFill>
                  <a:srgbClr val="000000"/>
                </a:solidFill>
                <a:latin typeface="Times New Roman" panose="02020603050405020304" pitchFamily="18" charset="0"/>
                <a:sym typeface="Times New Roman" panose="02020603050405020304" pitchFamily="18" charset="0"/>
              </a:rPr>
              <a:t>clear separation of concerns</a:t>
            </a:r>
          </a:p>
          <a:p>
            <a:pPr marL="1338262" lvl="3" indent="-342900">
              <a:buFont typeface="Wingdings" panose="05000000000000000000" pitchFamily="2" charset="2"/>
              <a:buChar char="v"/>
            </a:pPr>
            <a:r>
              <a:rPr lang="en-US" altLang="en-US" sz="2400" dirty="0">
                <a:solidFill>
                  <a:srgbClr val="000000"/>
                </a:solidFill>
                <a:latin typeface="Times New Roman" panose="02020603050405020304" pitchFamily="18" charset="0"/>
                <a:sym typeface="Times New Roman" panose="02020603050405020304" pitchFamily="18" charset="0"/>
              </a:rPr>
              <a:t>We have very good ‘</a:t>
            </a:r>
            <a:r>
              <a:rPr lang="en-US" altLang="en-US" sz="2400" b="1" dirty="0">
                <a:solidFill>
                  <a:srgbClr val="000000"/>
                </a:solidFill>
                <a:latin typeface="Times New Roman" panose="02020603050405020304" pitchFamily="18" charset="0"/>
                <a:sym typeface="Times New Roman" panose="02020603050405020304" pitchFamily="18" charset="0"/>
              </a:rPr>
              <a:t>cohesion</a:t>
            </a:r>
            <a:r>
              <a:rPr lang="en-US" altLang="en-US" sz="2400" dirty="0">
                <a:solidFill>
                  <a:srgbClr val="000000"/>
                </a:solidFill>
                <a:latin typeface="Times New Roman" panose="02020603050405020304" pitchFamily="18" charset="0"/>
                <a:sym typeface="Times New Roman" panose="02020603050405020304" pitchFamily="18" charset="0"/>
              </a:rPr>
              <a:t>’ of services…</a:t>
            </a:r>
            <a:endParaRPr lang="en-US" altLang="en-US" sz="2400"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7"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4">
            <a:extLst>
              <a:ext uri="{FF2B5EF4-FFF2-40B4-BE49-F238E27FC236}">
                <a16:creationId xmlns:a16="http://schemas.microsoft.com/office/drawing/2014/main" id="{B31F98B6-8B0F-40BD-AC84-A78937331C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a:solidFill>
                  <a:srgbClr val="FFFFFF"/>
                </a:solidFill>
                <a:latin typeface="+mj-lt"/>
                <a:ea typeface="+mj-ea"/>
                <a:cs typeface="+mj-cs"/>
                <a:sym typeface="Arial" panose="020B0604020202020204" pitchFamily="34" charset="0"/>
              </a:rPr>
              <a:t> Multi-Layered Architectural Pattern… </a:t>
            </a:r>
            <a:endParaRPr lang="en-US" altLang="en-US" sz="2600" kern="1200">
              <a:solidFill>
                <a:srgbClr val="FFFFFF"/>
              </a:solidFill>
              <a:latin typeface="+mj-lt"/>
              <a:ea typeface="+mj-ea"/>
              <a:cs typeface="+mj-cs"/>
            </a:endParaRPr>
          </a:p>
        </p:txBody>
      </p:sp>
      <p:sp>
        <p:nvSpPr>
          <p:cNvPr id="6" name="Rectangle 4">
            <a:extLst>
              <a:ext uri="{FF2B5EF4-FFF2-40B4-BE49-F238E27FC236}">
                <a16:creationId xmlns:a16="http://schemas.microsoft.com/office/drawing/2014/main" id="{E786779D-12AD-4B3D-BC04-5BB2081E0A13}"/>
              </a:ext>
            </a:extLst>
          </p:cNvPr>
          <p:cNvSpPr txBox="1">
            <a:spLocks/>
          </p:cNvSpPr>
          <p:nvPr/>
        </p:nvSpPr>
        <p:spPr>
          <a:xfrm>
            <a:off x="2946081" y="813582"/>
            <a:ext cx="8229600" cy="76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a:latin typeface="Arial" panose="020B0604020202020204" pitchFamily="34" charset="0"/>
                <a:cs typeface="Arial" panose="020B0604020202020204" pitchFamily="34" charset="0"/>
                <a:sym typeface="Arial" panose="020B0604020202020204" pitchFamily="34" charset="0"/>
              </a:rPr>
              <a:t>Example Of Multi-layer Systems (</a:t>
            </a:r>
            <a:r>
              <a:rPr lang="en-US" altLang="en-US" sz="2800">
                <a:solidFill>
                  <a:srgbClr val="FF0000"/>
                </a:solidFill>
                <a:latin typeface="Arial" panose="020B0604020202020204" pitchFamily="34" charset="0"/>
                <a:cs typeface="Arial" panose="020B0604020202020204" pitchFamily="34" charset="0"/>
                <a:sym typeface="Arial" panose="020B0604020202020204" pitchFamily="34" charset="0"/>
              </a:rPr>
              <a:t>Seen Before</a:t>
            </a:r>
            <a:r>
              <a:rPr lang="en-US" altLang="en-US" sz="2800">
                <a:latin typeface="Arial" panose="020B0604020202020204" pitchFamily="34" charset="0"/>
                <a:cs typeface="Arial" panose="020B0604020202020204" pitchFamily="34" charset="0"/>
                <a:sym typeface="Arial" panose="020B0604020202020204" pitchFamily="34" charset="0"/>
              </a:rPr>
              <a:t>…)</a:t>
            </a:r>
            <a:endParaRPr lang="en-US" altLang="en-US"/>
          </a:p>
        </p:txBody>
      </p:sp>
      <p:grpSp>
        <p:nvGrpSpPr>
          <p:cNvPr id="7" name="Group 5">
            <a:extLst>
              <a:ext uri="{FF2B5EF4-FFF2-40B4-BE49-F238E27FC236}">
                <a16:creationId xmlns:a16="http://schemas.microsoft.com/office/drawing/2014/main" id="{DD69DFB5-6E1B-42BE-9ADF-667D311F83F2}"/>
              </a:ext>
            </a:extLst>
          </p:cNvPr>
          <p:cNvGrpSpPr>
            <a:grpSpLocks/>
          </p:cNvGrpSpPr>
          <p:nvPr/>
        </p:nvGrpSpPr>
        <p:grpSpPr bwMode="auto">
          <a:xfrm>
            <a:off x="7784781" y="2251858"/>
            <a:ext cx="1150938" cy="422275"/>
            <a:chOff x="0" y="0"/>
            <a:chExt cx="91" cy="34"/>
          </a:xfrm>
        </p:grpSpPr>
        <p:sp>
          <p:nvSpPr>
            <p:cNvPr id="8" name="AutoShape 6">
              <a:extLst>
                <a:ext uri="{FF2B5EF4-FFF2-40B4-BE49-F238E27FC236}">
                  <a16:creationId xmlns:a16="http://schemas.microsoft.com/office/drawing/2014/main" id="{81DFC1DA-F960-4CE0-A77D-95293E103DCB}"/>
                </a:ext>
              </a:extLst>
            </p:cNvPr>
            <p:cNvSpPr>
              <a:spLocks/>
            </p:cNvSpPr>
            <p:nvPr/>
          </p:nvSpPr>
          <p:spPr bwMode="auto">
            <a:xfrm>
              <a:off x="0" y="0"/>
              <a:ext cx="8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 name="AutoShape 7">
              <a:extLst>
                <a:ext uri="{FF2B5EF4-FFF2-40B4-BE49-F238E27FC236}">
                  <a16:creationId xmlns:a16="http://schemas.microsoft.com/office/drawing/2014/main" id="{202A3CA4-41AB-4EBF-B8D6-3ADF77027E8D}"/>
                </a:ext>
              </a:extLst>
            </p:cNvPr>
            <p:cNvSpPr>
              <a:spLocks/>
            </p:cNvSpPr>
            <p:nvPr/>
          </p:nvSpPr>
          <p:spPr bwMode="auto">
            <a:xfrm>
              <a:off x="0" y="0"/>
              <a:ext cx="9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Screen display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0" name="AutoShape 8">
              <a:extLst>
                <a:ext uri="{FF2B5EF4-FFF2-40B4-BE49-F238E27FC236}">
                  <a16:creationId xmlns:a16="http://schemas.microsoft.com/office/drawing/2014/main" id="{644E89A2-9FC1-4EA0-B987-35B954140A73}"/>
                </a:ext>
              </a:extLst>
            </p:cNvPr>
            <p:cNvSpPr>
              <a:spLocks/>
            </p:cNvSpPr>
            <p:nvPr/>
          </p:nvSpPr>
          <p:spPr bwMode="auto">
            <a:xfrm>
              <a:off x="0" y="13"/>
              <a:ext cx="4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facilities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11" name="Group 9">
            <a:extLst>
              <a:ext uri="{FF2B5EF4-FFF2-40B4-BE49-F238E27FC236}">
                <a16:creationId xmlns:a16="http://schemas.microsoft.com/office/drawing/2014/main" id="{AC5542BF-64AC-4DFD-ADD6-CB226456FD2C}"/>
              </a:ext>
            </a:extLst>
          </p:cNvPr>
          <p:cNvGrpSpPr>
            <a:grpSpLocks/>
          </p:cNvGrpSpPr>
          <p:nvPr/>
        </p:nvGrpSpPr>
        <p:grpSpPr bwMode="auto">
          <a:xfrm>
            <a:off x="8049895" y="2947183"/>
            <a:ext cx="1093787" cy="422275"/>
            <a:chOff x="0" y="0"/>
            <a:chExt cx="87" cy="34"/>
          </a:xfrm>
        </p:grpSpPr>
        <p:sp>
          <p:nvSpPr>
            <p:cNvPr id="12" name="AutoShape 10">
              <a:extLst>
                <a:ext uri="{FF2B5EF4-FFF2-40B4-BE49-F238E27FC236}">
                  <a16:creationId xmlns:a16="http://schemas.microsoft.com/office/drawing/2014/main" id="{EB92B1FD-881B-47ED-B131-6BCD85046C10}"/>
                </a:ext>
              </a:extLst>
            </p:cNvPr>
            <p:cNvSpPr>
              <a:spLocks/>
            </p:cNvSpPr>
            <p:nvPr/>
          </p:nvSpPr>
          <p:spPr bwMode="auto">
            <a:xfrm>
              <a:off x="0" y="0"/>
              <a:ext cx="87"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 name="AutoShape 11">
              <a:extLst>
                <a:ext uri="{FF2B5EF4-FFF2-40B4-BE49-F238E27FC236}">
                  <a16:creationId xmlns:a16="http://schemas.microsoft.com/office/drawing/2014/main" id="{467217AC-90D1-45A6-84D2-2C46E2A0AB2C}"/>
                </a:ext>
              </a:extLst>
            </p:cNvPr>
            <p:cNvSpPr>
              <a:spLocks/>
            </p:cNvSpPr>
            <p:nvPr/>
          </p:nvSpPr>
          <p:spPr bwMode="auto">
            <a:xfrm>
              <a:off x="2" y="0"/>
              <a:ext cx="83"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User account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4" name="AutoShape 12">
              <a:extLst>
                <a:ext uri="{FF2B5EF4-FFF2-40B4-BE49-F238E27FC236}">
                  <a16:creationId xmlns:a16="http://schemas.microsoft.com/office/drawing/2014/main" id="{B8B06539-9E36-4EDE-B2BB-11CE88CCA44A}"/>
                </a:ext>
              </a:extLst>
            </p:cNvPr>
            <p:cNvSpPr>
              <a:spLocks/>
            </p:cNvSpPr>
            <p:nvPr/>
          </p:nvSpPr>
          <p:spPr bwMode="auto">
            <a:xfrm>
              <a:off x="2" y="13"/>
              <a:ext cx="79"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management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15" name="Group 13">
            <a:extLst>
              <a:ext uri="{FF2B5EF4-FFF2-40B4-BE49-F238E27FC236}">
                <a16:creationId xmlns:a16="http://schemas.microsoft.com/office/drawing/2014/main" id="{003BD78D-F169-4AFE-9592-A6C19BC763D4}"/>
              </a:ext>
            </a:extLst>
          </p:cNvPr>
          <p:cNvGrpSpPr>
            <a:grpSpLocks/>
          </p:cNvGrpSpPr>
          <p:nvPr/>
        </p:nvGrpSpPr>
        <p:grpSpPr bwMode="auto">
          <a:xfrm>
            <a:off x="8381682" y="3626632"/>
            <a:ext cx="1027113" cy="438150"/>
            <a:chOff x="0" y="0"/>
            <a:chExt cx="81" cy="35"/>
          </a:xfrm>
        </p:grpSpPr>
        <p:sp>
          <p:nvSpPr>
            <p:cNvPr id="16" name="AutoShape 14">
              <a:extLst>
                <a:ext uri="{FF2B5EF4-FFF2-40B4-BE49-F238E27FC236}">
                  <a16:creationId xmlns:a16="http://schemas.microsoft.com/office/drawing/2014/main" id="{2044F82F-94CC-4C23-8F31-718E72B4A321}"/>
                </a:ext>
              </a:extLst>
            </p:cNvPr>
            <p:cNvSpPr>
              <a:spLocks/>
            </p:cNvSpPr>
            <p:nvPr/>
          </p:nvSpPr>
          <p:spPr bwMode="auto">
            <a:xfrm>
              <a:off x="0" y="0"/>
              <a:ext cx="81"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AutoShape 15">
              <a:extLst>
                <a:ext uri="{FF2B5EF4-FFF2-40B4-BE49-F238E27FC236}">
                  <a16:creationId xmlns:a16="http://schemas.microsoft.com/office/drawing/2014/main" id="{6BCB4045-08A8-49FD-A60E-827C63F8F300}"/>
                </a:ext>
              </a:extLst>
            </p:cNvPr>
            <p:cNvSpPr>
              <a:spLocks/>
            </p:cNvSpPr>
            <p:nvPr/>
          </p:nvSpPr>
          <p:spPr bwMode="auto">
            <a:xfrm>
              <a:off x="3" y="0"/>
              <a:ext cx="28"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File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8" name="AutoShape 16">
              <a:extLst>
                <a:ext uri="{FF2B5EF4-FFF2-40B4-BE49-F238E27FC236}">
                  <a16:creationId xmlns:a16="http://schemas.microsoft.com/office/drawing/2014/main" id="{D249EE33-A80C-4882-9E07-386CFBB0300E}"/>
                </a:ext>
              </a:extLst>
            </p:cNvPr>
            <p:cNvSpPr>
              <a:spLocks/>
            </p:cNvSpPr>
            <p:nvPr/>
          </p:nvSpPr>
          <p:spPr bwMode="auto">
            <a:xfrm>
              <a:off x="3" y="13"/>
              <a:ext cx="44"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sp>
        <p:nvSpPr>
          <p:cNvPr id="19" name="AutoShape 17">
            <a:extLst>
              <a:ext uri="{FF2B5EF4-FFF2-40B4-BE49-F238E27FC236}">
                <a16:creationId xmlns:a16="http://schemas.microsoft.com/office/drawing/2014/main" id="{2D6D48B1-78AE-4B53-A7A8-F01E45F3A4F8}"/>
              </a:ext>
            </a:extLst>
          </p:cNvPr>
          <p:cNvSpPr>
            <a:spLocks/>
          </p:cNvSpPr>
          <p:nvPr/>
        </p:nvSpPr>
        <p:spPr bwMode="auto">
          <a:xfrm>
            <a:off x="7370444" y="4329896"/>
            <a:ext cx="1624012" cy="612775"/>
          </a:xfrm>
          <a:custGeom>
            <a:avLst/>
            <a:gdLst>
              <a:gd name="T0" fmla="*/ 2147483646 w 21600"/>
              <a:gd name="T1" fmla="*/ 246584802 h 21600"/>
              <a:gd name="T2" fmla="*/ 2147483646 w 21600"/>
              <a:gd name="T3" fmla="*/ 246584802 h 21600"/>
              <a:gd name="T4" fmla="*/ 2147483646 w 21600"/>
              <a:gd name="T5" fmla="*/ 246584802 h 21600"/>
              <a:gd name="T6" fmla="*/ 2147483646 w 21600"/>
              <a:gd name="T7" fmla="*/ 24658480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AutoShape 18">
            <a:extLst>
              <a:ext uri="{FF2B5EF4-FFF2-40B4-BE49-F238E27FC236}">
                <a16:creationId xmlns:a16="http://schemas.microsoft.com/office/drawing/2014/main" id="{397150CE-3A40-41A2-9440-B1116BB523D5}"/>
              </a:ext>
            </a:extLst>
          </p:cNvPr>
          <p:cNvSpPr>
            <a:spLocks/>
          </p:cNvSpPr>
          <p:nvPr/>
        </p:nvSpPr>
        <p:spPr bwMode="auto">
          <a:xfrm>
            <a:off x="7446645" y="4321957"/>
            <a:ext cx="534987" cy="203200"/>
          </a:xfrm>
          <a:custGeom>
            <a:avLst/>
            <a:gdLst>
              <a:gd name="T0" fmla="*/ 164094110 w 21600"/>
              <a:gd name="T1" fmla="*/ 8991534 h 21600"/>
              <a:gd name="T2" fmla="*/ 164094110 w 21600"/>
              <a:gd name="T3" fmla="*/ 8991534 h 21600"/>
              <a:gd name="T4" fmla="*/ 164094110 w 21600"/>
              <a:gd name="T5" fmla="*/ 8991534 h 21600"/>
              <a:gd name="T6" fmla="*/ 164094110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Kernel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1" name="AutoShape 19">
            <a:extLst>
              <a:ext uri="{FF2B5EF4-FFF2-40B4-BE49-F238E27FC236}">
                <a16:creationId xmlns:a16="http://schemas.microsoft.com/office/drawing/2014/main" id="{B595592C-6D84-4025-B547-BA6C75A40ED6}"/>
              </a:ext>
            </a:extLst>
          </p:cNvPr>
          <p:cNvSpPr>
            <a:spLocks/>
          </p:cNvSpPr>
          <p:nvPr/>
        </p:nvSpPr>
        <p:spPr bwMode="auto">
          <a:xfrm>
            <a:off x="7446644" y="4504520"/>
            <a:ext cx="1535112"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(handling processes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2" name="AutoShape 20">
            <a:extLst>
              <a:ext uri="{FF2B5EF4-FFF2-40B4-BE49-F238E27FC236}">
                <a16:creationId xmlns:a16="http://schemas.microsoft.com/office/drawing/2014/main" id="{107BE1A7-A97D-4E7C-ADDB-D4A6F8242D74}"/>
              </a:ext>
            </a:extLst>
          </p:cNvPr>
          <p:cNvSpPr>
            <a:spLocks/>
          </p:cNvSpPr>
          <p:nvPr/>
        </p:nvSpPr>
        <p:spPr bwMode="auto">
          <a:xfrm>
            <a:off x="7446644" y="4687082"/>
            <a:ext cx="1085850" cy="203200"/>
          </a:xfrm>
          <a:custGeom>
            <a:avLst/>
            <a:gdLst>
              <a:gd name="T0" fmla="*/ 1372056533 w 21600"/>
              <a:gd name="T1" fmla="*/ 8991534 h 21600"/>
              <a:gd name="T2" fmla="*/ 1372056533 w 21600"/>
              <a:gd name="T3" fmla="*/ 8991534 h 21600"/>
              <a:gd name="T4" fmla="*/ 1372056533 w 21600"/>
              <a:gd name="T5" fmla="*/ 8991534 h 21600"/>
              <a:gd name="T6" fmla="*/ 1372056533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and swapping)</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3" name="AutoShape 21">
            <a:extLst>
              <a:ext uri="{FF2B5EF4-FFF2-40B4-BE49-F238E27FC236}">
                <a16:creationId xmlns:a16="http://schemas.microsoft.com/office/drawing/2014/main" id="{BD115333-8019-4011-90F5-13FECCD16A29}"/>
              </a:ext>
            </a:extLst>
          </p:cNvPr>
          <p:cNvSpPr>
            <a:spLocks/>
          </p:cNvSpPr>
          <p:nvPr/>
        </p:nvSpPr>
        <p:spPr bwMode="auto">
          <a:xfrm>
            <a:off x="7222807" y="1745446"/>
            <a:ext cx="1655763" cy="249237"/>
          </a:xfrm>
          <a:custGeom>
            <a:avLst/>
            <a:gdLst>
              <a:gd name="T0" fmla="*/ 2147483646 w 21600"/>
              <a:gd name="T1" fmla="*/ 16592111 h 21600"/>
              <a:gd name="T2" fmla="*/ 2147483646 w 21600"/>
              <a:gd name="T3" fmla="*/ 16592111 h 21600"/>
              <a:gd name="T4" fmla="*/ 2147483646 w 21600"/>
              <a:gd name="T5" fmla="*/ 16592111 h 21600"/>
              <a:gd name="T6" fmla="*/ 2147483646 w 21600"/>
              <a:gd name="T7" fmla="*/ 1659211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4" name="AutoShape 22">
            <a:extLst>
              <a:ext uri="{FF2B5EF4-FFF2-40B4-BE49-F238E27FC236}">
                <a16:creationId xmlns:a16="http://schemas.microsoft.com/office/drawing/2014/main" id="{C6BE28E3-C62C-490C-82F1-0C401C86AB5D}"/>
              </a:ext>
            </a:extLst>
          </p:cNvPr>
          <p:cNvSpPr>
            <a:spLocks/>
          </p:cNvSpPr>
          <p:nvPr/>
        </p:nvSpPr>
        <p:spPr bwMode="auto">
          <a:xfrm>
            <a:off x="7297419" y="1737507"/>
            <a:ext cx="1562100"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Application programs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5" name="AutoShape 23">
            <a:extLst>
              <a:ext uri="{FF2B5EF4-FFF2-40B4-BE49-F238E27FC236}">
                <a16:creationId xmlns:a16="http://schemas.microsoft.com/office/drawing/2014/main" id="{98DF13CE-4CA9-4D61-9BBF-BBE0A60D1C40}"/>
              </a:ext>
            </a:extLst>
          </p:cNvPr>
          <p:cNvSpPr>
            <a:spLocks/>
          </p:cNvSpPr>
          <p:nvPr/>
        </p:nvSpPr>
        <p:spPr bwMode="auto">
          <a:xfrm>
            <a:off x="8800782" y="4121933"/>
            <a:ext cx="138113" cy="200025"/>
          </a:xfrm>
          <a:custGeom>
            <a:avLst/>
            <a:gdLst>
              <a:gd name="T0" fmla="*/ 2823381 w 21600"/>
              <a:gd name="T1" fmla="*/ 8576646 h 21600"/>
              <a:gd name="T2" fmla="*/ 2823381 w 21600"/>
              <a:gd name="T3" fmla="*/ 8576646 h 21600"/>
              <a:gd name="T4" fmla="*/ 2823381 w 21600"/>
              <a:gd name="T5" fmla="*/ 8576646 h 21600"/>
              <a:gd name="T6" fmla="*/ 2823381 w 21600"/>
              <a:gd name="T7" fmla="*/ 8576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2"/>
                </a:moveTo>
                <a:cubicBezTo>
                  <a:pt x="3464" y="440"/>
                  <a:pt x="7126" y="0"/>
                  <a:pt x="10814" y="0"/>
                </a:cubicBezTo>
                <a:cubicBezTo>
                  <a:pt x="14491" y="0"/>
                  <a:pt x="18141" y="438"/>
                  <a:pt x="21600" y="1295"/>
                </a:cubicBezTo>
                <a:lnTo>
                  <a:pt x="10814" y="21600"/>
                </a:lnTo>
                <a:lnTo>
                  <a:pt x="0" y="130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6" name="Line 24">
            <a:extLst>
              <a:ext uri="{FF2B5EF4-FFF2-40B4-BE49-F238E27FC236}">
                <a16:creationId xmlns:a16="http://schemas.microsoft.com/office/drawing/2014/main" id="{DC4FAC41-AA28-4DA2-B65C-71EEF2C67430}"/>
              </a:ext>
            </a:extLst>
          </p:cNvPr>
          <p:cNvSpPr>
            <a:spLocks noChangeShapeType="1"/>
          </p:cNvSpPr>
          <p:nvPr/>
        </p:nvSpPr>
        <p:spPr bwMode="auto">
          <a:xfrm flipV="1">
            <a:off x="8870631" y="4056845"/>
            <a:ext cx="1588" cy="825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AutoShape 25">
            <a:extLst>
              <a:ext uri="{FF2B5EF4-FFF2-40B4-BE49-F238E27FC236}">
                <a16:creationId xmlns:a16="http://schemas.microsoft.com/office/drawing/2014/main" id="{231908EA-1C72-4B4B-8FAE-6C3528ADFE56}"/>
              </a:ext>
            </a:extLst>
          </p:cNvPr>
          <p:cNvSpPr>
            <a:spLocks/>
          </p:cNvSpPr>
          <p:nvPr/>
        </p:nvSpPr>
        <p:spPr bwMode="auto">
          <a:xfrm>
            <a:off x="8734107" y="3425020"/>
            <a:ext cx="136525" cy="201612"/>
          </a:xfrm>
          <a:custGeom>
            <a:avLst/>
            <a:gdLst>
              <a:gd name="T0" fmla="*/ 2727106 w 21600"/>
              <a:gd name="T1" fmla="*/ 8782368 h 21600"/>
              <a:gd name="T2" fmla="*/ 2727106 w 21600"/>
              <a:gd name="T3" fmla="*/ 8782368 h 21600"/>
              <a:gd name="T4" fmla="*/ 2727106 w 21600"/>
              <a:gd name="T5" fmla="*/ 8782368 h 21600"/>
              <a:gd name="T6" fmla="*/ 2727106 w 21600"/>
              <a:gd name="T7" fmla="*/ 87823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8" name="Line 26">
            <a:extLst>
              <a:ext uri="{FF2B5EF4-FFF2-40B4-BE49-F238E27FC236}">
                <a16:creationId xmlns:a16="http://schemas.microsoft.com/office/drawing/2014/main" id="{FA1D894F-E831-4D5F-8D00-3CFC98AC0999}"/>
              </a:ext>
            </a:extLst>
          </p:cNvPr>
          <p:cNvSpPr>
            <a:spLocks noChangeShapeType="1"/>
          </p:cNvSpPr>
          <p:nvPr/>
        </p:nvSpPr>
        <p:spPr bwMode="auto">
          <a:xfrm flipV="1">
            <a:off x="8803956" y="3374221"/>
            <a:ext cx="1588"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AutoShape 27">
            <a:extLst>
              <a:ext uri="{FF2B5EF4-FFF2-40B4-BE49-F238E27FC236}">
                <a16:creationId xmlns:a16="http://schemas.microsoft.com/office/drawing/2014/main" id="{173D892E-55D5-4022-9D59-2BEB2545390D}"/>
              </a:ext>
            </a:extLst>
          </p:cNvPr>
          <p:cNvSpPr>
            <a:spLocks/>
          </p:cNvSpPr>
          <p:nvPr/>
        </p:nvSpPr>
        <p:spPr bwMode="auto">
          <a:xfrm>
            <a:off x="8121332" y="4104471"/>
            <a:ext cx="138113" cy="200025"/>
          </a:xfrm>
          <a:custGeom>
            <a:avLst/>
            <a:gdLst>
              <a:gd name="T0" fmla="*/ 2823381 w 21600"/>
              <a:gd name="T1" fmla="*/ 8576646 h 21600"/>
              <a:gd name="T2" fmla="*/ 2823381 w 21600"/>
              <a:gd name="T3" fmla="*/ 8576646 h 21600"/>
              <a:gd name="T4" fmla="*/ 2823381 w 21600"/>
              <a:gd name="T5" fmla="*/ 8576646 h 21600"/>
              <a:gd name="T6" fmla="*/ 2823381 w 21600"/>
              <a:gd name="T7" fmla="*/ 8576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Line 28">
            <a:extLst>
              <a:ext uri="{FF2B5EF4-FFF2-40B4-BE49-F238E27FC236}">
                <a16:creationId xmlns:a16="http://schemas.microsoft.com/office/drawing/2014/main" id="{7F7FC02B-F1DD-4DEA-A395-9624DDC444AB}"/>
              </a:ext>
            </a:extLst>
          </p:cNvPr>
          <p:cNvSpPr>
            <a:spLocks noChangeShapeType="1"/>
          </p:cNvSpPr>
          <p:nvPr/>
        </p:nvSpPr>
        <p:spPr bwMode="auto">
          <a:xfrm>
            <a:off x="8191181" y="3377396"/>
            <a:ext cx="0" cy="74612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AutoShape 29">
            <a:extLst>
              <a:ext uri="{FF2B5EF4-FFF2-40B4-BE49-F238E27FC236}">
                <a16:creationId xmlns:a16="http://schemas.microsoft.com/office/drawing/2014/main" id="{19DF8F28-F9BE-492D-8E2D-1C85C11CB6D3}"/>
              </a:ext>
            </a:extLst>
          </p:cNvPr>
          <p:cNvSpPr>
            <a:spLocks/>
          </p:cNvSpPr>
          <p:nvPr/>
        </p:nvSpPr>
        <p:spPr bwMode="auto">
          <a:xfrm>
            <a:off x="8402319" y="2739221"/>
            <a:ext cx="138112" cy="198437"/>
          </a:xfrm>
          <a:custGeom>
            <a:avLst/>
            <a:gdLst>
              <a:gd name="T0" fmla="*/ 2823297 w 21600"/>
              <a:gd name="T1" fmla="*/ 8373913 h 21600"/>
              <a:gd name="T2" fmla="*/ 2823297 w 21600"/>
              <a:gd name="T3" fmla="*/ 8373913 h 21600"/>
              <a:gd name="T4" fmla="*/ 2823297 w 21600"/>
              <a:gd name="T5" fmla="*/ 8373913 h 21600"/>
              <a:gd name="T6" fmla="*/ 2823297 w 21600"/>
              <a:gd name="T7" fmla="*/ 83739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7"/>
                </a:moveTo>
                <a:cubicBezTo>
                  <a:pt x="3456" y="443"/>
                  <a:pt x="7107" y="0"/>
                  <a:pt x="10785" y="0"/>
                </a:cubicBezTo>
                <a:cubicBezTo>
                  <a:pt x="14474" y="0"/>
                  <a:pt x="18134" y="445"/>
                  <a:pt x="21600" y="1314"/>
                </a:cubicBezTo>
                <a:lnTo>
                  <a:pt x="10785" y="21600"/>
                </a:lnTo>
                <a:lnTo>
                  <a:pt x="0" y="1307"/>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Line 30">
            <a:extLst>
              <a:ext uri="{FF2B5EF4-FFF2-40B4-BE49-F238E27FC236}">
                <a16:creationId xmlns:a16="http://schemas.microsoft.com/office/drawing/2014/main" id="{43D2C578-5E96-4A6D-B0F6-B0BBB7037458}"/>
              </a:ext>
            </a:extLst>
          </p:cNvPr>
          <p:cNvSpPr>
            <a:spLocks noChangeShapeType="1"/>
          </p:cNvSpPr>
          <p:nvPr/>
        </p:nvSpPr>
        <p:spPr bwMode="auto">
          <a:xfrm flipV="1">
            <a:off x="8472170" y="2678896"/>
            <a:ext cx="1587"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AutoShape 31">
            <a:extLst>
              <a:ext uri="{FF2B5EF4-FFF2-40B4-BE49-F238E27FC236}">
                <a16:creationId xmlns:a16="http://schemas.microsoft.com/office/drawing/2014/main" id="{ED8C5C36-4F85-4AB4-A9B9-913DDC3B9D68}"/>
              </a:ext>
            </a:extLst>
          </p:cNvPr>
          <p:cNvSpPr>
            <a:spLocks/>
          </p:cNvSpPr>
          <p:nvPr/>
        </p:nvSpPr>
        <p:spPr bwMode="auto">
          <a:xfrm>
            <a:off x="7856219" y="4104471"/>
            <a:ext cx="138112" cy="200025"/>
          </a:xfrm>
          <a:custGeom>
            <a:avLst/>
            <a:gdLst>
              <a:gd name="T0" fmla="*/ 2823297 w 21600"/>
              <a:gd name="T1" fmla="*/ 8576646 h 21600"/>
              <a:gd name="T2" fmla="*/ 2823297 w 21600"/>
              <a:gd name="T3" fmla="*/ 8576646 h 21600"/>
              <a:gd name="T4" fmla="*/ 2823297 w 21600"/>
              <a:gd name="T5" fmla="*/ 8576646 h 21600"/>
              <a:gd name="T6" fmla="*/ 2823297 w 21600"/>
              <a:gd name="T7" fmla="*/ 8576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32">
            <a:extLst>
              <a:ext uri="{FF2B5EF4-FFF2-40B4-BE49-F238E27FC236}">
                <a16:creationId xmlns:a16="http://schemas.microsoft.com/office/drawing/2014/main" id="{E5F142A1-D848-4B76-B784-62E62CF73A8A}"/>
              </a:ext>
            </a:extLst>
          </p:cNvPr>
          <p:cNvSpPr>
            <a:spLocks noChangeShapeType="1"/>
          </p:cNvSpPr>
          <p:nvPr/>
        </p:nvSpPr>
        <p:spPr bwMode="auto">
          <a:xfrm>
            <a:off x="7926070" y="2682070"/>
            <a:ext cx="1587" cy="14414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AutoShape 33">
            <a:extLst>
              <a:ext uri="{FF2B5EF4-FFF2-40B4-BE49-F238E27FC236}">
                <a16:creationId xmlns:a16="http://schemas.microsoft.com/office/drawing/2014/main" id="{E6AFEFA9-D8C0-4C8D-8226-A572D49AA19E}"/>
              </a:ext>
            </a:extLst>
          </p:cNvPr>
          <p:cNvSpPr>
            <a:spLocks/>
          </p:cNvSpPr>
          <p:nvPr/>
        </p:nvSpPr>
        <p:spPr bwMode="auto">
          <a:xfrm>
            <a:off x="8237219" y="2034371"/>
            <a:ext cx="138112" cy="200025"/>
          </a:xfrm>
          <a:custGeom>
            <a:avLst/>
            <a:gdLst>
              <a:gd name="T0" fmla="*/ 2823297 w 21600"/>
              <a:gd name="T1" fmla="*/ 8576646 h 21600"/>
              <a:gd name="T2" fmla="*/ 2823297 w 21600"/>
              <a:gd name="T3" fmla="*/ 8576646 h 21600"/>
              <a:gd name="T4" fmla="*/ 2823297 w 21600"/>
              <a:gd name="T5" fmla="*/ 8576646 h 21600"/>
              <a:gd name="T6" fmla="*/ 2823297 w 21600"/>
              <a:gd name="T7" fmla="*/ 8576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4"/>
                </a:moveTo>
                <a:cubicBezTo>
                  <a:pt x="3460" y="445"/>
                  <a:pt x="7115" y="0"/>
                  <a:pt x="10800" y="0"/>
                </a:cubicBezTo>
                <a:cubicBezTo>
                  <a:pt x="14483" y="0"/>
                  <a:pt x="18139" y="445"/>
                  <a:pt x="21600" y="1314"/>
                </a:cubicBezTo>
                <a:lnTo>
                  <a:pt x="10800" y="21600"/>
                </a:lnTo>
                <a:lnTo>
                  <a:pt x="0" y="1314"/>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6" name="Line 34">
            <a:extLst>
              <a:ext uri="{FF2B5EF4-FFF2-40B4-BE49-F238E27FC236}">
                <a16:creationId xmlns:a16="http://schemas.microsoft.com/office/drawing/2014/main" id="{176878AA-6B88-41EE-9340-3E66DB7FE9AF}"/>
              </a:ext>
            </a:extLst>
          </p:cNvPr>
          <p:cNvSpPr>
            <a:spLocks noChangeShapeType="1"/>
          </p:cNvSpPr>
          <p:nvPr/>
        </p:nvSpPr>
        <p:spPr bwMode="auto">
          <a:xfrm flipV="1">
            <a:off x="8307070" y="1986746"/>
            <a:ext cx="1587" cy="6508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AutoShape 35">
            <a:extLst>
              <a:ext uri="{FF2B5EF4-FFF2-40B4-BE49-F238E27FC236}">
                <a16:creationId xmlns:a16="http://schemas.microsoft.com/office/drawing/2014/main" id="{1CD83124-57EE-4B2B-A3A8-D3AA8AF0B966}"/>
              </a:ext>
            </a:extLst>
          </p:cNvPr>
          <p:cNvSpPr>
            <a:spLocks/>
          </p:cNvSpPr>
          <p:nvPr/>
        </p:nvSpPr>
        <p:spPr bwMode="auto">
          <a:xfrm>
            <a:off x="7610157" y="4104471"/>
            <a:ext cx="136525" cy="200025"/>
          </a:xfrm>
          <a:custGeom>
            <a:avLst/>
            <a:gdLst>
              <a:gd name="T0" fmla="*/ 2727106 w 21600"/>
              <a:gd name="T1" fmla="*/ 8576646 h 21600"/>
              <a:gd name="T2" fmla="*/ 2727106 w 21600"/>
              <a:gd name="T3" fmla="*/ 8576646 h 21600"/>
              <a:gd name="T4" fmla="*/ 2727106 w 21600"/>
              <a:gd name="T5" fmla="*/ 8576646 h 21600"/>
              <a:gd name="T6" fmla="*/ 2727106 w 21600"/>
              <a:gd name="T7" fmla="*/ 8576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8" name="Line 36">
            <a:extLst>
              <a:ext uri="{FF2B5EF4-FFF2-40B4-BE49-F238E27FC236}">
                <a16:creationId xmlns:a16="http://schemas.microsoft.com/office/drawing/2014/main" id="{F06BC31A-2A1C-4C66-AB50-99AF33F7002F}"/>
              </a:ext>
            </a:extLst>
          </p:cNvPr>
          <p:cNvSpPr>
            <a:spLocks noChangeShapeType="1"/>
          </p:cNvSpPr>
          <p:nvPr/>
        </p:nvSpPr>
        <p:spPr bwMode="auto">
          <a:xfrm flipV="1">
            <a:off x="7678420" y="1986746"/>
            <a:ext cx="1587" cy="21367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AutoShape 37">
            <a:extLst>
              <a:ext uri="{FF2B5EF4-FFF2-40B4-BE49-F238E27FC236}">
                <a16:creationId xmlns:a16="http://schemas.microsoft.com/office/drawing/2014/main" id="{3255859F-05E8-4C24-996A-B0EF3A59E6AD}"/>
              </a:ext>
            </a:extLst>
          </p:cNvPr>
          <p:cNvSpPr>
            <a:spLocks/>
          </p:cNvSpPr>
          <p:nvPr/>
        </p:nvSpPr>
        <p:spPr bwMode="auto">
          <a:xfrm>
            <a:off x="4987607" y="3136096"/>
            <a:ext cx="728663" cy="415925"/>
          </a:xfrm>
          <a:custGeom>
            <a:avLst/>
            <a:gdLst>
              <a:gd name="T0" fmla="*/ 414612182 w 21600"/>
              <a:gd name="T1" fmla="*/ 77109626 h 21600"/>
              <a:gd name="T2" fmla="*/ 414612182 w 21600"/>
              <a:gd name="T3" fmla="*/ 77109626 h 21600"/>
              <a:gd name="T4" fmla="*/ 414612182 w 21600"/>
              <a:gd name="T5" fmla="*/ 77109626 h 21600"/>
              <a:gd name="T6" fmla="*/ 414612182 w 21600"/>
              <a:gd name="T7" fmla="*/ 7710962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0" name="AutoShape 38">
            <a:extLst>
              <a:ext uri="{FF2B5EF4-FFF2-40B4-BE49-F238E27FC236}">
                <a16:creationId xmlns:a16="http://schemas.microsoft.com/office/drawing/2014/main" id="{F2E7B45A-1C9F-4226-87C4-05B682B9F23F}"/>
              </a:ext>
            </a:extLst>
          </p:cNvPr>
          <p:cNvSpPr>
            <a:spLocks/>
          </p:cNvSpPr>
          <p:nvPr/>
        </p:nvSpPr>
        <p:spPr bwMode="auto">
          <a:xfrm>
            <a:off x="5011419" y="3129745"/>
            <a:ext cx="406400" cy="203200"/>
          </a:xfrm>
          <a:custGeom>
            <a:avLst/>
            <a:gdLst>
              <a:gd name="T0" fmla="*/ 71932236 w 21600"/>
              <a:gd name="T1" fmla="*/ 8991534 h 21600"/>
              <a:gd name="T2" fmla="*/ 71932236 w 21600"/>
              <a:gd name="T3" fmla="*/ 8991534 h 21600"/>
              <a:gd name="T4" fmla="*/ 71932236 w 21600"/>
              <a:gd name="T5" fmla="*/ 8991534 h 21600"/>
              <a:gd name="T6" fmla="*/ 7193223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User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1" name="AutoShape 39">
            <a:extLst>
              <a:ext uri="{FF2B5EF4-FFF2-40B4-BE49-F238E27FC236}">
                <a16:creationId xmlns:a16="http://schemas.microsoft.com/office/drawing/2014/main" id="{9993B915-C3F2-4C9B-981D-07B2989E4344}"/>
              </a:ext>
            </a:extLst>
          </p:cNvPr>
          <p:cNvSpPr>
            <a:spLocks/>
          </p:cNvSpPr>
          <p:nvPr/>
        </p:nvSpPr>
        <p:spPr bwMode="auto">
          <a:xfrm>
            <a:off x="5011420" y="3312307"/>
            <a:ext cx="644525" cy="203200"/>
          </a:xfrm>
          <a:custGeom>
            <a:avLst/>
            <a:gdLst>
              <a:gd name="T0" fmla="*/ 286934294 w 21600"/>
              <a:gd name="T1" fmla="*/ 8991534 h 21600"/>
              <a:gd name="T2" fmla="*/ 286934294 w 21600"/>
              <a:gd name="T3" fmla="*/ 8991534 h 21600"/>
              <a:gd name="T4" fmla="*/ 286934294 w 21600"/>
              <a:gd name="T5" fmla="*/ 8991534 h 21600"/>
              <a:gd name="T6" fmla="*/ 286934294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interface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2" name="AutoShape 40">
            <a:extLst>
              <a:ext uri="{FF2B5EF4-FFF2-40B4-BE49-F238E27FC236}">
                <a16:creationId xmlns:a16="http://schemas.microsoft.com/office/drawing/2014/main" id="{69C16BA9-1318-4C04-ACCC-0D7B270C181D}"/>
              </a:ext>
            </a:extLst>
          </p:cNvPr>
          <p:cNvSpPr>
            <a:spLocks/>
          </p:cNvSpPr>
          <p:nvPr/>
        </p:nvSpPr>
        <p:spPr bwMode="auto">
          <a:xfrm>
            <a:off x="4439919" y="3833007"/>
            <a:ext cx="1822450" cy="414338"/>
          </a:xfrm>
          <a:custGeom>
            <a:avLst/>
            <a:gdLst>
              <a:gd name="T0" fmla="*/ 2147483646 w 21600"/>
              <a:gd name="T1" fmla="*/ 76230155 h 21600"/>
              <a:gd name="T2" fmla="*/ 2147483646 w 21600"/>
              <a:gd name="T3" fmla="*/ 76230155 h 21600"/>
              <a:gd name="T4" fmla="*/ 2147483646 w 21600"/>
              <a:gd name="T5" fmla="*/ 76230155 h 21600"/>
              <a:gd name="T6" fmla="*/ 2147483646 w 21600"/>
              <a:gd name="T7" fmla="*/ 7623015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3" name="AutoShape 41">
            <a:extLst>
              <a:ext uri="{FF2B5EF4-FFF2-40B4-BE49-F238E27FC236}">
                <a16:creationId xmlns:a16="http://schemas.microsoft.com/office/drawing/2014/main" id="{A2C3E384-07DD-41E4-A071-00412A132083}"/>
              </a:ext>
            </a:extLst>
          </p:cNvPr>
          <p:cNvSpPr>
            <a:spLocks/>
          </p:cNvSpPr>
          <p:nvPr/>
        </p:nvSpPr>
        <p:spPr bwMode="auto">
          <a:xfrm>
            <a:off x="4912995" y="3825070"/>
            <a:ext cx="865187" cy="203200"/>
          </a:xfrm>
          <a:custGeom>
            <a:avLst/>
            <a:gdLst>
              <a:gd name="T0" fmla="*/ 694053532 w 21600"/>
              <a:gd name="T1" fmla="*/ 8991534 h 21600"/>
              <a:gd name="T2" fmla="*/ 694053532 w 21600"/>
              <a:gd name="T3" fmla="*/ 8991534 h 21600"/>
              <a:gd name="T4" fmla="*/ 694053532 w 21600"/>
              <a:gd name="T5" fmla="*/ 8991534 h 21600"/>
              <a:gd name="T6" fmla="*/ 694053532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Application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4" name="AutoShape 42">
            <a:extLst>
              <a:ext uri="{FF2B5EF4-FFF2-40B4-BE49-F238E27FC236}">
                <a16:creationId xmlns:a16="http://schemas.microsoft.com/office/drawing/2014/main" id="{CA2B8B89-F4CD-429B-ABEC-B6111C98D222}"/>
              </a:ext>
            </a:extLst>
          </p:cNvPr>
          <p:cNvSpPr>
            <a:spLocks/>
          </p:cNvSpPr>
          <p:nvPr/>
        </p:nvSpPr>
        <p:spPr bwMode="auto">
          <a:xfrm>
            <a:off x="4912995" y="4007632"/>
            <a:ext cx="350837" cy="203200"/>
          </a:xfrm>
          <a:custGeom>
            <a:avLst/>
            <a:gdLst>
              <a:gd name="T0" fmla="*/ 46278568 w 21600"/>
              <a:gd name="T1" fmla="*/ 8991534 h 21600"/>
              <a:gd name="T2" fmla="*/ 46278568 w 21600"/>
              <a:gd name="T3" fmla="*/ 8991534 h 21600"/>
              <a:gd name="T4" fmla="*/ 46278568 w 21600"/>
              <a:gd name="T5" fmla="*/ 8991534 h 21600"/>
              <a:gd name="T6" fmla="*/ 46278568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logic</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5" name="AutoShape 43">
            <a:extLst>
              <a:ext uri="{FF2B5EF4-FFF2-40B4-BE49-F238E27FC236}">
                <a16:creationId xmlns:a16="http://schemas.microsoft.com/office/drawing/2014/main" id="{F0145266-D18F-44FE-A877-099C5FA574EC}"/>
              </a:ext>
            </a:extLst>
          </p:cNvPr>
          <p:cNvSpPr>
            <a:spLocks/>
          </p:cNvSpPr>
          <p:nvPr/>
        </p:nvSpPr>
        <p:spPr bwMode="auto">
          <a:xfrm>
            <a:off x="4954270" y="4528332"/>
            <a:ext cx="795337" cy="414338"/>
          </a:xfrm>
          <a:custGeom>
            <a:avLst/>
            <a:gdLst>
              <a:gd name="T0" fmla="*/ 539158695 w 21600"/>
              <a:gd name="T1" fmla="*/ 76230155 h 21600"/>
              <a:gd name="T2" fmla="*/ 539158695 w 21600"/>
              <a:gd name="T3" fmla="*/ 76230155 h 21600"/>
              <a:gd name="T4" fmla="*/ 539158695 w 21600"/>
              <a:gd name="T5" fmla="*/ 76230155 h 21600"/>
              <a:gd name="T6" fmla="*/ 539158695 w 21600"/>
              <a:gd name="T7" fmla="*/ 7623015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6" name="AutoShape 44">
            <a:extLst>
              <a:ext uri="{FF2B5EF4-FFF2-40B4-BE49-F238E27FC236}">
                <a16:creationId xmlns:a16="http://schemas.microsoft.com/office/drawing/2014/main" id="{E7FF7671-1E46-4324-A180-74049D4ED4EE}"/>
              </a:ext>
            </a:extLst>
          </p:cNvPr>
          <p:cNvSpPr>
            <a:spLocks/>
          </p:cNvSpPr>
          <p:nvPr/>
        </p:nvSpPr>
        <p:spPr bwMode="auto">
          <a:xfrm>
            <a:off x="4979670" y="4520395"/>
            <a:ext cx="765175" cy="203200"/>
          </a:xfrm>
          <a:custGeom>
            <a:avLst/>
            <a:gdLst>
              <a:gd name="T0" fmla="*/ 480115111 w 21600"/>
              <a:gd name="T1" fmla="*/ 8991534 h 21600"/>
              <a:gd name="T2" fmla="*/ 480115111 w 21600"/>
              <a:gd name="T3" fmla="*/ 8991534 h 21600"/>
              <a:gd name="T4" fmla="*/ 480115111 w 21600"/>
              <a:gd name="T5" fmla="*/ 8991534 h 21600"/>
              <a:gd name="T6" fmla="*/ 480115111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Database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7" name="AutoShape 45">
            <a:extLst>
              <a:ext uri="{FF2B5EF4-FFF2-40B4-BE49-F238E27FC236}">
                <a16:creationId xmlns:a16="http://schemas.microsoft.com/office/drawing/2014/main" id="{DF8AAC7A-9FE3-4A16-8F4B-FC0C2F21A7B8}"/>
              </a:ext>
            </a:extLst>
          </p:cNvPr>
          <p:cNvSpPr>
            <a:spLocks/>
          </p:cNvSpPr>
          <p:nvPr/>
        </p:nvSpPr>
        <p:spPr bwMode="auto">
          <a:xfrm>
            <a:off x="4979669" y="4702957"/>
            <a:ext cx="525462" cy="203200"/>
          </a:xfrm>
          <a:custGeom>
            <a:avLst/>
            <a:gdLst>
              <a:gd name="T0" fmla="*/ 155484254 w 21600"/>
              <a:gd name="T1" fmla="*/ 8991534 h 21600"/>
              <a:gd name="T2" fmla="*/ 155484254 w 21600"/>
              <a:gd name="T3" fmla="*/ 8991534 h 21600"/>
              <a:gd name="T4" fmla="*/ 155484254 w 21600"/>
              <a:gd name="T5" fmla="*/ 8991534 h 21600"/>
              <a:gd name="T6" fmla="*/ 155484254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access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nvGrpSpPr>
          <p:cNvPr id="48" name="Group 46">
            <a:extLst>
              <a:ext uri="{FF2B5EF4-FFF2-40B4-BE49-F238E27FC236}">
                <a16:creationId xmlns:a16="http://schemas.microsoft.com/office/drawing/2014/main" id="{4F9E0F85-AF95-4413-9DBC-9D1D9A75BBD3}"/>
              </a:ext>
            </a:extLst>
          </p:cNvPr>
          <p:cNvGrpSpPr>
            <a:grpSpLocks/>
          </p:cNvGrpSpPr>
          <p:nvPr/>
        </p:nvGrpSpPr>
        <p:grpSpPr bwMode="auto">
          <a:xfrm>
            <a:off x="5848031" y="4520396"/>
            <a:ext cx="1176338" cy="422275"/>
            <a:chOff x="0" y="0"/>
            <a:chExt cx="93" cy="34"/>
          </a:xfrm>
        </p:grpSpPr>
        <p:sp>
          <p:nvSpPr>
            <p:cNvPr id="49" name="AutoShape 47">
              <a:extLst>
                <a:ext uri="{FF2B5EF4-FFF2-40B4-BE49-F238E27FC236}">
                  <a16:creationId xmlns:a16="http://schemas.microsoft.com/office/drawing/2014/main" id="{3E89C812-2589-44BD-A74B-AB9D7FD969FA}"/>
                </a:ext>
              </a:extLst>
            </p:cNvPr>
            <p:cNvSpPr>
              <a:spLocks/>
            </p:cNvSpPr>
            <p:nvPr/>
          </p:nvSpPr>
          <p:spPr bwMode="auto">
            <a:xfrm>
              <a:off x="0" y="0"/>
              <a:ext cx="93"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0" name="AutoShape 48">
              <a:extLst>
                <a:ext uri="{FF2B5EF4-FFF2-40B4-BE49-F238E27FC236}">
                  <a16:creationId xmlns:a16="http://schemas.microsoft.com/office/drawing/2014/main" id="{2AE99917-6365-441C-B1A7-BC795C393F9D}"/>
                </a:ext>
              </a:extLst>
            </p:cNvPr>
            <p:cNvSpPr>
              <a:spLocks/>
            </p:cNvSpPr>
            <p:nvPr/>
          </p:nvSpPr>
          <p:spPr bwMode="auto">
            <a:xfrm>
              <a:off x="1" y="0"/>
              <a:ext cx="54"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Network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51" name="AutoShape 49">
              <a:extLst>
                <a:ext uri="{FF2B5EF4-FFF2-40B4-BE49-F238E27FC236}">
                  <a16:creationId xmlns:a16="http://schemas.microsoft.com/office/drawing/2014/main" id="{FFF634A8-F0EC-4569-A5D5-2B7582CFFF5B}"/>
                </a:ext>
              </a:extLst>
            </p:cNvPr>
            <p:cNvSpPr>
              <a:spLocks/>
            </p:cNvSpPr>
            <p:nvPr/>
          </p:nvSpPr>
          <p:spPr bwMode="auto">
            <a:xfrm>
              <a:off x="1" y="13"/>
              <a:ext cx="90"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communication</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sp>
        <p:nvSpPr>
          <p:cNvPr id="52" name="AutoShape 50">
            <a:extLst>
              <a:ext uri="{FF2B5EF4-FFF2-40B4-BE49-F238E27FC236}">
                <a16:creationId xmlns:a16="http://schemas.microsoft.com/office/drawing/2014/main" id="{7519E0A8-5141-4288-A88B-9B3754C44A52}"/>
              </a:ext>
            </a:extLst>
          </p:cNvPr>
          <p:cNvSpPr>
            <a:spLocks/>
          </p:cNvSpPr>
          <p:nvPr/>
        </p:nvSpPr>
        <p:spPr bwMode="auto">
          <a:xfrm>
            <a:off x="6103620" y="4302908"/>
            <a:ext cx="136525" cy="201613"/>
          </a:xfrm>
          <a:custGeom>
            <a:avLst/>
            <a:gdLst>
              <a:gd name="T0" fmla="*/ 2727106 w 21600"/>
              <a:gd name="T1" fmla="*/ 8782542 h 21600"/>
              <a:gd name="T2" fmla="*/ 2727106 w 21600"/>
              <a:gd name="T3" fmla="*/ 8782542 h 21600"/>
              <a:gd name="T4" fmla="*/ 2727106 w 21600"/>
              <a:gd name="T5" fmla="*/ 8782542 h 21600"/>
              <a:gd name="T6" fmla="*/ 2727106 w 21600"/>
              <a:gd name="T7" fmla="*/ 87825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3"/>
                </a:moveTo>
                <a:cubicBezTo>
                  <a:pt x="3463" y="444"/>
                  <a:pt x="7123" y="0"/>
                  <a:pt x="10813" y="0"/>
                </a:cubicBezTo>
                <a:cubicBezTo>
                  <a:pt x="14492" y="0"/>
                  <a:pt x="18143" y="442"/>
                  <a:pt x="21600" y="1306"/>
                </a:cubicBezTo>
                <a:lnTo>
                  <a:pt x="10813" y="21600"/>
                </a:lnTo>
                <a:lnTo>
                  <a:pt x="0" y="1313"/>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3" name="Line 51">
            <a:extLst>
              <a:ext uri="{FF2B5EF4-FFF2-40B4-BE49-F238E27FC236}">
                <a16:creationId xmlns:a16="http://schemas.microsoft.com/office/drawing/2014/main" id="{E1621A88-3113-458B-BFAA-E7A21DB664EB}"/>
              </a:ext>
            </a:extLst>
          </p:cNvPr>
          <p:cNvSpPr>
            <a:spLocks noChangeShapeType="1"/>
          </p:cNvSpPr>
          <p:nvPr/>
        </p:nvSpPr>
        <p:spPr bwMode="auto">
          <a:xfrm flipV="1">
            <a:off x="6170295" y="4255283"/>
            <a:ext cx="1587"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AutoShape 52">
            <a:extLst>
              <a:ext uri="{FF2B5EF4-FFF2-40B4-BE49-F238E27FC236}">
                <a16:creationId xmlns:a16="http://schemas.microsoft.com/office/drawing/2014/main" id="{DEA1210A-64D4-42AB-B424-6191DBE3B8B8}"/>
              </a:ext>
            </a:extLst>
          </p:cNvPr>
          <p:cNvSpPr>
            <a:spLocks/>
          </p:cNvSpPr>
          <p:nvPr/>
        </p:nvSpPr>
        <p:spPr bwMode="auto">
          <a:xfrm>
            <a:off x="5306695" y="4302908"/>
            <a:ext cx="136525" cy="201613"/>
          </a:xfrm>
          <a:custGeom>
            <a:avLst/>
            <a:gdLst>
              <a:gd name="T0" fmla="*/ 2727106 w 21600"/>
              <a:gd name="T1" fmla="*/ 8782542 h 21600"/>
              <a:gd name="T2" fmla="*/ 2727106 w 21600"/>
              <a:gd name="T3" fmla="*/ 8782542 h 21600"/>
              <a:gd name="T4" fmla="*/ 2727106 w 21600"/>
              <a:gd name="T5" fmla="*/ 8782542 h 21600"/>
              <a:gd name="T6" fmla="*/ 2727106 w 21600"/>
              <a:gd name="T7" fmla="*/ 87825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 name="Line 53">
            <a:extLst>
              <a:ext uri="{FF2B5EF4-FFF2-40B4-BE49-F238E27FC236}">
                <a16:creationId xmlns:a16="http://schemas.microsoft.com/office/drawing/2014/main" id="{1B2D4EAF-0F37-4779-8BAB-9B3EBF8904A2}"/>
              </a:ext>
            </a:extLst>
          </p:cNvPr>
          <p:cNvSpPr>
            <a:spLocks noChangeShapeType="1"/>
          </p:cNvSpPr>
          <p:nvPr/>
        </p:nvSpPr>
        <p:spPr bwMode="auto">
          <a:xfrm flipV="1">
            <a:off x="5376545" y="4255283"/>
            <a:ext cx="1587"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 name="AutoShape 54">
            <a:extLst>
              <a:ext uri="{FF2B5EF4-FFF2-40B4-BE49-F238E27FC236}">
                <a16:creationId xmlns:a16="http://schemas.microsoft.com/office/drawing/2014/main" id="{608DD50B-E56F-4F26-8B6A-8D47082F2521}"/>
              </a:ext>
            </a:extLst>
          </p:cNvPr>
          <p:cNvSpPr>
            <a:spLocks/>
          </p:cNvSpPr>
          <p:nvPr/>
        </p:nvSpPr>
        <p:spPr bwMode="auto">
          <a:xfrm>
            <a:off x="5259070" y="3607582"/>
            <a:ext cx="136525" cy="198438"/>
          </a:xfrm>
          <a:custGeom>
            <a:avLst/>
            <a:gdLst>
              <a:gd name="T0" fmla="*/ 2727106 w 21600"/>
              <a:gd name="T1" fmla="*/ 8374074 h 21600"/>
              <a:gd name="T2" fmla="*/ 2727106 w 21600"/>
              <a:gd name="T3" fmla="*/ 8374074 h 21600"/>
              <a:gd name="T4" fmla="*/ 2727106 w 21600"/>
              <a:gd name="T5" fmla="*/ 8374074 h 21600"/>
              <a:gd name="T6" fmla="*/ 2727106 w 21600"/>
              <a:gd name="T7" fmla="*/ 837407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7" name="Line 55">
            <a:extLst>
              <a:ext uri="{FF2B5EF4-FFF2-40B4-BE49-F238E27FC236}">
                <a16:creationId xmlns:a16="http://schemas.microsoft.com/office/drawing/2014/main" id="{17591BE4-2787-4685-9F37-A362EEDD85D6}"/>
              </a:ext>
            </a:extLst>
          </p:cNvPr>
          <p:cNvSpPr>
            <a:spLocks noChangeShapeType="1"/>
          </p:cNvSpPr>
          <p:nvPr/>
        </p:nvSpPr>
        <p:spPr bwMode="auto">
          <a:xfrm flipV="1">
            <a:off x="5327331" y="3559958"/>
            <a:ext cx="1588"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8" name="Group 56">
            <a:extLst>
              <a:ext uri="{FF2B5EF4-FFF2-40B4-BE49-F238E27FC236}">
                <a16:creationId xmlns:a16="http://schemas.microsoft.com/office/drawing/2014/main" id="{6FCC598F-DA07-4CAF-A550-27FB05BF759F}"/>
              </a:ext>
            </a:extLst>
          </p:cNvPr>
          <p:cNvGrpSpPr>
            <a:grpSpLocks/>
          </p:cNvGrpSpPr>
          <p:nvPr/>
        </p:nvGrpSpPr>
        <p:grpSpPr bwMode="auto">
          <a:xfrm>
            <a:off x="9937431" y="4520396"/>
            <a:ext cx="1060450" cy="422275"/>
            <a:chOff x="0" y="0"/>
            <a:chExt cx="84" cy="34"/>
          </a:xfrm>
        </p:grpSpPr>
        <p:sp>
          <p:nvSpPr>
            <p:cNvPr id="59" name="AutoShape 57">
              <a:extLst>
                <a:ext uri="{FF2B5EF4-FFF2-40B4-BE49-F238E27FC236}">
                  <a16:creationId xmlns:a16="http://schemas.microsoft.com/office/drawing/2014/main" id="{7E17709C-85A4-432D-AC4A-C9944CB01FE3}"/>
                </a:ext>
              </a:extLst>
            </p:cNvPr>
            <p:cNvSpPr>
              <a:spLocks/>
            </p:cNvSpPr>
            <p:nvPr/>
          </p:nvSpPr>
          <p:spPr bwMode="auto">
            <a:xfrm>
              <a:off x="0" y="0"/>
              <a:ext cx="84"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 name="AutoShape 58">
              <a:extLst>
                <a:ext uri="{FF2B5EF4-FFF2-40B4-BE49-F238E27FC236}">
                  <a16:creationId xmlns:a16="http://schemas.microsoft.com/office/drawing/2014/main" id="{6DE18C9B-EDB6-4F83-8ED8-2954BA4FB308}"/>
                </a:ext>
              </a:extLst>
            </p:cNvPr>
            <p:cNvSpPr>
              <a:spLocks/>
            </p:cNvSpPr>
            <p:nvPr/>
          </p:nvSpPr>
          <p:spPr bwMode="auto">
            <a:xfrm>
              <a:off x="1" y="0"/>
              <a:ext cx="77"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Transmitting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61" name="AutoShape 59">
              <a:extLst>
                <a:ext uri="{FF2B5EF4-FFF2-40B4-BE49-F238E27FC236}">
                  <a16:creationId xmlns:a16="http://schemas.microsoft.com/office/drawing/2014/main" id="{6CD27BC2-8860-4EE4-9DAD-F608AE303B0B}"/>
                </a:ext>
              </a:extLst>
            </p:cNvPr>
            <p:cNvSpPr>
              <a:spLocks/>
            </p:cNvSpPr>
            <p:nvPr/>
          </p:nvSpPr>
          <p:spPr bwMode="auto">
            <a:xfrm>
              <a:off x="1" y="13"/>
              <a:ext cx="80"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and receiving</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62" name="Group 60">
            <a:extLst>
              <a:ext uri="{FF2B5EF4-FFF2-40B4-BE49-F238E27FC236}">
                <a16:creationId xmlns:a16="http://schemas.microsoft.com/office/drawing/2014/main" id="{1E745EA2-875B-4A97-8873-5B9C0DC4CC5A}"/>
              </a:ext>
            </a:extLst>
          </p:cNvPr>
          <p:cNvGrpSpPr>
            <a:grpSpLocks/>
          </p:cNvGrpSpPr>
          <p:nvPr/>
        </p:nvGrpSpPr>
        <p:grpSpPr bwMode="auto">
          <a:xfrm>
            <a:off x="9970770" y="3825071"/>
            <a:ext cx="993775" cy="422275"/>
            <a:chOff x="0" y="0"/>
            <a:chExt cx="79" cy="34"/>
          </a:xfrm>
        </p:grpSpPr>
        <p:sp>
          <p:nvSpPr>
            <p:cNvPr id="63" name="AutoShape 61">
              <a:extLst>
                <a:ext uri="{FF2B5EF4-FFF2-40B4-BE49-F238E27FC236}">
                  <a16:creationId xmlns:a16="http://schemas.microsoft.com/office/drawing/2014/main" id="{531594DA-2FCE-428F-A48C-4FB9E6317B69}"/>
                </a:ext>
              </a:extLst>
            </p:cNvPr>
            <p:cNvSpPr>
              <a:spLocks/>
            </p:cNvSpPr>
            <p:nvPr/>
          </p:nvSpPr>
          <p:spPr bwMode="auto">
            <a:xfrm>
              <a:off x="0" y="0"/>
              <a:ext cx="7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AutoShape 62">
              <a:extLst>
                <a:ext uri="{FF2B5EF4-FFF2-40B4-BE49-F238E27FC236}">
                  <a16:creationId xmlns:a16="http://schemas.microsoft.com/office/drawing/2014/main" id="{08F5AC56-53C9-43F0-B89D-DE341BBACCA4}"/>
                </a:ext>
              </a:extLst>
            </p:cNvPr>
            <p:cNvSpPr>
              <a:spLocks/>
            </p:cNvSpPr>
            <p:nvPr/>
          </p:nvSpPr>
          <p:spPr bwMode="auto">
            <a:xfrm>
              <a:off x="1" y="0"/>
              <a:ext cx="77"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Dealing with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65" name="AutoShape 63">
              <a:extLst>
                <a:ext uri="{FF2B5EF4-FFF2-40B4-BE49-F238E27FC236}">
                  <a16:creationId xmlns:a16="http://schemas.microsoft.com/office/drawing/2014/main" id="{C7DB280C-5742-4BA8-9A1F-7785D863BDCC}"/>
                </a:ext>
              </a:extLst>
            </p:cNvPr>
            <p:cNvSpPr>
              <a:spLocks/>
            </p:cNvSpPr>
            <p:nvPr/>
          </p:nvSpPr>
          <p:spPr bwMode="auto">
            <a:xfrm>
              <a:off x="1" y="13"/>
              <a:ext cx="47"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packets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66" name="Group 64">
            <a:extLst>
              <a:ext uri="{FF2B5EF4-FFF2-40B4-BE49-F238E27FC236}">
                <a16:creationId xmlns:a16="http://schemas.microsoft.com/office/drawing/2014/main" id="{C1A75FCD-915B-4110-9422-40E49BBF268C}"/>
              </a:ext>
            </a:extLst>
          </p:cNvPr>
          <p:cNvGrpSpPr>
            <a:grpSpLocks/>
          </p:cNvGrpSpPr>
          <p:nvPr/>
        </p:nvGrpSpPr>
        <p:grpSpPr bwMode="auto">
          <a:xfrm>
            <a:off x="9970770" y="3129746"/>
            <a:ext cx="993775" cy="422275"/>
            <a:chOff x="0" y="0"/>
            <a:chExt cx="79" cy="34"/>
          </a:xfrm>
        </p:grpSpPr>
        <p:sp>
          <p:nvSpPr>
            <p:cNvPr id="67" name="AutoShape 65">
              <a:extLst>
                <a:ext uri="{FF2B5EF4-FFF2-40B4-BE49-F238E27FC236}">
                  <a16:creationId xmlns:a16="http://schemas.microsoft.com/office/drawing/2014/main" id="{90C7404D-2E61-40A4-A092-0E2949B6E39C}"/>
                </a:ext>
              </a:extLst>
            </p:cNvPr>
            <p:cNvSpPr>
              <a:spLocks/>
            </p:cNvSpPr>
            <p:nvPr/>
          </p:nvSpPr>
          <p:spPr bwMode="auto">
            <a:xfrm>
              <a:off x="0" y="0"/>
              <a:ext cx="79"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AutoShape 66">
              <a:extLst>
                <a:ext uri="{FF2B5EF4-FFF2-40B4-BE49-F238E27FC236}">
                  <a16:creationId xmlns:a16="http://schemas.microsoft.com/office/drawing/2014/main" id="{2B897C39-3151-4929-975A-20A10C9BEC00}"/>
                </a:ext>
              </a:extLst>
            </p:cNvPr>
            <p:cNvSpPr>
              <a:spLocks/>
            </p:cNvSpPr>
            <p:nvPr/>
          </p:nvSpPr>
          <p:spPr bwMode="auto">
            <a:xfrm>
              <a:off x="1" y="0"/>
              <a:ext cx="77"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Dealing with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69" name="AutoShape 67">
              <a:extLst>
                <a:ext uri="{FF2B5EF4-FFF2-40B4-BE49-F238E27FC236}">
                  <a16:creationId xmlns:a16="http://schemas.microsoft.com/office/drawing/2014/main" id="{FE893542-BE2E-4DA9-A3D4-62FD9E1FE5F9}"/>
                </a:ext>
              </a:extLst>
            </p:cNvPr>
            <p:cNvSpPr>
              <a:spLocks/>
            </p:cNvSpPr>
            <p:nvPr/>
          </p:nvSpPr>
          <p:spPr bwMode="auto">
            <a:xfrm>
              <a:off x="1" y="13"/>
              <a:ext cx="7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connections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70" name="Group 68">
            <a:extLst>
              <a:ext uri="{FF2B5EF4-FFF2-40B4-BE49-F238E27FC236}">
                <a16:creationId xmlns:a16="http://schemas.microsoft.com/office/drawing/2014/main" id="{718C488F-E13A-4832-887B-4B0E28BDCDDE}"/>
              </a:ext>
            </a:extLst>
          </p:cNvPr>
          <p:cNvGrpSpPr>
            <a:grpSpLocks/>
          </p:cNvGrpSpPr>
          <p:nvPr/>
        </p:nvGrpSpPr>
        <p:grpSpPr bwMode="auto">
          <a:xfrm>
            <a:off x="9672320" y="2450296"/>
            <a:ext cx="1590675" cy="422275"/>
            <a:chOff x="0" y="0"/>
            <a:chExt cx="126" cy="34"/>
          </a:xfrm>
        </p:grpSpPr>
        <p:sp>
          <p:nvSpPr>
            <p:cNvPr id="71" name="AutoShape 69">
              <a:extLst>
                <a:ext uri="{FF2B5EF4-FFF2-40B4-BE49-F238E27FC236}">
                  <a16:creationId xmlns:a16="http://schemas.microsoft.com/office/drawing/2014/main" id="{9E30DDF4-731A-47E5-8661-334B068C8D0A}"/>
                </a:ext>
              </a:extLst>
            </p:cNvPr>
            <p:cNvSpPr>
              <a:spLocks/>
            </p:cNvSpPr>
            <p:nvPr/>
          </p:nvSpPr>
          <p:spPr bwMode="auto">
            <a:xfrm>
              <a:off x="0" y="0"/>
              <a:ext cx="12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2" name="AutoShape 70">
              <a:extLst>
                <a:ext uri="{FF2B5EF4-FFF2-40B4-BE49-F238E27FC236}">
                  <a16:creationId xmlns:a16="http://schemas.microsoft.com/office/drawing/2014/main" id="{23E12CEE-7E75-40CF-9983-D564B464A97B}"/>
                </a:ext>
              </a:extLst>
            </p:cNvPr>
            <p:cNvSpPr>
              <a:spLocks/>
            </p:cNvSpPr>
            <p:nvPr/>
          </p:nvSpPr>
          <p:spPr bwMode="auto">
            <a:xfrm>
              <a:off x="1" y="0"/>
              <a:ext cx="77" cy="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Dealing with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73" name="AutoShape 71">
              <a:extLst>
                <a:ext uri="{FF2B5EF4-FFF2-40B4-BE49-F238E27FC236}">
                  <a16:creationId xmlns:a16="http://schemas.microsoft.com/office/drawing/2014/main" id="{A9F01E46-5AE3-41A0-9439-95F1680DB999}"/>
                </a:ext>
              </a:extLst>
            </p:cNvPr>
            <p:cNvSpPr>
              <a:spLocks/>
            </p:cNvSpPr>
            <p:nvPr/>
          </p:nvSpPr>
          <p:spPr bwMode="auto">
            <a:xfrm>
              <a:off x="1" y="13"/>
              <a:ext cx="1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application protocols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sp>
        <p:nvSpPr>
          <p:cNvPr id="75" name="AutoShape 72">
            <a:extLst>
              <a:ext uri="{FF2B5EF4-FFF2-40B4-BE49-F238E27FC236}">
                <a16:creationId xmlns:a16="http://schemas.microsoft.com/office/drawing/2014/main" id="{B8590FDF-E05A-4E23-A308-AACD43641497}"/>
              </a:ext>
            </a:extLst>
          </p:cNvPr>
          <p:cNvSpPr>
            <a:spLocks/>
          </p:cNvSpPr>
          <p:nvPr/>
        </p:nvSpPr>
        <p:spPr bwMode="auto">
          <a:xfrm>
            <a:off x="10375582" y="4302908"/>
            <a:ext cx="136525" cy="201613"/>
          </a:xfrm>
          <a:custGeom>
            <a:avLst/>
            <a:gdLst>
              <a:gd name="T0" fmla="*/ 2727106 w 21600"/>
              <a:gd name="T1" fmla="*/ 8782542 h 21600"/>
              <a:gd name="T2" fmla="*/ 2727106 w 21600"/>
              <a:gd name="T3" fmla="*/ 8782542 h 21600"/>
              <a:gd name="T4" fmla="*/ 2727106 w 21600"/>
              <a:gd name="T5" fmla="*/ 8782542 h 21600"/>
              <a:gd name="T6" fmla="*/ 2727106 w 21600"/>
              <a:gd name="T7" fmla="*/ 87825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3"/>
                </a:moveTo>
                <a:cubicBezTo>
                  <a:pt x="3463" y="444"/>
                  <a:pt x="7123" y="0"/>
                  <a:pt x="10813" y="0"/>
                </a:cubicBezTo>
                <a:cubicBezTo>
                  <a:pt x="14492" y="0"/>
                  <a:pt x="18143" y="442"/>
                  <a:pt x="21600" y="1306"/>
                </a:cubicBezTo>
                <a:lnTo>
                  <a:pt x="10813" y="21600"/>
                </a:lnTo>
                <a:lnTo>
                  <a:pt x="0" y="1313"/>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6" name="Line 73">
            <a:extLst>
              <a:ext uri="{FF2B5EF4-FFF2-40B4-BE49-F238E27FC236}">
                <a16:creationId xmlns:a16="http://schemas.microsoft.com/office/drawing/2014/main" id="{CBE7E67A-CEC2-4F4A-92B5-0C4D06116217}"/>
              </a:ext>
            </a:extLst>
          </p:cNvPr>
          <p:cNvSpPr>
            <a:spLocks noChangeShapeType="1"/>
          </p:cNvSpPr>
          <p:nvPr/>
        </p:nvSpPr>
        <p:spPr bwMode="auto">
          <a:xfrm flipV="1">
            <a:off x="10442256" y="4255283"/>
            <a:ext cx="1588"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AutoShape 74">
            <a:extLst>
              <a:ext uri="{FF2B5EF4-FFF2-40B4-BE49-F238E27FC236}">
                <a16:creationId xmlns:a16="http://schemas.microsoft.com/office/drawing/2014/main" id="{090A7E8A-5632-4C03-B589-AC7F0FA0A537}"/>
              </a:ext>
            </a:extLst>
          </p:cNvPr>
          <p:cNvSpPr>
            <a:spLocks/>
          </p:cNvSpPr>
          <p:nvPr/>
        </p:nvSpPr>
        <p:spPr bwMode="auto">
          <a:xfrm>
            <a:off x="10375582" y="3607582"/>
            <a:ext cx="136525" cy="198438"/>
          </a:xfrm>
          <a:custGeom>
            <a:avLst/>
            <a:gdLst>
              <a:gd name="T0" fmla="*/ 2727106 w 21600"/>
              <a:gd name="T1" fmla="*/ 8374074 h 21600"/>
              <a:gd name="T2" fmla="*/ 2727106 w 21600"/>
              <a:gd name="T3" fmla="*/ 8374074 h 21600"/>
              <a:gd name="T4" fmla="*/ 2727106 w 21600"/>
              <a:gd name="T5" fmla="*/ 8374074 h 21600"/>
              <a:gd name="T6" fmla="*/ 2727106 w 21600"/>
              <a:gd name="T7" fmla="*/ 837407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8" name="Line 75">
            <a:extLst>
              <a:ext uri="{FF2B5EF4-FFF2-40B4-BE49-F238E27FC236}">
                <a16:creationId xmlns:a16="http://schemas.microsoft.com/office/drawing/2014/main" id="{802E2B5C-D310-4A68-BBC6-8682C0AF20A2}"/>
              </a:ext>
            </a:extLst>
          </p:cNvPr>
          <p:cNvSpPr>
            <a:spLocks noChangeShapeType="1"/>
          </p:cNvSpPr>
          <p:nvPr/>
        </p:nvSpPr>
        <p:spPr bwMode="auto">
          <a:xfrm flipV="1">
            <a:off x="10442256" y="3556783"/>
            <a:ext cx="1588"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 name="AutoShape 76">
            <a:extLst>
              <a:ext uri="{FF2B5EF4-FFF2-40B4-BE49-F238E27FC236}">
                <a16:creationId xmlns:a16="http://schemas.microsoft.com/office/drawing/2014/main" id="{75C59978-4479-41B5-AD33-7C35FAD97520}"/>
              </a:ext>
            </a:extLst>
          </p:cNvPr>
          <p:cNvSpPr>
            <a:spLocks/>
          </p:cNvSpPr>
          <p:nvPr/>
        </p:nvSpPr>
        <p:spPr bwMode="auto">
          <a:xfrm>
            <a:off x="10375582" y="2921782"/>
            <a:ext cx="136525" cy="198438"/>
          </a:xfrm>
          <a:custGeom>
            <a:avLst/>
            <a:gdLst>
              <a:gd name="T0" fmla="*/ 2727106 w 21600"/>
              <a:gd name="T1" fmla="*/ 8374074 h 21600"/>
              <a:gd name="T2" fmla="*/ 2727106 w 21600"/>
              <a:gd name="T3" fmla="*/ 8374074 h 21600"/>
              <a:gd name="T4" fmla="*/ 2727106 w 21600"/>
              <a:gd name="T5" fmla="*/ 8374074 h 21600"/>
              <a:gd name="T6" fmla="*/ 2727106 w 21600"/>
              <a:gd name="T7" fmla="*/ 837407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06"/>
                </a:moveTo>
                <a:cubicBezTo>
                  <a:pt x="3463" y="442"/>
                  <a:pt x="7123" y="0"/>
                  <a:pt x="10813" y="0"/>
                </a:cubicBezTo>
                <a:cubicBezTo>
                  <a:pt x="14491" y="0"/>
                  <a:pt x="18141" y="438"/>
                  <a:pt x="21600" y="1299"/>
                </a:cubicBezTo>
                <a:lnTo>
                  <a:pt x="10813" y="21600"/>
                </a:lnTo>
                <a:lnTo>
                  <a:pt x="0" y="1306"/>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77">
            <a:extLst>
              <a:ext uri="{FF2B5EF4-FFF2-40B4-BE49-F238E27FC236}">
                <a16:creationId xmlns:a16="http://schemas.microsoft.com/office/drawing/2014/main" id="{82F88604-6222-41F6-862E-2CF76C11283E}"/>
              </a:ext>
            </a:extLst>
          </p:cNvPr>
          <p:cNvSpPr>
            <a:spLocks noChangeShapeType="1"/>
          </p:cNvSpPr>
          <p:nvPr/>
        </p:nvSpPr>
        <p:spPr bwMode="auto">
          <a:xfrm flipV="1">
            <a:off x="10442256" y="2861457"/>
            <a:ext cx="1588" cy="6508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 name="AutoShape 78">
            <a:extLst>
              <a:ext uri="{FF2B5EF4-FFF2-40B4-BE49-F238E27FC236}">
                <a16:creationId xmlns:a16="http://schemas.microsoft.com/office/drawing/2014/main" id="{96618A04-AEDE-4EE0-854A-B44F29B7305B}"/>
              </a:ext>
            </a:extLst>
          </p:cNvPr>
          <p:cNvSpPr>
            <a:spLocks/>
          </p:cNvSpPr>
          <p:nvPr/>
        </p:nvSpPr>
        <p:spPr bwMode="auto">
          <a:xfrm>
            <a:off x="4632007" y="5233182"/>
            <a:ext cx="1655763"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 Typical layers in an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2" name="AutoShape 79">
            <a:extLst>
              <a:ext uri="{FF2B5EF4-FFF2-40B4-BE49-F238E27FC236}">
                <a16:creationId xmlns:a16="http://schemas.microsoft.com/office/drawing/2014/main" id="{6BE95A44-DEDF-4D5B-9D3B-F7F632FDBF4D}"/>
              </a:ext>
            </a:extLst>
          </p:cNvPr>
          <p:cNvSpPr>
            <a:spLocks/>
          </p:cNvSpPr>
          <p:nvPr/>
        </p:nvSpPr>
        <p:spPr bwMode="auto">
          <a:xfrm>
            <a:off x="4632006" y="5415745"/>
            <a:ext cx="1462088"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application program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3" name="AutoShape 80">
            <a:extLst>
              <a:ext uri="{FF2B5EF4-FFF2-40B4-BE49-F238E27FC236}">
                <a16:creationId xmlns:a16="http://schemas.microsoft.com/office/drawing/2014/main" id="{FFAEF7C6-7DFF-40BE-9714-429C89C6670B}"/>
              </a:ext>
            </a:extLst>
          </p:cNvPr>
          <p:cNvSpPr>
            <a:spLocks/>
          </p:cNvSpPr>
          <p:nvPr/>
        </p:nvSpPr>
        <p:spPr bwMode="auto">
          <a:xfrm>
            <a:off x="7429182" y="5233182"/>
            <a:ext cx="1655763"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b) Typical layers in an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4" name="AutoShape 81">
            <a:extLst>
              <a:ext uri="{FF2B5EF4-FFF2-40B4-BE49-F238E27FC236}">
                <a16:creationId xmlns:a16="http://schemas.microsoft.com/office/drawing/2014/main" id="{78FA9F2F-DE30-4ED0-9494-A0A37A9A5426}"/>
              </a:ext>
            </a:extLst>
          </p:cNvPr>
          <p:cNvSpPr>
            <a:spLocks/>
          </p:cNvSpPr>
          <p:nvPr/>
        </p:nvSpPr>
        <p:spPr bwMode="auto">
          <a:xfrm>
            <a:off x="7429182" y="5415745"/>
            <a:ext cx="1268413"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operating 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5" name="AutoShape 82">
            <a:extLst>
              <a:ext uri="{FF2B5EF4-FFF2-40B4-BE49-F238E27FC236}">
                <a16:creationId xmlns:a16="http://schemas.microsoft.com/office/drawing/2014/main" id="{A5FA79BB-754B-44E7-88D0-2152C54BE65D}"/>
              </a:ext>
            </a:extLst>
          </p:cNvPr>
          <p:cNvSpPr>
            <a:spLocks/>
          </p:cNvSpPr>
          <p:nvPr/>
        </p:nvSpPr>
        <p:spPr bwMode="auto">
          <a:xfrm>
            <a:off x="9548495" y="5233182"/>
            <a:ext cx="2003425"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 Simplified view of layers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6" name="AutoShape 83">
            <a:extLst>
              <a:ext uri="{FF2B5EF4-FFF2-40B4-BE49-F238E27FC236}">
                <a16:creationId xmlns:a16="http://schemas.microsoft.com/office/drawing/2014/main" id="{41CD98E5-0EC6-43BB-90DC-4F852A6C294F}"/>
              </a:ext>
            </a:extLst>
          </p:cNvPr>
          <p:cNvSpPr>
            <a:spLocks/>
          </p:cNvSpPr>
          <p:nvPr/>
        </p:nvSpPr>
        <p:spPr bwMode="auto">
          <a:xfrm>
            <a:off x="9548495" y="5415745"/>
            <a:ext cx="2003425"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in a communication 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7" name="AutoShape 84">
            <a:extLst>
              <a:ext uri="{FF2B5EF4-FFF2-40B4-BE49-F238E27FC236}">
                <a16:creationId xmlns:a16="http://schemas.microsoft.com/office/drawing/2014/main" id="{12FA9566-A55B-4ED3-B1E3-53DA1090AAD2}"/>
              </a:ext>
            </a:extLst>
          </p:cNvPr>
          <p:cNvSpPr>
            <a:spLocks/>
          </p:cNvSpPr>
          <p:nvPr/>
        </p:nvSpPr>
        <p:spPr bwMode="auto">
          <a:xfrm>
            <a:off x="3479482" y="4528332"/>
            <a:ext cx="1376363" cy="414338"/>
          </a:xfrm>
          <a:custGeom>
            <a:avLst/>
            <a:gdLst>
              <a:gd name="T0" fmla="*/ 2147483646 w 21600"/>
              <a:gd name="T1" fmla="*/ 76230155 h 21600"/>
              <a:gd name="T2" fmla="*/ 2147483646 w 21600"/>
              <a:gd name="T3" fmla="*/ 76230155 h 21600"/>
              <a:gd name="T4" fmla="*/ 2147483646 w 21600"/>
              <a:gd name="T5" fmla="*/ 76230155 h 21600"/>
              <a:gd name="T6" fmla="*/ 2147483646 w 21600"/>
              <a:gd name="T7" fmla="*/ 7623015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8" name="AutoShape 85">
            <a:extLst>
              <a:ext uri="{FF2B5EF4-FFF2-40B4-BE49-F238E27FC236}">
                <a16:creationId xmlns:a16="http://schemas.microsoft.com/office/drawing/2014/main" id="{D3F488C7-FFF4-4E30-8D2E-07D8A3168644}"/>
              </a:ext>
            </a:extLst>
          </p:cNvPr>
          <p:cNvSpPr>
            <a:spLocks/>
          </p:cNvSpPr>
          <p:nvPr/>
        </p:nvSpPr>
        <p:spPr bwMode="auto">
          <a:xfrm>
            <a:off x="3504882" y="4520395"/>
            <a:ext cx="1350963" cy="203200"/>
          </a:xfrm>
          <a:custGeom>
            <a:avLst/>
            <a:gdLst>
              <a:gd name="T0" fmla="*/ 2147483646 w 21600"/>
              <a:gd name="T1" fmla="*/ 8991534 h 21600"/>
              <a:gd name="T2" fmla="*/ 2147483646 w 21600"/>
              <a:gd name="T3" fmla="*/ 8991534 h 21600"/>
              <a:gd name="T4" fmla="*/ 2147483646 w 21600"/>
              <a:gd name="T5" fmla="*/ 8991534 h 21600"/>
              <a:gd name="T6" fmla="*/ 2147483646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Operating system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89" name="AutoShape 86">
            <a:extLst>
              <a:ext uri="{FF2B5EF4-FFF2-40B4-BE49-F238E27FC236}">
                <a16:creationId xmlns:a16="http://schemas.microsoft.com/office/drawing/2014/main" id="{C9325EDD-C8EC-43C1-996E-BD3EF327A11E}"/>
              </a:ext>
            </a:extLst>
          </p:cNvPr>
          <p:cNvSpPr>
            <a:spLocks/>
          </p:cNvSpPr>
          <p:nvPr/>
        </p:nvSpPr>
        <p:spPr bwMode="auto">
          <a:xfrm>
            <a:off x="3504882" y="4702957"/>
            <a:ext cx="525463" cy="203200"/>
          </a:xfrm>
          <a:custGeom>
            <a:avLst/>
            <a:gdLst>
              <a:gd name="T0" fmla="*/ 155485450 w 21600"/>
              <a:gd name="T1" fmla="*/ 8991534 h 21600"/>
              <a:gd name="T2" fmla="*/ 155485450 w 21600"/>
              <a:gd name="T3" fmla="*/ 8991534 h 21600"/>
              <a:gd name="T4" fmla="*/ 155485450 w 21600"/>
              <a:gd name="T5" fmla="*/ 8991534 h 21600"/>
              <a:gd name="T6" fmla="*/ 155485450 w 21600"/>
              <a:gd name="T7" fmla="*/ 899153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3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access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90" name="AutoShape 87">
            <a:extLst>
              <a:ext uri="{FF2B5EF4-FFF2-40B4-BE49-F238E27FC236}">
                <a16:creationId xmlns:a16="http://schemas.microsoft.com/office/drawing/2014/main" id="{1BC6F481-86D2-4662-979D-B06DB7CBCBA1}"/>
              </a:ext>
            </a:extLst>
          </p:cNvPr>
          <p:cNvSpPr>
            <a:spLocks/>
          </p:cNvSpPr>
          <p:nvPr/>
        </p:nvSpPr>
        <p:spPr bwMode="auto">
          <a:xfrm>
            <a:off x="4644707" y="4302908"/>
            <a:ext cx="136525" cy="201613"/>
          </a:xfrm>
          <a:custGeom>
            <a:avLst/>
            <a:gdLst>
              <a:gd name="T0" fmla="*/ 2727106 w 21600"/>
              <a:gd name="T1" fmla="*/ 8782542 h 21600"/>
              <a:gd name="T2" fmla="*/ 2727106 w 21600"/>
              <a:gd name="T3" fmla="*/ 8782542 h 21600"/>
              <a:gd name="T4" fmla="*/ 2727106 w 21600"/>
              <a:gd name="T5" fmla="*/ 8782542 h 21600"/>
              <a:gd name="T6" fmla="*/ 2727106 w 21600"/>
              <a:gd name="T7" fmla="*/ 878254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2"/>
                </a:moveTo>
                <a:cubicBezTo>
                  <a:pt x="3463" y="447"/>
                  <a:pt x="7123" y="0"/>
                  <a:pt x="10814" y="0"/>
                </a:cubicBezTo>
                <a:cubicBezTo>
                  <a:pt x="14494" y="0"/>
                  <a:pt x="18145" y="445"/>
                  <a:pt x="21600" y="1316"/>
                </a:cubicBezTo>
                <a:lnTo>
                  <a:pt x="10814" y="21600"/>
                </a:lnTo>
                <a:lnTo>
                  <a:pt x="0" y="132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1" name="Line 88">
            <a:extLst>
              <a:ext uri="{FF2B5EF4-FFF2-40B4-BE49-F238E27FC236}">
                <a16:creationId xmlns:a16="http://schemas.microsoft.com/office/drawing/2014/main" id="{78331FC1-2EE9-433F-B40E-75E95A879410}"/>
              </a:ext>
            </a:extLst>
          </p:cNvPr>
          <p:cNvSpPr>
            <a:spLocks noChangeShapeType="1"/>
          </p:cNvSpPr>
          <p:nvPr/>
        </p:nvSpPr>
        <p:spPr bwMode="auto">
          <a:xfrm flipV="1">
            <a:off x="4714556" y="4255283"/>
            <a:ext cx="1588" cy="666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 name="AutoShape 89">
            <a:extLst>
              <a:ext uri="{FF2B5EF4-FFF2-40B4-BE49-F238E27FC236}">
                <a16:creationId xmlns:a16="http://schemas.microsoft.com/office/drawing/2014/main" id="{B2F338F9-6F41-47F3-93C8-D5E095AEFD96}"/>
              </a:ext>
            </a:extLst>
          </p:cNvPr>
          <p:cNvSpPr>
            <a:spLocks/>
          </p:cNvSpPr>
          <p:nvPr/>
        </p:nvSpPr>
        <p:spPr bwMode="auto">
          <a:xfrm>
            <a:off x="3479482" y="4412446"/>
            <a:ext cx="233363" cy="115887"/>
          </a:xfrm>
          <a:custGeom>
            <a:avLst/>
            <a:gdLst>
              <a:gd name="T0" fmla="*/ 13619475 w 21600"/>
              <a:gd name="T1" fmla="*/ 1667904 h 21600"/>
              <a:gd name="T2" fmla="*/ 13619475 w 21600"/>
              <a:gd name="T3" fmla="*/ 1667904 h 21600"/>
              <a:gd name="T4" fmla="*/ 13619475 w 21600"/>
              <a:gd name="T5" fmla="*/ 1667904 h 21600"/>
              <a:gd name="T6" fmla="*/ 13619475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3" name="AutoShape 90">
            <a:extLst>
              <a:ext uri="{FF2B5EF4-FFF2-40B4-BE49-F238E27FC236}">
                <a16:creationId xmlns:a16="http://schemas.microsoft.com/office/drawing/2014/main" id="{BF053A47-BCCC-4D96-9853-55EC709BECAA}"/>
              </a:ext>
            </a:extLst>
          </p:cNvPr>
          <p:cNvSpPr>
            <a:spLocks/>
          </p:cNvSpPr>
          <p:nvPr/>
        </p:nvSpPr>
        <p:spPr bwMode="auto">
          <a:xfrm>
            <a:off x="4954270" y="4412446"/>
            <a:ext cx="231775" cy="115887"/>
          </a:xfrm>
          <a:custGeom>
            <a:avLst/>
            <a:gdLst>
              <a:gd name="T0" fmla="*/ 13343330 w 21600"/>
              <a:gd name="T1" fmla="*/ 1667904 h 21600"/>
              <a:gd name="T2" fmla="*/ 13343330 w 21600"/>
              <a:gd name="T3" fmla="*/ 1667904 h 21600"/>
              <a:gd name="T4" fmla="*/ 13343330 w 21600"/>
              <a:gd name="T5" fmla="*/ 1667904 h 21600"/>
              <a:gd name="T6" fmla="*/ 13343330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4" name="AutoShape 91">
            <a:extLst>
              <a:ext uri="{FF2B5EF4-FFF2-40B4-BE49-F238E27FC236}">
                <a16:creationId xmlns:a16="http://schemas.microsoft.com/office/drawing/2014/main" id="{1FFEFE71-9085-470E-9626-E60032E40A2F}"/>
              </a:ext>
            </a:extLst>
          </p:cNvPr>
          <p:cNvSpPr>
            <a:spLocks/>
          </p:cNvSpPr>
          <p:nvPr/>
        </p:nvSpPr>
        <p:spPr bwMode="auto">
          <a:xfrm>
            <a:off x="5848031" y="4412446"/>
            <a:ext cx="249238" cy="115887"/>
          </a:xfrm>
          <a:custGeom>
            <a:avLst/>
            <a:gdLst>
              <a:gd name="T0" fmla="*/ 16592247 w 21600"/>
              <a:gd name="T1" fmla="*/ 1667904 h 21600"/>
              <a:gd name="T2" fmla="*/ 16592247 w 21600"/>
              <a:gd name="T3" fmla="*/ 1667904 h 21600"/>
              <a:gd name="T4" fmla="*/ 16592247 w 21600"/>
              <a:gd name="T5" fmla="*/ 1667904 h 21600"/>
              <a:gd name="T6" fmla="*/ 16592247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5" name="AutoShape 92">
            <a:extLst>
              <a:ext uri="{FF2B5EF4-FFF2-40B4-BE49-F238E27FC236}">
                <a16:creationId xmlns:a16="http://schemas.microsoft.com/office/drawing/2014/main" id="{EFDF1E05-AABA-436B-B476-3F856556F98A}"/>
              </a:ext>
            </a:extLst>
          </p:cNvPr>
          <p:cNvSpPr>
            <a:spLocks/>
          </p:cNvSpPr>
          <p:nvPr/>
        </p:nvSpPr>
        <p:spPr bwMode="auto">
          <a:xfrm>
            <a:off x="4439919" y="3717121"/>
            <a:ext cx="233362" cy="115887"/>
          </a:xfrm>
          <a:custGeom>
            <a:avLst/>
            <a:gdLst>
              <a:gd name="T0" fmla="*/ 13619244 w 21600"/>
              <a:gd name="T1" fmla="*/ 1667904 h 21600"/>
              <a:gd name="T2" fmla="*/ 13619244 w 21600"/>
              <a:gd name="T3" fmla="*/ 1667904 h 21600"/>
              <a:gd name="T4" fmla="*/ 13619244 w 21600"/>
              <a:gd name="T5" fmla="*/ 1667904 h 21600"/>
              <a:gd name="T6" fmla="*/ 13619244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6" name="AutoShape 93">
            <a:extLst>
              <a:ext uri="{FF2B5EF4-FFF2-40B4-BE49-F238E27FC236}">
                <a16:creationId xmlns:a16="http://schemas.microsoft.com/office/drawing/2014/main" id="{FE7E1E48-6F33-4129-AA16-F8091657F55A}"/>
              </a:ext>
            </a:extLst>
          </p:cNvPr>
          <p:cNvSpPr>
            <a:spLocks/>
          </p:cNvSpPr>
          <p:nvPr/>
        </p:nvSpPr>
        <p:spPr bwMode="auto">
          <a:xfrm>
            <a:off x="4987607" y="3020208"/>
            <a:ext cx="231775" cy="117475"/>
          </a:xfrm>
          <a:custGeom>
            <a:avLst/>
            <a:gdLst>
              <a:gd name="T0" fmla="*/ 13343330 w 21600"/>
              <a:gd name="T1" fmla="*/ 1737412 h 21600"/>
              <a:gd name="T2" fmla="*/ 13343330 w 21600"/>
              <a:gd name="T3" fmla="*/ 1737412 h 21600"/>
              <a:gd name="T4" fmla="*/ 13343330 w 21600"/>
              <a:gd name="T5" fmla="*/ 1737412 h 21600"/>
              <a:gd name="T6" fmla="*/ 13343330 w 21600"/>
              <a:gd name="T7" fmla="*/ 1737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7" name="AutoShape 94">
            <a:extLst>
              <a:ext uri="{FF2B5EF4-FFF2-40B4-BE49-F238E27FC236}">
                <a16:creationId xmlns:a16="http://schemas.microsoft.com/office/drawing/2014/main" id="{D802A492-64A1-4B0D-A578-26102284CA64}"/>
              </a:ext>
            </a:extLst>
          </p:cNvPr>
          <p:cNvSpPr>
            <a:spLocks/>
          </p:cNvSpPr>
          <p:nvPr/>
        </p:nvSpPr>
        <p:spPr bwMode="auto">
          <a:xfrm>
            <a:off x="7370444" y="4214007"/>
            <a:ext cx="233362" cy="115888"/>
          </a:xfrm>
          <a:custGeom>
            <a:avLst/>
            <a:gdLst>
              <a:gd name="T0" fmla="*/ 13619244 w 21600"/>
              <a:gd name="T1" fmla="*/ 1667929 h 21600"/>
              <a:gd name="T2" fmla="*/ 13619244 w 21600"/>
              <a:gd name="T3" fmla="*/ 1667929 h 21600"/>
              <a:gd name="T4" fmla="*/ 13619244 w 21600"/>
              <a:gd name="T5" fmla="*/ 1667929 h 21600"/>
              <a:gd name="T6" fmla="*/ 13619244 w 21600"/>
              <a:gd name="T7" fmla="*/ 166792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8" name="AutoShape 95">
            <a:extLst>
              <a:ext uri="{FF2B5EF4-FFF2-40B4-BE49-F238E27FC236}">
                <a16:creationId xmlns:a16="http://schemas.microsoft.com/office/drawing/2014/main" id="{9E64EEBD-4FF1-4293-85FB-E9EDED840546}"/>
              </a:ext>
            </a:extLst>
          </p:cNvPr>
          <p:cNvSpPr>
            <a:spLocks/>
          </p:cNvSpPr>
          <p:nvPr/>
        </p:nvSpPr>
        <p:spPr bwMode="auto">
          <a:xfrm>
            <a:off x="8381682" y="3534557"/>
            <a:ext cx="231775" cy="115888"/>
          </a:xfrm>
          <a:custGeom>
            <a:avLst/>
            <a:gdLst>
              <a:gd name="T0" fmla="*/ 13343330 w 21600"/>
              <a:gd name="T1" fmla="*/ 1667929 h 21600"/>
              <a:gd name="T2" fmla="*/ 13343330 w 21600"/>
              <a:gd name="T3" fmla="*/ 1667929 h 21600"/>
              <a:gd name="T4" fmla="*/ 13343330 w 21600"/>
              <a:gd name="T5" fmla="*/ 1667929 h 21600"/>
              <a:gd name="T6" fmla="*/ 13343330 w 21600"/>
              <a:gd name="T7" fmla="*/ 166792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9" name="AutoShape 96">
            <a:extLst>
              <a:ext uri="{FF2B5EF4-FFF2-40B4-BE49-F238E27FC236}">
                <a16:creationId xmlns:a16="http://schemas.microsoft.com/office/drawing/2014/main" id="{1D0A2F99-E5CF-4FB1-B792-74DE25265A0F}"/>
              </a:ext>
            </a:extLst>
          </p:cNvPr>
          <p:cNvSpPr>
            <a:spLocks/>
          </p:cNvSpPr>
          <p:nvPr/>
        </p:nvSpPr>
        <p:spPr bwMode="auto">
          <a:xfrm>
            <a:off x="8049895" y="2839232"/>
            <a:ext cx="231775" cy="115888"/>
          </a:xfrm>
          <a:custGeom>
            <a:avLst/>
            <a:gdLst>
              <a:gd name="T0" fmla="*/ 13343330 w 21600"/>
              <a:gd name="T1" fmla="*/ 1667929 h 21600"/>
              <a:gd name="T2" fmla="*/ 13343330 w 21600"/>
              <a:gd name="T3" fmla="*/ 1667929 h 21600"/>
              <a:gd name="T4" fmla="*/ 13343330 w 21600"/>
              <a:gd name="T5" fmla="*/ 1667929 h 21600"/>
              <a:gd name="T6" fmla="*/ 13343330 w 21600"/>
              <a:gd name="T7" fmla="*/ 166792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0" name="AutoShape 97">
            <a:extLst>
              <a:ext uri="{FF2B5EF4-FFF2-40B4-BE49-F238E27FC236}">
                <a16:creationId xmlns:a16="http://schemas.microsoft.com/office/drawing/2014/main" id="{1ED6AA01-9FA2-4593-9D63-0F9E92EF10E4}"/>
              </a:ext>
            </a:extLst>
          </p:cNvPr>
          <p:cNvSpPr>
            <a:spLocks/>
          </p:cNvSpPr>
          <p:nvPr/>
        </p:nvSpPr>
        <p:spPr bwMode="auto">
          <a:xfrm>
            <a:off x="7784782" y="2142321"/>
            <a:ext cx="233363" cy="117475"/>
          </a:xfrm>
          <a:custGeom>
            <a:avLst/>
            <a:gdLst>
              <a:gd name="T0" fmla="*/ 13619475 w 21600"/>
              <a:gd name="T1" fmla="*/ 1737412 h 21600"/>
              <a:gd name="T2" fmla="*/ 13619475 w 21600"/>
              <a:gd name="T3" fmla="*/ 1737412 h 21600"/>
              <a:gd name="T4" fmla="*/ 13619475 w 21600"/>
              <a:gd name="T5" fmla="*/ 1737412 h 21600"/>
              <a:gd name="T6" fmla="*/ 13619475 w 21600"/>
              <a:gd name="T7" fmla="*/ 1737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1" name="AutoShape 98">
            <a:extLst>
              <a:ext uri="{FF2B5EF4-FFF2-40B4-BE49-F238E27FC236}">
                <a16:creationId xmlns:a16="http://schemas.microsoft.com/office/drawing/2014/main" id="{CC205EFD-7748-4AF1-AED3-EAFFA9DEFB55}"/>
              </a:ext>
            </a:extLst>
          </p:cNvPr>
          <p:cNvSpPr>
            <a:spLocks/>
          </p:cNvSpPr>
          <p:nvPr/>
        </p:nvSpPr>
        <p:spPr bwMode="auto">
          <a:xfrm>
            <a:off x="7222807" y="1629557"/>
            <a:ext cx="231775" cy="115888"/>
          </a:xfrm>
          <a:custGeom>
            <a:avLst/>
            <a:gdLst>
              <a:gd name="T0" fmla="*/ 13343330 w 21600"/>
              <a:gd name="T1" fmla="*/ 1667929 h 21600"/>
              <a:gd name="T2" fmla="*/ 13343330 w 21600"/>
              <a:gd name="T3" fmla="*/ 1667929 h 21600"/>
              <a:gd name="T4" fmla="*/ 13343330 w 21600"/>
              <a:gd name="T5" fmla="*/ 1667929 h 21600"/>
              <a:gd name="T6" fmla="*/ 13343330 w 21600"/>
              <a:gd name="T7" fmla="*/ 166792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2" name="AutoShape 99">
            <a:extLst>
              <a:ext uri="{FF2B5EF4-FFF2-40B4-BE49-F238E27FC236}">
                <a16:creationId xmlns:a16="http://schemas.microsoft.com/office/drawing/2014/main" id="{55BC409F-23EB-49CF-BA8F-8CD50A3FE571}"/>
              </a:ext>
            </a:extLst>
          </p:cNvPr>
          <p:cNvSpPr>
            <a:spLocks/>
          </p:cNvSpPr>
          <p:nvPr/>
        </p:nvSpPr>
        <p:spPr bwMode="auto">
          <a:xfrm>
            <a:off x="9672320" y="2342346"/>
            <a:ext cx="249237" cy="115887"/>
          </a:xfrm>
          <a:custGeom>
            <a:avLst/>
            <a:gdLst>
              <a:gd name="T0" fmla="*/ 16592111 w 21600"/>
              <a:gd name="T1" fmla="*/ 1667904 h 21600"/>
              <a:gd name="T2" fmla="*/ 16592111 w 21600"/>
              <a:gd name="T3" fmla="*/ 1667904 h 21600"/>
              <a:gd name="T4" fmla="*/ 16592111 w 21600"/>
              <a:gd name="T5" fmla="*/ 1667904 h 21600"/>
              <a:gd name="T6" fmla="*/ 16592111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3" name="AutoShape 100">
            <a:extLst>
              <a:ext uri="{FF2B5EF4-FFF2-40B4-BE49-F238E27FC236}">
                <a16:creationId xmlns:a16="http://schemas.microsoft.com/office/drawing/2014/main" id="{E56ACBB0-2BCE-4141-B7A2-F012E3781A07}"/>
              </a:ext>
            </a:extLst>
          </p:cNvPr>
          <p:cNvSpPr>
            <a:spLocks/>
          </p:cNvSpPr>
          <p:nvPr/>
        </p:nvSpPr>
        <p:spPr bwMode="auto">
          <a:xfrm>
            <a:off x="9970770" y="3020208"/>
            <a:ext cx="249237" cy="117475"/>
          </a:xfrm>
          <a:custGeom>
            <a:avLst/>
            <a:gdLst>
              <a:gd name="T0" fmla="*/ 16592111 w 21600"/>
              <a:gd name="T1" fmla="*/ 1737412 h 21600"/>
              <a:gd name="T2" fmla="*/ 16592111 w 21600"/>
              <a:gd name="T3" fmla="*/ 1737412 h 21600"/>
              <a:gd name="T4" fmla="*/ 16592111 w 21600"/>
              <a:gd name="T5" fmla="*/ 1737412 h 21600"/>
              <a:gd name="T6" fmla="*/ 16592111 w 21600"/>
              <a:gd name="T7" fmla="*/ 1737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AutoShape 101">
            <a:extLst>
              <a:ext uri="{FF2B5EF4-FFF2-40B4-BE49-F238E27FC236}">
                <a16:creationId xmlns:a16="http://schemas.microsoft.com/office/drawing/2014/main" id="{D91CF2B4-219C-457C-90A3-6F55F55866D7}"/>
              </a:ext>
            </a:extLst>
          </p:cNvPr>
          <p:cNvSpPr>
            <a:spLocks/>
          </p:cNvSpPr>
          <p:nvPr/>
        </p:nvSpPr>
        <p:spPr bwMode="auto">
          <a:xfrm>
            <a:off x="9986644" y="3717121"/>
            <a:ext cx="233362" cy="115887"/>
          </a:xfrm>
          <a:custGeom>
            <a:avLst/>
            <a:gdLst>
              <a:gd name="T0" fmla="*/ 13619244 w 21600"/>
              <a:gd name="T1" fmla="*/ 1667904 h 21600"/>
              <a:gd name="T2" fmla="*/ 13619244 w 21600"/>
              <a:gd name="T3" fmla="*/ 1667904 h 21600"/>
              <a:gd name="T4" fmla="*/ 13619244 w 21600"/>
              <a:gd name="T5" fmla="*/ 1667904 h 21600"/>
              <a:gd name="T6" fmla="*/ 13619244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5" name="AutoShape 102">
            <a:extLst>
              <a:ext uri="{FF2B5EF4-FFF2-40B4-BE49-F238E27FC236}">
                <a16:creationId xmlns:a16="http://schemas.microsoft.com/office/drawing/2014/main" id="{53C752C9-FB55-4ABF-AE09-1AB16D190F38}"/>
              </a:ext>
            </a:extLst>
          </p:cNvPr>
          <p:cNvSpPr>
            <a:spLocks/>
          </p:cNvSpPr>
          <p:nvPr/>
        </p:nvSpPr>
        <p:spPr bwMode="auto">
          <a:xfrm>
            <a:off x="9937431" y="4412446"/>
            <a:ext cx="249238" cy="115887"/>
          </a:xfrm>
          <a:custGeom>
            <a:avLst/>
            <a:gdLst>
              <a:gd name="T0" fmla="*/ 16592247 w 21600"/>
              <a:gd name="T1" fmla="*/ 1667904 h 21600"/>
              <a:gd name="T2" fmla="*/ 16592247 w 21600"/>
              <a:gd name="T3" fmla="*/ 1667904 h 21600"/>
              <a:gd name="T4" fmla="*/ 16592247 w 21600"/>
              <a:gd name="T5" fmla="*/ 1667904 h 21600"/>
              <a:gd name="T6" fmla="*/ 16592247 w 21600"/>
              <a:gd name="T7" fmla="*/ 166790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587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6" name="AutoShape 103">
            <a:extLst>
              <a:ext uri="{FF2B5EF4-FFF2-40B4-BE49-F238E27FC236}">
                <a16:creationId xmlns:a16="http://schemas.microsoft.com/office/drawing/2014/main" id="{BEB195B4-8C7C-4FB3-AFEB-A49A43976C57}"/>
              </a:ext>
            </a:extLst>
          </p:cNvPr>
          <p:cNvSpPr>
            <a:spLocks/>
          </p:cNvSpPr>
          <p:nvPr/>
        </p:nvSpPr>
        <p:spPr bwMode="auto">
          <a:xfrm>
            <a:off x="2278966" y="6010776"/>
            <a:ext cx="9913033" cy="843806"/>
          </a:xfrm>
          <a:custGeom>
            <a:avLst/>
            <a:gdLst>
              <a:gd name="T0" fmla="*/ 2147483646 w 21600"/>
              <a:gd name="T1" fmla="*/ 1794355530 h 21600"/>
              <a:gd name="T2" fmla="*/ 2147483646 w 21600"/>
              <a:gd name="T3" fmla="*/ 1794355530 h 21600"/>
              <a:gd name="T4" fmla="*/ 2147483646 w 21600"/>
              <a:gd name="T5" fmla="*/ 1794355530 h 21600"/>
              <a:gd name="T6" fmla="*/ 2147483646 w 21600"/>
              <a:gd name="T7" fmla="*/ 179435553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i="1" dirty="0">
                <a:solidFill>
                  <a:srgbClr val="000000"/>
                </a:solidFill>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Communications between layers: usually use procedure calls. Upper layers become clients;  lower layers become servers.</a:t>
            </a:r>
            <a:endParaRPr lang="en-US" altLang="en-US" sz="2000" b="1" i="1" dirty="0">
              <a:solidFill>
                <a:srgbClr val="000000"/>
              </a:solidFill>
              <a:effectLst>
                <a:outerShdw blurRad="38100" dist="38100" dir="2700000" algn="tl">
                  <a:srgbClr val="000000">
                    <a:alpha val="43137"/>
                  </a:srgbClr>
                </a:outerShdw>
              </a:effectLst>
              <a:latin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07357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7"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4">
            <a:extLst>
              <a:ext uri="{FF2B5EF4-FFF2-40B4-BE49-F238E27FC236}">
                <a16:creationId xmlns:a16="http://schemas.microsoft.com/office/drawing/2014/main" id="{B31F98B6-8B0F-40BD-AC84-A78937331C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sym typeface="Arial" panose="020B0604020202020204" pitchFamily="34" charset="0"/>
              </a:rPr>
              <a:t> Multi-Tier Architectural Pattern… </a:t>
            </a:r>
            <a:endParaRPr lang="en-US" altLang="en-US" sz="2600" kern="1200" dirty="0">
              <a:solidFill>
                <a:srgbClr val="FFFFFF"/>
              </a:solidFill>
              <a:latin typeface="+mj-lt"/>
              <a:ea typeface="+mj-ea"/>
              <a:cs typeface="+mj-cs"/>
            </a:endParaRPr>
          </a:p>
        </p:txBody>
      </p:sp>
      <p:pic>
        <p:nvPicPr>
          <p:cNvPr id="107" name="Picture 5" descr="image.png">
            <a:extLst>
              <a:ext uri="{FF2B5EF4-FFF2-40B4-BE49-F238E27FC236}">
                <a16:creationId xmlns:a16="http://schemas.microsoft.com/office/drawing/2014/main" id="{AE294112-E38E-459D-9B5D-C632E7E25A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1" y="990600"/>
            <a:ext cx="5521325"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 name="Rectangle 4">
            <a:extLst>
              <a:ext uri="{FF2B5EF4-FFF2-40B4-BE49-F238E27FC236}">
                <a16:creationId xmlns:a16="http://schemas.microsoft.com/office/drawing/2014/main" id="{F1EFE237-29E5-4ABD-AD03-7EA0F0CF8B99}"/>
              </a:ext>
            </a:extLst>
          </p:cNvPr>
          <p:cNvSpPr txBox="1">
            <a:spLocks/>
          </p:cNvSpPr>
          <p:nvPr/>
        </p:nvSpPr>
        <p:spPr>
          <a:xfrm>
            <a:off x="2691036" y="153194"/>
            <a:ext cx="8588375" cy="6842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Arial" panose="020B0604020202020204" pitchFamily="34" charset="0"/>
                <a:cs typeface="Arial" panose="020B0604020202020204" pitchFamily="34" charset="0"/>
                <a:sym typeface="Arial" panose="020B0604020202020204" pitchFamily="34" charset="0"/>
              </a:rPr>
              <a:t>   </a:t>
            </a:r>
            <a:r>
              <a:rPr lang="en-US" altLang="en-US" sz="2800" b="1" dirty="0">
                <a:latin typeface="Arial" panose="020B0604020202020204" pitchFamily="34" charset="0"/>
                <a:cs typeface="Arial" panose="020B0604020202020204" pitchFamily="34" charset="0"/>
                <a:sym typeface="Arial" panose="020B0604020202020204" pitchFamily="34" charset="0"/>
              </a:rPr>
              <a:t>  Multi-Tier Architecture</a:t>
            </a:r>
            <a:endParaRPr lang="en-US" altLang="en-US" dirty="0">
              <a:solidFill>
                <a:srgbClr val="FF0000"/>
              </a:solidFill>
            </a:endParaRPr>
          </a:p>
        </p:txBody>
      </p:sp>
    </p:spTree>
    <p:extLst>
      <p:ext uri="{BB962C8B-B14F-4D97-AF65-F5344CB8AC3E}">
        <p14:creationId xmlns:p14="http://schemas.microsoft.com/office/powerpoint/2010/main" val="85865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7"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4">
            <a:extLst>
              <a:ext uri="{FF2B5EF4-FFF2-40B4-BE49-F238E27FC236}">
                <a16:creationId xmlns:a16="http://schemas.microsoft.com/office/drawing/2014/main" id="{B31F98B6-8B0F-40BD-AC84-A78937331C81}"/>
              </a:ext>
            </a:extLst>
          </p:cNvPr>
          <p:cNvSpPr>
            <a:spLocks noGrp="1"/>
          </p:cNvSpPr>
          <p:nvPr>
            <p:ph type="title"/>
          </p:nvPr>
        </p:nvSpPr>
        <p:spPr>
          <a:xfrm>
            <a:off x="509452"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sym typeface="Arial" panose="020B0604020202020204" pitchFamily="34" charset="0"/>
              </a:rPr>
              <a:t> Multi-Tier Architectural Pattern… </a:t>
            </a:r>
            <a:endParaRPr lang="en-US" altLang="en-US" sz="2600" kern="1200" dirty="0">
              <a:solidFill>
                <a:srgbClr val="FFFFFF"/>
              </a:solidFill>
              <a:latin typeface="+mj-lt"/>
              <a:ea typeface="+mj-ea"/>
              <a:cs typeface="+mj-cs"/>
            </a:endParaRPr>
          </a:p>
        </p:txBody>
      </p:sp>
      <p:sp>
        <p:nvSpPr>
          <p:cNvPr id="108" name="Rectangle 4">
            <a:extLst>
              <a:ext uri="{FF2B5EF4-FFF2-40B4-BE49-F238E27FC236}">
                <a16:creationId xmlns:a16="http://schemas.microsoft.com/office/drawing/2014/main" id="{F1EFE237-29E5-4ABD-AD03-7EA0F0CF8B99}"/>
              </a:ext>
            </a:extLst>
          </p:cNvPr>
          <p:cNvSpPr txBox="1">
            <a:spLocks/>
          </p:cNvSpPr>
          <p:nvPr/>
        </p:nvSpPr>
        <p:spPr>
          <a:xfrm>
            <a:off x="3489098" y="77787"/>
            <a:ext cx="8588375" cy="6842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Arial" panose="020B0604020202020204" pitchFamily="34" charset="0"/>
                <a:cs typeface="Arial" panose="020B0604020202020204" pitchFamily="34" charset="0"/>
                <a:sym typeface="Arial" panose="020B0604020202020204" pitchFamily="34" charset="0"/>
              </a:rPr>
              <a:t>   </a:t>
            </a:r>
            <a:r>
              <a:rPr lang="en-US" altLang="en-US" sz="2800" b="1" dirty="0">
                <a:latin typeface="Arial" panose="020B0604020202020204" pitchFamily="34" charset="0"/>
                <a:cs typeface="Arial" panose="020B0604020202020204" pitchFamily="34" charset="0"/>
                <a:sym typeface="Arial" panose="020B0604020202020204" pitchFamily="34" charset="0"/>
              </a:rPr>
              <a:t>  Multi-Tier Architecture</a:t>
            </a:r>
            <a:endParaRPr lang="en-US" altLang="en-US" dirty="0">
              <a:solidFill>
                <a:srgbClr val="FF0000"/>
              </a:solidFill>
            </a:endParaRPr>
          </a:p>
        </p:txBody>
      </p:sp>
      <p:sp>
        <p:nvSpPr>
          <p:cNvPr id="7" name="Rectangle 4">
            <a:extLst>
              <a:ext uri="{FF2B5EF4-FFF2-40B4-BE49-F238E27FC236}">
                <a16:creationId xmlns:a16="http://schemas.microsoft.com/office/drawing/2014/main" id="{452F4C56-A6DC-4F4B-A5CF-2C082F704E7D}"/>
              </a:ext>
            </a:extLst>
          </p:cNvPr>
          <p:cNvSpPr txBox="1">
            <a:spLocks/>
          </p:cNvSpPr>
          <p:nvPr/>
        </p:nvSpPr>
        <p:spPr>
          <a:xfrm>
            <a:off x="3058886" y="152400"/>
            <a:ext cx="8229600" cy="609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dirty="0"/>
          </a:p>
        </p:txBody>
      </p:sp>
      <p:sp>
        <p:nvSpPr>
          <p:cNvPr id="8" name="AutoShape 5">
            <a:extLst>
              <a:ext uri="{FF2B5EF4-FFF2-40B4-BE49-F238E27FC236}">
                <a16:creationId xmlns:a16="http://schemas.microsoft.com/office/drawing/2014/main" id="{C5F949B8-D1AB-41A7-AFF3-2BA482864A9B}"/>
              </a:ext>
            </a:extLst>
          </p:cNvPr>
          <p:cNvSpPr>
            <a:spLocks/>
          </p:cNvSpPr>
          <p:nvPr/>
        </p:nvSpPr>
        <p:spPr bwMode="auto">
          <a:xfrm>
            <a:off x="3325586" y="1731963"/>
            <a:ext cx="541338" cy="3051675"/>
          </a:xfrm>
          <a:custGeom>
            <a:avLst/>
            <a:gdLst>
              <a:gd name="T0" fmla="*/ 1633872970 w 21600"/>
              <a:gd name="T1" fmla="*/ 2147483646 h 21600"/>
              <a:gd name="T2" fmla="*/ 1633872970 w 21600"/>
              <a:gd name="T3" fmla="*/ 2147483646 h 21600"/>
              <a:gd name="T4" fmla="*/ 1633872970 w 21600"/>
              <a:gd name="T5" fmla="*/ 2147483646 h 21600"/>
              <a:gd name="T6" fmla="*/ 163387297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4320"/>
                </a:lnTo>
                <a:lnTo>
                  <a:pt x="16200" y="4320"/>
                </a:lnTo>
                <a:lnTo>
                  <a:pt x="16200" y="17280"/>
                </a:lnTo>
                <a:lnTo>
                  <a:pt x="21600" y="17280"/>
                </a:lnTo>
                <a:lnTo>
                  <a:pt x="10800" y="21600"/>
                </a:lnTo>
                <a:lnTo>
                  <a:pt x="0" y="17280"/>
                </a:lnTo>
                <a:lnTo>
                  <a:pt x="5398" y="17280"/>
                </a:lnTo>
                <a:lnTo>
                  <a:pt x="5398" y="4320"/>
                </a:lnTo>
                <a:lnTo>
                  <a:pt x="0" y="4320"/>
                </a:lnTo>
                <a:lnTo>
                  <a:pt x="10800" y="0"/>
                </a:lnTo>
                <a:close/>
              </a:path>
            </a:pathLst>
          </a:custGeom>
          <a:gradFill rotWithShape="0">
            <a:gsLst>
              <a:gs pos="0">
                <a:srgbClr val="760076"/>
              </a:gs>
              <a:gs pos="50000">
                <a:srgbClr val="FF00FF"/>
              </a:gs>
              <a:gs pos="100000">
                <a:srgbClr val="760076"/>
              </a:gs>
            </a:gsLst>
            <a:lin ang="5400000"/>
          </a:gra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 name="AutoShape 6">
            <a:extLst>
              <a:ext uri="{FF2B5EF4-FFF2-40B4-BE49-F238E27FC236}">
                <a16:creationId xmlns:a16="http://schemas.microsoft.com/office/drawing/2014/main" id="{3D84169E-11C8-4779-AC90-AAD8CD122CD4}"/>
              </a:ext>
            </a:extLst>
          </p:cNvPr>
          <p:cNvSpPr>
            <a:spLocks/>
          </p:cNvSpPr>
          <p:nvPr/>
        </p:nvSpPr>
        <p:spPr bwMode="auto">
          <a:xfrm>
            <a:off x="2531696" y="4631238"/>
            <a:ext cx="1524000" cy="609600"/>
          </a:xfrm>
          <a:custGeom>
            <a:avLst/>
            <a:gdLst>
              <a:gd name="T0" fmla="*/ 2147483646 w 21600"/>
              <a:gd name="T1" fmla="*/ 242771309 h 21600"/>
              <a:gd name="T2" fmla="*/ 2147483646 w 21600"/>
              <a:gd name="T3" fmla="*/ 242771309 h 21600"/>
              <a:gd name="T4" fmla="*/ 2147483646 w 21600"/>
              <a:gd name="T5" fmla="*/ 242771309 h 21600"/>
              <a:gd name="T6" fmla="*/ 2147483646 w 21600"/>
              <a:gd name="T7" fmla="*/ 2427713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ts val="1000"/>
              </a:spcBef>
              <a:buClrTx/>
              <a:buSzTx/>
              <a:buNone/>
            </a:pPr>
            <a:r>
              <a:rPr lang="en-US" altLang="en-US" sz="1700" b="1" dirty="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General functionality</a:t>
            </a:r>
            <a:endParaRPr lang="en-US" altLang="en-US" sz="1200" dirty="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0" name="AutoShape 7">
            <a:extLst>
              <a:ext uri="{FF2B5EF4-FFF2-40B4-BE49-F238E27FC236}">
                <a16:creationId xmlns:a16="http://schemas.microsoft.com/office/drawing/2014/main" id="{D5DA2F11-CBBF-4A3E-970B-798D657EAC0D}"/>
              </a:ext>
            </a:extLst>
          </p:cNvPr>
          <p:cNvSpPr>
            <a:spLocks/>
          </p:cNvSpPr>
          <p:nvPr/>
        </p:nvSpPr>
        <p:spPr bwMode="auto">
          <a:xfrm>
            <a:off x="2525486" y="1122363"/>
            <a:ext cx="1600200" cy="609600"/>
          </a:xfrm>
          <a:custGeom>
            <a:avLst/>
            <a:gdLst>
              <a:gd name="T0" fmla="*/ 2147483646 w 21600"/>
              <a:gd name="T1" fmla="*/ 242771309 h 21600"/>
              <a:gd name="T2" fmla="*/ 2147483646 w 21600"/>
              <a:gd name="T3" fmla="*/ 242771309 h 21600"/>
              <a:gd name="T4" fmla="*/ 2147483646 w 21600"/>
              <a:gd name="T5" fmla="*/ 242771309 h 21600"/>
              <a:gd name="T6" fmla="*/ 2147483646 w 21600"/>
              <a:gd name="T7" fmla="*/ 2427713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ts val="1000"/>
              </a:spcBef>
              <a:buClrTx/>
              <a:buSzTx/>
              <a:buNone/>
            </a:pPr>
            <a:r>
              <a:rPr lang="en-US" altLang="en-US" sz="17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Specific functionality</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pic>
        <p:nvPicPr>
          <p:cNvPr id="11" name="Picture 8" descr="md_dsub.png">
            <a:extLst>
              <a:ext uri="{FF2B5EF4-FFF2-40B4-BE49-F238E27FC236}">
                <a16:creationId xmlns:a16="http://schemas.microsoft.com/office/drawing/2014/main" id="{BEF67AF2-7997-4E58-962D-A0D218E2B1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7086" y="990600"/>
            <a:ext cx="77724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AutoShape 9">
            <a:extLst>
              <a:ext uri="{FF2B5EF4-FFF2-40B4-BE49-F238E27FC236}">
                <a16:creationId xmlns:a16="http://schemas.microsoft.com/office/drawing/2014/main" id="{789545DD-FDB8-4D88-9FE3-A275FCD7CE8E}"/>
              </a:ext>
            </a:extLst>
          </p:cNvPr>
          <p:cNvSpPr>
            <a:spLocks/>
          </p:cNvSpPr>
          <p:nvPr/>
        </p:nvSpPr>
        <p:spPr bwMode="auto">
          <a:xfrm>
            <a:off x="3135086" y="5181600"/>
            <a:ext cx="8458200" cy="660400"/>
          </a:xfrm>
          <a:custGeom>
            <a:avLst/>
            <a:gdLst>
              <a:gd name="T0" fmla="*/ 2147483646 w 21600"/>
              <a:gd name="T1" fmla="*/ 308662369 h 21600"/>
              <a:gd name="T2" fmla="*/ 2147483646 w 21600"/>
              <a:gd name="T3" fmla="*/ 308662369 h 21600"/>
              <a:gd name="T4" fmla="*/ 2147483646 w 21600"/>
              <a:gd name="T5" fmla="*/ 308662369 h 21600"/>
              <a:gd name="T6" fmla="*/ 2147483646 w 21600"/>
              <a:gd name="T7" fmla="*/ 30866236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8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            This is a </a:t>
            </a:r>
            <a:r>
              <a:rPr lang="en-US" altLang="en-US" sz="1800" b="1"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very broad generalization</a:t>
            </a:r>
            <a:r>
              <a:rPr lang="en-US" altLang="en-US" sz="18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  in practice, things will be </a:t>
            </a:r>
          </a:p>
          <a:p>
            <a:pPr eaLnBrk="1">
              <a:spcBef>
                <a:spcPct val="0"/>
              </a:spcBef>
              <a:buClrTx/>
              <a:buSzTx/>
              <a:buFontTx/>
              <a:buNone/>
            </a:pPr>
            <a:r>
              <a:rPr lang="en-US" altLang="en-US" sz="18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          considerably different and </a:t>
            </a:r>
            <a:r>
              <a:rPr lang="en-US" altLang="en-US" sz="1800" b="1"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application dependent</a:t>
            </a:r>
            <a:r>
              <a:rPr lang="en-US" altLang="en-US" sz="18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 in many cases.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3" name="AutoShape 10">
            <a:extLst>
              <a:ext uri="{FF2B5EF4-FFF2-40B4-BE49-F238E27FC236}">
                <a16:creationId xmlns:a16="http://schemas.microsoft.com/office/drawing/2014/main" id="{1826351E-48A9-4C1A-871B-D2B6E1A638E2}"/>
              </a:ext>
            </a:extLst>
          </p:cNvPr>
          <p:cNvSpPr>
            <a:spLocks/>
          </p:cNvSpPr>
          <p:nvPr/>
        </p:nvSpPr>
        <p:spPr bwMode="auto">
          <a:xfrm>
            <a:off x="3820886" y="5927726"/>
            <a:ext cx="7848600" cy="396875"/>
          </a:xfrm>
          <a:custGeom>
            <a:avLst/>
            <a:gdLst>
              <a:gd name="T0" fmla="*/ 2147483646 w 21600"/>
              <a:gd name="T1" fmla="*/ 66992298 h 21600"/>
              <a:gd name="T2" fmla="*/ 2147483646 w 21600"/>
              <a:gd name="T3" fmla="*/ 66992298 h 21600"/>
              <a:gd name="T4" fmla="*/ 2147483646 w 21600"/>
              <a:gd name="T5" fmla="*/ 66992298 h 21600"/>
              <a:gd name="T6" fmla="*/ 2147483646 w 21600"/>
              <a:gd name="T7" fmla="*/ 6699229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Note:  this is also a very  </a:t>
            </a:r>
            <a:r>
              <a:rPr lang="en-US" altLang="en-US" sz="2000" u="sng">
                <a:solidFill>
                  <a:srgbClr val="000000"/>
                </a:solidFill>
                <a:latin typeface="Times New Roman" panose="02020603050405020304" pitchFamily="18" charset="0"/>
                <a:sym typeface="Times New Roman" panose="02020603050405020304" pitchFamily="18" charset="0"/>
              </a:rPr>
              <a:t>general view</a:t>
            </a:r>
            <a:r>
              <a:rPr lang="en-US" altLang="en-US" sz="2000">
                <a:solidFill>
                  <a:srgbClr val="000000"/>
                </a:solidFill>
                <a:latin typeface="Times New Roman" panose="02020603050405020304" pitchFamily="18" charset="0"/>
                <a:sym typeface="Times New Roman" panose="02020603050405020304" pitchFamily="18" charset="0"/>
              </a:rPr>
              <a:t>;  may/may not  include a GUI layer.</a:t>
            </a:r>
            <a:endParaRPr lang="en-US" altLang="en-US" sz="1200">
              <a:solidFill>
                <a:srgbClr val="000000"/>
              </a:solidFill>
              <a:latin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68152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7"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4">
            <a:extLst>
              <a:ext uri="{FF2B5EF4-FFF2-40B4-BE49-F238E27FC236}">
                <a16:creationId xmlns:a16="http://schemas.microsoft.com/office/drawing/2014/main" id="{B31F98B6-8B0F-40BD-AC84-A78937331C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sym typeface="Arial" panose="020B0604020202020204" pitchFamily="34" charset="0"/>
              </a:rPr>
              <a:t> Multi-Tier Architectural Pattern… </a:t>
            </a:r>
            <a:endParaRPr lang="en-US" altLang="en-US" sz="2600" kern="1200" dirty="0">
              <a:solidFill>
                <a:srgbClr val="FFFFFF"/>
              </a:solidFill>
              <a:latin typeface="+mj-lt"/>
              <a:ea typeface="+mj-ea"/>
              <a:cs typeface="+mj-cs"/>
            </a:endParaRPr>
          </a:p>
        </p:txBody>
      </p:sp>
      <p:sp>
        <p:nvSpPr>
          <p:cNvPr id="108" name="Rectangle 4">
            <a:extLst>
              <a:ext uri="{FF2B5EF4-FFF2-40B4-BE49-F238E27FC236}">
                <a16:creationId xmlns:a16="http://schemas.microsoft.com/office/drawing/2014/main" id="{F1EFE237-29E5-4ABD-AD03-7EA0F0CF8B99}"/>
              </a:ext>
            </a:extLst>
          </p:cNvPr>
          <p:cNvSpPr txBox="1">
            <a:spLocks/>
          </p:cNvSpPr>
          <p:nvPr/>
        </p:nvSpPr>
        <p:spPr>
          <a:xfrm>
            <a:off x="2541135" y="-58057"/>
            <a:ext cx="8588375" cy="6842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dirty="0">
                <a:latin typeface="Arial" panose="020B0604020202020204" pitchFamily="34" charset="0"/>
                <a:cs typeface="Arial" panose="020B0604020202020204" pitchFamily="34" charset="0"/>
                <a:sym typeface="Arial" panose="020B0604020202020204" pitchFamily="34" charset="0"/>
              </a:rPr>
              <a:t>   </a:t>
            </a:r>
            <a:r>
              <a:rPr lang="en-US" altLang="en-US" sz="2800" b="1" dirty="0">
                <a:latin typeface="Arial" panose="020B0604020202020204" pitchFamily="34" charset="0"/>
                <a:cs typeface="Arial" panose="020B0604020202020204" pitchFamily="34" charset="0"/>
                <a:sym typeface="Arial" panose="020B0604020202020204" pitchFamily="34" charset="0"/>
              </a:rPr>
              <a:t>  Multi-Tier Architecture</a:t>
            </a:r>
            <a:endParaRPr lang="en-US" altLang="en-US" dirty="0">
              <a:solidFill>
                <a:srgbClr val="FF0000"/>
              </a:solidFill>
            </a:endParaRPr>
          </a:p>
        </p:txBody>
      </p:sp>
      <p:sp>
        <p:nvSpPr>
          <p:cNvPr id="7" name="Rectangle 5">
            <a:extLst>
              <a:ext uri="{FF2B5EF4-FFF2-40B4-BE49-F238E27FC236}">
                <a16:creationId xmlns:a16="http://schemas.microsoft.com/office/drawing/2014/main" id="{572B406B-61F9-4102-B6A1-B9DB22C0D1B2}"/>
              </a:ext>
            </a:extLst>
          </p:cNvPr>
          <p:cNvSpPr txBox="1">
            <a:spLocks/>
          </p:cNvSpPr>
          <p:nvPr/>
        </p:nvSpPr>
        <p:spPr>
          <a:xfrm>
            <a:off x="3217985" y="838200"/>
            <a:ext cx="8153400" cy="5181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77800">
              <a:spcBef>
                <a:spcPts val="500"/>
              </a:spcBef>
            </a:pPr>
            <a:r>
              <a:rPr lang="en-US" altLang="en-US" u="sng">
                <a:latin typeface="Times New Roman" panose="02020603050405020304" pitchFamily="18" charset="0"/>
                <a:sym typeface="Times New Roman" panose="02020603050405020304" pitchFamily="18" charset="0"/>
              </a:rPr>
              <a:t>Separate</a:t>
            </a:r>
            <a:r>
              <a:rPr lang="en-US" altLang="en-US">
                <a:latin typeface="Times New Roman" panose="02020603050405020304" pitchFamily="18" charset="0"/>
                <a:sym typeface="Times New Roman" panose="02020603050405020304" pitchFamily="18" charset="0"/>
              </a:rPr>
              <a:t> presentation and application logic, and other areas of concern.  </a:t>
            </a:r>
          </a:p>
          <a:p>
            <a:pPr defTabSz="177800">
              <a:spcBef>
                <a:spcPts val="500"/>
              </a:spcBef>
            </a:pPr>
            <a:r>
              <a:rPr lang="en-US" altLang="en-US">
                <a:latin typeface="Times New Roman" panose="02020603050405020304" pitchFamily="18" charset="0"/>
                <a:sym typeface="Times New Roman" panose="02020603050405020304" pitchFamily="18" charset="0"/>
              </a:rPr>
              <a:t>Consider:  Different names (in some cases).  Can see the main idea!</a:t>
            </a:r>
            <a:endParaRPr lang="en-US" altLang="en-US"/>
          </a:p>
        </p:txBody>
      </p:sp>
      <p:grpSp>
        <p:nvGrpSpPr>
          <p:cNvPr id="8" name="Group 6">
            <a:extLst>
              <a:ext uri="{FF2B5EF4-FFF2-40B4-BE49-F238E27FC236}">
                <a16:creationId xmlns:a16="http://schemas.microsoft.com/office/drawing/2014/main" id="{01144FF0-2254-41DC-9DAF-BAE869079C3C}"/>
              </a:ext>
            </a:extLst>
          </p:cNvPr>
          <p:cNvGrpSpPr>
            <a:grpSpLocks/>
          </p:cNvGrpSpPr>
          <p:nvPr/>
        </p:nvGrpSpPr>
        <p:grpSpPr bwMode="auto">
          <a:xfrm>
            <a:off x="3598985" y="2500522"/>
            <a:ext cx="7010400" cy="726111"/>
            <a:chOff x="0" y="0"/>
            <a:chExt cx="552" cy="66"/>
          </a:xfrm>
        </p:grpSpPr>
        <p:sp>
          <p:nvSpPr>
            <p:cNvPr id="9" name="AutoShape 7">
              <a:extLst>
                <a:ext uri="{FF2B5EF4-FFF2-40B4-BE49-F238E27FC236}">
                  <a16:creationId xmlns:a16="http://schemas.microsoft.com/office/drawing/2014/main" id="{C515B981-6B30-4F6F-AB53-B3052D7BC6A5}"/>
                </a:ext>
              </a:extLst>
            </p:cNvPr>
            <p:cNvSpPr>
              <a:spLocks/>
            </p:cNvSpPr>
            <p:nvPr/>
          </p:nvSpPr>
          <p:spPr bwMode="auto">
            <a:xfrm>
              <a:off x="0" y="0"/>
              <a:ext cx="552" cy="6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 name="AutoShape 8">
              <a:extLst>
                <a:ext uri="{FF2B5EF4-FFF2-40B4-BE49-F238E27FC236}">
                  <a16:creationId xmlns:a16="http://schemas.microsoft.com/office/drawing/2014/main" id="{393F01F5-DDD4-4D5F-8B92-82DCCE94D868}"/>
                </a:ext>
              </a:extLst>
            </p:cNvPr>
            <p:cNvSpPr>
              <a:spLocks/>
            </p:cNvSpPr>
            <p:nvPr/>
          </p:nvSpPr>
          <p:spPr bwMode="auto">
            <a:xfrm>
              <a:off x="119" y="0"/>
              <a:ext cx="314" cy="3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dirty="0">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UI Tier (or Front Tier)</a:t>
              </a:r>
              <a:endParaRPr lang="en-US" altLang="en-US" sz="1200" dirty="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11" name="Group 9">
            <a:extLst>
              <a:ext uri="{FF2B5EF4-FFF2-40B4-BE49-F238E27FC236}">
                <a16:creationId xmlns:a16="http://schemas.microsoft.com/office/drawing/2014/main" id="{B02449F1-208D-443F-BD4F-5DE3B09FFB52}"/>
              </a:ext>
            </a:extLst>
          </p:cNvPr>
          <p:cNvGrpSpPr>
            <a:grpSpLocks/>
          </p:cNvGrpSpPr>
          <p:nvPr/>
        </p:nvGrpSpPr>
        <p:grpSpPr bwMode="auto">
          <a:xfrm>
            <a:off x="3597578" y="3390900"/>
            <a:ext cx="7010400" cy="634167"/>
            <a:chOff x="0" y="0"/>
            <a:chExt cx="552" cy="66"/>
          </a:xfrm>
        </p:grpSpPr>
        <p:sp>
          <p:nvSpPr>
            <p:cNvPr id="12" name="AutoShape 10">
              <a:extLst>
                <a:ext uri="{FF2B5EF4-FFF2-40B4-BE49-F238E27FC236}">
                  <a16:creationId xmlns:a16="http://schemas.microsoft.com/office/drawing/2014/main" id="{3CDE5856-F44E-4278-8BD8-08115CB73FDA}"/>
                </a:ext>
              </a:extLst>
            </p:cNvPr>
            <p:cNvSpPr>
              <a:spLocks/>
            </p:cNvSpPr>
            <p:nvPr/>
          </p:nvSpPr>
          <p:spPr bwMode="auto">
            <a:xfrm>
              <a:off x="0" y="0"/>
              <a:ext cx="552" cy="6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 name="AutoShape 11">
              <a:extLst>
                <a:ext uri="{FF2B5EF4-FFF2-40B4-BE49-F238E27FC236}">
                  <a16:creationId xmlns:a16="http://schemas.microsoft.com/office/drawing/2014/main" id="{CC13F8CF-51A2-49F5-B1A7-8152E3F4C000}"/>
                </a:ext>
              </a:extLst>
            </p:cNvPr>
            <p:cNvSpPr>
              <a:spLocks/>
            </p:cNvSpPr>
            <p:nvPr/>
          </p:nvSpPr>
          <p:spPr bwMode="auto">
            <a:xfrm>
              <a:off x="34" y="0"/>
              <a:ext cx="501" cy="3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dirty="0">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“Domain” or “Application Logic” or Middle Tier</a:t>
              </a:r>
              <a:endParaRPr lang="en-US" altLang="en-US" sz="1200" dirty="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14" name="Group 12">
            <a:extLst>
              <a:ext uri="{FF2B5EF4-FFF2-40B4-BE49-F238E27FC236}">
                <a16:creationId xmlns:a16="http://schemas.microsoft.com/office/drawing/2014/main" id="{3BED5E67-F304-4C95-8AE5-0E1A39C1ECA5}"/>
              </a:ext>
            </a:extLst>
          </p:cNvPr>
          <p:cNvGrpSpPr>
            <a:grpSpLocks/>
          </p:cNvGrpSpPr>
          <p:nvPr/>
        </p:nvGrpSpPr>
        <p:grpSpPr bwMode="auto">
          <a:xfrm>
            <a:off x="3587265" y="4127292"/>
            <a:ext cx="7010400" cy="1447800"/>
            <a:chOff x="0" y="0"/>
            <a:chExt cx="552" cy="114"/>
          </a:xfrm>
        </p:grpSpPr>
        <p:sp>
          <p:nvSpPr>
            <p:cNvPr id="15" name="AutoShape 13">
              <a:extLst>
                <a:ext uri="{FF2B5EF4-FFF2-40B4-BE49-F238E27FC236}">
                  <a16:creationId xmlns:a16="http://schemas.microsoft.com/office/drawing/2014/main" id="{D2D962CE-75C3-47C8-B5F1-8258B8468FF4}"/>
                </a:ext>
              </a:extLst>
            </p:cNvPr>
            <p:cNvSpPr>
              <a:spLocks/>
            </p:cNvSpPr>
            <p:nvPr/>
          </p:nvSpPr>
          <p:spPr bwMode="auto">
            <a:xfrm>
              <a:off x="0" y="0"/>
              <a:ext cx="552" cy="1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 name="AutoShape 14">
              <a:extLst>
                <a:ext uri="{FF2B5EF4-FFF2-40B4-BE49-F238E27FC236}">
                  <a16:creationId xmlns:a16="http://schemas.microsoft.com/office/drawing/2014/main" id="{D7A7F765-8377-4114-825A-94C2A7DBF416}"/>
                </a:ext>
              </a:extLst>
            </p:cNvPr>
            <p:cNvSpPr>
              <a:spLocks/>
            </p:cNvSpPr>
            <p:nvPr/>
          </p:nvSpPr>
          <p:spPr bwMode="auto">
            <a:xfrm>
              <a:off x="60" y="0"/>
              <a:ext cx="475" cy="3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dirty="0">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Extended Middle Services Tier</a:t>
              </a:r>
              <a:endParaRPr lang="en-US" altLang="en-US" sz="1200" dirty="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17" name="Group 15">
            <a:extLst>
              <a:ext uri="{FF2B5EF4-FFF2-40B4-BE49-F238E27FC236}">
                <a16:creationId xmlns:a16="http://schemas.microsoft.com/office/drawing/2014/main" id="{2A76119D-91A4-45BF-BF88-5DBA27ACB635}"/>
              </a:ext>
            </a:extLst>
          </p:cNvPr>
          <p:cNvGrpSpPr>
            <a:grpSpLocks/>
          </p:cNvGrpSpPr>
          <p:nvPr/>
        </p:nvGrpSpPr>
        <p:grpSpPr bwMode="auto">
          <a:xfrm>
            <a:off x="3711878" y="4541708"/>
            <a:ext cx="2133600" cy="914400"/>
            <a:chOff x="0" y="0"/>
            <a:chExt cx="168" cy="72"/>
          </a:xfrm>
        </p:grpSpPr>
        <p:sp>
          <p:nvSpPr>
            <p:cNvPr id="18" name="AutoShape 16">
              <a:extLst>
                <a:ext uri="{FF2B5EF4-FFF2-40B4-BE49-F238E27FC236}">
                  <a16:creationId xmlns:a16="http://schemas.microsoft.com/office/drawing/2014/main" id="{69F2A9D2-EF61-45BA-B59D-3AA375513376}"/>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7">
              <a:extLst>
                <a:ext uri="{FF2B5EF4-FFF2-40B4-BE49-F238E27FC236}">
                  <a16:creationId xmlns:a16="http://schemas.microsoft.com/office/drawing/2014/main" id="{7621ACCD-DFDF-4EEF-A4D6-4F78C662A6C7}"/>
                </a:ext>
              </a:extLst>
            </p:cNvPr>
            <p:cNvSpPr>
              <a:spLocks/>
            </p:cNvSpPr>
            <p:nvPr/>
          </p:nvSpPr>
          <p:spPr bwMode="auto">
            <a:xfrm>
              <a:off x="20" y="9"/>
              <a:ext cx="128"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Persistence</a:t>
              </a:r>
            </a:p>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Subsystem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20" name="Group 18">
            <a:extLst>
              <a:ext uri="{FF2B5EF4-FFF2-40B4-BE49-F238E27FC236}">
                <a16:creationId xmlns:a16="http://schemas.microsoft.com/office/drawing/2014/main" id="{567ECF20-F6EE-41DC-8FC8-D86C2D5140B6}"/>
              </a:ext>
            </a:extLst>
          </p:cNvPr>
          <p:cNvGrpSpPr>
            <a:grpSpLocks/>
          </p:cNvGrpSpPr>
          <p:nvPr/>
        </p:nvGrpSpPr>
        <p:grpSpPr bwMode="auto">
          <a:xfrm>
            <a:off x="6074078" y="4541708"/>
            <a:ext cx="2133600" cy="914400"/>
            <a:chOff x="0" y="0"/>
            <a:chExt cx="168" cy="72"/>
          </a:xfrm>
        </p:grpSpPr>
        <p:sp>
          <p:nvSpPr>
            <p:cNvPr id="21" name="AutoShape 19">
              <a:extLst>
                <a:ext uri="{FF2B5EF4-FFF2-40B4-BE49-F238E27FC236}">
                  <a16:creationId xmlns:a16="http://schemas.microsoft.com/office/drawing/2014/main" id="{1D5147ED-AE93-482A-8C1D-5280072DA1B4}"/>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AutoShape 20">
              <a:extLst>
                <a:ext uri="{FF2B5EF4-FFF2-40B4-BE49-F238E27FC236}">
                  <a16:creationId xmlns:a16="http://schemas.microsoft.com/office/drawing/2014/main" id="{86F96310-08FC-4A70-8EF1-01F10666057C}"/>
                </a:ext>
              </a:extLst>
            </p:cNvPr>
            <p:cNvSpPr>
              <a:spLocks/>
            </p:cNvSpPr>
            <p:nvPr/>
          </p:nvSpPr>
          <p:spPr bwMode="auto">
            <a:xfrm>
              <a:off x="25" y="9"/>
              <a:ext cx="117"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Logging</a:t>
              </a:r>
            </a:p>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Subsystem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grpSp>
        <p:nvGrpSpPr>
          <p:cNvPr id="23" name="Group 21">
            <a:extLst>
              <a:ext uri="{FF2B5EF4-FFF2-40B4-BE49-F238E27FC236}">
                <a16:creationId xmlns:a16="http://schemas.microsoft.com/office/drawing/2014/main" id="{4BE6FE6C-8E8D-4B18-A6E8-4DEEEFE1EE83}"/>
              </a:ext>
            </a:extLst>
          </p:cNvPr>
          <p:cNvGrpSpPr>
            <a:grpSpLocks/>
          </p:cNvGrpSpPr>
          <p:nvPr/>
        </p:nvGrpSpPr>
        <p:grpSpPr bwMode="auto">
          <a:xfrm>
            <a:off x="8360078" y="4541708"/>
            <a:ext cx="2133600" cy="914400"/>
            <a:chOff x="0" y="0"/>
            <a:chExt cx="168" cy="72"/>
          </a:xfrm>
        </p:grpSpPr>
        <p:sp>
          <p:nvSpPr>
            <p:cNvPr id="24" name="AutoShape 22">
              <a:extLst>
                <a:ext uri="{FF2B5EF4-FFF2-40B4-BE49-F238E27FC236}">
                  <a16:creationId xmlns:a16="http://schemas.microsoft.com/office/drawing/2014/main" id="{5A1324B3-AF3C-4284-AC1C-A4BAE4171FFE}"/>
                </a:ext>
              </a:extLst>
            </p:cNvPr>
            <p:cNvSpPr>
              <a:spLocks/>
            </p:cNvSpPr>
            <p:nvPr/>
          </p:nvSpPr>
          <p:spPr bwMode="auto">
            <a:xfrm>
              <a:off x="0" y="0"/>
              <a:ext cx="168" cy="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99FFCC"/>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5" name="AutoShape 23">
              <a:extLst>
                <a:ext uri="{FF2B5EF4-FFF2-40B4-BE49-F238E27FC236}">
                  <a16:creationId xmlns:a16="http://schemas.microsoft.com/office/drawing/2014/main" id="{E6EE0ED2-7581-41E1-A0D9-1017C05D3246}"/>
                </a:ext>
              </a:extLst>
            </p:cNvPr>
            <p:cNvSpPr>
              <a:spLocks/>
            </p:cNvSpPr>
            <p:nvPr/>
          </p:nvSpPr>
          <p:spPr bwMode="auto">
            <a:xfrm>
              <a:off x="25" y="9"/>
              <a:ext cx="117" cy="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Security</a:t>
              </a:r>
            </a:p>
            <a:p>
              <a:pPr algn="ctr" eaLnBrk="1">
                <a:spcBef>
                  <a:spcPct val="0"/>
                </a:spcBef>
                <a:buClrTx/>
                <a:buSzTx/>
                <a:buFontTx/>
                <a:buNone/>
              </a:pPr>
              <a:r>
                <a:rPr lang="en-US" altLang="en-US" sz="2000" b="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Subsystem</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sp>
        <p:nvSpPr>
          <p:cNvPr id="26" name="AutoShape 24">
            <a:extLst>
              <a:ext uri="{FF2B5EF4-FFF2-40B4-BE49-F238E27FC236}">
                <a16:creationId xmlns:a16="http://schemas.microsoft.com/office/drawing/2014/main" id="{008F041F-66AF-4C26-91D4-27237D441A1F}"/>
              </a:ext>
            </a:extLst>
          </p:cNvPr>
          <p:cNvSpPr>
            <a:spLocks/>
          </p:cNvSpPr>
          <p:nvPr/>
        </p:nvSpPr>
        <p:spPr bwMode="auto">
          <a:xfrm>
            <a:off x="5583360" y="2822888"/>
            <a:ext cx="3422650" cy="336550"/>
          </a:xfrm>
          <a:custGeom>
            <a:avLst/>
            <a:gdLst>
              <a:gd name="T0" fmla="*/ 2147483646 w 21600"/>
              <a:gd name="T1" fmla="*/ 40851810 h 21600"/>
              <a:gd name="T2" fmla="*/ 2147483646 w 21600"/>
              <a:gd name="T3" fmla="*/ 40851810 h 21600"/>
              <a:gd name="T4" fmla="*/ 2147483646 w 21600"/>
              <a:gd name="T5" fmla="*/ 40851810 h 21600"/>
              <a:gd name="T6" fmla="*/ 2147483646 w 21600"/>
              <a:gd name="T7" fmla="*/ 408518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dirty="0">
                <a:solidFill>
                  <a:srgbClr val="000000"/>
                </a:solidFill>
                <a:latin typeface="Times New Roman" panose="02020603050405020304" pitchFamily="18" charset="0"/>
                <a:sym typeface="Times New Roman" panose="02020603050405020304" pitchFamily="18" charset="0"/>
              </a:rPr>
              <a:t>(Interface may/may not be graphical…)</a:t>
            </a:r>
            <a:endParaRPr lang="en-US" altLang="en-US" sz="1200" dirty="0">
              <a:solidFill>
                <a:srgbClr val="000000"/>
              </a:solidFill>
              <a:latin typeface="Helvetica" panose="020B0604020202020204" pitchFamily="34" charset="0"/>
              <a:sym typeface="Helvetica" panose="020B0604020202020204" pitchFamily="34" charset="0"/>
            </a:endParaRPr>
          </a:p>
        </p:txBody>
      </p:sp>
      <p:sp>
        <p:nvSpPr>
          <p:cNvPr id="27" name="AutoShape 25">
            <a:extLst>
              <a:ext uri="{FF2B5EF4-FFF2-40B4-BE49-F238E27FC236}">
                <a16:creationId xmlns:a16="http://schemas.microsoft.com/office/drawing/2014/main" id="{56A96975-35ED-498E-B371-B7CBFFE69AAA}"/>
              </a:ext>
            </a:extLst>
          </p:cNvPr>
          <p:cNvSpPr>
            <a:spLocks/>
          </p:cNvSpPr>
          <p:nvPr/>
        </p:nvSpPr>
        <p:spPr bwMode="auto">
          <a:xfrm>
            <a:off x="5870878" y="3696116"/>
            <a:ext cx="2463800" cy="336550"/>
          </a:xfrm>
          <a:custGeom>
            <a:avLst/>
            <a:gdLst>
              <a:gd name="T0" fmla="*/ 2147483646 w 21600"/>
              <a:gd name="T1" fmla="*/ 40851810 h 21600"/>
              <a:gd name="T2" fmla="*/ 2147483646 w 21600"/>
              <a:gd name="T3" fmla="*/ 40851810 h 21600"/>
              <a:gd name="T4" fmla="*/ 2147483646 w 21600"/>
              <a:gd name="T5" fmla="*/ 40851810 h 21600"/>
              <a:gd name="T6" fmla="*/ 2147483646 w 21600"/>
              <a:gd name="T7" fmla="*/ 408518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dirty="0">
                <a:solidFill>
                  <a:srgbClr val="000000"/>
                </a:solidFill>
                <a:latin typeface="Times New Roman" panose="02020603050405020304" pitchFamily="18" charset="0"/>
                <a:sym typeface="Times New Roman" panose="02020603050405020304" pitchFamily="18" charset="0"/>
              </a:rPr>
              <a:t>(May/may not need both…)</a:t>
            </a:r>
            <a:endParaRPr lang="en-US" altLang="en-US" sz="1200" dirty="0">
              <a:solidFill>
                <a:srgbClr val="000000"/>
              </a:solidFill>
              <a:latin typeface="Helvetica" panose="020B0604020202020204" pitchFamily="34" charset="0"/>
              <a:sym typeface="Helvetica" panose="020B0604020202020204" pitchFamily="34" charset="0"/>
            </a:endParaRPr>
          </a:p>
        </p:txBody>
      </p:sp>
      <p:grpSp>
        <p:nvGrpSpPr>
          <p:cNvPr id="28" name="Group 12">
            <a:extLst>
              <a:ext uri="{FF2B5EF4-FFF2-40B4-BE49-F238E27FC236}">
                <a16:creationId xmlns:a16="http://schemas.microsoft.com/office/drawing/2014/main" id="{3E7D2A6D-B973-4953-9150-43560EBDA633}"/>
              </a:ext>
            </a:extLst>
          </p:cNvPr>
          <p:cNvGrpSpPr>
            <a:grpSpLocks/>
          </p:cNvGrpSpPr>
          <p:nvPr/>
        </p:nvGrpSpPr>
        <p:grpSpPr bwMode="auto">
          <a:xfrm>
            <a:off x="3587265" y="5686035"/>
            <a:ext cx="7010400" cy="946801"/>
            <a:chOff x="0" y="0"/>
            <a:chExt cx="552" cy="114"/>
          </a:xfrm>
        </p:grpSpPr>
        <p:sp>
          <p:nvSpPr>
            <p:cNvPr id="29" name="AutoShape 13">
              <a:extLst>
                <a:ext uri="{FF2B5EF4-FFF2-40B4-BE49-F238E27FC236}">
                  <a16:creationId xmlns:a16="http://schemas.microsoft.com/office/drawing/2014/main" id="{C4CD4E9D-2E64-4CA2-B8DE-A1802A45194A}"/>
                </a:ext>
              </a:extLst>
            </p:cNvPr>
            <p:cNvSpPr>
              <a:spLocks/>
            </p:cNvSpPr>
            <p:nvPr/>
          </p:nvSpPr>
          <p:spPr bwMode="auto">
            <a:xfrm>
              <a:off x="0" y="0"/>
              <a:ext cx="552" cy="1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AutoShape 14">
              <a:extLst>
                <a:ext uri="{FF2B5EF4-FFF2-40B4-BE49-F238E27FC236}">
                  <a16:creationId xmlns:a16="http://schemas.microsoft.com/office/drawing/2014/main" id="{78D153EC-487D-48E8-9491-58F63C6EBEEE}"/>
                </a:ext>
              </a:extLst>
            </p:cNvPr>
            <p:cNvSpPr>
              <a:spLocks/>
            </p:cNvSpPr>
            <p:nvPr/>
          </p:nvSpPr>
          <p:spPr bwMode="auto">
            <a:xfrm>
              <a:off x="60" y="0"/>
              <a:ext cx="475" cy="3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lgn="ctr" eaLnBrk="1">
                <a:spcBef>
                  <a:spcPct val="0"/>
                </a:spcBef>
                <a:buClrTx/>
                <a:buSzTx/>
                <a:buFontTx/>
                <a:buNone/>
              </a:pPr>
              <a:r>
                <a:rPr lang="en-US" altLang="en-US" sz="2000" b="1" dirty="0" err="1">
                  <a:solidFill>
                    <a:srgbClr val="80808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DataTier</a:t>
              </a:r>
              <a:endParaRPr lang="en-US" altLang="en-US" sz="1200" dirty="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spTree>
    <p:extLst>
      <p:ext uri="{BB962C8B-B14F-4D97-AF65-F5344CB8AC3E}">
        <p14:creationId xmlns:p14="http://schemas.microsoft.com/office/powerpoint/2010/main" val="24920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85A7AF93-21F8-43B2-AA43-F8DA3E9730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2" descr="Image result for software architecture image">
            <a:extLst>
              <a:ext uri="{FF2B5EF4-FFF2-40B4-BE49-F238E27FC236}">
                <a16:creationId xmlns:a16="http://schemas.microsoft.com/office/drawing/2014/main" id="{ABDF0DF5-6F1A-40FC-90A7-FA80C199B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8C6AEFD3-51AF-401F-B1F4-0A090765D73C}"/>
              </a:ext>
            </a:extLst>
          </p:cNvPr>
          <p:cNvSpPr txBox="1">
            <a:spLocks/>
          </p:cNvSpPr>
          <p:nvPr/>
        </p:nvSpPr>
        <p:spPr>
          <a:xfrm>
            <a:off x="1361280" y="535188"/>
            <a:ext cx="6808359" cy="60754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500"/>
              </a:spcBef>
              <a:buFont typeface="Wingdings" panose="05000000000000000000" pitchFamily="2" charset="2"/>
              <a:buChar char="q"/>
            </a:pPr>
            <a:r>
              <a:rPr lang="en-US" altLang="en-US" b="1" dirty="0">
                <a:solidFill>
                  <a:srgbClr val="000000"/>
                </a:solidFill>
                <a:latin typeface="Times New Roman" panose="02020603050405020304" pitchFamily="18" charset="0"/>
                <a:sym typeface="Times New Roman" panose="02020603050405020304" pitchFamily="18" charset="0"/>
              </a:rPr>
              <a:t>    Multi-Tiered Architecture:  </a:t>
            </a:r>
          </a:p>
          <a:p>
            <a:pPr marL="576263" lvl="2" indent="0">
              <a:buFont typeface="Arial" panose="020B0604020202020204" pitchFamily="34" charset="0"/>
              <a:buNone/>
            </a:pPr>
            <a:endParaRPr lang="en-US" altLang="en-US" sz="24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Tiers are cohesive within themselves; but have very low coupling with each other. </a:t>
            </a:r>
          </a:p>
          <a:p>
            <a:pPr marL="919163" lvl="2" indent="-342900">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Tiers communicate with adjacent layers in a sequential manner</a:t>
            </a:r>
          </a:p>
          <a:p>
            <a:pPr marL="919163" lvl="2" indent="-342900">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Normally no tiers skipped, but under extraordinary condition a certain layer can be skipped.</a:t>
            </a:r>
          </a:p>
          <a:p>
            <a:pPr marL="919163" lvl="2" indent="-342900">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It is a classical approach.</a:t>
            </a:r>
          </a:p>
          <a:p>
            <a:pPr>
              <a:spcBef>
                <a:spcPts val="500"/>
              </a:spcBef>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The higher layer sees the lower layers as a set of services and this notion is fundamental to good design.</a:t>
            </a:r>
          </a:p>
          <a:p>
            <a:pPr marL="919163" lvl="2" indent="-342900">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Information flow is bidirectional.</a:t>
            </a:r>
          </a:p>
          <a:p>
            <a:pPr marL="919163" lvl="2" indent="-342900">
              <a:buFont typeface="Wingdings" panose="05000000000000000000" pitchFamily="2" charset="2"/>
              <a:buChar char="v"/>
            </a:pPr>
            <a:endParaRPr lang="en-US" altLang="en-US" sz="2600" dirty="0">
              <a:solidFill>
                <a:srgbClr val="000000"/>
              </a:solidFill>
              <a:latin typeface="Times New Roman" panose="02020603050405020304" pitchFamily="18" charset="0"/>
              <a:sym typeface="Times New Roman" panose="02020603050405020304" pitchFamily="18" charset="0"/>
            </a:endParaRPr>
          </a:p>
          <a:p>
            <a:pPr marL="919163" lvl="2" indent="-342900">
              <a:buFont typeface="Wingdings" panose="05000000000000000000" pitchFamily="2" charset="2"/>
              <a:buChar char="v"/>
            </a:pPr>
            <a:r>
              <a:rPr lang="en-US" altLang="en-US" sz="2600" dirty="0">
                <a:solidFill>
                  <a:srgbClr val="000000"/>
                </a:solidFill>
                <a:latin typeface="Times New Roman" panose="02020603050405020304" pitchFamily="18" charset="0"/>
                <a:sym typeface="Times New Roman" panose="02020603050405020304" pitchFamily="18" charset="0"/>
              </a:rPr>
              <a:t>The infrastructure is distributed.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F183122C-0D7F-4F50-B5EA-9EBCB0982AA8}"/>
              </a:ext>
            </a:extLst>
          </p:cNvPr>
          <p:cNvSpPr>
            <a:spLocks noGrp="1"/>
          </p:cNvSpPr>
          <p:nvPr>
            <p:ph type="title"/>
          </p:nvPr>
        </p:nvSpPr>
        <p:spPr>
          <a:xfrm>
            <a:off x="653144" y="121275"/>
            <a:ext cx="8760843"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Multi Layered or Tiered Architecture And Design Principle Satisfy Eleven Architectural Design Principles)</a:t>
            </a:r>
            <a:endParaRPr lang="en-US" altLang="en-US" sz="2800" dirty="0">
              <a:effectLst>
                <a:outerShdw blurRad="38100" dist="38100" dir="2700000" algn="tl">
                  <a:srgbClr val="000000">
                    <a:alpha val="43137"/>
                  </a:srgbClr>
                </a:outerShdw>
              </a:effectLst>
            </a:endParaRPr>
          </a:p>
        </p:txBody>
      </p:sp>
      <p:sp>
        <p:nvSpPr>
          <p:cNvPr id="55299" name="Rectangle 5">
            <a:extLst>
              <a:ext uri="{FF2B5EF4-FFF2-40B4-BE49-F238E27FC236}">
                <a16:creationId xmlns:a16="http://schemas.microsoft.com/office/drawing/2014/main" id="{986EF5F6-EA38-4BCF-AC6E-C19136D59E46}"/>
              </a:ext>
            </a:extLst>
          </p:cNvPr>
          <p:cNvSpPr>
            <a:spLocks noGrp="1"/>
          </p:cNvSpPr>
          <p:nvPr>
            <p:ph type="body" idx="1"/>
          </p:nvPr>
        </p:nvSpPr>
        <p:spPr>
          <a:xfrm>
            <a:off x="522515" y="2278173"/>
            <a:ext cx="8088086"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190500" lvl="1"/>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1. </a:t>
            </a:r>
            <a:r>
              <a:rPr lang="en-US" altLang="en-US" sz="2200" i="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Divide and conquer</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layers/tiers can be independently designed.</a:t>
            </a:r>
          </a:p>
          <a:p>
            <a:pPr marL="190500" lvl="1"/>
            <a:endPar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endParaRPr>
          </a:p>
          <a:p>
            <a:pPr marL="190500" lvl="1"/>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2. </a:t>
            </a:r>
            <a:r>
              <a:rPr lang="en-US" altLang="en-US" sz="2200" i="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Increase cohesion</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Well-designed layers/tiers have layer/tier cohesion.</a:t>
            </a:r>
          </a:p>
          <a:p>
            <a:pPr marL="190500" lvl="1"/>
            <a:endPar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endParaRPr>
          </a:p>
          <a:p>
            <a:pPr marL="190500" lvl="1"/>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3. </a:t>
            </a:r>
            <a:r>
              <a:rPr lang="en-US" altLang="en-US" sz="2200" i="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Reduce coupling</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Well-designed lower layers </a:t>
            </a:r>
            <a:r>
              <a:rPr lang="en-US" altLang="en-US" sz="2200" b="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do not know about the higher layers</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or other tiers and the only connection between layers is through the API.</a:t>
            </a:r>
          </a:p>
          <a:p>
            <a:pPr marL="190500" lvl="1"/>
            <a:endPar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endParaRPr>
          </a:p>
          <a:p>
            <a:pPr marL="190500" lvl="1"/>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4. </a:t>
            </a:r>
            <a:r>
              <a:rPr lang="en-US" altLang="en-US" sz="2200" i="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Increase abstraction</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you </a:t>
            </a:r>
            <a:r>
              <a:rPr lang="en-US" altLang="en-US" sz="2200" b="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do not need to know </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the details of how the lower layers or other tiers are implemented. </a:t>
            </a:r>
          </a:p>
          <a:p>
            <a:pPr marL="190500" lvl="1"/>
            <a:endPar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endParaRPr>
          </a:p>
          <a:p>
            <a:pPr marL="190500" lvl="1"/>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5. </a:t>
            </a:r>
            <a:r>
              <a:rPr lang="en-US" altLang="en-US" sz="2200" i="1"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Increase reusability</a:t>
            </a:r>
            <a:r>
              <a:rPr lang="en-US" altLang="en-US" sz="2200" dirty="0">
                <a:effectLst>
                  <a:outerShdw blurRad="38100" dist="38100" dir="2700000" algn="tl">
                    <a:srgbClr val="000000">
                      <a:alpha val="43137"/>
                    </a:srgbClr>
                  </a:outerShdw>
                </a:effectLst>
                <a:latin typeface="Times New Roman" panose="02020603050405020304" pitchFamily="18" charset="0"/>
                <a:sym typeface="Times New Roman" panose="02020603050405020304" pitchFamily="18" charset="0"/>
              </a:rPr>
              <a:t>: The lower layers or tiers can often be designed generically.  (e.g. those that handle database access, persistency, etc.) (different databases….)</a:t>
            </a:r>
            <a:endParaRPr lang="en-US" altLang="en-US" sz="2200" dirty="0">
              <a:effectLst>
                <a:outerShdw blurRad="38100" dist="38100" dir="2700000" algn="tl">
                  <a:srgbClr val="000000">
                    <a:alpha val="43137"/>
                  </a:srgbClr>
                </a:outerShdw>
              </a:effectLst>
            </a:endParaRP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85A7AF93-21F8-43B2-AA43-F8DA3E9730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2" descr="Image result for software architecture image">
            <a:extLst>
              <a:ext uri="{FF2B5EF4-FFF2-40B4-BE49-F238E27FC236}">
                <a16:creationId xmlns:a16="http://schemas.microsoft.com/office/drawing/2014/main" id="{ABDF0DF5-6F1A-40FC-90A7-FA80C199B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9180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software architecture image">
            <a:extLst>
              <a:ext uri="{FF2B5EF4-FFF2-40B4-BE49-F238E27FC236}">
                <a16:creationId xmlns:a16="http://schemas.microsoft.com/office/drawing/2014/main" id="{ACCA2D53-0E1E-4434-B075-DD8D8F10B39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6976" b="16307"/>
          <a:stretch/>
        </p:blipFill>
        <p:spPr bwMode="auto">
          <a:xfrm>
            <a:off x="0" y="1983329"/>
            <a:ext cx="3033485" cy="3490771"/>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C84B010-827C-44B0-8B31-BBBDFC7493AF}"/>
              </a:ext>
            </a:extLst>
          </p:cNvPr>
          <p:cNvSpPr/>
          <p:nvPr/>
        </p:nvSpPr>
        <p:spPr>
          <a:xfrm>
            <a:off x="3221502" y="302359"/>
            <a:ext cx="8259299" cy="6124754"/>
          </a:xfrm>
          <a:prstGeom prst="rect">
            <a:avLst/>
          </a:prstGeom>
        </p:spPr>
        <p:txBody>
          <a:bodyPr wrap="square">
            <a:spAutoFit/>
          </a:bodyPr>
          <a:lstStyle/>
          <a:p>
            <a:pPr marL="342900" indent="-342900" fontAlgn="base">
              <a:buFont typeface="Wingdings" panose="05000000000000000000" pitchFamily="2" charset="2"/>
              <a:buChar char="q"/>
            </a:pPr>
            <a:r>
              <a:rPr lang="en-US" sz="2800" i="1" dirty="0">
                <a:solidFill>
                  <a:srgbClr val="323232"/>
                </a:solidFill>
                <a:latin typeface="ibm-plex-sans"/>
              </a:rPr>
              <a:t>Architecture is the fundamental </a:t>
            </a:r>
            <a:r>
              <a:rPr lang="en-US" sz="2800" b="1" i="1" dirty="0">
                <a:solidFill>
                  <a:srgbClr val="323232"/>
                </a:solidFill>
                <a:latin typeface="ibm-plex-sans"/>
              </a:rPr>
              <a:t>organization</a:t>
            </a:r>
            <a:r>
              <a:rPr lang="en-US" sz="2800" i="1" dirty="0">
                <a:solidFill>
                  <a:srgbClr val="323232"/>
                </a:solidFill>
                <a:latin typeface="ibm-plex-sans"/>
              </a:rPr>
              <a:t> of a </a:t>
            </a:r>
            <a:r>
              <a:rPr lang="en-US" sz="2800" b="1" i="1" dirty="0">
                <a:solidFill>
                  <a:srgbClr val="323232"/>
                </a:solidFill>
                <a:latin typeface="ibm-plex-sans"/>
              </a:rPr>
              <a:t>system</a:t>
            </a:r>
            <a:r>
              <a:rPr lang="en-US" sz="2800" i="1" dirty="0">
                <a:solidFill>
                  <a:srgbClr val="323232"/>
                </a:solidFill>
                <a:latin typeface="ibm-plex-sans"/>
              </a:rPr>
              <a:t> embodied in its </a:t>
            </a:r>
            <a:r>
              <a:rPr lang="en-US" sz="2800" b="1" i="1" dirty="0">
                <a:solidFill>
                  <a:srgbClr val="323232"/>
                </a:solidFill>
                <a:latin typeface="ibm-plex-sans"/>
              </a:rPr>
              <a:t>components</a:t>
            </a:r>
            <a:r>
              <a:rPr lang="en-US" sz="2800" i="1" dirty="0">
                <a:solidFill>
                  <a:srgbClr val="323232"/>
                </a:solidFill>
                <a:latin typeface="ibm-plex-sans"/>
              </a:rPr>
              <a:t>, their </a:t>
            </a:r>
            <a:r>
              <a:rPr lang="en-US" sz="2800" b="1" i="1" dirty="0">
                <a:solidFill>
                  <a:srgbClr val="323232"/>
                </a:solidFill>
                <a:latin typeface="ibm-plex-sans"/>
              </a:rPr>
              <a:t>relationships</a:t>
            </a:r>
            <a:r>
              <a:rPr lang="en-US" sz="2800" i="1" dirty="0">
                <a:solidFill>
                  <a:srgbClr val="323232"/>
                </a:solidFill>
                <a:latin typeface="ibm-plex-sans"/>
              </a:rPr>
              <a:t> to each other, and to the </a:t>
            </a:r>
            <a:r>
              <a:rPr lang="en-US" sz="2800" b="1" i="1" dirty="0">
                <a:solidFill>
                  <a:srgbClr val="323232"/>
                </a:solidFill>
                <a:latin typeface="ibm-plex-sans"/>
              </a:rPr>
              <a:t>environment</a:t>
            </a:r>
            <a:r>
              <a:rPr lang="en-US" sz="2800" i="1" dirty="0">
                <a:solidFill>
                  <a:srgbClr val="323232"/>
                </a:solidFill>
                <a:latin typeface="ibm-plex-sans"/>
              </a:rPr>
              <a:t>, and the principles guiding its design and evolution. [IEEE 1471]</a:t>
            </a:r>
            <a:endParaRPr lang="en-US" sz="2800" dirty="0">
              <a:solidFill>
                <a:srgbClr val="323232"/>
              </a:solidFill>
              <a:latin typeface="ibm-plex-sans"/>
            </a:endParaRPr>
          </a:p>
          <a:p>
            <a:pPr marL="342900" indent="-342900" fontAlgn="base">
              <a:buFont typeface="Wingdings" panose="05000000000000000000" pitchFamily="2" charset="2"/>
              <a:buChar char="q"/>
            </a:pPr>
            <a:endParaRPr lang="en-US" sz="2800" i="1" dirty="0">
              <a:solidFill>
                <a:srgbClr val="323232"/>
              </a:solidFill>
              <a:latin typeface="ibm-plex-sans"/>
            </a:endParaRPr>
          </a:p>
          <a:p>
            <a:pPr marL="342900" indent="-342900" fontAlgn="base">
              <a:buFont typeface="Wingdings" panose="05000000000000000000" pitchFamily="2" charset="2"/>
              <a:buChar char="q"/>
            </a:pPr>
            <a:r>
              <a:rPr lang="en-US" sz="2800" i="1" dirty="0">
                <a:solidFill>
                  <a:srgbClr val="323232"/>
                </a:solidFill>
                <a:latin typeface="ibm-plex-sans"/>
              </a:rPr>
              <a:t>A </a:t>
            </a:r>
            <a:r>
              <a:rPr lang="en-US" sz="2800" b="1" i="1" dirty="0">
                <a:solidFill>
                  <a:srgbClr val="323232"/>
                </a:solidFill>
                <a:latin typeface="ibm-plex-sans"/>
              </a:rPr>
              <a:t>system</a:t>
            </a:r>
            <a:r>
              <a:rPr lang="en-US" sz="2800" i="1" dirty="0">
                <a:solidFill>
                  <a:srgbClr val="323232"/>
                </a:solidFill>
                <a:latin typeface="ibm-plex-sans"/>
              </a:rPr>
              <a:t> is a collection of components organized to accomplish a specific function or set of functions. The term system encompasses individual applications, systems in the traditional sense, subsystems, systems of systems, product lines, product families, whole enterprises, and other aggregations of interest. A system exists to fulfill one or more </a:t>
            </a:r>
            <a:r>
              <a:rPr lang="en-US" sz="2800" b="1" i="1" dirty="0">
                <a:solidFill>
                  <a:srgbClr val="323232"/>
                </a:solidFill>
                <a:latin typeface="ibm-plex-sans"/>
              </a:rPr>
              <a:t>missions</a:t>
            </a:r>
            <a:r>
              <a:rPr lang="en-US" sz="2800" i="1" dirty="0">
                <a:solidFill>
                  <a:srgbClr val="323232"/>
                </a:solidFill>
                <a:latin typeface="ibm-plex-sans"/>
              </a:rPr>
              <a:t> in its environment. [IEEE 1471]</a:t>
            </a:r>
            <a:endParaRPr lang="en-US" sz="2800" b="0" i="0" dirty="0">
              <a:solidFill>
                <a:srgbClr val="323232"/>
              </a:solidFill>
              <a:effectLst/>
              <a:latin typeface="ibm-plex-sans"/>
            </a:endParaRPr>
          </a:p>
        </p:txBody>
      </p:sp>
    </p:spTree>
    <p:extLst>
      <p:ext uri="{BB962C8B-B14F-4D97-AF65-F5344CB8AC3E}">
        <p14:creationId xmlns:p14="http://schemas.microsoft.com/office/powerpoint/2010/main" val="2840889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A4533541-53CF-4103-81E0-8294EE9D161D}"/>
              </a:ext>
            </a:extLst>
          </p:cNvPr>
          <p:cNvSpPr>
            <a:spLocks noGrp="1"/>
          </p:cNvSpPr>
          <p:nvPr>
            <p:ph type="title"/>
          </p:nvPr>
        </p:nvSpPr>
        <p:spPr>
          <a:xfrm>
            <a:off x="624114" y="119564"/>
            <a:ext cx="8490857"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Multi-layered </a:t>
            </a:r>
            <a:r>
              <a:rPr lang="en-US" altLang="en-US" sz="280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or Tiered Architecture </a:t>
            </a:r>
            <a:r>
              <a:rPr lang="en-US" altLang="en-US"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And Design Principle Satisfy Eleven Architectural Design Principles)*</a:t>
            </a:r>
            <a:endParaRPr lang="en-US" altLang="en-US" sz="2800" dirty="0">
              <a:effectLst>
                <a:outerShdw blurRad="38100" dist="38100" dir="2700000" algn="tl">
                  <a:srgbClr val="000000">
                    <a:alpha val="43137"/>
                  </a:srgbClr>
                </a:outerShdw>
              </a:effectLst>
            </a:endParaRPr>
          </a:p>
        </p:txBody>
      </p:sp>
      <p:sp>
        <p:nvSpPr>
          <p:cNvPr id="56323" name="Rectangle 5">
            <a:extLst>
              <a:ext uri="{FF2B5EF4-FFF2-40B4-BE49-F238E27FC236}">
                <a16:creationId xmlns:a16="http://schemas.microsoft.com/office/drawing/2014/main" id="{9F71F763-5A22-46C0-9632-BC4D617C609D}"/>
              </a:ext>
            </a:extLst>
          </p:cNvPr>
          <p:cNvSpPr>
            <a:spLocks noGrp="1"/>
          </p:cNvSpPr>
          <p:nvPr>
            <p:ph type="body" idx="1"/>
          </p:nvPr>
        </p:nvSpPr>
        <p:spPr>
          <a:xfrm>
            <a:off x="801858" y="1843315"/>
            <a:ext cx="7990449" cy="388547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6. Increase flexibility: you can add new facilities built on lower-level services, or replace higher-level layers.</a:t>
            </a:r>
          </a:p>
          <a:p>
            <a:pPr marL="304800" lvl="1" indent="-342900">
              <a:spcBef>
                <a:spcPts val="400"/>
              </a:spcBef>
            </a:pPr>
            <a:endParaRPr lang="en-US" altLang="en-US" sz="2200" b="1" dirty="0">
              <a:latin typeface="Times New Roman" panose="02020603050405020304" pitchFamily="18" charset="0"/>
              <a:sym typeface="Times New Roman" panose="02020603050405020304" pitchFamily="18" charset="0"/>
            </a:endParaRPr>
          </a:p>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7. </a:t>
            </a:r>
            <a:r>
              <a:rPr lang="en-US" altLang="en-US" sz="2200" b="1" i="1" dirty="0">
                <a:latin typeface="Times New Roman" panose="02020603050405020304" pitchFamily="18" charset="0"/>
                <a:sym typeface="Times New Roman" panose="02020603050405020304" pitchFamily="18" charset="0"/>
              </a:rPr>
              <a:t>Anticipate obsolescence</a:t>
            </a:r>
            <a:r>
              <a:rPr lang="en-US" altLang="en-US" sz="2200" b="1" dirty="0">
                <a:latin typeface="Times New Roman" panose="02020603050405020304" pitchFamily="18" charset="0"/>
                <a:sym typeface="Times New Roman" panose="02020603050405020304" pitchFamily="18" charset="0"/>
              </a:rPr>
              <a:t>: By isolating components in separate layers, the </a:t>
            </a:r>
            <a:r>
              <a:rPr lang="en-US" altLang="en-US" sz="2200" b="1" u="sng" dirty="0">
                <a:latin typeface="Times New Roman" panose="02020603050405020304" pitchFamily="18" charset="0"/>
                <a:sym typeface="Times New Roman" panose="02020603050405020304" pitchFamily="18" charset="0"/>
              </a:rPr>
              <a:t>system becomes more resistant to obsolescence</a:t>
            </a:r>
            <a:r>
              <a:rPr lang="en-US" altLang="en-US" sz="2200" b="1" dirty="0">
                <a:latin typeface="Times New Roman" panose="02020603050405020304" pitchFamily="18" charset="0"/>
                <a:sym typeface="Times New Roman" panose="02020603050405020304" pitchFamily="18" charset="0"/>
              </a:rPr>
              <a:t>.</a:t>
            </a:r>
          </a:p>
          <a:p>
            <a:pPr marL="304800" lvl="1" indent="-342900">
              <a:spcBef>
                <a:spcPts val="400"/>
              </a:spcBef>
            </a:pPr>
            <a:endParaRPr lang="en-US" altLang="en-US" sz="2200" b="1" dirty="0">
              <a:latin typeface="Times New Roman" panose="02020603050405020304" pitchFamily="18" charset="0"/>
              <a:sym typeface="Times New Roman" panose="02020603050405020304" pitchFamily="18" charset="0"/>
            </a:endParaRPr>
          </a:p>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8. </a:t>
            </a:r>
            <a:r>
              <a:rPr lang="en-US" altLang="en-US" sz="2200" b="1" i="1" dirty="0">
                <a:latin typeface="Times New Roman" panose="02020603050405020304" pitchFamily="18" charset="0"/>
                <a:sym typeface="Times New Roman" panose="02020603050405020304" pitchFamily="18" charset="0"/>
              </a:rPr>
              <a:t>Design for portability</a:t>
            </a:r>
            <a:r>
              <a:rPr lang="en-US" altLang="en-US" sz="2200" b="1" dirty="0">
                <a:latin typeface="Times New Roman" panose="02020603050405020304" pitchFamily="18" charset="0"/>
                <a:sym typeface="Times New Roman" panose="02020603050405020304" pitchFamily="18" charset="0"/>
              </a:rPr>
              <a:t>: All the </a:t>
            </a:r>
            <a:r>
              <a:rPr lang="en-US" altLang="en-US" sz="2200" b="1" u="sng" dirty="0">
                <a:latin typeface="Times New Roman" panose="02020603050405020304" pitchFamily="18" charset="0"/>
                <a:sym typeface="Times New Roman" panose="02020603050405020304" pitchFamily="18" charset="0"/>
              </a:rPr>
              <a:t>dependent facilities can be isolated</a:t>
            </a:r>
            <a:r>
              <a:rPr lang="en-US" altLang="en-US" sz="2200" b="1" dirty="0">
                <a:latin typeface="Times New Roman" panose="02020603050405020304" pitchFamily="18" charset="0"/>
                <a:sym typeface="Times New Roman" panose="02020603050405020304" pitchFamily="18" charset="0"/>
              </a:rPr>
              <a:t> in one of the lower layers.</a:t>
            </a:r>
          </a:p>
          <a:p>
            <a:pPr marL="0" lvl="1" indent="0">
              <a:spcBef>
                <a:spcPts val="400"/>
              </a:spcBef>
              <a:buNone/>
            </a:pPr>
            <a:endParaRPr lang="en-US" altLang="en-US" sz="2200" b="1" dirty="0">
              <a:latin typeface="Times New Roman" panose="02020603050405020304" pitchFamily="18" charset="0"/>
              <a:sym typeface="Times New Roman" panose="02020603050405020304" pitchFamily="18" charset="0"/>
            </a:endParaRPr>
          </a:p>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9. As we know, some things tend to change over time; more than some other aspects of an application.</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DC299F6F-F748-4A7E-BF43-DAAC15064A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843751E9-F79A-41A4-9BEE-31163B6DA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A4533541-53CF-4103-81E0-8294EE9D161D}"/>
              </a:ext>
            </a:extLst>
          </p:cNvPr>
          <p:cNvSpPr>
            <a:spLocks noGrp="1"/>
          </p:cNvSpPr>
          <p:nvPr>
            <p:ph type="title"/>
          </p:nvPr>
        </p:nvSpPr>
        <p:spPr>
          <a:xfrm>
            <a:off x="624114" y="119564"/>
            <a:ext cx="8490857"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Multi-layered Architecture And Design Principle Satisfy Eleven Architectural Design Principles)*</a:t>
            </a:r>
            <a:endParaRPr lang="en-US" altLang="en-US" sz="2800" dirty="0">
              <a:effectLst>
                <a:outerShdw blurRad="38100" dist="38100" dir="2700000" algn="tl">
                  <a:srgbClr val="000000">
                    <a:alpha val="43137"/>
                  </a:srgbClr>
                </a:outerShdw>
              </a:effectLst>
            </a:endParaRPr>
          </a:p>
        </p:txBody>
      </p:sp>
      <p:sp>
        <p:nvSpPr>
          <p:cNvPr id="56323" name="Rectangle 5">
            <a:extLst>
              <a:ext uri="{FF2B5EF4-FFF2-40B4-BE49-F238E27FC236}">
                <a16:creationId xmlns:a16="http://schemas.microsoft.com/office/drawing/2014/main" id="{9F71F763-5A22-46C0-9632-BC4D617C609D}"/>
              </a:ext>
            </a:extLst>
          </p:cNvPr>
          <p:cNvSpPr>
            <a:spLocks noGrp="1"/>
          </p:cNvSpPr>
          <p:nvPr>
            <p:ph type="body" idx="1"/>
          </p:nvPr>
        </p:nvSpPr>
        <p:spPr>
          <a:xfrm>
            <a:off x="801858" y="2278173"/>
            <a:ext cx="7990449"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10. </a:t>
            </a:r>
            <a:r>
              <a:rPr lang="en-US" altLang="en-US" sz="2200" b="1" i="1" dirty="0">
                <a:latin typeface="Times New Roman" panose="02020603050405020304" pitchFamily="18" charset="0"/>
                <a:sym typeface="Times New Roman" panose="02020603050405020304" pitchFamily="18" charset="0"/>
              </a:rPr>
              <a:t>Design for testability</a:t>
            </a:r>
            <a:r>
              <a:rPr lang="en-US" altLang="en-US" sz="2200" b="1" dirty="0">
                <a:latin typeface="Times New Roman" panose="02020603050405020304" pitchFamily="18" charset="0"/>
                <a:sym typeface="Times New Roman" panose="02020603050405020304" pitchFamily="18" charset="0"/>
              </a:rPr>
              <a:t>: Layers can be tested independently through the interfaces exercising layer responsibilities.</a:t>
            </a:r>
          </a:p>
          <a:p>
            <a:pPr marL="304800" lvl="1" indent="-342900">
              <a:spcBef>
                <a:spcPts val="400"/>
              </a:spcBef>
            </a:pPr>
            <a:endParaRPr lang="en-US" altLang="en-US" sz="2200" b="1" dirty="0">
              <a:latin typeface="Times New Roman" panose="02020603050405020304" pitchFamily="18" charset="0"/>
              <a:sym typeface="Times New Roman" panose="02020603050405020304" pitchFamily="18" charset="0"/>
            </a:endParaRPr>
          </a:p>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11. </a:t>
            </a:r>
            <a:r>
              <a:rPr lang="en-US" altLang="en-US" sz="2200" b="1" i="1" dirty="0">
                <a:latin typeface="Times New Roman" panose="02020603050405020304" pitchFamily="18" charset="0"/>
                <a:sym typeface="Times New Roman" panose="02020603050405020304" pitchFamily="18" charset="0"/>
              </a:rPr>
              <a:t>Design defensively</a:t>
            </a:r>
            <a:r>
              <a:rPr lang="en-US" altLang="en-US" sz="2200" b="1" dirty="0">
                <a:latin typeface="Times New Roman" panose="02020603050405020304" pitchFamily="18" charset="0"/>
                <a:sym typeface="Times New Roman" panose="02020603050405020304" pitchFamily="18" charset="0"/>
              </a:rPr>
              <a:t>: The APIs of layers are natural places to build in rigorous assertion-checking.</a:t>
            </a:r>
          </a:p>
          <a:p>
            <a:pPr marL="304800" lvl="1" indent="-342900">
              <a:spcBef>
                <a:spcPts val="400"/>
              </a:spcBef>
            </a:pPr>
            <a:endParaRPr lang="en-US" altLang="en-US" sz="2200" b="1" dirty="0">
              <a:latin typeface="Times New Roman" panose="02020603050405020304" pitchFamily="18" charset="0"/>
              <a:sym typeface="Times New Roman" panose="02020603050405020304" pitchFamily="18" charset="0"/>
            </a:endParaRPr>
          </a:p>
          <a:p>
            <a:pPr marL="304800" lvl="1" indent="-342900">
              <a:spcBef>
                <a:spcPts val="400"/>
              </a:spcBef>
            </a:pPr>
            <a:r>
              <a:rPr lang="en-US" altLang="en-US" sz="2200" b="1" dirty="0">
                <a:latin typeface="Times New Roman" panose="02020603050405020304" pitchFamily="18" charset="0"/>
                <a:sym typeface="Times New Roman" panose="02020603050405020304" pitchFamily="18" charset="0"/>
              </a:rPr>
              <a:t>Note that this model appears to satisfy all eleven design principles!</a:t>
            </a:r>
            <a:endParaRPr lang="en-US" altLang="en-US" sz="2200" b="1"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DC299F6F-F748-4A7E-BF43-DAAC15064A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843751E9-F79A-41A4-9BEE-31163B6DA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723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7346" name="Rectangle 4">
            <a:extLst>
              <a:ext uri="{FF2B5EF4-FFF2-40B4-BE49-F238E27FC236}">
                <a16:creationId xmlns:a16="http://schemas.microsoft.com/office/drawing/2014/main" id="{576C0F9A-4819-46B3-8E74-6AD96201EBD6}"/>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r>
              <a:rPr lang="en-US" altLang="en-US" sz="2800" b="1" dirty="0">
                <a:solidFill>
                  <a:srgbClr val="FFFFFF"/>
                </a:solidFill>
                <a:latin typeface="Arial" panose="020B0604020202020204" pitchFamily="34" charset="0"/>
                <a:cs typeface="Arial" panose="020B0604020202020204" pitchFamily="34" charset="0"/>
                <a:sym typeface="Arial" panose="020B0604020202020204" pitchFamily="34" charset="0"/>
              </a:rPr>
              <a:t>Client-server and other </a:t>
            </a:r>
            <a:r>
              <a:rPr lang="en-US" altLang="en-US" sz="2800" b="1" u="sng" dirty="0">
                <a:solidFill>
                  <a:srgbClr val="FFFFFF"/>
                </a:solidFill>
                <a:latin typeface="Arial" panose="020B0604020202020204" pitchFamily="34" charset="0"/>
                <a:cs typeface="Arial" panose="020B0604020202020204" pitchFamily="34" charset="0"/>
                <a:sym typeface="Arial" panose="020B0604020202020204" pitchFamily="34" charset="0"/>
              </a:rPr>
              <a:t>Distributed Architectural Patterns</a:t>
            </a:r>
            <a:endParaRPr lang="en-US" altLang="en-US" sz="2800" u="sng" dirty="0">
              <a:solidFill>
                <a:srgbClr val="FFFFFF"/>
              </a:solidFill>
              <a:sym typeface="Helvetica" panose="020B0604020202020204" pitchFamily="34" charset="0"/>
            </a:endParaRPr>
          </a:p>
        </p:txBody>
      </p:sp>
      <p:sp>
        <p:nvSpPr>
          <p:cNvPr id="57347" name="Rectangle 5">
            <a:extLst>
              <a:ext uri="{FF2B5EF4-FFF2-40B4-BE49-F238E27FC236}">
                <a16:creationId xmlns:a16="http://schemas.microsoft.com/office/drawing/2014/main" id="{B1567619-77A0-46E1-A979-2094B477B2AD}"/>
              </a:ext>
            </a:extLst>
          </p:cNvPr>
          <p:cNvSpPr>
            <a:spLocks noGrp="1"/>
          </p:cNvSpPr>
          <p:nvPr>
            <p:ph type="body" idx="1"/>
          </p:nvPr>
        </p:nvSpPr>
        <p:spPr>
          <a:xfrm>
            <a:off x="5314547" y="801866"/>
            <a:ext cx="6543623"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p>
            <a:pPr marL="334963" lvl="1" indent="-144463">
              <a:buFontTx/>
              <a:buChar char="•"/>
            </a:pPr>
            <a:r>
              <a:rPr lang="en-US" altLang="en-US" u="sng" dirty="0">
                <a:solidFill>
                  <a:srgbClr val="000000"/>
                </a:solidFill>
                <a:latin typeface="Times New Roman" panose="02020603050405020304" pitchFamily="18" charset="0"/>
                <a:sym typeface="Times New Roman" panose="02020603050405020304" pitchFamily="18" charset="0"/>
              </a:rPr>
              <a:t>At least </a:t>
            </a:r>
            <a:r>
              <a:rPr lang="en-US" altLang="en-US" b="1" u="sng" dirty="0">
                <a:solidFill>
                  <a:srgbClr val="000000"/>
                </a:solidFill>
                <a:latin typeface="Times New Roman" panose="02020603050405020304" pitchFamily="18" charset="0"/>
                <a:sym typeface="Times New Roman" panose="02020603050405020304" pitchFamily="18" charset="0"/>
              </a:rPr>
              <a:t>one</a:t>
            </a:r>
            <a:r>
              <a:rPr lang="en-US" altLang="en-US" dirty="0">
                <a:solidFill>
                  <a:srgbClr val="000000"/>
                </a:solidFill>
                <a:latin typeface="Times New Roman" panose="02020603050405020304" pitchFamily="18" charset="0"/>
                <a:sym typeface="Times New Roman" panose="02020603050405020304" pitchFamily="18" charset="0"/>
              </a:rPr>
              <a:t> component has the role of </a:t>
            </a:r>
            <a:r>
              <a:rPr lang="en-US" altLang="en-US" b="1" i="1" dirty="0">
                <a:solidFill>
                  <a:srgbClr val="000000"/>
                </a:solidFill>
                <a:latin typeface="Times New Roman" panose="02020603050405020304" pitchFamily="18" charset="0"/>
                <a:sym typeface="Times New Roman" panose="02020603050405020304" pitchFamily="18" charset="0"/>
              </a:rPr>
              <a:t>server:</a:t>
            </a:r>
            <a:r>
              <a:rPr lang="en-US" altLang="en-US" dirty="0">
                <a:solidFill>
                  <a:srgbClr val="000000"/>
                </a:solidFill>
                <a:latin typeface="Times New Roman" panose="02020603050405020304" pitchFamily="18" charset="0"/>
                <a:sym typeface="Times New Roman" panose="02020603050405020304" pitchFamily="18" charset="0"/>
              </a:rPr>
              <a:t> </a:t>
            </a:r>
          </a:p>
          <a:p>
            <a:pPr marL="881063" lvl="2" indent="-304800">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waiting for and then handling connections.</a:t>
            </a:r>
          </a:p>
          <a:p>
            <a:pPr marL="334963" lvl="1" indent="-144463">
              <a:buFontTx/>
              <a:buChar char="•"/>
            </a:pPr>
            <a:r>
              <a:rPr lang="en-US" altLang="en-US" u="sng" dirty="0">
                <a:solidFill>
                  <a:srgbClr val="000000"/>
                </a:solidFill>
                <a:latin typeface="Times New Roman" panose="02020603050405020304" pitchFamily="18" charset="0"/>
                <a:sym typeface="Times New Roman" panose="02020603050405020304" pitchFamily="18" charset="0"/>
              </a:rPr>
              <a:t>At least </a:t>
            </a:r>
            <a:r>
              <a:rPr lang="en-US" altLang="en-US" b="1" u="sng" dirty="0">
                <a:solidFill>
                  <a:srgbClr val="000000"/>
                </a:solidFill>
                <a:latin typeface="Times New Roman" panose="02020603050405020304" pitchFamily="18" charset="0"/>
                <a:sym typeface="Times New Roman" panose="02020603050405020304" pitchFamily="18" charset="0"/>
              </a:rPr>
              <a:t>one</a:t>
            </a:r>
            <a:r>
              <a:rPr lang="en-US" altLang="en-US" dirty="0">
                <a:solidFill>
                  <a:srgbClr val="000000"/>
                </a:solidFill>
                <a:latin typeface="Times New Roman" panose="02020603050405020304" pitchFamily="18" charset="0"/>
                <a:sym typeface="Times New Roman" panose="02020603050405020304" pitchFamily="18" charset="0"/>
              </a:rPr>
              <a:t> component that has the role of </a:t>
            </a:r>
            <a:r>
              <a:rPr lang="en-US" altLang="en-US" b="1" i="1" dirty="0">
                <a:solidFill>
                  <a:srgbClr val="000000"/>
                </a:solidFill>
                <a:latin typeface="Times New Roman" panose="02020603050405020304" pitchFamily="18" charset="0"/>
                <a:sym typeface="Times New Roman" panose="02020603050405020304" pitchFamily="18" charset="0"/>
              </a:rPr>
              <a:t>client</a:t>
            </a:r>
            <a:r>
              <a:rPr lang="en-US" altLang="en-US" dirty="0">
                <a:solidFill>
                  <a:srgbClr val="000000"/>
                </a:solidFill>
                <a:latin typeface="Times New Roman" panose="02020603050405020304" pitchFamily="18" charset="0"/>
                <a:sym typeface="Times New Roman" panose="02020603050405020304" pitchFamily="18" charset="0"/>
              </a:rPr>
              <a:t>, 	initiating connections to obtain some service.</a:t>
            </a:r>
          </a:p>
          <a:p>
            <a:pPr marL="334963" lvl="1" indent="-144463"/>
            <a:endParaRPr lang="en-US" altLang="en-US" dirty="0">
              <a:solidFill>
                <a:srgbClr val="000000"/>
              </a:solidFill>
              <a:latin typeface="Times New Roman" panose="02020603050405020304" pitchFamily="18" charset="0"/>
              <a:sym typeface="Times New Roman" panose="02020603050405020304" pitchFamily="18" charset="0"/>
            </a:endParaRPr>
          </a:p>
          <a:p>
            <a:pPr marL="334963" lvl="1" indent="-144463">
              <a:buFontTx/>
              <a:buChar char="•"/>
            </a:pPr>
            <a:r>
              <a:rPr lang="en-US" altLang="en-US" b="1" dirty="0">
                <a:solidFill>
                  <a:srgbClr val="000000"/>
                </a:solidFill>
                <a:latin typeface="Times New Roman" panose="02020603050405020304" pitchFamily="18" charset="0"/>
                <a:sym typeface="Times New Roman" panose="02020603050405020304" pitchFamily="18" charset="0"/>
              </a:rPr>
              <a:t>Three-tier model </a:t>
            </a:r>
            <a:r>
              <a:rPr lang="en-US" altLang="en-US" dirty="0">
                <a:solidFill>
                  <a:srgbClr val="000000"/>
                </a:solidFill>
                <a:latin typeface="Times New Roman" panose="02020603050405020304" pitchFamily="18" charset="0"/>
                <a:sym typeface="Times New Roman" panose="02020603050405020304" pitchFamily="18" charset="0"/>
              </a:rPr>
              <a:t>for web-based client-sever applications:</a:t>
            </a:r>
          </a:p>
          <a:p>
            <a:pPr marL="881063" lvl="2" indent="-304800">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Server ‘in the middle’ </a:t>
            </a:r>
          </a:p>
          <a:p>
            <a:pPr marL="1301750" lvl="3" indent="-306388">
              <a:buFontTx/>
              <a:buChar char="-"/>
            </a:pPr>
            <a:r>
              <a:rPr lang="en-US" altLang="en-US" sz="2400" u="sng" dirty="0">
                <a:solidFill>
                  <a:srgbClr val="000000"/>
                </a:solidFill>
                <a:latin typeface="Times New Roman" panose="02020603050405020304" pitchFamily="18" charset="0"/>
                <a:sym typeface="Times New Roman" panose="02020603050405020304" pitchFamily="18" charset="0"/>
              </a:rPr>
              <a:t>server</a:t>
            </a:r>
            <a:r>
              <a:rPr lang="en-US" altLang="en-US" sz="2400" dirty="0">
                <a:solidFill>
                  <a:srgbClr val="000000"/>
                </a:solidFill>
                <a:latin typeface="Times New Roman" panose="02020603050405020304" pitchFamily="18" charset="0"/>
                <a:sym typeface="Times New Roman" panose="02020603050405020304" pitchFamily="18" charset="0"/>
              </a:rPr>
              <a:t> to client (web-based or not;  likely communicating via the Internet) </a:t>
            </a:r>
          </a:p>
          <a:p>
            <a:pPr marL="1301750" lvl="3" indent="-306388">
              <a:buFontTx/>
              <a:buChar char="-"/>
            </a:pPr>
            <a:r>
              <a:rPr lang="en-US" altLang="en-US" sz="2400" u="sng" dirty="0">
                <a:solidFill>
                  <a:srgbClr val="000000"/>
                </a:solidFill>
                <a:latin typeface="Times New Roman" panose="02020603050405020304" pitchFamily="18" charset="0"/>
                <a:sym typeface="Times New Roman" panose="02020603050405020304" pitchFamily="18" charset="0"/>
              </a:rPr>
              <a:t>client</a:t>
            </a:r>
            <a:r>
              <a:rPr lang="en-US" altLang="en-US" sz="2400" dirty="0">
                <a:solidFill>
                  <a:srgbClr val="000000"/>
                </a:solidFill>
                <a:latin typeface="Times New Roman" panose="02020603050405020304" pitchFamily="18" charset="0"/>
                <a:sym typeface="Times New Roman" panose="02020603050405020304" pitchFamily="18" charset="0"/>
              </a:rPr>
              <a:t> to a database server (usually / often via an </a:t>
            </a:r>
            <a:r>
              <a:rPr lang="en-US" altLang="en-US" sz="2400" b="1" dirty="0">
                <a:solidFill>
                  <a:srgbClr val="000000"/>
                </a:solidFill>
                <a:latin typeface="Times New Roman" panose="02020603050405020304" pitchFamily="18" charset="0"/>
                <a:sym typeface="Times New Roman" panose="02020603050405020304" pitchFamily="18" charset="0"/>
              </a:rPr>
              <a:t>intranet</a:t>
            </a:r>
            <a:r>
              <a:rPr lang="en-US" altLang="en-US" sz="2400" dirty="0">
                <a:solidFill>
                  <a:srgbClr val="000000"/>
                </a:solidFill>
                <a:latin typeface="Times New Roman" panose="02020603050405020304" pitchFamily="18" charset="0"/>
                <a:sym typeface="Times New Roman" panose="02020603050405020304" pitchFamily="18" charset="0"/>
              </a:rPr>
              <a:t>)</a:t>
            </a:r>
            <a:endParaRPr lang="en-US" altLang="en-US" sz="24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8370" name="Rectangle 4">
            <a:extLst>
              <a:ext uri="{FF2B5EF4-FFF2-40B4-BE49-F238E27FC236}">
                <a16:creationId xmlns:a16="http://schemas.microsoft.com/office/drawing/2014/main" id="{7E346D79-D312-424D-A233-FB020010FFD3}"/>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3700" u="sng">
                <a:solidFill>
                  <a:srgbClr val="FFFFFF"/>
                </a:solidFill>
                <a:latin typeface="Arial" panose="020B0604020202020204" pitchFamily="34" charset="0"/>
                <a:cs typeface="Arial" panose="020B0604020202020204" pitchFamily="34" charset="0"/>
                <a:sym typeface="Arial" panose="020B0604020202020204" pitchFamily="34" charset="0"/>
              </a:rPr>
              <a:t>Other Distributed</a:t>
            </a:r>
            <a:r>
              <a:rPr lang="en-US" altLang="en-US" sz="3700">
                <a:solidFill>
                  <a:srgbClr val="FFFFFF"/>
                </a:solidFill>
                <a:latin typeface="Arial" panose="020B0604020202020204" pitchFamily="34" charset="0"/>
                <a:cs typeface="Arial" panose="020B0604020202020204" pitchFamily="34" charset="0"/>
                <a:sym typeface="Arial" panose="020B0604020202020204" pitchFamily="34" charset="0"/>
              </a:rPr>
              <a:t> Client-server Architectural Patterns</a:t>
            </a:r>
            <a:endParaRPr lang="en-US" altLang="en-US" sz="3700">
              <a:solidFill>
                <a:srgbClr val="FFFFFF"/>
              </a:solidFill>
            </a:endParaRPr>
          </a:p>
        </p:txBody>
      </p:sp>
      <p:sp>
        <p:nvSpPr>
          <p:cNvPr id="58371" name="Rectangle 5">
            <a:extLst>
              <a:ext uri="{FF2B5EF4-FFF2-40B4-BE49-F238E27FC236}">
                <a16:creationId xmlns:a16="http://schemas.microsoft.com/office/drawing/2014/main" id="{F421DF36-2A77-496E-8FA2-97C5DD3B9798}"/>
              </a:ext>
            </a:extLst>
          </p:cNvPr>
          <p:cNvSpPr>
            <a:spLocks noGrp="1"/>
          </p:cNvSpPr>
          <p:nvPr>
            <p:ph type="body" idx="1"/>
          </p:nvPr>
        </p:nvSpPr>
        <p:spPr>
          <a:xfrm>
            <a:off x="5314547" y="801866"/>
            <a:ext cx="6616195"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lnSpcReduction="10000"/>
          </a:bodyPr>
          <a:lstStyle/>
          <a:p>
            <a:pPr marL="450850" lvl="1" indent="-260350">
              <a:buFontTx/>
              <a:buChar char="•"/>
            </a:pPr>
            <a:r>
              <a:rPr lang="en-US" altLang="en-US" b="1" dirty="0">
                <a:solidFill>
                  <a:srgbClr val="000000"/>
                </a:solidFill>
                <a:latin typeface="Times New Roman" panose="02020603050405020304" pitchFamily="18" charset="0"/>
                <a:sym typeface="Times New Roman" panose="02020603050405020304" pitchFamily="18" charset="0"/>
              </a:rPr>
              <a:t>Peer-to-Peer pattern</a:t>
            </a:r>
            <a:r>
              <a:rPr lang="en-US" altLang="en-US" dirty="0">
                <a:solidFill>
                  <a:srgbClr val="000000"/>
                </a:solidFill>
                <a:latin typeface="Times New Roman" panose="02020603050405020304" pitchFamily="18" charset="0"/>
                <a:sym typeface="Times New Roman" panose="02020603050405020304" pitchFamily="18" charset="0"/>
              </a:rPr>
              <a:t>.  A system where:</a:t>
            </a:r>
          </a:p>
          <a:p>
            <a:pPr marL="674688" lvl="2" indent="-98425">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various software components </a:t>
            </a:r>
            <a:r>
              <a:rPr lang="en-US" altLang="en-US" sz="2400" b="1" dirty="0">
                <a:solidFill>
                  <a:srgbClr val="000000"/>
                </a:solidFill>
                <a:latin typeface="Times New Roman" panose="02020603050405020304" pitchFamily="18" charset="0"/>
                <a:sym typeface="Times New Roman" panose="02020603050405020304" pitchFamily="18" charset="0"/>
              </a:rPr>
              <a:t>distributed</a:t>
            </a:r>
            <a:r>
              <a:rPr lang="en-US" altLang="en-US" sz="2400" dirty="0">
                <a:solidFill>
                  <a:srgbClr val="000000"/>
                </a:solidFill>
                <a:latin typeface="Times New Roman" panose="02020603050405020304" pitchFamily="18" charset="0"/>
                <a:sym typeface="Times New Roman" panose="02020603050405020304" pitchFamily="18" charset="0"/>
              </a:rPr>
              <a:t> over several hosts.</a:t>
            </a:r>
          </a:p>
          <a:p>
            <a:pPr marL="674688" lvl="2" indent="-98425">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Hosts: both clients and servers (to each other)</a:t>
            </a:r>
          </a:p>
          <a:p>
            <a:pPr marL="674688" lvl="2" indent="-98425">
              <a:buFontTx/>
              <a:buChar char="—"/>
            </a:pPr>
            <a:r>
              <a:rPr lang="en-US" altLang="en-US" sz="2400" b="1" dirty="0">
                <a:solidFill>
                  <a:srgbClr val="000000"/>
                </a:solidFill>
                <a:latin typeface="Times New Roman" panose="02020603050405020304" pitchFamily="18" charset="0"/>
                <a:sym typeface="Times New Roman" panose="02020603050405020304" pitchFamily="18" charset="0"/>
              </a:rPr>
              <a:t>Any two components</a:t>
            </a:r>
            <a:r>
              <a:rPr lang="en-US" altLang="en-US" sz="2400" dirty="0">
                <a:solidFill>
                  <a:srgbClr val="000000"/>
                </a:solidFill>
                <a:latin typeface="Times New Roman" panose="02020603050405020304" pitchFamily="18" charset="0"/>
                <a:sym typeface="Times New Roman" panose="02020603050405020304" pitchFamily="18" charset="0"/>
              </a:rPr>
              <a:t> can set up a communications channel through which communications is accomplished.</a:t>
            </a:r>
          </a:p>
          <a:p>
            <a:pPr marL="674688" lvl="2" indent="-98425"/>
            <a:endParaRPr lang="en-US" altLang="en-US" sz="2400" dirty="0">
              <a:solidFill>
                <a:srgbClr val="000000"/>
              </a:solidFill>
              <a:latin typeface="Times New Roman" panose="02020603050405020304" pitchFamily="18" charset="0"/>
              <a:sym typeface="Times New Roman" panose="02020603050405020304" pitchFamily="18" charset="0"/>
            </a:endParaRPr>
          </a:p>
          <a:p>
            <a:pPr marL="674688" lvl="2" indent="-98425"/>
            <a:endParaRPr lang="en-US" altLang="en-US" sz="2400" dirty="0">
              <a:solidFill>
                <a:srgbClr val="000000"/>
              </a:solidFill>
              <a:latin typeface="Times New Roman" panose="02020603050405020304" pitchFamily="18" charset="0"/>
              <a:sym typeface="Times New Roman" panose="02020603050405020304" pitchFamily="18" charset="0"/>
            </a:endParaRPr>
          </a:p>
          <a:p>
            <a:pPr marL="450850" lvl="1" indent="-260350">
              <a:buFontTx/>
              <a:buChar char="•"/>
            </a:pPr>
            <a:r>
              <a:rPr lang="en-US" altLang="en-US" b="1" dirty="0">
                <a:solidFill>
                  <a:srgbClr val="000000"/>
                </a:solidFill>
                <a:latin typeface="Times New Roman" panose="02020603050405020304" pitchFamily="18" charset="0"/>
                <a:sym typeface="Times New Roman" panose="02020603050405020304" pitchFamily="18" charset="0"/>
              </a:rPr>
              <a:t>Variation: </a:t>
            </a:r>
          </a:p>
          <a:p>
            <a:pPr marL="674688" lvl="2" indent="-98425">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Sometimes </a:t>
            </a:r>
            <a:r>
              <a:rPr lang="en-US" altLang="en-US" sz="2400" u="sng" dirty="0">
                <a:solidFill>
                  <a:srgbClr val="000000"/>
                </a:solidFill>
                <a:latin typeface="Times New Roman" panose="02020603050405020304" pitchFamily="18" charset="0"/>
                <a:sym typeface="Times New Roman" panose="02020603050405020304" pitchFamily="18" charset="0"/>
              </a:rPr>
              <a:t>peers need to be able to find each other</a:t>
            </a:r>
            <a:r>
              <a:rPr lang="en-US" altLang="en-US" sz="2400" dirty="0">
                <a:solidFill>
                  <a:srgbClr val="000000"/>
                </a:solidFill>
                <a:latin typeface="Times New Roman" panose="02020603050405020304" pitchFamily="18" charset="0"/>
                <a:sym typeface="Times New Roman" panose="02020603050405020304" pitchFamily="18" charset="0"/>
              </a:rPr>
              <a:t>;    </a:t>
            </a:r>
            <a:r>
              <a:rPr lang="en-US" altLang="en-US" sz="2400" dirty="0">
                <a:solidFill>
                  <a:srgbClr val="000000"/>
                </a:solidFill>
              </a:rPr>
              <a:t>  </a:t>
            </a:r>
          </a:p>
          <a:p>
            <a:pPr marL="674688" lvl="2" indent="-98425">
              <a:buFontTx/>
              <a:buChar char="—"/>
            </a:pPr>
            <a:r>
              <a:rPr lang="en-US" altLang="en-US" sz="2400" dirty="0">
                <a:solidFill>
                  <a:srgbClr val="000000"/>
                </a:solidFill>
                <a:latin typeface="Times New Roman" panose="02020603050405020304" pitchFamily="18" charset="0"/>
                <a:sym typeface="Times New Roman" panose="02020603050405020304" pitchFamily="18" charset="0"/>
              </a:rPr>
              <a:t> May need a server containing </a:t>
            </a:r>
            <a:r>
              <a:rPr lang="en-US" altLang="en-US" sz="2400" b="1" u="sng" dirty="0">
                <a:solidFill>
                  <a:srgbClr val="000000"/>
                </a:solidFill>
                <a:latin typeface="Times New Roman" panose="02020603050405020304" pitchFamily="18" charset="0"/>
                <a:sym typeface="Times New Roman" panose="02020603050405020304" pitchFamily="18" charset="0"/>
              </a:rPr>
              <a:t>location information</a:t>
            </a:r>
            <a:r>
              <a:rPr lang="en-US" altLang="en-US" sz="2400" dirty="0">
                <a:solidFill>
                  <a:srgbClr val="000000"/>
                </a:solidFill>
                <a:latin typeface="Times New Roman" panose="02020603050405020304" pitchFamily="18" charset="0"/>
                <a:sym typeface="Times New Roman" panose="02020603050405020304" pitchFamily="18" charset="0"/>
              </a:rPr>
              <a:t> </a:t>
            </a:r>
          </a:p>
          <a:p>
            <a:pPr marL="674688" lvl="2" indent="-98425"/>
            <a:r>
              <a:rPr lang="en-US" altLang="en-US" dirty="0">
                <a:solidFill>
                  <a:srgbClr val="000000"/>
                </a:solidFill>
                <a:latin typeface="Times New Roman" panose="02020603050405020304" pitchFamily="18" charset="0"/>
                <a:sym typeface="Times New Roman" panose="02020603050405020304" pitchFamily="18" charset="0"/>
              </a:rPr>
              <a:t>  </a:t>
            </a:r>
            <a:endParaRPr lang="en-US" altLang="en-US"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8370" name="Rectangle 4">
            <a:extLst>
              <a:ext uri="{FF2B5EF4-FFF2-40B4-BE49-F238E27FC236}">
                <a16:creationId xmlns:a16="http://schemas.microsoft.com/office/drawing/2014/main" id="{7E346D79-D312-424D-A233-FB020010FFD3}"/>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r>
              <a:rPr lang="en-US" altLang="en-US" sz="4000" dirty="0">
                <a:solidFill>
                  <a:schemeClr val="bg1"/>
                </a:solidFill>
                <a:latin typeface="Arial" panose="020B0604020202020204" pitchFamily="34" charset="0"/>
                <a:cs typeface="Arial" panose="020B0604020202020204" pitchFamily="34" charset="0"/>
                <a:sym typeface="Arial" panose="020B0604020202020204" pitchFamily="34" charset="0"/>
              </a:rPr>
              <a:t>An Example Of A Distributed System</a:t>
            </a:r>
            <a:endParaRPr lang="en-US" altLang="en-US" sz="4000" dirty="0">
              <a:solidFill>
                <a:schemeClr val="bg1"/>
              </a:solidFill>
            </a:endParaRPr>
          </a:p>
        </p:txBody>
      </p:sp>
      <p:sp>
        <p:nvSpPr>
          <p:cNvPr id="10" name="AutoShape 5">
            <a:extLst>
              <a:ext uri="{FF2B5EF4-FFF2-40B4-BE49-F238E27FC236}">
                <a16:creationId xmlns:a16="http://schemas.microsoft.com/office/drawing/2014/main" id="{8F9D8EFB-C18C-4209-AED7-5E0C3BC8BC5E}"/>
              </a:ext>
            </a:extLst>
          </p:cNvPr>
          <p:cNvSpPr>
            <a:spLocks/>
          </p:cNvSpPr>
          <p:nvPr/>
        </p:nvSpPr>
        <p:spPr bwMode="auto">
          <a:xfrm>
            <a:off x="6550024" y="3947659"/>
            <a:ext cx="820738" cy="342900"/>
          </a:xfrm>
          <a:custGeom>
            <a:avLst/>
            <a:gdLst>
              <a:gd name="T0" fmla="*/ 592483315 w 21600"/>
              <a:gd name="T1" fmla="*/ 43208083 h 21600"/>
              <a:gd name="T2" fmla="*/ 592483315 w 21600"/>
              <a:gd name="T3" fmla="*/ 43208083 h 21600"/>
              <a:gd name="T4" fmla="*/ 592483315 w 21600"/>
              <a:gd name="T5" fmla="*/ 43208083 h 21600"/>
              <a:gd name="T6" fmla="*/ 592483315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Client2:</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1" name="AutoShape 6">
            <a:extLst>
              <a:ext uri="{FF2B5EF4-FFF2-40B4-BE49-F238E27FC236}">
                <a16:creationId xmlns:a16="http://schemas.microsoft.com/office/drawing/2014/main" id="{0E41C699-5F11-4517-990D-5308B160AE50}"/>
              </a:ext>
            </a:extLst>
          </p:cNvPr>
          <p:cNvSpPr>
            <a:spLocks/>
          </p:cNvSpPr>
          <p:nvPr/>
        </p:nvSpPr>
        <p:spPr bwMode="auto">
          <a:xfrm>
            <a:off x="6378574" y="3957185"/>
            <a:ext cx="844550" cy="274637"/>
          </a:xfrm>
          <a:custGeom>
            <a:avLst/>
            <a:gdLst>
              <a:gd name="T0" fmla="*/ 645562955 w 21600"/>
              <a:gd name="T1" fmla="*/ 22199405 h 21600"/>
              <a:gd name="T2" fmla="*/ 645562955 w 21600"/>
              <a:gd name="T3" fmla="*/ 22199405 h 21600"/>
              <a:gd name="T4" fmla="*/ 645562955 w 21600"/>
              <a:gd name="T5" fmla="*/ 22199405 h 21600"/>
              <a:gd name="T6" fmla="*/ 645562955 w 21600"/>
              <a:gd name="T7" fmla="*/ 2219940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AutoShape 7">
            <a:extLst>
              <a:ext uri="{FF2B5EF4-FFF2-40B4-BE49-F238E27FC236}">
                <a16:creationId xmlns:a16="http://schemas.microsoft.com/office/drawing/2014/main" id="{358DFC48-A405-4F55-918F-EAD5A30C7EE2}"/>
              </a:ext>
            </a:extLst>
          </p:cNvPr>
          <p:cNvSpPr>
            <a:spLocks/>
          </p:cNvSpPr>
          <p:nvPr/>
        </p:nvSpPr>
        <p:spPr bwMode="auto">
          <a:xfrm>
            <a:off x="6299200" y="3992109"/>
            <a:ext cx="182563" cy="68262"/>
          </a:xfrm>
          <a:custGeom>
            <a:avLst/>
            <a:gdLst>
              <a:gd name="T0" fmla="*/ 6520838 w 21600"/>
              <a:gd name="T1" fmla="*/ 340877 h 21600"/>
              <a:gd name="T2" fmla="*/ 6520838 w 21600"/>
              <a:gd name="T3" fmla="*/ 340877 h 21600"/>
              <a:gd name="T4" fmla="*/ 6520838 w 21600"/>
              <a:gd name="T5" fmla="*/ 340877 h 21600"/>
              <a:gd name="T6" fmla="*/ 6520838 w 21600"/>
              <a:gd name="T7" fmla="*/ 3408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 name="AutoShape 8">
            <a:extLst>
              <a:ext uri="{FF2B5EF4-FFF2-40B4-BE49-F238E27FC236}">
                <a16:creationId xmlns:a16="http://schemas.microsoft.com/office/drawing/2014/main" id="{21B8CF70-D011-4744-BEE0-8B574B625A5E}"/>
              </a:ext>
            </a:extLst>
          </p:cNvPr>
          <p:cNvSpPr>
            <a:spLocks/>
          </p:cNvSpPr>
          <p:nvPr/>
        </p:nvSpPr>
        <p:spPr bwMode="auto">
          <a:xfrm>
            <a:off x="6310313" y="4003221"/>
            <a:ext cx="160337" cy="46038"/>
          </a:xfrm>
          <a:custGeom>
            <a:avLst/>
            <a:gdLst>
              <a:gd name="T0" fmla="*/ 4417396 w 21600"/>
              <a:gd name="T1" fmla="*/ 104570 h 21600"/>
              <a:gd name="T2" fmla="*/ 4417396 w 21600"/>
              <a:gd name="T3" fmla="*/ 104570 h 21600"/>
              <a:gd name="T4" fmla="*/ 4417396 w 21600"/>
              <a:gd name="T5" fmla="*/ 104570 h 21600"/>
              <a:gd name="T6" fmla="*/ 4417396 w 21600"/>
              <a:gd name="T7" fmla="*/ 104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AutoShape 9">
            <a:extLst>
              <a:ext uri="{FF2B5EF4-FFF2-40B4-BE49-F238E27FC236}">
                <a16:creationId xmlns:a16="http://schemas.microsoft.com/office/drawing/2014/main" id="{08EE05A5-33FF-4C0F-9DCE-B490F3FFEA6C}"/>
              </a:ext>
            </a:extLst>
          </p:cNvPr>
          <p:cNvSpPr>
            <a:spLocks/>
          </p:cNvSpPr>
          <p:nvPr/>
        </p:nvSpPr>
        <p:spPr bwMode="auto">
          <a:xfrm>
            <a:off x="6299200" y="4128634"/>
            <a:ext cx="182563" cy="69850"/>
          </a:xfrm>
          <a:custGeom>
            <a:avLst/>
            <a:gdLst>
              <a:gd name="T0" fmla="*/ 6520838 w 21600"/>
              <a:gd name="T1" fmla="*/ 365225 h 21600"/>
              <a:gd name="T2" fmla="*/ 6520838 w 21600"/>
              <a:gd name="T3" fmla="*/ 365225 h 21600"/>
              <a:gd name="T4" fmla="*/ 6520838 w 21600"/>
              <a:gd name="T5" fmla="*/ 365225 h 21600"/>
              <a:gd name="T6" fmla="*/ 6520838 w 21600"/>
              <a:gd name="T7" fmla="*/ 365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 name="AutoShape 10">
            <a:extLst>
              <a:ext uri="{FF2B5EF4-FFF2-40B4-BE49-F238E27FC236}">
                <a16:creationId xmlns:a16="http://schemas.microsoft.com/office/drawing/2014/main" id="{DA1BF6AB-1BBC-49D3-8185-4A1D6E282559}"/>
              </a:ext>
            </a:extLst>
          </p:cNvPr>
          <p:cNvSpPr>
            <a:spLocks/>
          </p:cNvSpPr>
          <p:nvPr/>
        </p:nvSpPr>
        <p:spPr bwMode="auto">
          <a:xfrm>
            <a:off x="6310313" y="4139747"/>
            <a:ext cx="160337" cy="47625"/>
          </a:xfrm>
          <a:custGeom>
            <a:avLst/>
            <a:gdLst>
              <a:gd name="T0" fmla="*/ 4417396 w 21600"/>
              <a:gd name="T1" fmla="*/ 115764 h 21600"/>
              <a:gd name="T2" fmla="*/ 4417396 w 21600"/>
              <a:gd name="T3" fmla="*/ 115764 h 21600"/>
              <a:gd name="T4" fmla="*/ 4417396 w 21600"/>
              <a:gd name="T5" fmla="*/ 115764 h 21600"/>
              <a:gd name="T6" fmla="*/ 4417396 w 21600"/>
              <a:gd name="T7" fmla="*/ 11576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 name="AutoShape 11">
            <a:extLst>
              <a:ext uri="{FF2B5EF4-FFF2-40B4-BE49-F238E27FC236}">
                <a16:creationId xmlns:a16="http://schemas.microsoft.com/office/drawing/2014/main" id="{AEE5D54F-CA5A-4C0A-A4F3-02860400C494}"/>
              </a:ext>
            </a:extLst>
          </p:cNvPr>
          <p:cNvSpPr>
            <a:spLocks/>
          </p:cNvSpPr>
          <p:nvPr/>
        </p:nvSpPr>
        <p:spPr bwMode="auto">
          <a:xfrm>
            <a:off x="10928350" y="3582534"/>
            <a:ext cx="798513" cy="342900"/>
          </a:xfrm>
          <a:custGeom>
            <a:avLst/>
            <a:gdLst>
              <a:gd name="T0" fmla="*/ 545643526 w 21600"/>
              <a:gd name="T1" fmla="*/ 43208083 h 21600"/>
              <a:gd name="T2" fmla="*/ 545643526 w 21600"/>
              <a:gd name="T3" fmla="*/ 43208083 h 21600"/>
              <a:gd name="T4" fmla="*/ 545643526 w 21600"/>
              <a:gd name="T5" fmla="*/ 43208083 h 21600"/>
              <a:gd name="T6" fmla="*/ 545643526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Server:</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7" name="AutoShape 12">
            <a:extLst>
              <a:ext uri="{FF2B5EF4-FFF2-40B4-BE49-F238E27FC236}">
                <a16:creationId xmlns:a16="http://schemas.microsoft.com/office/drawing/2014/main" id="{14A595A3-4473-4E69-A809-6DC3D5147BA9}"/>
              </a:ext>
            </a:extLst>
          </p:cNvPr>
          <p:cNvSpPr>
            <a:spLocks/>
          </p:cNvSpPr>
          <p:nvPr/>
        </p:nvSpPr>
        <p:spPr bwMode="auto">
          <a:xfrm>
            <a:off x="10756899" y="3569834"/>
            <a:ext cx="844550" cy="296862"/>
          </a:xfrm>
          <a:custGeom>
            <a:avLst/>
            <a:gdLst>
              <a:gd name="T0" fmla="*/ 645562955 w 21600"/>
              <a:gd name="T1" fmla="*/ 28036664 h 21600"/>
              <a:gd name="T2" fmla="*/ 645562955 w 21600"/>
              <a:gd name="T3" fmla="*/ 28036664 h 21600"/>
              <a:gd name="T4" fmla="*/ 645562955 w 21600"/>
              <a:gd name="T5" fmla="*/ 28036664 h 21600"/>
              <a:gd name="T6" fmla="*/ 645562955 w 21600"/>
              <a:gd name="T7" fmla="*/ 2803666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3">
            <a:extLst>
              <a:ext uri="{FF2B5EF4-FFF2-40B4-BE49-F238E27FC236}">
                <a16:creationId xmlns:a16="http://schemas.microsoft.com/office/drawing/2014/main" id="{E46FDE34-307C-4A88-9820-23B623DD8FD4}"/>
              </a:ext>
            </a:extLst>
          </p:cNvPr>
          <p:cNvSpPr>
            <a:spLocks/>
          </p:cNvSpPr>
          <p:nvPr/>
        </p:nvSpPr>
        <p:spPr bwMode="auto">
          <a:xfrm>
            <a:off x="10677525" y="3626984"/>
            <a:ext cx="182563" cy="68262"/>
          </a:xfrm>
          <a:custGeom>
            <a:avLst/>
            <a:gdLst>
              <a:gd name="T0" fmla="*/ 6520838 w 21600"/>
              <a:gd name="T1" fmla="*/ 340877 h 21600"/>
              <a:gd name="T2" fmla="*/ 6520838 w 21600"/>
              <a:gd name="T3" fmla="*/ 340877 h 21600"/>
              <a:gd name="T4" fmla="*/ 6520838 w 21600"/>
              <a:gd name="T5" fmla="*/ 340877 h 21600"/>
              <a:gd name="T6" fmla="*/ 6520838 w 21600"/>
              <a:gd name="T7" fmla="*/ 3408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 name="AutoShape 14">
            <a:extLst>
              <a:ext uri="{FF2B5EF4-FFF2-40B4-BE49-F238E27FC236}">
                <a16:creationId xmlns:a16="http://schemas.microsoft.com/office/drawing/2014/main" id="{40F10187-C41E-4046-B14D-65BED807E35B}"/>
              </a:ext>
            </a:extLst>
          </p:cNvPr>
          <p:cNvSpPr>
            <a:spLocks/>
          </p:cNvSpPr>
          <p:nvPr/>
        </p:nvSpPr>
        <p:spPr bwMode="auto">
          <a:xfrm>
            <a:off x="10688638" y="3638096"/>
            <a:ext cx="160337" cy="46038"/>
          </a:xfrm>
          <a:custGeom>
            <a:avLst/>
            <a:gdLst>
              <a:gd name="T0" fmla="*/ 4417396 w 21600"/>
              <a:gd name="T1" fmla="*/ 104570 h 21600"/>
              <a:gd name="T2" fmla="*/ 4417396 w 21600"/>
              <a:gd name="T3" fmla="*/ 104570 h 21600"/>
              <a:gd name="T4" fmla="*/ 4417396 w 21600"/>
              <a:gd name="T5" fmla="*/ 104570 h 21600"/>
              <a:gd name="T6" fmla="*/ 4417396 w 21600"/>
              <a:gd name="T7" fmla="*/ 104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AutoShape 15">
            <a:extLst>
              <a:ext uri="{FF2B5EF4-FFF2-40B4-BE49-F238E27FC236}">
                <a16:creationId xmlns:a16="http://schemas.microsoft.com/office/drawing/2014/main" id="{E68C5B4D-60E3-44D7-AFBB-C386DB8CEB85}"/>
              </a:ext>
            </a:extLst>
          </p:cNvPr>
          <p:cNvSpPr>
            <a:spLocks/>
          </p:cNvSpPr>
          <p:nvPr/>
        </p:nvSpPr>
        <p:spPr bwMode="auto">
          <a:xfrm>
            <a:off x="10677525" y="3765097"/>
            <a:ext cx="182563" cy="68263"/>
          </a:xfrm>
          <a:custGeom>
            <a:avLst/>
            <a:gdLst>
              <a:gd name="T0" fmla="*/ 6520838 w 21600"/>
              <a:gd name="T1" fmla="*/ 340898 h 21600"/>
              <a:gd name="T2" fmla="*/ 6520838 w 21600"/>
              <a:gd name="T3" fmla="*/ 340898 h 21600"/>
              <a:gd name="T4" fmla="*/ 6520838 w 21600"/>
              <a:gd name="T5" fmla="*/ 340898 h 21600"/>
              <a:gd name="T6" fmla="*/ 6520838 w 21600"/>
              <a:gd name="T7" fmla="*/ 3408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6">
            <a:extLst>
              <a:ext uri="{FF2B5EF4-FFF2-40B4-BE49-F238E27FC236}">
                <a16:creationId xmlns:a16="http://schemas.microsoft.com/office/drawing/2014/main" id="{715E9B0F-B26B-4AD5-A35B-C7C7D5CE544D}"/>
              </a:ext>
            </a:extLst>
          </p:cNvPr>
          <p:cNvSpPr>
            <a:spLocks/>
          </p:cNvSpPr>
          <p:nvPr/>
        </p:nvSpPr>
        <p:spPr bwMode="auto">
          <a:xfrm>
            <a:off x="10688638" y="3776210"/>
            <a:ext cx="160337" cy="46037"/>
          </a:xfrm>
          <a:custGeom>
            <a:avLst/>
            <a:gdLst>
              <a:gd name="T0" fmla="*/ 4417396 w 21600"/>
              <a:gd name="T1" fmla="*/ 104562 h 21600"/>
              <a:gd name="T2" fmla="*/ 4417396 w 21600"/>
              <a:gd name="T3" fmla="*/ 104562 h 21600"/>
              <a:gd name="T4" fmla="*/ 4417396 w 21600"/>
              <a:gd name="T5" fmla="*/ 104562 h 21600"/>
              <a:gd name="T6" fmla="*/ 4417396 w 21600"/>
              <a:gd name="T7" fmla="*/ 1045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AutoShape 17">
            <a:extLst>
              <a:ext uri="{FF2B5EF4-FFF2-40B4-BE49-F238E27FC236}">
                <a16:creationId xmlns:a16="http://schemas.microsoft.com/office/drawing/2014/main" id="{6F7801EF-18B3-4F9C-A393-1965AB6BCC58}"/>
              </a:ext>
            </a:extLst>
          </p:cNvPr>
          <p:cNvSpPr>
            <a:spLocks/>
          </p:cNvSpPr>
          <p:nvPr/>
        </p:nvSpPr>
        <p:spPr bwMode="auto">
          <a:xfrm>
            <a:off x="7461249" y="2806246"/>
            <a:ext cx="820738" cy="342900"/>
          </a:xfrm>
          <a:custGeom>
            <a:avLst/>
            <a:gdLst>
              <a:gd name="T0" fmla="*/ 592483315 w 21600"/>
              <a:gd name="T1" fmla="*/ 43208083 h 21600"/>
              <a:gd name="T2" fmla="*/ 592483315 w 21600"/>
              <a:gd name="T3" fmla="*/ 43208083 h 21600"/>
              <a:gd name="T4" fmla="*/ 592483315 w 21600"/>
              <a:gd name="T5" fmla="*/ 43208083 h 21600"/>
              <a:gd name="T6" fmla="*/ 592483315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Client1:</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3" name="AutoShape 18">
            <a:extLst>
              <a:ext uri="{FF2B5EF4-FFF2-40B4-BE49-F238E27FC236}">
                <a16:creationId xmlns:a16="http://schemas.microsoft.com/office/drawing/2014/main" id="{27C9389A-8F35-4698-80C8-423E3425D86A}"/>
              </a:ext>
            </a:extLst>
          </p:cNvPr>
          <p:cNvSpPr>
            <a:spLocks/>
          </p:cNvSpPr>
          <p:nvPr/>
        </p:nvSpPr>
        <p:spPr bwMode="auto">
          <a:xfrm>
            <a:off x="7289799" y="2817360"/>
            <a:ext cx="844550" cy="274637"/>
          </a:xfrm>
          <a:custGeom>
            <a:avLst/>
            <a:gdLst>
              <a:gd name="T0" fmla="*/ 645562955 w 21600"/>
              <a:gd name="T1" fmla="*/ 22199405 h 21600"/>
              <a:gd name="T2" fmla="*/ 645562955 w 21600"/>
              <a:gd name="T3" fmla="*/ 22199405 h 21600"/>
              <a:gd name="T4" fmla="*/ 645562955 w 21600"/>
              <a:gd name="T5" fmla="*/ 22199405 h 21600"/>
              <a:gd name="T6" fmla="*/ 645562955 w 21600"/>
              <a:gd name="T7" fmla="*/ 2219940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4" name="AutoShape 19">
            <a:extLst>
              <a:ext uri="{FF2B5EF4-FFF2-40B4-BE49-F238E27FC236}">
                <a16:creationId xmlns:a16="http://schemas.microsoft.com/office/drawing/2014/main" id="{C880C66D-17F8-4EFD-B31E-46AD2032408D}"/>
              </a:ext>
            </a:extLst>
          </p:cNvPr>
          <p:cNvSpPr>
            <a:spLocks/>
          </p:cNvSpPr>
          <p:nvPr/>
        </p:nvSpPr>
        <p:spPr bwMode="auto">
          <a:xfrm>
            <a:off x="7210425" y="2852284"/>
            <a:ext cx="182563" cy="68262"/>
          </a:xfrm>
          <a:custGeom>
            <a:avLst/>
            <a:gdLst>
              <a:gd name="T0" fmla="*/ 6520838 w 21600"/>
              <a:gd name="T1" fmla="*/ 340877 h 21600"/>
              <a:gd name="T2" fmla="*/ 6520838 w 21600"/>
              <a:gd name="T3" fmla="*/ 340877 h 21600"/>
              <a:gd name="T4" fmla="*/ 6520838 w 21600"/>
              <a:gd name="T5" fmla="*/ 340877 h 21600"/>
              <a:gd name="T6" fmla="*/ 6520838 w 21600"/>
              <a:gd name="T7" fmla="*/ 3408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5" name="AutoShape 20">
            <a:extLst>
              <a:ext uri="{FF2B5EF4-FFF2-40B4-BE49-F238E27FC236}">
                <a16:creationId xmlns:a16="http://schemas.microsoft.com/office/drawing/2014/main" id="{E26DD303-395F-4F0A-AE4D-ADD02B2F6BC3}"/>
              </a:ext>
            </a:extLst>
          </p:cNvPr>
          <p:cNvSpPr>
            <a:spLocks/>
          </p:cNvSpPr>
          <p:nvPr/>
        </p:nvSpPr>
        <p:spPr bwMode="auto">
          <a:xfrm>
            <a:off x="7221538" y="2863396"/>
            <a:ext cx="160337" cy="46038"/>
          </a:xfrm>
          <a:custGeom>
            <a:avLst/>
            <a:gdLst>
              <a:gd name="T0" fmla="*/ 4417396 w 21600"/>
              <a:gd name="T1" fmla="*/ 104570 h 21600"/>
              <a:gd name="T2" fmla="*/ 4417396 w 21600"/>
              <a:gd name="T3" fmla="*/ 104570 h 21600"/>
              <a:gd name="T4" fmla="*/ 4417396 w 21600"/>
              <a:gd name="T5" fmla="*/ 104570 h 21600"/>
              <a:gd name="T6" fmla="*/ 4417396 w 21600"/>
              <a:gd name="T7" fmla="*/ 104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6" name="AutoShape 21">
            <a:extLst>
              <a:ext uri="{FF2B5EF4-FFF2-40B4-BE49-F238E27FC236}">
                <a16:creationId xmlns:a16="http://schemas.microsoft.com/office/drawing/2014/main" id="{EA70B823-A3CD-4C9B-9AD1-2F53A9EFD2CF}"/>
              </a:ext>
            </a:extLst>
          </p:cNvPr>
          <p:cNvSpPr>
            <a:spLocks/>
          </p:cNvSpPr>
          <p:nvPr/>
        </p:nvSpPr>
        <p:spPr bwMode="auto">
          <a:xfrm>
            <a:off x="7210425" y="2988809"/>
            <a:ext cx="182563" cy="68262"/>
          </a:xfrm>
          <a:custGeom>
            <a:avLst/>
            <a:gdLst>
              <a:gd name="T0" fmla="*/ 6520838 w 21600"/>
              <a:gd name="T1" fmla="*/ 340877 h 21600"/>
              <a:gd name="T2" fmla="*/ 6520838 w 21600"/>
              <a:gd name="T3" fmla="*/ 340877 h 21600"/>
              <a:gd name="T4" fmla="*/ 6520838 w 21600"/>
              <a:gd name="T5" fmla="*/ 340877 h 21600"/>
              <a:gd name="T6" fmla="*/ 6520838 w 21600"/>
              <a:gd name="T7" fmla="*/ 3408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7" name="AutoShape 22">
            <a:extLst>
              <a:ext uri="{FF2B5EF4-FFF2-40B4-BE49-F238E27FC236}">
                <a16:creationId xmlns:a16="http://schemas.microsoft.com/office/drawing/2014/main" id="{5C7BCE7B-4864-460E-BC46-3A82D0753255}"/>
              </a:ext>
            </a:extLst>
          </p:cNvPr>
          <p:cNvSpPr>
            <a:spLocks/>
          </p:cNvSpPr>
          <p:nvPr/>
        </p:nvSpPr>
        <p:spPr bwMode="auto">
          <a:xfrm>
            <a:off x="7221538" y="2999921"/>
            <a:ext cx="160337" cy="46038"/>
          </a:xfrm>
          <a:custGeom>
            <a:avLst/>
            <a:gdLst>
              <a:gd name="T0" fmla="*/ 4417396 w 21600"/>
              <a:gd name="T1" fmla="*/ 104570 h 21600"/>
              <a:gd name="T2" fmla="*/ 4417396 w 21600"/>
              <a:gd name="T3" fmla="*/ 104570 h 21600"/>
              <a:gd name="T4" fmla="*/ 4417396 w 21600"/>
              <a:gd name="T5" fmla="*/ 104570 h 21600"/>
              <a:gd name="T6" fmla="*/ 4417396 w 21600"/>
              <a:gd name="T7" fmla="*/ 10457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8" name="AutoShape 23">
            <a:extLst>
              <a:ext uri="{FF2B5EF4-FFF2-40B4-BE49-F238E27FC236}">
                <a16:creationId xmlns:a16="http://schemas.microsoft.com/office/drawing/2014/main" id="{46D96551-D85A-450D-942A-5763042AD878}"/>
              </a:ext>
            </a:extLst>
          </p:cNvPr>
          <p:cNvSpPr>
            <a:spLocks/>
          </p:cNvSpPr>
          <p:nvPr/>
        </p:nvSpPr>
        <p:spPr bwMode="auto">
          <a:xfrm>
            <a:off x="8145463" y="5087484"/>
            <a:ext cx="820737" cy="342900"/>
          </a:xfrm>
          <a:custGeom>
            <a:avLst/>
            <a:gdLst>
              <a:gd name="T0" fmla="*/ 592481871 w 21600"/>
              <a:gd name="T1" fmla="*/ 43208083 h 21600"/>
              <a:gd name="T2" fmla="*/ 592481871 w 21600"/>
              <a:gd name="T3" fmla="*/ 43208083 h 21600"/>
              <a:gd name="T4" fmla="*/ 592481871 w 21600"/>
              <a:gd name="T5" fmla="*/ 43208083 h 21600"/>
              <a:gd name="T6" fmla="*/ 592481871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u="sng">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Client3:</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9" name="AutoShape 24">
            <a:extLst>
              <a:ext uri="{FF2B5EF4-FFF2-40B4-BE49-F238E27FC236}">
                <a16:creationId xmlns:a16="http://schemas.microsoft.com/office/drawing/2014/main" id="{AD5C0310-EA5A-4CBA-9F47-9150099F633D}"/>
              </a:ext>
            </a:extLst>
          </p:cNvPr>
          <p:cNvSpPr>
            <a:spLocks/>
          </p:cNvSpPr>
          <p:nvPr/>
        </p:nvSpPr>
        <p:spPr bwMode="auto">
          <a:xfrm>
            <a:off x="7974012" y="5098596"/>
            <a:ext cx="844550" cy="274638"/>
          </a:xfrm>
          <a:custGeom>
            <a:avLst/>
            <a:gdLst>
              <a:gd name="T0" fmla="*/ 645562955 w 21600"/>
              <a:gd name="T1" fmla="*/ 22199562 h 21600"/>
              <a:gd name="T2" fmla="*/ 645562955 w 21600"/>
              <a:gd name="T3" fmla="*/ 22199562 h 21600"/>
              <a:gd name="T4" fmla="*/ 645562955 w 21600"/>
              <a:gd name="T5" fmla="*/ 22199562 h 21600"/>
              <a:gd name="T6" fmla="*/ 645562955 w 21600"/>
              <a:gd name="T7" fmla="*/ 221995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22225" cap="flat" cmpd="sng">
            <a:solidFill>
              <a:srgbClr val="1F1A17"/>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AutoShape 25">
            <a:extLst>
              <a:ext uri="{FF2B5EF4-FFF2-40B4-BE49-F238E27FC236}">
                <a16:creationId xmlns:a16="http://schemas.microsoft.com/office/drawing/2014/main" id="{A0AE76B8-F341-40EC-BDAF-B927DAE3449F}"/>
              </a:ext>
            </a:extLst>
          </p:cNvPr>
          <p:cNvSpPr>
            <a:spLocks/>
          </p:cNvSpPr>
          <p:nvPr/>
        </p:nvSpPr>
        <p:spPr bwMode="auto">
          <a:xfrm>
            <a:off x="7894637" y="5133522"/>
            <a:ext cx="182562" cy="68263"/>
          </a:xfrm>
          <a:custGeom>
            <a:avLst/>
            <a:gdLst>
              <a:gd name="T0" fmla="*/ 6520692 w 21600"/>
              <a:gd name="T1" fmla="*/ 340898 h 21600"/>
              <a:gd name="T2" fmla="*/ 6520692 w 21600"/>
              <a:gd name="T3" fmla="*/ 340898 h 21600"/>
              <a:gd name="T4" fmla="*/ 6520692 w 21600"/>
              <a:gd name="T5" fmla="*/ 340898 h 21600"/>
              <a:gd name="T6" fmla="*/ 6520692 w 21600"/>
              <a:gd name="T7" fmla="*/ 3408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1" name="AutoShape 26">
            <a:extLst>
              <a:ext uri="{FF2B5EF4-FFF2-40B4-BE49-F238E27FC236}">
                <a16:creationId xmlns:a16="http://schemas.microsoft.com/office/drawing/2014/main" id="{286A381A-9365-4F87-9CE7-2CAB348B68BF}"/>
              </a:ext>
            </a:extLst>
          </p:cNvPr>
          <p:cNvSpPr>
            <a:spLocks/>
          </p:cNvSpPr>
          <p:nvPr/>
        </p:nvSpPr>
        <p:spPr bwMode="auto">
          <a:xfrm>
            <a:off x="7905749" y="5144635"/>
            <a:ext cx="160338" cy="46037"/>
          </a:xfrm>
          <a:custGeom>
            <a:avLst/>
            <a:gdLst>
              <a:gd name="T0" fmla="*/ 4417453 w 21600"/>
              <a:gd name="T1" fmla="*/ 104562 h 21600"/>
              <a:gd name="T2" fmla="*/ 4417453 w 21600"/>
              <a:gd name="T3" fmla="*/ 104562 h 21600"/>
              <a:gd name="T4" fmla="*/ 4417453 w 21600"/>
              <a:gd name="T5" fmla="*/ 104562 h 21600"/>
              <a:gd name="T6" fmla="*/ 4417453 w 21600"/>
              <a:gd name="T7" fmla="*/ 1045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AutoShape 27">
            <a:extLst>
              <a:ext uri="{FF2B5EF4-FFF2-40B4-BE49-F238E27FC236}">
                <a16:creationId xmlns:a16="http://schemas.microsoft.com/office/drawing/2014/main" id="{1FAA89E3-E8E3-4349-9B77-6DF6DDA555B4}"/>
              </a:ext>
            </a:extLst>
          </p:cNvPr>
          <p:cNvSpPr>
            <a:spLocks/>
          </p:cNvSpPr>
          <p:nvPr/>
        </p:nvSpPr>
        <p:spPr bwMode="auto">
          <a:xfrm>
            <a:off x="7894637" y="5270047"/>
            <a:ext cx="182562" cy="68263"/>
          </a:xfrm>
          <a:custGeom>
            <a:avLst/>
            <a:gdLst>
              <a:gd name="T0" fmla="*/ 6520692 w 21600"/>
              <a:gd name="T1" fmla="*/ 340898 h 21600"/>
              <a:gd name="T2" fmla="*/ 6520692 w 21600"/>
              <a:gd name="T3" fmla="*/ 340898 h 21600"/>
              <a:gd name="T4" fmla="*/ 6520692 w 21600"/>
              <a:gd name="T5" fmla="*/ 340898 h 21600"/>
              <a:gd name="T6" fmla="*/ 6520692 w 21600"/>
              <a:gd name="T7" fmla="*/ 3408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3" name="AutoShape 28">
            <a:extLst>
              <a:ext uri="{FF2B5EF4-FFF2-40B4-BE49-F238E27FC236}">
                <a16:creationId xmlns:a16="http://schemas.microsoft.com/office/drawing/2014/main" id="{011CAB1D-C541-4332-BDCC-B0CB8223690C}"/>
              </a:ext>
            </a:extLst>
          </p:cNvPr>
          <p:cNvSpPr>
            <a:spLocks/>
          </p:cNvSpPr>
          <p:nvPr/>
        </p:nvSpPr>
        <p:spPr bwMode="auto">
          <a:xfrm>
            <a:off x="7905749" y="5281160"/>
            <a:ext cx="160338" cy="46037"/>
          </a:xfrm>
          <a:custGeom>
            <a:avLst/>
            <a:gdLst>
              <a:gd name="T0" fmla="*/ 4417453 w 21600"/>
              <a:gd name="T1" fmla="*/ 104562 h 21600"/>
              <a:gd name="T2" fmla="*/ 4417453 w 21600"/>
              <a:gd name="T3" fmla="*/ 104562 h 21600"/>
              <a:gd name="T4" fmla="*/ 4417453 w 21600"/>
              <a:gd name="T5" fmla="*/ 104562 h 21600"/>
              <a:gd name="T6" fmla="*/ 4417453 w 21600"/>
              <a:gd name="T7" fmla="*/ 1045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22225" cap="flat" cmpd="sng">
            <a:solidFill>
              <a:srgbClr val="1F1A17"/>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29">
            <a:extLst>
              <a:ext uri="{FF2B5EF4-FFF2-40B4-BE49-F238E27FC236}">
                <a16:creationId xmlns:a16="http://schemas.microsoft.com/office/drawing/2014/main" id="{8CE03C2B-83A9-435D-90AE-A4D3A7348DD0}"/>
              </a:ext>
            </a:extLst>
          </p:cNvPr>
          <p:cNvSpPr>
            <a:spLocks noChangeShapeType="1"/>
          </p:cNvSpPr>
          <p:nvPr/>
        </p:nvSpPr>
        <p:spPr bwMode="auto">
          <a:xfrm flipV="1">
            <a:off x="6937375" y="3125334"/>
            <a:ext cx="523875" cy="798512"/>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0">
            <a:extLst>
              <a:ext uri="{FF2B5EF4-FFF2-40B4-BE49-F238E27FC236}">
                <a16:creationId xmlns:a16="http://schemas.microsoft.com/office/drawing/2014/main" id="{FE086A54-86D2-4A33-A494-4C7562154D70}"/>
              </a:ext>
            </a:extLst>
          </p:cNvPr>
          <p:cNvSpPr>
            <a:spLocks noChangeShapeType="1"/>
          </p:cNvSpPr>
          <p:nvPr/>
        </p:nvSpPr>
        <p:spPr bwMode="auto">
          <a:xfrm>
            <a:off x="7918450" y="3125334"/>
            <a:ext cx="341313" cy="196215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1">
            <a:extLst>
              <a:ext uri="{FF2B5EF4-FFF2-40B4-BE49-F238E27FC236}">
                <a16:creationId xmlns:a16="http://schemas.microsoft.com/office/drawing/2014/main" id="{31D2AB2B-0DF2-4C19-99E2-E358956D9CC4}"/>
              </a:ext>
            </a:extLst>
          </p:cNvPr>
          <p:cNvSpPr>
            <a:spLocks noChangeShapeType="1"/>
          </p:cNvSpPr>
          <p:nvPr/>
        </p:nvSpPr>
        <p:spPr bwMode="auto">
          <a:xfrm>
            <a:off x="7027862" y="4242935"/>
            <a:ext cx="1003300" cy="820737"/>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2">
            <a:extLst>
              <a:ext uri="{FF2B5EF4-FFF2-40B4-BE49-F238E27FC236}">
                <a16:creationId xmlns:a16="http://schemas.microsoft.com/office/drawing/2014/main" id="{5337C7A9-C5A5-4C13-8A72-9113ABF8C1CB}"/>
              </a:ext>
            </a:extLst>
          </p:cNvPr>
          <p:cNvSpPr>
            <a:spLocks noChangeShapeType="1"/>
          </p:cNvSpPr>
          <p:nvPr/>
        </p:nvSpPr>
        <p:spPr bwMode="auto">
          <a:xfrm>
            <a:off x="8145462" y="2966584"/>
            <a:ext cx="2690812" cy="59055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3">
            <a:extLst>
              <a:ext uri="{FF2B5EF4-FFF2-40B4-BE49-F238E27FC236}">
                <a16:creationId xmlns:a16="http://schemas.microsoft.com/office/drawing/2014/main" id="{D7D75F28-3EA0-4373-8E1B-16D775FC4884}"/>
              </a:ext>
            </a:extLst>
          </p:cNvPr>
          <p:cNvSpPr>
            <a:spLocks noChangeShapeType="1"/>
          </p:cNvSpPr>
          <p:nvPr/>
        </p:nvSpPr>
        <p:spPr bwMode="auto">
          <a:xfrm flipV="1">
            <a:off x="8602662" y="3877809"/>
            <a:ext cx="2233612" cy="1185862"/>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AutoShape 34">
            <a:extLst>
              <a:ext uri="{FF2B5EF4-FFF2-40B4-BE49-F238E27FC236}">
                <a16:creationId xmlns:a16="http://schemas.microsoft.com/office/drawing/2014/main" id="{F05C6E8E-58E6-44A7-8067-F9E7D1EC3956}"/>
              </a:ext>
            </a:extLst>
          </p:cNvPr>
          <p:cNvSpPr>
            <a:spLocks/>
          </p:cNvSpPr>
          <p:nvPr/>
        </p:nvSpPr>
        <p:spPr bwMode="auto">
          <a:xfrm>
            <a:off x="9879012" y="4288972"/>
            <a:ext cx="1852612"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&lt;&lt;communication&gt;&gt;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0" name="AutoShape 35">
            <a:extLst>
              <a:ext uri="{FF2B5EF4-FFF2-40B4-BE49-F238E27FC236}">
                <a16:creationId xmlns:a16="http://schemas.microsoft.com/office/drawing/2014/main" id="{2030412D-215C-4779-8A2A-DF50F93ECD06}"/>
              </a:ext>
            </a:extLst>
          </p:cNvPr>
          <p:cNvSpPr>
            <a:spLocks/>
          </p:cNvSpPr>
          <p:nvPr/>
        </p:nvSpPr>
        <p:spPr bwMode="auto">
          <a:xfrm>
            <a:off x="9879012" y="4517572"/>
            <a:ext cx="1795462"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look up addresses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1" name="AutoShape 36">
            <a:extLst>
              <a:ext uri="{FF2B5EF4-FFF2-40B4-BE49-F238E27FC236}">
                <a16:creationId xmlns:a16="http://schemas.microsoft.com/office/drawing/2014/main" id="{9B4CC55B-BF1D-457A-A0EC-4C268719A6D0}"/>
              </a:ext>
            </a:extLst>
          </p:cNvPr>
          <p:cNvSpPr>
            <a:spLocks/>
          </p:cNvSpPr>
          <p:nvPr/>
        </p:nvSpPr>
        <p:spPr bwMode="auto">
          <a:xfrm>
            <a:off x="5715000" y="4608060"/>
            <a:ext cx="1852613"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&lt;&lt;communication&gt;&gt;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2" name="AutoShape 37">
            <a:extLst>
              <a:ext uri="{FF2B5EF4-FFF2-40B4-BE49-F238E27FC236}">
                <a16:creationId xmlns:a16="http://schemas.microsoft.com/office/drawing/2014/main" id="{758AFE09-166E-408C-88E9-E1AD3EBBDB1D}"/>
              </a:ext>
            </a:extLst>
          </p:cNvPr>
          <p:cNvSpPr>
            <a:spLocks/>
          </p:cNvSpPr>
          <p:nvPr/>
        </p:nvSpPr>
        <p:spPr bwMode="auto">
          <a:xfrm>
            <a:off x="5888038" y="4836659"/>
            <a:ext cx="2052637" cy="342900"/>
          </a:xfrm>
          <a:custGeom>
            <a:avLst/>
            <a:gdLst>
              <a:gd name="T0" fmla="*/ 2147483646 w 21600"/>
              <a:gd name="T1" fmla="*/ 43208083 h 21600"/>
              <a:gd name="T2" fmla="*/ 2147483646 w 21600"/>
              <a:gd name="T3" fmla="*/ 43208083 h 21600"/>
              <a:gd name="T4" fmla="*/ 2147483646 w 21600"/>
              <a:gd name="T5" fmla="*/ 43208083 h 21600"/>
              <a:gd name="T6" fmla="*/ 2147483646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exchange messages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3" name="AutoShape 38">
            <a:extLst>
              <a:ext uri="{FF2B5EF4-FFF2-40B4-BE49-F238E27FC236}">
                <a16:creationId xmlns:a16="http://schemas.microsoft.com/office/drawing/2014/main" id="{D7BF4CE6-4756-4B80-BEB8-D225D66EC3C6}"/>
              </a:ext>
            </a:extLst>
          </p:cNvPr>
          <p:cNvSpPr>
            <a:spLocks/>
          </p:cNvSpPr>
          <p:nvPr/>
        </p:nvSpPr>
        <p:spPr bwMode="auto">
          <a:xfrm>
            <a:off x="5203825" y="3239635"/>
            <a:ext cx="1852613"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&lt;&lt;communication&gt;&gt;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4" name="AutoShape 39">
            <a:extLst>
              <a:ext uri="{FF2B5EF4-FFF2-40B4-BE49-F238E27FC236}">
                <a16:creationId xmlns:a16="http://schemas.microsoft.com/office/drawing/2014/main" id="{5BCA44FA-FAF8-4E8E-86B8-C525C5623FE1}"/>
              </a:ext>
            </a:extLst>
          </p:cNvPr>
          <p:cNvSpPr>
            <a:spLocks/>
          </p:cNvSpPr>
          <p:nvPr/>
        </p:nvSpPr>
        <p:spPr bwMode="auto">
          <a:xfrm>
            <a:off x="5203824" y="3468234"/>
            <a:ext cx="2052638" cy="342900"/>
          </a:xfrm>
          <a:custGeom>
            <a:avLst/>
            <a:gdLst>
              <a:gd name="T0" fmla="*/ 2147483646 w 21600"/>
              <a:gd name="T1" fmla="*/ 43208083 h 21600"/>
              <a:gd name="T2" fmla="*/ 2147483646 w 21600"/>
              <a:gd name="T3" fmla="*/ 43208083 h 21600"/>
              <a:gd name="T4" fmla="*/ 2147483646 w 21600"/>
              <a:gd name="T5" fmla="*/ 43208083 h 21600"/>
              <a:gd name="T6" fmla="*/ 2147483646 w 21600"/>
              <a:gd name="T7" fmla="*/ 4320808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exchange messages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5" name="AutoShape 40">
            <a:extLst>
              <a:ext uri="{FF2B5EF4-FFF2-40B4-BE49-F238E27FC236}">
                <a16:creationId xmlns:a16="http://schemas.microsoft.com/office/drawing/2014/main" id="{56481D11-F87A-44A6-AD06-9D4EEBF2167E}"/>
              </a:ext>
            </a:extLst>
          </p:cNvPr>
          <p:cNvSpPr>
            <a:spLocks/>
          </p:cNvSpPr>
          <p:nvPr/>
        </p:nvSpPr>
        <p:spPr bwMode="auto">
          <a:xfrm>
            <a:off x="8101012" y="3536497"/>
            <a:ext cx="1987550"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&lt;&lt;communication&gt;&gt;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6" name="AutoShape 41">
            <a:extLst>
              <a:ext uri="{FF2B5EF4-FFF2-40B4-BE49-F238E27FC236}">
                <a16:creationId xmlns:a16="http://schemas.microsoft.com/office/drawing/2014/main" id="{D84BB599-4103-4602-B3D6-2128366256B6}"/>
              </a:ext>
            </a:extLst>
          </p:cNvPr>
          <p:cNvSpPr>
            <a:spLocks/>
          </p:cNvSpPr>
          <p:nvPr/>
        </p:nvSpPr>
        <p:spPr bwMode="auto">
          <a:xfrm>
            <a:off x="8101013" y="3765097"/>
            <a:ext cx="1989137"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exchange messages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7" name="AutoShape 42">
            <a:extLst>
              <a:ext uri="{FF2B5EF4-FFF2-40B4-BE49-F238E27FC236}">
                <a16:creationId xmlns:a16="http://schemas.microsoft.com/office/drawing/2014/main" id="{8D36C847-063E-47BB-9B58-97C7195C539F}"/>
              </a:ext>
            </a:extLst>
          </p:cNvPr>
          <p:cNvSpPr>
            <a:spLocks/>
          </p:cNvSpPr>
          <p:nvPr/>
        </p:nvSpPr>
        <p:spPr bwMode="auto">
          <a:xfrm>
            <a:off x="9194799" y="2715760"/>
            <a:ext cx="1987550"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&lt;&lt;</a:t>
            </a: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communication</a:t>
            </a: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&gt;&gt;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48" name="AutoShape 43">
            <a:extLst>
              <a:ext uri="{FF2B5EF4-FFF2-40B4-BE49-F238E27FC236}">
                <a16:creationId xmlns:a16="http://schemas.microsoft.com/office/drawing/2014/main" id="{4C8C3216-5403-4D68-825E-2CE02C8D1B50}"/>
              </a:ext>
            </a:extLst>
          </p:cNvPr>
          <p:cNvSpPr>
            <a:spLocks/>
          </p:cNvSpPr>
          <p:nvPr/>
        </p:nvSpPr>
        <p:spPr bwMode="auto">
          <a:xfrm>
            <a:off x="9194800" y="2944360"/>
            <a:ext cx="1795463" cy="244475"/>
          </a:xfrm>
          <a:custGeom>
            <a:avLst/>
            <a:gdLst>
              <a:gd name="T0" fmla="*/ 2147483646 w 21600"/>
              <a:gd name="T1" fmla="*/ 15658997 h 21600"/>
              <a:gd name="T2" fmla="*/ 2147483646 w 21600"/>
              <a:gd name="T3" fmla="*/ 15658997 h 21600"/>
              <a:gd name="T4" fmla="*/ 2147483646 w 21600"/>
              <a:gd name="T5" fmla="*/ 15658997 h 21600"/>
              <a:gd name="T6" fmla="*/ 2147483646 w 21600"/>
              <a:gd name="T7" fmla="*/ 156589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look</a:t>
            </a:r>
            <a:r>
              <a:rPr lang="en-US" altLang="en-US" sz="16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 </a:t>
            </a:r>
            <a:r>
              <a:rPr lang="en-US" altLang="en-US" sz="1600" b="1">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up addresses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cxnSp>
        <p:nvCxnSpPr>
          <p:cNvPr id="49" name="Straight Arrow Connector 2">
            <a:extLst>
              <a:ext uri="{FF2B5EF4-FFF2-40B4-BE49-F238E27FC236}">
                <a16:creationId xmlns:a16="http://schemas.microsoft.com/office/drawing/2014/main" id="{DDD461D9-D722-4159-B188-77C6801A484D}"/>
              </a:ext>
            </a:extLst>
          </p:cNvPr>
          <p:cNvCxnSpPr>
            <a:cxnSpLocks noChangeShapeType="1"/>
          </p:cNvCxnSpPr>
          <p:nvPr/>
        </p:nvCxnSpPr>
        <p:spPr bwMode="auto">
          <a:xfrm flipH="1">
            <a:off x="11182349" y="2053771"/>
            <a:ext cx="323850" cy="1308100"/>
          </a:xfrm>
          <a:prstGeom prst="straightConnector1">
            <a:avLst/>
          </a:prstGeom>
          <a:noFill/>
          <a:ln w="25400" algn="ctr">
            <a:solidFill>
              <a:srgbClr val="00CC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4534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418" name="Rectangle 4">
            <a:extLst>
              <a:ext uri="{FF2B5EF4-FFF2-40B4-BE49-F238E27FC236}">
                <a16:creationId xmlns:a16="http://schemas.microsoft.com/office/drawing/2014/main" id="{15FBF107-55BA-47EF-BE02-D37DA0A56647}"/>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a:solidFill>
                  <a:srgbClr val="FFFFFF"/>
                </a:solidFill>
                <a:latin typeface="Arial" panose="020B0604020202020204" pitchFamily="34" charset="0"/>
                <a:cs typeface="Arial" panose="020B0604020202020204" pitchFamily="34" charset="0"/>
                <a:sym typeface="Arial" panose="020B0604020202020204" pitchFamily="34" charset="0"/>
              </a:rPr>
              <a:t>How Does The Client-server Architectural Pattern Subscribe To Principles Of Good Architectural Design?  </a:t>
            </a:r>
            <a:endParaRPr lang="en-US" altLang="en-US" sz="2800">
              <a:solidFill>
                <a:srgbClr val="FFFFFF"/>
              </a:solidFill>
            </a:endParaRPr>
          </a:p>
        </p:txBody>
      </p:sp>
      <p:sp>
        <p:nvSpPr>
          <p:cNvPr id="60419" name="Rectangle 5">
            <a:extLst>
              <a:ext uri="{FF2B5EF4-FFF2-40B4-BE49-F238E27FC236}">
                <a16:creationId xmlns:a16="http://schemas.microsoft.com/office/drawing/2014/main" id="{0F4CBB7F-C6A2-4042-A50B-BBADA8EE2C82}"/>
              </a:ext>
            </a:extLst>
          </p:cNvPr>
          <p:cNvSpPr>
            <a:spLocks noGrp="1"/>
          </p:cNvSpPr>
          <p:nvPr>
            <p:ph type="body" idx="1"/>
          </p:nvPr>
        </p:nvSpPr>
        <p:spPr>
          <a:xfrm>
            <a:off x="5314547" y="801866"/>
            <a:ext cx="6601681"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1. </a:t>
            </a:r>
            <a:r>
              <a:rPr lang="en-US" altLang="en-US" sz="2200" i="1" dirty="0">
                <a:solidFill>
                  <a:srgbClr val="000000"/>
                </a:solidFill>
                <a:latin typeface="Times New Roman" panose="02020603050405020304" pitchFamily="18" charset="0"/>
                <a:sym typeface="Times New Roman" panose="02020603050405020304" pitchFamily="18" charset="0"/>
              </a:rPr>
              <a:t>Divide and conquer</a:t>
            </a:r>
            <a:r>
              <a:rPr lang="en-US" altLang="en-US" sz="2200" dirty="0">
                <a:solidFill>
                  <a:srgbClr val="000000"/>
                </a:solidFill>
                <a:latin typeface="Times New Roman" panose="02020603050405020304" pitchFamily="18" charset="0"/>
                <a:sym typeface="Times New Roman" panose="02020603050405020304" pitchFamily="18" charset="0"/>
              </a:rPr>
              <a:t>: Dividing the system into client and server processes is a </a:t>
            </a:r>
            <a:r>
              <a:rPr lang="en-US" altLang="en-US" sz="2200" b="1" dirty="0">
                <a:solidFill>
                  <a:srgbClr val="000000"/>
                </a:solidFill>
                <a:latin typeface="Times New Roman" panose="02020603050405020304" pitchFamily="18" charset="0"/>
                <a:sym typeface="Times New Roman" panose="02020603050405020304" pitchFamily="18" charset="0"/>
              </a:rPr>
              <a:t>strong</a:t>
            </a:r>
            <a:r>
              <a:rPr lang="en-US" altLang="en-US" sz="2200" dirty="0">
                <a:solidFill>
                  <a:srgbClr val="000000"/>
                </a:solidFill>
                <a:latin typeface="Times New Roman" panose="02020603050405020304" pitchFamily="18" charset="0"/>
                <a:sym typeface="Times New Roman" panose="02020603050405020304" pitchFamily="18" charset="0"/>
              </a:rPr>
              <a:t> way to divide the system. </a:t>
            </a:r>
          </a:p>
          <a:p>
            <a:pPr marL="771525" lvl="2" indent="-195263">
              <a:spcBef>
                <a:spcPts val="400"/>
              </a:spcBef>
              <a:buFontTx/>
              <a:buChar char="—"/>
            </a:pPr>
            <a:r>
              <a:rPr lang="en-US" altLang="en-US" sz="2200" dirty="0">
                <a:solidFill>
                  <a:srgbClr val="000000"/>
                </a:solidFill>
                <a:latin typeface="Times New Roman" panose="02020603050405020304" pitchFamily="18" charset="0"/>
                <a:sym typeface="Times New Roman" panose="02020603050405020304" pitchFamily="18" charset="0"/>
              </a:rPr>
              <a:t> </a:t>
            </a:r>
            <a:r>
              <a:rPr lang="en-US" altLang="en-US" sz="2200" dirty="0">
                <a:solidFill>
                  <a:srgbClr val="000000"/>
                </a:solidFill>
                <a:latin typeface="Times New Roman" panose="02020603050405020304" pitchFamily="18" charset="0"/>
                <a:sym typeface="Wingdings" panose="05000000000000000000" pitchFamily="2" charset="2"/>
              </a:rPr>
              <a:t> </a:t>
            </a:r>
            <a:r>
              <a:rPr lang="en-US" altLang="en-US" sz="2200" dirty="0">
                <a:solidFill>
                  <a:srgbClr val="000000"/>
                </a:solidFill>
                <a:latin typeface="Times New Roman" panose="02020603050405020304" pitchFamily="18" charset="0"/>
                <a:sym typeface="Times New Roman" panose="02020603050405020304" pitchFamily="18" charset="0"/>
              </a:rPr>
              <a:t>Each can be separately developed.</a:t>
            </a:r>
          </a:p>
          <a:p>
            <a:pPr marL="771525" lvl="2" indent="-195263">
              <a:spcBef>
                <a:spcPts val="400"/>
              </a:spcBef>
              <a:buFontTx/>
              <a:buChar char="—"/>
            </a:pPr>
            <a:endParaRPr lang="en-US" altLang="en-US" sz="2200" dirty="0">
              <a:solidFill>
                <a:srgbClr val="000000"/>
              </a:solidFill>
              <a:latin typeface="Times New Roman" panose="02020603050405020304" pitchFamily="18" charset="0"/>
              <a:sym typeface="Times New Roman" panose="02020603050405020304" pitchFamily="18" charset="0"/>
            </a:endParaRPr>
          </a:p>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2. </a:t>
            </a:r>
            <a:r>
              <a:rPr lang="en-US" altLang="en-US" sz="2200" i="1" dirty="0">
                <a:solidFill>
                  <a:srgbClr val="000000"/>
                </a:solidFill>
                <a:latin typeface="Times New Roman" panose="02020603050405020304" pitchFamily="18" charset="0"/>
                <a:sym typeface="Times New Roman" panose="02020603050405020304" pitchFamily="18" charset="0"/>
              </a:rPr>
              <a:t>Increase cohesion</a:t>
            </a:r>
            <a:r>
              <a:rPr lang="en-US" altLang="en-US" sz="2200" dirty="0">
                <a:solidFill>
                  <a:srgbClr val="000000"/>
                </a:solidFill>
                <a:latin typeface="Times New Roman" panose="02020603050405020304" pitchFamily="18" charset="0"/>
                <a:sym typeface="Times New Roman" panose="02020603050405020304" pitchFamily="18" charset="0"/>
              </a:rPr>
              <a:t>: Server can </a:t>
            </a:r>
            <a:r>
              <a:rPr lang="en-US" altLang="en-US" sz="2200" b="1" dirty="0">
                <a:solidFill>
                  <a:srgbClr val="000000"/>
                </a:solidFill>
                <a:latin typeface="Times New Roman" panose="02020603050405020304" pitchFamily="18" charset="0"/>
                <a:sym typeface="Times New Roman" panose="02020603050405020304" pitchFamily="18" charset="0"/>
              </a:rPr>
              <a:t>each</a:t>
            </a:r>
            <a:r>
              <a:rPr lang="en-US" altLang="en-US" sz="2200" dirty="0">
                <a:solidFill>
                  <a:srgbClr val="000000"/>
                </a:solidFill>
                <a:latin typeface="Times New Roman" panose="02020603050405020304" pitchFamily="18" charset="0"/>
                <a:sym typeface="Times New Roman" panose="02020603050405020304" pitchFamily="18" charset="0"/>
              </a:rPr>
              <a:t> provide </a:t>
            </a:r>
            <a:r>
              <a:rPr lang="en-US" altLang="en-US" sz="2200" b="1" dirty="0">
                <a:solidFill>
                  <a:srgbClr val="000000"/>
                </a:solidFill>
                <a:latin typeface="Times New Roman" panose="02020603050405020304" pitchFamily="18" charset="0"/>
                <a:sym typeface="Times New Roman" panose="02020603050405020304" pitchFamily="18" charset="0"/>
              </a:rPr>
              <a:t>cohesive services </a:t>
            </a:r>
            <a:r>
              <a:rPr lang="en-US" altLang="en-US" sz="2200" dirty="0">
                <a:solidFill>
                  <a:srgbClr val="000000"/>
                </a:solidFill>
                <a:latin typeface="Times New Roman" panose="02020603050405020304" pitchFamily="18" charset="0"/>
                <a:sym typeface="Times New Roman" panose="02020603050405020304" pitchFamily="18" charset="0"/>
              </a:rPr>
              <a:t>to clients.</a:t>
            </a:r>
          </a:p>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 </a:t>
            </a:r>
          </a:p>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3. </a:t>
            </a:r>
            <a:r>
              <a:rPr lang="en-US" altLang="en-US" sz="2200" i="1" dirty="0">
                <a:solidFill>
                  <a:srgbClr val="000000"/>
                </a:solidFill>
                <a:latin typeface="Times New Roman" panose="02020603050405020304" pitchFamily="18" charset="0"/>
                <a:sym typeface="Times New Roman" panose="02020603050405020304" pitchFamily="18" charset="0"/>
              </a:rPr>
              <a:t>Reduce coupling</a:t>
            </a:r>
            <a:r>
              <a:rPr lang="en-US" altLang="en-US" sz="2200" dirty="0">
                <a:solidFill>
                  <a:srgbClr val="000000"/>
                </a:solidFill>
                <a:latin typeface="Times New Roman" panose="02020603050405020304" pitchFamily="18" charset="0"/>
                <a:sym typeface="Times New Roman" panose="02020603050405020304" pitchFamily="18" charset="0"/>
              </a:rPr>
              <a:t>: There is usually only </a:t>
            </a:r>
            <a:r>
              <a:rPr lang="en-US" altLang="en-US" sz="2200" b="1" dirty="0">
                <a:solidFill>
                  <a:srgbClr val="000000"/>
                </a:solidFill>
                <a:latin typeface="Times New Roman" panose="02020603050405020304" pitchFamily="18" charset="0"/>
                <a:sym typeface="Times New Roman" panose="02020603050405020304" pitchFamily="18" charset="0"/>
              </a:rPr>
              <a:t>one</a:t>
            </a:r>
            <a:r>
              <a:rPr lang="en-US" altLang="en-US" sz="2200" dirty="0">
                <a:solidFill>
                  <a:srgbClr val="000000"/>
                </a:solidFill>
                <a:latin typeface="Times New Roman" panose="02020603050405020304" pitchFamily="18" charset="0"/>
                <a:sym typeface="Times New Roman" panose="02020603050405020304" pitchFamily="18" charset="0"/>
              </a:rPr>
              <a:t> communication channel exchanging </a:t>
            </a:r>
            <a:r>
              <a:rPr lang="en-US" altLang="en-US" sz="2200" u="sng" dirty="0">
                <a:solidFill>
                  <a:srgbClr val="000000"/>
                </a:solidFill>
                <a:latin typeface="Times New Roman" panose="02020603050405020304" pitchFamily="18" charset="0"/>
                <a:sym typeface="Times New Roman" panose="02020603050405020304" pitchFamily="18" charset="0"/>
              </a:rPr>
              <a:t>simple messages</a:t>
            </a:r>
            <a:r>
              <a:rPr lang="en-US" altLang="en-US" sz="2200" dirty="0">
                <a:solidFill>
                  <a:srgbClr val="000000"/>
                </a:solidFill>
                <a:latin typeface="Times New Roman" panose="02020603050405020304" pitchFamily="18" charset="0"/>
                <a:sym typeface="Times New Roman" panose="02020603050405020304" pitchFamily="18" charset="0"/>
              </a:rPr>
              <a:t>.</a:t>
            </a:r>
          </a:p>
          <a:p>
            <a:pPr marL="190500" lvl="1">
              <a:spcBef>
                <a:spcPts val="400"/>
              </a:spcBef>
            </a:pPr>
            <a:endParaRPr lang="en-US" altLang="en-US" sz="2200" dirty="0">
              <a:solidFill>
                <a:srgbClr val="000000"/>
              </a:solidFill>
              <a:latin typeface="Times New Roman" panose="02020603050405020304" pitchFamily="18" charset="0"/>
              <a:sym typeface="Times New Roman" panose="02020603050405020304" pitchFamily="18" charset="0"/>
            </a:endParaRPr>
          </a:p>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4. </a:t>
            </a:r>
            <a:r>
              <a:rPr lang="en-US" altLang="en-US" sz="2200" i="1" dirty="0">
                <a:solidFill>
                  <a:srgbClr val="000000"/>
                </a:solidFill>
                <a:latin typeface="Times New Roman" panose="02020603050405020304" pitchFamily="18" charset="0"/>
                <a:sym typeface="Times New Roman" panose="02020603050405020304" pitchFamily="18" charset="0"/>
              </a:rPr>
              <a:t>Increase abstraction</a:t>
            </a:r>
            <a:r>
              <a:rPr lang="en-US" altLang="en-US" sz="2200" dirty="0">
                <a:solidFill>
                  <a:srgbClr val="000000"/>
                </a:solidFill>
                <a:latin typeface="Times New Roman" panose="02020603050405020304" pitchFamily="18" charset="0"/>
                <a:sym typeface="Times New Roman" panose="02020603050405020304" pitchFamily="18" charset="0"/>
              </a:rPr>
              <a:t>: Separate distributed components are often good abstractions.   </a:t>
            </a:r>
            <a:r>
              <a:rPr lang="en-US" altLang="en-US" sz="2200" b="1" dirty="0">
                <a:solidFill>
                  <a:srgbClr val="000000"/>
                </a:solidFill>
                <a:latin typeface="Times New Roman" panose="02020603050405020304" pitchFamily="18" charset="0"/>
                <a:sym typeface="Times New Roman" panose="02020603050405020304" pitchFamily="18" charset="0"/>
              </a:rPr>
              <a:t>What does this sentence mean to you?  Abstractions??</a:t>
            </a:r>
          </a:p>
          <a:p>
            <a:pPr marL="190500" lvl="1">
              <a:spcBef>
                <a:spcPts val="400"/>
              </a:spcBef>
            </a:pPr>
            <a:endParaRPr lang="en-US" altLang="en-US" sz="2200" dirty="0">
              <a:solidFill>
                <a:srgbClr val="000000"/>
              </a:solidFill>
              <a:latin typeface="Times New Roman" panose="02020603050405020304" pitchFamily="18" charset="0"/>
              <a:sym typeface="Times New Roman" panose="02020603050405020304" pitchFamily="18" charset="0"/>
            </a:endParaRPr>
          </a:p>
          <a:p>
            <a:pPr marL="190500" lvl="1">
              <a:spcBef>
                <a:spcPts val="400"/>
              </a:spcBef>
            </a:pPr>
            <a:r>
              <a:rPr lang="en-US" altLang="en-US" sz="2200" dirty="0">
                <a:solidFill>
                  <a:srgbClr val="000000"/>
                </a:solidFill>
                <a:latin typeface="Times New Roman" panose="02020603050405020304" pitchFamily="18" charset="0"/>
                <a:sym typeface="Times New Roman" panose="02020603050405020304" pitchFamily="18" charset="0"/>
              </a:rPr>
              <a:t>6. </a:t>
            </a:r>
            <a:r>
              <a:rPr lang="en-US" altLang="en-US" sz="2200" i="1" dirty="0">
                <a:solidFill>
                  <a:srgbClr val="000000"/>
                </a:solidFill>
                <a:latin typeface="Times New Roman" panose="02020603050405020304" pitchFamily="18" charset="0"/>
                <a:sym typeface="Times New Roman" panose="02020603050405020304" pitchFamily="18" charset="0"/>
              </a:rPr>
              <a:t>Increase reuse</a:t>
            </a:r>
            <a:r>
              <a:rPr lang="en-US" altLang="en-US" sz="2200" dirty="0">
                <a:solidFill>
                  <a:srgbClr val="000000"/>
                </a:solidFill>
                <a:latin typeface="Times New Roman" panose="02020603050405020304" pitchFamily="18" charset="0"/>
                <a:sym typeface="Times New Roman" panose="02020603050405020304" pitchFamily="18" charset="0"/>
              </a:rPr>
              <a:t>: It is often possible to find suitable </a:t>
            </a:r>
            <a:r>
              <a:rPr lang="en-US" altLang="en-US" sz="2200" b="1" dirty="0">
                <a:solidFill>
                  <a:srgbClr val="000000"/>
                </a:solidFill>
                <a:latin typeface="Times New Roman" panose="02020603050405020304" pitchFamily="18" charset="0"/>
                <a:sym typeface="Times New Roman" panose="02020603050405020304" pitchFamily="18" charset="0"/>
              </a:rPr>
              <a:t>frameworks</a:t>
            </a:r>
            <a:r>
              <a:rPr lang="en-US" altLang="en-US" sz="2200" dirty="0">
                <a:solidFill>
                  <a:srgbClr val="000000"/>
                </a:solidFill>
                <a:latin typeface="Times New Roman" panose="02020603050405020304" pitchFamily="18" charset="0"/>
                <a:sym typeface="Times New Roman" panose="02020603050405020304" pitchFamily="18" charset="0"/>
              </a:rPr>
              <a:t> on which to build good distributed systems.  Sample architectures already exist.  However, client-server systems are often </a:t>
            </a:r>
            <a:r>
              <a:rPr lang="en-US" altLang="en-US" sz="2200" b="1" dirty="0">
                <a:solidFill>
                  <a:srgbClr val="000000"/>
                </a:solidFill>
                <a:latin typeface="Times New Roman" panose="02020603050405020304" pitchFamily="18" charset="0"/>
                <a:sym typeface="Times New Roman" panose="02020603050405020304" pitchFamily="18" charset="0"/>
              </a:rPr>
              <a:t>very application specific</a:t>
            </a:r>
            <a:r>
              <a:rPr lang="en-US" altLang="en-US" sz="2200" dirty="0">
                <a:solidFill>
                  <a:srgbClr val="000000"/>
                </a:solidFill>
                <a:latin typeface="Times New Roman" panose="02020603050405020304" pitchFamily="18" charset="0"/>
                <a:sym typeface="Times New Roman" panose="02020603050405020304" pitchFamily="18" charset="0"/>
              </a:rPr>
              <a:t>.</a:t>
            </a:r>
            <a:endParaRPr lang="en-US" altLang="en-US" sz="2200"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1682" name="Rectangle 4">
            <a:extLst>
              <a:ext uri="{FF2B5EF4-FFF2-40B4-BE49-F238E27FC236}">
                <a16:creationId xmlns:a16="http://schemas.microsoft.com/office/drawing/2014/main" id="{074FB85B-F6FF-40E1-B4DB-357819E16E4E}"/>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b="1" dirty="0">
                <a:solidFill>
                  <a:srgbClr val="FFFFFF"/>
                </a:solidFill>
                <a:latin typeface="Arial" panose="020B0604020202020204" pitchFamily="34" charset="0"/>
                <a:cs typeface="Arial" panose="020B0604020202020204" pitchFamily="34" charset="0"/>
                <a:sym typeface="Arial" panose="020B0604020202020204" pitchFamily="34" charset="0"/>
              </a:rPr>
              <a:t>The Pipe-and-Filter Architectural Pattern </a:t>
            </a:r>
            <a:endParaRPr lang="en-US" altLang="en-US" dirty="0">
              <a:solidFill>
                <a:srgbClr val="FFFFFF"/>
              </a:solidFill>
            </a:endParaRPr>
          </a:p>
        </p:txBody>
      </p:sp>
      <p:sp>
        <p:nvSpPr>
          <p:cNvPr id="71683" name="Rectangle 5">
            <a:extLst>
              <a:ext uri="{FF2B5EF4-FFF2-40B4-BE49-F238E27FC236}">
                <a16:creationId xmlns:a16="http://schemas.microsoft.com/office/drawing/2014/main" id="{AE12BFAC-F7B5-4B0E-8BE4-E5F9B5B415AF}"/>
              </a:ext>
            </a:extLst>
          </p:cNvPr>
          <p:cNvSpPr>
            <a:spLocks noGrp="1"/>
          </p:cNvSpPr>
          <p:nvPr>
            <p:ph type="body" idx="1"/>
          </p:nvPr>
        </p:nvSpPr>
        <p:spPr>
          <a:xfrm>
            <a:off x="5314547" y="801866"/>
            <a:ext cx="6645223" cy="52306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spcBef>
                <a:spcPts val="500"/>
              </a:spcBef>
              <a:buFont typeface="Wingdings" panose="05000000000000000000" pitchFamily="2" charset="2"/>
              <a:buChar char="v"/>
            </a:pPr>
            <a:r>
              <a:rPr lang="en-US" altLang="en-US" sz="2000" b="1" dirty="0">
                <a:solidFill>
                  <a:srgbClr val="000000"/>
                </a:solidFill>
                <a:latin typeface="Times New Roman" panose="02020603050405020304" pitchFamily="18" charset="0"/>
                <a:sym typeface="Times New Roman" panose="02020603050405020304" pitchFamily="18" charset="0"/>
              </a:rPr>
              <a:t>Streams of data, in a relatively simple format, passed through </a:t>
            </a:r>
            <a:r>
              <a:rPr lang="en-US" altLang="en-US" sz="2000" b="1" u="sng" dirty="0">
                <a:solidFill>
                  <a:srgbClr val="000000"/>
                </a:solidFill>
                <a:latin typeface="Times New Roman" panose="02020603050405020304" pitchFamily="18" charset="0"/>
                <a:sym typeface="Times New Roman" panose="02020603050405020304" pitchFamily="18" charset="0"/>
              </a:rPr>
              <a:t>series of processes</a:t>
            </a:r>
          </a:p>
          <a:p>
            <a:pPr>
              <a:spcBef>
                <a:spcPts val="5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Data constantly fed into a pipeline;  Each component transforms the data in some way. </a:t>
            </a:r>
          </a:p>
          <a:p>
            <a:pPr>
              <a:spcBef>
                <a:spcPts val="5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The processes work </a:t>
            </a:r>
            <a:r>
              <a:rPr lang="en-US" altLang="en-US" sz="2000" b="1" i="1" u="sng" dirty="0">
                <a:solidFill>
                  <a:srgbClr val="000000"/>
                </a:solidFill>
                <a:latin typeface="Times New Roman" panose="02020603050405020304" pitchFamily="18" charset="0"/>
                <a:sym typeface="Times New Roman" panose="02020603050405020304" pitchFamily="18" charset="0"/>
              </a:rPr>
              <a:t>concurrently</a:t>
            </a:r>
            <a:r>
              <a:rPr lang="en-US" altLang="en-US" sz="2000" dirty="0">
                <a:solidFill>
                  <a:srgbClr val="000000"/>
                </a:solidFill>
                <a:latin typeface="Times New Roman" panose="02020603050405020304" pitchFamily="18" charset="0"/>
                <a:sym typeface="Times New Roman" panose="02020603050405020304" pitchFamily="18" charset="0"/>
              </a:rPr>
              <a:t>. Constant data in and coming out.</a:t>
            </a:r>
          </a:p>
          <a:p>
            <a:pPr>
              <a:spcBef>
                <a:spcPts val="5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Information flow is unidirectional.</a:t>
            </a:r>
          </a:p>
          <a:p>
            <a:pPr>
              <a:spcBef>
                <a:spcPts val="5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Very flexible architecture.</a:t>
            </a:r>
          </a:p>
          <a:p>
            <a:pPr marL="919163" lvl="2" indent="-342900">
              <a:spcBef>
                <a:spcPts val="400"/>
              </a:spcBef>
              <a:buFont typeface="Wingdings" panose="05000000000000000000" pitchFamily="2" charset="2"/>
              <a:buChar char="Ø"/>
            </a:pPr>
            <a:r>
              <a:rPr lang="en-US" altLang="en-US" dirty="0">
                <a:solidFill>
                  <a:srgbClr val="000000"/>
                </a:solidFill>
                <a:latin typeface="Times New Roman" panose="02020603050405020304" pitchFamily="18" charset="0"/>
                <a:sym typeface="Times New Roman" panose="02020603050405020304" pitchFamily="18" charset="0"/>
              </a:rPr>
              <a:t>Almost all the components could be </a:t>
            </a:r>
            <a:r>
              <a:rPr lang="en-US" altLang="en-US" b="1" dirty="0">
                <a:solidFill>
                  <a:srgbClr val="000000"/>
                </a:solidFill>
                <a:latin typeface="Times New Roman" panose="02020603050405020304" pitchFamily="18" charset="0"/>
                <a:sym typeface="Times New Roman" panose="02020603050405020304" pitchFamily="18" charset="0"/>
              </a:rPr>
              <a:t>removed</a:t>
            </a:r>
            <a:r>
              <a:rPr lang="en-US" altLang="en-US" dirty="0">
                <a:solidFill>
                  <a:srgbClr val="000000"/>
                </a:solidFill>
                <a:latin typeface="Times New Roman" panose="02020603050405020304" pitchFamily="18" charset="0"/>
                <a:sym typeface="Times New Roman" panose="02020603050405020304" pitchFamily="18" charset="0"/>
              </a:rPr>
              <a:t>.</a:t>
            </a:r>
          </a:p>
          <a:p>
            <a:pPr marL="919163" lvl="2" indent="-342900">
              <a:spcBef>
                <a:spcPts val="400"/>
              </a:spcBef>
              <a:buFont typeface="Wingdings" panose="05000000000000000000" pitchFamily="2" charset="2"/>
              <a:buChar char="Ø"/>
            </a:pPr>
            <a:r>
              <a:rPr lang="en-US" altLang="en-US" dirty="0">
                <a:solidFill>
                  <a:srgbClr val="000000"/>
                </a:solidFill>
                <a:latin typeface="Times New Roman" panose="02020603050405020304" pitchFamily="18" charset="0"/>
                <a:sym typeface="Times New Roman" panose="02020603050405020304" pitchFamily="18" charset="0"/>
              </a:rPr>
              <a:t>Components may </a:t>
            </a:r>
            <a:r>
              <a:rPr lang="en-US" altLang="en-US" b="1" dirty="0">
                <a:solidFill>
                  <a:srgbClr val="000000"/>
                </a:solidFill>
                <a:latin typeface="Times New Roman" panose="02020603050405020304" pitchFamily="18" charset="0"/>
                <a:sym typeface="Times New Roman" panose="02020603050405020304" pitchFamily="18" charset="0"/>
              </a:rPr>
              <a:t>added</a:t>
            </a:r>
            <a:r>
              <a:rPr lang="en-US" altLang="en-US" dirty="0">
                <a:solidFill>
                  <a:srgbClr val="000000"/>
                </a:solidFill>
                <a:latin typeface="Times New Roman" panose="02020603050405020304" pitchFamily="18" charset="0"/>
                <a:sym typeface="Times New Roman" panose="02020603050405020304" pitchFamily="18" charset="0"/>
              </a:rPr>
              <a:t>, </a:t>
            </a:r>
            <a:r>
              <a:rPr lang="en-US" altLang="en-US" b="1" dirty="0">
                <a:solidFill>
                  <a:srgbClr val="000000"/>
                </a:solidFill>
                <a:latin typeface="Times New Roman" panose="02020603050405020304" pitchFamily="18" charset="0"/>
                <a:sym typeface="Times New Roman" panose="02020603050405020304" pitchFamily="18" charset="0"/>
              </a:rPr>
              <a:t>changed</a:t>
            </a:r>
            <a:r>
              <a:rPr lang="en-US" altLang="en-US" dirty="0">
                <a:solidFill>
                  <a:srgbClr val="000000"/>
                </a:solidFill>
                <a:latin typeface="Times New Roman" panose="02020603050405020304" pitchFamily="18" charset="0"/>
                <a:sym typeface="Times New Roman" panose="02020603050405020304" pitchFamily="18" charset="0"/>
              </a:rPr>
              <a:t>, </a:t>
            </a:r>
            <a:r>
              <a:rPr lang="en-US" altLang="en-US" b="1" dirty="0">
                <a:solidFill>
                  <a:srgbClr val="000000"/>
                </a:solidFill>
                <a:latin typeface="Times New Roman" panose="02020603050405020304" pitchFamily="18" charset="0"/>
                <a:sym typeface="Times New Roman" panose="02020603050405020304" pitchFamily="18" charset="0"/>
              </a:rPr>
              <a:t>deleted</a:t>
            </a:r>
            <a:r>
              <a:rPr lang="en-US" altLang="en-US" dirty="0">
                <a:solidFill>
                  <a:srgbClr val="000000"/>
                </a:solidFill>
                <a:latin typeface="Times New Roman" panose="02020603050405020304" pitchFamily="18" charset="0"/>
                <a:sym typeface="Times New Roman" panose="02020603050405020304" pitchFamily="18" charset="0"/>
              </a:rPr>
              <a:t>, </a:t>
            </a:r>
            <a:r>
              <a:rPr lang="en-US" altLang="en-US" b="1" dirty="0">
                <a:solidFill>
                  <a:srgbClr val="000000"/>
                </a:solidFill>
                <a:latin typeface="Times New Roman" panose="02020603050405020304" pitchFamily="18" charset="0"/>
                <a:sym typeface="Times New Roman" panose="02020603050405020304" pitchFamily="18" charset="0"/>
              </a:rPr>
              <a:t>reordered</a:t>
            </a:r>
            <a:r>
              <a:rPr lang="en-US" altLang="en-US" dirty="0">
                <a:solidFill>
                  <a:srgbClr val="000000"/>
                </a:solidFill>
                <a:latin typeface="Times New Roman" panose="02020603050405020304" pitchFamily="18" charset="0"/>
                <a:sym typeface="Times New Roman" panose="02020603050405020304" pitchFamily="18" charset="0"/>
              </a:rPr>
              <a:t>…</a:t>
            </a:r>
          </a:p>
          <a:p>
            <a:pPr marL="919163" lvl="2" indent="-342900">
              <a:spcBef>
                <a:spcPts val="400"/>
              </a:spcBef>
              <a:buFont typeface="Wingdings" panose="05000000000000000000" pitchFamily="2" charset="2"/>
              <a:buChar char="Ø"/>
            </a:pPr>
            <a:r>
              <a:rPr lang="en-US" altLang="en-US" sz="2000" dirty="0">
                <a:solidFill>
                  <a:srgbClr val="000000"/>
                </a:solidFill>
                <a:latin typeface="Times New Roman" panose="02020603050405020304" pitchFamily="18" charset="0"/>
                <a:sym typeface="Times New Roman" panose="02020603050405020304" pitchFamily="18" charset="0"/>
              </a:rPr>
              <a:t>Very flexible particularly (for example) as in </a:t>
            </a:r>
            <a:r>
              <a:rPr lang="en-US" altLang="en-US" sz="2000" u="sng" dirty="0">
                <a:solidFill>
                  <a:srgbClr val="000000"/>
                </a:solidFill>
                <a:latin typeface="Times New Roman" panose="02020603050405020304" pitchFamily="18" charset="0"/>
                <a:sym typeface="Times New Roman" panose="02020603050405020304" pitchFamily="18" charset="0"/>
              </a:rPr>
              <a:t>converting</a:t>
            </a:r>
            <a:r>
              <a:rPr lang="en-US" altLang="en-US" sz="2000" dirty="0">
                <a:solidFill>
                  <a:srgbClr val="000000"/>
                </a:solidFill>
                <a:latin typeface="Times New Roman" panose="02020603050405020304" pitchFamily="18" charset="0"/>
                <a:sym typeface="Times New Roman" panose="02020603050405020304" pitchFamily="18" charset="0"/>
              </a:rPr>
              <a:t> </a:t>
            </a:r>
            <a:r>
              <a:rPr lang="en-US" altLang="en-US" sz="2000" b="1" u="sng" dirty="0">
                <a:solidFill>
                  <a:srgbClr val="000000"/>
                </a:solidFill>
                <a:latin typeface="Times New Roman" panose="02020603050405020304" pitchFamily="18" charset="0"/>
                <a:sym typeface="Times New Roman" panose="02020603050405020304" pitchFamily="18" charset="0"/>
              </a:rPr>
              <a:t>data</a:t>
            </a:r>
            <a:r>
              <a:rPr lang="en-US" altLang="en-US" sz="2000" dirty="0">
                <a:solidFill>
                  <a:srgbClr val="000000"/>
                </a:solidFill>
                <a:latin typeface="Times New Roman" panose="02020603050405020304" pitchFamily="18" charset="0"/>
                <a:sym typeface="Times New Roman" panose="02020603050405020304" pitchFamily="18" charset="0"/>
              </a:rPr>
              <a:t> or </a:t>
            </a:r>
            <a:r>
              <a:rPr lang="en-US" altLang="en-US" sz="2000" u="sng" dirty="0">
                <a:solidFill>
                  <a:srgbClr val="000000"/>
                </a:solidFill>
                <a:latin typeface="Times New Roman" panose="02020603050405020304" pitchFamily="18" charset="0"/>
                <a:sym typeface="Times New Roman" panose="02020603050405020304" pitchFamily="18" charset="0"/>
              </a:rPr>
              <a:t>filtering</a:t>
            </a:r>
            <a:r>
              <a:rPr lang="en-US" altLang="en-US" sz="2000" dirty="0">
                <a:solidFill>
                  <a:srgbClr val="000000"/>
                </a:solidFill>
                <a:latin typeface="Times New Roman" panose="02020603050405020304" pitchFamily="18" charset="0"/>
                <a:sym typeface="Times New Roman" panose="02020603050405020304" pitchFamily="18" charset="0"/>
              </a:rPr>
              <a:t> out (removing) </a:t>
            </a:r>
            <a:r>
              <a:rPr lang="en-US" altLang="en-US" sz="2000" b="1" u="sng" dirty="0">
                <a:solidFill>
                  <a:srgbClr val="000000"/>
                </a:solidFill>
                <a:latin typeface="Times New Roman" panose="02020603050405020304" pitchFamily="18" charset="0"/>
                <a:sym typeface="Times New Roman" panose="02020603050405020304" pitchFamily="18" charset="0"/>
              </a:rPr>
              <a:t>characters</a:t>
            </a:r>
            <a:r>
              <a:rPr lang="en-US" altLang="en-US" sz="2000" dirty="0">
                <a:solidFill>
                  <a:srgbClr val="000000"/>
                </a:solidFill>
                <a:latin typeface="Times New Roman" panose="02020603050405020304" pitchFamily="18" charset="0"/>
                <a:sym typeface="Times New Roman" panose="02020603050405020304" pitchFamily="18" charset="0"/>
              </a:rPr>
              <a:t> or ‘</a:t>
            </a:r>
            <a:r>
              <a:rPr lang="en-US" altLang="en-US" sz="2000" b="1" u="sng" dirty="0">
                <a:solidFill>
                  <a:srgbClr val="000000"/>
                </a:solidFill>
                <a:latin typeface="Times New Roman" panose="02020603050405020304" pitchFamily="18" charset="0"/>
                <a:sym typeface="Times New Roman" panose="02020603050405020304" pitchFamily="18" charset="0"/>
              </a:rPr>
              <a:t>features</a:t>
            </a:r>
            <a:r>
              <a:rPr lang="en-US" altLang="en-US" sz="2000" dirty="0">
                <a:solidFill>
                  <a:srgbClr val="000000"/>
                </a:solidFill>
                <a:latin typeface="Times New Roman" panose="02020603050405020304" pitchFamily="18" charset="0"/>
                <a:sym typeface="Times New Roman" panose="02020603050405020304" pitchFamily="18" charset="0"/>
              </a:rPr>
              <a:t>’, etc.</a:t>
            </a:r>
          </a:p>
          <a:p>
            <a:pPr marL="533400" lvl="1" indent="-342900">
              <a:spcBef>
                <a:spcPts val="4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Sometimes (oftentimes) data might undergo a series of </a:t>
            </a:r>
            <a:r>
              <a:rPr lang="en-US" altLang="en-US" sz="2000" b="1" u="sng" dirty="0">
                <a:solidFill>
                  <a:srgbClr val="000000"/>
                </a:solidFill>
                <a:latin typeface="Times New Roman" panose="02020603050405020304" pitchFamily="18" charset="0"/>
                <a:sym typeface="Times New Roman" panose="02020603050405020304" pitchFamily="18" charset="0"/>
              </a:rPr>
              <a:t>transformations</a:t>
            </a:r>
            <a:r>
              <a:rPr lang="en-US" altLang="en-US" sz="2000" dirty="0">
                <a:solidFill>
                  <a:srgbClr val="000000"/>
                </a:solidFill>
                <a:latin typeface="Times New Roman" panose="02020603050405020304" pitchFamily="18" charset="0"/>
                <a:sym typeface="Times New Roman" panose="02020603050405020304" pitchFamily="18" charset="0"/>
              </a:rPr>
              <a:t>…</a:t>
            </a:r>
          </a:p>
          <a:p>
            <a:pPr marL="990600" lvl="2" indent="-342900">
              <a:spcBef>
                <a:spcPts val="400"/>
              </a:spcBef>
              <a:buFont typeface="Wingdings" panose="05000000000000000000" pitchFamily="2" charset="2"/>
              <a:buChar char="Ø"/>
            </a:pPr>
            <a:r>
              <a:rPr lang="en-US" altLang="en-US" dirty="0">
                <a:solidFill>
                  <a:srgbClr val="000000"/>
                </a:solidFill>
                <a:latin typeface="Times New Roman" panose="02020603050405020304" pitchFamily="18" charset="0"/>
                <a:sym typeface="Times New Roman" panose="02020603050405020304" pitchFamily="18" charset="0"/>
              </a:rPr>
              <a:t>The transformations can take place in both parallel and/or serial processes</a:t>
            </a:r>
          </a:p>
          <a:p>
            <a:pPr marL="533400" lvl="1" indent="-342900">
              <a:spcBef>
                <a:spcPts val="400"/>
              </a:spcBef>
              <a:buFont typeface="Wingdings" panose="05000000000000000000" pitchFamily="2" charset="2"/>
              <a:buChar char="v"/>
            </a:pPr>
            <a:r>
              <a:rPr lang="en-US" altLang="en-US" sz="2000" dirty="0">
                <a:solidFill>
                  <a:srgbClr val="000000"/>
                </a:solidFill>
                <a:latin typeface="Times New Roman" panose="02020603050405020304" pitchFamily="18" charset="0"/>
                <a:sym typeface="Times New Roman" panose="02020603050405020304" pitchFamily="18" charset="0"/>
              </a:rPr>
              <a:t>Can also split pipelines or join pipelines together.</a:t>
            </a:r>
            <a:endParaRPr lang="en-US" altLang="en-US" sz="2000" dirty="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5F9055D-81D4-48C6-8B54-0674FCF20C87}"/>
              </a:ext>
            </a:extLst>
          </p:cNvPr>
          <p:cNvSpPr>
            <a:spLocks noGrp="1" noChangeArrowheads="1"/>
          </p:cNvSpPr>
          <p:nvPr>
            <p:ph type="title"/>
          </p:nvPr>
        </p:nvSpPr>
        <p:spPr>
          <a:xfrm>
            <a:off x="1049606" y="8512"/>
            <a:ext cx="7474172" cy="1325563"/>
          </a:xfrm>
        </p:spPr>
        <p:txBody>
          <a:bodyPr>
            <a:normAutofit/>
          </a:bodyPr>
          <a:lstStyle/>
          <a:p>
            <a:r>
              <a:rPr lang="es-CO" altLang="en-US" dirty="0">
                <a:effectLst>
                  <a:outerShdw blurRad="38100" dist="38100" dir="2700000" algn="tl">
                    <a:srgbClr val="000000">
                      <a:alpha val="43137"/>
                    </a:srgbClr>
                  </a:outerShdw>
                </a:effectLst>
              </a:rPr>
              <a:t>Pipe &amp; </a:t>
            </a:r>
            <a:r>
              <a:rPr lang="es-CO" altLang="en-US" dirty="0" err="1">
                <a:effectLst>
                  <a:outerShdw blurRad="38100" dist="38100" dir="2700000" algn="tl">
                    <a:srgbClr val="000000">
                      <a:alpha val="43137"/>
                    </a:srgbClr>
                  </a:outerShdw>
                </a:effectLst>
              </a:rPr>
              <a:t>Filter</a:t>
            </a:r>
            <a:r>
              <a:rPr lang="es-CO" altLang="en-US" dirty="0">
                <a:effectLst>
                  <a:outerShdw blurRad="38100" dist="38100" dir="2700000" algn="tl">
                    <a:srgbClr val="000000">
                      <a:alpha val="43137"/>
                    </a:srgbClr>
                  </a:outerShdw>
                </a:effectLst>
              </a:rPr>
              <a:t> </a:t>
            </a:r>
            <a:r>
              <a:rPr lang="es-CO" altLang="en-US" dirty="0" err="1">
                <a:effectLst>
                  <a:outerShdw blurRad="38100" dist="38100" dir="2700000" algn="tl">
                    <a:srgbClr val="000000">
                      <a:alpha val="43137"/>
                    </a:srgbClr>
                  </a:outerShdw>
                </a:effectLst>
              </a:rPr>
              <a:t>Architecture</a:t>
            </a:r>
            <a:endParaRPr lang="es-CO" altLang="en-US" dirty="0">
              <a:effectLst>
                <a:outerShdw blurRad="38100" dist="38100" dir="2700000" algn="tl">
                  <a:srgbClr val="000000">
                    <a:alpha val="43137"/>
                  </a:srgbClr>
                </a:outerShdw>
              </a:effectLst>
            </a:endParaRPr>
          </a:p>
        </p:txBody>
      </p:sp>
      <p:sp>
        <p:nvSpPr>
          <p:cNvPr id="69638"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ity">
            <a:extLst>
              <a:ext uri="{FF2B5EF4-FFF2-40B4-BE49-F238E27FC236}">
                <a16:creationId xmlns:a16="http://schemas.microsoft.com/office/drawing/2014/main" id="{C2D8FD4B-60A2-4604-A7B9-A44E30C7B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9" name="Picture 2" descr="Image result for software architecture image">
            <a:extLst>
              <a:ext uri="{FF2B5EF4-FFF2-40B4-BE49-F238E27FC236}">
                <a16:creationId xmlns:a16="http://schemas.microsoft.com/office/drawing/2014/main" id="{2F27D995-7AE8-4AC8-B0EC-2A4BDF6A2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5">
            <a:extLst>
              <a:ext uri="{FF2B5EF4-FFF2-40B4-BE49-F238E27FC236}">
                <a16:creationId xmlns:a16="http://schemas.microsoft.com/office/drawing/2014/main" id="{C1425F1E-49FC-42C0-88F9-011536C369F8}"/>
              </a:ext>
            </a:extLst>
          </p:cNvPr>
          <p:cNvSpPr>
            <a:spLocks/>
          </p:cNvSpPr>
          <p:nvPr/>
        </p:nvSpPr>
        <p:spPr bwMode="auto">
          <a:xfrm>
            <a:off x="946640" y="1515560"/>
            <a:ext cx="1071563" cy="228600"/>
          </a:xfrm>
          <a:custGeom>
            <a:avLst/>
            <a:gdLst>
              <a:gd name="T0" fmla="*/ 1318609022 w 21600"/>
              <a:gd name="T1" fmla="*/ 12802394 h 21600"/>
              <a:gd name="T2" fmla="*/ 1318609022 w 21600"/>
              <a:gd name="T3" fmla="*/ 12802394 h 21600"/>
              <a:gd name="T4" fmla="*/ 1318609022 w 21600"/>
              <a:gd name="T5" fmla="*/ 12802394 h 21600"/>
              <a:gd name="T6" fmla="*/ 131860902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encoders for</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1" name="AutoShape 6">
            <a:extLst>
              <a:ext uri="{FF2B5EF4-FFF2-40B4-BE49-F238E27FC236}">
                <a16:creationId xmlns:a16="http://schemas.microsoft.com/office/drawing/2014/main" id="{F68268D0-8353-4E7A-B055-474A68FD0316}"/>
              </a:ext>
            </a:extLst>
          </p:cNvPr>
          <p:cNvSpPr>
            <a:spLocks/>
          </p:cNvSpPr>
          <p:nvPr/>
        </p:nvSpPr>
        <p:spPr bwMode="auto">
          <a:xfrm>
            <a:off x="946639" y="1723523"/>
            <a:ext cx="1060450" cy="228600"/>
          </a:xfrm>
          <a:custGeom>
            <a:avLst/>
            <a:gdLst>
              <a:gd name="T0" fmla="*/ 1278006571 w 21600"/>
              <a:gd name="T1" fmla="*/ 12802394 h 21600"/>
              <a:gd name="T2" fmla="*/ 1278006571 w 21600"/>
              <a:gd name="T3" fmla="*/ 12802394 h 21600"/>
              <a:gd name="T4" fmla="*/ 1278006571 w 21600"/>
              <a:gd name="T5" fmla="*/ 12802394 h 21600"/>
              <a:gd name="T6" fmla="*/ 1278006571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microphone </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2" name="AutoShape 7">
            <a:extLst>
              <a:ext uri="{FF2B5EF4-FFF2-40B4-BE49-F238E27FC236}">
                <a16:creationId xmlns:a16="http://schemas.microsoft.com/office/drawing/2014/main" id="{D8A63D61-FD85-43F0-B7CB-57CEEA8E6217}"/>
              </a:ext>
            </a:extLst>
          </p:cNvPr>
          <p:cNvSpPr>
            <a:spLocks/>
          </p:cNvSpPr>
          <p:nvPr/>
        </p:nvSpPr>
        <p:spPr bwMode="auto">
          <a:xfrm>
            <a:off x="946639" y="1933073"/>
            <a:ext cx="425450" cy="228600"/>
          </a:xfrm>
          <a:custGeom>
            <a:avLst/>
            <a:gdLst>
              <a:gd name="T0" fmla="*/ 82529283 w 21600"/>
              <a:gd name="T1" fmla="*/ 12802394 h 21600"/>
              <a:gd name="T2" fmla="*/ 82529283 w 21600"/>
              <a:gd name="T3" fmla="*/ 12802394 h 21600"/>
              <a:gd name="T4" fmla="*/ 82529283 w 21600"/>
              <a:gd name="T5" fmla="*/ 12802394 h 21600"/>
              <a:gd name="T6" fmla="*/ 8252928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input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3" name="AutoShape 8">
            <a:extLst>
              <a:ext uri="{FF2B5EF4-FFF2-40B4-BE49-F238E27FC236}">
                <a16:creationId xmlns:a16="http://schemas.microsoft.com/office/drawing/2014/main" id="{7D0AC4E0-39E1-47C5-A92C-78E134620B26}"/>
              </a:ext>
            </a:extLst>
          </p:cNvPr>
          <p:cNvSpPr>
            <a:spLocks/>
          </p:cNvSpPr>
          <p:nvPr/>
        </p:nvSpPr>
        <p:spPr bwMode="auto">
          <a:xfrm>
            <a:off x="2143615" y="3738060"/>
            <a:ext cx="976313" cy="228600"/>
          </a:xfrm>
          <a:custGeom>
            <a:avLst/>
            <a:gdLst>
              <a:gd name="T0" fmla="*/ 997309967 w 21600"/>
              <a:gd name="T1" fmla="*/ 12802394 h 21600"/>
              <a:gd name="T2" fmla="*/ 997309967 w 21600"/>
              <a:gd name="T3" fmla="*/ 12802394 h 21600"/>
              <a:gd name="T4" fmla="*/ 997309967 w 21600"/>
              <a:gd name="T5" fmla="*/ 12802394 h 21600"/>
              <a:gd name="T6" fmla="*/ 997309967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encoder for</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4" name="AutoShape 9">
            <a:extLst>
              <a:ext uri="{FF2B5EF4-FFF2-40B4-BE49-F238E27FC236}">
                <a16:creationId xmlns:a16="http://schemas.microsoft.com/office/drawing/2014/main" id="{FD98F00F-32CC-4388-84DB-4E4484384212}"/>
              </a:ext>
            </a:extLst>
          </p:cNvPr>
          <p:cNvSpPr>
            <a:spLocks/>
          </p:cNvSpPr>
          <p:nvPr/>
        </p:nvSpPr>
        <p:spPr bwMode="auto">
          <a:xfrm>
            <a:off x="2143615" y="3947610"/>
            <a:ext cx="688975" cy="228600"/>
          </a:xfrm>
          <a:custGeom>
            <a:avLst/>
            <a:gdLst>
              <a:gd name="T0" fmla="*/ 350488313 w 21600"/>
              <a:gd name="T1" fmla="*/ 12802394 h 21600"/>
              <a:gd name="T2" fmla="*/ 350488313 w 21600"/>
              <a:gd name="T3" fmla="*/ 12802394 h 21600"/>
              <a:gd name="T4" fmla="*/ 350488313 w 21600"/>
              <a:gd name="T5" fmla="*/ 12802394 h 21600"/>
              <a:gd name="T6" fmla="*/ 35048831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ambient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5" name="AutoShape 10">
            <a:extLst>
              <a:ext uri="{FF2B5EF4-FFF2-40B4-BE49-F238E27FC236}">
                <a16:creationId xmlns:a16="http://schemas.microsoft.com/office/drawing/2014/main" id="{81577345-1A95-4319-A826-0502F6ED5384}"/>
              </a:ext>
            </a:extLst>
          </p:cNvPr>
          <p:cNvSpPr>
            <a:spLocks/>
          </p:cNvSpPr>
          <p:nvPr/>
        </p:nvSpPr>
        <p:spPr bwMode="auto">
          <a:xfrm>
            <a:off x="2143615" y="4157160"/>
            <a:ext cx="466725" cy="228600"/>
          </a:xfrm>
          <a:custGeom>
            <a:avLst/>
            <a:gdLst>
              <a:gd name="T0" fmla="*/ 108954855 w 21600"/>
              <a:gd name="T1" fmla="*/ 12802394 h 21600"/>
              <a:gd name="T2" fmla="*/ 108954855 w 21600"/>
              <a:gd name="T3" fmla="*/ 12802394 h 21600"/>
              <a:gd name="T4" fmla="*/ 108954855 w 21600"/>
              <a:gd name="T5" fmla="*/ 12802394 h 21600"/>
              <a:gd name="T6" fmla="*/ 108954855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noise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6" name="AutoShape 11">
            <a:extLst>
              <a:ext uri="{FF2B5EF4-FFF2-40B4-BE49-F238E27FC236}">
                <a16:creationId xmlns:a16="http://schemas.microsoft.com/office/drawing/2014/main" id="{572879DB-688C-4639-837F-650CDCF7B27F}"/>
              </a:ext>
            </a:extLst>
          </p:cNvPr>
          <p:cNvSpPr>
            <a:spLocks/>
          </p:cNvSpPr>
          <p:nvPr/>
        </p:nvSpPr>
        <p:spPr bwMode="auto">
          <a:xfrm>
            <a:off x="2391265" y="2731585"/>
            <a:ext cx="561975" cy="228600"/>
          </a:xfrm>
          <a:custGeom>
            <a:avLst/>
            <a:gdLst>
              <a:gd name="T0" fmla="*/ 190201636 w 21600"/>
              <a:gd name="T1" fmla="*/ 12802394 h 21600"/>
              <a:gd name="T2" fmla="*/ 190201636 w 21600"/>
              <a:gd name="T3" fmla="*/ 12802394 h 21600"/>
              <a:gd name="T4" fmla="*/ 190201636 w 21600"/>
              <a:gd name="T5" fmla="*/ 12802394 h 21600"/>
              <a:gd name="T6" fmla="*/ 190201636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cancel</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7" name="AutoShape 12">
            <a:extLst>
              <a:ext uri="{FF2B5EF4-FFF2-40B4-BE49-F238E27FC236}">
                <a16:creationId xmlns:a16="http://schemas.microsoft.com/office/drawing/2014/main" id="{B2A619A4-356F-4A58-A9D1-1B446F9B816D}"/>
              </a:ext>
            </a:extLst>
          </p:cNvPr>
          <p:cNvSpPr>
            <a:spLocks/>
          </p:cNvSpPr>
          <p:nvPr/>
        </p:nvSpPr>
        <p:spPr bwMode="auto">
          <a:xfrm>
            <a:off x="2391265" y="2939548"/>
            <a:ext cx="466725" cy="228600"/>
          </a:xfrm>
          <a:custGeom>
            <a:avLst/>
            <a:gdLst>
              <a:gd name="T0" fmla="*/ 108954855 w 21600"/>
              <a:gd name="T1" fmla="*/ 12802394 h 21600"/>
              <a:gd name="T2" fmla="*/ 108954855 w 21600"/>
              <a:gd name="T3" fmla="*/ 12802394 h 21600"/>
              <a:gd name="T4" fmla="*/ 108954855 w 21600"/>
              <a:gd name="T5" fmla="*/ 12802394 h 21600"/>
              <a:gd name="T6" fmla="*/ 108954855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noise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8" name="AutoShape 13">
            <a:extLst>
              <a:ext uri="{FF2B5EF4-FFF2-40B4-BE49-F238E27FC236}">
                <a16:creationId xmlns:a16="http://schemas.microsoft.com/office/drawing/2014/main" id="{19DE406D-4232-4E4D-B380-C95EE92C71D2}"/>
              </a:ext>
            </a:extLst>
          </p:cNvPr>
          <p:cNvSpPr>
            <a:spLocks/>
          </p:cNvSpPr>
          <p:nvPr/>
        </p:nvSpPr>
        <p:spPr bwMode="auto">
          <a:xfrm>
            <a:off x="5164627" y="2636335"/>
            <a:ext cx="722312" cy="228600"/>
          </a:xfrm>
          <a:custGeom>
            <a:avLst/>
            <a:gdLst>
              <a:gd name="T0" fmla="*/ 403865707 w 21600"/>
              <a:gd name="T1" fmla="*/ 12802394 h 21600"/>
              <a:gd name="T2" fmla="*/ 403865707 w 21600"/>
              <a:gd name="T3" fmla="*/ 12802394 h 21600"/>
              <a:gd name="T4" fmla="*/ 403865707 w 21600"/>
              <a:gd name="T5" fmla="*/ 12802394 h 21600"/>
              <a:gd name="T6" fmla="*/ 403865707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equalize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9" name="AutoShape 14">
            <a:extLst>
              <a:ext uri="{FF2B5EF4-FFF2-40B4-BE49-F238E27FC236}">
                <a16:creationId xmlns:a16="http://schemas.microsoft.com/office/drawing/2014/main" id="{D80AE5E6-DE0D-4E1F-AFFC-A5595F377E05}"/>
              </a:ext>
            </a:extLst>
          </p:cNvPr>
          <p:cNvSpPr>
            <a:spLocks/>
          </p:cNvSpPr>
          <p:nvPr/>
        </p:nvSpPr>
        <p:spPr bwMode="auto">
          <a:xfrm>
            <a:off x="5164628" y="2845885"/>
            <a:ext cx="720725" cy="228600"/>
          </a:xfrm>
          <a:custGeom>
            <a:avLst/>
            <a:gdLst>
              <a:gd name="T0" fmla="*/ 401208989 w 21600"/>
              <a:gd name="T1" fmla="*/ 12802394 h 21600"/>
              <a:gd name="T2" fmla="*/ 401208989 w 21600"/>
              <a:gd name="T3" fmla="*/ 12802394 h 21600"/>
              <a:gd name="T4" fmla="*/ 401208989 w 21600"/>
              <a:gd name="T5" fmla="*/ 12802394 h 21600"/>
              <a:gd name="T6" fmla="*/ 401208989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dynamic</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0" name="AutoShape 15">
            <a:extLst>
              <a:ext uri="{FF2B5EF4-FFF2-40B4-BE49-F238E27FC236}">
                <a16:creationId xmlns:a16="http://schemas.microsoft.com/office/drawing/2014/main" id="{FED25B89-A330-4EB2-BF2E-980E9D96C204}"/>
              </a:ext>
            </a:extLst>
          </p:cNvPr>
          <p:cNvSpPr>
            <a:spLocks/>
          </p:cNvSpPr>
          <p:nvPr/>
        </p:nvSpPr>
        <p:spPr bwMode="auto">
          <a:xfrm>
            <a:off x="5164628" y="3053848"/>
            <a:ext cx="498475" cy="228600"/>
          </a:xfrm>
          <a:custGeom>
            <a:avLst/>
            <a:gdLst>
              <a:gd name="T0" fmla="*/ 132737454 w 21600"/>
              <a:gd name="T1" fmla="*/ 12802394 h 21600"/>
              <a:gd name="T2" fmla="*/ 132737454 w 21600"/>
              <a:gd name="T3" fmla="*/ 12802394 h 21600"/>
              <a:gd name="T4" fmla="*/ 132737454 w 21600"/>
              <a:gd name="T5" fmla="*/ 12802394 h 21600"/>
              <a:gd name="T6" fmla="*/ 132737454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range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1" name="AutoShape 16">
            <a:extLst>
              <a:ext uri="{FF2B5EF4-FFF2-40B4-BE49-F238E27FC236}">
                <a16:creationId xmlns:a16="http://schemas.microsoft.com/office/drawing/2014/main" id="{C39DEF86-551D-49C6-8746-86C21AB56C80}"/>
              </a:ext>
            </a:extLst>
          </p:cNvPr>
          <p:cNvSpPr>
            <a:spLocks/>
          </p:cNvSpPr>
          <p:nvPr/>
        </p:nvSpPr>
        <p:spPr bwMode="auto">
          <a:xfrm>
            <a:off x="3607289" y="2636335"/>
            <a:ext cx="647700" cy="228600"/>
          </a:xfrm>
          <a:custGeom>
            <a:avLst/>
            <a:gdLst>
              <a:gd name="T0" fmla="*/ 291195185 w 21600"/>
              <a:gd name="T1" fmla="*/ 12802394 h 21600"/>
              <a:gd name="T2" fmla="*/ 291195185 w 21600"/>
              <a:gd name="T3" fmla="*/ 12802394 h 21600"/>
              <a:gd name="T4" fmla="*/ 291195185 w 21600"/>
              <a:gd name="T5" fmla="*/ 12802394 h 21600"/>
              <a:gd name="T6" fmla="*/ 291195185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remove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2" name="AutoShape 17">
            <a:extLst>
              <a:ext uri="{FF2B5EF4-FFF2-40B4-BE49-F238E27FC236}">
                <a16:creationId xmlns:a16="http://schemas.microsoft.com/office/drawing/2014/main" id="{E3F02D5F-0F5D-4429-877A-4CB0D7AC9063}"/>
              </a:ext>
            </a:extLst>
          </p:cNvPr>
          <p:cNvSpPr>
            <a:spLocks/>
          </p:cNvSpPr>
          <p:nvPr/>
        </p:nvSpPr>
        <p:spPr bwMode="auto">
          <a:xfrm>
            <a:off x="3607289" y="2845885"/>
            <a:ext cx="838200" cy="228600"/>
          </a:xfrm>
          <a:custGeom>
            <a:avLst/>
            <a:gdLst>
              <a:gd name="T0" fmla="*/ 631110583 w 21600"/>
              <a:gd name="T1" fmla="*/ 12802394 h 21600"/>
              <a:gd name="T2" fmla="*/ 631110583 w 21600"/>
              <a:gd name="T3" fmla="*/ 12802394 h 21600"/>
              <a:gd name="T4" fmla="*/ 631110583 w 21600"/>
              <a:gd name="T5" fmla="*/ 12802394 h 21600"/>
              <a:gd name="T6" fmla="*/ 63111058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non-voice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3" name="AutoShape 18">
            <a:extLst>
              <a:ext uri="{FF2B5EF4-FFF2-40B4-BE49-F238E27FC236}">
                <a16:creationId xmlns:a16="http://schemas.microsoft.com/office/drawing/2014/main" id="{F67C4276-8AAE-4CC6-A3FE-ABC546AEAA40}"/>
              </a:ext>
            </a:extLst>
          </p:cNvPr>
          <p:cNvSpPr>
            <a:spLocks/>
          </p:cNvSpPr>
          <p:nvPr/>
        </p:nvSpPr>
        <p:spPr bwMode="auto">
          <a:xfrm>
            <a:off x="3607289" y="3053848"/>
            <a:ext cx="996950" cy="228600"/>
          </a:xfrm>
          <a:custGeom>
            <a:avLst/>
            <a:gdLst>
              <a:gd name="T0" fmla="*/ 1061897600 w 21600"/>
              <a:gd name="T1" fmla="*/ 12802394 h 21600"/>
              <a:gd name="T2" fmla="*/ 1061897600 w 21600"/>
              <a:gd name="T3" fmla="*/ 12802394 h 21600"/>
              <a:gd name="T4" fmla="*/ 1061897600 w 21600"/>
              <a:gd name="T5" fmla="*/ 12802394 h 21600"/>
              <a:gd name="T6" fmla="*/ 1061897600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frequencies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4" name="AutoShape 19">
            <a:extLst>
              <a:ext uri="{FF2B5EF4-FFF2-40B4-BE49-F238E27FC236}">
                <a16:creationId xmlns:a16="http://schemas.microsoft.com/office/drawing/2014/main" id="{DFC46FF3-BF09-4157-8E1C-55F89E42FBF1}"/>
              </a:ext>
            </a:extLst>
          </p:cNvPr>
          <p:cNvSpPr>
            <a:spLocks/>
          </p:cNvSpPr>
          <p:nvPr/>
        </p:nvSpPr>
        <p:spPr bwMode="auto">
          <a:xfrm>
            <a:off x="6514002" y="2845885"/>
            <a:ext cx="838200" cy="228600"/>
          </a:xfrm>
          <a:custGeom>
            <a:avLst/>
            <a:gdLst>
              <a:gd name="T0" fmla="*/ 631110583 w 21600"/>
              <a:gd name="T1" fmla="*/ 12802394 h 21600"/>
              <a:gd name="T2" fmla="*/ 631110583 w 21600"/>
              <a:gd name="T3" fmla="*/ 12802394 h 21600"/>
              <a:gd name="T4" fmla="*/ 631110583 w 21600"/>
              <a:gd name="T5" fmla="*/ 12802394 h 21600"/>
              <a:gd name="T6" fmla="*/ 63111058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compress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5" name="AutoShape 20">
            <a:extLst>
              <a:ext uri="{FF2B5EF4-FFF2-40B4-BE49-F238E27FC236}">
                <a16:creationId xmlns:a16="http://schemas.microsoft.com/office/drawing/2014/main" id="{C72BF22D-289C-40FF-822E-1F5F05B23D17}"/>
              </a:ext>
            </a:extLst>
          </p:cNvPr>
          <p:cNvSpPr>
            <a:spLocks/>
          </p:cNvSpPr>
          <p:nvPr/>
        </p:nvSpPr>
        <p:spPr bwMode="auto">
          <a:xfrm>
            <a:off x="7958628" y="2845885"/>
            <a:ext cx="688975" cy="228600"/>
          </a:xfrm>
          <a:custGeom>
            <a:avLst/>
            <a:gdLst>
              <a:gd name="T0" fmla="*/ 350488313 w 21600"/>
              <a:gd name="T1" fmla="*/ 12802394 h 21600"/>
              <a:gd name="T2" fmla="*/ 350488313 w 21600"/>
              <a:gd name="T3" fmla="*/ 12802394 h 21600"/>
              <a:gd name="T4" fmla="*/ 350488313 w 21600"/>
              <a:gd name="T5" fmla="*/ 12802394 h 21600"/>
              <a:gd name="T6" fmla="*/ 35048831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transmit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6" name="AutoShape 21">
            <a:extLst>
              <a:ext uri="{FF2B5EF4-FFF2-40B4-BE49-F238E27FC236}">
                <a16:creationId xmlns:a16="http://schemas.microsoft.com/office/drawing/2014/main" id="{E819362C-52C1-4666-8F0D-44B5B341274F}"/>
              </a:ext>
            </a:extLst>
          </p:cNvPr>
          <p:cNvSpPr>
            <a:spLocks/>
          </p:cNvSpPr>
          <p:nvPr/>
        </p:nvSpPr>
        <p:spPr bwMode="auto">
          <a:xfrm>
            <a:off x="7996728" y="4176210"/>
            <a:ext cx="625475" cy="228600"/>
          </a:xfrm>
          <a:custGeom>
            <a:avLst/>
            <a:gdLst>
              <a:gd name="T0" fmla="*/ 262236446 w 21600"/>
              <a:gd name="T1" fmla="*/ 12802394 h 21600"/>
              <a:gd name="T2" fmla="*/ 262236446 w 21600"/>
              <a:gd name="T3" fmla="*/ 12802394 h 21600"/>
              <a:gd name="T4" fmla="*/ 262236446 w 21600"/>
              <a:gd name="T5" fmla="*/ 12802394 h 21600"/>
              <a:gd name="T6" fmla="*/ 262236446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receive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7" name="AutoShape 22">
            <a:extLst>
              <a:ext uri="{FF2B5EF4-FFF2-40B4-BE49-F238E27FC236}">
                <a16:creationId xmlns:a16="http://schemas.microsoft.com/office/drawing/2014/main" id="{A179D702-DB55-4856-94BF-CBB8F6F698CD}"/>
              </a:ext>
            </a:extLst>
          </p:cNvPr>
          <p:cNvSpPr>
            <a:spLocks/>
          </p:cNvSpPr>
          <p:nvPr/>
        </p:nvSpPr>
        <p:spPr bwMode="auto">
          <a:xfrm>
            <a:off x="6286989" y="4176210"/>
            <a:ext cx="1049338" cy="228600"/>
          </a:xfrm>
          <a:custGeom>
            <a:avLst/>
            <a:gdLst>
              <a:gd name="T0" fmla="*/ 1238251049 w 21600"/>
              <a:gd name="T1" fmla="*/ 12802394 h 21600"/>
              <a:gd name="T2" fmla="*/ 1238251049 w 21600"/>
              <a:gd name="T3" fmla="*/ 12802394 h 21600"/>
              <a:gd name="T4" fmla="*/ 1238251049 w 21600"/>
              <a:gd name="T5" fmla="*/ 12802394 h 21600"/>
              <a:gd name="T6" fmla="*/ 1238251049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decompress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8" name="AutoShape 23">
            <a:extLst>
              <a:ext uri="{FF2B5EF4-FFF2-40B4-BE49-F238E27FC236}">
                <a16:creationId xmlns:a16="http://schemas.microsoft.com/office/drawing/2014/main" id="{0291A4FC-41E7-416C-BBD9-FBA33B862751}"/>
              </a:ext>
            </a:extLst>
          </p:cNvPr>
          <p:cNvSpPr>
            <a:spLocks/>
          </p:cNvSpPr>
          <p:nvPr/>
        </p:nvSpPr>
        <p:spPr bwMode="auto">
          <a:xfrm>
            <a:off x="5051914" y="3966660"/>
            <a:ext cx="636588" cy="228600"/>
          </a:xfrm>
          <a:custGeom>
            <a:avLst/>
            <a:gdLst>
              <a:gd name="T0" fmla="*/ 276463537 w 21600"/>
              <a:gd name="T1" fmla="*/ 12802394 h 21600"/>
              <a:gd name="T2" fmla="*/ 276463537 w 21600"/>
              <a:gd name="T3" fmla="*/ 12802394 h 21600"/>
              <a:gd name="T4" fmla="*/ 276463537 w 21600"/>
              <a:gd name="T5" fmla="*/ 12802394 h 21600"/>
              <a:gd name="T6" fmla="*/ 276463537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encode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29" name="AutoShape 24">
            <a:extLst>
              <a:ext uri="{FF2B5EF4-FFF2-40B4-BE49-F238E27FC236}">
                <a16:creationId xmlns:a16="http://schemas.microsoft.com/office/drawing/2014/main" id="{B1289014-E838-4418-BB4C-AB17ED16F9FD}"/>
              </a:ext>
            </a:extLst>
          </p:cNvPr>
          <p:cNvSpPr>
            <a:spLocks/>
          </p:cNvSpPr>
          <p:nvPr/>
        </p:nvSpPr>
        <p:spPr bwMode="auto">
          <a:xfrm>
            <a:off x="5051915" y="4176210"/>
            <a:ext cx="688975" cy="228600"/>
          </a:xfrm>
          <a:custGeom>
            <a:avLst/>
            <a:gdLst>
              <a:gd name="T0" fmla="*/ 350488313 w 21600"/>
              <a:gd name="T1" fmla="*/ 12802394 h 21600"/>
              <a:gd name="T2" fmla="*/ 350488313 w 21600"/>
              <a:gd name="T3" fmla="*/ 12802394 h 21600"/>
              <a:gd name="T4" fmla="*/ 350488313 w 21600"/>
              <a:gd name="T5" fmla="*/ 12802394 h 21600"/>
              <a:gd name="T6" fmla="*/ 35048831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speaker</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0" name="AutoShape 25">
            <a:extLst>
              <a:ext uri="{FF2B5EF4-FFF2-40B4-BE49-F238E27FC236}">
                <a16:creationId xmlns:a16="http://schemas.microsoft.com/office/drawing/2014/main" id="{9EC60095-98CF-4FC9-A0B4-565DCE0F27D2}"/>
              </a:ext>
            </a:extLst>
          </p:cNvPr>
          <p:cNvSpPr>
            <a:spLocks/>
          </p:cNvSpPr>
          <p:nvPr/>
        </p:nvSpPr>
        <p:spPr bwMode="auto">
          <a:xfrm>
            <a:off x="5051914" y="4384173"/>
            <a:ext cx="541338" cy="228600"/>
          </a:xfrm>
          <a:custGeom>
            <a:avLst/>
            <a:gdLst>
              <a:gd name="T0" fmla="*/ 170007475 w 21600"/>
              <a:gd name="T1" fmla="*/ 12802394 h 21600"/>
              <a:gd name="T2" fmla="*/ 170007475 w 21600"/>
              <a:gd name="T3" fmla="*/ 12802394 h 21600"/>
              <a:gd name="T4" fmla="*/ 170007475 w 21600"/>
              <a:gd name="T5" fmla="*/ 12802394 h 21600"/>
              <a:gd name="T6" fmla="*/ 170007475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output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1" name="AutoShape 26">
            <a:extLst>
              <a:ext uri="{FF2B5EF4-FFF2-40B4-BE49-F238E27FC236}">
                <a16:creationId xmlns:a16="http://schemas.microsoft.com/office/drawing/2014/main" id="{EBCD3BC8-641D-4B95-BED7-9249A6D384EE}"/>
              </a:ext>
            </a:extLst>
          </p:cNvPr>
          <p:cNvSpPr>
            <a:spLocks/>
          </p:cNvSpPr>
          <p:nvPr/>
        </p:nvSpPr>
        <p:spPr bwMode="auto">
          <a:xfrm>
            <a:off x="3056427" y="1477460"/>
            <a:ext cx="1103312" cy="228600"/>
          </a:xfrm>
          <a:custGeom>
            <a:avLst/>
            <a:gdLst>
              <a:gd name="T0" fmla="*/ 1439320562 w 21600"/>
              <a:gd name="T1" fmla="*/ 12802394 h 21600"/>
              <a:gd name="T2" fmla="*/ 1439320562 w 21600"/>
              <a:gd name="T3" fmla="*/ 12802394 h 21600"/>
              <a:gd name="T4" fmla="*/ 1439320562 w 21600"/>
              <a:gd name="T5" fmla="*/ 12802394 h 21600"/>
              <a:gd name="T6" fmla="*/ 143932056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microphones</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2" name="AutoShape 27">
            <a:extLst>
              <a:ext uri="{FF2B5EF4-FFF2-40B4-BE49-F238E27FC236}">
                <a16:creationId xmlns:a16="http://schemas.microsoft.com/office/drawing/2014/main" id="{694F19AE-EA5A-4454-AE6A-40428B3B8A07}"/>
              </a:ext>
            </a:extLst>
          </p:cNvPr>
          <p:cNvSpPr>
            <a:spLocks/>
          </p:cNvSpPr>
          <p:nvPr/>
        </p:nvSpPr>
        <p:spPr bwMode="auto">
          <a:xfrm>
            <a:off x="3056427" y="1685423"/>
            <a:ext cx="393700" cy="228600"/>
          </a:xfrm>
          <a:custGeom>
            <a:avLst/>
            <a:gdLst>
              <a:gd name="T0" fmla="*/ 65397142 w 21600"/>
              <a:gd name="T1" fmla="*/ 12802394 h 21600"/>
              <a:gd name="T2" fmla="*/ 65397142 w 21600"/>
              <a:gd name="T3" fmla="*/ 12802394 h 21600"/>
              <a:gd name="T4" fmla="*/ 65397142 w 21600"/>
              <a:gd name="T5" fmla="*/ 12802394 h 21600"/>
              <a:gd name="T6" fmla="*/ 6539714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near</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3" name="AutoShape 28">
            <a:extLst>
              <a:ext uri="{FF2B5EF4-FFF2-40B4-BE49-F238E27FC236}">
                <a16:creationId xmlns:a16="http://schemas.microsoft.com/office/drawing/2014/main" id="{BBBE84A8-5439-4EB4-B737-765CD98F3598}"/>
              </a:ext>
            </a:extLst>
          </p:cNvPr>
          <p:cNvSpPr>
            <a:spLocks/>
          </p:cNvSpPr>
          <p:nvPr/>
        </p:nvSpPr>
        <p:spPr bwMode="auto">
          <a:xfrm>
            <a:off x="3056428" y="1894973"/>
            <a:ext cx="530225" cy="228600"/>
          </a:xfrm>
          <a:custGeom>
            <a:avLst/>
            <a:gdLst>
              <a:gd name="T0" fmla="*/ 159751122 w 21600"/>
              <a:gd name="T1" fmla="*/ 12802394 h 21600"/>
              <a:gd name="T2" fmla="*/ 159751122 w 21600"/>
              <a:gd name="T3" fmla="*/ 12802394 h 21600"/>
              <a:gd name="T4" fmla="*/ 159751122 w 21600"/>
              <a:gd name="T5" fmla="*/ 12802394 h 21600"/>
              <a:gd name="T6" fmla="*/ 15975112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sound</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4" name="AutoShape 29">
            <a:extLst>
              <a:ext uri="{FF2B5EF4-FFF2-40B4-BE49-F238E27FC236}">
                <a16:creationId xmlns:a16="http://schemas.microsoft.com/office/drawing/2014/main" id="{9FF24CD6-0275-4CD0-A235-EF2A9E4D1272}"/>
              </a:ext>
            </a:extLst>
          </p:cNvPr>
          <p:cNvSpPr>
            <a:spLocks/>
          </p:cNvSpPr>
          <p:nvPr/>
        </p:nvSpPr>
        <p:spPr bwMode="auto">
          <a:xfrm>
            <a:off x="3056427" y="2104523"/>
            <a:ext cx="584200" cy="228600"/>
          </a:xfrm>
          <a:custGeom>
            <a:avLst/>
            <a:gdLst>
              <a:gd name="T0" fmla="*/ 213671772 w 21600"/>
              <a:gd name="T1" fmla="*/ 12802394 h 21600"/>
              <a:gd name="T2" fmla="*/ 213671772 w 21600"/>
              <a:gd name="T3" fmla="*/ 12802394 h 21600"/>
              <a:gd name="T4" fmla="*/ 213671772 w 21600"/>
              <a:gd name="T5" fmla="*/ 12802394 h 21600"/>
              <a:gd name="T6" fmla="*/ 21367177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source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5" name="AutoShape 30">
            <a:extLst>
              <a:ext uri="{FF2B5EF4-FFF2-40B4-BE49-F238E27FC236}">
                <a16:creationId xmlns:a16="http://schemas.microsoft.com/office/drawing/2014/main" id="{E72F7E0D-EE60-4784-85D2-490C76DF94D7}"/>
              </a:ext>
            </a:extLst>
          </p:cNvPr>
          <p:cNvSpPr>
            <a:spLocks/>
          </p:cNvSpPr>
          <p:nvPr/>
        </p:nvSpPr>
        <p:spPr bwMode="auto">
          <a:xfrm>
            <a:off x="1003789" y="4004760"/>
            <a:ext cx="573088" cy="228600"/>
          </a:xfrm>
          <a:custGeom>
            <a:avLst/>
            <a:gdLst>
              <a:gd name="T0" fmla="*/ 201709545 w 21600"/>
              <a:gd name="T1" fmla="*/ 12802394 h 21600"/>
              <a:gd name="T2" fmla="*/ 201709545 w 21600"/>
              <a:gd name="T3" fmla="*/ 12802394 h 21600"/>
              <a:gd name="T4" fmla="*/ 201709545 w 21600"/>
              <a:gd name="T5" fmla="*/ 12802394 h 21600"/>
              <a:gd name="T6" fmla="*/ 201709545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distant</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6" name="AutoShape 31">
            <a:extLst>
              <a:ext uri="{FF2B5EF4-FFF2-40B4-BE49-F238E27FC236}">
                <a16:creationId xmlns:a16="http://schemas.microsoft.com/office/drawing/2014/main" id="{B9EFEDC2-3163-4B0E-9D83-1389BB7727F0}"/>
              </a:ext>
            </a:extLst>
          </p:cNvPr>
          <p:cNvSpPr>
            <a:spLocks/>
          </p:cNvSpPr>
          <p:nvPr/>
        </p:nvSpPr>
        <p:spPr bwMode="auto">
          <a:xfrm>
            <a:off x="1003790" y="4212723"/>
            <a:ext cx="1008063" cy="228600"/>
          </a:xfrm>
          <a:custGeom>
            <a:avLst/>
            <a:gdLst>
              <a:gd name="T0" fmla="*/ 1097806882 w 21600"/>
              <a:gd name="T1" fmla="*/ 12802394 h 21600"/>
              <a:gd name="T2" fmla="*/ 1097806882 w 21600"/>
              <a:gd name="T3" fmla="*/ 12802394 h 21600"/>
              <a:gd name="T4" fmla="*/ 1097806882 w 21600"/>
              <a:gd name="T5" fmla="*/ 12802394 h 21600"/>
              <a:gd name="T6" fmla="*/ 1097806882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microphone</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7" name="AutoShape 32">
            <a:extLst>
              <a:ext uri="{FF2B5EF4-FFF2-40B4-BE49-F238E27FC236}">
                <a16:creationId xmlns:a16="http://schemas.microsoft.com/office/drawing/2014/main" id="{FD890DF5-62E9-4A9F-8212-7837B60AD87B}"/>
              </a:ext>
            </a:extLst>
          </p:cNvPr>
          <p:cNvSpPr>
            <a:spLocks/>
          </p:cNvSpPr>
          <p:nvPr/>
        </p:nvSpPr>
        <p:spPr bwMode="auto">
          <a:xfrm>
            <a:off x="1211753" y="2731585"/>
            <a:ext cx="561975" cy="228600"/>
          </a:xfrm>
          <a:custGeom>
            <a:avLst/>
            <a:gdLst>
              <a:gd name="T0" fmla="*/ 190201636 w 21600"/>
              <a:gd name="T1" fmla="*/ 12802394 h 21600"/>
              <a:gd name="T2" fmla="*/ 190201636 w 21600"/>
              <a:gd name="T3" fmla="*/ 12802394 h 21600"/>
              <a:gd name="T4" fmla="*/ 190201636 w 21600"/>
              <a:gd name="T5" fmla="*/ 12802394 h 21600"/>
              <a:gd name="T6" fmla="*/ 190201636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cancel</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38" name="AutoShape 33">
            <a:extLst>
              <a:ext uri="{FF2B5EF4-FFF2-40B4-BE49-F238E27FC236}">
                <a16:creationId xmlns:a16="http://schemas.microsoft.com/office/drawing/2014/main" id="{881C8DC9-E482-40FC-9120-E46DBCAA1C71}"/>
              </a:ext>
            </a:extLst>
          </p:cNvPr>
          <p:cNvSpPr>
            <a:spLocks/>
          </p:cNvSpPr>
          <p:nvPr/>
        </p:nvSpPr>
        <p:spPr bwMode="auto">
          <a:xfrm>
            <a:off x="1211752" y="2939548"/>
            <a:ext cx="425450" cy="228600"/>
          </a:xfrm>
          <a:custGeom>
            <a:avLst/>
            <a:gdLst>
              <a:gd name="T0" fmla="*/ 82529283 w 21600"/>
              <a:gd name="T1" fmla="*/ 12802394 h 21600"/>
              <a:gd name="T2" fmla="*/ 82529283 w 21600"/>
              <a:gd name="T3" fmla="*/ 12802394 h 21600"/>
              <a:gd name="T4" fmla="*/ 82529283 w 21600"/>
              <a:gd name="T5" fmla="*/ 12802394 h 21600"/>
              <a:gd name="T6" fmla="*/ 82529283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echo</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grpSp>
        <p:nvGrpSpPr>
          <p:cNvPr id="39" name="Group 34">
            <a:extLst>
              <a:ext uri="{FF2B5EF4-FFF2-40B4-BE49-F238E27FC236}">
                <a16:creationId xmlns:a16="http://schemas.microsoft.com/office/drawing/2014/main" id="{EE62750E-2CFF-4501-A92F-F6E571AB277B}"/>
              </a:ext>
            </a:extLst>
          </p:cNvPr>
          <p:cNvGrpSpPr>
            <a:grpSpLocks/>
          </p:cNvGrpSpPr>
          <p:nvPr/>
        </p:nvGrpSpPr>
        <p:grpSpPr bwMode="auto">
          <a:xfrm>
            <a:off x="1202227" y="3823786"/>
            <a:ext cx="296862" cy="201613"/>
            <a:chOff x="0" y="0"/>
            <a:chExt cx="24" cy="16"/>
          </a:xfrm>
        </p:grpSpPr>
        <p:sp>
          <p:nvSpPr>
            <p:cNvPr id="40" name="AutoShape 35">
              <a:extLst>
                <a:ext uri="{FF2B5EF4-FFF2-40B4-BE49-F238E27FC236}">
                  <a16:creationId xmlns:a16="http://schemas.microsoft.com/office/drawing/2014/main" id="{FE75B7A0-806C-499C-AE03-5D4A0BF379C9}"/>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42" y="2700"/>
                  </a:lnTo>
                  <a:lnTo>
                    <a:pt x="3084" y="8099"/>
                  </a:lnTo>
                  <a:lnTo>
                    <a:pt x="6170" y="10800"/>
                  </a:lnTo>
                  <a:lnTo>
                    <a:pt x="9257" y="13499"/>
                  </a:lnTo>
                  <a:lnTo>
                    <a:pt x="12341" y="16199"/>
                  </a:lnTo>
                  <a:lnTo>
                    <a:pt x="15428" y="18899"/>
                  </a:lnTo>
                  <a:lnTo>
                    <a:pt x="18514" y="21600"/>
                  </a:lnTo>
                  <a:lnTo>
                    <a:pt x="20057" y="21600"/>
                  </a:lnTo>
                  <a:lnTo>
                    <a:pt x="21600" y="21600"/>
                  </a:lnTo>
                  <a:lnTo>
                    <a:pt x="21600" y="18899"/>
                  </a:lnTo>
                  <a:lnTo>
                    <a:pt x="20057" y="16199"/>
                  </a:lnTo>
                  <a:lnTo>
                    <a:pt x="16970" y="13499"/>
                  </a:lnTo>
                  <a:lnTo>
                    <a:pt x="13885" y="10800"/>
                  </a:lnTo>
                  <a:lnTo>
                    <a:pt x="12341" y="5399"/>
                  </a:lnTo>
                  <a:lnTo>
                    <a:pt x="9257" y="2700"/>
                  </a:lnTo>
                  <a:lnTo>
                    <a:pt x="6170" y="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1" name="Line 36">
              <a:extLst>
                <a:ext uri="{FF2B5EF4-FFF2-40B4-BE49-F238E27FC236}">
                  <a16:creationId xmlns:a16="http://schemas.microsoft.com/office/drawing/2014/main" id="{B4182B10-0104-4031-9585-910DD5BF2190}"/>
                </a:ext>
              </a:extLst>
            </p:cNvPr>
            <p:cNvSpPr>
              <a:spLocks noChangeShapeType="1"/>
            </p:cNvSpPr>
            <p:nvPr/>
          </p:nvSpPr>
          <p:spPr bwMode="auto">
            <a:xfrm>
              <a:off x="1" y="2"/>
              <a:ext cx="3"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37">
              <a:extLst>
                <a:ext uri="{FF2B5EF4-FFF2-40B4-BE49-F238E27FC236}">
                  <a16:creationId xmlns:a16="http://schemas.microsoft.com/office/drawing/2014/main" id="{12FEEDCB-E8CB-485A-8002-DC28C0C7637A}"/>
                </a:ext>
              </a:extLst>
            </p:cNvPr>
            <p:cNvSpPr>
              <a:spLocks noChangeShapeType="1"/>
            </p:cNvSpPr>
            <p:nvPr/>
          </p:nvSpPr>
          <p:spPr bwMode="auto">
            <a:xfrm>
              <a:off x="2" y="4"/>
              <a:ext cx="4"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38">
              <a:extLst>
                <a:ext uri="{FF2B5EF4-FFF2-40B4-BE49-F238E27FC236}">
                  <a16:creationId xmlns:a16="http://schemas.microsoft.com/office/drawing/2014/main" id="{57F2C3EB-B76A-4289-A2F4-CECAEDC6EA33}"/>
                </a:ext>
              </a:extLst>
            </p:cNvPr>
            <p:cNvSpPr>
              <a:spLocks noChangeShapeType="1"/>
            </p:cNvSpPr>
            <p:nvPr/>
          </p:nvSpPr>
          <p:spPr bwMode="auto">
            <a:xfrm>
              <a:off x="4"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39">
              <a:extLst>
                <a:ext uri="{FF2B5EF4-FFF2-40B4-BE49-F238E27FC236}">
                  <a16:creationId xmlns:a16="http://schemas.microsoft.com/office/drawing/2014/main" id="{46AA722C-06EB-4BB2-AE59-15BBFE78F02B}"/>
                </a:ext>
              </a:extLst>
            </p:cNvPr>
            <p:cNvSpPr>
              <a:spLocks noChangeShapeType="1"/>
            </p:cNvSpPr>
            <p:nvPr/>
          </p:nvSpPr>
          <p:spPr bwMode="auto">
            <a:xfrm>
              <a:off x="7"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0">
              <a:extLst>
                <a:ext uri="{FF2B5EF4-FFF2-40B4-BE49-F238E27FC236}">
                  <a16:creationId xmlns:a16="http://schemas.microsoft.com/office/drawing/2014/main" id="{CD255804-91A7-4500-B853-98F30D0B15C4}"/>
                </a:ext>
              </a:extLst>
            </p:cNvPr>
            <p:cNvSpPr>
              <a:spLocks noChangeShapeType="1"/>
            </p:cNvSpPr>
            <p:nvPr/>
          </p:nvSpPr>
          <p:spPr bwMode="auto">
            <a:xfrm>
              <a:off x="10" y="10"/>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1">
              <a:extLst>
                <a:ext uri="{FF2B5EF4-FFF2-40B4-BE49-F238E27FC236}">
                  <a16:creationId xmlns:a16="http://schemas.microsoft.com/office/drawing/2014/main" id="{93FBBF5B-FE37-4C96-865E-050FB311BFC2}"/>
                </a:ext>
              </a:extLst>
            </p:cNvPr>
            <p:cNvSpPr>
              <a:spLocks noChangeShapeType="1"/>
            </p:cNvSpPr>
            <p:nvPr/>
          </p:nvSpPr>
          <p:spPr bwMode="auto">
            <a:xfrm>
              <a:off x="13" y="11"/>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Line 42">
              <a:extLst>
                <a:ext uri="{FF2B5EF4-FFF2-40B4-BE49-F238E27FC236}">
                  <a16:creationId xmlns:a16="http://schemas.microsoft.com/office/drawing/2014/main" id="{1741CFE3-2411-4158-AEF0-465D28E52059}"/>
                </a:ext>
              </a:extLst>
            </p:cNvPr>
            <p:cNvSpPr>
              <a:spLocks noChangeShapeType="1"/>
            </p:cNvSpPr>
            <p:nvPr/>
          </p:nvSpPr>
          <p:spPr bwMode="auto">
            <a:xfrm>
              <a:off x="16"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 name="Line 43">
              <a:extLst>
                <a:ext uri="{FF2B5EF4-FFF2-40B4-BE49-F238E27FC236}">
                  <a16:creationId xmlns:a16="http://schemas.microsoft.com/office/drawing/2014/main" id="{115F7EA5-008C-457D-9928-130394B80127}"/>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 name="Line 44">
              <a:extLst>
                <a:ext uri="{FF2B5EF4-FFF2-40B4-BE49-F238E27FC236}">
                  <a16:creationId xmlns:a16="http://schemas.microsoft.com/office/drawing/2014/main" id="{74BC9A7C-7E5C-4650-BC7C-A345649293A2}"/>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 name="Line 45">
              <a:extLst>
                <a:ext uri="{FF2B5EF4-FFF2-40B4-BE49-F238E27FC236}">
                  <a16:creationId xmlns:a16="http://schemas.microsoft.com/office/drawing/2014/main" id="{72E9EF1A-F178-46BA-8D5B-DD45F5212F60}"/>
                </a:ext>
              </a:extLst>
            </p:cNvPr>
            <p:cNvSpPr>
              <a:spLocks noChangeShapeType="1"/>
            </p:cNvSpPr>
            <p:nvPr/>
          </p:nvSpPr>
          <p:spPr bwMode="auto">
            <a:xfrm flipV="1">
              <a:off x="22" y="13"/>
              <a:ext cx="2"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 name="Line 46">
              <a:extLst>
                <a:ext uri="{FF2B5EF4-FFF2-40B4-BE49-F238E27FC236}">
                  <a16:creationId xmlns:a16="http://schemas.microsoft.com/office/drawing/2014/main" id="{BC3D605F-FD0B-4D31-BCE9-DFF68261C3B9}"/>
                </a:ext>
              </a:extLst>
            </p:cNvPr>
            <p:cNvSpPr>
              <a:spLocks noChangeShapeType="1"/>
            </p:cNvSpPr>
            <p:nvPr/>
          </p:nvSpPr>
          <p:spPr bwMode="auto">
            <a:xfrm flipH="1" flipV="1">
              <a:off x="20"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Line 47">
              <a:extLst>
                <a:ext uri="{FF2B5EF4-FFF2-40B4-BE49-F238E27FC236}">
                  <a16:creationId xmlns:a16="http://schemas.microsoft.com/office/drawing/2014/main" id="{5F456BB1-49EF-41B1-A866-55CC0AEE1C6D}"/>
                </a:ext>
              </a:extLst>
            </p:cNvPr>
            <p:cNvSpPr>
              <a:spLocks noChangeShapeType="1"/>
            </p:cNvSpPr>
            <p:nvPr/>
          </p:nvSpPr>
          <p:spPr bwMode="auto">
            <a:xfrm flipH="1" flipV="1">
              <a:off x="17" y="10"/>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 name="Line 48">
              <a:extLst>
                <a:ext uri="{FF2B5EF4-FFF2-40B4-BE49-F238E27FC236}">
                  <a16:creationId xmlns:a16="http://schemas.microsoft.com/office/drawing/2014/main" id="{23E1A620-2E2E-4EA3-9A4A-980A7FA6DCAE}"/>
                </a:ext>
              </a:extLst>
            </p:cNvPr>
            <p:cNvSpPr>
              <a:spLocks noChangeShapeType="1"/>
            </p:cNvSpPr>
            <p:nvPr/>
          </p:nvSpPr>
          <p:spPr bwMode="auto">
            <a:xfrm flipH="1" flipV="1">
              <a:off x="14"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Line 49">
              <a:extLst>
                <a:ext uri="{FF2B5EF4-FFF2-40B4-BE49-F238E27FC236}">
                  <a16:creationId xmlns:a16="http://schemas.microsoft.com/office/drawing/2014/main" id="{865D684B-C39F-4E0F-9215-7A1111A25B71}"/>
                </a:ext>
              </a:extLst>
            </p:cNvPr>
            <p:cNvSpPr>
              <a:spLocks noChangeShapeType="1"/>
            </p:cNvSpPr>
            <p:nvPr/>
          </p:nvSpPr>
          <p:spPr bwMode="auto">
            <a:xfrm flipH="1" flipV="1">
              <a:off x="13" y="5"/>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 name="Line 50">
              <a:extLst>
                <a:ext uri="{FF2B5EF4-FFF2-40B4-BE49-F238E27FC236}">
                  <a16:creationId xmlns:a16="http://schemas.microsoft.com/office/drawing/2014/main" id="{A962ECFA-8B16-4ECE-A103-1C53EC9CC87C}"/>
                </a:ext>
              </a:extLst>
            </p:cNvPr>
            <p:cNvSpPr>
              <a:spLocks noChangeShapeType="1"/>
            </p:cNvSpPr>
            <p:nvPr/>
          </p:nvSpPr>
          <p:spPr bwMode="auto">
            <a:xfrm flipH="1" flipV="1">
              <a:off x="10"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 name="Line 51">
              <a:extLst>
                <a:ext uri="{FF2B5EF4-FFF2-40B4-BE49-F238E27FC236}">
                  <a16:creationId xmlns:a16="http://schemas.microsoft.com/office/drawing/2014/main" id="{268C6D47-BD2B-4F8D-BADD-931F4E16AFDB}"/>
                </a:ext>
              </a:extLst>
            </p:cNvPr>
            <p:cNvSpPr>
              <a:spLocks noChangeShapeType="1"/>
            </p:cNvSpPr>
            <p:nvPr/>
          </p:nvSpPr>
          <p:spPr bwMode="auto">
            <a:xfrm flipH="1" flipV="1">
              <a:off x="7"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 name="Line 52">
              <a:extLst>
                <a:ext uri="{FF2B5EF4-FFF2-40B4-BE49-F238E27FC236}">
                  <a16:creationId xmlns:a16="http://schemas.microsoft.com/office/drawing/2014/main" id="{99AD7446-13DA-4C3A-BF86-963D92A75AE0}"/>
                </a:ext>
              </a:extLst>
            </p:cNvPr>
            <p:cNvSpPr>
              <a:spLocks noChangeShapeType="1"/>
            </p:cNvSpPr>
            <p:nvPr/>
          </p:nvSpPr>
          <p:spPr bwMode="auto">
            <a:xfrm flipH="1">
              <a:off x="4" y="2"/>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 name="Line 53">
              <a:extLst>
                <a:ext uri="{FF2B5EF4-FFF2-40B4-BE49-F238E27FC236}">
                  <a16:creationId xmlns:a16="http://schemas.microsoft.com/office/drawing/2014/main" id="{B47BAF44-140B-4FB3-B5F0-7AD8132FE0C0}"/>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Line 54">
              <a:extLst>
                <a:ext uri="{FF2B5EF4-FFF2-40B4-BE49-F238E27FC236}">
                  <a16:creationId xmlns:a16="http://schemas.microsoft.com/office/drawing/2014/main" id="{B9146CC2-301F-4916-9DDA-2A7C2AE11533}"/>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0" name="AutoShape 55" descr="image.jpg">
              <a:extLst>
                <a:ext uri="{FF2B5EF4-FFF2-40B4-BE49-F238E27FC236}">
                  <a16:creationId xmlns:a16="http://schemas.microsoft.com/office/drawing/2014/main" id="{64C7972A-5BE0-4413-807C-C3D1105E3603}"/>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3" y="21600"/>
                    <a:pt x="21600" y="16764"/>
                    <a:pt x="21600" y="10800"/>
                  </a:cubicBezTo>
                  <a:cubicBezTo>
                    <a:pt x="21600" y="4835"/>
                    <a:pt x="16763" y="0"/>
                    <a:pt x="10800" y="0"/>
                  </a:cubicBezTo>
                  <a:close/>
                </a:path>
              </a:pathLst>
            </a:custGeom>
            <a:blipFill dpi="0" rotWithShape="0">
              <a:blip r:embed="rId5"/>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61" name="Group 56">
            <a:extLst>
              <a:ext uri="{FF2B5EF4-FFF2-40B4-BE49-F238E27FC236}">
                <a16:creationId xmlns:a16="http://schemas.microsoft.com/office/drawing/2014/main" id="{2F81B6AE-E85B-4C2F-8E8B-680AA65D93FD}"/>
              </a:ext>
            </a:extLst>
          </p:cNvPr>
          <p:cNvGrpSpPr>
            <a:grpSpLocks/>
          </p:cNvGrpSpPr>
          <p:nvPr/>
        </p:nvGrpSpPr>
        <p:grpSpPr bwMode="auto">
          <a:xfrm>
            <a:off x="4281978" y="3812673"/>
            <a:ext cx="236537" cy="430212"/>
            <a:chOff x="0" y="0"/>
            <a:chExt cx="19" cy="34"/>
          </a:xfrm>
        </p:grpSpPr>
        <p:grpSp>
          <p:nvGrpSpPr>
            <p:cNvPr id="62" name="Group 57">
              <a:extLst>
                <a:ext uri="{FF2B5EF4-FFF2-40B4-BE49-F238E27FC236}">
                  <a16:creationId xmlns:a16="http://schemas.microsoft.com/office/drawing/2014/main" id="{820624E6-8950-47E1-86F0-164FB05990B4}"/>
                </a:ext>
              </a:extLst>
            </p:cNvPr>
            <p:cNvGrpSpPr>
              <a:grpSpLocks/>
            </p:cNvGrpSpPr>
            <p:nvPr/>
          </p:nvGrpSpPr>
          <p:grpSpPr bwMode="auto">
            <a:xfrm>
              <a:off x="0" y="0"/>
              <a:ext cx="19" cy="16"/>
              <a:chOff x="0" y="0"/>
              <a:chExt cx="18" cy="16"/>
            </a:xfrm>
          </p:grpSpPr>
          <p:sp>
            <p:nvSpPr>
              <p:cNvPr id="68" name="AutoShape 58">
                <a:extLst>
                  <a:ext uri="{FF2B5EF4-FFF2-40B4-BE49-F238E27FC236}">
                    <a16:creationId xmlns:a16="http://schemas.microsoft.com/office/drawing/2014/main" id="{64E9E4CC-1C60-44D1-A8BC-08A26CDE5CCF}"/>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23"/>
                    </a:moveTo>
                    <a:cubicBezTo>
                      <a:pt x="2353" y="1100"/>
                      <a:pt x="5260" y="0"/>
                      <a:pt x="8255" y="0"/>
                    </a:cubicBezTo>
                    <a:cubicBezTo>
                      <a:pt x="15625" y="0"/>
                      <a:pt x="21600" y="6527"/>
                      <a:pt x="21600" y="14582"/>
                    </a:cubicBezTo>
                    <a:cubicBezTo>
                      <a:pt x="21600" y="17035"/>
                      <a:pt x="21032" y="19449"/>
                      <a:pt x="19952" y="21600"/>
                    </a:cubicBezTo>
                    <a:lnTo>
                      <a:pt x="8255" y="14582"/>
                    </a:lnTo>
                    <a:lnTo>
                      <a:pt x="0" y="312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AutoShape 59">
                <a:extLst>
                  <a:ext uri="{FF2B5EF4-FFF2-40B4-BE49-F238E27FC236}">
                    <a16:creationId xmlns:a16="http://schemas.microsoft.com/office/drawing/2014/main" id="{268606A3-B12B-4470-B62D-9B078E7381B8}"/>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28"/>
                    </a:moveTo>
                    <a:cubicBezTo>
                      <a:pt x="2352" y="1100"/>
                      <a:pt x="5261" y="0"/>
                      <a:pt x="8256" y="0"/>
                    </a:cubicBezTo>
                    <a:cubicBezTo>
                      <a:pt x="15625" y="0"/>
                      <a:pt x="21600" y="6529"/>
                      <a:pt x="21600" y="14584"/>
                    </a:cubicBezTo>
                    <a:cubicBezTo>
                      <a:pt x="21600" y="17036"/>
                      <a:pt x="21033" y="19450"/>
                      <a:pt x="19953"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70" name="Group 60">
                <a:extLst>
                  <a:ext uri="{FF2B5EF4-FFF2-40B4-BE49-F238E27FC236}">
                    <a16:creationId xmlns:a16="http://schemas.microsoft.com/office/drawing/2014/main" id="{501BBEFE-107F-4FE2-82BD-26607C2F9A7E}"/>
                  </a:ext>
                </a:extLst>
              </p:cNvPr>
              <p:cNvGrpSpPr>
                <a:grpSpLocks/>
              </p:cNvGrpSpPr>
              <p:nvPr/>
            </p:nvGrpSpPr>
            <p:grpSpPr bwMode="auto">
              <a:xfrm>
                <a:off x="3" y="2"/>
                <a:ext cx="12" cy="14"/>
                <a:chOff x="0" y="0"/>
                <a:chExt cx="12" cy="13"/>
              </a:xfrm>
            </p:grpSpPr>
            <p:sp>
              <p:nvSpPr>
                <p:cNvPr id="72" name="AutoShape 61">
                  <a:extLst>
                    <a:ext uri="{FF2B5EF4-FFF2-40B4-BE49-F238E27FC236}">
                      <a16:creationId xmlns:a16="http://schemas.microsoft.com/office/drawing/2014/main" id="{681F028A-042B-48C3-B797-A8F8553A6B3D}"/>
                    </a:ext>
                  </a:extLst>
                </p:cNvPr>
                <p:cNvSpPr>
                  <a:spLocks/>
                </p:cNvSpPr>
                <p:nvPr/>
              </p:nvSpPr>
              <p:spPr bwMode="auto">
                <a:xfrm>
                  <a:off x="0" y="0"/>
                  <a:ext cx="12" cy="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76"/>
                      </a:moveTo>
                      <a:cubicBezTo>
                        <a:pt x="2349" y="1083"/>
                        <a:pt x="5240" y="0"/>
                        <a:pt x="8217" y="0"/>
                      </a:cubicBezTo>
                      <a:cubicBezTo>
                        <a:pt x="15607" y="0"/>
                        <a:pt x="21600" y="6536"/>
                        <a:pt x="21600" y="14598"/>
                      </a:cubicBezTo>
                      <a:cubicBezTo>
                        <a:pt x="21600" y="17045"/>
                        <a:pt x="21036" y="19452"/>
                        <a:pt x="19960" y="21600"/>
                      </a:cubicBezTo>
                      <a:lnTo>
                        <a:pt x="8217" y="14598"/>
                      </a:lnTo>
                      <a:lnTo>
                        <a:pt x="0" y="3076"/>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3" name="AutoShape 62">
                  <a:extLst>
                    <a:ext uri="{FF2B5EF4-FFF2-40B4-BE49-F238E27FC236}">
                      <a16:creationId xmlns:a16="http://schemas.microsoft.com/office/drawing/2014/main" id="{D9FB042A-3B2B-41FC-B8D5-6AE21F689420}"/>
                    </a:ext>
                  </a:extLst>
                </p:cNvPr>
                <p:cNvSpPr>
                  <a:spLocks/>
                </p:cNvSpPr>
                <p:nvPr/>
              </p:nvSpPr>
              <p:spPr bwMode="auto">
                <a:xfrm>
                  <a:off x="0" y="0"/>
                  <a:ext cx="12"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00"/>
                      </a:moveTo>
                      <a:cubicBezTo>
                        <a:pt x="2354" y="1128"/>
                        <a:pt x="5278" y="0"/>
                        <a:pt x="8292" y="0"/>
                      </a:cubicBezTo>
                      <a:cubicBezTo>
                        <a:pt x="15641" y="0"/>
                        <a:pt x="21600" y="6575"/>
                        <a:pt x="21600" y="14686"/>
                      </a:cubicBezTo>
                      <a:cubicBezTo>
                        <a:pt x="21600" y="17097"/>
                        <a:pt x="21061" y="19472"/>
                        <a:pt x="20032"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AutoShape 63">
                  <a:extLst>
                    <a:ext uri="{FF2B5EF4-FFF2-40B4-BE49-F238E27FC236}">
                      <a16:creationId xmlns:a16="http://schemas.microsoft.com/office/drawing/2014/main" id="{02F75224-B794-4EBF-9F23-BC0371A3E2DE}"/>
                    </a:ext>
                  </a:extLst>
                </p:cNvPr>
                <p:cNvSpPr>
                  <a:spLocks/>
                </p:cNvSpPr>
                <p:nvPr/>
              </p:nvSpPr>
              <p:spPr bwMode="auto">
                <a:xfrm>
                  <a:off x="1" y="3"/>
                  <a:ext cx="8" cy="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93"/>
                      </a:moveTo>
                      <a:cubicBezTo>
                        <a:pt x="2355" y="1125"/>
                        <a:pt x="5279" y="0"/>
                        <a:pt x="8294" y="0"/>
                      </a:cubicBezTo>
                      <a:cubicBezTo>
                        <a:pt x="15641" y="0"/>
                        <a:pt x="21600" y="6553"/>
                        <a:pt x="21600" y="14637"/>
                      </a:cubicBezTo>
                      <a:cubicBezTo>
                        <a:pt x="21600" y="17068"/>
                        <a:pt x="21049" y="19461"/>
                        <a:pt x="19999" y="21600"/>
                      </a:cubicBezTo>
                      <a:lnTo>
                        <a:pt x="8294" y="14637"/>
                      </a:lnTo>
                      <a:lnTo>
                        <a:pt x="0" y="319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AutoShape 64">
                  <a:extLst>
                    <a:ext uri="{FF2B5EF4-FFF2-40B4-BE49-F238E27FC236}">
                      <a16:creationId xmlns:a16="http://schemas.microsoft.com/office/drawing/2014/main" id="{125CB493-16B1-4D66-ABC1-09D0D365593C}"/>
                    </a:ext>
                  </a:extLst>
                </p:cNvPr>
                <p:cNvSpPr>
                  <a:spLocks/>
                </p:cNvSpPr>
                <p:nvPr/>
              </p:nvSpPr>
              <p:spPr bwMode="auto">
                <a:xfrm>
                  <a:off x="2" y="4"/>
                  <a:ext cx="7" cy="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15"/>
                      </a:moveTo>
                      <a:cubicBezTo>
                        <a:pt x="2357" y="1134"/>
                        <a:pt x="5286" y="0"/>
                        <a:pt x="8308" y="0"/>
                      </a:cubicBezTo>
                      <a:cubicBezTo>
                        <a:pt x="15648" y="0"/>
                        <a:pt x="21600" y="6560"/>
                        <a:pt x="21600" y="14653"/>
                      </a:cubicBezTo>
                      <a:cubicBezTo>
                        <a:pt x="21600" y="17078"/>
                        <a:pt x="21054" y="19464"/>
                        <a:pt x="2001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grpSp>
          <p:nvGrpSpPr>
            <p:cNvPr id="63" name="Group 65">
              <a:extLst>
                <a:ext uri="{FF2B5EF4-FFF2-40B4-BE49-F238E27FC236}">
                  <a16:creationId xmlns:a16="http://schemas.microsoft.com/office/drawing/2014/main" id="{46CAC3C2-D5DF-442E-AD6D-B0B45D054E7A}"/>
                </a:ext>
              </a:extLst>
            </p:cNvPr>
            <p:cNvGrpSpPr>
              <a:grpSpLocks/>
            </p:cNvGrpSpPr>
            <p:nvPr/>
          </p:nvGrpSpPr>
          <p:grpSpPr bwMode="auto">
            <a:xfrm>
              <a:off x="0" y="10"/>
              <a:ext cx="8" cy="24"/>
              <a:chOff x="0" y="0"/>
              <a:chExt cx="8" cy="23"/>
            </a:xfrm>
          </p:grpSpPr>
          <p:sp>
            <p:nvSpPr>
              <p:cNvPr id="64" name="AutoShape 66">
                <a:extLst>
                  <a:ext uri="{FF2B5EF4-FFF2-40B4-BE49-F238E27FC236}">
                    <a16:creationId xmlns:a16="http://schemas.microsoft.com/office/drawing/2014/main" id="{3E95F093-9043-4F8A-BAF4-7AE4151F4AF5}"/>
                  </a:ext>
                </a:extLst>
              </p:cNvPr>
              <p:cNvSpPr>
                <a:spLocks/>
              </p:cNvSpPr>
              <p:nvPr/>
            </p:nvSpPr>
            <p:spPr bwMode="auto">
              <a:xfrm>
                <a:off x="0" y="0"/>
                <a:ext cx="8" cy="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AutoShape 67">
                <a:extLst>
                  <a:ext uri="{FF2B5EF4-FFF2-40B4-BE49-F238E27FC236}">
                    <a16:creationId xmlns:a16="http://schemas.microsoft.com/office/drawing/2014/main" id="{BCEE3629-7DBB-484C-8F83-C8AF98CCA511}"/>
                  </a:ext>
                </a:extLst>
              </p:cNvPr>
              <p:cNvSpPr>
                <a:spLocks/>
              </p:cNvSpPr>
              <p:nvPr/>
            </p:nvSpPr>
            <p:spPr bwMode="auto">
              <a:xfrm>
                <a:off x="0" y="2"/>
                <a:ext cx="8" cy="10"/>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66" name="AutoShape 68">
                <a:extLst>
                  <a:ext uri="{FF2B5EF4-FFF2-40B4-BE49-F238E27FC236}">
                    <a16:creationId xmlns:a16="http://schemas.microsoft.com/office/drawing/2014/main" id="{0855085D-55A5-47FC-89D8-FC2B08179B85}"/>
                  </a:ext>
                </a:extLst>
              </p:cNvPr>
              <p:cNvSpPr>
                <a:spLocks/>
              </p:cNvSpPr>
              <p:nvPr/>
            </p:nvSpPr>
            <p:spPr bwMode="auto">
              <a:xfrm>
                <a:off x="0" y="15"/>
                <a:ext cx="3"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67" name="AutoShape 69">
                <a:extLst>
                  <a:ext uri="{FF2B5EF4-FFF2-40B4-BE49-F238E27FC236}">
                    <a16:creationId xmlns:a16="http://schemas.microsoft.com/office/drawing/2014/main" id="{153BB44F-3D8B-4B0A-A4B9-B8EB55A5249A}"/>
                  </a:ext>
                </a:extLst>
              </p:cNvPr>
              <p:cNvSpPr>
                <a:spLocks/>
              </p:cNvSpPr>
              <p:nvPr/>
            </p:nvSpPr>
            <p:spPr bwMode="auto">
              <a:xfrm>
                <a:off x="3" y="15"/>
                <a:ext cx="5"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grpSp>
      </p:grpSp>
      <p:sp>
        <p:nvSpPr>
          <p:cNvPr id="77" name="AutoShape 70">
            <a:extLst>
              <a:ext uri="{FF2B5EF4-FFF2-40B4-BE49-F238E27FC236}">
                <a16:creationId xmlns:a16="http://schemas.microsoft.com/office/drawing/2014/main" id="{3D8F5A00-FCA2-4985-B34F-2074C868B776}"/>
              </a:ext>
            </a:extLst>
          </p:cNvPr>
          <p:cNvSpPr>
            <a:spLocks/>
          </p:cNvSpPr>
          <p:nvPr/>
        </p:nvSpPr>
        <p:spPr bwMode="auto">
          <a:xfrm>
            <a:off x="1126027" y="2741111"/>
            <a:ext cx="703262" cy="4937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78" name="AutoShape 71">
            <a:extLst>
              <a:ext uri="{FF2B5EF4-FFF2-40B4-BE49-F238E27FC236}">
                <a16:creationId xmlns:a16="http://schemas.microsoft.com/office/drawing/2014/main" id="{86338BDC-0846-4962-8EE3-47DA1E348092}"/>
              </a:ext>
            </a:extLst>
          </p:cNvPr>
          <p:cNvSpPr>
            <a:spLocks/>
          </p:cNvSpPr>
          <p:nvPr/>
        </p:nvSpPr>
        <p:spPr bwMode="auto">
          <a:xfrm>
            <a:off x="2324590" y="2741111"/>
            <a:ext cx="703263" cy="47466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79" name="AutoShape 72">
            <a:extLst>
              <a:ext uri="{FF2B5EF4-FFF2-40B4-BE49-F238E27FC236}">
                <a16:creationId xmlns:a16="http://schemas.microsoft.com/office/drawing/2014/main" id="{BD515CE9-E5F2-475E-8A88-C2D2D1636C1D}"/>
              </a:ext>
            </a:extLst>
          </p:cNvPr>
          <p:cNvSpPr>
            <a:spLocks/>
          </p:cNvSpPr>
          <p:nvPr/>
        </p:nvSpPr>
        <p:spPr bwMode="auto">
          <a:xfrm>
            <a:off x="3521565" y="2645861"/>
            <a:ext cx="1082675" cy="6842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80" name="AutoShape 73">
            <a:extLst>
              <a:ext uri="{FF2B5EF4-FFF2-40B4-BE49-F238E27FC236}">
                <a16:creationId xmlns:a16="http://schemas.microsoft.com/office/drawing/2014/main" id="{87099A50-9D1D-40F3-8C34-9092A48160E4}"/>
              </a:ext>
            </a:extLst>
          </p:cNvPr>
          <p:cNvSpPr>
            <a:spLocks/>
          </p:cNvSpPr>
          <p:nvPr/>
        </p:nvSpPr>
        <p:spPr bwMode="auto">
          <a:xfrm>
            <a:off x="5099540" y="2645861"/>
            <a:ext cx="854075" cy="6842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81" name="AutoShape 74">
            <a:extLst>
              <a:ext uri="{FF2B5EF4-FFF2-40B4-BE49-F238E27FC236}">
                <a16:creationId xmlns:a16="http://schemas.microsoft.com/office/drawing/2014/main" id="{63D158F8-F35D-4715-940A-B56B6104AB5B}"/>
              </a:ext>
            </a:extLst>
          </p:cNvPr>
          <p:cNvSpPr>
            <a:spLocks/>
          </p:cNvSpPr>
          <p:nvPr/>
        </p:nvSpPr>
        <p:spPr bwMode="auto">
          <a:xfrm>
            <a:off x="4985240" y="3976186"/>
            <a:ext cx="777875" cy="6842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82" name="AutoShape 75">
            <a:extLst>
              <a:ext uri="{FF2B5EF4-FFF2-40B4-BE49-F238E27FC236}">
                <a16:creationId xmlns:a16="http://schemas.microsoft.com/office/drawing/2014/main" id="{C2D2466C-F686-4B91-A58D-4BB5C74B817B}"/>
              </a:ext>
            </a:extLst>
          </p:cNvPr>
          <p:cNvSpPr>
            <a:spLocks/>
          </p:cNvSpPr>
          <p:nvPr/>
        </p:nvSpPr>
        <p:spPr bwMode="auto">
          <a:xfrm>
            <a:off x="879965" y="1525086"/>
            <a:ext cx="1139825" cy="6842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83" name="AutoShape 76">
            <a:extLst>
              <a:ext uri="{FF2B5EF4-FFF2-40B4-BE49-F238E27FC236}">
                <a16:creationId xmlns:a16="http://schemas.microsoft.com/office/drawing/2014/main" id="{0249A314-8741-4218-A978-8D0627EC4DD2}"/>
              </a:ext>
            </a:extLst>
          </p:cNvPr>
          <p:cNvSpPr>
            <a:spLocks/>
          </p:cNvSpPr>
          <p:nvPr/>
        </p:nvSpPr>
        <p:spPr bwMode="auto">
          <a:xfrm>
            <a:off x="2076940" y="3749174"/>
            <a:ext cx="1120775" cy="682625"/>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grpSp>
        <p:nvGrpSpPr>
          <p:cNvPr id="84" name="Group 77">
            <a:extLst>
              <a:ext uri="{FF2B5EF4-FFF2-40B4-BE49-F238E27FC236}">
                <a16:creationId xmlns:a16="http://schemas.microsoft.com/office/drawing/2014/main" id="{C4D51F68-049E-45A3-95BE-FA963A85EAC8}"/>
              </a:ext>
            </a:extLst>
          </p:cNvPr>
          <p:cNvGrpSpPr>
            <a:grpSpLocks/>
          </p:cNvGrpSpPr>
          <p:nvPr/>
        </p:nvGrpSpPr>
        <p:grpSpPr bwMode="auto">
          <a:xfrm>
            <a:off x="2589703" y="1601286"/>
            <a:ext cx="295275" cy="201613"/>
            <a:chOff x="0" y="0"/>
            <a:chExt cx="24" cy="16"/>
          </a:xfrm>
        </p:grpSpPr>
        <p:sp>
          <p:nvSpPr>
            <p:cNvPr id="85" name="AutoShape 78">
              <a:extLst>
                <a:ext uri="{FF2B5EF4-FFF2-40B4-BE49-F238E27FC236}">
                  <a16:creationId xmlns:a16="http://schemas.microsoft.com/office/drawing/2014/main" id="{29898A63-063D-49A5-A81D-BF7C6C48E934}"/>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700"/>
                  </a:lnTo>
                  <a:lnTo>
                    <a:pt x="1542" y="5399"/>
                  </a:lnTo>
                  <a:lnTo>
                    <a:pt x="4628" y="8099"/>
                  </a:lnTo>
                  <a:lnTo>
                    <a:pt x="7713" y="10800"/>
                  </a:lnTo>
                  <a:lnTo>
                    <a:pt x="10800" y="16199"/>
                  </a:lnTo>
                  <a:lnTo>
                    <a:pt x="12342" y="18899"/>
                  </a:lnTo>
                  <a:lnTo>
                    <a:pt x="15428" y="21600"/>
                  </a:lnTo>
                  <a:lnTo>
                    <a:pt x="18514" y="21600"/>
                  </a:lnTo>
                  <a:lnTo>
                    <a:pt x="20057" y="21600"/>
                  </a:lnTo>
                  <a:lnTo>
                    <a:pt x="21600" y="21600"/>
                  </a:lnTo>
                  <a:lnTo>
                    <a:pt x="20057" y="18899"/>
                  </a:lnTo>
                  <a:lnTo>
                    <a:pt x="18514" y="13499"/>
                  </a:lnTo>
                  <a:lnTo>
                    <a:pt x="15428" y="10800"/>
                  </a:lnTo>
                  <a:lnTo>
                    <a:pt x="12342" y="8099"/>
                  </a:lnTo>
                  <a:lnTo>
                    <a:pt x="9257" y="5399"/>
                  </a:lnTo>
                  <a:lnTo>
                    <a:pt x="6171" y="270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6" name="Line 79">
              <a:extLst>
                <a:ext uri="{FF2B5EF4-FFF2-40B4-BE49-F238E27FC236}">
                  <a16:creationId xmlns:a16="http://schemas.microsoft.com/office/drawing/2014/main" id="{10F7E22C-1D51-4FB8-94A7-E9348DD71CDC}"/>
                </a:ext>
              </a:extLst>
            </p:cNvPr>
            <p:cNvSpPr>
              <a:spLocks noChangeShapeType="1"/>
            </p:cNvSpPr>
            <p:nvPr/>
          </p:nvSpPr>
          <p:spPr bwMode="auto">
            <a:xfrm>
              <a:off x="1" y="2"/>
              <a:ext cx="2"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 name="Line 80">
              <a:extLst>
                <a:ext uri="{FF2B5EF4-FFF2-40B4-BE49-F238E27FC236}">
                  <a16:creationId xmlns:a16="http://schemas.microsoft.com/office/drawing/2014/main" id="{673841E6-8CEA-49A8-9954-15BCC040601D}"/>
                </a:ext>
              </a:extLst>
            </p:cNvPr>
            <p:cNvSpPr>
              <a:spLocks noChangeShapeType="1"/>
            </p:cNvSpPr>
            <p:nvPr/>
          </p:nvSpPr>
          <p:spPr bwMode="auto">
            <a:xfrm>
              <a:off x="1" y="4"/>
              <a:ext cx="3"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 name="Line 81">
              <a:extLst>
                <a:ext uri="{FF2B5EF4-FFF2-40B4-BE49-F238E27FC236}">
                  <a16:creationId xmlns:a16="http://schemas.microsoft.com/office/drawing/2014/main" id="{5F6F5546-3111-496D-A2CA-7C3731A104A6}"/>
                </a:ext>
              </a:extLst>
            </p:cNvPr>
            <p:cNvSpPr>
              <a:spLocks noChangeShapeType="1"/>
            </p:cNvSpPr>
            <p:nvPr/>
          </p:nvSpPr>
          <p:spPr bwMode="auto">
            <a:xfrm>
              <a:off x="2"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9" name="Line 82">
              <a:extLst>
                <a:ext uri="{FF2B5EF4-FFF2-40B4-BE49-F238E27FC236}">
                  <a16:creationId xmlns:a16="http://schemas.microsoft.com/office/drawing/2014/main" id="{A846C4E8-B360-42FF-9EA0-EB338572123C}"/>
                </a:ext>
              </a:extLst>
            </p:cNvPr>
            <p:cNvSpPr>
              <a:spLocks noChangeShapeType="1"/>
            </p:cNvSpPr>
            <p:nvPr/>
          </p:nvSpPr>
          <p:spPr bwMode="auto">
            <a:xfrm>
              <a:off x="5"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 name="Line 83">
              <a:extLst>
                <a:ext uri="{FF2B5EF4-FFF2-40B4-BE49-F238E27FC236}">
                  <a16:creationId xmlns:a16="http://schemas.microsoft.com/office/drawing/2014/main" id="{82DF6606-414D-4EBD-B1DC-B07FF691C568}"/>
                </a:ext>
              </a:extLst>
            </p:cNvPr>
            <p:cNvSpPr>
              <a:spLocks noChangeShapeType="1"/>
            </p:cNvSpPr>
            <p:nvPr/>
          </p:nvSpPr>
          <p:spPr bwMode="auto">
            <a:xfrm>
              <a:off x="8" y="8"/>
              <a:ext cx="5"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 name="Line 84">
              <a:extLst>
                <a:ext uri="{FF2B5EF4-FFF2-40B4-BE49-F238E27FC236}">
                  <a16:creationId xmlns:a16="http://schemas.microsoft.com/office/drawing/2014/main" id="{A8BEC0D3-189F-4195-8B73-9839082F6EE0}"/>
                </a:ext>
              </a:extLst>
            </p:cNvPr>
            <p:cNvSpPr>
              <a:spLocks noChangeShapeType="1"/>
            </p:cNvSpPr>
            <p:nvPr/>
          </p:nvSpPr>
          <p:spPr bwMode="auto">
            <a:xfrm>
              <a:off x="11"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 name="Line 85">
              <a:extLst>
                <a:ext uri="{FF2B5EF4-FFF2-40B4-BE49-F238E27FC236}">
                  <a16:creationId xmlns:a16="http://schemas.microsoft.com/office/drawing/2014/main" id="{DF0269AD-8E7C-4CBF-AC84-BF9A35B61D5B}"/>
                </a:ext>
              </a:extLst>
            </p:cNvPr>
            <p:cNvSpPr>
              <a:spLocks noChangeShapeType="1"/>
            </p:cNvSpPr>
            <p:nvPr/>
          </p:nvSpPr>
          <p:spPr bwMode="auto">
            <a:xfrm>
              <a:off x="13"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3" name="Line 86">
              <a:extLst>
                <a:ext uri="{FF2B5EF4-FFF2-40B4-BE49-F238E27FC236}">
                  <a16:creationId xmlns:a16="http://schemas.microsoft.com/office/drawing/2014/main" id="{FD28CB0C-5734-4FB4-969E-F5C5A94E8DE1}"/>
                </a:ext>
              </a:extLst>
            </p:cNvPr>
            <p:cNvSpPr>
              <a:spLocks noChangeShapeType="1"/>
            </p:cNvSpPr>
            <p:nvPr/>
          </p:nvSpPr>
          <p:spPr bwMode="auto">
            <a:xfrm>
              <a:off x="16" y="14"/>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 name="Line 87">
              <a:extLst>
                <a:ext uri="{FF2B5EF4-FFF2-40B4-BE49-F238E27FC236}">
                  <a16:creationId xmlns:a16="http://schemas.microsoft.com/office/drawing/2014/main" id="{E6499DFD-6D97-4FEB-8760-7D8AAC7DB440}"/>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 name="Line 88">
              <a:extLst>
                <a:ext uri="{FF2B5EF4-FFF2-40B4-BE49-F238E27FC236}">
                  <a16:creationId xmlns:a16="http://schemas.microsoft.com/office/drawing/2014/main" id="{E1FF3E1F-889D-4C43-B748-004387C3DAB0}"/>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6" name="Line 89">
              <a:extLst>
                <a:ext uri="{FF2B5EF4-FFF2-40B4-BE49-F238E27FC236}">
                  <a16:creationId xmlns:a16="http://schemas.microsoft.com/office/drawing/2014/main" id="{61CC730A-99FE-462D-854C-65D94995AE0D}"/>
                </a:ext>
              </a:extLst>
            </p:cNvPr>
            <p:cNvSpPr>
              <a:spLocks noChangeShapeType="1"/>
            </p:cNvSpPr>
            <p:nvPr/>
          </p:nvSpPr>
          <p:spPr bwMode="auto">
            <a:xfrm flipH="1" flipV="1">
              <a:off x="20" y="13"/>
              <a:ext cx="4"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 name="Line 90">
              <a:extLst>
                <a:ext uri="{FF2B5EF4-FFF2-40B4-BE49-F238E27FC236}">
                  <a16:creationId xmlns:a16="http://schemas.microsoft.com/office/drawing/2014/main" id="{6341BEEE-1CEC-4922-A771-FAD175F8252F}"/>
                </a:ext>
              </a:extLst>
            </p:cNvPr>
            <p:cNvSpPr>
              <a:spLocks noChangeShapeType="1"/>
            </p:cNvSpPr>
            <p:nvPr/>
          </p:nvSpPr>
          <p:spPr bwMode="auto">
            <a:xfrm flipH="1" flipV="1">
              <a:off x="19" y="10"/>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8" name="Line 91">
              <a:extLst>
                <a:ext uri="{FF2B5EF4-FFF2-40B4-BE49-F238E27FC236}">
                  <a16:creationId xmlns:a16="http://schemas.microsoft.com/office/drawing/2014/main" id="{AABDF6FE-98CC-40C3-81AE-7453E5FD9988}"/>
                </a:ext>
              </a:extLst>
            </p:cNvPr>
            <p:cNvSpPr>
              <a:spLocks noChangeShapeType="1"/>
            </p:cNvSpPr>
            <p:nvPr/>
          </p:nvSpPr>
          <p:spPr bwMode="auto">
            <a:xfrm flipH="1" flipV="1">
              <a:off x="16"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9" name="Line 92">
              <a:extLst>
                <a:ext uri="{FF2B5EF4-FFF2-40B4-BE49-F238E27FC236}">
                  <a16:creationId xmlns:a16="http://schemas.microsoft.com/office/drawing/2014/main" id="{9D28FACC-DFC2-40DB-B283-41AF49EB6831}"/>
                </a:ext>
              </a:extLst>
            </p:cNvPr>
            <p:cNvSpPr>
              <a:spLocks noChangeShapeType="1"/>
            </p:cNvSpPr>
            <p:nvPr/>
          </p:nvSpPr>
          <p:spPr bwMode="auto">
            <a:xfrm flipH="1" flipV="1">
              <a:off x="13"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0" name="Line 93">
              <a:extLst>
                <a:ext uri="{FF2B5EF4-FFF2-40B4-BE49-F238E27FC236}">
                  <a16:creationId xmlns:a16="http://schemas.microsoft.com/office/drawing/2014/main" id="{3A98721E-6DE6-4646-8B6D-A1E92EA7F446}"/>
                </a:ext>
              </a:extLst>
            </p:cNvPr>
            <p:cNvSpPr>
              <a:spLocks noChangeShapeType="1"/>
            </p:cNvSpPr>
            <p:nvPr/>
          </p:nvSpPr>
          <p:spPr bwMode="auto">
            <a:xfrm flipH="1" flipV="1">
              <a:off x="10"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1" name="Line 94">
              <a:extLst>
                <a:ext uri="{FF2B5EF4-FFF2-40B4-BE49-F238E27FC236}">
                  <a16:creationId xmlns:a16="http://schemas.microsoft.com/office/drawing/2014/main" id="{BBAB0E7B-531C-419D-B586-1D94EF639EA4}"/>
                </a:ext>
              </a:extLst>
            </p:cNvPr>
            <p:cNvSpPr>
              <a:spLocks noChangeShapeType="1"/>
            </p:cNvSpPr>
            <p:nvPr/>
          </p:nvSpPr>
          <p:spPr bwMode="auto">
            <a:xfrm flipH="1" flipV="1">
              <a:off x="7"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 name="Line 95">
              <a:extLst>
                <a:ext uri="{FF2B5EF4-FFF2-40B4-BE49-F238E27FC236}">
                  <a16:creationId xmlns:a16="http://schemas.microsoft.com/office/drawing/2014/main" id="{64425F33-BDC9-456E-BBA6-E048E04B8931}"/>
                </a:ext>
              </a:extLst>
            </p:cNvPr>
            <p:cNvSpPr>
              <a:spLocks noChangeShapeType="1"/>
            </p:cNvSpPr>
            <p:nvPr/>
          </p:nvSpPr>
          <p:spPr bwMode="auto">
            <a:xfrm flipH="1" flipV="1">
              <a:off x="4"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 name="Line 96">
              <a:extLst>
                <a:ext uri="{FF2B5EF4-FFF2-40B4-BE49-F238E27FC236}">
                  <a16:creationId xmlns:a16="http://schemas.microsoft.com/office/drawing/2014/main" id="{3843B726-FE13-4666-A20C-4BAD99E4E8E8}"/>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 name="Line 97">
              <a:extLst>
                <a:ext uri="{FF2B5EF4-FFF2-40B4-BE49-F238E27FC236}">
                  <a16:creationId xmlns:a16="http://schemas.microsoft.com/office/drawing/2014/main" id="{2B10977B-FD13-47B7-9DD4-21E2E389F29B}"/>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 name="AutoShape 98" descr="image.jpg">
              <a:extLst>
                <a:ext uri="{FF2B5EF4-FFF2-40B4-BE49-F238E27FC236}">
                  <a16:creationId xmlns:a16="http://schemas.microsoft.com/office/drawing/2014/main" id="{D15AB347-B950-473C-BF48-907CAFE32C5E}"/>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path>
              </a:pathLst>
            </a:custGeom>
            <a:blipFill dpi="0" rotWithShape="0">
              <a:blip r:embed="rId5"/>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106" name="Group 99">
            <a:extLst>
              <a:ext uri="{FF2B5EF4-FFF2-40B4-BE49-F238E27FC236}">
                <a16:creationId xmlns:a16="http://schemas.microsoft.com/office/drawing/2014/main" id="{8A79E018-919A-4F7C-89A3-2AA2524A928E}"/>
              </a:ext>
            </a:extLst>
          </p:cNvPr>
          <p:cNvGrpSpPr>
            <a:grpSpLocks/>
          </p:cNvGrpSpPr>
          <p:nvPr/>
        </p:nvGrpSpPr>
        <p:grpSpPr bwMode="auto">
          <a:xfrm>
            <a:off x="2627803" y="1904498"/>
            <a:ext cx="295275" cy="201612"/>
            <a:chOff x="0" y="0"/>
            <a:chExt cx="24" cy="16"/>
          </a:xfrm>
        </p:grpSpPr>
        <p:sp>
          <p:nvSpPr>
            <p:cNvPr id="107" name="AutoShape 100">
              <a:extLst>
                <a:ext uri="{FF2B5EF4-FFF2-40B4-BE49-F238E27FC236}">
                  <a16:creationId xmlns:a16="http://schemas.microsoft.com/office/drawing/2014/main" id="{9A02F71F-4885-49BB-9E57-391E678E3DC5}"/>
                </a:ext>
              </a:extLst>
            </p:cNvPr>
            <p:cNvSpPr>
              <a:spLocks/>
            </p:cNvSpPr>
            <p:nvPr/>
          </p:nvSpPr>
          <p:spPr bwMode="auto">
            <a:xfrm>
              <a:off x="1" y="2"/>
              <a:ext cx="23" cy="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700"/>
                  </a:lnTo>
                  <a:lnTo>
                    <a:pt x="1542" y="5399"/>
                  </a:lnTo>
                  <a:lnTo>
                    <a:pt x="4628" y="8099"/>
                  </a:lnTo>
                  <a:lnTo>
                    <a:pt x="7713" y="10800"/>
                  </a:lnTo>
                  <a:lnTo>
                    <a:pt x="10800" y="16199"/>
                  </a:lnTo>
                  <a:lnTo>
                    <a:pt x="12342" y="18899"/>
                  </a:lnTo>
                  <a:lnTo>
                    <a:pt x="15428" y="21600"/>
                  </a:lnTo>
                  <a:lnTo>
                    <a:pt x="18514" y="21600"/>
                  </a:lnTo>
                  <a:lnTo>
                    <a:pt x="20057" y="21600"/>
                  </a:lnTo>
                  <a:lnTo>
                    <a:pt x="21600" y="21600"/>
                  </a:lnTo>
                  <a:lnTo>
                    <a:pt x="20057" y="18899"/>
                  </a:lnTo>
                  <a:lnTo>
                    <a:pt x="18514" y="13499"/>
                  </a:lnTo>
                  <a:lnTo>
                    <a:pt x="15428" y="10800"/>
                  </a:lnTo>
                  <a:lnTo>
                    <a:pt x="12342" y="8099"/>
                  </a:lnTo>
                  <a:lnTo>
                    <a:pt x="9257" y="5399"/>
                  </a:lnTo>
                  <a:lnTo>
                    <a:pt x="6171" y="2700"/>
                  </a:lnTo>
                  <a:lnTo>
                    <a:pt x="3084" y="0"/>
                  </a:lnTo>
                  <a:lnTo>
                    <a:pt x="1542" y="0"/>
                  </a:lnTo>
                  <a:lnTo>
                    <a:pt x="0"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8" name="Line 101">
              <a:extLst>
                <a:ext uri="{FF2B5EF4-FFF2-40B4-BE49-F238E27FC236}">
                  <a16:creationId xmlns:a16="http://schemas.microsoft.com/office/drawing/2014/main" id="{AB33C8D7-BA04-4564-B689-E63327BD1E9D}"/>
                </a:ext>
              </a:extLst>
            </p:cNvPr>
            <p:cNvSpPr>
              <a:spLocks noChangeShapeType="1"/>
            </p:cNvSpPr>
            <p:nvPr/>
          </p:nvSpPr>
          <p:spPr bwMode="auto">
            <a:xfrm>
              <a:off x="1" y="2"/>
              <a:ext cx="2"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9" name="Line 102">
              <a:extLst>
                <a:ext uri="{FF2B5EF4-FFF2-40B4-BE49-F238E27FC236}">
                  <a16:creationId xmlns:a16="http://schemas.microsoft.com/office/drawing/2014/main" id="{325163AB-3D49-4E10-A43D-3E50B290737B}"/>
                </a:ext>
              </a:extLst>
            </p:cNvPr>
            <p:cNvSpPr>
              <a:spLocks noChangeShapeType="1"/>
            </p:cNvSpPr>
            <p:nvPr/>
          </p:nvSpPr>
          <p:spPr bwMode="auto">
            <a:xfrm>
              <a:off x="1" y="4"/>
              <a:ext cx="3"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 name="Line 103">
              <a:extLst>
                <a:ext uri="{FF2B5EF4-FFF2-40B4-BE49-F238E27FC236}">
                  <a16:creationId xmlns:a16="http://schemas.microsoft.com/office/drawing/2014/main" id="{CEABC96D-D0DA-4F7E-A5DF-365BF1662D89}"/>
                </a:ext>
              </a:extLst>
            </p:cNvPr>
            <p:cNvSpPr>
              <a:spLocks noChangeShapeType="1"/>
            </p:cNvSpPr>
            <p:nvPr/>
          </p:nvSpPr>
          <p:spPr bwMode="auto">
            <a:xfrm>
              <a:off x="2"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1" name="Line 104">
              <a:extLst>
                <a:ext uri="{FF2B5EF4-FFF2-40B4-BE49-F238E27FC236}">
                  <a16:creationId xmlns:a16="http://schemas.microsoft.com/office/drawing/2014/main" id="{8EE869D6-EE03-4C21-8907-C20ABFAC5544}"/>
                </a:ext>
              </a:extLst>
            </p:cNvPr>
            <p:cNvSpPr>
              <a:spLocks noChangeShapeType="1"/>
            </p:cNvSpPr>
            <p:nvPr/>
          </p:nvSpPr>
          <p:spPr bwMode="auto">
            <a:xfrm>
              <a:off x="5"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 name="Line 105">
              <a:extLst>
                <a:ext uri="{FF2B5EF4-FFF2-40B4-BE49-F238E27FC236}">
                  <a16:creationId xmlns:a16="http://schemas.microsoft.com/office/drawing/2014/main" id="{292A98D0-CCAF-4ACA-8FA7-0CF7BE7D5611}"/>
                </a:ext>
              </a:extLst>
            </p:cNvPr>
            <p:cNvSpPr>
              <a:spLocks noChangeShapeType="1"/>
            </p:cNvSpPr>
            <p:nvPr/>
          </p:nvSpPr>
          <p:spPr bwMode="auto">
            <a:xfrm>
              <a:off x="8" y="8"/>
              <a:ext cx="5"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 name="Line 106">
              <a:extLst>
                <a:ext uri="{FF2B5EF4-FFF2-40B4-BE49-F238E27FC236}">
                  <a16:creationId xmlns:a16="http://schemas.microsoft.com/office/drawing/2014/main" id="{BE65D9BC-2824-4552-BD70-15BCBFD58562}"/>
                </a:ext>
              </a:extLst>
            </p:cNvPr>
            <p:cNvSpPr>
              <a:spLocks noChangeShapeType="1"/>
            </p:cNvSpPr>
            <p:nvPr/>
          </p:nvSpPr>
          <p:spPr bwMode="auto">
            <a:xfrm>
              <a:off x="11" y="11"/>
              <a:ext cx="4"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 name="Line 107">
              <a:extLst>
                <a:ext uri="{FF2B5EF4-FFF2-40B4-BE49-F238E27FC236}">
                  <a16:creationId xmlns:a16="http://schemas.microsoft.com/office/drawing/2014/main" id="{D8622FC7-56DB-459B-BD1E-844481B61631}"/>
                </a:ext>
              </a:extLst>
            </p:cNvPr>
            <p:cNvSpPr>
              <a:spLocks noChangeShapeType="1"/>
            </p:cNvSpPr>
            <p:nvPr/>
          </p:nvSpPr>
          <p:spPr bwMode="auto">
            <a:xfrm>
              <a:off x="13" y="13"/>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5" name="Line 108">
              <a:extLst>
                <a:ext uri="{FF2B5EF4-FFF2-40B4-BE49-F238E27FC236}">
                  <a16:creationId xmlns:a16="http://schemas.microsoft.com/office/drawing/2014/main" id="{B6811F1B-180F-4080-A2E0-866F7AE07362}"/>
                </a:ext>
              </a:extLst>
            </p:cNvPr>
            <p:cNvSpPr>
              <a:spLocks noChangeShapeType="1"/>
            </p:cNvSpPr>
            <p:nvPr/>
          </p:nvSpPr>
          <p:spPr bwMode="auto">
            <a:xfrm>
              <a:off x="16" y="14"/>
              <a:ext cx="5"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6" name="Line 109">
              <a:extLst>
                <a:ext uri="{FF2B5EF4-FFF2-40B4-BE49-F238E27FC236}">
                  <a16:creationId xmlns:a16="http://schemas.microsoft.com/office/drawing/2014/main" id="{EF9C7CA6-C6E9-41C5-B563-1FC7853A4660}"/>
                </a:ext>
              </a:extLst>
            </p:cNvPr>
            <p:cNvSpPr>
              <a:spLocks noChangeShapeType="1"/>
            </p:cNvSpPr>
            <p:nvPr/>
          </p:nvSpPr>
          <p:spPr bwMode="auto">
            <a:xfrm>
              <a:off x="19" y="14"/>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7" name="Line 110">
              <a:extLst>
                <a:ext uri="{FF2B5EF4-FFF2-40B4-BE49-F238E27FC236}">
                  <a16:creationId xmlns:a16="http://schemas.microsoft.com/office/drawing/2014/main" id="{DDD85470-6ACE-4541-B42C-387429B52BF0}"/>
                </a:ext>
              </a:extLst>
            </p:cNvPr>
            <p:cNvSpPr>
              <a:spLocks noChangeShapeType="1"/>
            </p:cNvSpPr>
            <p:nvPr/>
          </p:nvSpPr>
          <p:spPr bwMode="auto">
            <a:xfrm>
              <a:off x="20" y="14"/>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8" name="Line 111">
              <a:extLst>
                <a:ext uri="{FF2B5EF4-FFF2-40B4-BE49-F238E27FC236}">
                  <a16:creationId xmlns:a16="http://schemas.microsoft.com/office/drawing/2014/main" id="{141E5825-7520-42FD-B287-C06C68FA2CF3}"/>
                </a:ext>
              </a:extLst>
            </p:cNvPr>
            <p:cNvSpPr>
              <a:spLocks noChangeShapeType="1"/>
            </p:cNvSpPr>
            <p:nvPr/>
          </p:nvSpPr>
          <p:spPr bwMode="auto">
            <a:xfrm flipH="1" flipV="1">
              <a:off x="20" y="13"/>
              <a:ext cx="4"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9" name="Line 112">
              <a:extLst>
                <a:ext uri="{FF2B5EF4-FFF2-40B4-BE49-F238E27FC236}">
                  <a16:creationId xmlns:a16="http://schemas.microsoft.com/office/drawing/2014/main" id="{4FC8A83D-41FF-41F5-8B4A-0F4DB98F4BDB}"/>
                </a:ext>
              </a:extLst>
            </p:cNvPr>
            <p:cNvSpPr>
              <a:spLocks noChangeShapeType="1"/>
            </p:cNvSpPr>
            <p:nvPr/>
          </p:nvSpPr>
          <p:spPr bwMode="auto">
            <a:xfrm flipH="1" flipV="1">
              <a:off x="19" y="10"/>
              <a:ext cx="3" cy="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 name="Line 113">
              <a:extLst>
                <a:ext uri="{FF2B5EF4-FFF2-40B4-BE49-F238E27FC236}">
                  <a16:creationId xmlns:a16="http://schemas.microsoft.com/office/drawing/2014/main" id="{68433819-E348-4701-B64C-AB4320594F28}"/>
                </a:ext>
              </a:extLst>
            </p:cNvPr>
            <p:cNvSpPr>
              <a:spLocks noChangeShapeType="1"/>
            </p:cNvSpPr>
            <p:nvPr/>
          </p:nvSpPr>
          <p:spPr bwMode="auto">
            <a:xfrm flipH="1" flipV="1">
              <a:off x="16" y="8"/>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1" name="Line 114">
              <a:extLst>
                <a:ext uri="{FF2B5EF4-FFF2-40B4-BE49-F238E27FC236}">
                  <a16:creationId xmlns:a16="http://schemas.microsoft.com/office/drawing/2014/main" id="{7A93F5AF-1B91-45C6-B71F-2612FBB375A9}"/>
                </a:ext>
              </a:extLst>
            </p:cNvPr>
            <p:cNvSpPr>
              <a:spLocks noChangeShapeType="1"/>
            </p:cNvSpPr>
            <p:nvPr/>
          </p:nvSpPr>
          <p:spPr bwMode="auto">
            <a:xfrm flipH="1" flipV="1">
              <a:off x="13" y="7"/>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 name="Line 115">
              <a:extLst>
                <a:ext uri="{FF2B5EF4-FFF2-40B4-BE49-F238E27FC236}">
                  <a16:creationId xmlns:a16="http://schemas.microsoft.com/office/drawing/2014/main" id="{590FFA0D-90EB-4B45-BEB0-FCC69A1A607D}"/>
                </a:ext>
              </a:extLst>
            </p:cNvPr>
            <p:cNvSpPr>
              <a:spLocks noChangeShapeType="1"/>
            </p:cNvSpPr>
            <p:nvPr/>
          </p:nvSpPr>
          <p:spPr bwMode="auto">
            <a:xfrm flipH="1" flipV="1">
              <a:off x="10" y="5"/>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 name="Line 116">
              <a:extLst>
                <a:ext uri="{FF2B5EF4-FFF2-40B4-BE49-F238E27FC236}">
                  <a16:creationId xmlns:a16="http://schemas.microsoft.com/office/drawing/2014/main" id="{586D210E-AE86-4A00-AF0A-65F1B555413F}"/>
                </a:ext>
              </a:extLst>
            </p:cNvPr>
            <p:cNvSpPr>
              <a:spLocks noChangeShapeType="1"/>
            </p:cNvSpPr>
            <p:nvPr/>
          </p:nvSpPr>
          <p:spPr bwMode="auto">
            <a:xfrm flipH="1" flipV="1">
              <a:off x="7" y="4"/>
              <a:ext cx="5" cy="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4" name="Line 117">
              <a:extLst>
                <a:ext uri="{FF2B5EF4-FFF2-40B4-BE49-F238E27FC236}">
                  <a16:creationId xmlns:a16="http://schemas.microsoft.com/office/drawing/2014/main" id="{A983C025-9D02-4448-A0D8-BD668803EDDF}"/>
                </a:ext>
              </a:extLst>
            </p:cNvPr>
            <p:cNvSpPr>
              <a:spLocks noChangeShapeType="1"/>
            </p:cNvSpPr>
            <p:nvPr/>
          </p:nvSpPr>
          <p:spPr bwMode="auto">
            <a:xfrm flipH="1" flipV="1">
              <a:off x="4" y="2"/>
              <a:ext cx="5" cy="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5" name="Line 118">
              <a:extLst>
                <a:ext uri="{FF2B5EF4-FFF2-40B4-BE49-F238E27FC236}">
                  <a16:creationId xmlns:a16="http://schemas.microsoft.com/office/drawing/2014/main" id="{E741C2CC-FE2F-4A88-B07C-5B30B1234DD8}"/>
                </a:ext>
              </a:extLst>
            </p:cNvPr>
            <p:cNvSpPr>
              <a:spLocks noChangeShapeType="1"/>
            </p:cNvSpPr>
            <p:nvPr/>
          </p:nvSpPr>
          <p:spPr bwMode="auto">
            <a:xfrm flipH="1">
              <a:off x="2" y="2"/>
              <a:ext cx="4"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6" name="Line 119">
              <a:extLst>
                <a:ext uri="{FF2B5EF4-FFF2-40B4-BE49-F238E27FC236}">
                  <a16:creationId xmlns:a16="http://schemas.microsoft.com/office/drawing/2014/main" id="{1A01BB8D-773C-4242-9E63-D31FBAE3F267}"/>
                </a:ext>
              </a:extLst>
            </p:cNvPr>
            <p:cNvSpPr>
              <a:spLocks noChangeShapeType="1"/>
            </p:cNvSpPr>
            <p:nvPr/>
          </p:nvSpPr>
          <p:spPr bwMode="auto">
            <a:xfrm flipH="1">
              <a:off x="1" y="2"/>
              <a:ext cx="3" cy="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7" name="AutoShape 120" descr="image.jpg">
              <a:extLst>
                <a:ext uri="{FF2B5EF4-FFF2-40B4-BE49-F238E27FC236}">
                  <a16:creationId xmlns:a16="http://schemas.microsoft.com/office/drawing/2014/main" id="{9C02D6BA-F473-4D76-93F4-F9581A94CDB3}"/>
                </a:ext>
              </a:extLst>
            </p:cNvPr>
            <p:cNvSpPr>
              <a:spLocks/>
            </p:cNvSpPr>
            <p:nvPr/>
          </p:nvSpPr>
          <p:spPr bwMode="auto">
            <a:xfrm>
              <a:off x="0" y="0"/>
              <a:ext cx="11"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10800" y="0"/>
                  </a:ln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path>
              </a:pathLst>
            </a:custGeom>
            <a:blipFill dpi="0" rotWithShape="0">
              <a:blip r:embed="rId5"/>
              <a:srcRect/>
              <a:tile tx="0" ty="0" sx="100000" sy="100000" flip="none" algn="tl"/>
            </a:blip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28" name="AutoShape 121">
            <a:extLst>
              <a:ext uri="{FF2B5EF4-FFF2-40B4-BE49-F238E27FC236}">
                <a16:creationId xmlns:a16="http://schemas.microsoft.com/office/drawing/2014/main" id="{F129851D-1274-42E9-84E3-9244823CB493}"/>
              </a:ext>
            </a:extLst>
          </p:cNvPr>
          <p:cNvSpPr>
            <a:spLocks/>
          </p:cNvSpPr>
          <p:nvPr/>
        </p:nvSpPr>
        <p:spPr bwMode="auto">
          <a:xfrm>
            <a:off x="2029314" y="1760036"/>
            <a:ext cx="228600" cy="155575"/>
          </a:xfrm>
          <a:custGeom>
            <a:avLst/>
            <a:gdLst>
              <a:gd name="T0" fmla="*/ 12802394 w 21600"/>
              <a:gd name="T1" fmla="*/ 4035385 h 21600"/>
              <a:gd name="T2" fmla="*/ 12802394 w 21600"/>
              <a:gd name="T3" fmla="*/ 4035385 h 21600"/>
              <a:gd name="T4" fmla="*/ 12802394 w 21600"/>
              <a:gd name="T5" fmla="*/ 4035385 h 21600"/>
              <a:gd name="T6" fmla="*/ 12802394 w 21600"/>
              <a:gd name="T7" fmla="*/ 4035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71" y="0"/>
                </a:moveTo>
                <a:cubicBezTo>
                  <a:pt x="21150" y="3465"/>
                  <a:pt x="21600" y="7129"/>
                  <a:pt x="21600" y="10823"/>
                </a:cubicBezTo>
                <a:cubicBezTo>
                  <a:pt x="21600" y="14500"/>
                  <a:pt x="21154" y="18148"/>
                  <a:pt x="20283" y="21600"/>
                </a:cubicBezTo>
                <a:lnTo>
                  <a:pt x="0" y="10823"/>
                </a:lnTo>
                <a:lnTo>
                  <a:pt x="20271"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9" name="Line 122">
            <a:extLst>
              <a:ext uri="{FF2B5EF4-FFF2-40B4-BE49-F238E27FC236}">
                <a16:creationId xmlns:a16="http://schemas.microsoft.com/office/drawing/2014/main" id="{DAC48F0D-EB89-4A5A-8E9D-C15C2349A360}"/>
              </a:ext>
            </a:extLst>
          </p:cNvPr>
          <p:cNvSpPr>
            <a:spLocks noChangeShapeType="1"/>
          </p:cNvSpPr>
          <p:nvPr/>
        </p:nvSpPr>
        <p:spPr bwMode="auto">
          <a:xfrm flipH="1">
            <a:off x="2238865" y="1837824"/>
            <a:ext cx="379413"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0" name="AutoShape 123">
            <a:extLst>
              <a:ext uri="{FF2B5EF4-FFF2-40B4-BE49-F238E27FC236}">
                <a16:creationId xmlns:a16="http://schemas.microsoft.com/office/drawing/2014/main" id="{C124974B-E4AF-4A01-BBDE-32331D7C1562}"/>
              </a:ext>
            </a:extLst>
          </p:cNvPr>
          <p:cNvSpPr>
            <a:spLocks/>
          </p:cNvSpPr>
          <p:nvPr/>
        </p:nvSpPr>
        <p:spPr bwMode="auto">
          <a:xfrm>
            <a:off x="1837228" y="3982536"/>
            <a:ext cx="230187" cy="157163"/>
          </a:xfrm>
          <a:custGeom>
            <a:avLst/>
            <a:gdLst>
              <a:gd name="T0" fmla="*/ 13070934 w 21600"/>
              <a:gd name="T1" fmla="*/ 4160221 h 21600"/>
              <a:gd name="T2" fmla="*/ 13070934 w 21600"/>
              <a:gd name="T3" fmla="*/ 4160221 h 21600"/>
              <a:gd name="T4" fmla="*/ 13070934 w 21600"/>
              <a:gd name="T5" fmla="*/ 4160221 h 21600"/>
              <a:gd name="T6" fmla="*/ 1307093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2" y="21600"/>
                </a:moveTo>
                <a:cubicBezTo>
                  <a:pt x="443" y="18139"/>
                  <a:pt x="0" y="14483"/>
                  <a:pt x="0" y="10800"/>
                </a:cubicBezTo>
                <a:cubicBezTo>
                  <a:pt x="0" y="7116"/>
                  <a:pt x="443" y="3460"/>
                  <a:pt x="1312" y="0"/>
                </a:cubicBezTo>
                <a:lnTo>
                  <a:pt x="21600" y="10800"/>
                </a:lnTo>
                <a:lnTo>
                  <a:pt x="1312"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1" name="Line 124">
            <a:extLst>
              <a:ext uri="{FF2B5EF4-FFF2-40B4-BE49-F238E27FC236}">
                <a16:creationId xmlns:a16="http://schemas.microsoft.com/office/drawing/2014/main" id="{3AE18638-3C09-42B4-82DE-6437797DB93D}"/>
              </a:ext>
            </a:extLst>
          </p:cNvPr>
          <p:cNvSpPr>
            <a:spLocks noChangeShapeType="1"/>
          </p:cNvSpPr>
          <p:nvPr/>
        </p:nvSpPr>
        <p:spPr bwMode="auto">
          <a:xfrm>
            <a:off x="1573702" y="4061910"/>
            <a:ext cx="284162"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2" name="AutoShape 125">
            <a:extLst>
              <a:ext uri="{FF2B5EF4-FFF2-40B4-BE49-F238E27FC236}">
                <a16:creationId xmlns:a16="http://schemas.microsoft.com/office/drawing/2014/main" id="{E074473D-8B7A-4930-B3D6-1C59226A8422}"/>
              </a:ext>
            </a:extLst>
          </p:cNvPr>
          <p:cNvSpPr>
            <a:spLocks/>
          </p:cNvSpPr>
          <p:nvPr/>
        </p:nvSpPr>
        <p:spPr bwMode="auto">
          <a:xfrm>
            <a:off x="2084878" y="2899861"/>
            <a:ext cx="230187" cy="157163"/>
          </a:xfrm>
          <a:custGeom>
            <a:avLst/>
            <a:gdLst>
              <a:gd name="T0" fmla="*/ 13070934 w 21600"/>
              <a:gd name="T1" fmla="*/ 4160221 h 21600"/>
              <a:gd name="T2" fmla="*/ 13070934 w 21600"/>
              <a:gd name="T3" fmla="*/ 4160221 h 21600"/>
              <a:gd name="T4" fmla="*/ 13070934 w 21600"/>
              <a:gd name="T5" fmla="*/ 4160221 h 21600"/>
              <a:gd name="T6" fmla="*/ 1307093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126">
            <a:extLst>
              <a:ext uri="{FF2B5EF4-FFF2-40B4-BE49-F238E27FC236}">
                <a16:creationId xmlns:a16="http://schemas.microsoft.com/office/drawing/2014/main" id="{11B7B7BE-019D-4068-8FBB-380F07444433}"/>
              </a:ext>
            </a:extLst>
          </p:cNvPr>
          <p:cNvSpPr>
            <a:spLocks noChangeShapeType="1"/>
          </p:cNvSpPr>
          <p:nvPr/>
        </p:nvSpPr>
        <p:spPr bwMode="auto">
          <a:xfrm>
            <a:off x="1819764" y="2979235"/>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 name="AutoShape 127">
            <a:extLst>
              <a:ext uri="{FF2B5EF4-FFF2-40B4-BE49-F238E27FC236}">
                <a16:creationId xmlns:a16="http://schemas.microsoft.com/office/drawing/2014/main" id="{77B75BDB-D19D-47BE-9830-CAD7B3184054}"/>
              </a:ext>
            </a:extLst>
          </p:cNvPr>
          <p:cNvSpPr>
            <a:spLocks/>
          </p:cNvSpPr>
          <p:nvPr/>
        </p:nvSpPr>
        <p:spPr bwMode="auto">
          <a:xfrm>
            <a:off x="3281852" y="2901449"/>
            <a:ext cx="228600" cy="155575"/>
          </a:xfrm>
          <a:custGeom>
            <a:avLst/>
            <a:gdLst>
              <a:gd name="T0" fmla="*/ 12802394 w 21600"/>
              <a:gd name="T1" fmla="*/ 4035385 h 21600"/>
              <a:gd name="T2" fmla="*/ 12802394 w 21600"/>
              <a:gd name="T3" fmla="*/ 4035385 h 21600"/>
              <a:gd name="T4" fmla="*/ 12802394 w 21600"/>
              <a:gd name="T5" fmla="*/ 4035385 h 21600"/>
              <a:gd name="T6" fmla="*/ 12802394 w 21600"/>
              <a:gd name="T7" fmla="*/ 4035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22" y="21600"/>
                </a:moveTo>
                <a:cubicBezTo>
                  <a:pt x="447" y="18141"/>
                  <a:pt x="0" y="14484"/>
                  <a:pt x="0" y="10800"/>
                </a:cubicBezTo>
                <a:cubicBezTo>
                  <a:pt x="0" y="7115"/>
                  <a:pt x="447" y="3457"/>
                  <a:pt x="1322" y="0"/>
                </a:cubicBezTo>
                <a:lnTo>
                  <a:pt x="21600" y="10800"/>
                </a:lnTo>
                <a:lnTo>
                  <a:pt x="1322"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5" name="Line 128">
            <a:extLst>
              <a:ext uri="{FF2B5EF4-FFF2-40B4-BE49-F238E27FC236}">
                <a16:creationId xmlns:a16="http://schemas.microsoft.com/office/drawing/2014/main" id="{C53FECB9-62CD-4FE0-A4BD-ACD1896E849B}"/>
              </a:ext>
            </a:extLst>
          </p:cNvPr>
          <p:cNvSpPr>
            <a:spLocks noChangeShapeType="1"/>
          </p:cNvSpPr>
          <p:nvPr/>
        </p:nvSpPr>
        <p:spPr bwMode="auto">
          <a:xfrm>
            <a:off x="3018327" y="2979235"/>
            <a:ext cx="284162"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6" name="AutoShape 129">
            <a:extLst>
              <a:ext uri="{FF2B5EF4-FFF2-40B4-BE49-F238E27FC236}">
                <a16:creationId xmlns:a16="http://schemas.microsoft.com/office/drawing/2014/main" id="{E5BA9D28-E818-4692-8EAA-7BE0803938A0}"/>
              </a:ext>
            </a:extLst>
          </p:cNvPr>
          <p:cNvSpPr>
            <a:spLocks/>
          </p:cNvSpPr>
          <p:nvPr/>
        </p:nvSpPr>
        <p:spPr bwMode="auto">
          <a:xfrm>
            <a:off x="4859827" y="2899861"/>
            <a:ext cx="228600" cy="157163"/>
          </a:xfrm>
          <a:custGeom>
            <a:avLst/>
            <a:gdLst>
              <a:gd name="T0" fmla="*/ 12802394 w 21600"/>
              <a:gd name="T1" fmla="*/ 4160221 h 21600"/>
              <a:gd name="T2" fmla="*/ 12802394 w 21600"/>
              <a:gd name="T3" fmla="*/ 4160221 h 21600"/>
              <a:gd name="T4" fmla="*/ 12802394 w 21600"/>
              <a:gd name="T5" fmla="*/ 4160221 h 21600"/>
              <a:gd name="T6" fmla="*/ 1280239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7" name="Line 130">
            <a:extLst>
              <a:ext uri="{FF2B5EF4-FFF2-40B4-BE49-F238E27FC236}">
                <a16:creationId xmlns:a16="http://schemas.microsoft.com/office/drawing/2014/main" id="{4A64361B-115F-4C9D-AFFA-22A6BEB95A56}"/>
              </a:ext>
            </a:extLst>
          </p:cNvPr>
          <p:cNvSpPr>
            <a:spLocks noChangeShapeType="1"/>
          </p:cNvSpPr>
          <p:nvPr/>
        </p:nvSpPr>
        <p:spPr bwMode="auto">
          <a:xfrm>
            <a:off x="4594714" y="2979235"/>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8" name="AutoShape 131">
            <a:extLst>
              <a:ext uri="{FF2B5EF4-FFF2-40B4-BE49-F238E27FC236}">
                <a16:creationId xmlns:a16="http://schemas.microsoft.com/office/drawing/2014/main" id="{A1314526-A838-4477-9959-70A5B0AB468C}"/>
              </a:ext>
            </a:extLst>
          </p:cNvPr>
          <p:cNvSpPr>
            <a:spLocks/>
          </p:cNvSpPr>
          <p:nvPr/>
        </p:nvSpPr>
        <p:spPr bwMode="auto">
          <a:xfrm>
            <a:off x="6228253" y="2899861"/>
            <a:ext cx="230187" cy="157163"/>
          </a:xfrm>
          <a:custGeom>
            <a:avLst/>
            <a:gdLst>
              <a:gd name="T0" fmla="*/ 13070934 w 21600"/>
              <a:gd name="T1" fmla="*/ 4160221 h 21600"/>
              <a:gd name="T2" fmla="*/ 13070934 w 21600"/>
              <a:gd name="T3" fmla="*/ 4160221 h 21600"/>
              <a:gd name="T4" fmla="*/ 13070934 w 21600"/>
              <a:gd name="T5" fmla="*/ 4160221 h 21600"/>
              <a:gd name="T6" fmla="*/ 1307093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9" name="Line 132">
            <a:extLst>
              <a:ext uri="{FF2B5EF4-FFF2-40B4-BE49-F238E27FC236}">
                <a16:creationId xmlns:a16="http://schemas.microsoft.com/office/drawing/2014/main" id="{9BBB11D8-5953-43E9-990A-D04C47762997}"/>
              </a:ext>
            </a:extLst>
          </p:cNvPr>
          <p:cNvSpPr>
            <a:spLocks noChangeShapeType="1"/>
          </p:cNvSpPr>
          <p:nvPr/>
        </p:nvSpPr>
        <p:spPr bwMode="auto">
          <a:xfrm>
            <a:off x="5963139" y="2979235"/>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0" name="AutoShape 133">
            <a:extLst>
              <a:ext uri="{FF2B5EF4-FFF2-40B4-BE49-F238E27FC236}">
                <a16:creationId xmlns:a16="http://schemas.microsoft.com/office/drawing/2014/main" id="{2506A326-1711-423E-8048-859548183643}"/>
              </a:ext>
            </a:extLst>
          </p:cNvPr>
          <p:cNvSpPr>
            <a:spLocks/>
          </p:cNvSpPr>
          <p:nvPr/>
        </p:nvSpPr>
        <p:spPr bwMode="auto">
          <a:xfrm>
            <a:off x="6447327" y="2760161"/>
            <a:ext cx="950912" cy="47466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41" name="AutoShape 134">
            <a:extLst>
              <a:ext uri="{FF2B5EF4-FFF2-40B4-BE49-F238E27FC236}">
                <a16:creationId xmlns:a16="http://schemas.microsoft.com/office/drawing/2014/main" id="{8805EC75-605E-40AE-8722-F8DB1A020F66}"/>
              </a:ext>
            </a:extLst>
          </p:cNvPr>
          <p:cNvSpPr>
            <a:spLocks/>
          </p:cNvSpPr>
          <p:nvPr/>
        </p:nvSpPr>
        <p:spPr bwMode="auto">
          <a:xfrm>
            <a:off x="7672878" y="2899861"/>
            <a:ext cx="230187" cy="157163"/>
          </a:xfrm>
          <a:custGeom>
            <a:avLst/>
            <a:gdLst>
              <a:gd name="T0" fmla="*/ 13070934 w 21600"/>
              <a:gd name="T1" fmla="*/ 4160221 h 21600"/>
              <a:gd name="T2" fmla="*/ 13070934 w 21600"/>
              <a:gd name="T3" fmla="*/ 4160221 h 21600"/>
              <a:gd name="T4" fmla="*/ 13070934 w 21600"/>
              <a:gd name="T5" fmla="*/ 4160221 h 21600"/>
              <a:gd name="T6" fmla="*/ 1307093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11" y="21600"/>
                </a:moveTo>
                <a:cubicBezTo>
                  <a:pt x="443" y="18139"/>
                  <a:pt x="0" y="14484"/>
                  <a:pt x="0" y="10800"/>
                </a:cubicBezTo>
                <a:cubicBezTo>
                  <a:pt x="0" y="7115"/>
                  <a:pt x="443" y="3460"/>
                  <a:pt x="1311" y="0"/>
                </a:cubicBezTo>
                <a:lnTo>
                  <a:pt x="21600" y="10800"/>
                </a:lnTo>
                <a:lnTo>
                  <a:pt x="1311" y="2160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2" name="Line 135">
            <a:extLst>
              <a:ext uri="{FF2B5EF4-FFF2-40B4-BE49-F238E27FC236}">
                <a16:creationId xmlns:a16="http://schemas.microsoft.com/office/drawing/2014/main" id="{3CF0D747-97B3-46AD-917A-18463FF131A4}"/>
              </a:ext>
            </a:extLst>
          </p:cNvPr>
          <p:cNvSpPr>
            <a:spLocks noChangeShapeType="1"/>
          </p:cNvSpPr>
          <p:nvPr/>
        </p:nvSpPr>
        <p:spPr bwMode="auto">
          <a:xfrm>
            <a:off x="7407764" y="2979235"/>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 name="AutoShape 136">
            <a:extLst>
              <a:ext uri="{FF2B5EF4-FFF2-40B4-BE49-F238E27FC236}">
                <a16:creationId xmlns:a16="http://schemas.microsoft.com/office/drawing/2014/main" id="{89458F2F-2319-4B31-9124-51BFA5E2B0D8}"/>
              </a:ext>
            </a:extLst>
          </p:cNvPr>
          <p:cNvSpPr>
            <a:spLocks/>
          </p:cNvSpPr>
          <p:nvPr/>
        </p:nvSpPr>
        <p:spPr bwMode="auto">
          <a:xfrm>
            <a:off x="7911002" y="2760161"/>
            <a:ext cx="817562" cy="47466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44" name="AutoShape 137">
            <a:extLst>
              <a:ext uri="{FF2B5EF4-FFF2-40B4-BE49-F238E27FC236}">
                <a16:creationId xmlns:a16="http://schemas.microsoft.com/office/drawing/2014/main" id="{68B79DC7-BE87-49C4-A25B-FD64F6C9A3CB}"/>
              </a:ext>
            </a:extLst>
          </p:cNvPr>
          <p:cNvSpPr>
            <a:spLocks/>
          </p:cNvSpPr>
          <p:nvPr/>
        </p:nvSpPr>
        <p:spPr bwMode="auto">
          <a:xfrm>
            <a:off x="7911002" y="4090486"/>
            <a:ext cx="817562" cy="4937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45" name="AutoShape 138">
            <a:extLst>
              <a:ext uri="{FF2B5EF4-FFF2-40B4-BE49-F238E27FC236}">
                <a16:creationId xmlns:a16="http://schemas.microsoft.com/office/drawing/2014/main" id="{376C4279-A908-48D4-A469-F046426A33C5}"/>
              </a:ext>
            </a:extLst>
          </p:cNvPr>
          <p:cNvSpPr>
            <a:spLocks/>
          </p:cNvSpPr>
          <p:nvPr/>
        </p:nvSpPr>
        <p:spPr bwMode="auto">
          <a:xfrm>
            <a:off x="7388714" y="4231774"/>
            <a:ext cx="228600" cy="155575"/>
          </a:xfrm>
          <a:custGeom>
            <a:avLst/>
            <a:gdLst>
              <a:gd name="T0" fmla="*/ 12802394 w 21600"/>
              <a:gd name="T1" fmla="*/ 4035385 h 21600"/>
              <a:gd name="T2" fmla="*/ 12802394 w 21600"/>
              <a:gd name="T3" fmla="*/ 4035385 h 21600"/>
              <a:gd name="T4" fmla="*/ 12802394 w 21600"/>
              <a:gd name="T5" fmla="*/ 4035385 h 21600"/>
              <a:gd name="T6" fmla="*/ 12802394 w 21600"/>
              <a:gd name="T7" fmla="*/ 4035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77" y="0"/>
                </a:moveTo>
                <a:cubicBezTo>
                  <a:pt x="21152" y="3457"/>
                  <a:pt x="21600" y="7115"/>
                  <a:pt x="21600" y="10800"/>
                </a:cubicBezTo>
                <a:cubicBezTo>
                  <a:pt x="21600" y="14484"/>
                  <a:pt x="21152" y="18141"/>
                  <a:pt x="20277" y="21600"/>
                </a:cubicBezTo>
                <a:lnTo>
                  <a:pt x="0" y="10800"/>
                </a:lnTo>
                <a:lnTo>
                  <a:pt x="20277"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6" name="Line 139">
            <a:extLst>
              <a:ext uri="{FF2B5EF4-FFF2-40B4-BE49-F238E27FC236}">
                <a16:creationId xmlns:a16="http://schemas.microsoft.com/office/drawing/2014/main" id="{8AAB60A2-E391-4E07-8188-B8D8966A9510}"/>
              </a:ext>
            </a:extLst>
          </p:cNvPr>
          <p:cNvSpPr>
            <a:spLocks noChangeShapeType="1"/>
          </p:cNvSpPr>
          <p:nvPr/>
        </p:nvSpPr>
        <p:spPr bwMode="auto">
          <a:xfrm flipH="1">
            <a:off x="7598265" y="4309560"/>
            <a:ext cx="284163"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7" name="AutoShape 140">
            <a:extLst>
              <a:ext uri="{FF2B5EF4-FFF2-40B4-BE49-F238E27FC236}">
                <a16:creationId xmlns:a16="http://schemas.microsoft.com/office/drawing/2014/main" id="{8B5F3B30-0D99-4F9F-B95F-2BEA43EAC21D}"/>
              </a:ext>
            </a:extLst>
          </p:cNvPr>
          <p:cNvSpPr>
            <a:spLocks/>
          </p:cNvSpPr>
          <p:nvPr/>
        </p:nvSpPr>
        <p:spPr bwMode="auto">
          <a:xfrm>
            <a:off x="6258415" y="4090486"/>
            <a:ext cx="1158875" cy="493713"/>
          </a:xfrm>
          <a:prstGeom prst="roundRect">
            <a:avLst>
              <a:gd name="adj" fmla="val 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48" name="AutoShape 141">
            <a:extLst>
              <a:ext uri="{FF2B5EF4-FFF2-40B4-BE49-F238E27FC236}">
                <a16:creationId xmlns:a16="http://schemas.microsoft.com/office/drawing/2014/main" id="{AC4BE6DA-69DC-4A69-A7A7-4210C8242233}"/>
              </a:ext>
            </a:extLst>
          </p:cNvPr>
          <p:cNvSpPr>
            <a:spLocks/>
          </p:cNvSpPr>
          <p:nvPr/>
        </p:nvSpPr>
        <p:spPr bwMode="auto">
          <a:xfrm>
            <a:off x="5755177" y="4230186"/>
            <a:ext cx="228600" cy="157163"/>
          </a:xfrm>
          <a:custGeom>
            <a:avLst/>
            <a:gdLst>
              <a:gd name="T0" fmla="*/ 12802394 w 21600"/>
              <a:gd name="T1" fmla="*/ 4160221 h 21600"/>
              <a:gd name="T2" fmla="*/ 12802394 w 21600"/>
              <a:gd name="T3" fmla="*/ 4160221 h 21600"/>
              <a:gd name="T4" fmla="*/ 12802394 w 21600"/>
              <a:gd name="T5" fmla="*/ 4160221 h 21600"/>
              <a:gd name="T6" fmla="*/ 1280239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86" y="0"/>
                </a:moveTo>
                <a:cubicBezTo>
                  <a:pt x="21155" y="3460"/>
                  <a:pt x="21600" y="7116"/>
                  <a:pt x="21600" y="10800"/>
                </a:cubicBezTo>
                <a:cubicBezTo>
                  <a:pt x="21600" y="14483"/>
                  <a:pt x="21155" y="18139"/>
                  <a:pt x="20286" y="21600"/>
                </a:cubicBezTo>
                <a:lnTo>
                  <a:pt x="0" y="10800"/>
                </a:lnTo>
                <a:lnTo>
                  <a:pt x="20286"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9" name="Line 142">
            <a:extLst>
              <a:ext uri="{FF2B5EF4-FFF2-40B4-BE49-F238E27FC236}">
                <a16:creationId xmlns:a16="http://schemas.microsoft.com/office/drawing/2014/main" id="{7D5AFE31-4F24-4BDE-8E5C-AEC0822BC90D}"/>
              </a:ext>
            </a:extLst>
          </p:cNvPr>
          <p:cNvSpPr>
            <a:spLocks noChangeShapeType="1"/>
          </p:cNvSpPr>
          <p:nvPr/>
        </p:nvSpPr>
        <p:spPr bwMode="auto">
          <a:xfrm flipH="1">
            <a:off x="5963139" y="4309560"/>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0" name="Group 143">
            <a:extLst>
              <a:ext uri="{FF2B5EF4-FFF2-40B4-BE49-F238E27FC236}">
                <a16:creationId xmlns:a16="http://schemas.microsoft.com/office/drawing/2014/main" id="{8C69A4A0-05CD-49ED-9227-1F32B666505E}"/>
              </a:ext>
            </a:extLst>
          </p:cNvPr>
          <p:cNvGrpSpPr>
            <a:grpSpLocks/>
          </p:cNvGrpSpPr>
          <p:nvPr/>
        </p:nvGrpSpPr>
        <p:grpSpPr bwMode="auto">
          <a:xfrm>
            <a:off x="4281978" y="4269874"/>
            <a:ext cx="236537" cy="428625"/>
            <a:chOff x="0" y="0"/>
            <a:chExt cx="19" cy="34"/>
          </a:xfrm>
        </p:grpSpPr>
        <p:grpSp>
          <p:nvGrpSpPr>
            <p:cNvPr id="151" name="Group 144">
              <a:extLst>
                <a:ext uri="{FF2B5EF4-FFF2-40B4-BE49-F238E27FC236}">
                  <a16:creationId xmlns:a16="http://schemas.microsoft.com/office/drawing/2014/main" id="{6F83C10A-DA61-4316-960E-06EA71B2FD11}"/>
                </a:ext>
              </a:extLst>
            </p:cNvPr>
            <p:cNvGrpSpPr>
              <a:grpSpLocks/>
            </p:cNvGrpSpPr>
            <p:nvPr/>
          </p:nvGrpSpPr>
          <p:grpSpPr bwMode="auto">
            <a:xfrm>
              <a:off x="0" y="0"/>
              <a:ext cx="19" cy="16"/>
              <a:chOff x="0" y="0"/>
              <a:chExt cx="18" cy="16"/>
            </a:xfrm>
          </p:grpSpPr>
          <p:sp>
            <p:nvSpPr>
              <p:cNvPr id="157" name="AutoShape 145">
                <a:extLst>
                  <a:ext uri="{FF2B5EF4-FFF2-40B4-BE49-F238E27FC236}">
                    <a16:creationId xmlns:a16="http://schemas.microsoft.com/office/drawing/2014/main" id="{979EC718-AC71-477B-B0D7-A031C95716C9}"/>
                  </a:ext>
                </a:extLst>
              </p:cNvPr>
              <p:cNvSpPr>
                <a:spLocks/>
              </p:cNvSpPr>
              <p:nvPr/>
            </p:nvSpPr>
            <p:spPr bwMode="auto">
              <a:xfrm>
                <a:off x="0" y="0"/>
                <a:ext cx="18"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95"/>
                    </a:moveTo>
                    <a:cubicBezTo>
                      <a:pt x="2350" y="1090"/>
                      <a:pt x="5249" y="0"/>
                      <a:pt x="8236" y="0"/>
                    </a:cubicBezTo>
                    <a:cubicBezTo>
                      <a:pt x="15616" y="0"/>
                      <a:pt x="21600" y="6521"/>
                      <a:pt x="21600" y="14567"/>
                    </a:cubicBezTo>
                    <a:cubicBezTo>
                      <a:pt x="21600" y="17026"/>
                      <a:pt x="21028" y="19446"/>
                      <a:pt x="19938" y="21600"/>
                    </a:cubicBezTo>
                    <a:lnTo>
                      <a:pt x="8236" y="14567"/>
                    </a:lnTo>
                    <a:lnTo>
                      <a:pt x="0" y="309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8" name="AutoShape 146">
                <a:extLst>
                  <a:ext uri="{FF2B5EF4-FFF2-40B4-BE49-F238E27FC236}">
                    <a16:creationId xmlns:a16="http://schemas.microsoft.com/office/drawing/2014/main" id="{81F29355-9A5B-4332-8D6C-BBB9D83C7531}"/>
                  </a:ext>
                </a:extLst>
              </p:cNvPr>
              <p:cNvSpPr>
                <a:spLocks/>
              </p:cNvSpPr>
              <p:nvPr/>
            </p:nvSpPr>
            <p:spPr bwMode="auto">
              <a:xfrm>
                <a:off x="0" y="0"/>
                <a:ext cx="17"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96"/>
                    </a:moveTo>
                    <a:cubicBezTo>
                      <a:pt x="2349" y="1090"/>
                      <a:pt x="5250" y="0"/>
                      <a:pt x="8236" y="0"/>
                    </a:cubicBezTo>
                    <a:cubicBezTo>
                      <a:pt x="15616" y="0"/>
                      <a:pt x="21600" y="6521"/>
                      <a:pt x="21600" y="14567"/>
                    </a:cubicBezTo>
                    <a:cubicBezTo>
                      <a:pt x="21600" y="17026"/>
                      <a:pt x="21028" y="19446"/>
                      <a:pt x="19938"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159" name="Group 147">
                <a:extLst>
                  <a:ext uri="{FF2B5EF4-FFF2-40B4-BE49-F238E27FC236}">
                    <a16:creationId xmlns:a16="http://schemas.microsoft.com/office/drawing/2014/main" id="{49F7F660-C63F-4675-A9FB-48BA66E606A8}"/>
                  </a:ext>
                </a:extLst>
              </p:cNvPr>
              <p:cNvGrpSpPr>
                <a:grpSpLocks/>
              </p:cNvGrpSpPr>
              <p:nvPr/>
            </p:nvGrpSpPr>
            <p:grpSpPr bwMode="auto">
              <a:xfrm>
                <a:off x="2" y="2"/>
                <a:ext cx="13" cy="14"/>
                <a:chOff x="0" y="0"/>
                <a:chExt cx="13" cy="13"/>
              </a:xfrm>
            </p:grpSpPr>
            <p:sp>
              <p:nvSpPr>
                <p:cNvPr id="160" name="AutoShape 148">
                  <a:extLst>
                    <a:ext uri="{FF2B5EF4-FFF2-40B4-BE49-F238E27FC236}">
                      <a16:creationId xmlns:a16="http://schemas.microsoft.com/office/drawing/2014/main" id="{2738C7E1-4BA1-44DC-9426-B8D21B0D930B}"/>
                    </a:ext>
                  </a:extLst>
                </p:cNvPr>
                <p:cNvSpPr>
                  <a:spLocks/>
                </p:cNvSpPr>
                <p:nvPr/>
              </p:nvSpPr>
              <p:spPr bwMode="auto">
                <a:xfrm>
                  <a:off x="0" y="0"/>
                  <a:ext cx="13" cy="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040"/>
                      </a:moveTo>
                      <a:cubicBezTo>
                        <a:pt x="2347" y="1068"/>
                        <a:pt x="5228" y="0"/>
                        <a:pt x="8194" y="0"/>
                      </a:cubicBezTo>
                      <a:cubicBezTo>
                        <a:pt x="15598" y="0"/>
                        <a:pt x="21600" y="6525"/>
                        <a:pt x="21600" y="14578"/>
                      </a:cubicBezTo>
                      <a:cubicBezTo>
                        <a:pt x="21600" y="17032"/>
                        <a:pt x="21029" y="19448"/>
                        <a:pt x="19941" y="21600"/>
                      </a:cubicBezTo>
                      <a:lnTo>
                        <a:pt x="8194" y="14578"/>
                      </a:lnTo>
                      <a:lnTo>
                        <a:pt x="0" y="304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1" name="AutoShape 149">
                  <a:extLst>
                    <a:ext uri="{FF2B5EF4-FFF2-40B4-BE49-F238E27FC236}">
                      <a16:creationId xmlns:a16="http://schemas.microsoft.com/office/drawing/2014/main" id="{B54DC28E-A141-4E11-95EE-E3D901E1FD05}"/>
                    </a:ext>
                  </a:extLst>
                </p:cNvPr>
                <p:cNvSpPr>
                  <a:spLocks/>
                </p:cNvSpPr>
                <p:nvPr/>
              </p:nvSpPr>
              <p:spPr bwMode="auto">
                <a:xfrm>
                  <a:off x="0" y="0"/>
                  <a:ext cx="13" cy="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58"/>
                      </a:moveTo>
                      <a:cubicBezTo>
                        <a:pt x="2353" y="1113"/>
                        <a:pt x="5265" y="0"/>
                        <a:pt x="8267" y="0"/>
                      </a:cubicBezTo>
                      <a:cubicBezTo>
                        <a:pt x="15630" y="0"/>
                        <a:pt x="21600" y="6564"/>
                        <a:pt x="21600" y="14661"/>
                      </a:cubicBezTo>
                      <a:cubicBezTo>
                        <a:pt x="21600" y="17082"/>
                        <a:pt x="21054" y="19466"/>
                        <a:pt x="2001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2" name="AutoShape 150">
                  <a:extLst>
                    <a:ext uri="{FF2B5EF4-FFF2-40B4-BE49-F238E27FC236}">
                      <a16:creationId xmlns:a16="http://schemas.microsoft.com/office/drawing/2014/main" id="{2B9E0548-9DF6-48A2-903E-7282FE2DF0BD}"/>
                    </a:ext>
                  </a:extLst>
                </p:cNvPr>
                <p:cNvSpPr>
                  <a:spLocks/>
                </p:cNvSpPr>
                <p:nvPr/>
              </p:nvSpPr>
              <p:spPr bwMode="auto">
                <a:xfrm>
                  <a:off x="1" y="3"/>
                  <a:ext cx="9" cy="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07"/>
                      </a:moveTo>
                      <a:cubicBezTo>
                        <a:pt x="2351" y="1094"/>
                        <a:pt x="5252" y="0"/>
                        <a:pt x="8241" y="0"/>
                      </a:cubicBezTo>
                      <a:cubicBezTo>
                        <a:pt x="15618" y="0"/>
                        <a:pt x="21599" y="6529"/>
                        <a:pt x="21599" y="14584"/>
                      </a:cubicBezTo>
                      <a:cubicBezTo>
                        <a:pt x="21599" y="17036"/>
                        <a:pt x="21032" y="19450"/>
                        <a:pt x="19951" y="21600"/>
                      </a:cubicBezTo>
                      <a:lnTo>
                        <a:pt x="8241" y="14584"/>
                      </a:lnTo>
                      <a:lnTo>
                        <a:pt x="0" y="3107"/>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3" name="AutoShape 151">
                  <a:extLst>
                    <a:ext uri="{FF2B5EF4-FFF2-40B4-BE49-F238E27FC236}">
                      <a16:creationId xmlns:a16="http://schemas.microsoft.com/office/drawing/2014/main" id="{F4FBD991-86B9-44E1-99FE-1EC73F11A278}"/>
                    </a:ext>
                  </a:extLst>
                </p:cNvPr>
                <p:cNvSpPr>
                  <a:spLocks/>
                </p:cNvSpPr>
                <p:nvPr/>
              </p:nvSpPr>
              <p:spPr bwMode="auto">
                <a:xfrm>
                  <a:off x="2" y="4"/>
                  <a:ext cx="8" cy="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106"/>
                      </a:moveTo>
                      <a:cubicBezTo>
                        <a:pt x="2351" y="1093"/>
                        <a:pt x="5252" y="0"/>
                        <a:pt x="8242" y="0"/>
                      </a:cubicBezTo>
                      <a:cubicBezTo>
                        <a:pt x="15618" y="0"/>
                        <a:pt x="21600" y="6529"/>
                        <a:pt x="21600" y="14583"/>
                      </a:cubicBezTo>
                      <a:cubicBezTo>
                        <a:pt x="21600" y="17036"/>
                        <a:pt x="21032" y="19450"/>
                        <a:pt x="19951" y="21600"/>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grpSp>
          <p:nvGrpSpPr>
            <p:cNvPr id="152" name="Group 152">
              <a:extLst>
                <a:ext uri="{FF2B5EF4-FFF2-40B4-BE49-F238E27FC236}">
                  <a16:creationId xmlns:a16="http://schemas.microsoft.com/office/drawing/2014/main" id="{C95D8135-B60B-4539-B2FF-D49BB71596EB}"/>
                </a:ext>
              </a:extLst>
            </p:cNvPr>
            <p:cNvGrpSpPr>
              <a:grpSpLocks/>
            </p:cNvGrpSpPr>
            <p:nvPr/>
          </p:nvGrpSpPr>
          <p:grpSpPr bwMode="auto">
            <a:xfrm>
              <a:off x="0" y="10"/>
              <a:ext cx="8" cy="24"/>
              <a:chOff x="0" y="0"/>
              <a:chExt cx="8" cy="23"/>
            </a:xfrm>
          </p:grpSpPr>
          <p:sp>
            <p:nvSpPr>
              <p:cNvPr id="153" name="AutoShape 153">
                <a:extLst>
                  <a:ext uri="{FF2B5EF4-FFF2-40B4-BE49-F238E27FC236}">
                    <a16:creationId xmlns:a16="http://schemas.microsoft.com/office/drawing/2014/main" id="{2F8E64FF-B4BE-4904-ADAB-E17571E99184}"/>
                  </a:ext>
                </a:extLst>
              </p:cNvPr>
              <p:cNvSpPr>
                <a:spLocks/>
              </p:cNvSpPr>
              <p:nvPr/>
            </p:nvSpPr>
            <p:spPr bwMode="auto">
              <a:xfrm>
                <a:off x="0" y="0"/>
                <a:ext cx="8" cy="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4" name="AutoShape 154">
                <a:extLst>
                  <a:ext uri="{FF2B5EF4-FFF2-40B4-BE49-F238E27FC236}">
                    <a16:creationId xmlns:a16="http://schemas.microsoft.com/office/drawing/2014/main" id="{E0BFA188-AB5C-46BE-8A06-BE2C048C4704}"/>
                  </a:ext>
                </a:extLst>
              </p:cNvPr>
              <p:cNvSpPr>
                <a:spLocks/>
              </p:cNvSpPr>
              <p:nvPr/>
            </p:nvSpPr>
            <p:spPr bwMode="auto">
              <a:xfrm>
                <a:off x="0" y="2"/>
                <a:ext cx="8" cy="10"/>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55" name="AutoShape 155">
                <a:extLst>
                  <a:ext uri="{FF2B5EF4-FFF2-40B4-BE49-F238E27FC236}">
                    <a16:creationId xmlns:a16="http://schemas.microsoft.com/office/drawing/2014/main" id="{71A0DE7E-8A2C-408D-845E-A7B5228974C7}"/>
                  </a:ext>
                </a:extLst>
              </p:cNvPr>
              <p:cNvSpPr>
                <a:spLocks/>
              </p:cNvSpPr>
              <p:nvPr/>
            </p:nvSpPr>
            <p:spPr bwMode="auto">
              <a:xfrm>
                <a:off x="0" y="15"/>
                <a:ext cx="3"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sp>
            <p:nvSpPr>
              <p:cNvPr id="156" name="AutoShape 156">
                <a:extLst>
                  <a:ext uri="{FF2B5EF4-FFF2-40B4-BE49-F238E27FC236}">
                    <a16:creationId xmlns:a16="http://schemas.microsoft.com/office/drawing/2014/main" id="{30CA5EA5-DB59-49AB-9A0C-9B5041CAA1E2}"/>
                  </a:ext>
                </a:extLst>
              </p:cNvPr>
              <p:cNvSpPr>
                <a:spLocks/>
              </p:cNvSpPr>
              <p:nvPr/>
            </p:nvSpPr>
            <p:spPr bwMode="auto">
              <a:xfrm>
                <a:off x="3" y="15"/>
                <a:ext cx="5" cy="5"/>
              </a:xfrm>
              <a:prstGeom prst="roundRect">
                <a:avLst>
                  <a:gd name="adj" fmla="val 50000"/>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endParaRPr lang="en-US" altLang="en-US" sz="1800">
                  <a:solidFill>
                    <a:srgbClr val="000000"/>
                  </a:solidFill>
                  <a:latin typeface="Times New Roman" panose="02020603050405020304" pitchFamily="18" charset="0"/>
                  <a:sym typeface="Times New Roman" panose="02020603050405020304" pitchFamily="18" charset="0"/>
                </a:endParaRPr>
              </a:p>
            </p:txBody>
          </p:sp>
        </p:grpSp>
      </p:grpSp>
      <p:sp>
        <p:nvSpPr>
          <p:cNvPr id="164" name="AutoShape 157">
            <a:extLst>
              <a:ext uri="{FF2B5EF4-FFF2-40B4-BE49-F238E27FC236}">
                <a16:creationId xmlns:a16="http://schemas.microsoft.com/office/drawing/2014/main" id="{A0842CC7-AB3B-4DD9-83F5-164AFD3E6A93}"/>
              </a:ext>
            </a:extLst>
          </p:cNvPr>
          <p:cNvSpPr>
            <a:spLocks/>
          </p:cNvSpPr>
          <p:nvPr/>
        </p:nvSpPr>
        <p:spPr bwMode="auto">
          <a:xfrm>
            <a:off x="4462952" y="4230186"/>
            <a:ext cx="228600" cy="157163"/>
          </a:xfrm>
          <a:custGeom>
            <a:avLst/>
            <a:gdLst>
              <a:gd name="T0" fmla="*/ 12802394 w 21600"/>
              <a:gd name="T1" fmla="*/ 4160221 h 21600"/>
              <a:gd name="T2" fmla="*/ 12802394 w 21600"/>
              <a:gd name="T3" fmla="*/ 4160221 h 21600"/>
              <a:gd name="T4" fmla="*/ 12802394 w 21600"/>
              <a:gd name="T5" fmla="*/ 4160221 h 21600"/>
              <a:gd name="T6" fmla="*/ 12802394 w 21600"/>
              <a:gd name="T7" fmla="*/ 41602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86" y="0"/>
                </a:moveTo>
                <a:cubicBezTo>
                  <a:pt x="21155" y="3460"/>
                  <a:pt x="21600" y="7116"/>
                  <a:pt x="21600" y="10800"/>
                </a:cubicBezTo>
                <a:cubicBezTo>
                  <a:pt x="21600" y="14483"/>
                  <a:pt x="21155" y="18139"/>
                  <a:pt x="20286" y="21600"/>
                </a:cubicBezTo>
                <a:lnTo>
                  <a:pt x="0" y="10800"/>
                </a:lnTo>
                <a:lnTo>
                  <a:pt x="20286" y="0"/>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5" name="Line 158">
            <a:extLst>
              <a:ext uri="{FF2B5EF4-FFF2-40B4-BE49-F238E27FC236}">
                <a16:creationId xmlns:a16="http://schemas.microsoft.com/office/drawing/2014/main" id="{6392D1AB-3FFF-47AD-8892-73AC97AAF403}"/>
              </a:ext>
            </a:extLst>
          </p:cNvPr>
          <p:cNvSpPr>
            <a:spLocks noChangeShapeType="1"/>
          </p:cNvSpPr>
          <p:nvPr/>
        </p:nvSpPr>
        <p:spPr bwMode="auto">
          <a:xfrm flipH="1">
            <a:off x="4670914" y="4309560"/>
            <a:ext cx="285750" cy="15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 name="AutoShape 159">
            <a:extLst>
              <a:ext uri="{FF2B5EF4-FFF2-40B4-BE49-F238E27FC236}">
                <a16:creationId xmlns:a16="http://schemas.microsoft.com/office/drawing/2014/main" id="{94FB7C76-5C68-4D1B-BAC2-669C617ECA5E}"/>
              </a:ext>
            </a:extLst>
          </p:cNvPr>
          <p:cNvSpPr>
            <a:spLocks/>
          </p:cNvSpPr>
          <p:nvPr/>
        </p:nvSpPr>
        <p:spPr bwMode="auto">
          <a:xfrm>
            <a:off x="8507902" y="3795210"/>
            <a:ext cx="196850" cy="285750"/>
          </a:xfrm>
          <a:custGeom>
            <a:avLst/>
            <a:gdLst>
              <a:gd name="T0" fmla="*/ 8174643 w 21600"/>
              <a:gd name="T1" fmla="*/ 25008212 h 21599"/>
              <a:gd name="T2" fmla="*/ 8174643 w 21600"/>
              <a:gd name="T3" fmla="*/ 25008212 h 21599"/>
              <a:gd name="T4" fmla="*/ 8174643 w 21600"/>
              <a:gd name="T5" fmla="*/ 25008212 h 21599"/>
              <a:gd name="T6" fmla="*/ 8174643 w 21600"/>
              <a:gd name="T7" fmla="*/ 25008212 h 215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9">
                <a:moveTo>
                  <a:pt x="0" y="1325"/>
                </a:moveTo>
                <a:cubicBezTo>
                  <a:pt x="3464" y="448"/>
                  <a:pt x="7130" y="-1"/>
                  <a:pt x="10823" y="0"/>
                </a:cubicBezTo>
                <a:cubicBezTo>
                  <a:pt x="14499" y="0"/>
                  <a:pt x="18146" y="442"/>
                  <a:pt x="21600" y="1313"/>
                </a:cubicBezTo>
                <a:lnTo>
                  <a:pt x="10823" y="21599"/>
                </a:lnTo>
                <a:lnTo>
                  <a:pt x="0" y="1325"/>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7" name="Line 160">
            <a:extLst>
              <a:ext uri="{FF2B5EF4-FFF2-40B4-BE49-F238E27FC236}">
                <a16:creationId xmlns:a16="http://schemas.microsoft.com/office/drawing/2014/main" id="{0EE9872A-1174-42B1-85A3-60DA168E2F5B}"/>
              </a:ext>
            </a:extLst>
          </p:cNvPr>
          <p:cNvSpPr>
            <a:spLocks noChangeShapeType="1"/>
          </p:cNvSpPr>
          <p:nvPr/>
        </p:nvSpPr>
        <p:spPr bwMode="auto">
          <a:xfrm flipV="1">
            <a:off x="8604739" y="3241173"/>
            <a:ext cx="1588" cy="5699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AutoShape 161">
            <a:extLst>
              <a:ext uri="{FF2B5EF4-FFF2-40B4-BE49-F238E27FC236}">
                <a16:creationId xmlns:a16="http://schemas.microsoft.com/office/drawing/2014/main" id="{D8C73BC2-D9BF-44E4-ADD0-4C4CCB9C5EB3}"/>
              </a:ext>
            </a:extLst>
          </p:cNvPr>
          <p:cNvSpPr>
            <a:spLocks/>
          </p:cNvSpPr>
          <p:nvPr/>
        </p:nvSpPr>
        <p:spPr bwMode="auto">
          <a:xfrm>
            <a:off x="6723553" y="3472948"/>
            <a:ext cx="1800225" cy="228600"/>
          </a:xfrm>
          <a:custGeom>
            <a:avLst/>
            <a:gdLst>
              <a:gd name="T0" fmla="*/ 2147483646 w 21600"/>
              <a:gd name="T1" fmla="*/ 12802394 h 21600"/>
              <a:gd name="T2" fmla="*/ 2147483646 w 21600"/>
              <a:gd name="T3" fmla="*/ 12802394 h 21600"/>
              <a:gd name="T4" fmla="*/ 2147483646 w 21600"/>
              <a:gd name="T5" fmla="*/ 12802394 h 21600"/>
              <a:gd name="T6" fmla="*/ 2147483646 w 21600"/>
              <a:gd name="T7" fmla="*/ 1280239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500">
                <a:solidFill>
                  <a:srgbClr val="000000"/>
                </a:solidFill>
                <a:latin typeface="Arial" panose="020B0604020202020204" pitchFamily="34" charset="0"/>
                <a:ea typeface="Helvetica" panose="020B0604020202020204" pitchFamily="34" charset="0"/>
                <a:cs typeface="Arial" panose="020B0604020202020204" pitchFamily="34" charset="0"/>
                <a:sym typeface="Arial" panose="020B0604020202020204" pitchFamily="34" charset="0"/>
              </a:rPr>
              <a:t>TCP/IP Transmission</a:t>
            </a:r>
            <a:endParaRPr lang="en-US" altLang="en-US" sz="1200">
              <a:solidFill>
                <a:srgbClr val="000000"/>
              </a:solidFill>
              <a:latin typeface="Helvetica" panose="020B0604020202020204" pitchFamily="34" charset="0"/>
              <a:ea typeface="Helvetica" panose="020B0604020202020204" pitchFamily="34" charset="0"/>
              <a:cs typeface="Arial" panose="020B0604020202020204" pitchFamily="34" charset="0"/>
              <a:sym typeface="Helvetica" panose="020B0604020202020204" pitchFamily="34" charset="0"/>
            </a:endParaRPr>
          </a:p>
        </p:txBody>
      </p:sp>
      <p:sp>
        <p:nvSpPr>
          <p:cNvPr id="169" name="AutoShape 162">
            <a:extLst>
              <a:ext uri="{FF2B5EF4-FFF2-40B4-BE49-F238E27FC236}">
                <a16:creationId xmlns:a16="http://schemas.microsoft.com/office/drawing/2014/main" id="{27F48F20-CB32-4F6A-B7EA-B723AF0CEF4C}"/>
              </a:ext>
            </a:extLst>
          </p:cNvPr>
          <p:cNvSpPr>
            <a:spLocks/>
          </p:cNvSpPr>
          <p:nvPr/>
        </p:nvSpPr>
        <p:spPr bwMode="auto">
          <a:xfrm>
            <a:off x="1360977" y="2482349"/>
            <a:ext cx="158750" cy="230187"/>
          </a:xfrm>
          <a:custGeom>
            <a:avLst/>
            <a:gdLst>
              <a:gd name="T0" fmla="*/ 4287499 w 21600"/>
              <a:gd name="T1" fmla="*/ 13070934 h 21600"/>
              <a:gd name="T2" fmla="*/ 4287499 w 21600"/>
              <a:gd name="T3" fmla="*/ 13070934 h 21600"/>
              <a:gd name="T4" fmla="*/ 4287499 w 21600"/>
              <a:gd name="T5" fmla="*/ 13070934 h 21600"/>
              <a:gd name="T6" fmla="*/ 4287499 w 21600"/>
              <a:gd name="T7" fmla="*/ 130709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12"/>
                </a:moveTo>
                <a:cubicBezTo>
                  <a:pt x="3460" y="443"/>
                  <a:pt x="7115" y="0"/>
                  <a:pt x="10800" y="0"/>
                </a:cubicBezTo>
                <a:cubicBezTo>
                  <a:pt x="14483" y="0"/>
                  <a:pt x="18139" y="443"/>
                  <a:pt x="21600" y="1312"/>
                </a:cubicBezTo>
                <a:lnTo>
                  <a:pt x="10800" y="21600"/>
                </a:lnTo>
                <a:lnTo>
                  <a:pt x="0" y="131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0" name="Line 163">
            <a:extLst>
              <a:ext uri="{FF2B5EF4-FFF2-40B4-BE49-F238E27FC236}">
                <a16:creationId xmlns:a16="http://schemas.microsoft.com/office/drawing/2014/main" id="{E0BA41B8-AC35-4290-BD3A-6044B6C1B914}"/>
              </a:ext>
            </a:extLst>
          </p:cNvPr>
          <p:cNvSpPr>
            <a:spLocks noChangeShapeType="1"/>
          </p:cNvSpPr>
          <p:nvPr/>
        </p:nvSpPr>
        <p:spPr bwMode="auto">
          <a:xfrm>
            <a:off x="1440352" y="2218823"/>
            <a:ext cx="0" cy="2841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1" name="AutoShape 164">
            <a:extLst>
              <a:ext uri="{FF2B5EF4-FFF2-40B4-BE49-F238E27FC236}">
                <a16:creationId xmlns:a16="http://schemas.microsoft.com/office/drawing/2014/main" id="{C9B172C6-C893-47EF-96C8-080E0165CF1E}"/>
              </a:ext>
            </a:extLst>
          </p:cNvPr>
          <p:cNvSpPr>
            <a:spLocks/>
          </p:cNvSpPr>
          <p:nvPr/>
        </p:nvSpPr>
        <p:spPr bwMode="auto">
          <a:xfrm>
            <a:off x="2540489" y="3226885"/>
            <a:ext cx="158750" cy="228600"/>
          </a:xfrm>
          <a:custGeom>
            <a:avLst/>
            <a:gdLst>
              <a:gd name="T0" fmla="*/ 4287499 w 21600"/>
              <a:gd name="T1" fmla="*/ 12802394 h 21600"/>
              <a:gd name="T2" fmla="*/ 4287499 w 21600"/>
              <a:gd name="T3" fmla="*/ 12802394 h 21600"/>
              <a:gd name="T4" fmla="*/ 4287499 w 21600"/>
              <a:gd name="T5" fmla="*/ 12802394 h 21600"/>
              <a:gd name="T6" fmla="*/ 4287499 w 21600"/>
              <a:gd name="T7" fmla="*/ 12802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0292"/>
                </a:moveTo>
                <a:cubicBezTo>
                  <a:pt x="18146" y="21157"/>
                  <a:pt x="14498" y="21599"/>
                  <a:pt x="10824" y="21600"/>
                </a:cubicBezTo>
                <a:cubicBezTo>
                  <a:pt x="7129" y="21600"/>
                  <a:pt x="3467" y="21153"/>
                  <a:pt x="0" y="20280"/>
                </a:cubicBezTo>
                <a:lnTo>
                  <a:pt x="10824" y="0"/>
                </a:lnTo>
                <a:lnTo>
                  <a:pt x="21600" y="20292"/>
                </a:ln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2" name="Line 165">
            <a:extLst>
              <a:ext uri="{FF2B5EF4-FFF2-40B4-BE49-F238E27FC236}">
                <a16:creationId xmlns:a16="http://schemas.microsoft.com/office/drawing/2014/main" id="{E1869145-B652-491D-8F80-92ECD6E13977}"/>
              </a:ext>
            </a:extLst>
          </p:cNvPr>
          <p:cNvSpPr>
            <a:spLocks noChangeShapeType="1"/>
          </p:cNvSpPr>
          <p:nvPr/>
        </p:nvSpPr>
        <p:spPr bwMode="auto">
          <a:xfrm flipV="1">
            <a:off x="2618278" y="3434848"/>
            <a:ext cx="1587" cy="28575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3" name="AutoShape 166">
            <a:extLst>
              <a:ext uri="{FF2B5EF4-FFF2-40B4-BE49-F238E27FC236}">
                <a16:creationId xmlns:a16="http://schemas.microsoft.com/office/drawing/2014/main" id="{1B031771-E006-4884-B1BC-A145C0AE9054}"/>
              </a:ext>
            </a:extLst>
          </p:cNvPr>
          <p:cNvSpPr>
            <a:spLocks/>
          </p:cNvSpPr>
          <p:nvPr/>
        </p:nvSpPr>
        <p:spPr bwMode="auto">
          <a:xfrm>
            <a:off x="784714" y="1923548"/>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4" name="AutoShape 167">
            <a:extLst>
              <a:ext uri="{FF2B5EF4-FFF2-40B4-BE49-F238E27FC236}">
                <a16:creationId xmlns:a16="http://schemas.microsoft.com/office/drawing/2014/main" id="{75935629-F932-4C36-8C2F-5DAAF0885C13}"/>
              </a:ext>
            </a:extLst>
          </p:cNvPr>
          <p:cNvSpPr>
            <a:spLocks/>
          </p:cNvSpPr>
          <p:nvPr/>
        </p:nvSpPr>
        <p:spPr bwMode="auto">
          <a:xfrm>
            <a:off x="784714" y="1658435"/>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5" name="AutoShape 168">
            <a:extLst>
              <a:ext uri="{FF2B5EF4-FFF2-40B4-BE49-F238E27FC236}">
                <a16:creationId xmlns:a16="http://schemas.microsoft.com/office/drawing/2014/main" id="{3E1B8A07-922E-4AAF-92FC-BEA566BE6876}"/>
              </a:ext>
            </a:extLst>
          </p:cNvPr>
          <p:cNvSpPr>
            <a:spLocks/>
          </p:cNvSpPr>
          <p:nvPr/>
        </p:nvSpPr>
        <p:spPr bwMode="auto">
          <a:xfrm>
            <a:off x="1032365" y="3064961"/>
            <a:ext cx="131763" cy="112713"/>
          </a:xfrm>
          <a:custGeom>
            <a:avLst/>
            <a:gdLst>
              <a:gd name="T0" fmla="*/ 2451579 w 21600"/>
              <a:gd name="T1" fmla="*/ 1534577 h 21600"/>
              <a:gd name="T2" fmla="*/ 2451579 w 21600"/>
              <a:gd name="T3" fmla="*/ 1534577 h 21600"/>
              <a:gd name="T4" fmla="*/ 2451579 w 21600"/>
              <a:gd name="T5" fmla="*/ 1534577 h 21600"/>
              <a:gd name="T6" fmla="*/ 2451579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6" name="AutoShape 169">
            <a:extLst>
              <a:ext uri="{FF2B5EF4-FFF2-40B4-BE49-F238E27FC236}">
                <a16:creationId xmlns:a16="http://schemas.microsoft.com/office/drawing/2014/main" id="{0D3D542E-F793-4B4C-982B-40692FE8991B}"/>
              </a:ext>
            </a:extLst>
          </p:cNvPr>
          <p:cNvSpPr>
            <a:spLocks/>
          </p:cNvSpPr>
          <p:nvPr/>
        </p:nvSpPr>
        <p:spPr bwMode="auto">
          <a:xfrm>
            <a:off x="1032365" y="2798260"/>
            <a:ext cx="131763" cy="114300"/>
          </a:xfrm>
          <a:custGeom>
            <a:avLst/>
            <a:gdLst>
              <a:gd name="T0" fmla="*/ 2451579 w 21600"/>
              <a:gd name="T1" fmla="*/ 1600301 h 21600"/>
              <a:gd name="T2" fmla="*/ 2451579 w 21600"/>
              <a:gd name="T3" fmla="*/ 1600301 h 21600"/>
              <a:gd name="T4" fmla="*/ 2451579 w 21600"/>
              <a:gd name="T5" fmla="*/ 1600301 h 21600"/>
              <a:gd name="T6" fmla="*/ 245157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7" name="AutoShape 170">
            <a:extLst>
              <a:ext uri="{FF2B5EF4-FFF2-40B4-BE49-F238E27FC236}">
                <a16:creationId xmlns:a16="http://schemas.microsoft.com/office/drawing/2014/main" id="{E10DC57E-170E-4EB7-8474-0B8D69B77A88}"/>
              </a:ext>
            </a:extLst>
          </p:cNvPr>
          <p:cNvSpPr>
            <a:spLocks/>
          </p:cNvSpPr>
          <p:nvPr/>
        </p:nvSpPr>
        <p:spPr bwMode="auto">
          <a:xfrm>
            <a:off x="2210289" y="3064961"/>
            <a:ext cx="152400" cy="112713"/>
          </a:xfrm>
          <a:custGeom>
            <a:avLst/>
            <a:gdLst>
              <a:gd name="T0" fmla="*/ 3793300 w 21600"/>
              <a:gd name="T1" fmla="*/ 1534577 h 21600"/>
              <a:gd name="T2" fmla="*/ 3793300 w 21600"/>
              <a:gd name="T3" fmla="*/ 1534577 h 21600"/>
              <a:gd name="T4" fmla="*/ 3793300 w 21600"/>
              <a:gd name="T5" fmla="*/ 1534577 h 21600"/>
              <a:gd name="T6" fmla="*/ 3793300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8" name="AutoShape 171">
            <a:extLst>
              <a:ext uri="{FF2B5EF4-FFF2-40B4-BE49-F238E27FC236}">
                <a16:creationId xmlns:a16="http://schemas.microsoft.com/office/drawing/2014/main" id="{0DD9F3A0-DC8C-4DDA-9BC6-C725DE4C314F}"/>
              </a:ext>
            </a:extLst>
          </p:cNvPr>
          <p:cNvSpPr>
            <a:spLocks/>
          </p:cNvSpPr>
          <p:nvPr/>
        </p:nvSpPr>
        <p:spPr bwMode="auto">
          <a:xfrm>
            <a:off x="2210289" y="2798260"/>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9" name="AutoShape 172">
            <a:extLst>
              <a:ext uri="{FF2B5EF4-FFF2-40B4-BE49-F238E27FC236}">
                <a16:creationId xmlns:a16="http://schemas.microsoft.com/office/drawing/2014/main" id="{7D1E506B-8A7E-4215-A51A-1E4A735D3727}"/>
              </a:ext>
            </a:extLst>
          </p:cNvPr>
          <p:cNvSpPr>
            <a:spLocks/>
          </p:cNvSpPr>
          <p:nvPr/>
        </p:nvSpPr>
        <p:spPr bwMode="auto">
          <a:xfrm>
            <a:off x="3426314" y="3064961"/>
            <a:ext cx="152400" cy="112713"/>
          </a:xfrm>
          <a:custGeom>
            <a:avLst/>
            <a:gdLst>
              <a:gd name="T0" fmla="*/ 3793300 w 21600"/>
              <a:gd name="T1" fmla="*/ 1534577 h 21600"/>
              <a:gd name="T2" fmla="*/ 3793300 w 21600"/>
              <a:gd name="T3" fmla="*/ 1534577 h 21600"/>
              <a:gd name="T4" fmla="*/ 3793300 w 21600"/>
              <a:gd name="T5" fmla="*/ 1534577 h 21600"/>
              <a:gd name="T6" fmla="*/ 3793300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0" name="AutoShape 173">
            <a:extLst>
              <a:ext uri="{FF2B5EF4-FFF2-40B4-BE49-F238E27FC236}">
                <a16:creationId xmlns:a16="http://schemas.microsoft.com/office/drawing/2014/main" id="{F702386A-3973-45E7-AC9D-7F68834634CE}"/>
              </a:ext>
            </a:extLst>
          </p:cNvPr>
          <p:cNvSpPr>
            <a:spLocks/>
          </p:cNvSpPr>
          <p:nvPr/>
        </p:nvSpPr>
        <p:spPr bwMode="auto">
          <a:xfrm>
            <a:off x="3426314" y="2798260"/>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1" name="AutoShape 174">
            <a:extLst>
              <a:ext uri="{FF2B5EF4-FFF2-40B4-BE49-F238E27FC236}">
                <a16:creationId xmlns:a16="http://schemas.microsoft.com/office/drawing/2014/main" id="{A5A12C8D-D83C-4146-B85C-284D5724C12F}"/>
              </a:ext>
            </a:extLst>
          </p:cNvPr>
          <p:cNvSpPr>
            <a:spLocks/>
          </p:cNvSpPr>
          <p:nvPr/>
        </p:nvSpPr>
        <p:spPr bwMode="auto">
          <a:xfrm>
            <a:off x="5023340" y="3064961"/>
            <a:ext cx="131763" cy="112713"/>
          </a:xfrm>
          <a:custGeom>
            <a:avLst/>
            <a:gdLst>
              <a:gd name="T0" fmla="*/ 2451579 w 21600"/>
              <a:gd name="T1" fmla="*/ 1534577 h 21600"/>
              <a:gd name="T2" fmla="*/ 2451579 w 21600"/>
              <a:gd name="T3" fmla="*/ 1534577 h 21600"/>
              <a:gd name="T4" fmla="*/ 2451579 w 21600"/>
              <a:gd name="T5" fmla="*/ 1534577 h 21600"/>
              <a:gd name="T6" fmla="*/ 2451579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2" name="AutoShape 175">
            <a:extLst>
              <a:ext uri="{FF2B5EF4-FFF2-40B4-BE49-F238E27FC236}">
                <a16:creationId xmlns:a16="http://schemas.microsoft.com/office/drawing/2014/main" id="{C7DD2023-F07F-44C7-9898-56CFC65CF928}"/>
              </a:ext>
            </a:extLst>
          </p:cNvPr>
          <p:cNvSpPr>
            <a:spLocks/>
          </p:cNvSpPr>
          <p:nvPr/>
        </p:nvSpPr>
        <p:spPr bwMode="auto">
          <a:xfrm>
            <a:off x="5023340" y="2798260"/>
            <a:ext cx="131763" cy="114300"/>
          </a:xfrm>
          <a:custGeom>
            <a:avLst/>
            <a:gdLst>
              <a:gd name="T0" fmla="*/ 2451579 w 21600"/>
              <a:gd name="T1" fmla="*/ 1600301 h 21600"/>
              <a:gd name="T2" fmla="*/ 2451579 w 21600"/>
              <a:gd name="T3" fmla="*/ 1600301 h 21600"/>
              <a:gd name="T4" fmla="*/ 2451579 w 21600"/>
              <a:gd name="T5" fmla="*/ 1600301 h 21600"/>
              <a:gd name="T6" fmla="*/ 245157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3" name="AutoShape 176">
            <a:extLst>
              <a:ext uri="{FF2B5EF4-FFF2-40B4-BE49-F238E27FC236}">
                <a16:creationId xmlns:a16="http://schemas.microsoft.com/office/drawing/2014/main" id="{1589E675-F70D-4CA4-9265-2AD78A0F7943}"/>
              </a:ext>
            </a:extLst>
          </p:cNvPr>
          <p:cNvSpPr>
            <a:spLocks/>
          </p:cNvSpPr>
          <p:nvPr/>
        </p:nvSpPr>
        <p:spPr bwMode="auto">
          <a:xfrm>
            <a:off x="1981689" y="4166685"/>
            <a:ext cx="133350" cy="114300"/>
          </a:xfrm>
          <a:custGeom>
            <a:avLst/>
            <a:gdLst>
              <a:gd name="T0" fmla="*/ 2541219 w 21600"/>
              <a:gd name="T1" fmla="*/ 1600301 h 21600"/>
              <a:gd name="T2" fmla="*/ 2541219 w 21600"/>
              <a:gd name="T3" fmla="*/ 1600301 h 21600"/>
              <a:gd name="T4" fmla="*/ 2541219 w 21600"/>
              <a:gd name="T5" fmla="*/ 1600301 h 21600"/>
              <a:gd name="T6" fmla="*/ 254121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4" name="AutoShape 177">
            <a:extLst>
              <a:ext uri="{FF2B5EF4-FFF2-40B4-BE49-F238E27FC236}">
                <a16:creationId xmlns:a16="http://schemas.microsoft.com/office/drawing/2014/main" id="{7F3DE79C-9472-4449-8D7B-083A96A00859}"/>
              </a:ext>
            </a:extLst>
          </p:cNvPr>
          <p:cNvSpPr>
            <a:spLocks/>
          </p:cNvSpPr>
          <p:nvPr/>
        </p:nvSpPr>
        <p:spPr bwMode="auto">
          <a:xfrm>
            <a:off x="1981689" y="3899985"/>
            <a:ext cx="133350" cy="114300"/>
          </a:xfrm>
          <a:custGeom>
            <a:avLst/>
            <a:gdLst>
              <a:gd name="T0" fmla="*/ 2541219 w 21600"/>
              <a:gd name="T1" fmla="*/ 1600301 h 21600"/>
              <a:gd name="T2" fmla="*/ 2541219 w 21600"/>
              <a:gd name="T3" fmla="*/ 1600301 h 21600"/>
              <a:gd name="T4" fmla="*/ 2541219 w 21600"/>
              <a:gd name="T5" fmla="*/ 1600301 h 21600"/>
              <a:gd name="T6" fmla="*/ 254121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5" name="AutoShape 178">
            <a:extLst>
              <a:ext uri="{FF2B5EF4-FFF2-40B4-BE49-F238E27FC236}">
                <a16:creationId xmlns:a16="http://schemas.microsoft.com/office/drawing/2014/main" id="{67CA9F7F-94B8-4D85-B0D8-6CF3D2337861}"/>
              </a:ext>
            </a:extLst>
          </p:cNvPr>
          <p:cNvSpPr>
            <a:spLocks/>
          </p:cNvSpPr>
          <p:nvPr/>
        </p:nvSpPr>
        <p:spPr bwMode="auto">
          <a:xfrm>
            <a:off x="4870939" y="4395286"/>
            <a:ext cx="152400" cy="112713"/>
          </a:xfrm>
          <a:custGeom>
            <a:avLst/>
            <a:gdLst>
              <a:gd name="T0" fmla="*/ 3793300 w 21600"/>
              <a:gd name="T1" fmla="*/ 1534577 h 21600"/>
              <a:gd name="T2" fmla="*/ 3793300 w 21600"/>
              <a:gd name="T3" fmla="*/ 1534577 h 21600"/>
              <a:gd name="T4" fmla="*/ 3793300 w 21600"/>
              <a:gd name="T5" fmla="*/ 1534577 h 21600"/>
              <a:gd name="T6" fmla="*/ 3793300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6" name="AutoShape 179">
            <a:extLst>
              <a:ext uri="{FF2B5EF4-FFF2-40B4-BE49-F238E27FC236}">
                <a16:creationId xmlns:a16="http://schemas.microsoft.com/office/drawing/2014/main" id="{5952D3A7-23A5-4F8B-B1CF-B7726E3FD559}"/>
              </a:ext>
            </a:extLst>
          </p:cNvPr>
          <p:cNvSpPr>
            <a:spLocks/>
          </p:cNvSpPr>
          <p:nvPr/>
        </p:nvSpPr>
        <p:spPr bwMode="auto">
          <a:xfrm>
            <a:off x="4870939" y="4128585"/>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7" name="AutoShape 180">
            <a:extLst>
              <a:ext uri="{FF2B5EF4-FFF2-40B4-BE49-F238E27FC236}">
                <a16:creationId xmlns:a16="http://schemas.microsoft.com/office/drawing/2014/main" id="{7E977AB5-76FA-4458-8927-53186152633A}"/>
              </a:ext>
            </a:extLst>
          </p:cNvPr>
          <p:cNvSpPr>
            <a:spLocks/>
          </p:cNvSpPr>
          <p:nvPr/>
        </p:nvSpPr>
        <p:spPr bwMode="auto">
          <a:xfrm>
            <a:off x="6372715" y="3064961"/>
            <a:ext cx="131763" cy="112713"/>
          </a:xfrm>
          <a:custGeom>
            <a:avLst/>
            <a:gdLst>
              <a:gd name="T0" fmla="*/ 2451579 w 21600"/>
              <a:gd name="T1" fmla="*/ 1534577 h 21600"/>
              <a:gd name="T2" fmla="*/ 2451579 w 21600"/>
              <a:gd name="T3" fmla="*/ 1534577 h 21600"/>
              <a:gd name="T4" fmla="*/ 2451579 w 21600"/>
              <a:gd name="T5" fmla="*/ 1534577 h 21600"/>
              <a:gd name="T6" fmla="*/ 2451579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8" name="AutoShape 181">
            <a:extLst>
              <a:ext uri="{FF2B5EF4-FFF2-40B4-BE49-F238E27FC236}">
                <a16:creationId xmlns:a16="http://schemas.microsoft.com/office/drawing/2014/main" id="{DC98828D-736E-4436-A922-860B87BB5784}"/>
              </a:ext>
            </a:extLst>
          </p:cNvPr>
          <p:cNvSpPr>
            <a:spLocks/>
          </p:cNvSpPr>
          <p:nvPr/>
        </p:nvSpPr>
        <p:spPr bwMode="auto">
          <a:xfrm>
            <a:off x="6372715" y="2798260"/>
            <a:ext cx="131763" cy="114300"/>
          </a:xfrm>
          <a:custGeom>
            <a:avLst/>
            <a:gdLst>
              <a:gd name="T0" fmla="*/ 2451579 w 21600"/>
              <a:gd name="T1" fmla="*/ 1600301 h 21600"/>
              <a:gd name="T2" fmla="*/ 2451579 w 21600"/>
              <a:gd name="T3" fmla="*/ 1600301 h 21600"/>
              <a:gd name="T4" fmla="*/ 2451579 w 21600"/>
              <a:gd name="T5" fmla="*/ 1600301 h 21600"/>
              <a:gd name="T6" fmla="*/ 245157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9" name="AutoShape 182">
            <a:extLst>
              <a:ext uri="{FF2B5EF4-FFF2-40B4-BE49-F238E27FC236}">
                <a16:creationId xmlns:a16="http://schemas.microsoft.com/office/drawing/2014/main" id="{6ED3A407-1B7D-492F-B7E3-67CE971F0A69}"/>
              </a:ext>
            </a:extLst>
          </p:cNvPr>
          <p:cNvSpPr>
            <a:spLocks/>
          </p:cNvSpPr>
          <p:nvPr/>
        </p:nvSpPr>
        <p:spPr bwMode="auto">
          <a:xfrm>
            <a:off x="7796702" y="3064961"/>
            <a:ext cx="133350" cy="112713"/>
          </a:xfrm>
          <a:custGeom>
            <a:avLst/>
            <a:gdLst>
              <a:gd name="T0" fmla="*/ 2541219 w 21600"/>
              <a:gd name="T1" fmla="*/ 1534577 h 21600"/>
              <a:gd name="T2" fmla="*/ 2541219 w 21600"/>
              <a:gd name="T3" fmla="*/ 1534577 h 21600"/>
              <a:gd name="T4" fmla="*/ 2541219 w 21600"/>
              <a:gd name="T5" fmla="*/ 1534577 h 21600"/>
              <a:gd name="T6" fmla="*/ 2541219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0" name="AutoShape 183">
            <a:extLst>
              <a:ext uri="{FF2B5EF4-FFF2-40B4-BE49-F238E27FC236}">
                <a16:creationId xmlns:a16="http://schemas.microsoft.com/office/drawing/2014/main" id="{9820763C-6105-4127-9B38-7639FDAF4392}"/>
              </a:ext>
            </a:extLst>
          </p:cNvPr>
          <p:cNvSpPr>
            <a:spLocks/>
          </p:cNvSpPr>
          <p:nvPr/>
        </p:nvSpPr>
        <p:spPr bwMode="auto">
          <a:xfrm>
            <a:off x="7796702" y="2798260"/>
            <a:ext cx="133350" cy="114300"/>
          </a:xfrm>
          <a:custGeom>
            <a:avLst/>
            <a:gdLst>
              <a:gd name="T0" fmla="*/ 2541219 w 21600"/>
              <a:gd name="T1" fmla="*/ 1600301 h 21600"/>
              <a:gd name="T2" fmla="*/ 2541219 w 21600"/>
              <a:gd name="T3" fmla="*/ 1600301 h 21600"/>
              <a:gd name="T4" fmla="*/ 2541219 w 21600"/>
              <a:gd name="T5" fmla="*/ 1600301 h 21600"/>
              <a:gd name="T6" fmla="*/ 254121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1" name="AutoShape 184">
            <a:extLst>
              <a:ext uri="{FF2B5EF4-FFF2-40B4-BE49-F238E27FC236}">
                <a16:creationId xmlns:a16="http://schemas.microsoft.com/office/drawing/2014/main" id="{0E611C60-59D3-4A09-A338-B1305E9F5EF3}"/>
              </a:ext>
            </a:extLst>
          </p:cNvPr>
          <p:cNvSpPr>
            <a:spLocks/>
          </p:cNvSpPr>
          <p:nvPr/>
        </p:nvSpPr>
        <p:spPr bwMode="auto">
          <a:xfrm>
            <a:off x="7796702" y="4395286"/>
            <a:ext cx="152400" cy="112713"/>
          </a:xfrm>
          <a:custGeom>
            <a:avLst/>
            <a:gdLst>
              <a:gd name="T0" fmla="*/ 3793300 w 21600"/>
              <a:gd name="T1" fmla="*/ 1534577 h 21600"/>
              <a:gd name="T2" fmla="*/ 3793300 w 21600"/>
              <a:gd name="T3" fmla="*/ 1534577 h 21600"/>
              <a:gd name="T4" fmla="*/ 3793300 w 21600"/>
              <a:gd name="T5" fmla="*/ 1534577 h 21600"/>
              <a:gd name="T6" fmla="*/ 3793300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2" name="AutoShape 185">
            <a:extLst>
              <a:ext uri="{FF2B5EF4-FFF2-40B4-BE49-F238E27FC236}">
                <a16:creationId xmlns:a16="http://schemas.microsoft.com/office/drawing/2014/main" id="{7FE58AD3-3D8B-4B86-AC68-11A44FC28EE4}"/>
              </a:ext>
            </a:extLst>
          </p:cNvPr>
          <p:cNvSpPr>
            <a:spLocks/>
          </p:cNvSpPr>
          <p:nvPr/>
        </p:nvSpPr>
        <p:spPr bwMode="auto">
          <a:xfrm>
            <a:off x="7796702" y="4128585"/>
            <a:ext cx="152400" cy="114300"/>
          </a:xfrm>
          <a:custGeom>
            <a:avLst/>
            <a:gdLst>
              <a:gd name="T0" fmla="*/ 3793300 w 21600"/>
              <a:gd name="T1" fmla="*/ 1600301 h 21600"/>
              <a:gd name="T2" fmla="*/ 3793300 w 21600"/>
              <a:gd name="T3" fmla="*/ 1600301 h 21600"/>
              <a:gd name="T4" fmla="*/ 3793300 w 21600"/>
              <a:gd name="T5" fmla="*/ 1600301 h 21600"/>
              <a:gd name="T6" fmla="*/ 3793300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3" name="AutoShape 186">
            <a:extLst>
              <a:ext uri="{FF2B5EF4-FFF2-40B4-BE49-F238E27FC236}">
                <a16:creationId xmlns:a16="http://schemas.microsoft.com/office/drawing/2014/main" id="{26B6A00B-B406-4D82-A927-490F4B8CC522}"/>
              </a:ext>
            </a:extLst>
          </p:cNvPr>
          <p:cNvSpPr>
            <a:spLocks/>
          </p:cNvSpPr>
          <p:nvPr/>
        </p:nvSpPr>
        <p:spPr bwMode="auto">
          <a:xfrm>
            <a:off x="6163164" y="4395286"/>
            <a:ext cx="133350" cy="112713"/>
          </a:xfrm>
          <a:custGeom>
            <a:avLst/>
            <a:gdLst>
              <a:gd name="T0" fmla="*/ 2541219 w 21600"/>
              <a:gd name="T1" fmla="*/ 1534577 h 21600"/>
              <a:gd name="T2" fmla="*/ 2541219 w 21600"/>
              <a:gd name="T3" fmla="*/ 1534577 h 21600"/>
              <a:gd name="T4" fmla="*/ 2541219 w 21600"/>
              <a:gd name="T5" fmla="*/ 1534577 h 21600"/>
              <a:gd name="T6" fmla="*/ 2541219 w 21600"/>
              <a:gd name="T7" fmla="*/ 15345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4" name="AutoShape 187">
            <a:extLst>
              <a:ext uri="{FF2B5EF4-FFF2-40B4-BE49-F238E27FC236}">
                <a16:creationId xmlns:a16="http://schemas.microsoft.com/office/drawing/2014/main" id="{637C9F5B-8D7B-42AA-800F-FA099F0D2432}"/>
              </a:ext>
            </a:extLst>
          </p:cNvPr>
          <p:cNvSpPr>
            <a:spLocks/>
          </p:cNvSpPr>
          <p:nvPr/>
        </p:nvSpPr>
        <p:spPr bwMode="auto">
          <a:xfrm>
            <a:off x="6163164" y="4128585"/>
            <a:ext cx="133350" cy="114300"/>
          </a:xfrm>
          <a:custGeom>
            <a:avLst/>
            <a:gdLst>
              <a:gd name="T0" fmla="*/ 2541219 w 21600"/>
              <a:gd name="T1" fmla="*/ 1600301 h 21600"/>
              <a:gd name="T2" fmla="*/ 2541219 w 21600"/>
              <a:gd name="T3" fmla="*/ 1600301 h 21600"/>
              <a:gd name="T4" fmla="*/ 2541219 w 21600"/>
              <a:gd name="T5" fmla="*/ 1600301 h 21600"/>
              <a:gd name="T6" fmla="*/ 2541219 w 21600"/>
              <a:gd name="T7" fmla="*/ 1600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FFFFF"/>
          </a:solidFill>
          <a:ln w="1905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5" name="AutoShape 188">
            <a:extLst>
              <a:ext uri="{FF2B5EF4-FFF2-40B4-BE49-F238E27FC236}">
                <a16:creationId xmlns:a16="http://schemas.microsoft.com/office/drawing/2014/main" id="{73FA4F9C-ACE0-4E4E-A442-7C8F8EA00656}"/>
              </a:ext>
            </a:extLst>
          </p:cNvPr>
          <p:cNvSpPr>
            <a:spLocks/>
          </p:cNvSpPr>
          <p:nvPr/>
        </p:nvSpPr>
        <p:spPr bwMode="auto">
          <a:xfrm>
            <a:off x="1822939" y="1093286"/>
            <a:ext cx="2628900" cy="396875"/>
          </a:xfrm>
          <a:custGeom>
            <a:avLst/>
            <a:gdLst>
              <a:gd name="T0" fmla="*/ 2147483646 w 21600"/>
              <a:gd name="T1" fmla="*/ 66992298 h 21600"/>
              <a:gd name="T2" fmla="*/ 2147483646 w 21600"/>
              <a:gd name="T3" fmla="*/ 66992298 h 21600"/>
              <a:gd name="T4" fmla="*/ 2147483646 w 21600"/>
              <a:gd name="T5" fmla="*/ 66992298 h 21600"/>
              <a:gd name="T6" fmla="*/ 2147483646 w 21600"/>
              <a:gd name="T7" fmla="*/ 6699229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b="1">
                <a:solidFill>
                  <a:srgbClr val="FF3300"/>
                </a:solidFill>
                <a:latin typeface="Times New Roman" panose="02020603050405020304" pitchFamily="18" charset="0"/>
                <a:sym typeface="Times New Roman" panose="02020603050405020304" pitchFamily="18" charset="0"/>
              </a:rPr>
              <a:t>One pipe starts here…</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196" name="AutoShape 189">
            <a:extLst>
              <a:ext uri="{FF2B5EF4-FFF2-40B4-BE49-F238E27FC236}">
                <a16:creationId xmlns:a16="http://schemas.microsoft.com/office/drawing/2014/main" id="{6C2D118A-D7C2-456C-82D3-3AA56C48E55A}"/>
              </a:ext>
            </a:extLst>
          </p:cNvPr>
          <p:cNvSpPr>
            <a:spLocks/>
          </p:cNvSpPr>
          <p:nvPr/>
        </p:nvSpPr>
        <p:spPr bwMode="auto">
          <a:xfrm>
            <a:off x="832339" y="4385761"/>
            <a:ext cx="3475038" cy="396875"/>
          </a:xfrm>
          <a:custGeom>
            <a:avLst/>
            <a:gdLst>
              <a:gd name="T0" fmla="*/ 2147483646 w 21600"/>
              <a:gd name="T1" fmla="*/ 66992298 h 21600"/>
              <a:gd name="T2" fmla="*/ 2147483646 w 21600"/>
              <a:gd name="T3" fmla="*/ 66992298 h 21600"/>
              <a:gd name="T4" fmla="*/ 2147483646 w 21600"/>
              <a:gd name="T5" fmla="*/ 66992298 h 21600"/>
              <a:gd name="T6" fmla="*/ 2147483646 w 21600"/>
              <a:gd name="T7" fmla="*/ 6699229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b="1">
                <a:solidFill>
                  <a:srgbClr val="FF3300"/>
                </a:solidFill>
                <a:latin typeface="Times New Roman" panose="02020603050405020304" pitchFamily="18" charset="0"/>
                <a:sym typeface="Times New Roman" panose="02020603050405020304" pitchFamily="18" charset="0"/>
              </a:rPr>
              <a:t>Another pipeline starts here…</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197" name="AutoShape 190">
            <a:extLst>
              <a:ext uri="{FF2B5EF4-FFF2-40B4-BE49-F238E27FC236}">
                <a16:creationId xmlns:a16="http://schemas.microsoft.com/office/drawing/2014/main" id="{F02074A6-3EFA-4244-85B1-FB86FECD917B}"/>
              </a:ext>
            </a:extLst>
          </p:cNvPr>
          <p:cNvSpPr>
            <a:spLocks/>
          </p:cNvSpPr>
          <p:nvPr/>
        </p:nvSpPr>
        <p:spPr bwMode="auto">
          <a:xfrm>
            <a:off x="2645264" y="2252161"/>
            <a:ext cx="2184400" cy="396875"/>
          </a:xfrm>
          <a:custGeom>
            <a:avLst/>
            <a:gdLst>
              <a:gd name="T0" fmla="*/ 2147483646 w 21600"/>
              <a:gd name="T1" fmla="*/ 66992298 h 21600"/>
              <a:gd name="T2" fmla="*/ 2147483646 w 21600"/>
              <a:gd name="T3" fmla="*/ 66992298 h 21600"/>
              <a:gd name="T4" fmla="*/ 2147483646 w 21600"/>
              <a:gd name="T5" fmla="*/ 66992298 h 21600"/>
              <a:gd name="T6" fmla="*/ 2147483646 w 21600"/>
              <a:gd name="T7" fmla="*/ 6699229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b="1">
                <a:solidFill>
                  <a:srgbClr val="FF3300"/>
                </a:solidFill>
                <a:latin typeface="Times New Roman" panose="02020603050405020304" pitchFamily="18" charset="0"/>
                <a:sym typeface="Times New Roman" panose="02020603050405020304" pitchFamily="18" charset="0"/>
              </a:rPr>
              <a:t>Pipelines join here</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198" name="Line 191">
            <a:extLst>
              <a:ext uri="{FF2B5EF4-FFF2-40B4-BE49-F238E27FC236}">
                <a16:creationId xmlns:a16="http://schemas.microsoft.com/office/drawing/2014/main" id="{7D1F9765-1F69-49BA-992B-40F89C49F6B7}"/>
              </a:ext>
            </a:extLst>
          </p:cNvPr>
          <p:cNvSpPr>
            <a:spLocks noChangeShapeType="1"/>
          </p:cNvSpPr>
          <p:nvPr/>
        </p:nvSpPr>
        <p:spPr bwMode="auto">
          <a:xfrm flipH="1">
            <a:off x="2584939" y="2468060"/>
            <a:ext cx="152400" cy="228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9" name="AutoShape 192">
            <a:extLst>
              <a:ext uri="{FF2B5EF4-FFF2-40B4-BE49-F238E27FC236}">
                <a16:creationId xmlns:a16="http://schemas.microsoft.com/office/drawing/2014/main" id="{AE74B80E-31F7-49D0-999F-76DE4C05B0D6}"/>
              </a:ext>
            </a:extLst>
          </p:cNvPr>
          <p:cNvSpPr>
            <a:spLocks/>
          </p:cNvSpPr>
          <p:nvPr/>
        </p:nvSpPr>
        <p:spPr bwMode="auto">
          <a:xfrm>
            <a:off x="743439" y="4919161"/>
            <a:ext cx="8318500" cy="1311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Think in terms of manufacturing processes, process control applications</a:t>
            </a:r>
          </a:p>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or a GPS system.</a:t>
            </a:r>
          </a:p>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Used more frequently in scientific/engineering systems than in information </a:t>
            </a:r>
          </a:p>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 systems applications.</a:t>
            </a:r>
          </a:p>
          <a:p>
            <a:pPr eaLnBrk="1">
              <a:spcBef>
                <a:spcPct val="0"/>
              </a:spcBef>
              <a:buClrTx/>
              <a:buSzTx/>
              <a:buFontTx/>
              <a:buNone/>
            </a:pPr>
            <a:r>
              <a:rPr lang="en-US" altLang="en-US" sz="2000" b="1">
                <a:solidFill>
                  <a:srgbClr val="FF0000"/>
                </a:solidFill>
                <a:latin typeface="Times New Roman" panose="02020603050405020304" pitchFamily="18" charset="0"/>
                <a:sym typeface="Times New Roman" panose="02020603050405020304" pitchFamily="18" charset="0"/>
              </a:rPr>
              <a:t>Note:  questionable architecture for an information system….</a:t>
            </a:r>
            <a:endParaRPr lang="en-US" altLang="en-US" sz="1200" b="1">
              <a:solidFill>
                <a:srgbClr val="FF0000"/>
              </a:solidFill>
              <a:latin typeface="Helvetica" panose="020B0604020202020204" pitchFamily="34" charset="0"/>
              <a:sym typeface="Helvetica" panose="020B0604020202020204" pitchFamily="34" charset="0"/>
            </a:endParaRPr>
          </a:p>
        </p:txBody>
      </p:sp>
      <p:sp>
        <p:nvSpPr>
          <p:cNvPr id="200" name="AutoShape 193">
            <a:extLst>
              <a:ext uri="{FF2B5EF4-FFF2-40B4-BE49-F238E27FC236}">
                <a16:creationId xmlns:a16="http://schemas.microsoft.com/office/drawing/2014/main" id="{2A1D34D8-0599-4CDD-BD70-5901B7ADD3F9}"/>
              </a:ext>
            </a:extLst>
          </p:cNvPr>
          <p:cNvSpPr>
            <a:spLocks/>
          </p:cNvSpPr>
          <p:nvPr/>
        </p:nvSpPr>
        <p:spPr bwMode="auto">
          <a:xfrm>
            <a:off x="5617065" y="1567949"/>
            <a:ext cx="2765425" cy="396875"/>
          </a:xfrm>
          <a:custGeom>
            <a:avLst/>
            <a:gdLst>
              <a:gd name="T0" fmla="*/ 2147483646 w 21600"/>
              <a:gd name="T1" fmla="*/ 66992298 h 21600"/>
              <a:gd name="T2" fmla="*/ 2147483646 w 21600"/>
              <a:gd name="T3" fmla="*/ 66992298 h 21600"/>
              <a:gd name="T4" fmla="*/ 2147483646 w 21600"/>
              <a:gd name="T5" fmla="*/ 66992298 h 21600"/>
              <a:gd name="T6" fmla="*/ 2147483646 w 21600"/>
              <a:gd name="T7" fmla="*/ 6699229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b="1">
                <a:solidFill>
                  <a:srgbClr val="FF3300"/>
                </a:solidFill>
                <a:latin typeface="Times New Roman" panose="02020603050405020304" pitchFamily="18" charset="0"/>
                <a:sym typeface="Times New Roman" panose="02020603050405020304" pitchFamily="18" charset="0"/>
              </a:rPr>
              <a:t>Note the concurrency…</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201" name="AutoShape 194">
            <a:extLst>
              <a:ext uri="{FF2B5EF4-FFF2-40B4-BE49-F238E27FC236}">
                <a16:creationId xmlns:a16="http://schemas.microsoft.com/office/drawing/2014/main" id="{A4656760-01E0-4874-ADAE-7ED5F1B4947C}"/>
              </a:ext>
            </a:extLst>
          </p:cNvPr>
          <p:cNvSpPr>
            <a:spLocks/>
          </p:cNvSpPr>
          <p:nvPr/>
        </p:nvSpPr>
        <p:spPr bwMode="auto">
          <a:xfrm>
            <a:off x="2965939" y="1513973"/>
            <a:ext cx="76200" cy="914400"/>
          </a:xfrm>
          <a:custGeom>
            <a:avLst/>
            <a:gdLst>
              <a:gd name="T0" fmla="*/ 474162 w 21600"/>
              <a:gd name="T1" fmla="*/ 819353200 h 21600"/>
              <a:gd name="T2" fmla="*/ 474162 w 21600"/>
              <a:gd name="T3" fmla="*/ 819353200 h 21600"/>
              <a:gd name="T4" fmla="*/ 474162 w 21600"/>
              <a:gd name="T5" fmla="*/ 819353200 h 21600"/>
              <a:gd name="T6" fmla="*/ 474162 w 21600"/>
              <a:gd name="T7" fmla="*/ 8193532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4"/>
                  <a:pt x="10800" y="1800"/>
                </a:cubicBezTo>
                <a:lnTo>
                  <a:pt x="10800" y="9000"/>
                </a:lnTo>
                <a:cubicBezTo>
                  <a:pt x="10800" y="9993"/>
                  <a:pt x="5964" y="10800"/>
                  <a:pt x="0" y="10800"/>
                </a:cubicBezTo>
                <a:cubicBezTo>
                  <a:pt x="5964" y="10800"/>
                  <a:pt x="10800" y="11605"/>
                  <a:pt x="10800" y="12600"/>
                </a:cubicBezTo>
                <a:lnTo>
                  <a:pt x="10800" y="19800"/>
                </a:lnTo>
                <a:cubicBezTo>
                  <a:pt x="10800" y="20794"/>
                  <a:pt x="15635" y="21600"/>
                  <a:pt x="21600" y="21600"/>
                </a:cubicBezTo>
              </a:path>
            </a:pathLst>
          </a:custGeom>
          <a:noFill/>
          <a:ln w="381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Tree>
    <p:extLst>
      <p:ext uri="{BB962C8B-B14F-4D97-AF65-F5344CB8AC3E}">
        <p14:creationId xmlns:p14="http://schemas.microsoft.com/office/powerpoint/2010/main" val="2047228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8"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ity">
            <a:extLst>
              <a:ext uri="{FF2B5EF4-FFF2-40B4-BE49-F238E27FC236}">
                <a16:creationId xmlns:a16="http://schemas.microsoft.com/office/drawing/2014/main" id="{C2D8FD4B-60A2-4604-A7B9-A44E30C7B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9" name="Picture 2" descr="Image result for software architecture image">
            <a:extLst>
              <a:ext uri="{FF2B5EF4-FFF2-40B4-BE49-F238E27FC236}">
                <a16:creationId xmlns:a16="http://schemas.microsoft.com/office/drawing/2014/main" id="{2F27D995-7AE8-4AC8-B0EC-2A4BDF6A2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1A33F440-EBAA-40E7-86CF-5D8345652C04}"/>
              </a:ext>
            </a:extLst>
          </p:cNvPr>
          <p:cNvSpPr>
            <a:spLocks noGrp="1"/>
          </p:cNvSpPr>
          <p:nvPr>
            <p:ph type="title"/>
          </p:nvPr>
        </p:nvSpPr>
        <p:spPr>
          <a:xfrm>
            <a:off x="676617" y="150757"/>
            <a:ext cx="83820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p>
            <a:pPr eaLnBrk="1"/>
            <a:r>
              <a:rPr lang="en-US" altLang="en-US" sz="31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Pipe-and-Filter Architecture: Design Principles </a:t>
            </a:r>
            <a:endParaRPr lang="en-US" altLang="en-US" dirty="0">
              <a:effectLst>
                <a:outerShdw blurRad="38100" dist="38100" dir="2700000" algn="tl">
                  <a:srgbClr val="000000">
                    <a:alpha val="43137"/>
                  </a:srgbClr>
                </a:outerShdw>
              </a:effectLst>
            </a:endParaRPr>
          </a:p>
        </p:txBody>
      </p:sp>
      <p:sp>
        <p:nvSpPr>
          <p:cNvPr id="13" name="Rectangle 5">
            <a:extLst>
              <a:ext uri="{FF2B5EF4-FFF2-40B4-BE49-F238E27FC236}">
                <a16:creationId xmlns:a16="http://schemas.microsoft.com/office/drawing/2014/main" id="{890B59B1-1CC2-4BE0-A799-BE8D7ABC3ED1}"/>
              </a:ext>
            </a:extLst>
          </p:cNvPr>
          <p:cNvSpPr txBox="1">
            <a:spLocks/>
          </p:cNvSpPr>
          <p:nvPr/>
        </p:nvSpPr>
        <p:spPr>
          <a:xfrm>
            <a:off x="676617" y="1600199"/>
            <a:ext cx="7772400" cy="4800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algn="just"/>
            <a:r>
              <a:rPr lang="en-US" altLang="en-US" dirty="0">
                <a:latin typeface="Times New Roman" panose="02020603050405020304" pitchFamily="18" charset="0"/>
                <a:sym typeface="Times New Roman" panose="02020603050405020304" pitchFamily="18" charset="0"/>
              </a:rPr>
              <a:t>1. </a:t>
            </a:r>
            <a:r>
              <a:rPr lang="en-US" altLang="en-US" i="1" dirty="0">
                <a:latin typeface="Times New Roman" panose="02020603050405020304" pitchFamily="18" charset="0"/>
                <a:sym typeface="Times New Roman" panose="02020603050405020304" pitchFamily="18" charset="0"/>
              </a:rPr>
              <a:t>Divide and conquer</a:t>
            </a:r>
            <a:r>
              <a:rPr lang="en-US" altLang="en-US" dirty="0">
                <a:latin typeface="Times New Roman" panose="02020603050405020304" pitchFamily="18" charset="0"/>
                <a:sym typeface="Times New Roman" panose="02020603050405020304" pitchFamily="18" charset="0"/>
              </a:rPr>
              <a:t>: The separate processes can be </a:t>
            </a:r>
            <a:r>
              <a:rPr lang="en-US" altLang="en-US" b="1" dirty="0">
                <a:latin typeface="Times New Roman" panose="02020603050405020304" pitchFamily="18" charset="0"/>
                <a:sym typeface="Times New Roman" panose="02020603050405020304" pitchFamily="18" charset="0"/>
              </a:rPr>
              <a:t>independently</a:t>
            </a:r>
            <a:r>
              <a:rPr lang="en-US" altLang="en-US" dirty="0">
                <a:latin typeface="Times New Roman" panose="02020603050405020304" pitchFamily="18" charset="0"/>
                <a:sym typeface="Times New Roman" panose="02020603050405020304" pitchFamily="18" charset="0"/>
              </a:rPr>
              <a:t> designed.  </a:t>
            </a:r>
            <a:r>
              <a:rPr lang="en-US" altLang="en-US" b="1" dirty="0">
                <a:latin typeface="Times New Roman" panose="02020603050405020304" pitchFamily="18" charset="0"/>
                <a:sym typeface="Times New Roman" panose="02020603050405020304" pitchFamily="18" charset="0"/>
              </a:rPr>
              <a:t>Excellent for manufacturing / process control / etc. systems.</a:t>
            </a:r>
          </a:p>
          <a:p>
            <a:pPr marL="190500" lvl="1" algn="just"/>
            <a:endParaRPr lang="en-US" altLang="en-US" dirty="0">
              <a:latin typeface="Times New Roman" panose="02020603050405020304" pitchFamily="18" charset="0"/>
              <a:sym typeface="Times New Roman" panose="02020603050405020304" pitchFamily="18" charset="0"/>
            </a:endParaRPr>
          </a:p>
          <a:p>
            <a:pPr marL="190500" lvl="1" algn="just"/>
            <a:r>
              <a:rPr lang="en-US" altLang="en-US" dirty="0">
                <a:latin typeface="Times New Roman" panose="02020603050405020304" pitchFamily="18" charset="0"/>
                <a:sym typeface="Times New Roman" panose="02020603050405020304" pitchFamily="18" charset="0"/>
              </a:rPr>
              <a:t>2. </a:t>
            </a:r>
            <a:r>
              <a:rPr lang="en-US" altLang="en-US" i="1" dirty="0">
                <a:latin typeface="Times New Roman" panose="02020603050405020304" pitchFamily="18" charset="0"/>
                <a:sym typeface="Times New Roman" panose="02020603050405020304" pitchFamily="18" charset="0"/>
              </a:rPr>
              <a:t>Increase cohesion</a:t>
            </a:r>
            <a:r>
              <a:rPr lang="en-US" altLang="en-US" dirty="0">
                <a:latin typeface="Times New Roman" panose="02020603050405020304" pitchFamily="18" charset="0"/>
                <a:sym typeface="Times New Roman" panose="02020603050405020304" pitchFamily="18" charset="0"/>
              </a:rPr>
              <a:t>: The processes have </a:t>
            </a:r>
            <a:r>
              <a:rPr lang="en-US" altLang="en-US" b="1" i="1" u="sng" dirty="0">
                <a:latin typeface="Times New Roman" panose="02020603050405020304" pitchFamily="18" charset="0"/>
                <a:sym typeface="Times New Roman" panose="02020603050405020304" pitchFamily="18" charset="0"/>
              </a:rPr>
              <a:t>functional</a:t>
            </a:r>
            <a:r>
              <a:rPr lang="en-US" altLang="en-US" dirty="0">
                <a:latin typeface="Times New Roman" panose="02020603050405020304" pitchFamily="18" charset="0"/>
                <a:sym typeface="Times New Roman" panose="02020603050405020304" pitchFamily="18" charset="0"/>
              </a:rPr>
              <a:t> </a:t>
            </a:r>
            <a:r>
              <a:rPr lang="en-US" altLang="en-US" b="1" i="1" u="sng" dirty="0">
                <a:latin typeface="Times New Roman" panose="02020603050405020304" pitchFamily="18" charset="0"/>
                <a:sym typeface="Times New Roman" panose="02020603050405020304" pitchFamily="18" charset="0"/>
              </a:rPr>
              <a:t>cohesion</a:t>
            </a:r>
            <a:r>
              <a:rPr lang="en-US" altLang="en-US" dirty="0">
                <a:latin typeface="Times New Roman" panose="02020603050405020304" pitchFamily="18" charset="0"/>
                <a:sym typeface="Times New Roman" panose="02020603050405020304" pitchFamily="18" charset="0"/>
              </a:rPr>
              <a:t>.  (single input;  single output;  no side effects…)</a:t>
            </a:r>
          </a:p>
          <a:p>
            <a:pPr marL="190500" lvl="1" algn="just"/>
            <a:endParaRPr lang="en-US" altLang="en-US" dirty="0">
              <a:latin typeface="Times New Roman" panose="02020603050405020304" pitchFamily="18" charset="0"/>
              <a:sym typeface="Times New Roman" panose="02020603050405020304" pitchFamily="18" charset="0"/>
            </a:endParaRPr>
          </a:p>
          <a:p>
            <a:pPr marL="190500" lvl="1" algn="just"/>
            <a:r>
              <a:rPr lang="en-US" altLang="en-US" dirty="0">
                <a:latin typeface="Times New Roman" panose="02020603050405020304" pitchFamily="18" charset="0"/>
                <a:sym typeface="Times New Roman" panose="02020603050405020304" pitchFamily="18" charset="0"/>
              </a:rPr>
              <a:t>3.  </a:t>
            </a:r>
            <a:r>
              <a:rPr lang="en-US" altLang="en-US" i="1" dirty="0">
                <a:latin typeface="Times New Roman" panose="02020603050405020304" pitchFamily="18" charset="0"/>
                <a:sym typeface="Times New Roman" panose="02020603050405020304" pitchFamily="18" charset="0"/>
              </a:rPr>
              <a:t>Reduce coupling</a:t>
            </a:r>
            <a:r>
              <a:rPr lang="en-US" altLang="en-US" dirty="0">
                <a:latin typeface="Times New Roman" panose="02020603050405020304" pitchFamily="18" charset="0"/>
                <a:sym typeface="Times New Roman" panose="02020603050405020304" pitchFamily="18" charset="0"/>
              </a:rPr>
              <a:t>: The processes have only </a:t>
            </a:r>
            <a:r>
              <a:rPr lang="en-US" altLang="en-US" b="1" i="1" dirty="0">
                <a:latin typeface="Times New Roman" panose="02020603050405020304" pitchFamily="18" charset="0"/>
                <a:sym typeface="Times New Roman" panose="02020603050405020304" pitchFamily="18" charset="0"/>
              </a:rPr>
              <a:t>one</a:t>
            </a:r>
            <a:r>
              <a:rPr lang="en-US" altLang="en-US" dirty="0">
                <a:latin typeface="Times New Roman" panose="02020603050405020304" pitchFamily="18" charset="0"/>
                <a:sym typeface="Times New Roman" panose="02020603050405020304" pitchFamily="18" charset="0"/>
              </a:rPr>
              <a:t> input and </a:t>
            </a:r>
            <a:r>
              <a:rPr lang="en-US" altLang="en-US" b="1" i="1" dirty="0">
                <a:latin typeface="Times New Roman" panose="02020603050405020304" pitchFamily="18" charset="0"/>
                <a:sym typeface="Times New Roman" panose="02020603050405020304" pitchFamily="18" charset="0"/>
              </a:rPr>
              <a:t>one</a:t>
            </a:r>
            <a:r>
              <a:rPr lang="en-US" altLang="en-US" dirty="0">
                <a:latin typeface="Times New Roman" panose="02020603050405020304" pitchFamily="18" charset="0"/>
                <a:sym typeface="Times New Roman" panose="02020603050405020304" pitchFamily="18" charset="0"/>
              </a:rPr>
              <a:t> output.</a:t>
            </a:r>
          </a:p>
        </p:txBody>
      </p:sp>
    </p:spTree>
    <p:extLst>
      <p:ext uri="{BB962C8B-B14F-4D97-AF65-F5344CB8AC3E}">
        <p14:creationId xmlns:p14="http://schemas.microsoft.com/office/powerpoint/2010/main" val="3034368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8"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ity">
            <a:extLst>
              <a:ext uri="{FF2B5EF4-FFF2-40B4-BE49-F238E27FC236}">
                <a16:creationId xmlns:a16="http://schemas.microsoft.com/office/drawing/2014/main" id="{C2D8FD4B-60A2-4604-A7B9-A44E30C7B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9" name="Picture 2" descr="Image result for software architecture image">
            <a:extLst>
              <a:ext uri="{FF2B5EF4-FFF2-40B4-BE49-F238E27FC236}">
                <a16:creationId xmlns:a16="http://schemas.microsoft.com/office/drawing/2014/main" id="{2F27D995-7AE8-4AC8-B0EC-2A4BDF6A2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1A33F440-EBAA-40E7-86CF-5D8345652C04}"/>
              </a:ext>
            </a:extLst>
          </p:cNvPr>
          <p:cNvSpPr>
            <a:spLocks noGrp="1"/>
          </p:cNvSpPr>
          <p:nvPr>
            <p:ph type="title"/>
          </p:nvPr>
        </p:nvSpPr>
        <p:spPr>
          <a:xfrm>
            <a:off x="676617" y="150757"/>
            <a:ext cx="8382000" cy="68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rmAutofit/>
          </a:bodyPr>
          <a:lstStyle/>
          <a:p>
            <a:pPr eaLnBrk="1"/>
            <a:r>
              <a:rPr lang="en-US" altLang="en-US" sz="3100"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Arial" panose="020B0604020202020204" pitchFamily="34" charset="0"/>
              </a:rPr>
              <a:t>Pipe-and-Filter Architecture: Design Principles </a:t>
            </a:r>
            <a:endParaRPr lang="en-US" altLang="en-US" dirty="0">
              <a:effectLst>
                <a:outerShdw blurRad="38100" dist="38100" dir="2700000" algn="tl">
                  <a:srgbClr val="000000">
                    <a:alpha val="43137"/>
                  </a:srgbClr>
                </a:outerShdw>
              </a:effectLst>
            </a:endParaRPr>
          </a:p>
        </p:txBody>
      </p:sp>
      <p:sp>
        <p:nvSpPr>
          <p:cNvPr id="13" name="Rectangle 5">
            <a:extLst>
              <a:ext uri="{FF2B5EF4-FFF2-40B4-BE49-F238E27FC236}">
                <a16:creationId xmlns:a16="http://schemas.microsoft.com/office/drawing/2014/main" id="{890B59B1-1CC2-4BE0-A799-BE8D7ABC3ED1}"/>
              </a:ext>
            </a:extLst>
          </p:cNvPr>
          <p:cNvSpPr txBox="1">
            <a:spLocks/>
          </p:cNvSpPr>
          <p:nvPr/>
        </p:nvSpPr>
        <p:spPr>
          <a:xfrm>
            <a:off x="644413" y="1225868"/>
            <a:ext cx="7772400" cy="4800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endParaRPr lang="en-US" altLang="en-US" dirty="0">
              <a:latin typeface="Times New Roman" panose="02020603050405020304" pitchFamily="18" charset="0"/>
              <a:sym typeface="Times New Roman" panose="02020603050405020304" pitchFamily="18" charset="0"/>
            </a:endParaRPr>
          </a:p>
          <a:p>
            <a:pPr marL="190500" lvl="1" algn="just"/>
            <a:r>
              <a:rPr lang="en-US" altLang="en-US" dirty="0">
                <a:latin typeface="Times New Roman" panose="02020603050405020304" pitchFamily="18" charset="0"/>
                <a:sym typeface="Times New Roman" panose="02020603050405020304" pitchFamily="18" charset="0"/>
              </a:rPr>
              <a:t>4. </a:t>
            </a:r>
            <a:r>
              <a:rPr lang="en-US" altLang="en-US" i="1" dirty="0">
                <a:latin typeface="Times New Roman" panose="02020603050405020304" pitchFamily="18" charset="0"/>
                <a:sym typeface="Times New Roman" panose="02020603050405020304" pitchFamily="18" charset="0"/>
              </a:rPr>
              <a:t>Increase abstraction</a:t>
            </a:r>
            <a:r>
              <a:rPr lang="en-US" altLang="en-US" dirty="0">
                <a:latin typeface="Times New Roman" panose="02020603050405020304" pitchFamily="18" charset="0"/>
                <a:sym typeface="Times New Roman" panose="02020603050405020304" pitchFamily="18" charset="0"/>
              </a:rPr>
              <a:t>: The pipeline components are often </a:t>
            </a:r>
            <a:r>
              <a:rPr lang="en-US" altLang="en-US" u="sng" dirty="0">
                <a:latin typeface="Times New Roman" panose="02020603050405020304" pitchFamily="18" charset="0"/>
                <a:sym typeface="Times New Roman" panose="02020603050405020304" pitchFamily="18" charset="0"/>
              </a:rPr>
              <a:t>good abstractions, </a:t>
            </a:r>
            <a:r>
              <a:rPr lang="en-US" altLang="en-US" b="1" i="1" u="sng" dirty="0">
                <a:latin typeface="Times New Roman" panose="02020603050405020304" pitchFamily="18" charset="0"/>
                <a:sym typeface="Times New Roman" panose="02020603050405020304" pitchFamily="18" charset="0"/>
              </a:rPr>
              <a:t>hiding</a:t>
            </a:r>
            <a:r>
              <a:rPr lang="en-US" altLang="en-US" u="sng" dirty="0">
                <a:latin typeface="Times New Roman" panose="02020603050405020304" pitchFamily="18" charset="0"/>
                <a:sym typeface="Times New Roman" panose="02020603050405020304" pitchFamily="18" charset="0"/>
              </a:rPr>
              <a:t> their internal details.  And components are usually </a:t>
            </a:r>
            <a:r>
              <a:rPr lang="en-US" altLang="en-US" u="sng" dirty="0" err="1">
                <a:latin typeface="Times New Roman" panose="02020603050405020304" pitchFamily="18" charset="0"/>
                <a:sym typeface="Times New Roman" panose="02020603050405020304" pitchFamily="18" charset="0"/>
              </a:rPr>
              <a:t>replacable</a:t>
            </a:r>
            <a:r>
              <a:rPr lang="en-US" altLang="en-US" u="sng" dirty="0">
                <a:latin typeface="Times New Roman" panose="02020603050405020304" pitchFamily="18" charset="0"/>
                <a:sym typeface="Times New Roman" panose="02020603050405020304" pitchFamily="18" charset="0"/>
              </a:rPr>
              <a:t>!</a:t>
            </a:r>
          </a:p>
          <a:p>
            <a:pPr marL="190500" lvl="1" algn="just"/>
            <a:endParaRPr lang="en-US" altLang="en-US" u="sng" dirty="0">
              <a:latin typeface="Times New Roman" panose="02020603050405020304" pitchFamily="18" charset="0"/>
              <a:sym typeface="Times New Roman" panose="02020603050405020304" pitchFamily="18" charset="0"/>
            </a:endParaRPr>
          </a:p>
          <a:p>
            <a:pPr marL="190500" lvl="1" algn="just"/>
            <a:r>
              <a:rPr lang="en-US" altLang="en-US" dirty="0">
                <a:latin typeface="Times New Roman" panose="02020603050405020304" pitchFamily="18" charset="0"/>
                <a:sym typeface="Times New Roman" panose="02020603050405020304" pitchFamily="18" charset="0"/>
              </a:rPr>
              <a:t>5. </a:t>
            </a:r>
            <a:r>
              <a:rPr lang="en-US" altLang="en-US" i="1" dirty="0">
                <a:latin typeface="Times New Roman" panose="02020603050405020304" pitchFamily="18" charset="0"/>
                <a:sym typeface="Times New Roman" panose="02020603050405020304" pitchFamily="18" charset="0"/>
              </a:rPr>
              <a:t>Increase reusability</a:t>
            </a:r>
            <a:r>
              <a:rPr lang="en-US" altLang="en-US" dirty="0">
                <a:latin typeface="Times New Roman" panose="02020603050405020304" pitchFamily="18" charset="0"/>
                <a:sym typeface="Times New Roman" panose="02020603050405020304" pitchFamily="18" charset="0"/>
              </a:rPr>
              <a:t>: The processes can often be used in </a:t>
            </a:r>
            <a:r>
              <a:rPr lang="en-US" altLang="en-US" b="1" dirty="0">
                <a:latin typeface="Times New Roman" panose="02020603050405020304" pitchFamily="18" charset="0"/>
                <a:sym typeface="Times New Roman" panose="02020603050405020304" pitchFamily="18" charset="0"/>
              </a:rPr>
              <a:t>many</a:t>
            </a:r>
            <a:r>
              <a:rPr lang="en-US" altLang="en-US" dirty="0">
                <a:latin typeface="Times New Roman" panose="02020603050405020304" pitchFamily="18" charset="0"/>
                <a:sym typeface="Times New Roman" panose="02020603050405020304" pitchFamily="18" charset="0"/>
              </a:rPr>
              <a:t> different contexts.</a:t>
            </a:r>
          </a:p>
          <a:p>
            <a:pPr marL="190500" lvl="1" algn="just"/>
            <a:endParaRPr lang="en-US" altLang="en-US" dirty="0">
              <a:latin typeface="Times New Roman" panose="02020603050405020304" pitchFamily="18" charset="0"/>
              <a:sym typeface="Times New Roman" panose="02020603050405020304" pitchFamily="18" charset="0"/>
            </a:endParaRPr>
          </a:p>
          <a:p>
            <a:pPr marL="190500" lvl="1" algn="just"/>
            <a:r>
              <a:rPr lang="en-US" altLang="en-US" dirty="0">
                <a:latin typeface="Times New Roman" panose="02020603050405020304" pitchFamily="18" charset="0"/>
                <a:sym typeface="Times New Roman" panose="02020603050405020304" pitchFamily="18" charset="0"/>
              </a:rPr>
              <a:t>6. </a:t>
            </a:r>
            <a:r>
              <a:rPr lang="en-US" altLang="en-US" i="1" dirty="0">
                <a:latin typeface="Times New Roman" panose="02020603050405020304" pitchFamily="18" charset="0"/>
                <a:sym typeface="Times New Roman" panose="02020603050405020304" pitchFamily="18" charset="0"/>
              </a:rPr>
              <a:t>Increase reuse</a:t>
            </a:r>
            <a:r>
              <a:rPr lang="en-US" altLang="en-US" dirty="0">
                <a:latin typeface="Times New Roman" panose="02020603050405020304" pitchFamily="18" charset="0"/>
                <a:sym typeface="Times New Roman" panose="02020603050405020304" pitchFamily="18" charset="0"/>
              </a:rPr>
              <a:t>: It is often possible to find </a:t>
            </a:r>
            <a:r>
              <a:rPr lang="en-US" altLang="en-US" dirty="0">
                <a:solidFill>
                  <a:srgbClr val="FF0000"/>
                </a:solidFill>
                <a:latin typeface="Times New Roman" panose="02020603050405020304" pitchFamily="18" charset="0"/>
                <a:sym typeface="Times New Roman" panose="02020603050405020304" pitchFamily="18" charset="0"/>
              </a:rPr>
              <a:t>reusable</a:t>
            </a:r>
            <a:r>
              <a:rPr lang="en-US" altLang="en-US" dirty="0">
                <a:latin typeface="Times New Roman" panose="02020603050405020304" pitchFamily="18" charset="0"/>
                <a:sym typeface="Times New Roman" panose="02020603050405020304" pitchFamily="18" charset="0"/>
              </a:rPr>
              <a:t> components to insert into a pipeline.</a:t>
            </a:r>
            <a:endParaRPr lang="en-US" altLang="en-US" dirty="0"/>
          </a:p>
        </p:txBody>
      </p:sp>
    </p:spTree>
    <p:extLst>
      <p:ext uri="{BB962C8B-B14F-4D97-AF65-F5344CB8AC3E}">
        <p14:creationId xmlns:p14="http://schemas.microsoft.com/office/powerpoint/2010/main" val="129158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software architecture image">
            <a:extLst>
              <a:ext uri="{FF2B5EF4-FFF2-40B4-BE49-F238E27FC236}">
                <a16:creationId xmlns:a16="http://schemas.microsoft.com/office/drawing/2014/main" id="{ACCA2D53-0E1E-4434-B075-DD8D8F10B39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6976" b="16307"/>
          <a:stretch/>
        </p:blipFill>
        <p:spPr bwMode="auto">
          <a:xfrm>
            <a:off x="0" y="1983329"/>
            <a:ext cx="3033485" cy="3490771"/>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CF06C58-996A-4DF5-8735-15CD3CBAF7BE}"/>
              </a:ext>
            </a:extLst>
          </p:cNvPr>
          <p:cNvSpPr txBox="1">
            <a:spLocks noChangeArrowheads="1"/>
          </p:cNvSpPr>
          <p:nvPr/>
        </p:nvSpPr>
        <p:spPr bwMode="auto">
          <a:xfrm>
            <a:off x="3412217" y="2948518"/>
            <a:ext cx="84010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dirty="0"/>
              <a:t>An </a:t>
            </a:r>
            <a:r>
              <a:rPr lang="en-US" altLang="en-US" b="1" dirty="0"/>
              <a:t>architectural pattern</a:t>
            </a:r>
            <a:r>
              <a:rPr lang="en-US" altLang="en-US" dirty="0"/>
              <a:t> is a high level general reusable solution that focuses on system scalability, manageability, expandability, performance, availability, fault tolerance, etc.</a:t>
            </a:r>
          </a:p>
        </p:txBody>
      </p:sp>
    </p:spTree>
    <p:extLst>
      <p:ext uri="{BB962C8B-B14F-4D97-AF65-F5344CB8AC3E}">
        <p14:creationId xmlns:p14="http://schemas.microsoft.com/office/powerpoint/2010/main" val="4267359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418" name="Rectangle 4">
            <a:extLst>
              <a:ext uri="{FF2B5EF4-FFF2-40B4-BE49-F238E27FC236}">
                <a16:creationId xmlns:a16="http://schemas.microsoft.com/office/drawing/2014/main" id="{15FBF107-55BA-47EF-BE02-D37DA0A56647}"/>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algn="ctr"/>
            <a:r>
              <a:rPr lang="en-US" altLang="en-US" sz="2800" b="1" dirty="0">
                <a:solidFill>
                  <a:schemeClr val="bg1"/>
                </a:solidFill>
                <a:latin typeface="Arial" panose="020B0604020202020204" pitchFamily="34" charset="0"/>
                <a:cs typeface="Arial" panose="020B0604020202020204" pitchFamily="34" charset="0"/>
                <a:sym typeface="Arial" panose="020B0604020202020204" pitchFamily="34" charset="0"/>
              </a:rPr>
              <a:t>The Broker Architectural Pattern</a:t>
            </a:r>
            <a:endParaRPr lang="en-US" altLang="en-US" sz="2800" dirty="0">
              <a:solidFill>
                <a:schemeClr val="bg1"/>
              </a:solidFill>
            </a:endParaRPr>
          </a:p>
        </p:txBody>
      </p:sp>
      <p:sp>
        <p:nvSpPr>
          <p:cNvPr id="7" name="Rectangle 5">
            <a:extLst>
              <a:ext uri="{FF2B5EF4-FFF2-40B4-BE49-F238E27FC236}">
                <a16:creationId xmlns:a16="http://schemas.microsoft.com/office/drawing/2014/main" id="{8A68190E-197E-4B0C-A894-8E694F06C5B8}"/>
              </a:ext>
            </a:extLst>
          </p:cNvPr>
          <p:cNvSpPr txBox="1">
            <a:spLocks/>
          </p:cNvSpPr>
          <p:nvPr/>
        </p:nvSpPr>
        <p:spPr>
          <a:xfrm>
            <a:off x="4648200" y="1208995"/>
            <a:ext cx="7543800" cy="5199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CO" altLang="en-US"/>
              <a:t>Used to structure distributed systems</a:t>
            </a:r>
          </a:p>
          <a:p>
            <a:pPr lvl="1" indent="-457200">
              <a:buFont typeface="Wingdings" panose="05000000000000000000" pitchFamily="2" charset="2"/>
              <a:buChar char="§"/>
              <a:defRPr/>
            </a:pPr>
            <a:r>
              <a:rPr lang="es-CO" altLang="en-US"/>
              <a:t>decouple components that interact by remote service invocations</a:t>
            </a:r>
          </a:p>
          <a:p>
            <a:pPr lvl="1" indent="-457200">
              <a:buFont typeface="Wingdings" panose="05000000000000000000" pitchFamily="2" charset="2"/>
              <a:buChar char="§"/>
              <a:defRPr/>
            </a:pPr>
            <a:endParaRPr lang="es-CO" altLang="en-US"/>
          </a:p>
          <a:p>
            <a:pPr lvl="1">
              <a:defRPr/>
            </a:pPr>
            <a:r>
              <a:rPr lang="es-CO" altLang="en-US"/>
              <a:t>Responsible for coordinating communication:</a:t>
            </a:r>
          </a:p>
          <a:p>
            <a:pPr marL="914400" lvl="2" indent="-457200">
              <a:defRPr/>
            </a:pPr>
            <a:r>
              <a:rPr lang="es-CO" altLang="en-US" sz="2400" b="1"/>
              <a:t>forwarding</a:t>
            </a:r>
            <a:r>
              <a:rPr lang="es-CO" altLang="en-US" sz="2400"/>
              <a:t> of requests from client to server</a:t>
            </a:r>
          </a:p>
          <a:p>
            <a:pPr marL="914400" lvl="2" indent="-457200">
              <a:buFont typeface="Wingdings" panose="05000000000000000000" pitchFamily="2" charset="2"/>
              <a:buChar char="§"/>
              <a:defRPr/>
            </a:pPr>
            <a:r>
              <a:rPr lang="es-CO" altLang="en-US" sz="2400" b="1"/>
              <a:t>transmission</a:t>
            </a:r>
            <a:r>
              <a:rPr lang="es-CO" altLang="en-US" sz="2400"/>
              <a:t> of results and exceptions</a:t>
            </a:r>
          </a:p>
          <a:p>
            <a:pPr>
              <a:defRPr/>
            </a:pPr>
            <a:endParaRPr lang="es-CO" altLang="en-US"/>
          </a:p>
          <a:p>
            <a:pPr>
              <a:defRPr/>
            </a:pPr>
            <a:r>
              <a:rPr lang="es-CO" altLang="en-US"/>
              <a:t>Context: distributed, heterogeneous, with independent components environment </a:t>
            </a:r>
            <a:endParaRPr lang="es-CO" altLang="en-US" dirty="0"/>
          </a:p>
        </p:txBody>
      </p:sp>
    </p:spTree>
    <p:extLst>
      <p:ext uri="{BB962C8B-B14F-4D97-AF65-F5344CB8AC3E}">
        <p14:creationId xmlns:p14="http://schemas.microsoft.com/office/powerpoint/2010/main" val="1305200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538" name="Rectangle 2">
            <a:extLst>
              <a:ext uri="{FF2B5EF4-FFF2-40B4-BE49-F238E27FC236}">
                <a16:creationId xmlns:a16="http://schemas.microsoft.com/office/drawing/2014/main" id="{2070B276-BDC9-44D0-9628-D024249D6708}"/>
              </a:ext>
            </a:extLst>
          </p:cNvPr>
          <p:cNvSpPr>
            <a:spLocks noGrp="1" noChangeArrowheads="1"/>
          </p:cNvSpPr>
          <p:nvPr>
            <p:ph type="title"/>
          </p:nvPr>
        </p:nvSpPr>
        <p:spPr>
          <a:xfrm>
            <a:off x="1018604" y="1053042"/>
            <a:ext cx="4458424" cy="3068357"/>
          </a:xfrm>
        </p:spPr>
        <p:txBody>
          <a:bodyPr vert="horz" lIns="91440" tIns="45720" rIns="91440" bIns="45720" rtlCol="0" anchor="b">
            <a:normAutofit/>
          </a:bodyPr>
          <a:lstStyle/>
          <a:p>
            <a:r>
              <a:rPr lang="en-US" altLang="en-US" sz="6000">
                <a:solidFill>
                  <a:srgbClr val="FFFFFF"/>
                </a:solidFill>
              </a:rPr>
              <a:t>Broker Pattern Solution</a:t>
            </a:r>
          </a:p>
        </p:txBody>
      </p:sp>
      <p:pic>
        <p:nvPicPr>
          <p:cNvPr id="65539" name="Picture 3">
            <a:extLst>
              <a:ext uri="{FF2B5EF4-FFF2-40B4-BE49-F238E27FC236}">
                <a16:creationId xmlns:a16="http://schemas.microsoft.com/office/drawing/2014/main" id="{D7599318-9018-49E2-B02E-035DAD03D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619" y="321734"/>
            <a:ext cx="5037312" cy="27855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Straight Connector 74">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5540" name="Picture 4">
            <a:extLst>
              <a:ext uri="{FF2B5EF4-FFF2-40B4-BE49-F238E27FC236}">
                <a16:creationId xmlns:a16="http://schemas.microsoft.com/office/drawing/2014/main" id="{6DA9DC29-16E4-4A2E-BDD0-FD99499EF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282" y="3750733"/>
            <a:ext cx="3793986" cy="27948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418" name="Rectangle 4">
            <a:extLst>
              <a:ext uri="{FF2B5EF4-FFF2-40B4-BE49-F238E27FC236}">
                <a16:creationId xmlns:a16="http://schemas.microsoft.com/office/drawing/2014/main" id="{15FBF107-55BA-47EF-BE02-D37DA0A56647}"/>
              </a:ext>
            </a:extLst>
          </p:cNvPr>
          <p:cNvSpPr>
            <a:spLocks noGrp="1"/>
          </p:cNvSpPr>
          <p:nvPr>
            <p:ph type="title"/>
          </p:nvPr>
        </p:nvSpPr>
        <p:spPr>
          <a:xfrm>
            <a:off x="640079" y="2053641"/>
            <a:ext cx="3669161" cy="27600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algn="ctr"/>
            <a:r>
              <a:rPr lang="en-US" altLang="en-US" sz="2800" b="1" dirty="0">
                <a:solidFill>
                  <a:schemeClr val="bg1"/>
                </a:solidFill>
                <a:latin typeface="Arial" panose="020B0604020202020204" pitchFamily="34" charset="0"/>
                <a:cs typeface="Arial" panose="020B0604020202020204" pitchFamily="34" charset="0"/>
                <a:sym typeface="Arial" panose="020B0604020202020204" pitchFamily="34" charset="0"/>
              </a:rPr>
              <a:t>The Broker Architectural Pattern</a:t>
            </a:r>
            <a:br>
              <a:rPr lang="en-US" altLang="en-US" sz="2800" b="1" dirty="0">
                <a:solidFill>
                  <a:schemeClr val="bg1"/>
                </a:solidFill>
                <a:latin typeface="Arial" panose="020B0604020202020204" pitchFamily="34" charset="0"/>
                <a:cs typeface="Arial" panose="020B0604020202020204" pitchFamily="34" charset="0"/>
                <a:sym typeface="Arial" panose="020B0604020202020204" pitchFamily="34" charset="0"/>
              </a:rPr>
            </a:br>
            <a:r>
              <a:rPr lang="en-US" altLang="en-US" sz="2800" b="1" dirty="0">
                <a:solidFill>
                  <a:schemeClr val="bg1"/>
                </a:solidFill>
                <a:latin typeface="Arial" panose="020B0604020202020204" pitchFamily="34" charset="0"/>
                <a:cs typeface="Arial" panose="020B0604020202020204" pitchFamily="34" charset="0"/>
                <a:sym typeface="Arial" panose="020B0604020202020204" pitchFamily="34" charset="0"/>
              </a:rPr>
              <a:t>Example</a:t>
            </a:r>
            <a:endParaRPr lang="en-US" altLang="en-US" sz="2800" dirty="0">
              <a:solidFill>
                <a:schemeClr val="bg1"/>
              </a:solidFill>
            </a:endParaRPr>
          </a:p>
        </p:txBody>
      </p:sp>
      <p:pic>
        <p:nvPicPr>
          <p:cNvPr id="10" name="Picture 5" descr="image.png">
            <a:extLst>
              <a:ext uri="{FF2B5EF4-FFF2-40B4-BE49-F238E27FC236}">
                <a16:creationId xmlns:a16="http://schemas.microsoft.com/office/drawing/2014/main" id="{C1DF0129-C7B0-4F2B-AD94-EAA22D5C5F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6743" y="2812467"/>
            <a:ext cx="660037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AutoShape 6">
            <a:extLst>
              <a:ext uri="{FF2B5EF4-FFF2-40B4-BE49-F238E27FC236}">
                <a16:creationId xmlns:a16="http://schemas.microsoft.com/office/drawing/2014/main" id="{EB9C28C2-6CE4-436B-A1BF-051A50EAA06D}"/>
              </a:ext>
            </a:extLst>
          </p:cNvPr>
          <p:cNvSpPr>
            <a:spLocks/>
          </p:cNvSpPr>
          <p:nvPr/>
        </p:nvSpPr>
        <p:spPr bwMode="auto">
          <a:xfrm>
            <a:off x="5499971" y="3962400"/>
            <a:ext cx="6242086" cy="410578"/>
          </a:xfrm>
          <a:custGeom>
            <a:avLst/>
            <a:gdLst>
              <a:gd name="T0" fmla="*/ 2147483646 w 21600"/>
              <a:gd name="T1" fmla="*/ 40851810 h 21600"/>
              <a:gd name="T2" fmla="*/ 2147483646 w 21600"/>
              <a:gd name="T3" fmla="*/ 40851810 h 21600"/>
              <a:gd name="T4" fmla="*/ 2147483646 w 21600"/>
              <a:gd name="T5" fmla="*/ 40851810 h 21600"/>
              <a:gd name="T6" fmla="*/ 2147483646 w 21600"/>
              <a:gd name="T7" fmla="*/ 408518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dirty="0">
                <a:solidFill>
                  <a:srgbClr val="000000"/>
                </a:solidFill>
                <a:latin typeface="Times New Roman" panose="02020603050405020304" pitchFamily="18" charset="0"/>
                <a:sym typeface="Times New Roman" panose="02020603050405020304" pitchFamily="18" charset="0"/>
              </a:rPr>
              <a:t>Note that all these architectural patterns are illustrated using ‘</a:t>
            </a:r>
            <a:r>
              <a:rPr lang="en-US" altLang="en-US" dirty="0">
                <a:solidFill>
                  <a:srgbClr val="FF0000"/>
                </a:solidFill>
                <a:latin typeface="Times New Roman" panose="02020603050405020304" pitchFamily="18" charset="0"/>
                <a:sym typeface="Times New Roman" panose="02020603050405020304" pitchFamily="18" charset="0"/>
              </a:rPr>
              <a:t>components</a:t>
            </a:r>
            <a:r>
              <a:rPr lang="en-US" altLang="en-US" dirty="0">
                <a:solidFill>
                  <a:srgbClr val="000000"/>
                </a:solidFill>
                <a:latin typeface="Times New Roman" panose="02020603050405020304" pitchFamily="18" charset="0"/>
                <a:sym typeface="Times New Roman" panose="02020603050405020304" pitchFamily="18" charset="0"/>
              </a:rPr>
              <a:t>.’</a:t>
            </a:r>
            <a:endParaRPr lang="en-US" altLang="en-US" dirty="0">
              <a:solidFill>
                <a:srgbClr val="000000"/>
              </a:solidFill>
              <a:latin typeface="Helvetica" panose="020B0604020202020204" pitchFamily="34" charset="0"/>
              <a:sym typeface="Helvetica" panose="020B0604020202020204" pitchFamily="34" charset="0"/>
            </a:endParaRPr>
          </a:p>
        </p:txBody>
      </p:sp>
      <p:sp>
        <p:nvSpPr>
          <p:cNvPr id="12" name="TextBox 1">
            <a:extLst>
              <a:ext uri="{FF2B5EF4-FFF2-40B4-BE49-F238E27FC236}">
                <a16:creationId xmlns:a16="http://schemas.microsoft.com/office/drawing/2014/main" id="{1C5282D9-75C2-48D4-A6AB-DE71173EE1F7}"/>
              </a:ext>
            </a:extLst>
          </p:cNvPr>
          <p:cNvSpPr txBox="1">
            <a:spLocks noChangeArrowheads="1"/>
          </p:cNvSpPr>
          <p:nvPr/>
        </p:nvSpPr>
        <p:spPr bwMode="auto">
          <a:xfrm>
            <a:off x="5160247" y="1488867"/>
            <a:ext cx="60821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dirty="0">
                <a:solidFill>
                  <a:srgbClr val="FF0000"/>
                </a:solidFill>
                <a:latin typeface="Helvetica" panose="020B0604020202020204" pitchFamily="34" charset="0"/>
                <a:sym typeface="Helvetica" panose="020B0604020202020204" pitchFamily="34" charset="0"/>
              </a:rPr>
              <a:t>Very popular design pattern.  Simple and very effective.</a:t>
            </a:r>
          </a:p>
        </p:txBody>
      </p:sp>
    </p:spTree>
    <p:extLst>
      <p:ext uri="{BB962C8B-B14F-4D97-AF65-F5344CB8AC3E}">
        <p14:creationId xmlns:p14="http://schemas.microsoft.com/office/powerpoint/2010/main" val="3256787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1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3490" name="Rectangle 2">
            <a:extLst>
              <a:ext uri="{FF2B5EF4-FFF2-40B4-BE49-F238E27FC236}">
                <a16:creationId xmlns:a16="http://schemas.microsoft.com/office/drawing/2014/main" id="{A8B90E57-521E-487B-8C1B-956461C45509}"/>
              </a:ext>
            </a:extLst>
          </p:cNvPr>
          <p:cNvSpPr>
            <a:spLocks noGrp="1" noChangeArrowheads="1"/>
          </p:cNvSpPr>
          <p:nvPr>
            <p:ph type="title"/>
          </p:nvPr>
        </p:nvSpPr>
        <p:spPr>
          <a:xfrm>
            <a:off x="640079" y="2053641"/>
            <a:ext cx="3669161" cy="2760098"/>
          </a:xfrm>
        </p:spPr>
        <p:txBody>
          <a:bodyPr>
            <a:normAutofit/>
          </a:bodyPr>
          <a:lstStyle/>
          <a:p>
            <a:r>
              <a:rPr lang="es-CO" altLang="en-US">
                <a:solidFill>
                  <a:srgbClr val="FFFFFF"/>
                </a:solidFill>
              </a:rPr>
              <a:t>Broker Pattern solution</a:t>
            </a:r>
          </a:p>
        </p:txBody>
      </p:sp>
      <p:sp>
        <p:nvSpPr>
          <p:cNvPr id="9219" name="Rectangle 3">
            <a:extLst>
              <a:ext uri="{FF2B5EF4-FFF2-40B4-BE49-F238E27FC236}">
                <a16:creationId xmlns:a16="http://schemas.microsoft.com/office/drawing/2014/main" id="{B1640E4A-0E7C-496D-97AE-FDB3E1523915}"/>
              </a:ext>
            </a:extLst>
          </p:cNvPr>
          <p:cNvSpPr>
            <a:spLocks noGrp="1" noChangeArrowheads="1"/>
          </p:cNvSpPr>
          <p:nvPr>
            <p:ph type="body" idx="1"/>
          </p:nvPr>
        </p:nvSpPr>
        <p:spPr>
          <a:xfrm>
            <a:off x="6090574" y="801866"/>
            <a:ext cx="5306084" cy="5230634"/>
          </a:xfrm>
        </p:spPr>
        <p:txBody>
          <a:bodyPr anchor="ctr">
            <a:normAutofit/>
          </a:bodyPr>
          <a:lstStyle/>
          <a:p>
            <a:pPr marL="457200" indent="-457200">
              <a:defRPr/>
            </a:pPr>
            <a:r>
              <a:rPr lang="es-CO" altLang="en-US" sz="2400" dirty="0" err="1">
                <a:solidFill>
                  <a:srgbClr val="000000"/>
                </a:solidFill>
              </a:rPr>
              <a:t>Design</a:t>
            </a:r>
            <a:r>
              <a:rPr lang="es-CO" altLang="en-US" sz="2400" dirty="0">
                <a:solidFill>
                  <a:srgbClr val="000000"/>
                </a:solidFill>
              </a:rPr>
              <a:t> </a:t>
            </a:r>
            <a:r>
              <a:rPr lang="es-CO" altLang="en-US" sz="2400" dirty="0" err="1">
                <a:solidFill>
                  <a:srgbClr val="000000"/>
                </a:solidFill>
              </a:rPr>
              <a:t>broker</a:t>
            </a:r>
            <a:r>
              <a:rPr lang="es-CO" altLang="en-US" sz="2400" dirty="0">
                <a:solidFill>
                  <a:srgbClr val="000000"/>
                </a:solidFill>
              </a:rPr>
              <a:t> </a:t>
            </a:r>
            <a:r>
              <a:rPr lang="es-CO" altLang="en-US" sz="2400" dirty="0" err="1">
                <a:solidFill>
                  <a:srgbClr val="000000"/>
                </a:solidFill>
              </a:rPr>
              <a:t>component</a:t>
            </a:r>
            <a:r>
              <a:rPr lang="es-CO" altLang="en-US" sz="2400" dirty="0">
                <a:solidFill>
                  <a:srgbClr val="000000"/>
                </a:solidFill>
              </a:rPr>
              <a:t> </a:t>
            </a:r>
            <a:r>
              <a:rPr lang="es-CO" altLang="en-US" sz="2400" dirty="0" err="1">
                <a:solidFill>
                  <a:srgbClr val="000000"/>
                </a:solidFill>
              </a:rPr>
              <a:t>to</a:t>
            </a:r>
            <a:r>
              <a:rPr lang="es-CO" altLang="en-US" sz="2400" dirty="0">
                <a:solidFill>
                  <a:srgbClr val="000000"/>
                </a:solidFill>
              </a:rPr>
              <a:t> </a:t>
            </a:r>
            <a:r>
              <a:rPr lang="es-CO" altLang="en-US" sz="2400" dirty="0" err="1">
                <a:solidFill>
                  <a:srgbClr val="000000"/>
                </a:solidFill>
              </a:rPr>
              <a:t>decouple</a:t>
            </a:r>
            <a:r>
              <a:rPr lang="es-CO" altLang="en-US" sz="2400" dirty="0">
                <a:solidFill>
                  <a:srgbClr val="000000"/>
                </a:solidFill>
              </a:rPr>
              <a:t> </a:t>
            </a:r>
            <a:r>
              <a:rPr lang="es-CO" altLang="en-US" sz="2400" dirty="0" err="1">
                <a:solidFill>
                  <a:srgbClr val="000000"/>
                </a:solidFill>
              </a:rPr>
              <a:t>clients</a:t>
            </a:r>
            <a:r>
              <a:rPr lang="es-CO" altLang="en-US" sz="2400" dirty="0">
                <a:solidFill>
                  <a:srgbClr val="000000"/>
                </a:solidFill>
              </a:rPr>
              <a:t> </a:t>
            </a:r>
            <a:r>
              <a:rPr lang="es-CO" altLang="en-US" sz="2400" dirty="0" err="1">
                <a:solidFill>
                  <a:srgbClr val="000000"/>
                </a:solidFill>
              </a:rPr>
              <a:t>from</a:t>
            </a:r>
            <a:r>
              <a:rPr lang="es-CO" altLang="en-US" sz="2400" dirty="0">
                <a:solidFill>
                  <a:srgbClr val="000000"/>
                </a:solidFill>
              </a:rPr>
              <a:t> servers</a:t>
            </a:r>
          </a:p>
          <a:p>
            <a:pPr marL="457200" indent="-457200">
              <a:defRPr/>
            </a:pPr>
            <a:r>
              <a:rPr lang="es-CO" altLang="en-US" sz="2400" dirty="0">
                <a:solidFill>
                  <a:srgbClr val="000000"/>
                </a:solidFill>
              </a:rPr>
              <a:t>Servers:</a:t>
            </a:r>
          </a:p>
          <a:p>
            <a:pPr lvl="1" indent="-457200">
              <a:buFont typeface="Wingdings" panose="05000000000000000000" pitchFamily="2" charset="2"/>
              <a:buChar char="v"/>
              <a:defRPr/>
            </a:pPr>
            <a:r>
              <a:rPr lang="es-CO" altLang="en-US" dirty="0" err="1">
                <a:solidFill>
                  <a:srgbClr val="000000"/>
                </a:solidFill>
              </a:rPr>
              <a:t>Register</a:t>
            </a:r>
            <a:r>
              <a:rPr lang="es-CO" altLang="en-US" dirty="0">
                <a:solidFill>
                  <a:srgbClr val="000000"/>
                </a:solidFill>
              </a:rPr>
              <a:t> </a:t>
            </a:r>
            <a:r>
              <a:rPr lang="es-CO" altLang="en-US" dirty="0" err="1">
                <a:solidFill>
                  <a:srgbClr val="000000"/>
                </a:solidFill>
              </a:rPr>
              <a:t>with</a:t>
            </a:r>
            <a:r>
              <a:rPr lang="es-CO" altLang="en-US" dirty="0">
                <a:solidFill>
                  <a:srgbClr val="000000"/>
                </a:solidFill>
              </a:rPr>
              <a:t> </a:t>
            </a:r>
            <a:r>
              <a:rPr lang="es-CO" altLang="en-US" dirty="0" err="1">
                <a:solidFill>
                  <a:srgbClr val="000000"/>
                </a:solidFill>
              </a:rPr>
              <a:t>broker</a:t>
            </a:r>
            <a:endParaRPr lang="es-CO" altLang="en-US" dirty="0">
              <a:solidFill>
                <a:srgbClr val="000000"/>
              </a:solidFill>
            </a:endParaRPr>
          </a:p>
          <a:p>
            <a:pPr lvl="1" indent="-457200">
              <a:buFont typeface="Wingdings" panose="05000000000000000000" pitchFamily="2" charset="2"/>
              <a:buChar char="v"/>
              <a:defRPr/>
            </a:pPr>
            <a:r>
              <a:rPr lang="es-CO" altLang="en-US" dirty="0" err="1">
                <a:solidFill>
                  <a:srgbClr val="000000"/>
                </a:solidFill>
              </a:rPr>
              <a:t>present</a:t>
            </a:r>
            <a:r>
              <a:rPr lang="es-CO" altLang="en-US" dirty="0">
                <a:solidFill>
                  <a:srgbClr val="000000"/>
                </a:solidFill>
              </a:rPr>
              <a:t> </a:t>
            </a:r>
            <a:r>
              <a:rPr lang="es-CO" altLang="en-US" dirty="0" err="1">
                <a:solidFill>
                  <a:srgbClr val="000000"/>
                </a:solidFill>
              </a:rPr>
              <a:t>method</a:t>
            </a:r>
            <a:r>
              <a:rPr lang="es-CO" altLang="en-US" dirty="0">
                <a:solidFill>
                  <a:srgbClr val="000000"/>
                </a:solidFill>
              </a:rPr>
              <a:t> interfaces </a:t>
            </a:r>
            <a:r>
              <a:rPr lang="es-CO" altLang="en-US" dirty="0" err="1">
                <a:solidFill>
                  <a:srgbClr val="000000"/>
                </a:solidFill>
              </a:rPr>
              <a:t>to</a:t>
            </a:r>
            <a:r>
              <a:rPr lang="es-CO" altLang="en-US" dirty="0">
                <a:solidFill>
                  <a:srgbClr val="000000"/>
                </a:solidFill>
              </a:rPr>
              <a:t> </a:t>
            </a:r>
            <a:r>
              <a:rPr lang="es-CO" altLang="en-US" dirty="0" err="1">
                <a:solidFill>
                  <a:srgbClr val="000000"/>
                </a:solidFill>
              </a:rPr>
              <a:t>clients</a:t>
            </a:r>
            <a:endParaRPr lang="es-CO" altLang="en-US" dirty="0">
              <a:solidFill>
                <a:srgbClr val="000000"/>
              </a:solidFill>
            </a:endParaRPr>
          </a:p>
          <a:p>
            <a:pPr marL="457200" indent="-457200">
              <a:defRPr/>
            </a:pPr>
            <a:r>
              <a:rPr lang="es-CO" altLang="en-US" sz="2400" dirty="0" err="1">
                <a:solidFill>
                  <a:srgbClr val="000000"/>
                </a:solidFill>
              </a:rPr>
              <a:t>Clients</a:t>
            </a:r>
            <a:endParaRPr lang="es-CO" altLang="en-US" sz="2400" dirty="0">
              <a:solidFill>
                <a:srgbClr val="000000"/>
              </a:solidFill>
            </a:endParaRPr>
          </a:p>
          <a:p>
            <a:pPr lvl="1">
              <a:defRPr/>
            </a:pPr>
            <a:r>
              <a:rPr lang="es-CO" altLang="en-US" dirty="0" err="1">
                <a:solidFill>
                  <a:srgbClr val="000000"/>
                </a:solidFill>
              </a:rPr>
              <a:t>access</a:t>
            </a:r>
            <a:r>
              <a:rPr lang="es-CO" altLang="en-US" dirty="0">
                <a:solidFill>
                  <a:srgbClr val="000000"/>
                </a:solidFill>
              </a:rPr>
              <a:t> </a:t>
            </a:r>
            <a:r>
              <a:rPr lang="es-CO" altLang="en-US" dirty="0" err="1">
                <a:solidFill>
                  <a:srgbClr val="000000"/>
                </a:solidFill>
              </a:rPr>
              <a:t>server’s</a:t>
            </a:r>
            <a:r>
              <a:rPr lang="es-CO" altLang="en-US" dirty="0">
                <a:solidFill>
                  <a:srgbClr val="000000"/>
                </a:solidFill>
              </a:rPr>
              <a:t> </a:t>
            </a:r>
            <a:r>
              <a:rPr lang="es-CO" altLang="en-US" dirty="0" err="1">
                <a:solidFill>
                  <a:srgbClr val="000000"/>
                </a:solidFill>
              </a:rPr>
              <a:t>methods</a:t>
            </a:r>
            <a:r>
              <a:rPr lang="es-CO" altLang="en-US" dirty="0">
                <a:solidFill>
                  <a:srgbClr val="000000"/>
                </a:solidFill>
              </a:rPr>
              <a:t> </a:t>
            </a:r>
            <a:r>
              <a:rPr lang="es-CO" altLang="en-US" dirty="0" err="1">
                <a:solidFill>
                  <a:srgbClr val="000000"/>
                </a:solidFill>
              </a:rPr>
              <a:t>via</a:t>
            </a:r>
            <a:r>
              <a:rPr lang="es-CO" altLang="en-US" dirty="0">
                <a:solidFill>
                  <a:srgbClr val="000000"/>
                </a:solidFill>
              </a:rPr>
              <a:t> </a:t>
            </a:r>
            <a:r>
              <a:rPr lang="es-CO" altLang="en-US" dirty="0" err="1">
                <a:solidFill>
                  <a:srgbClr val="000000"/>
                </a:solidFill>
              </a:rPr>
              <a:t>broker</a:t>
            </a:r>
            <a:endParaRPr lang="es-CO" altLang="en-US" dirty="0">
              <a:solidFill>
                <a:srgbClr val="000000"/>
              </a:solidFill>
            </a:endParaRPr>
          </a:p>
          <a:p>
            <a:pPr lvl="1">
              <a:defRPr/>
            </a:pPr>
            <a:r>
              <a:rPr lang="es-CO" altLang="en-US" dirty="0">
                <a:solidFill>
                  <a:srgbClr val="000000"/>
                </a:solidFill>
              </a:rPr>
              <a:t>uses </a:t>
            </a:r>
            <a:r>
              <a:rPr lang="es-CO" altLang="en-US" dirty="0" err="1">
                <a:solidFill>
                  <a:srgbClr val="000000"/>
                </a:solidFill>
              </a:rPr>
              <a:t>same</a:t>
            </a:r>
            <a:r>
              <a:rPr lang="es-CO" altLang="en-US" dirty="0">
                <a:solidFill>
                  <a:srgbClr val="000000"/>
                </a:solidFill>
              </a:rPr>
              <a:t> </a:t>
            </a:r>
            <a:r>
              <a:rPr lang="es-CO" altLang="en-US" dirty="0" err="1">
                <a:solidFill>
                  <a:srgbClr val="000000"/>
                </a:solidFill>
              </a:rPr>
              <a:t>form</a:t>
            </a:r>
            <a:r>
              <a:rPr lang="es-CO" altLang="en-US" dirty="0">
                <a:solidFill>
                  <a:srgbClr val="000000"/>
                </a:solidFill>
              </a:rPr>
              <a:t> </a:t>
            </a:r>
            <a:r>
              <a:rPr lang="es-CO" altLang="en-US" dirty="0" err="1">
                <a:solidFill>
                  <a:srgbClr val="000000"/>
                </a:solidFill>
              </a:rPr>
              <a:t>to</a:t>
            </a:r>
            <a:r>
              <a:rPr lang="es-CO" altLang="en-US" dirty="0">
                <a:solidFill>
                  <a:srgbClr val="000000"/>
                </a:solidFill>
              </a:rPr>
              <a:t> </a:t>
            </a:r>
            <a:r>
              <a:rPr lang="es-CO" altLang="en-US" dirty="0" err="1">
                <a:solidFill>
                  <a:srgbClr val="000000"/>
                </a:solidFill>
              </a:rPr>
              <a:t>call</a:t>
            </a:r>
            <a:r>
              <a:rPr lang="es-CO" altLang="en-US" dirty="0">
                <a:solidFill>
                  <a:srgbClr val="000000"/>
                </a:solidFill>
              </a:rPr>
              <a:t> </a:t>
            </a:r>
            <a:r>
              <a:rPr lang="es-CO" altLang="en-US" dirty="0" err="1">
                <a:solidFill>
                  <a:srgbClr val="000000"/>
                </a:solidFill>
              </a:rPr>
              <a:t>server’s</a:t>
            </a:r>
            <a:r>
              <a:rPr lang="es-CO" altLang="en-US" dirty="0">
                <a:solidFill>
                  <a:srgbClr val="000000"/>
                </a:solidFill>
              </a:rPr>
              <a:t> </a:t>
            </a:r>
            <a:r>
              <a:rPr lang="es-CO" altLang="en-US" dirty="0" err="1">
                <a:solidFill>
                  <a:srgbClr val="000000"/>
                </a:solidFill>
              </a:rPr>
              <a:t>methods</a:t>
            </a:r>
            <a:endParaRPr lang="es-CO" altLang="en-US" dirty="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4514" name="Rectangle 2">
            <a:extLst>
              <a:ext uri="{FF2B5EF4-FFF2-40B4-BE49-F238E27FC236}">
                <a16:creationId xmlns:a16="http://schemas.microsoft.com/office/drawing/2014/main" id="{DA050DEE-0795-474F-8FF0-F359056F0CB2}"/>
              </a:ext>
            </a:extLst>
          </p:cNvPr>
          <p:cNvSpPr>
            <a:spLocks noGrp="1" noChangeArrowheads="1"/>
          </p:cNvSpPr>
          <p:nvPr>
            <p:ph type="title"/>
          </p:nvPr>
        </p:nvSpPr>
        <p:spPr>
          <a:xfrm>
            <a:off x="640079" y="2053641"/>
            <a:ext cx="3669161" cy="2760098"/>
          </a:xfrm>
        </p:spPr>
        <p:txBody>
          <a:bodyPr>
            <a:normAutofit/>
          </a:bodyPr>
          <a:lstStyle/>
          <a:p>
            <a:r>
              <a:rPr lang="es-CO" altLang="en-US">
                <a:solidFill>
                  <a:srgbClr val="FFFFFF"/>
                </a:solidFill>
              </a:rPr>
              <a:t>Broker Pattern Solution</a:t>
            </a:r>
          </a:p>
        </p:txBody>
      </p:sp>
      <p:sp>
        <p:nvSpPr>
          <p:cNvPr id="64515" name="Rectangle 3">
            <a:extLst>
              <a:ext uri="{FF2B5EF4-FFF2-40B4-BE49-F238E27FC236}">
                <a16:creationId xmlns:a16="http://schemas.microsoft.com/office/drawing/2014/main" id="{88C7AA0C-C967-4539-AACB-D3CFEE9CB4AF}"/>
              </a:ext>
            </a:extLst>
          </p:cNvPr>
          <p:cNvSpPr>
            <a:spLocks noGrp="1" noChangeArrowheads="1"/>
          </p:cNvSpPr>
          <p:nvPr>
            <p:ph type="body" idx="1"/>
          </p:nvPr>
        </p:nvSpPr>
        <p:spPr>
          <a:xfrm>
            <a:off x="6090574" y="801866"/>
            <a:ext cx="5306084" cy="5230634"/>
          </a:xfrm>
        </p:spPr>
        <p:txBody>
          <a:bodyPr anchor="ctr">
            <a:normAutofit/>
          </a:bodyPr>
          <a:lstStyle/>
          <a:p>
            <a:r>
              <a:rPr lang="es-CO" altLang="en-US" sz="2400" dirty="0" err="1">
                <a:solidFill>
                  <a:srgbClr val="000000"/>
                </a:solidFill>
              </a:rPr>
              <a:t>Broker’s</a:t>
            </a:r>
            <a:r>
              <a:rPr lang="es-CO" altLang="en-US" sz="2400" dirty="0">
                <a:solidFill>
                  <a:srgbClr val="000000"/>
                </a:solidFill>
              </a:rPr>
              <a:t> </a:t>
            </a:r>
            <a:r>
              <a:rPr lang="es-CO" altLang="en-US" sz="2400" dirty="0" err="1">
                <a:solidFill>
                  <a:srgbClr val="000000"/>
                </a:solidFill>
              </a:rPr>
              <a:t>tasks</a:t>
            </a:r>
            <a:endParaRPr lang="es-CO" altLang="en-US" sz="2400" dirty="0">
              <a:solidFill>
                <a:srgbClr val="000000"/>
              </a:solidFill>
            </a:endParaRPr>
          </a:p>
          <a:p>
            <a:pPr marL="800100" lvl="1" indent="-571500"/>
            <a:r>
              <a:rPr lang="es-CO" altLang="en-US" b="1" dirty="0" err="1">
                <a:solidFill>
                  <a:srgbClr val="000000"/>
                </a:solidFill>
              </a:rPr>
              <a:t>locating</a:t>
            </a:r>
            <a:r>
              <a:rPr lang="es-CO" altLang="en-US" dirty="0">
                <a:solidFill>
                  <a:srgbClr val="000000"/>
                </a:solidFill>
              </a:rPr>
              <a:t> </a:t>
            </a:r>
            <a:r>
              <a:rPr lang="es-CO" altLang="en-US" dirty="0" err="1">
                <a:solidFill>
                  <a:srgbClr val="000000"/>
                </a:solidFill>
              </a:rPr>
              <a:t>appropriate</a:t>
            </a:r>
            <a:r>
              <a:rPr lang="es-CO" altLang="en-US" dirty="0">
                <a:solidFill>
                  <a:srgbClr val="000000"/>
                </a:solidFill>
              </a:rPr>
              <a:t> server</a:t>
            </a:r>
          </a:p>
          <a:p>
            <a:pPr marL="800100" lvl="1" indent="-571500"/>
            <a:r>
              <a:rPr lang="es-CO" altLang="en-US" b="1" dirty="0" err="1">
                <a:solidFill>
                  <a:srgbClr val="000000"/>
                </a:solidFill>
              </a:rPr>
              <a:t>forwarding</a:t>
            </a:r>
            <a:r>
              <a:rPr lang="es-CO" altLang="en-US" dirty="0">
                <a:solidFill>
                  <a:srgbClr val="000000"/>
                </a:solidFill>
              </a:rPr>
              <a:t> </a:t>
            </a:r>
            <a:r>
              <a:rPr lang="es-CO" altLang="en-US" dirty="0" err="1">
                <a:solidFill>
                  <a:srgbClr val="000000"/>
                </a:solidFill>
              </a:rPr>
              <a:t>requests</a:t>
            </a:r>
            <a:r>
              <a:rPr lang="es-CO" altLang="en-US" dirty="0">
                <a:solidFill>
                  <a:srgbClr val="000000"/>
                </a:solidFill>
              </a:rPr>
              <a:t> </a:t>
            </a:r>
            <a:r>
              <a:rPr lang="es-CO" altLang="en-US" dirty="0" err="1">
                <a:solidFill>
                  <a:srgbClr val="000000"/>
                </a:solidFill>
              </a:rPr>
              <a:t>to</a:t>
            </a:r>
            <a:r>
              <a:rPr lang="es-CO" altLang="en-US" dirty="0">
                <a:solidFill>
                  <a:srgbClr val="000000"/>
                </a:solidFill>
              </a:rPr>
              <a:t> server</a:t>
            </a:r>
          </a:p>
          <a:p>
            <a:pPr marL="800100" lvl="1" indent="-571500"/>
            <a:r>
              <a:rPr lang="es-CO" altLang="en-US" b="1" dirty="0" err="1">
                <a:solidFill>
                  <a:srgbClr val="000000"/>
                </a:solidFill>
              </a:rPr>
              <a:t>transmitting</a:t>
            </a:r>
            <a:r>
              <a:rPr lang="es-CO" altLang="en-US" dirty="0">
                <a:solidFill>
                  <a:srgbClr val="000000"/>
                </a:solidFill>
              </a:rPr>
              <a:t> </a:t>
            </a:r>
            <a:r>
              <a:rPr lang="es-CO" altLang="en-US" dirty="0" err="1">
                <a:solidFill>
                  <a:srgbClr val="000000"/>
                </a:solidFill>
              </a:rPr>
              <a:t>results</a:t>
            </a:r>
            <a:r>
              <a:rPr lang="es-CO" altLang="en-US" dirty="0">
                <a:solidFill>
                  <a:srgbClr val="000000"/>
                </a:solidFill>
              </a:rPr>
              <a:t> and </a:t>
            </a:r>
            <a:r>
              <a:rPr lang="es-CO" altLang="en-US" dirty="0" err="1">
                <a:solidFill>
                  <a:srgbClr val="000000"/>
                </a:solidFill>
              </a:rPr>
              <a:t>exceptions</a:t>
            </a:r>
            <a:r>
              <a:rPr lang="es-CO" altLang="en-US" dirty="0">
                <a:solidFill>
                  <a:srgbClr val="000000"/>
                </a:solidFill>
              </a:rPr>
              <a:t> </a:t>
            </a:r>
            <a:r>
              <a:rPr lang="es-CO" altLang="en-US" dirty="0" err="1">
                <a:solidFill>
                  <a:srgbClr val="000000"/>
                </a:solidFill>
              </a:rPr>
              <a:t>to</a:t>
            </a:r>
            <a:r>
              <a:rPr lang="es-CO" altLang="en-US" dirty="0">
                <a:solidFill>
                  <a:srgbClr val="000000"/>
                </a:solidFill>
              </a:rPr>
              <a:t> </a:t>
            </a:r>
            <a:r>
              <a:rPr lang="es-CO" altLang="en-US" dirty="0" err="1">
                <a:solidFill>
                  <a:srgbClr val="000000"/>
                </a:solidFill>
              </a:rPr>
              <a:t>client</a:t>
            </a:r>
            <a:endParaRPr lang="es-CO" altLang="en-US" dirty="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562" name="Rectangle 2">
            <a:extLst>
              <a:ext uri="{FF2B5EF4-FFF2-40B4-BE49-F238E27FC236}">
                <a16:creationId xmlns:a16="http://schemas.microsoft.com/office/drawing/2014/main" id="{1758BC60-3A55-4664-B663-8E088ED31CA0}"/>
              </a:ext>
            </a:extLst>
          </p:cNvPr>
          <p:cNvSpPr>
            <a:spLocks noGrp="1" noChangeArrowheads="1"/>
          </p:cNvSpPr>
          <p:nvPr>
            <p:ph type="title"/>
          </p:nvPr>
        </p:nvSpPr>
        <p:spPr>
          <a:xfrm>
            <a:off x="640079" y="2053641"/>
            <a:ext cx="3669161" cy="2760098"/>
          </a:xfrm>
        </p:spPr>
        <p:txBody>
          <a:bodyPr>
            <a:normAutofit/>
          </a:bodyPr>
          <a:lstStyle/>
          <a:p>
            <a:r>
              <a:rPr lang="es-CO" altLang="en-US">
                <a:solidFill>
                  <a:srgbClr val="FFFFFF"/>
                </a:solidFill>
              </a:rPr>
              <a:t>Broker Architectural Structure</a:t>
            </a:r>
          </a:p>
        </p:txBody>
      </p:sp>
      <p:sp>
        <p:nvSpPr>
          <p:cNvPr id="66563" name="Rectangle 3">
            <a:extLst>
              <a:ext uri="{FF2B5EF4-FFF2-40B4-BE49-F238E27FC236}">
                <a16:creationId xmlns:a16="http://schemas.microsoft.com/office/drawing/2014/main" id="{0519714B-B726-4CAC-B373-4BA1ACE94B09}"/>
              </a:ext>
            </a:extLst>
          </p:cNvPr>
          <p:cNvSpPr>
            <a:spLocks noGrp="1" noChangeArrowheads="1"/>
          </p:cNvSpPr>
          <p:nvPr>
            <p:ph type="body" idx="1"/>
          </p:nvPr>
        </p:nvSpPr>
        <p:spPr>
          <a:xfrm>
            <a:off x="6090574" y="801866"/>
            <a:ext cx="5306084" cy="5230634"/>
          </a:xfrm>
        </p:spPr>
        <p:txBody>
          <a:bodyPr anchor="ctr">
            <a:normAutofit/>
          </a:bodyPr>
          <a:lstStyle/>
          <a:p>
            <a:r>
              <a:rPr lang="es-CO" altLang="en-US" sz="2400" dirty="0" err="1">
                <a:solidFill>
                  <a:srgbClr val="000000"/>
                </a:solidFill>
              </a:rPr>
              <a:t>Six</a:t>
            </a:r>
            <a:r>
              <a:rPr lang="es-CO" altLang="en-US" sz="2400" dirty="0">
                <a:solidFill>
                  <a:srgbClr val="000000"/>
                </a:solidFill>
              </a:rPr>
              <a:t> </a:t>
            </a:r>
            <a:r>
              <a:rPr lang="es-CO" altLang="en-US" sz="2400" dirty="0" err="1">
                <a:solidFill>
                  <a:srgbClr val="000000"/>
                </a:solidFill>
              </a:rPr>
              <a:t>types</a:t>
            </a:r>
            <a:r>
              <a:rPr lang="es-CO" altLang="en-US" sz="2400" dirty="0">
                <a:solidFill>
                  <a:srgbClr val="000000"/>
                </a:solidFill>
              </a:rPr>
              <a:t> </a:t>
            </a:r>
            <a:r>
              <a:rPr lang="es-CO" altLang="en-US" sz="2400" dirty="0" err="1">
                <a:solidFill>
                  <a:srgbClr val="000000"/>
                </a:solidFill>
              </a:rPr>
              <a:t>of</a:t>
            </a:r>
            <a:r>
              <a:rPr lang="es-CO" altLang="en-US" sz="2400" dirty="0">
                <a:solidFill>
                  <a:srgbClr val="000000"/>
                </a:solidFill>
              </a:rPr>
              <a:t> </a:t>
            </a:r>
            <a:r>
              <a:rPr lang="es-CO" altLang="en-US" sz="2400" dirty="0" err="1">
                <a:solidFill>
                  <a:srgbClr val="000000"/>
                </a:solidFill>
              </a:rPr>
              <a:t>participating</a:t>
            </a:r>
            <a:r>
              <a:rPr lang="es-CO" altLang="en-US" sz="2400" dirty="0">
                <a:solidFill>
                  <a:srgbClr val="000000"/>
                </a:solidFill>
              </a:rPr>
              <a:t> </a:t>
            </a:r>
            <a:r>
              <a:rPr lang="es-CO" altLang="en-US" sz="2400" dirty="0" err="1">
                <a:solidFill>
                  <a:srgbClr val="000000"/>
                </a:solidFill>
              </a:rPr>
              <a:t>components</a:t>
            </a:r>
            <a:r>
              <a:rPr lang="es-CO" altLang="en-US" sz="2400" dirty="0">
                <a:solidFill>
                  <a:srgbClr val="000000"/>
                </a:solidFill>
              </a:rPr>
              <a:t>:</a:t>
            </a:r>
          </a:p>
          <a:p>
            <a:pPr lvl="1" indent="-457200">
              <a:buFont typeface="Wingdings" panose="05000000000000000000" pitchFamily="2" charset="2"/>
              <a:buChar char="Ø"/>
            </a:pPr>
            <a:r>
              <a:rPr lang="es-CO" altLang="en-US" dirty="0" err="1">
                <a:solidFill>
                  <a:srgbClr val="000000"/>
                </a:solidFill>
              </a:rPr>
              <a:t>Clients</a:t>
            </a:r>
            <a:endParaRPr lang="es-CO" altLang="en-US" dirty="0">
              <a:solidFill>
                <a:srgbClr val="000000"/>
              </a:solidFill>
            </a:endParaRPr>
          </a:p>
          <a:p>
            <a:pPr lvl="1" indent="-457200">
              <a:buFont typeface="Wingdings" panose="05000000000000000000" pitchFamily="2" charset="2"/>
              <a:buChar char="Ø"/>
            </a:pPr>
            <a:r>
              <a:rPr lang="es-CO" altLang="en-US" dirty="0">
                <a:solidFill>
                  <a:srgbClr val="000000"/>
                </a:solidFill>
              </a:rPr>
              <a:t>Servers</a:t>
            </a:r>
          </a:p>
          <a:p>
            <a:pPr lvl="1" indent="-457200">
              <a:buFont typeface="Wingdings" panose="05000000000000000000" pitchFamily="2" charset="2"/>
              <a:buChar char="Ø"/>
            </a:pPr>
            <a:r>
              <a:rPr lang="es-CO" altLang="en-US" dirty="0" err="1">
                <a:solidFill>
                  <a:srgbClr val="000000"/>
                </a:solidFill>
              </a:rPr>
              <a:t>Brokers</a:t>
            </a:r>
            <a:endParaRPr lang="es-CO" altLang="en-US" dirty="0">
              <a:solidFill>
                <a:srgbClr val="000000"/>
              </a:solidFill>
            </a:endParaRPr>
          </a:p>
          <a:p>
            <a:pPr lvl="1" indent="-457200">
              <a:buFont typeface="Wingdings" panose="05000000000000000000" pitchFamily="2" charset="2"/>
              <a:buChar char="Ø"/>
            </a:pPr>
            <a:r>
              <a:rPr lang="es-CO" altLang="en-US" dirty="0">
                <a:solidFill>
                  <a:srgbClr val="000000"/>
                </a:solidFill>
              </a:rPr>
              <a:t>Bridges</a:t>
            </a:r>
          </a:p>
          <a:p>
            <a:pPr lvl="1" indent="-457200">
              <a:buFont typeface="Wingdings" panose="05000000000000000000" pitchFamily="2" charset="2"/>
              <a:buChar char="Ø"/>
            </a:pPr>
            <a:r>
              <a:rPr lang="es-CO" altLang="en-US" dirty="0">
                <a:solidFill>
                  <a:srgbClr val="000000"/>
                </a:solidFill>
              </a:rPr>
              <a:t>Client-</a:t>
            </a:r>
            <a:r>
              <a:rPr lang="es-CO" altLang="en-US" dirty="0" err="1">
                <a:solidFill>
                  <a:srgbClr val="000000"/>
                </a:solidFill>
              </a:rPr>
              <a:t>side</a:t>
            </a:r>
            <a:r>
              <a:rPr lang="es-CO" altLang="en-US" dirty="0">
                <a:solidFill>
                  <a:srgbClr val="000000"/>
                </a:solidFill>
              </a:rPr>
              <a:t> </a:t>
            </a:r>
            <a:r>
              <a:rPr lang="es-CO" altLang="en-US" dirty="0" err="1">
                <a:solidFill>
                  <a:srgbClr val="000000"/>
                </a:solidFill>
              </a:rPr>
              <a:t>proxies</a:t>
            </a:r>
            <a:endParaRPr lang="es-CO" altLang="en-US" dirty="0">
              <a:solidFill>
                <a:srgbClr val="000000"/>
              </a:solidFill>
            </a:endParaRPr>
          </a:p>
          <a:p>
            <a:pPr lvl="1" indent="-457200">
              <a:buFont typeface="Wingdings" panose="05000000000000000000" pitchFamily="2" charset="2"/>
              <a:buChar char="Ø"/>
            </a:pPr>
            <a:r>
              <a:rPr lang="es-CO" altLang="en-US" dirty="0">
                <a:solidFill>
                  <a:srgbClr val="000000"/>
                </a:solidFill>
              </a:rPr>
              <a:t>Server-</a:t>
            </a:r>
            <a:r>
              <a:rPr lang="es-CO" altLang="en-US" dirty="0" err="1">
                <a:solidFill>
                  <a:srgbClr val="000000"/>
                </a:solidFill>
              </a:rPr>
              <a:t>side</a:t>
            </a:r>
            <a:r>
              <a:rPr lang="es-CO" altLang="en-US" dirty="0">
                <a:solidFill>
                  <a:srgbClr val="000000"/>
                </a:solidFill>
              </a:rPr>
              <a:t> </a:t>
            </a:r>
            <a:r>
              <a:rPr lang="es-CO" altLang="en-US" dirty="0" err="1">
                <a:solidFill>
                  <a:srgbClr val="000000"/>
                </a:solidFill>
              </a:rPr>
              <a:t>proxies</a:t>
            </a:r>
            <a:endParaRPr lang="es-CO" altLang="en-US" dirty="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7586" name="Rectangle 2">
            <a:extLst>
              <a:ext uri="{FF2B5EF4-FFF2-40B4-BE49-F238E27FC236}">
                <a16:creationId xmlns:a16="http://schemas.microsoft.com/office/drawing/2014/main" id="{43F6B8A8-AF5C-441D-9C3C-6722941DC0BD}"/>
              </a:ext>
            </a:extLst>
          </p:cNvPr>
          <p:cNvSpPr>
            <a:spLocks noGrp="1" noChangeArrowheads="1"/>
          </p:cNvSpPr>
          <p:nvPr>
            <p:ph type="title"/>
          </p:nvPr>
        </p:nvSpPr>
        <p:spPr>
          <a:xfrm>
            <a:off x="640079" y="2053641"/>
            <a:ext cx="3669161" cy="2760098"/>
          </a:xfrm>
        </p:spPr>
        <p:txBody>
          <a:bodyPr>
            <a:normAutofit/>
          </a:bodyPr>
          <a:lstStyle/>
          <a:p>
            <a:r>
              <a:rPr lang="es-CO" altLang="en-US">
                <a:solidFill>
                  <a:srgbClr val="FFFFFF"/>
                </a:solidFill>
              </a:rPr>
              <a:t>Broker Architectural Structure</a:t>
            </a:r>
          </a:p>
        </p:txBody>
      </p:sp>
      <p:sp>
        <p:nvSpPr>
          <p:cNvPr id="67587" name="Rectangle 3">
            <a:extLst>
              <a:ext uri="{FF2B5EF4-FFF2-40B4-BE49-F238E27FC236}">
                <a16:creationId xmlns:a16="http://schemas.microsoft.com/office/drawing/2014/main" id="{9AAEBE4D-9D98-4BE6-8926-42928E0C5F68}"/>
              </a:ext>
            </a:extLst>
          </p:cNvPr>
          <p:cNvSpPr>
            <a:spLocks noGrp="1" noChangeArrowheads="1"/>
          </p:cNvSpPr>
          <p:nvPr>
            <p:ph type="body" idx="1"/>
          </p:nvPr>
        </p:nvSpPr>
        <p:spPr>
          <a:xfrm>
            <a:off x="6090574" y="801866"/>
            <a:ext cx="5306084" cy="5230634"/>
          </a:xfrm>
        </p:spPr>
        <p:txBody>
          <a:bodyPr anchor="ctr">
            <a:normAutofit/>
          </a:bodyPr>
          <a:lstStyle/>
          <a:p>
            <a:r>
              <a:rPr lang="es-CO" altLang="en-US" sz="2400" b="1" dirty="0">
                <a:solidFill>
                  <a:srgbClr val="000000"/>
                </a:solidFill>
              </a:rPr>
              <a:t>Bridges</a:t>
            </a:r>
            <a:r>
              <a:rPr lang="es-CO" altLang="en-US" sz="2400" dirty="0">
                <a:solidFill>
                  <a:srgbClr val="000000"/>
                </a:solidFill>
              </a:rPr>
              <a:t>: </a:t>
            </a:r>
            <a:r>
              <a:rPr lang="es-CO" altLang="en-US" sz="2400" dirty="0" err="1">
                <a:solidFill>
                  <a:srgbClr val="000000"/>
                </a:solidFill>
              </a:rPr>
              <a:t>Layer</a:t>
            </a:r>
            <a:r>
              <a:rPr lang="es-CO" altLang="en-US" sz="2400" dirty="0">
                <a:solidFill>
                  <a:srgbClr val="000000"/>
                </a:solidFill>
              </a:rPr>
              <a:t> </a:t>
            </a:r>
            <a:r>
              <a:rPr lang="es-CO" altLang="en-US" sz="2400" dirty="0" err="1">
                <a:solidFill>
                  <a:srgbClr val="000000"/>
                </a:solidFill>
              </a:rPr>
              <a:t>between</a:t>
            </a:r>
            <a:r>
              <a:rPr lang="es-CO" altLang="en-US" sz="2400" dirty="0">
                <a:solidFill>
                  <a:srgbClr val="000000"/>
                </a:solidFill>
              </a:rPr>
              <a:t> </a:t>
            </a:r>
            <a:r>
              <a:rPr lang="es-CO" altLang="en-US" sz="2400" dirty="0" err="1">
                <a:solidFill>
                  <a:srgbClr val="000000"/>
                </a:solidFill>
              </a:rPr>
              <a:t>two</a:t>
            </a:r>
            <a:r>
              <a:rPr lang="es-CO" altLang="en-US" sz="2400" dirty="0">
                <a:solidFill>
                  <a:srgbClr val="000000"/>
                </a:solidFill>
              </a:rPr>
              <a:t> </a:t>
            </a:r>
            <a:r>
              <a:rPr lang="es-CO" altLang="en-US" sz="2400" dirty="0" err="1">
                <a:solidFill>
                  <a:srgbClr val="000000"/>
                </a:solidFill>
              </a:rPr>
              <a:t>brokers</a:t>
            </a:r>
            <a:r>
              <a:rPr lang="es-CO" altLang="en-US" sz="2400" dirty="0">
                <a:solidFill>
                  <a:srgbClr val="000000"/>
                </a:solidFill>
              </a:rPr>
              <a:t> </a:t>
            </a:r>
            <a:r>
              <a:rPr lang="es-CO" altLang="en-US" sz="2400" dirty="0" err="1">
                <a:solidFill>
                  <a:srgbClr val="000000"/>
                </a:solidFill>
              </a:rPr>
              <a:t>used</a:t>
            </a:r>
            <a:r>
              <a:rPr lang="es-CO" altLang="en-US" sz="2400" dirty="0">
                <a:solidFill>
                  <a:srgbClr val="000000"/>
                </a:solidFill>
              </a:rPr>
              <a:t> </a:t>
            </a:r>
            <a:r>
              <a:rPr lang="es-CO" altLang="en-US" sz="2400" dirty="0" err="1">
                <a:solidFill>
                  <a:srgbClr val="000000"/>
                </a:solidFill>
              </a:rPr>
              <a:t>to</a:t>
            </a:r>
            <a:r>
              <a:rPr lang="es-CO" altLang="en-US" sz="2400" dirty="0">
                <a:solidFill>
                  <a:srgbClr val="000000"/>
                </a:solidFill>
              </a:rPr>
              <a:t> </a:t>
            </a:r>
            <a:r>
              <a:rPr lang="es-CO" altLang="en-US" sz="2400" dirty="0" err="1">
                <a:solidFill>
                  <a:srgbClr val="000000"/>
                </a:solidFill>
              </a:rPr>
              <a:t>hide</a:t>
            </a:r>
            <a:r>
              <a:rPr lang="es-CO" altLang="en-US" sz="2400" dirty="0">
                <a:solidFill>
                  <a:srgbClr val="000000"/>
                </a:solidFill>
              </a:rPr>
              <a:t>  </a:t>
            </a:r>
            <a:r>
              <a:rPr lang="es-CO" altLang="en-US" sz="2400" dirty="0" err="1">
                <a:solidFill>
                  <a:srgbClr val="000000"/>
                </a:solidFill>
              </a:rPr>
              <a:t>each</a:t>
            </a:r>
            <a:r>
              <a:rPr lang="es-CO" altLang="en-US" sz="2400" dirty="0">
                <a:solidFill>
                  <a:srgbClr val="000000"/>
                </a:solidFill>
              </a:rPr>
              <a:t> </a:t>
            </a:r>
            <a:r>
              <a:rPr lang="es-CO" altLang="en-US" sz="2400" dirty="0" err="1">
                <a:solidFill>
                  <a:srgbClr val="000000"/>
                </a:solidFill>
              </a:rPr>
              <a:t>side</a:t>
            </a:r>
            <a:r>
              <a:rPr lang="es-CO" altLang="en-US" sz="2400" dirty="0">
                <a:solidFill>
                  <a:srgbClr val="000000"/>
                </a:solidFill>
              </a:rPr>
              <a:t> </a:t>
            </a:r>
            <a:r>
              <a:rPr lang="es-CO" altLang="en-US" sz="2400" dirty="0" err="1">
                <a:solidFill>
                  <a:srgbClr val="000000"/>
                </a:solidFill>
              </a:rPr>
              <a:t>implementation</a:t>
            </a:r>
            <a:r>
              <a:rPr lang="es-CO" altLang="en-US" sz="2400" dirty="0">
                <a:solidFill>
                  <a:srgbClr val="000000"/>
                </a:solidFill>
              </a:rPr>
              <a:t> </a:t>
            </a:r>
            <a:r>
              <a:rPr lang="es-CO" altLang="en-US" sz="2400" dirty="0" err="1">
                <a:solidFill>
                  <a:srgbClr val="000000"/>
                </a:solidFill>
              </a:rPr>
              <a:t>details</a:t>
            </a:r>
            <a:r>
              <a:rPr lang="es-CO" altLang="en-US" sz="2400" dirty="0">
                <a:solidFill>
                  <a:srgbClr val="000000"/>
                </a:solidFill>
              </a:rPr>
              <a:t>. In particular </a:t>
            </a:r>
            <a:r>
              <a:rPr lang="es-CO" altLang="en-US" sz="2400" dirty="0" err="1">
                <a:solidFill>
                  <a:srgbClr val="000000"/>
                </a:solidFill>
              </a:rPr>
              <a:t>when</a:t>
            </a:r>
            <a:r>
              <a:rPr lang="es-CO" altLang="en-US" sz="2400" dirty="0">
                <a:solidFill>
                  <a:srgbClr val="000000"/>
                </a:solidFill>
              </a:rPr>
              <a:t> a </a:t>
            </a:r>
            <a:r>
              <a:rPr lang="es-CO" altLang="en-US" sz="2400" dirty="0" err="1">
                <a:solidFill>
                  <a:srgbClr val="000000"/>
                </a:solidFill>
              </a:rPr>
              <a:t>Broker</a:t>
            </a:r>
            <a:r>
              <a:rPr lang="es-CO" altLang="en-US" sz="2400" dirty="0">
                <a:solidFill>
                  <a:srgbClr val="000000"/>
                </a:solidFill>
              </a:rPr>
              <a:t> </a:t>
            </a:r>
            <a:r>
              <a:rPr lang="es-CO" altLang="en-US" sz="2400" dirty="0" err="1">
                <a:solidFill>
                  <a:srgbClr val="000000"/>
                </a:solidFill>
              </a:rPr>
              <a:t>system</a:t>
            </a:r>
            <a:r>
              <a:rPr lang="es-CO" altLang="en-US" sz="2400" dirty="0">
                <a:solidFill>
                  <a:srgbClr val="000000"/>
                </a:solidFill>
              </a:rPr>
              <a:t> </a:t>
            </a:r>
            <a:r>
              <a:rPr lang="es-CO" altLang="en-US" sz="2400" dirty="0" err="1">
                <a:solidFill>
                  <a:srgbClr val="000000"/>
                </a:solidFill>
              </a:rPr>
              <a:t>is</a:t>
            </a:r>
            <a:r>
              <a:rPr lang="es-CO" altLang="en-US" sz="2400" dirty="0">
                <a:solidFill>
                  <a:srgbClr val="000000"/>
                </a:solidFill>
              </a:rPr>
              <a:t> run </a:t>
            </a:r>
            <a:r>
              <a:rPr lang="es-CO" altLang="en-US" sz="2400" dirty="0" err="1">
                <a:solidFill>
                  <a:srgbClr val="000000"/>
                </a:solidFill>
              </a:rPr>
              <a:t>on</a:t>
            </a:r>
            <a:r>
              <a:rPr lang="es-CO" altLang="en-US" sz="2400" dirty="0">
                <a:solidFill>
                  <a:srgbClr val="000000"/>
                </a:solidFill>
              </a:rPr>
              <a:t> a </a:t>
            </a:r>
            <a:r>
              <a:rPr lang="es-CO" altLang="en-US" sz="2400" dirty="0" err="1">
                <a:solidFill>
                  <a:srgbClr val="000000"/>
                </a:solidFill>
              </a:rPr>
              <a:t>heterogeneous</a:t>
            </a:r>
            <a:r>
              <a:rPr lang="es-CO" altLang="en-US" sz="2400" dirty="0">
                <a:solidFill>
                  <a:srgbClr val="000000"/>
                </a:solidFill>
              </a:rPr>
              <a:t> </a:t>
            </a:r>
            <a:r>
              <a:rPr lang="es-CO" altLang="en-US" sz="2400" dirty="0" err="1">
                <a:solidFill>
                  <a:srgbClr val="000000"/>
                </a:solidFill>
              </a:rPr>
              <a:t>network</a:t>
            </a:r>
            <a:r>
              <a:rPr lang="es-CO" altLang="en-US" sz="2400" dirty="0">
                <a:solidFill>
                  <a:srgbClr val="000000"/>
                </a:solidFill>
              </a:rPr>
              <a:t>, </a:t>
            </a:r>
            <a:r>
              <a:rPr lang="es-CO" altLang="en-US" sz="2400" dirty="0" err="1">
                <a:solidFill>
                  <a:srgbClr val="000000"/>
                </a:solidFill>
              </a:rPr>
              <a:t>two</a:t>
            </a:r>
            <a:r>
              <a:rPr lang="es-CO" altLang="en-US" sz="2400" dirty="0">
                <a:solidFill>
                  <a:srgbClr val="000000"/>
                </a:solidFill>
              </a:rPr>
              <a:t> </a:t>
            </a:r>
            <a:r>
              <a:rPr lang="es-CO" altLang="en-US" sz="2400" dirty="0" err="1">
                <a:solidFill>
                  <a:srgbClr val="000000"/>
                </a:solidFill>
              </a:rPr>
              <a:t>brokers</a:t>
            </a:r>
            <a:r>
              <a:rPr lang="es-CO" altLang="en-US" sz="2400" dirty="0">
                <a:solidFill>
                  <a:srgbClr val="000000"/>
                </a:solidFill>
              </a:rPr>
              <a:t> </a:t>
            </a:r>
            <a:r>
              <a:rPr lang="es-CO" altLang="en-US" sz="2400" dirty="0" err="1">
                <a:solidFill>
                  <a:srgbClr val="000000"/>
                </a:solidFill>
              </a:rPr>
              <a:t>have</a:t>
            </a:r>
            <a:r>
              <a:rPr lang="es-CO" altLang="en-US" sz="2400" dirty="0">
                <a:solidFill>
                  <a:srgbClr val="000000"/>
                </a:solidFill>
              </a:rPr>
              <a:t> </a:t>
            </a:r>
            <a:r>
              <a:rPr lang="es-CO" altLang="en-US" sz="2400" dirty="0" err="1">
                <a:solidFill>
                  <a:srgbClr val="000000"/>
                </a:solidFill>
              </a:rPr>
              <a:t>to</a:t>
            </a:r>
            <a:r>
              <a:rPr lang="es-CO" altLang="en-US" sz="2400" dirty="0">
                <a:solidFill>
                  <a:srgbClr val="000000"/>
                </a:solidFill>
              </a:rPr>
              <a:t> </a:t>
            </a:r>
            <a:r>
              <a:rPr lang="es-CO" altLang="en-US" sz="2400" dirty="0" err="1">
                <a:solidFill>
                  <a:srgbClr val="000000"/>
                </a:solidFill>
              </a:rPr>
              <a:t>communicate</a:t>
            </a:r>
            <a:r>
              <a:rPr lang="es-CO" altLang="en-US" sz="2400" dirty="0">
                <a:solidFill>
                  <a:srgbClr val="000000"/>
                </a:solidFill>
              </a:rPr>
              <a:t> </a:t>
            </a:r>
            <a:r>
              <a:rPr lang="es-CO" altLang="en-US" sz="2400" dirty="0" err="1">
                <a:solidFill>
                  <a:srgbClr val="000000"/>
                </a:solidFill>
              </a:rPr>
              <a:t>independently</a:t>
            </a:r>
            <a:r>
              <a:rPr lang="es-CO" altLang="en-US" sz="2400" dirty="0">
                <a:solidFill>
                  <a:srgbClr val="000000"/>
                </a:solidFill>
              </a:rPr>
              <a:t> </a:t>
            </a:r>
            <a:r>
              <a:rPr lang="es-CO" altLang="en-US" sz="2400" dirty="0" err="1">
                <a:solidFill>
                  <a:srgbClr val="000000"/>
                </a:solidFill>
              </a:rPr>
              <a:t>of</a:t>
            </a:r>
            <a:r>
              <a:rPr lang="es-CO" altLang="en-US" sz="2400" dirty="0">
                <a:solidFill>
                  <a:srgbClr val="000000"/>
                </a:solidFill>
              </a:rPr>
              <a:t> </a:t>
            </a:r>
            <a:r>
              <a:rPr lang="es-CO" altLang="en-US" sz="2400" dirty="0" err="1">
                <a:solidFill>
                  <a:srgbClr val="000000"/>
                </a:solidFill>
              </a:rPr>
              <a:t>network</a:t>
            </a:r>
            <a:r>
              <a:rPr lang="es-CO" altLang="en-US" sz="2400" dirty="0">
                <a:solidFill>
                  <a:srgbClr val="000000"/>
                </a:solidFill>
              </a:rPr>
              <a:t> and OS in use. Bridges </a:t>
            </a:r>
            <a:r>
              <a:rPr lang="es-CO" altLang="en-US" sz="2400" dirty="0" err="1">
                <a:solidFill>
                  <a:srgbClr val="000000"/>
                </a:solidFill>
              </a:rPr>
              <a:t>encapsulate</a:t>
            </a:r>
            <a:r>
              <a:rPr lang="es-CO" altLang="en-US" sz="2400" dirty="0">
                <a:solidFill>
                  <a:srgbClr val="000000"/>
                </a:solidFill>
              </a:rPr>
              <a:t> </a:t>
            </a:r>
            <a:r>
              <a:rPr lang="es-CO" altLang="en-US" sz="2400" dirty="0" err="1">
                <a:solidFill>
                  <a:srgbClr val="000000"/>
                </a:solidFill>
              </a:rPr>
              <a:t>these</a:t>
            </a:r>
            <a:r>
              <a:rPr lang="es-CO" altLang="en-US" sz="2400" dirty="0">
                <a:solidFill>
                  <a:srgbClr val="000000"/>
                </a:solidFill>
              </a:rPr>
              <a:t> </a:t>
            </a:r>
            <a:r>
              <a:rPr lang="es-CO" altLang="en-US" sz="2400" dirty="0" err="1">
                <a:solidFill>
                  <a:srgbClr val="000000"/>
                </a:solidFill>
              </a:rPr>
              <a:t>system-specific</a:t>
            </a:r>
            <a:r>
              <a:rPr lang="es-CO" altLang="en-US" sz="2400" dirty="0">
                <a:solidFill>
                  <a:srgbClr val="000000"/>
                </a:solidFill>
              </a:rPr>
              <a:t> </a:t>
            </a:r>
            <a:r>
              <a:rPr lang="es-CO" altLang="en-US" sz="2400" dirty="0" err="1">
                <a:solidFill>
                  <a:srgbClr val="000000"/>
                </a:solidFill>
              </a:rPr>
              <a:t>details</a:t>
            </a:r>
            <a:r>
              <a:rPr lang="es-CO" altLang="en-US" sz="2400" dirty="0">
                <a:solidFill>
                  <a:srgbClr val="000000"/>
                </a:solidFill>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7586" name="Rectangle 2">
            <a:extLst>
              <a:ext uri="{FF2B5EF4-FFF2-40B4-BE49-F238E27FC236}">
                <a16:creationId xmlns:a16="http://schemas.microsoft.com/office/drawing/2014/main" id="{43F6B8A8-AF5C-441D-9C3C-6722941DC0BD}"/>
              </a:ext>
            </a:extLst>
          </p:cNvPr>
          <p:cNvSpPr>
            <a:spLocks noGrp="1" noChangeArrowheads="1"/>
          </p:cNvSpPr>
          <p:nvPr>
            <p:ph type="title"/>
          </p:nvPr>
        </p:nvSpPr>
        <p:spPr>
          <a:xfrm>
            <a:off x="640079" y="2053641"/>
            <a:ext cx="3669161" cy="2760098"/>
          </a:xfrm>
        </p:spPr>
        <p:txBody>
          <a:bodyPr>
            <a:normAutofit/>
          </a:bodyPr>
          <a:lstStyle/>
          <a:p>
            <a:r>
              <a:rPr lang="es-CO" altLang="en-US" dirty="0" err="1">
                <a:solidFill>
                  <a:srgbClr val="FFFFFF"/>
                </a:solidFill>
              </a:rPr>
              <a:t>Broker</a:t>
            </a:r>
            <a:r>
              <a:rPr lang="es-CO" altLang="en-US" dirty="0">
                <a:solidFill>
                  <a:srgbClr val="FFFFFF"/>
                </a:solidFill>
              </a:rPr>
              <a:t> </a:t>
            </a:r>
            <a:r>
              <a:rPr lang="es-CO" altLang="en-US" dirty="0" err="1">
                <a:solidFill>
                  <a:srgbClr val="FFFFFF"/>
                </a:solidFill>
              </a:rPr>
              <a:t>Architectural</a:t>
            </a:r>
            <a:r>
              <a:rPr lang="es-CO" altLang="en-US" dirty="0">
                <a:solidFill>
                  <a:srgbClr val="FFFFFF"/>
                </a:solidFill>
              </a:rPr>
              <a:t> </a:t>
            </a:r>
            <a:r>
              <a:rPr lang="es-CO" altLang="en-US" dirty="0" err="1">
                <a:solidFill>
                  <a:srgbClr val="FFFFFF"/>
                </a:solidFill>
              </a:rPr>
              <a:t>Static</a:t>
            </a:r>
            <a:r>
              <a:rPr lang="es-CO" altLang="en-US" dirty="0">
                <a:solidFill>
                  <a:srgbClr val="FFFFFF"/>
                </a:solidFill>
              </a:rPr>
              <a:t> </a:t>
            </a:r>
            <a:r>
              <a:rPr lang="es-CO" altLang="en-US" dirty="0" err="1">
                <a:solidFill>
                  <a:srgbClr val="FFFFFF"/>
                </a:solidFill>
              </a:rPr>
              <a:t>Diagram</a:t>
            </a:r>
            <a:endParaRPr lang="es-CO" altLang="en-US" dirty="0">
              <a:solidFill>
                <a:srgbClr val="FFFFFF"/>
              </a:solidFill>
            </a:endParaRPr>
          </a:p>
        </p:txBody>
      </p:sp>
      <p:grpSp>
        <p:nvGrpSpPr>
          <p:cNvPr id="9" name="Group 5">
            <a:extLst>
              <a:ext uri="{FF2B5EF4-FFF2-40B4-BE49-F238E27FC236}">
                <a16:creationId xmlns:a16="http://schemas.microsoft.com/office/drawing/2014/main" id="{2B80B80C-24C9-44E0-9F64-AD8B47A0E16C}"/>
              </a:ext>
            </a:extLst>
          </p:cNvPr>
          <p:cNvGrpSpPr>
            <a:grpSpLocks/>
          </p:cNvGrpSpPr>
          <p:nvPr/>
        </p:nvGrpSpPr>
        <p:grpSpPr bwMode="auto">
          <a:xfrm>
            <a:off x="4749018" y="2002302"/>
            <a:ext cx="1676400" cy="1371600"/>
            <a:chOff x="720" y="1536"/>
            <a:chExt cx="1056" cy="864"/>
          </a:xfrm>
        </p:grpSpPr>
        <p:sp>
          <p:nvSpPr>
            <p:cNvPr id="10" name="Rectangle 3">
              <a:extLst>
                <a:ext uri="{FF2B5EF4-FFF2-40B4-BE49-F238E27FC236}">
                  <a16:creationId xmlns:a16="http://schemas.microsoft.com/office/drawing/2014/main" id="{8895C047-1417-4591-8933-CB81D0483895}"/>
                </a:ext>
              </a:extLst>
            </p:cNvPr>
            <p:cNvSpPr>
              <a:spLocks noChangeArrowheads="1"/>
            </p:cNvSpPr>
            <p:nvPr/>
          </p:nvSpPr>
          <p:spPr bwMode="auto">
            <a:xfrm>
              <a:off x="720" y="1536"/>
              <a:ext cx="105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1" name="Line 4">
              <a:extLst>
                <a:ext uri="{FF2B5EF4-FFF2-40B4-BE49-F238E27FC236}">
                  <a16:creationId xmlns:a16="http://schemas.microsoft.com/office/drawing/2014/main" id="{38141029-3104-41B1-81E6-E6D0E6197F50}"/>
                </a:ext>
              </a:extLst>
            </p:cNvPr>
            <p:cNvSpPr>
              <a:spLocks noChangeShapeType="1"/>
            </p:cNvSpPr>
            <p:nvPr/>
          </p:nvSpPr>
          <p:spPr bwMode="auto">
            <a:xfrm>
              <a:off x="720" y="17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9">
            <a:extLst>
              <a:ext uri="{FF2B5EF4-FFF2-40B4-BE49-F238E27FC236}">
                <a16:creationId xmlns:a16="http://schemas.microsoft.com/office/drawing/2014/main" id="{13745856-08A8-47D9-BEE9-03C02C3A1BB9}"/>
              </a:ext>
            </a:extLst>
          </p:cNvPr>
          <p:cNvGrpSpPr>
            <a:grpSpLocks/>
          </p:cNvGrpSpPr>
          <p:nvPr/>
        </p:nvGrpSpPr>
        <p:grpSpPr bwMode="auto">
          <a:xfrm>
            <a:off x="4749018" y="4059702"/>
            <a:ext cx="1676400" cy="1371600"/>
            <a:chOff x="720" y="1536"/>
            <a:chExt cx="1056" cy="864"/>
          </a:xfrm>
        </p:grpSpPr>
        <p:sp>
          <p:nvSpPr>
            <p:cNvPr id="13" name="Rectangle 10">
              <a:extLst>
                <a:ext uri="{FF2B5EF4-FFF2-40B4-BE49-F238E27FC236}">
                  <a16:creationId xmlns:a16="http://schemas.microsoft.com/office/drawing/2014/main" id="{FD4ED574-D8E8-47E2-A87A-B9B64452AD02}"/>
                </a:ext>
              </a:extLst>
            </p:cNvPr>
            <p:cNvSpPr>
              <a:spLocks noChangeArrowheads="1"/>
            </p:cNvSpPr>
            <p:nvPr/>
          </p:nvSpPr>
          <p:spPr bwMode="auto">
            <a:xfrm>
              <a:off x="720" y="1536"/>
              <a:ext cx="105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4" name="Line 11">
              <a:extLst>
                <a:ext uri="{FF2B5EF4-FFF2-40B4-BE49-F238E27FC236}">
                  <a16:creationId xmlns:a16="http://schemas.microsoft.com/office/drawing/2014/main" id="{308E6C62-32CD-414F-857C-1E4B00AF7D1F}"/>
                </a:ext>
              </a:extLst>
            </p:cNvPr>
            <p:cNvSpPr>
              <a:spLocks noChangeShapeType="1"/>
            </p:cNvSpPr>
            <p:nvPr/>
          </p:nvSpPr>
          <p:spPr bwMode="auto">
            <a:xfrm>
              <a:off x="720" y="17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2">
            <a:extLst>
              <a:ext uri="{FF2B5EF4-FFF2-40B4-BE49-F238E27FC236}">
                <a16:creationId xmlns:a16="http://schemas.microsoft.com/office/drawing/2014/main" id="{26ACD34F-EFDC-45F7-B8D8-8ED093203A49}"/>
              </a:ext>
            </a:extLst>
          </p:cNvPr>
          <p:cNvGrpSpPr>
            <a:grpSpLocks/>
          </p:cNvGrpSpPr>
          <p:nvPr/>
        </p:nvGrpSpPr>
        <p:grpSpPr bwMode="auto">
          <a:xfrm>
            <a:off x="7492218" y="4440702"/>
            <a:ext cx="1676400" cy="1371600"/>
            <a:chOff x="720" y="1536"/>
            <a:chExt cx="1056" cy="864"/>
          </a:xfrm>
        </p:grpSpPr>
        <p:sp>
          <p:nvSpPr>
            <p:cNvPr id="16" name="Rectangle 13">
              <a:extLst>
                <a:ext uri="{FF2B5EF4-FFF2-40B4-BE49-F238E27FC236}">
                  <a16:creationId xmlns:a16="http://schemas.microsoft.com/office/drawing/2014/main" id="{7CDBB19A-B83D-4942-BFC1-CDC75B3E61D2}"/>
                </a:ext>
              </a:extLst>
            </p:cNvPr>
            <p:cNvSpPr>
              <a:spLocks noChangeArrowheads="1"/>
            </p:cNvSpPr>
            <p:nvPr/>
          </p:nvSpPr>
          <p:spPr bwMode="auto">
            <a:xfrm>
              <a:off x="720" y="1536"/>
              <a:ext cx="105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7" name="Line 14">
              <a:extLst>
                <a:ext uri="{FF2B5EF4-FFF2-40B4-BE49-F238E27FC236}">
                  <a16:creationId xmlns:a16="http://schemas.microsoft.com/office/drawing/2014/main" id="{4C9A2DC1-09FA-4396-88B9-EF65FFB31495}"/>
                </a:ext>
              </a:extLst>
            </p:cNvPr>
            <p:cNvSpPr>
              <a:spLocks noChangeShapeType="1"/>
            </p:cNvSpPr>
            <p:nvPr/>
          </p:nvSpPr>
          <p:spPr bwMode="auto">
            <a:xfrm>
              <a:off x="720" y="17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5">
            <a:extLst>
              <a:ext uri="{FF2B5EF4-FFF2-40B4-BE49-F238E27FC236}">
                <a16:creationId xmlns:a16="http://schemas.microsoft.com/office/drawing/2014/main" id="{880641EB-3BCF-4881-ABE2-D7A8CCA377A2}"/>
              </a:ext>
            </a:extLst>
          </p:cNvPr>
          <p:cNvGrpSpPr>
            <a:grpSpLocks/>
          </p:cNvGrpSpPr>
          <p:nvPr/>
        </p:nvGrpSpPr>
        <p:grpSpPr bwMode="auto">
          <a:xfrm>
            <a:off x="10235418" y="4135902"/>
            <a:ext cx="1676400" cy="1371600"/>
            <a:chOff x="720" y="1536"/>
            <a:chExt cx="1056" cy="864"/>
          </a:xfrm>
        </p:grpSpPr>
        <p:sp>
          <p:nvSpPr>
            <p:cNvPr id="19" name="Rectangle 16">
              <a:extLst>
                <a:ext uri="{FF2B5EF4-FFF2-40B4-BE49-F238E27FC236}">
                  <a16:creationId xmlns:a16="http://schemas.microsoft.com/office/drawing/2014/main" id="{4A490DAB-5375-4D63-B35C-88E8FF1284D0}"/>
                </a:ext>
              </a:extLst>
            </p:cNvPr>
            <p:cNvSpPr>
              <a:spLocks noChangeArrowheads="1"/>
            </p:cNvSpPr>
            <p:nvPr/>
          </p:nvSpPr>
          <p:spPr bwMode="auto">
            <a:xfrm>
              <a:off x="720" y="1536"/>
              <a:ext cx="105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 name="Line 17">
              <a:extLst>
                <a:ext uri="{FF2B5EF4-FFF2-40B4-BE49-F238E27FC236}">
                  <a16:creationId xmlns:a16="http://schemas.microsoft.com/office/drawing/2014/main" id="{98CAC2DE-01A7-4166-8F69-477C2C6F04F6}"/>
                </a:ext>
              </a:extLst>
            </p:cNvPr>
            <p:cNvSpPr>
              <a:spLocks noChangeShapeType="1"/>
            </p:cNvSpPr>
            <p:nvPr/>
          </p:nvSpPr>
          <p:spPr bwMode="auto">
            <a:xfrm>
              <a:off x="720" y="17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 name="Rectangle 19">
            <a:extLst>
              <a:ext uri="{FF2B5EF4-FFF2-40B4-BE49-F238E27FC236}">
                <a16:creationId xmlns:a16="http://schemas.microsoft.com/office/drawing/2014/main" id="{E3E59A86-ACE9-4BB8-955D-0F008A738DBB}"/>
              </a:ext>
            </a:extLst>
          </p:cNvPr>
          <p:cNvSpPr>
            <a:spLocks noChangeArrowheads="1"/>
          </p:cNvSpPr>
          <p:nvPr/>
        </p:nvSpPr>
        <p:spPr bwMode="auto">
          <a:xfrm>
            <a:off x="7492218" y="1545102"/>
            <a:ext cx="1676400" cy="2070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2" name="Line 20">
            <a:extLst>
              <a:ext uri="{FF2B5EF4-FFF2-40B4-BE49-F238E27FC236}">
                <a16:creationId xmlns:a16="http://schemas.microsoft.com/office/drawing/2014/main" id="{DF1BEB23-33C6-4E91-8E0C-FE4DDD5AE09B}"/>
              </a:ext>
            </a:extLst>
          </p:cNvPr>
          <p:cNvSpPr>
            <a:spLocks noChangeShapeType="1"/>
          </p:cNvSpPr>
          <p:nvPr/>
        </p:nvSpPr>
        <p:spPr bwMode="auto">
          <a:xfrm>
            <a:off x="7492218" y="1926102"/>
            <a:ext cx="16764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21">
            <a:extLst>
              <a:ext uri="{FF2B5EF4-FFF2-40B4-BE49-F238E27FC236}">
                <a16:creationId xmlns:a16="http://schemas.microsoft.com/office/drawing/2014/main" id="{6CF7CDCD-A481-4CEB-98BF-8969D0224DFF}"/>
              </a:ext>
            </a:extLst>
          </p:cNvPr>
          <p:cNvGrpSpPr>
            <a:grpSpLocks/>
          </p:cNvGrpSpPr>
          <p:nvPr/>
        </p:nvGrpSpPr>
        <p:grpSpPr bwMode="auto">
          <a:xfrm>
            <a:off x="10083018" y="2002302"/>
            <a:ext cx="1676400" cy="1371600"/>
            <a:chOff x="720" y="1536"/>
            <a:chExt cx="1056" cy="864"/>
          </a:xfrm>
        </p:grpSpPr>
        <p:sp>
          <p:nvSpPr>
            <p:cNvPr id="24" name="Rectangle 22">
              <a:extLst>
                <a:ext uri="{FF2B5EF4-FFF2-40B4-BE49-F238E27FC236}">
                  <a16:creationId xmlns:a16="http://schemas.microsoft.com/office/drawing/2014/main" id="{8861D83C-F11E-4600-9F70-412E5944ADAD}"/>
                </a:ext>
              </a:extLst>
            </p:cNvPr>
            <p:cNvSpPr>
              <a:spLocks noChangeArrowheads="1"/>
            </p:cNvSpPr>
            <p:nvPr/>
          </p:nvSpPr>
          <p:spPr bwMode="auto">
            <a:xfrm>
              <a:off x="720" y="1536"/>
              <a:ext cx="105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5" name="Line 23">
              <a:extLst>
                <a:ext uri="{FF2B5EF4-FFF2-40B4-BE49-F238E27FC236}">
                  <a16:creationId xmlns:a16="http://schemas.microsoft.com/office/drawing/2014/main" id="{A4DB6007-9056-430F-854C-FAEF187DDE7F}"/>
                </a:ext>
              </a:extLst>
            </p:cNvPr>
            <p:cNvSpPr>
              <a:spLocks noChangeShapeType="1"/>
            </p:cNvSpPr>
            <p:nvPr/>
          </p:nvSpPr>
          <p:spPr bwMode="auto">
            <a:xfrm>
              <a:off x="720" y="17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Line 36">
            <a:extLst>
              <a:ext uri="{FF2B5EF4-FFF2-40B4-BE49-F238E27FC236}">
                <a16:creationId xmlns:a16="http://schemas.microsoft.com/office/drawing/2014/main" id="{A9E74B87-EAD4-4D6C-91AE-A15A2C262492}"/>
              </a:ext>
            </a:extLst>
          </p:cNvPr>
          <p:cNvSpPr>
            <a:spLocks noChangeShapeType="1"/>
          </p:cNvSpPr>
          <p:nvPr/>
        </p:nvSpPr>
        <p:spPr bwMode="auto">
          <a:xfrm flipV="1">
            <a:off x="5587218" y="3373902"/>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8">
            <a:extLst>
              <a:ext uri="{FF2B5EF4-FFF2-40B4-BE49-F238E27FC236}">
                <a16:creationId xmlns:a16="http://schemas.microsoft.com/office/drawing/2014/main" id="{F2E0EE02-8C55-4432-84A1-F2090B451029}"/>
              </a:ext>
            </a:extLst>
          </p:cNvPr>
          <p:cNvSpPr>
            <a:spLocks noChangeShapeType="1"/>
          </p:cNvSpPr>
          <p:nvPr/>
        </p:nvSpPr>
        <p:spPr bwMode="auto">
          <a:xfrm>
            <a:off x="6425418" y="2764302"/>
            <a:ext cx="1066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39">
            <a:extLst>
              <a:ext uri="{FF2B5EF4-FFF2-40B4-BE49-F238E27FC236}">
                <a16:creationId xmlns:a16="http://schemas.microsoft.com/office/drawing/2014/main" id="{F23DCDE4-5C00-48FB-84B3-8913DA6AE0DF}"/>
              </a:ext>
            </a:extLst>
          </p:cNvPr>
          <p:cNvSpPr>
            <a:spLocks noChangeShapeType="1"/>
          </p:cNvSpPr>
          <p:nvPr/>
        </p:nvSpPr>
        <p:spPr bwMode="auto">
          <a:xfrm flipH="1">
            <a:off x="9168618" y="2764302"/>
            <a:ext cx="914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1">
            <a:extLst>
              <a:ext uri="{FF2B5EF4-FFF2-40B4-BE49-F238E27FC236}">
                <a16:creationId xmlns:a16="http://schemas.microsoft.com/office/drawing/2014/main" id="{9A3D0EC8-B6FC-474A-8A4E-6D60577F0ED0}"/>
              </a:ext>
            </a:extLst>
          </p:cNvPr>
          <p:cNvSpPr>
            <a:spLocks noChangeShapeType="1"/>
          </p:cNvSpPr>
          <p:nvPr/>
        </p:nvSpPr>
        <p:spPr bwMode="auto">
          <a:xfrm>
            <a:off x="8330418" y="3615202"/>
            <a:ext cx="0" cy="825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2">
            <a:extLst>
              <a:ext uri="{FF2B5EF4-FFF2-40B4-BE49-F238E27FC236}">
                <a16:creationId xmlns:a16="http://schemas.microsoft.com/office/drawing/2014/main" id="{62BEB11F-913D-4346-A777-70AED77A5D18}"/>
              </a:ext>
            </a:extLst>
          </p:cNvPr>
          <p:cNvSpPr>
            <a:spLocks noChangeShapeType="1"/>
          </p:cNvSpPr>
          <p:nvPr/>
        </p:nvSpPr>
        <p:spPr bwMode="auto">
          <a:xfrm flipV="1">
            <a:off x="10845018" y="3373902"/>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3">
            <a:extLst>
              <a:ext uri="{FF2B5EF4-FFF2-40B4-BE49-F238E27FC236}">
                <a16:creationId xmlns:a16="http://schemas.microsoft.com/office/drawing/2014/main" id="{D02380CB-CF6F-4FDF-BEE9-E68DB7E3B5A4}"/>
              </a:ext>
            </a:extLst>
          </p:cNvPr>
          <p:cNvSpPr>
            <a:spLocks noChangeShapeType="1"/>
          </p:cNvSpPr>
          <p:nvPr/>
        </p:nvSpPr>
        <p:spPr bwMode="auto">
          <a:xfrm>
            <a:off x="6425418" y="4821702"/>
            <a:ext cx="3810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4">
            <a:extLst>
              <a:ext uri="{FF2B5EF4-FFF2-40B4-BE49-F238E27FC236}">
                <a16:creationId xmlns:a16="http://schemas.microsoft.com/office/drawing/2014/main" id="{E3CA0220-1444-433D-BA12-AAA1E3C9FF08}"/>
              </a:ext>
            </a:extLst>
          </p:cNvPr>
          <p:cNvSpPr>
            <a:spLocks noChangeShapeType="1"/>
          </p:cNvSpPr>
          <p:nvPr/>
        </p:nvSpPr>
        <p:spPr bwMode="auto">
          <a:xfrm flipV="1">
            <a:off x="6806418" y="3069102"/>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5">
            <a:extLst>
              <a:ext uri="{FF2B5EF4-FFF2-40B4-BE49-F238E27FC236}">
                <a16:creationId xmlns:a16="http://schemas.microsoft.com/office/drawing/2014/main" id="{D8230CAE-FBAA-48B5-B51B-548974661A01}"/>
              </a:ext>
            </a:extLst>
          </p:cNvPr>
          <p:cNvSpPr>
            <a:spLocks noChangeShapeType="1"/>
          </p:cNvSpPr>
          <p:nvPr/>
        </p:nvSpPr>
        <p:spPr bwMode="auto">
          <a:xfrm>
            <a:off x="6806418" y="3069102"/>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47">
            <a:extLst>
              <a:ext uri="{FF2B5EF4-FFF2-40B4-BE49-F238E27FC236}">
                <a16:creationId xmlns:a16="http://schemas.microsoft.com/office/drawing/2014/main" id="{3CD5FFE8-E2CC-40B5-AA9A-0715F66F609A}"/>
              </a:ext>
            </a:extLst>
          </p:cNvPr>
          <p:cNvSpPr>
            <a:spLocks noChangeShapeType="1"/>
          </p:cNvSpPr>
          <p:nvPr/>
        </p:nvSpPr>
        <p:spPr bwMode="auto">
          <a:xfrm flipH="1">
            <a:off x="9854418" y="4821702"/>
            <a:ext cx="3810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48">
            <a:extLst>
              <a:ext uri="{FF2B5EF4-FFF2-40B4-BE49-F238E27FC236}">
                <a16:creationId xmlns:a16="http://schemas.microsoft.com/office/drawing/2014/main" id="{AAD80615-6F2C-458F-9957-2850DB5EACA7}"/>
              </a:ext>
            </a:extLst>
          </p:cNvPr>
          <p:cNvSpPr>
            <a:spLocks noChangeShapeType="1"/>
          </p:cNvSpPr>
          <p:nvPr/>
        </p:nvSpPr>
        <p:spPr bwMode="auto">
          <a:xfrm flipV="1">
            <a:off x="9854418" y="3069102"/>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49">
            <a:extLst>
              <a:ext uri="{FF2B5EF4-FFF2-40B4-BE49-F238E27FC236}">
                <a16:creationId xmlns:a16="http://schemas.microsoft.com/office/drawing/2014/main" id="{59E94291-7EE6-4ACE-A951-EB9B50BF1F33}"/>
              </a:ext>
            </a:extLst>
          </p:cNvPr>
          <p:cNvSpPr>
            <a:spLocks noChangeShapeType="1"/>
          </p:cNvSpPr>
          <p:nvPr/>
        </p:nvSpPr>
        <p:spPr bwMode="auto">
          <a:xfrm flipH="1">
            <a:off x="9168618" y="3069102"/>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51">
            <a:extLst>
              <a:ext uri="{FF2B5EF4-FFF2-40B4-BE49-F238E27FC236}">
                <a16:creationId xmlns:a16="http://schemas.microsoft.com/office/drawing/2014/main" id="{DCBED730-CA25-4C10-93F1-678046A70E31}"/>
              </a:ext>
            </a:extLst>
          </p:cNvPr>
          <p:cNvSpPr txBox="1">
            <a:spLocks noChangeArrowheads="1"/>
          </p:cNvSpPr>
          <p:nvPr/>
        </p:nvSpPr>
        <p:spPr bwMode="auto">
          <a:xfrm>
            <a:off x="4749019" y="2002302"/>
            <a:ext cx="150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s-CO" altLang="en-US" sz="1400"/>
              <a:t>Client-side Proxy</a:t>
            </a:r>
          </a:p>
        </p:txBody>
      </p:sp>
      <p:sp>
        <p:nvSpPr>
          <p:cNvPr id="38" name="Text Box 52">
            <a:extLst>
              <a:ext uri="{FF2B5EF4-FFF2-40B4-BE49-F238E27FC236}">
                <a16:creationId xmlns:a16="http://schemas.microsoft.com/office/drawing/2014/main" id="{6E7DB910-66BF-4655-9B13-511D49A458E4}"/>
              </a:ext>
            </a:extLst>
          </p:cNvPr>
          <p:cNvSpPr txBox="1">
            <a:spLocks noChangeArrowheads="1"/>
          </p:cNvSpPr>
          <p:nvPr/>
        </p:nvSpPr>
        <p:spPr bwMode="auto">
          <a:xfrm>
            <a:off x="7666844" y="1545102"/>
            <a:ext cx="150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    Broker</a:t>
            </a:r>
          </a:p>
        </p:txBody>
      </p:sp>
      <p:sp>
        <p:nvSpPr>
          <p:cNvPr id="39" name="Text Box 53">
            <a:extLst>
              <a:ext uri="{FF2B5EF4-FFF2-40B4-BE49-F238E27FC236}">
                <a16:creationId xmlns:a16="http://schemas.microsoft.com/office/drawing/2014/main" id="{F32ADE08-135C-425A-B179-E5FDF2A15DB3}"/>
              </a:ext>
            </a:extLst>
          </p:cNvPr>
          <p:cNvSpPr txBox="1">
            <a:spLocks noChangeArrowheads="1"/>
          </p:cNvSpPr>
          <p:nvPr/>
        </p:nvSpPr>
        <p:spPr bwMode="auto">
          <a:xfrm>
            <a:off x="10083018" y="207850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Server-side Proxy</a:t>
            </a:r>
          </a:p>
        </p:txBody>
      </p:sp>
      <p:sp>
        <p:nvSpPr>
          <p:cNvPr id="40" name="Text Box 55">
            <a:extLst>
              <a:ext uri="{FF2B5EF4-FFF2-40B4-BE49-F238E27FC236}">
                <a16:creationId xmlns:a16="http://schemas.microsoft.com/office/drawing/2014/main" id="{A2E738F3-0C56-4AFB-B565-8F64509B8B54}"/>
              </a:ext>
            </a:extLst>
          </p:cNvPr>
          <p:cNvSpPr txBox="1">
            <a:spLocks noChangeArrowheads="1"/>
          </p:cNvSpPr>
          <p:nvPr/>
        </p:nvSpPr>
        <p:spPr bwMode="auto">
          <a:xfrm>
            <a:off x="10235418" y="4212102"/>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         Server</a:t>
            </a:r>
          </a:p>
        </p:txBody>
      </p:sp>
      <p:sp>
        <p:nvSpPr>
          <p:cNvPr id="41" name="Text Box 57">
            <a:extLst>
              <a:ext uri="{FF2B5EF4-FFF2-40B4-BE49-F238E27FC236}">
                <a16:creationId xmlns:a16="http://schemas.microsoft.com/office/drawing/2014/main" id="{F47D26B9-C7A1-4C91-9546-2CF7AD72EB77}"/>
              </a:ext>
            </a:extLst>
          </p:cNvPr>
          <p:cNvSpPr txBox="1">
            <a:spLocks noChangeArrowheads="1"/>
          </p:cNvSpPr>
          <p:nvPr/>
        </p:nvSpPr>
        <p:spPr bwMode="auto">
          <a:xfrm>
            <a:off x="7933543" y="4440702"/>
            <a:ext cx="698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s-CO" altLang="en-US" sz="1400"/>
              <a:t>Bridge</a:t>
            </a:r>
          </a:p>
        </p:txBody>
      </p:sp>
      <p:sp>
        <p:nvSpPr>
          <p:cNvPr id="42" name="Text Box 58">
            <a:extLst>
              <a:ext uri="{FF2B5EF4-FFF2-40B4-BE49-F238E27FC236}">
                <a16:creationId xmlns:a16="http://schemas.microsoft.com/office/drawing/2014/main" id="{B40A1EE7-305F-43BF-A11E-6CF230951A36}"/>
              </a:ext>
            </a:extLst>
          </p:cNvPr>
          <p:cNvSpPr txBox="1">
            <a:spLocks noChangeArrowheads="1"/>
          </p:cNvSpPr>
          <p:nvPr/>
        </p:nvSpPr>
        <p:spPr bwMode="auto">
          <a:xfrm>
            <a:off x="5037943" y="4135902"/>
            <a:ext cx="73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s-CO" altLang="en-US" sz="1400"/>
              <a:t>  Client</a:t>
            </a:r>
          </a:p>
        </p:txBody>
      </p:sp>
      <p:sp>
        <p:nvSpPr>
          <p:cNvPr id="43" name="Text Box 59">
            <a:extLst>
              <a:ext uri="{FF2B5EF4-FFF2-40B4-BE49-F238E27FC236}">
                <a16:creationId xmlns:a16="http://schemas.microsoft.com/office/drawing/2014/main" id="{512C6178-73C9-4EDF-A34E-5C55F1A7761F}"/>
              </a:ext>
            </a:extLst>
          </p:cNvPr>
          <p:cNvSpPr txBox="1">
            <a:spLocks noChangeArrowheads="1"/>
          </p:cNvSpPr>
          <p:nvPr/>
        </p:nvSpPr>
        <p:spPr bwMode="auto">
          <a:xfrm>
            <a:off x="4749019" y="4516902"/>
            <a:ext cx="1501775" cy="70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Call_server</a:t>
            </a:r>
          </a:p>
          <a:p>
            <a:pPr>
              <a:lnSpc>
                <a:spcPct val="30000"/>
              </a:lnSpc>
              <a:spcBef>
                <a:spcPct val="50000"/>
              </a:spcBef>
            </a:pPr>
            <a:r>
              <a:rPr lang="es-CO" altLang="en-US" sz="1400"/>
              <a:t>start_task</a:t>
            </a:r>
          </a:p>
          <a:p>
            <a:pPr>
              <a:lnSpc>
                <a:spcPct val="50000"/>
              </a:lnSpc>
              <a:spcBef>
                <a:spcPct val="50000"/>
              </a:spcBef>
            </a:pPr>
            <a:r>
              <a:rPr lang="es-CO" altLang="en-US" sz="1400"/>
              <a:t>use_broker_API</a:t>
            </a:r>
          </a:p>
        </p:txBody>
      </p:sp>
      <p:sp>
        <p:nvSpPr>
          <p:cNvPr id="44" name="Text Box 60">
            <a:extLst>
              <a:ext uri="{FF2B5EF4-FFF2-40B4-BE49-F238E27FC236}">
                <a16:creationId xmlns:a16="http://schemas.microsoft.com/office/drawing/2014/main" id="{E39BA060-6716-425F-B077-369F3F7C23C4}"/>
              </a:ext>
            </a:extLst>
          </p:cNvPr>
          <p:cNvSpPr txBox="1">
            <a:spLocks noChangeArrowheads="1"/>
          </p:cNvSpPr>
          <p:nvPr/>
        </p:nvSpPr>
        <p:spPr bwMode="auto">
          <a:xfrm>
            <a:off x="4749019" y="2383302"/>
            <a:ext cx="1501775" cy="94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Pack_data</a:t>
            </a:r>
          </a:p>
          <a:p>
            <a:pPr>
              <a:lnSpc>
                <a:spcPct val="30000"/>
              </a:lnSpc>
              <a:spcBef>
                <a:spcPct val="50000"/>
              </a:spcBef>
            </a:pPr>
            <a:r>
              <a:rPr lang="es-CO" altLang="en-US" sz="1400"/>
              <a:t>unpack_data</a:t>
            </a:r>
          </a:p>
          <a:p>
            <a:pPr>
              <a:lnSpc>
                <a:spcPct val="60000"/>
              </a:lnSpc>
              <a:spcBef>
                <a:spcPct val="50000"/>
              </a:spcBef>
            </a:pPr>
            <a:r>
              <a:rPr lang="es-CO" altLang="en-US" sz="1400"/>
              <a:t>send request</a:t>
            </a:r>
          </a:p>
          <a:p>
            <a:pPr>
              <a:lnSpc>
                <a:spcPct val="50000"/>
              </a:lnSpc>
              <a:spcBef>
                <a:spcPct val="50000"/>
              </a:spcBef>
            </a:pPr>
            <a:r>
              <a:rPr lang="es-CO" altLang="en-US" sz="1400"/>
              <a:t>return</a:t>
            </a:r>
          </a:p>
        </p:txBody>
      </p:sp>
      <p:sp>
        <p:nvSpPr>
          <p:cNvPr id="45" name="Text Box 61">
            <a:extLst>
              <a:ext uri="{FF2B5EF4-FFF2-40B4-BE49-F238E27FC236}">
                <a16:creationId xmlns:a16="http://schemas.microsoft.com/office/drawing/2014/main" id="{264A929C-0B4A-482C-AA69-42228805FB57}"/>
              </a:ext>
            </a:extLst>
          </p:cNvPr>
          <p:cNvSpPr txBox="1">
            <a:spLocks noChangeArrowheads="1"/>
          </p:cNvSpPr>
          <p:nvPr/>
        </p:nvSpPr>
        <p:spPr bwMode="auto">
          <a:xfrm>
            <a:off x="7492218" y="1926103"/>
            <a:ext cx="1676400" cy="171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Main_event_loop</a:t>
            </a:r>
          </a:p>
          <a:p>
            <a:pPr>
              <a:lnSpc>
                <a:spcPct val="20000"/>
              </a:lnSpc>
              <a:spcBef>
                <a:spcPct val="50000"/>
              </a:spcBef>
            </a:pPr>
            <a:r>
              <a:rPr lang="es-CO" altLang="en-US" sz="1400"/>
              <a:t>update_repository</a:t>
            </a:r>
          </a:p>
          <a:p>
            <a:pPr>
              <a:lnSpc>
                <a:spcPct val="40000"/>
              </a:lnSpc>
              <a:spcBef>
                <a:spcPct val="50000"/>
              </a:spcBef>
            </a:pPr>
            <a:r>
              <a:rPr lang="es-CO" altLang="en-US" sz="1400"/>
              <a:t>register-service</a:t>
            </a:r>
          </a:p>
          <a:p>
            <a:pPr>
              <a:lnSpc>
                <a:spcPct val="40000"/>
              </a:lnSpc>
              <a:spcBef>
                <a:spcPct val="50000"/>
              </a:spcBef>
            </a:pPr>
            <a:r>
              <a:rPr lang="es-CO" altLang="en-US" sz="1400"/>
              <a:t>acknoledgment</a:t>
            </a:r>
          </a:p>
          <a:p>
            <a:pPr>
              <a:lnSpc>
                <a:spcPct val="50000"/>
              </a:lnSpc>
              <a:spcBef>
                <a:spcPct val="50000"/>
              </a:spcBef>
            </a:pPr>
            <a:r>
              <a:rPr lang="es-CO" altLang="en-US" sz="1400"/>
              <a:t>find_server</a:t>
            </a:r>
          </a:p>
          <a:p>
            <a:pPr>
              <a:lnSpc>
                <a:spcPct val="50000"/>
              </a:lnSpc>
              <a:spcBef>
                <a:spcPct val="50000"/>
              </a:spcBef>
            </a:pPr>
            <a:r>
              <a:rPr lang="es-CO" altLang="en-US" sz="1400"/>
              <a:t>find_client</a:t>
            </a:r>
          </a:p>
          <a:p>
            <a:pPr>
              <a:lnSpc>
                <a:spcPct val="50000"/>
              </a:lnSpc>
              <a:spcBef>
                <a:spcPct val="50000"/>
              </a:spcBef>
            </a:pPr>
            <a:r>
              <a:rPr lang="es-CO" altLang="en-US" sz="1400"/>
              <a:t>forward_request</a:t>
            </a:r>
          </a:p>
          <a:p>
            <a:pPr>
              <a:lnSpc>
                <a:spcPct val="50000"/>
              </a:lnSpc>
              <a:spcBef>
                <a:spcPct val="50000"/>
              </a:spcBef>
            </a:pPr>
            <a:r>
              <a:rPr lang="es-CO" altLang="en-US" sz="1400"/>
              <a:t>forward_response</a:t>
            </a:r>
          </a:p>
        </p:txBody>
      </p:sp>
      <p:sp>
        <p:nvSpPr>
          <p:cNvPr id="46" name="Text Box 62">
            <a:extLst>
              <a:ext uri="{FF2B5EF4-FFF2-40B4-BE49-F238E27FC236}">
                <a16:creationId xmlns:a16="http://schemas.microsoft.com/office/drawing/2014/main" id="{A23B616D-885C-4FDC-8FF6-A529FD26E402}"/>
              </a:ext>
            </a:extLst>
          </p:cNvPr>
          <p:cNvSpPr txBox="1">
            <a:spLocks noChangeArrowheads="1"/>
          </p:cNvSpPr>
          <p:nvPr/>
        </p:nvSpPr>
        <p:spPr bwMode="auto">
          <a:xfrm>
            <a:off x="10143343" y="2383303"/>
            <a:ext cx="13651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s-CO" altLang="en-US" sz="1400"/>
              <a:t>Pack_data</a:t>
            </a:r>
          </a:p>
          <a:p>
            <a:r>
              <a:rPr lang="es-CO" altLang="en-US" sz="1400"/>
              <a:t>unpack_data</a:t>
            </a:r>
          </a:p>
          <a:p>
            <a:r>
              <a:rPr lang="es-CO" altLang="en-US" sz="1400"/>
              <a:t>call_service</a:t>
            </a:r>
          </a:p>
          <a:p>
            <a:r>
              <a:rPr lang="es-CO" altLang="en-US" sz="1400"/>
              <a:t>send_response</a:t>
            </a:r>
          </a:p>
        </p:txBody>
      </p:sp>
      <p:sp>
        <p:nvSpPr>
          <p:cNvPr id="47" name="Text Box 63">
            <a:extLst>
              <a:ext uri="{FF2B5EF4-FFF2-40B4-BE49-F238E27FC236}">
                <a16:creationId xmlns:a16="http://schemas.microsoft.com/office/drawing/2014/main" id="{CE7F8269-2551-4C09-8715-969CB701853F}"/>
              </a:ext>
            </a:extLst>
          </p:cNvPr>
          <p:cNvSpPr txBox="1">
            <a:spLocks noChangeArrowheads="1"/>
          </p:cNvSpPr>
          <p:nvPr/>
        </p:nvSpPr>
        <p:spPr bwMode="auto">
          <a:xfrm>
            <a:off x="10235418" y="4440703"/>
            <a:ext cx="1524000" cy="111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Initialize</a:t>
            </a:r>
          </a:p>
          <a:p>
            <a:pPr>
              <a:lnSpc>
                <a:spcPct val="30000"/>
              </a:lnSpc>
              <a:spcBef>
                <a:spcPct val="50000"/>
              </a:spcBef>
            </a:pPr>
            <a:r>
              <a:rPr lang="es-CO" altLang="en-US" sz="1400"/>
              <a:t>register_service</a:t>
            </a:r>
          </a:p>
          <a:p>
            <a:pPr>
              <a:lnSpc>
                <a:spcPct val="50000"/>
              </a:lnSpc>
              <a:spcBef>
                <a:spcPct val="50000"/>
              </a:spcBef>
            </a:pPr>
            <a:r>
              <a:rPr lang="es-CO" altLang="en-US" sz="1400"/>
              <a:t>enter_main_loop</a:t>
            </a:r>
          </a:p>
          <a:p>
            <a:pPr>
              <a:lnSpc>
                <a:spcPct val="40000"/>
              </a:lnSpc>
              <a:spcBef>
                <a:spcPct val="50000"/>
              </a:spcBef>
            </a:pPr>
            <a:r>
              <a:rPr lang="es-CO" altLang="en-US" sz="1400"/>
              <a:t>run_service</a:t>
            </a:r>
          </a:p>
          <a:p>
            <a:pPr>
              <a:lnSpc>
                <a:spcPct val="50000"/>
              </a:lnSpc>
              <a:spcBef>
                <a:spcPct val="50000"/>
              </a:spcBef>
            </a:pPr>
            <a:r>
              <a:rPr lang="es-CO" altLang="en-US" sz="1400"/>
              <a:t>use_broker_API</a:t>
            </a:r>
          </a:p>
        </p:txBody>
      </p:sp>
      <p:sp>
        <p:nvSpPr>
          <p:cNvPr id="48" name="Text Box 64">
            <a:extLst>
              <a:ext uri="{FF2B5EF4-FFF2-40B4-BE49-F238E27FC236}">
                <a16:creationId xmlns:a16="http://schemas.microsoft.com/office/drawing/2014/main" id="{D65944AB-F289-4802-AAF9-F80AF44FF326}"/>
              </a:ext>
            </a:extLst>
          </p:cNvPr>
          <p:cNvSpPr txBox="1">
            <a:spLocks noChangeArrowheads="1"/>
          </p:cNvSpPr>
          <p:nvPr/>
        </p:nvSpPr>
        <p:spPr bwMode="auto">
          <a:xfrm>
            <a:off x="7492219" y="4869327"/>
            <a:ext cx="1730375" cy="964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spcBef>
                <a:spcPct val="50000"/>
              </a:spcBef>
            </a:pPr>
            <a:r>
              <a:rPr lang="es-CO" altLang="en-US" sz="1400"/>
              <a:t>Pack_data</a:t>
            </a:r>
          </a:p>
          <a:p>
            <a:pPr>
              <a:lnSpc>
                <a:spcPct val="40000"/>
              </a:lnSpc>
              <a:spcBef>
                <a:spcPct val="50000"/>
              </a:spcBef>
            </a:pPr>
            <a:r>
              <a:rPr lang="es-CO" altLang="en-US" sz="1400"/>
              <a:t>unpack_data</a:t>
            </a:r>
          </a:p>
          <a:p>
            <a:pPr>
              <a:lnSpc>
                <a:spcPct val="60000"/>
              </a:lnSpc>
              <a:spcBef>
                <a:spcPct val="50000"/>
              </a:spcBef>
            </a:pPr>
            <a:r>
              <a:rPr lang="es-CO" altLang="en-US" sz="1400"/>
              <a:t>forward_message</a:t>
            </a:r>
          </a:p>
          <a:p>
            <a:pPr>
              <a:lnSpc>
                <a:spcPct val="50000"/>
              </a:lnSpc>
              <a:spcBef>
                <a:spcPct val="50000"/>
              </a:spcBef>
            </a:pPr>
            <a:r>
              <a:rPr lang="es-CO" altLang="en-US" sz="1400"/>
              <a:t>transmit_message</a:t>
            </a:r>
          </a:p>
        </p:txBody>
      </p:sp>
    </p:spTree>
    <p:extLst>
      <p:ext uri="{BB962C8B-B14F-4D97-AF65-F5344CB8AC3E}">
        <p14:creationId xmlns:p14="http://schemas.microsoft.com/office/powerpoint/2010/main" val="1767769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5F9055D-81D4-48C6-8B54-0674FCF20C87}"/>
              </a:ext>
            </a:extLst>
          </p:cNvPr>
          <p:cNvSpPr>
            <a:spLocks noGrp="1" noChangeArrowheads="1"/>
          </p:cNvSpPr>
          <p:nvPr>
            <p:ph type="title"/>
          </p:nvPr>
        </p:nvSpPr>
        <p:spPr>
          <a:xfrm>
            <a:off x="1136428" y="627564"/>
            <a:ext cx="7474172" cy="1325563"/>
          </a:xfrm>
        </p:spPr>
        <p:txBody>
          <a:bodyPr>
            <a:normAutofit/>
          </a:bodyPr>
          <a:lstStyle/>
          <a:p>
            <a:r>
              <a:rPr lang="es-CO" altLang="en-US" dirty="0" err="1">
                <a:effectLst>
                  <a:outerShdw blurRad="38100" dist="38100" dir="2700000" algn="tl">
                    <a:srgbClr val="000000">
                      <a:alpha val="43137"/>
                    </a:srgbClr>
                  </a:outerShdw>
                </a:effectLst>
              </a:rPr>
              <a:t>Broker</a:t>
            </a:r>
            <a:r>
              <a:rPr lang="es-CO" altLang="en-US" dirty="0">
                <a:effectLst>
                  <a:outerShdw blurRad="38100" dist="38100" dir="2700000" algn="tl">
                    <a:srgbClr val="000000">
                      <a:alpha val="43137"/>
                    </a:srgbClr>
                  </a:outerShdw>
                </a:effectLst>
              </a:rPr>
              <a:t> </a:t>
            </a:r>
            <a:r>
              <a:rPr lang="es-CO" altLang="en-US" dirty="0" err="1">
                <a:effectLst>
                  <a:outerShdw blurRad="38100" dist="38100" dir="2700000" algn="tl">
                    <a:srgbClr val="000000">
                      <a:alpha val="43137"/>
                    </a:srgbClr>
                  </a:outerShdw>
                </a:effectLst>
              </a:rPr>
              <a:t>Benefits</a:t>
            </a:r>
            <a:endParaRPr lang="es-CO" altLang="en-US" dirty="0">
              <a:effectLst>
                <a:outerShdw blurRad="38100" dist="38100" dir="2700000" algn="tl">
                  <a:srgbClr val="000000">
                    <a:alpha val="43137"/>
                  </a:srgbClr>
                </a:outerShdw>
              </a:effectLst>
            </a:endParaRPr>
          </a:p>
        </p:txBody>
      </p:sp>
      <p:sp>
        <p:nvSpPr>
          <p:cNvPr id="34819" name="Rectangle 3">
            <a:extLst>
              <a:ext uri="{FF2B5EF4-FFF2-40B4-BE49-F238E27FC236}">
                <a16:creationId xmlns:a16="http://schemas.microsoft.com/office/drawing/2014/main" id="{B0825EA1-6097-4571-A9C2-670AB41DB390}"/>
              </a:ext>
            </a:extLst>
          </p:cNvPr>
          <p:cNvSpPr>
            <a:spLocks noGrp="1" noChangeArrowheads="1"/>
          </p:cNvSpPr>
          <p:nvPr>
            <p:ph type="body" idx="1"/>
          </p:nvPr>
        </p:nvSpPr>
        <p:spPr>
          <a:xfrm>
            <a:off x="1136429" y="2278173"/>
            <a:ext cx="6467867" cy="3450613"/>
          </a:xfrm>
        </p:spPr>
        <p:txBody>
          <a:bodyPr anchor="ctr">
            <a:normAutofit/>
          </a:bodyPr>
          <a:lstStyle/>
          <a:p>
            <a:pPr marL="571500" indent="-571500">
              <a:defRPr/>
            </a:pPr>
            <a:r>
              <a:rPr lang="es-CO" altLang="en-US" sz="2400" dirty="0" err="1">
                <a:effectLst>
                  <a:outerShdw blurRad="38100" dist="38100" dir="2700000" algn="tl">
                    <a:srgbClr val="000000">
                      <a:alpha val="43137"/>
                    </a:srgbClr>
                  </a:outerShdw>
                </a:effectLst>
              </a:rPr>
              <a:t>Location</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transparency</a:t>
            </a:r>
            <a:endParaRPr lang="es-CO" altLang="en-US" sz="2400" dirty="0">
              <a:effectLst>
                <a:outerShdw blurRad="38100" dist="38100" dir="2700000" algn="tl">
                  <a:srgbClr val="000000">
                    <a:alpha val="43137"/>
                  </a:srgbClr>
                </a:outerShdw>
              </a:effectLst>
            </a:endParaRPr>
          </a:p>
          <a:p>
            <a:pPr marL="571500" indent="-571500">
              <a:defRPr/>
            </a:pPr>
            <a:r>
              <a:rPr lang="es-CO" altLang="en-US" sz="2400" dirty="0" err="1">
                <a:effectLst>
                  <a:outerShdw blurRad="38100" dist="38100" dir="2700000" algn="tl">
                    <a:srgbClr val="000000">
                      <a:alpha val="43137"/>
                    </a:srgbClr>
                  </a:outerShdw>
                </a:effectLst>
              </a:rPr>
              <a:t>Components</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changeability</a:t>
            </a:r>
            <a:r>
              <a:rPr lang="es-CO" altLang="en-US" sz="2400" dirty="0">
                <a:effectLst>
                  <a:outerShdw blurRad="38100" dist="38100" dir="2700000" algn="tl">
                    <a:srgbClr val="000000">
                      <a:alpha val="43137"/>
                    </a:srgbClr>
                  </a:outerShdw>
                </a:effectLst>
              </a:rPr>
              <a:t> and </a:t>
            </a:r>
            <a:r>
              <a:rPr lang="es-CO" altLang="en-US" sz="2400" dirty="0" err="1">
                <a:effectLst>
                  <a:outerShdw blurRad="38100" dist="38100" dir="2700000" algn="tl">
                    <a:srgbClr val="000000">
                      <a:alpha val="43137"/>
                    </a:srgbClr>
                  </a:outerShdw>
                </a:effectLst>
              </a:rPr>
              <a:t>extensibility</a:t>
            </a:r>
            <a:endParaRPr lang="es-CO" altLang="en-US" sz="2400" dirty="0">
              <a:effectLst>
                <a:outerShdw blurRad="38100" dist="38100" dir="2700000" algn="tl">
                  <a:srgbClr val="000000">
                    <a:alpha val="43137"/>
                  </a:srgbClr>
                </a:outerShdw>
              </a:effectLst>
            </a:endParaRPr>
          </a:p>
          <a:p>
            <a:pPr marL="571500" indent="-571500">
              <a:defRPr/>
            </a:pPr>
            <a:r>
              <a:rPr lang="es-CO" altLang="en-US" sz="2400" dirty="0" err="1">
                <a:effectLst>
                  <a:outerShdw blurRad="38100" dist="38100" dir="2700000" algn="tl">
                    <a:srgbClr val="000000">
                      <a:alpha val="43137"/>
                    </a:srgbClr>
                  </a:outerShdw>
                </a:effectLst>
              </a:rPr>
              <a:t>Broker</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system</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portability</a:t>
            </a:r>
            <a:endParaRPr lang="es-CO" altLang="en-US" sz="2400" dirty="0">
              <a:effectLst>
                <a:outerShdw blurRad="38100" dist="38100" dir="2700000" algn="tl">
                  <a:srgbClr val="000000">
                    <a:alpha val="43137"/>
                  </a:srgbClr>
                </a:outerShdw>
              </a:effectLst>
            </a:endParaRPr>
          </a:p>
          <a:p>
            <a:pPr marL="571500" indent="-571500">
              <a:defRPr/>
            </a:pPr>
            <a:r>
              <a:rPr lang="es-CO" altLang="en-US" sz="2400" dirty="0" err="1">
                <a:effectLst>
                  <a:outerShdw blurRad="38100" dist="38100" dir="2700000" algn="tl">
                    <a:srgbClr val="000000">
                      <a:alpha val="43137"/>
                    </a:srgbClr>
                  </a:outerShdw>
                </a:effectLst>
              </a:rPr>
              <a:t>Broker</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systems</a:t>
            </a:r>
            <a:r>
              <a:rPr lang="es-CO" altLang="en-US" sz="2400" dirty="0">
                <a:effectLst>
                  <a:outerShdw blurRad="38100" dist="38100" dir="2700000" algn="tl">
                    <a:srgbClr val="000000">
                      <a:alpha val="43137"/>
                    </a:srgbClr>
                  </a:outerShdw>
                </a:effectLst>
              </a:rPr>
              <a:t> </a:t>
            </a:r>
            <a:r>
              <a:rPr lang="es-CO" altLang="en-US" sz="2400" dirty="0" err="1">
                <a:effectLst>
                  <a:outerShdw blurRad="38100" dist="38100" dir="2700000" algn="tl">
                    <a:srgbClr val="000000">
                      <a:alpha val="43137"/>
                    </a:srgbClr>
                  </a:outerShdw>
                </a:effectLst>
              </a:rPr>
              <a:t>interoperability</a:t>
            </a:r>
            <a:endParaRPr lang="es-CO" altLang="en-US" sz="2400" dirty="0">
              <a:effectLst>
                <a:outerShdw blurRad="38100" dist="38100" dir="2700000" algn="tl">
                  <a:srgbClr val="000000">
                    <a:alpha val="43137"/>
                  </a:srgbClr>
                </a:outerShdw>
              </a:effectLst>
            </a:endParaRPr>
          </a:p>
          <a:p>
            <a:pPr marL="571500" indent="-571500">
              <a:defRPr/>
            </a:pPr>
            <a:r>
              <a:rPr lang="es-CO" altLang="en-US" sz="2400" dirty="0" err="1">
                <a:effectLst>
                  <a:outerShdw blurRad="38100" dist="38100" dir="2700000" algn="tl">
                    <a:srgbClr val="000000">
                      <a:alpha val="43137"/>
                    </a:srgbClr>
                  </a:outerShdw>
                </a:effectLst>
              </a:rPr>
              <a:t>Reusability</a:t>
            </a:r>
            <a:endParaRPr lang="es-CO" altLang="en-US" sz="2400" dirty="0">
              <a:effectLst>
                <a:outerShdw blurRad="38100" dist="38100" dir="2700000" algn="tl">
                  <a:srgbClr val="000000">
                    <a:alpha val="43137"/>
                  </a:srgbClr>
                </a:outerShdw>
              </a:effectLst>
            </a:endParaRPr>
          </a:p>
          <a:p>
            <a:pPr>
              <a:defRPr/>
            </a:pPr>
            <a:endParaRPr lang="es-CO" altLang="en-US" sz="2400" dirty="0">
              <a:effectLst>
                <a:outerShdw blurRad="38100" dist="38100" dir="2700000" algn="tl">
                  <a:srgbClr val="000000">
                    <a:alpha val="43137"/>
                  </a:srgbClr>
                </a:outerShdw>
              </a:effectLst>
            </a:endParaRPr>
          </a:p>
        </p:txBody>
      </p:sp>
      <p:sp>
        <p:nvSpPr>
          <p:cNvPr id="69638"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ity">
            <a:extLst>
              <a:ext uri="{FF2B5EF4-FFF2-40B4-BE49-F238E27FC236}">
                <a16:creationId xmlns:a16="http://schemas.microsoft.com/office/drawing/2014/main" id="{C2D8FD4B-60A2-4604-A7B9-A44E30C7B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9" name="Picture 2" descr="Image result for software architecture image">
            <a:extLst>
              <a:ext uri="{FF2B5EF4-FFF2-40B4-BE49-F238E27FC236}">
                <a16:creationId xmlns:a16="http://schemas.microsoft.com/office/drawing/2014/main" id="{2F27D995-7AE8-4AC8-B0EC-2A4BDF6A2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0658" name="Rectangle 2">
            <a:extLst>
              <a:ext uri="{FF2B5EF4-FFF2-40B4-BE49-F238E27FC236}">
                <a16:creationId xmlns:a16="http://schemas.microsoft.com/office/drawing/2014/main" id="{CBD6F2BE-B48E-42C9-9580-4FB934E74607}"/>
              </a:ext>
            </a:extLst>
          </p:cNvPr>
          <p:cNvSpPr>
            <a:spLocks noGrp="1" noChangeArrowheads="1"/>
          </p:cNvSpPr>
          <p:nvPr>
            <p:ph type="title"/>
          </p:nvPr>
        </p:nvSpPr>
        <p:spPr>
          <a:xfrm>
            <a:off x="640079" y="2053641"/>
            <a:ext cx="3669161" cy="2760098"/>
          </a:xfrm>
        </p:spPr>
        <p:txBody>
          <a:bodyPr>
            <a:normAutofit/>
          </a:bodyPr>
          <a:lstStyle/>
          <a:p>
            <a:r>
              <a:rPr lang="es-CO" altLang="en-US">
                <a:solidFill>
                  <a:srgbClr val="FFFFFF"/>
                </a:solidFill>
              </a:rPr>
              <a:t>Broker Liabilities</a:t>
            </a:r>
          </a:p>
        </p:txBody>
      </p:sp>
      <p:sp>
        <p:nvSpPr>
          <p:cNvPr id="70659" name="Rectangle 3">
            <a:extLst>
              <a:ext uri="{FF2B5EF4-FFF2-40B4-BE49-F238E27FC236}">
                <a16:creationId xmlns:a16="http://schemas.microsoft.com/office/drawing/2014/main" id="{C56E325D-2465-401D-920E-47BCBC6F1A67}"/>
              </a:ext>
            </a:extLst>
          </p:cNvPr>
          <p:cNvSpPr>
            <a:spLocks noGrp="1" noChangeArrowheads="1"/>
          </p:cNvSpPr>
          <p:nvPr>
            <p:ph type="body" idx="1"/>
          </p:nvPr>
        </p:nvSpPr>
        <p:spPr>
          <a:xfrm>
            <a:off x="6090574" y="801866"/>
            <a:ext cx="5306084" cy="5230634"/>
          </a:xfrm>
        </p:spPr>
        <p:txBody>
          <a:bodyPr anchor="ctr">
            <a:normAutofit/>
          </a:bodyPr>
          <a:lstStyle/>
          <a:p>
            <a:pPr marL="571500" indent="-571500"/>
            <a:r>
              <a:rPr lang="es-CO" altLang="en-US" sz="2400" dirty="0" err="1">
                <a:solidFill>
                  <a:srgbClr val="000000"/>
                </a:solidFill>
              </a:rPr>
              <a:t>Restricted</a:t>
            </a:r>
            <a:r>
              <a:rPr lang="es-CO" altLang="en-US" sz="2400" dirty="0">
                <a:solidFill>
                  <a:srgbClr val="000000"/>
                </a:solidFill>
              </a:rPr>
              <a:t> </a:t>
            </a:r>
            <a:r>
              <a:rPr lang="es-CO" altLang="en-US" sz="2400" dirty="0" err="1">
                <a:solidFill>
                  <a:srgbClr val="000000"/>
                </a:solidFill>
              </a:rPr>
              <a:t>efficiency</a:t>
            </a:r>
            <a:r>
              <a:rPr lang="es-CO" altLang="en-US" sz="2400" dirty="0">
                <a:solidFill>
                  <a:srgbClr val="000000"/>
                </a:solidFill>
              </a:rPr>
              <a:t> </a:t>
            </a:r>
            <a:r>
              <a:rPr lang="es-CO" altLang="en-US" sz="2400" dirty="0" err="1">
                <a:solidFill>
                  <a:srgbClr val="000000"/>
                </a:solidFill>
              </a:rPr>
              <a:t>due</a:t>
            </a:r>
            <a:r>
              <a:rPr lang="es-CO" altLang="en-US" sz="2400" dirty="0">
                <a:solidFill>
                  <a:srgbClr val="000000"/>
                </a:solidFill>
              </a:rPr>
              <a:t> </a:t>
            </a:r>
            <a:r>
              <a:rPr lang="es-CO" altLang="en-US" sz="2400" dirty="0" err="1">
                <a:solidFill>
                  <a:srgbClr val="000000"/>
                </a:solidFill>
              </a:rPr>
              <a:t>to</a:t>
            </a:r>
            <a:r>
              <a:rPr lang="es-CO" altLang="en-US" sz="2400" dirty="0">
                <a:solidFill>
                  <a:srgbClr val="000000"/>
                </a:solidFill>
              </a:rPr>
              <a:t> </a:t>
            </a:r>
            <a:r>
              <a:rPr lang="es-CO" altLang="en-US" sz="2400" dirty="0" err="1">
                <a:solidFill>
                  <a:srgbClr val="000000"/>
                </a:solidFill>
              </a:rPr>
              <a:t>indirection</a:t>
            </a:r>
            <a:endParaRPr lang="es-CO" altLang="en-US" sz="2400" dirty="0">
              <a:solidFill>
                <a:srgbClr val="000000"/>
              </a:solidFill>
            </a:endParaRPr>
          </a:p>
          <a:p>
            <a:pPr marL="571500" indent="-571500"/>
            <a:r>
              <a:rPr lang="es-CO" altLang="en-US" sz="2400" dirty="0" err="1">
                <a:solidFill>
                  <a:srgbClr val="000000"/>
                </a:solidFill>
              </a:rPr>
              <a:t>Lower</a:t>
            </a:r>
            <a:r>
              <a:rPr lang="es-CO" altLang="en-US" sz="2400" dirty="0">
                <a:solidFill>
                  <a:srgbClr val="000000"/>
                </a:solidFill>
              </a:rPr>
              <a:t> </a:t>
            </a:r>
            <a:r>
              <a:rPr lang="es-CO" altLang="en-US" sz="2400" dirty="0" err="1">
                <a:solidFill>
                  <a:srgbClr val="000000"/>
                </a:solidFill>
              </a:rPr>
              <a:t>fault</a:t>
            </a:r>
            <a:r>
              <a:rPr lang="es-CO" altLang="en-US" sz="2400" dirty="0">
                <a:solidFill>
                  <a:srgbClr val="000000"/>
                </a:solidFill>
              </a:rPr>
              <a:t> </a:t>
            </a:r>
            <a:r>
              <a:rPr lang="es-CO" altLang="en-US" sz="2400" dirty="0" err="1">
                <a:solidFill>
                  <a:srgbClr val="000000"/>
                </a:solidFill>
              </a:rPr>
              <a:t>tolerance</a:t>
            </a:r>
            <a:r>
              <a:rPr lang="es-CO" altLang="en-US" sz="2400" dirty="0">
                <a:solidFill>
                  <a:srgbClr val="000000"/>
                </a:solidFill>
              </a:rPr>
              <a:t>. May </a:t>
            </a:r>
            <a:r>
              <a:rPr lang="es-CO" altLang="en-US" sz="2400" dirty="0" err="1">
                <a:solidFill>
                  <a:srgbClr val="000000"/>
                </a:solidFill>
              </a:rPr>
              <a:t>need</a:t>
            </a:r>
            <a:r>
              <a:rPr lang="es-CO" altLang="en-US" sz="2400" dirty="0">
                <a:solidFill>
                  <a:srgbClr val="000000"/>
                </a:solidFill>
              </a:rPr>
              <a:t> </a:t>
            </a:r>
            <a:r>
              <a:rPr lang="es-CO" altLang="en-US" sz="2400" dirty="0" err="1">
                <a:solidFill>
                  <a:srgbClr val="000000"/>
                </a:solidFill>
              </a:rPr>
              <a:t>object</a:t>
            </a:r>
            <a:r>
              <a:rPr lang="es-CO" altLang="en-US" sz="2400" dirty="0">
                <a:solidFill>
                  <a:srgbClr val="000000"/>
                </a:solidFill>
              </a:rPr>
              <a:t> </a:t>
            </a:r>
            <a:r>
              <a:rPr lang="es-CO" altLang="en-US" sz="2400" dirty="0" err="1">
                <a:solidFill>
                  <a:srgbClr val="000000"/>
                </a:solidFill>
              </a:rPr>
              <a:t>replication</a:t>
            </a:r>
            <a:r>
              <a:rPr lang="es-CO" altLang="en-US" sz="2400" dirty="0">
                <a:solidFill>
                  <a:srgbClr val="000000"/>
                </a:solidFill>
              </a:rPr>
              <a:t> </a:t>
            </a:r>
            <a:r>
              <a:rPr lang="es-CO" altLang="en-US" sz="2400" dirty="0" err="1">
                <a:solidFill>
                  <a:srgbClr val="000000"/>
                </a:solidFill>
              </a:rPr>
              <a:t>for</a:t>
            </a:r>
            <a:r>
              <a:rPr lang="es-CO" altLang="en-US" sz="2400" dirty="0">
                <a:solidFill>
                  <a:srgbClr val="000000"/>
                </a:solidFill>
              </a:rPr>
              <a:t> </a:t>
            </a:r>
            <a:r>
              <a:rPr lang="es-CO" altLang="en-US" sz="2400" dirty="0" err="1">
                <a:solidFill>
                  <a:srgbClr val="000000"/>
                </a:solidFill>
              </a:rPr>
              <a:t>higher</a:t>
            </a:r>
            <a:r>
              <a:rPr lang="es-CO" altLang="en-US" sz="2400" dirty="0">
                <a:solidFill>
                  <a:srgbClr val="000000"/>
                </a:solidFill>
              </a:rPr>
              <a:t> </a:t>
            </a:r>
            <a:r>
              <a:rPr lang="es-CO" altLang="en-US" sz="2400" dirty="0" err="1">
                <a:solidFill>
                  <a:srgbClr val="000000"/>
                </a:solidFill>
              </a:rPr>
              <a:t>fault</a:t>
            </a:r>
            <a:r>
              <a:rPr lang="es-CO" altLang="en-US" sz="2400" dirty="0">
                <a:solidFill>
                  <a:srgbClr val="000000"/>
                </a:solidFill>
              </a:rPr>
              <a:t> </a:t>
            </a:r>
            <a:r>
              <a:rPr lang="es-CO" altLang="en-US" sz="2400" dirty="0" err="1">
                <a:solidFill>
                  <a:srgbClr val="000000"/>
                </a:solidFill>
              </a:rPr>
              <a:t>tolerance</a:t>
            </a:r>
            <a:r>
              <a:rPr lang="es-CO" altLang="en-US" sz="2400" dirty="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4" name="Rectangle 2">
            <a:extLst>
              <a:ext uri="{FF2B5EF4-FFF2-40B4-BE49-F238E27FC236}">
                <a16:creationId xmlns:a16="http://schemas.microsoft.com/office/drawing/2014/main" id="{81716E5B-391A-4026-99DA-2413AA21A9E2}"/>
              </a:ext>
            </a:extLst>
          </p:cNvPr>
          <p:cNvSpPr>
            <a:spLocks noGrp="1" noChangeArrowheads="1"/>
          </p:cNvSpPr>
          <p:nvPr>
            <p:ph type="title"/>
          </p:nvPr>
        </p:nvSpPr>
        <p:spPr>
          <a:xfrm>
            <a:off x="863029" y="1012004"/>
            <a:ext cx="3416158" cy="4795408"/>
          </a:xfrm>
        </p:spPr>
        <p:txBody>
          <a:bodyPr>
            <a:normAutofit/>
          </a:bodyPr>
          <a:lstStyle/>
          <a:p>
            <a:pPr eaLnBrk="1" hangingPunct="1"/>
            <a:r>
              <a:rPr lang="en-US" altLang="en-US">
                <a:solidFill>
                  <a:srgbClr val="FFFFFF"/>
                </a:solidFill>
              </a:rPr>
              <a:t>View &amp; Viewpoint</a:t>
            </a:r>
          </a:p>
        </p:txBody>
      </p:sp>
      <p:graphicFrame>
        <p:nvGraphicFramePr>
          <p:cNvPr id="28677" name="Rectangle 3">
            <a:extLst>
              <a:ext uri="{FF2B5EF4-FFF2-40B4-BE49-F238E27FC236}">
                <a16:creationId xmlns:a16="http://schemas.microsoft.com/office/drawing/2014/main" id="{59FC4DE7-39FB-4081-BC5D-B4CA481C96C5}"/>
              </a:ext>
            </a:extLst>
          </p:cNvPr>
          <p:cNvGraphicFramePr/>
          <p:nvPr>
            <p:extLst>
              <p:ext uri="{D42A27DB-BD31-4B8C-83A1-F6EECF244321}">
                <p14:modId xmlns:p14="http://schemas.microsoft.com/office/powerpoint/2010/main" val="362705002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86501AE5-E237-4575-8572-0E9ACDF128EC}"/>
              </a:ext>
            </a:extLst>
          </p:cNvPr>
          <p:cNvSpPr>
            <a:spLocks noGrp="1"/>
          </p:cNvSpPr>
          <p:nvPr>
            <p:ph type="title"/>
          </p:nvPr>
        </p:nvSpPr>
        <p:spPr>
          <a:xfrm>
            <a:off x="671971" y="163107"/>
            <a:ext cx="7474172"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3200" b="1" dirty="0">
                <a:latin typeface="Arial" panose="020B0604020202020204" pitchFamily="34" charset="0"/>
                <a:cs typeface="Arial" panose="020B0604020202020204" pitchFamily="34" charset="0"/>
                <a:sym typeface="Arial" panose="020B0604020202020204" pitchFamily="34" charset="0"/>
              </a:rPr>
              <a:t>The Model-View-Controller (MVC) Architectural Pattern</a:t>
            </a:r>
            <a:endParaRPr lang="en-US" altLang="en-US" sz="3200" dirty="0"/>
          </a:p>
        </p:txBody>
      </p:sp>
      <p:sp>
        <p:nvSpPr>
          <p:cNvPr id="74755" name="Rectangle 5">
            <a:extLst>
              <a:ext uri="{FF2B5EF4-FFF2-40B4-BE49-F238E27FC236}">
                <a16:creationId xmlns:a16="http://schemas.microsoft.com/office/drawing/2014/main" id="{C5670BE5-3C4B-4B14-B1E1-B80E0EE92FD6}"/>
              </a:ext>
            </a:extLst>
          </p:cNvPr>
          <p:cNvSpPr>
            <a:spLocks noGrp="1"/>
          </p:cNvSpPr>
          <p:nvPr>
            <p:ph type="body" idx="1"/>
          </p:nvPr>
        </p:nvSpPr>
        <p:spPr>
          <a:xfrm>
            <a:off x="449943" y="2278173"/>
            <a:ext cx="8160657" cy="3450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chor="ctr">
            <a:noAutofit/>
          </a:bodyPr>
          <a:lstStyle/>
          <a:p>
            <a:pPr>
              <a:spcBef>
                <a:spcPts val="500"/>
              </a:spcBef>
            </a:pPr>
            <a:r>
              <a:rPr lang="en-US" altLang="en-US" sz="2200" dirty="0">
                <a:latin typeface="Times New Roman" panose="02020603050405020304" pitchFamily="18" charset="0"/>
                <a:sym typeface="Times New Roman" panose="02020603050405020304" pitchFamily="18" charset="0"/>
              </a:rPr>
              <a:t>Architectural pattern to help </a:t>
            </a:r>
            <a:r>
              <a:rPr lang="en-US" altLang="en-US" sz="2200" b="1" u="sng" dirty="0">
                <a:latin typeface="Times New Roman" panose="02020603050405020304" pitchFamily="18" charset="0"/>
                <a:sym typeface="Times New Roman" panose="02020603050405020304" pitchFamily="18" charset="0"/>
              </a:rPr>
              <a:t>separate </a:t>
            </a:r>
            <a:r>
              <a:rPr lang="en-US" altLang="en-US" sz="2200" b="1" i="1" u="sng" dirty="0">
                <a:latin typeface="Times New Roman" panose="02020603050405020304" pitchFamily="18" charset="0"/>
                <a:sym typeface="Times New Roman" panose="02020603050405020304" pitchFamily="18" charset="0"/>
              </a:rPr>
              <a:t>user interface layer</a:t>
            </a:r>
            <a:r>
              <a:rPr lang="en-US" altLang="en-US" sz="2200" b="1" u="sng" dirty="0">
                <a:latin typeface="Times New Roman" panose="02020603050405020304" pitchFamily="18" charset="0"/>
                <a:sym typeface="Times New Roman" panose="02020603050405020304" pitchFamily="18" charset="0"/>
              </a:rPr>
              <a:t> from other parts of the system </a:t>
            </a:r>
          </a:p>
          <a:p>
            <a:pPr>
              <a:spcBef>
                <a:spcPts val="500"/>
              </a:spcBef>
            </a:pPr>
            <a:r>
              <a:rPr lang="en-US" altLang="en-US" sz="2200" dirty="0">
                <a:latin typeface="Times New Roman" panose="02020603050405020304" pitchFamily="18" charset="0"/>
                <a:sym typeface="Times New Roman" panose="02020603050405020304" pitchFamily="18" charset="0"/>
              </a:rPr>
              <a:t>Great way to have </a:t>
            </a:r>
            <a:r>
              <a:rPr lang="en-US" altLang="en-US" sz="2200" b="1" dirty="0">
                <a:latin typeface="Times New Roman" panose="02020603050405020304" pitchFamily="18" charset="0"/>
                <a:sym typeface="Times New Roman" panose="02020603050405020304" pitchFamily="18" charset="0"/>
              </a:rPr>
              <a:t>layered cohesion</a:t>
            </a:r>
            <a:r>
              <a:rPr lang="en-US" altLang="en-US" sz="2200" dirty="0">
                <a:latin typeface="Times New Roman" panose="02020603050405020304" pitchFamily="18" charset="0"/>
                <a:sym typeface="Times New Roman" panose="02020603050405020304" pitchFamily="18" charset="0"/>
              </a:rPr>
              <a:t>. </a:t>
            </a:r>
            <a:endParaRPr lang="en-US" altLang="en-US" sz="2200" u="sng" dirty="0">
              <a:latin typeface="Times New Roman" panose="02020603050405020304" pitchFamily="18" charset="0"/>
              <a:sym typeface="Times New Roman" panose="02020603050405020304" pitchFamily="18" charset="0"/>
            </a:endParaRPr>
          </a:p>
          <a:p>
            <a:pPr>
              <a:spcBef>
                <a:spcPts val="500"/>
              </a:spcBef>
            </a:pPr>
            <a:r>
              <a:rPr lang="en-US" altLang="en-US" sz="2200" b="1" dirty="0">
                <a:latin typeface="Times New Roman" panose="02020603050405020304" pitchFamily="18" charset="0"/>
                <a:sym typeface="Times New Roman" panose="02020603050405020304" pitchFamily="18" charset="0"/>
              </a:rPr>
              <a:t>Coupling</a:t>
            </a:r>
            <a:r>
              <a:rPr lang="en-US" altLang="en-US" sz="2200" dirty="0">
                <a:latin typeface="Times New Roman" panose="02020603050405020304" pitchFamily="18" charset="0"/>
                <a:sym typeface="Times New Roman" panose="02020603050405020304" pitchFamily="18" charset="0"/>
              </a:rPr>
              <a:t> </a:t>
            </a:r>
            <a:r>
              <a:rPr lang="en-US" altLang="en-US" sz="2200" u="sng" dirty="0">
                <a:latin typeface="Times New Roman" panose="02020603050405020304" pitchFamily="18" charset="0"/>
                <a:sym typeface="Times New Roman" panose="02020603050405020304" pitchFamily="18" charset="0"/>
              </a:rPr>
              <a:t>reduced</a:t>
            </a:r>
            <a:r>
              <a:rPr lang="en-US" altLang="en-US" sz="2200" dirty="0">
                <a:latin typeface="Times New Roman" panose="02020603050405020304" pitchFamily="18" charset="0"/>
                <a:sym typeface="Times New Roman" panose="02020603050405020304" pitchFamily="18" charset="0"/>
              </a:rPr>
              <a:t> between UI layer and rest of  system.</a:t>
            </a:r>
          </a:p>
          <a:p>
            <a:pPr>
              <a:spcBef>
                <a:spcPts val="500"/>
              </a:spcBef>
            </a:pPr>
            <a:r>
              <a:rPr lang="en-US" altLang="en-US" sz="2200" dirty="0">
                <a:latin typeface="Times New Roman" panose="02020603050405020304" pitchFamily="18" charset="0"/>
                <a:sym typeface="Times New Roman" panose="02020603050405020304" pitchFamily="18" charset="0"/>
              </a:rPr>
              <a:t>Very popular architectural pattern….</a:t>
            </a:r>
          </a:p>
          <a:p>
            <a:pPr>
              <a:spcBef>
                <a:spcPts val="500"/>
              </a:spcBef>
              <a:buFont typeface="Wingdings" panose="05000000000000000000" pitchFamily="2" charset="2"/>
              <a:buChar char="•"/>
            </a:pPr>
            <a:endParaRPr lang="en-US" altLang="en-US" sz="2200" dirty="0">
              <a:latin typeface="Times New Roman" panose="02020603050405020304" pitchFamily="18" charset="0"/>
              <a:sym typeface="Times New Roman" panose="02020603050405020304" pitchFamily="18" charset="0"/>
            </a:endParaRPr>
          </a:p>
          <a:p>
            <a:pPr>
              <a:spcBef>
                <a:spcPts val="500"/>
              </a:spcBef>
              <a:buFont typeface="Wingdings" panose="05000000000000000000" pitchFamily="2" charset="2"/>
              <a:buChar char="•"/>
            </a:pPr>
            <a:r>
              <a:rPr lang="en-US" altLang="en-US" sz="2200" b="1" dirty="0">
                <a:latin typeface="Times New Roman" panose="02020603050405020304" pitchFamily="18" charset="0"/>
                <a:sym typeface="Times New Roman" panose="02020603050405020304" pitchFamily="18" charset="0"/>
              </a:rPr>
              <a:t>THE MVC pattern separates the </a:t>
            </a:r>
          </a:p>
          <a:p>
            <a:pPr marL="384175" lvl="1" indent="-193675">
              <a:buFont typeface="Wingdings" panose="05000000000000000000" pitchFamily="2" charset="2"/>
              <a:buChar char="•"/>
            </a:pPr>
            <a:r>
              <a:rPr lang="en-US" altLang="en-US" sz="2200" b="1" dirty="0">
                <a:latin typeface="Times New Roman" panose="02020603050405020304" pitchFamily="18" charset="0"/>
                <a:sym typeface="Times New Roman" panose="02020603050405020304" pitchFamily="18" charset="0"/>
              </a:rPr>
              <a:t>Model:  </a:t>
            </a:r>
            <a:r>
              <a:rPr lang="en-US" altLang="en-US" sz="2200" dirty="0">
                <a:latin typeface="Times New Roman" panose="02020603050405020304" pitchFamily="18" charset="0"/>
                <a:sym typeface="Times New Roman" panose="02020603050405020304" pitchFamily="18" charset="0"/>
              </a:rPr>
              <a:t>the</a:t>
            </a:r>
            <a:r>
              <a:rPr lang="en-US" altLang="en-US" sz="2200" b="1" dirty="0">
                <a:latin typeface="Times New Roman" panose="02020603050405020304" pitchFamily="18" charset="0"/>
                <a:sym typeface="Times New Roman" panose="02020603050405020304" pitchFamily="18" charset="0"/>
              </a:rPr>
              <a:t> </a:t>
            </a:r>
            <a:r>
              <a:rPr lang="en-US" altLang="en-US" sz="2200" dirty="0">
                <a:latin typeface="Times New Roman" panose="02020603050405020304" pitchFamily="18" charset="0"/>
                <a:sym typeface="Times New Roman" panose="02020603050405020304" pitchFamily="18" charset="0"/>
              </a:rPr>
              <a:t>functional layer (business entities, ‘key   </a:t>
            </a:r>
          </a:p>
          <a:p>
            <a:pPr marL="384175" lvl="1" indent="-193675">
              <a:buFont typeface="Wingdings" panose="05000000000000000000" pitchFamily="2" charset="2"/>
              <a:buChar char="•"/>
            </a:pPr>
            <a:r>
              <a:rPr lang="en-US" altLang="en-US" sz="2200" dirty="0">
                <a:latin typeface="Times New Roman" panose="02020603050405020304" pitchFamily="18" charset="0"/>
                <a:sym typeface="Times New Roman" panose="02020603050405020304" pitchFamily="18" charset="0"/>
              </a:rPr>
              <a:t>    abstractions,’ the objects, relations, ...) from the </a:t>
            </a:r>
          </a:p>
          <a:p>
            <a:pPr marL="384175" lvl="1" indent="-193675">
              <a:buFont typeface="Wingdings" panose="05000000000000000000" pitchFamily="2" charset="2"/>
              <a:buChar char="•"/>
            </a:pPr>
            <a:r>
              <a:rPr lang="en-US" altLang="en-US" sz="2200" b="1" dirty="0">
                <a:latin typeface="Times New Roman" panose="02020603050405020304" pitchFamily="18" charset="0"/>
                <a:sym typeface="Times New Roman" panose="02020603050405020304" pitchFamily="18" charset="0"/>
              </a:rPr>
              <a:t>View</a:t>
            </a:r>
            <a:r>
              <a:rPr lang="en-US" altLang="en-US" sz="2200" dirty="0">
                <a:latin typeface="Times New Roman" panose="02020603050405020304" pitchFamily="18" charset="0"/>
                <a:sym typeface="Times New Roman" panose="02020603050405020304" pitchFamily="18" charset="0"/>
              </a:rPr>
              <a:t>:  the user interface and the </a:t>
            </a:r>
          </a:p>
          <a:p>
            <a:pPr marL="384175" lvl="1" indent="-193675">
              <a:spcBef>
                <a:spcPts val="600"/>
              </a:spcBef>
              <a:buFont typeface="Wingdings" panose="05000000000000000000" pitchFamily="2" charset="2"/>
              <a:buChar char="•"/>
            </a:pPr>
            <a:r>
              <a:rPr lang="en-US" altLang="en-US" sz="2200" b="1" u="sng" dirty="0">
                <a:latin typeface="Times New Roman" panose="02020603050405020304" pitchFamily="18" charset="0"/>
                <a:sym typeface="Times New Roman" panose="02020603050405020304" pitchFamily="18" charset="0"/>
              </a:rPr>
              <a:t>Controller;  </a:t>
            </a:r>
            <a:r>
              <a:rPr lang="en-US" altLang="en-US" sz="2200" dirty="0">
                <a:latin typeface="Times New Roman" panose="02020603050405020304" pitchFamily="18" charset="0"/>
                <a:sym typeface="Times New Roman" panose="02020603050405020304" pitchFamily="18" charset="0"/>
              </a:rPr>
              <a:t> the </a:t>
            </a:r>
            <a:r>
              <a:rPr lang="en-US" altLang="en-US" sz="2200" b="1" dirty="0">
                <a:latin typeface="Times New Roman" panose="02020603050405020304" pitchFamily="18" charset="0"/>
                <a:sym typeface="Times New Roman" panose="02020603050405020304" pitchFamily="18" charset="0"/>
              </a:rPr>
              <a:t>director / sequencer</a:t>
            </a:r>
            <a:r>
              <a:rPr lang="en-US" altLang="en-US" sz="2200" dirty="0">
                <a:latin typeface="Times New Roman" panose="02020603050405020304" pitchFamily="18" charset="0"/>
                <a:sym typeface="Times New Roman" panose="02020603050405020304" pitchFamily="18" charset="0"/>
              </a:rPr>
              <a:t> of the activities in response to the user.  </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FB650875-9737-4C2F-A665-6955BEEE1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E8E508A6-B1EF-4709-BA40-FA2E1E694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86501AE5-E237-4575-8572-0E9ACDF128EC}"/>
              </a:ext>
            </a:extLst>
          </p:cNvPr>
          <p:cNvSpPr>
            <a:spLocks noGrp="1"/>
          </p:cNvSpPr>
          <p:nvPr>
            <p:ph type="title"/>
          </p:nvPr>
        </p:nvSpPr>
        <p:spPr>
          <a:xfrm>
            <a:off x="189535" y="452"/>
            <a:ext cx="9790429"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b="1" dirty="0">
                <a:latin typeface="Arial" panose="020B0604020202020204" pitchFamily="34" charset="0"/>
                <a:cs typeface="Arial" panose="020B0604020202020204" pitchFamily="34" charset="0"/>
                <a:sym typeface="Arial" panose="020B0604020202020204" pitchFamily="34" charset="0"/>
              </a:rPr>
              <a:t>The Model-View-Controller (MVC) Architectural Pattern</a:t>
            </a:r>
            <a:br>
              <a:rPr lang="en-US" altLang="en-US" sz="2800" b="1" dirty="0">
                <a:latin typeface="Arial" panose="020B0604020202020204" pitchFamily="34" charset="0"/>
                <a:cs typeface="Arial" panose="020B0604020202020204" pitchFamily="34" charset="0"/>
                <a:sym typeface="Arial" panose="020B0604020202020204" pitchFamily="34" charset="0"/>
              </a:rPr>
            </a:br>
            <a:r>
              <a:rPr lang="en-US" altLang="en-US" sz="2800" b="1" dirty="0">
                <a:latin typeface="Arial" panose="020B0604020202020204" pitchFamily="34" charset="0"/>
                <a:cs typeface="Arial" panose="020B0604020202020204" pitchFamily="34" charset="0"/>
                <a:sym typeface="Arial" panose="020B0604020202020204" pitchFamily="34" charset="0"/>
              </a:rPr>
              <a:t>Example</a:t>
            </a:r>
            <a:endParaRPr lang="en-US" altLang="en-US" sz="2800"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FB650875-9737-4C2F-A665-6955BEEE1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E8E508A6-B1EF-4709-BA40-FA2E1E694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image.png">
            <a:extLst>
              <a:ext uri="{FF2B5EF4-FFF2-40B4-BE49-F238E27FC236}">
                <a16:creationId xmlns:a16="http://schemas.microsoft.com/office/drawing/2014/main" id="{C5F5286A-9460-4909-B884-FA214214C5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6077" y="3600451"/>
            <a:ext cx="67056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AutoShape 6">
            <a:extLst>
              <a:ext uri="{FF2B5EF4-FFF2-40B4-BE49-F238E27FC236}">
                <a16:creationId xmlns:a16="http://schemas.microsoft.com/office/drawing/2014/main" id="{C465C5F3-CC98-4137-AF21-D0A9FD84B76F}"/>
              </a:ext>
            </a:extLst>
          </p:cNvPr>
          <p:cNvSpPr>
            <a:spLocks/>
          </p:cNvSpPr>
          <p:nvPr/>
        </p:nvSpPr>
        <p:spPr bwMode="auto">
          <a:xfrm>
            <a:off x="488053" y="1104901"/>
            <a:ext cx="7991475" cy="1752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Pct val="100000"/>
              <a:buFontTx/>
              <a:buChar char="•"/>
            </a:pPr>
            <a:r>
              <a:rPr lang="en-US" altLang="en-US" sz="1800" dirty="0">
                <a:solidFill>
                  <a:srgbClr val="000000"/>
                </a:solidFill>
                <a:latin typeface="Times New Roman" panose="02020603050405020304" pitchFamily="18" charset="0"/>
                <a:sym typeface="Times New Roman" panose="02020603050405020304" pitchFamily="18" charset="0"/>
              </a:rPr>
              <a:t>  MVC exhibits </a:t>
            </a:r>
            <a:r>
              <a:rPr lang="en-US" altLang="en-US" sz="1800" b="1" u="sng" dirty="0">
                <a:solidFill>
                  <a:srgbClr val="000000"/>
                </a:solidFill>
                <a:latin typeface="Times New Roman" panose="02020603050405020304" pitchFamily="18" charset="0"/>
                <a:sym typeface="Times New Roman" panose="02020603050405020304" pitchFamily="18" charset="0"/>
              </a:rPr>
              <a:t>layered</a:t>
            </a:r>
            <a:r>
              <a:rPr lang="en-US" altLang="en-US" sz="1800" u="sng" dirty="0">
                <a:solidFill>
                  <a:srgbClr val="000000"/>
                </a:solidFill>
                <a:latin typeface="Times New Roman" panose="02020603050405020304" pitchFamily="18" charset="0"/>
                <a:sym typeface="Times New Roman" panose="02020603050405020304" pitchFamily="18" charset="0"/>
              </a:rPr>
              <a:t> </a:t>
            </a:r>
            <a:r>
              <a:rPr lang="en-US" altLang="en-US" sz="1800" b="1" u="sng" dirty="0">
                <a:solidFill>
                  <a:srgbClr val="000000"/>
                </a:solidFill>
                <a:latin typeface="Times New Roman" panose="02020603050405020304" pitchFamily="18" charset="0"/>
                <a:sym typeface="Times New Roman" panose="02020603050405020304" pitchFamily="18" charset="0"/>
              </a:rPr>
              <a:t>cohesion</a:t>
            </a:r>
            <a:r>
              <a:rPr lang="en-US" altLang="en-US" sz="1800" dirty="0">
                <a:solidFill>
                  <a:srgbClr val="000000"/>
                </a:solidFill>
                <a:latin typeface="Times New Roman" panose="02020603050405020304" pitchFamily="18" charset="0"/>
                <a:sym typeface="Times New Roman" panose="02020603050405020304" pitchFamily="18" charset="0"/>
              </a:rPr>
              <a:t>, as the model </a:t>
            </a:r>
            <a:r>
              <a:rPr lang="en-US" altLang="en-US" sz="1800" b="1" dirty="0">
                <a:solidFill>
                  <a:srgbClr val="FF0000"/>
                </a:solidFill>
                <a:latin typeface="Times New Roman" panose="02020603050405020304" pitchFamily="18" charset="0"/>
                <a:sym typeface="Times New Roman" panose="02020603050405020304" pitchFamily="18" charset="0"/>
              </a:rPr>
              <a:t>has no idea </a:t>
            </a:r>
          </a:p>
          <a:p>
            <a:pPr eaLnBrk="1">
              <a:spcBef>
                <a:spcPct val="0"/>
              </a:spcBef>
              <a:buClrTx/>
              <a:buSzTx/>
              <a:buFontTx/>
              <a:buNone/>
            </a:pPr>
            <a:r>
              <a:rPr lang="en-US" altLang="en-US" sz="1800" dirty="0">
                <a:solidFill>
                  <a:srgbClr val="000000"/>
                </a:solidFill>
                <a:latin typeface="Times New Roman" panose="02020603050405020304" pitchFamily="18" charset="0"/>
                <a:sym typeface="Times New Roman" panose="02020603050405020304" pitchFamily="18" charset="0"/>
              </a:rPr>
              <a:t>    what view and controller are attached to it (doesn’t care!).  </a:t>
            </a:r>
          </a:p>
          <a:p>
            <a:pPr eaLnBrk="1">
              <a:spcBef>
                <a:spcPct val="0"/>
              </a:spcBef>
              <a:buClrTx/>
              <a:buSzPct val="100000"/>
              <a:buFontTx/>
              <a:buChar char="•"/>
            </a:pPr>
            <a:r>
              <a:rPr lang="en-US" altLang="en-US" sz="1800" dirty="0">
                <a:solidFill>
                  <a:srgbClr val="000000"/>
                </a:solidFill>
                <a:latin typeface="Times New Roman" panose="02020603050405020304" pitchFamily="18" charset="0"/>
                <a:sym typeface="Times New Roman" panose="02020603050405020304" pitchFamily="18" charset="0"/>
              </a:rPr>
              <a:t>   </a:t>
            </a:r>
            <a:r>
              <a:rPr lang="en-US" altLang="en-US" sz="1800" b="1" dirty="0">
                <a:solidFill>
                  <a:srgbClr val="000000"/>
                </a:solidFill>
                <a:latin typeface="Times New Roman" panose="02020603050405020304" pitchFamily="18" charset="0"/>
                <a:sym typeface="Times New Roman" panose="02020603050405020304" pitchFamily="18" charset="0"/>
              </a:rPr>
              <a:t>Model</a:t>
            </a:r>
            <a:r>
              <a:rPr lang="en-US" altLang="en-US" sz="1800" dirty="0">
                <a:solidFill>
                  <a:srgbClr val="000000"/>
                </a:solidFill>
                <a:latin typeface="Times New Roman" panose="02020603050405020304" pitchFamily="18" charset="0"/>
                <a:sym typeface="Times New Roman" panose="02020603050405020304" pitchFamily="18" charset="0"/>
              </a:rPr>
              <a:t> is ‘</a:t>
            </a:r>
            <a:r>
              <a:rPr lang="en-US" altLang="en-US" sz="1800" u="sng" dirty="0">
                <a:solidFill>
                  <a:srgbClr val="000000"/>
                </a:solidFill>
                <a:latin typeface="Times New Roman" panose="02020603050405020304" pitchFamily="18" charset="0"/>
                <a:sym typeface="Times New Roman" panose="02020603050405020304" pitchFamily="18" charset="0"/>
              </a:rPr>
              <a:t>passive</a:t>
            </a:r>
            <a:r>
              <a:rPr lang="en-US" altLang="en-US" sz="1800" dirty="0">
                <a:solidFill>
                  <a:srgbClr val="000000"/>
                </a:solidFill>
                <a:latin typeface="Times New Roman" panose="02020603050405020304" pitchFamily="18" charset="0"/>
                <a:sym typeface="Times New Roman" panose="02020603050405020304" pitchFamily="18" charset="0"/>
              </a:rPr>
              <a:t>’ in this respect.</a:t>
            </a:r>
          </a:p>
          <a:p>
            <a:pPr eaLnBrk="1">
              <a:spcBef>
                <a:spcPct val="0"/>
              </a:spcBef>
              <a:buClrTx/>
              <a:buSzPct val="100000"/>
              <a:buFontTx/>
              <a:buChar char="•"/>
            </a:pPr>
            <a:r>
              <a:rPr lang="en-US" altLang="en-US" sz="1800" dirty="0">
                <a:solidFill>
                  <a:srgbClr val="000000"/>
                </a:solidFill>
                <a:latin typeface="Times New Roman" panose="02020603050405020304" pitchFamily="18" charset="0"/>
                <a:sym typeface="Times New Roman" panose="02020603050405020304" pitchFamily="18" charset="0"/>
              </a:rPr>
              <a:t>   The </a:t>
            </a:r>
            <a:r>
              <a:rPr lang="en-US" altLang="en-US" sz="1800" b="1" dirty="0">
                <a:solidFill>
                  <a:srgbClr val="000000"/>
                </a:solidFill>
                <a:latin typeface="Times New Roman" panose="02020603050405020304" pitchFamily="18" charset="0"/>
                <a:sym typeface="Times New Roman" panose="02020603050405020304" pitchFamily="18" charset="0"/>
              </a:rPr>
              <a:t>View</a:t>
            </a:r>
            <a:r>
              <a:rPr lang="en-US" altLang="en-US" sz="1800" dirty="0">
                <a:solidFill>
                  <a:srgbClr val="000000"/>
                </a:solidFill>
                <a:latin typeface="Times New Roman" panose="02020603050405020304" pitchFamily="18" charset="0"/>
                <a:sym typeface="Times New Roman" panose="02020603050405020304" pitchFamily="18" charset="0"/>
              </a:rPr>
              <a:t> (UI), business services (controller), and </a:t>
            </a:r>
            <a:r>
              <a:rPr lang="en-US" altLang="en-US" sz="1800" b="1" dirty="0">
                <a:solidFill>
                  <a:srgbClr val="000000"/>
                </a:solidFill>
                <a:latin typeface="Times New Roman" panose="02020603050405020304" pitchFamily="18" charset="0"/>
                <a:sym typeface="Times New Roman" panose="02020603050405020304" pitchFamily="18" charset="0"/>
              </a:rPr>
              <a:t>model</a:t>
            </a:r>
            <a:r>
              <a:rPr lang="en-US" altLang="en-US" sz="1800" dirty="0">
                <a:solidFill>
                  <a:srgbClr val="000000"/>
                </a:solidFill>
                <a:latin typeface="Times New Roman" panose="02020603050405020304" pitchFamily="18" charset="0"/>
                <a:sym typeface="Times New Roman" panose="02020603050405020304" pitchFamily="18" charset="0"/>
              </a:rPr>
              <a:t> </a:t>
            </a:r>
          </a:p>
          <a:p>
            <a:pPr eaLnBrk="1">
              <a:spcBef>
                <a:spcPct val="0"/>
              </a:spcBef>
              <a:buClrTx/>
              <a:buSzTx/>
              <a:buFontTx/>
              <a:buNone/>
            </a:pPr>
            <a:r>
              <a:rPr lang="en-US" altLang="en-US" sz="1800" dirty="0">
                <a:solidFill>
                  <a:srgbClr val="000000"/>
                </a:solidFill>
                <a:latin typeface="Times New Roman" panose="02020603050405020304" pitchFamily="18" charset="0"/>
                <a:sym typeface="Times New Roman" panose="02020603050405020304" pitchFamily="18" charset="0"/>
              </a:rPr>
              <a:t>    (business entities / core abstractions) will reside in </a:t>
            </a:r>
            <a:r>
              <a:rPr lang="en-US" altLang="en-US" sz="1800" b="1" u="sng" dirty="0">
                <a:solidFill>
                  <a:srgbClr val="000000"/>
                </a:solidFill>
                <a:latin typeface="Times New Roman" panose="02020603050405020304" pitchFamily="18" charset="0"/>
                <a:sym typeface="Times New Roman" panose="02020603050405020304" pitchFamily="18" charset="0"/>
              </a:rPr>
              <a:t>different architectural</a:t>
            </a:r>
            <a:r>
              <a:rPr lang="en-US" altLang="en-US" sz="1800" u="sng" dirty="0">
                <a:solidFill>
                  <a:srgbClr val="000000"/>
                </a:solidFill>
                <a:latin typeface="Times New Roman" panose="02020603050405020304" pitchFamily="18" charset="0"/>
                <a:sym typeface="Times New Roman" panose="02020603050405020304" pitchFamily="18" charset="0"/>
              </a:rPr>
              <a:t> </a:t>
            </a:r>
            <a:r>
              <a:rPr lang="en-US" altLang="en-US" sz="1800" b="1" u="sng" dirty="0">
                <a:solidFill>
                  <a:srgbClr val="000000"/>
                </a:solidFill>
                <a:latin typeface="Times New Roman" panose="02020603050405020304" pitchFamily="18" charset="0"/>
                <a:sym typeface="Times New Roman" panose="02020603050405020304" pitchFamily="18" charset="0"/>
              </a:rPr>
              <a:t>layers</a:t>
            </a:r>
            <a:r>
              <a:rPr lang="en-US" altLang="en-US" sz="1800" dirty="0">
                <a:solidFill>
                  <a:srgbClr val="000000"/>
                </a:solidFill>
                <a:latin typeface="Times New Roman" panose="02020603050405020304" pitchFamily="18" charset="0"/>
                <a:sym typeface="Times New Roman" panose="02020603050405020304" pitchFamily="18" charset="0"/>
              </a:rPr>
              <a:t>.  </a:t>
            </a:r>
            <a:endParaRPr lang="en-US" altLang="en-US" sz="1200" dirty="0">
              <a:solidFill>
                <a:srgbClr val="000000"/>
              </a:solidFill>
              <a:latin typeface="Helvetica" panose="020B0604020202020204" pitchFamily="34" charset="0"/>
              <a:sym typeface="Helvetica" panose="020B0604020202020204" pitchFamily="34" charset="0"/>
            </a:endParaRPr>
          </a:p>
        </p:txBody>
      </p:sp>
      <p:sp>
        <p:nvSpPr>
          <p:cNvPr id="12" name="AutoShape 7">
            <a:extLst>
              <a:ext uri="{FF2B5EF4-FFF2-40B4-BE49-F238E27FC236}">
                <a16:creationId xmlns:a16="http://schemas.microsoft.com/office/drawing/2014/main" id="{46C9BB6D-AFE6-4A25-B90D-223AC3408059}"/>
              </a:ext>
            </a:extLst>
          </p:cNvPr>
          <p:cNvSpPr>
            <a:spLocks/>
          </p:cNvSpPr>
          <p:nvPr/>
        </p:nvSpPr>
        <p:spPr bwMode="auto">
          <a:xfrm>
            <a:off x="1080191" y="5981702"/>
            <a:ext cx="7596187" cy="701675"/>
          </a:xfrm>
          <a:custGeom>
            <a:avLst/>
            <a:gdLst>
              <a:gd name="T0" fmla="*/ 2147483646 w 21600"/>
              <a:gd name="T1" fmla="*/ 370229588 h 21600"/>
              <a:gd name="T2" fmla="*/ 2147483646 w 21600"/>
              <a:gd name="T3" fmla="*/ 370229588 h 21600"/>
              <a:gd name="T4" fmla="*/ 2147483646 w 21600"/>
              <a:gd name="T5" fmla="*/ 370229588 h 21600"/>
              <a:gd name="T6" fmla="*/ 2147483646 w 21600"/>
              <a:gd name="T7" fmla="*/ 37022958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There may be special cases when no controller component is created, but</a:t>
            </a:r>
          </a:p>
          <a:p>
            <a:pPr eaLnBrk="1">
              <a:spcBef>
                <a:spcPct val="0"/>
              </a:spcBef>
              <a:buClrTx/>
              <a:buSzTx/>
              <a:buFontTx/>
              <a:buNone/>
            </a:pPr>
            <a:r>
              <a:rPr lang="en-US" altLang="en-US" sz="2000">
                <a:solidFill>
                  <a:srgbClr val="000000"/>
                </a:solidFill>
                <a:latin typeface="Times New Roman" panose="02020603050405020304" pitchFamily="18" charset="0"/>
                <a:sym typeface="Times New Roman" panose="02020603050405020304" pitchFamily="18" charset="0"/>
              </a:rPr>
              <a:t> the separation of the model from the view is still essential.</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13" name="AutoShape 8">
            <a:extLst>
              <a:ext uri="{FF2B5EF4-FFF2-40B4-BE49-F238E27FC236}">
                <a16:creationId xmlns:a16="http://schemas.microsoft.com/office/drawing/2014/main" id="{60B7754E-72AF-4A68-B5E0-458A94CE7236}"/>
              </a:ext>
            </a:extLst>
          </p:cNvPr>
          <p:cNvSpPr>
            <a:spLocks/>
          </p:cNvSpPr>
          <p:nvPr/>
        </p:nvSpPr>
        <p:spPr bwMode="auto">
          <a:xfrm>
            <a:off x="5837927" y="4849814"/>
            <a:ext cx="1995488" cy="520700"/>
          </a:xfrm>
          <a:custGeom>
            <a:avLst/>
            <a:gdLst>
              <a:gd name="T0" fmla="*/ 2147483646 w 21600"/>
              <a:gd name="T1" fmla="*/ 151295219 h 21600"/>
              <a:gd name="T2" fmla="*/ 2147483646 w 21600"/>
              <a:gd name="T3" fmla="*/ 151295219 h 21600"/>
              <a:gd name="T4" fmla="*/ 2147483646 w 21600"/>
              <a:gd name="T5" fmla="*/ 151295219 h 21600"/>
              <a:gd name="T6" fmla="*/ 2147483646 w 21600"/>
              <a:gd name="T7" fmla="*/ 15129521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400" b="1">
                <a:solidFill>
                  <a:srgbClr val="000000"/>
                </a:solidFill>
                <a:latin typeface="Times New Roman" panose="02020603050405020304" pitchFamily="18" charset="0"/>
                <a:sym typeface="Times New Roman" panose="02020603050405020304" pitchFamily="18" charset="0"/>
              </a:rPr>
              <a:t>(from perspective of the</a:t>
            </a:r>
          </a:p>
          <a:p>
            <a:pPr eaLnBrk="1">
              <a:spcBef>
                <a:spcPct val="0"/>
              </a:spcBef>
              <a:buClrTx/>
              <a:buSzTx/>
              <a:buFontTx/>
              <a:buNone/>
            </a:pPr>
            <a:r>
              <a:rPr lang="en-US" altLang="en-US" sz="1400" b="1">
                <a:solidFill>
                  <a:srgbClr val="000000"/>
                </a:solidFill>
                <a:latin typeface="Times New Roman" panose="02020603050405020304" pitchFamily="18" charset="0"/>
                <a:sym typeface="Times New Roman" panose="02020603050405020304" pitchFamily="18" charset="0"/>
              </a:rPr>
              <a:t>Controller…)</a:t>
            </a:r>
            <a:endParaRPr lang="en-US" altLang="en-US" sz="1200">
              <a:solidFill>
                <a:srgbClr val="000000"/>
              </a:solidFill>
              <a:latin typeface="Helvetica" panose="020B0604020202020204" pitchFamily="34" charset="0"/>
              <a:sym typeface="Helvetica" panose="020B0604020202020204" pitchFamily="34" charset="0"/>
            </a:endParaRPr>
          </a:p>
        </p:txBody>
      </p:sp>
      <p:sp>
        <p:nvSpPr>
          <p:cNvPr id="14" name="TextBox 1">
            <a:extLst>
              <a:ext uri="{FF2B5EF4-FFF2-40B4-BE49-F238E27FC236}">
                <a16:creationId xmlns:a16="http://schemas.microsoft.com/office/drawing/2014/main" id="{9E9B599F-CBDB-447C-80B6-528A685C2C6D}"/>
              </a:ext>
            </a:extLst>
          </p:cNvPr>
          <p:cNvSpPr txBox="1">
            <a:spLocks noChangeArrowheads="1"/>
          </p:cNvSpPr>
          <p:nvPr/>
        </p:nvSpPr>
        <p:spPr bwMode="auto">
          <a:xfrm>
            <a:off x="748402" y="2809877"/>
            <a:ext cx="3060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eaLnBrk="1">
              <a:spcBef>
                <a:spcPct val="0"/>
              </a:spcBef>
              <a:buClrTx/>
              <a:buSzTx/>
              <a:buFontTx/>
              <a:buNone/>
            </a:pPr>
            <a:r>
              <a:rPr lang="en-US" altLang="en-US" sz="1200">
                <a:solidFill>
                  <a:srgbClr val="FF0000"/>
                </a:solidFill>
                <a:latin typeface="Helvetica" panose="020B0604020202020204" pitchFamily="34" charset="0"/>
                <a:sym typeface="Helvetica" panose="020B0604020202020204" pitchFamily="34" charset="0"/>
              </a:rPr>
              <a:t>Discuss the arrows…and their directions…</a:t>
            </a:r>
          </a:p>
        </p:txBody>
      </p:sp>
    </p:spTree>
    <p:extLst>
      <p:ext uri="{BB962C8B-B14F-4D97-AF65-F5344CB8AC3E}">
        <p14:creationId xmlns:p14="http://schemas.microsoft.com/office/powerpoint/2010/main" val="1026477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86501AE5-E237-4575-8572-0E9ACDF128EC}"/>
              </a:ext>
            </a:extLst>
          </p:cNvPr>
          <p:cNvSpPr>
            <a:spLocks noGrp="1"/>
          </p:cNvSpPr>
          <p:nvPr>
            <p:ph type="title"/>
          </p:nvPr>
        </p:nvSpPr>
        <p:spPr>
          <a:xfrm>
            <a:off x="189535" y="452"/>
            <a:ext cx="9790429" cy="13255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rmAutofit/>
          </a:bodyPr>
          <a:lstStyle/>
          <a:p>
            <a:pPr eaLnBrk="1"/>
            <a:r>
              <a:rPr lang="en-US" altLang="en-US" sz="2800" b="1" dirty="0">
                <a:latin typeface="Arial" panose="020B0604020202020204" pitchFamily="34" charset="0"/>
                <a:cs typeface="Arial" panose="020B0604020202020204" pitchFamily="34" charset="0"/>
                <a:sym typeface="Arial" panose="020B0604020202020204" pitchFamily="34" charset="0"/>
              </a:rPr>
              <a:t>The Model-View-Controller (MVC) Architectural Pattern</a:t>
            </a:r>
            <a:br>
              <a:rPr lang="en-US" altLang="en-US" sz="2800" b="1" dirty="0">
                <a:latin typeface="Arial" panose="020B0604020202020204" pitchFamily="34" charset="0"/>
                <a:cs typeface="Arial" panose="020B0604020202020204" pitchFamily="34" charset="0"/>
                <a:sym typeface="Arial" panose="020B0604020202020204" pitchFamily="34" charset="0"/>
              </a:rPr>
            </a:br>
            <a:r>
              <a:rPr lang="en-US" altLang="en-US" sz="2800" b="1" dirty="0">
                <a:latin typeface="Arial" panose="020B0604020202020204" pitchFamily="34" charset="0"/>
                <a:cs typeface="Arial" panose="020B0604020202020204" pitchFamily="34" charset="0"/>
                <a:sym typeface="Arial" panose="020B0604020202020204" pitchFamily="34" charset="0"/>
              </a:rPr>
              <a:t> Design Principles</a:t>
            </a:r>
            <a:endParaRPr lang="en-US" altLang="en-US" sz="2800"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heckmark">
            <a:extLst>
              <a:ext uri="{FF2B5EF4-FFF2-40B4-BE49-F238E27FC236}">
                <a16:creationId xmlns:a16="http://schemas.microsoft.com/office/drawing/2014/main" id="{FB650875-9737-4C2F-A665-6955BEEE1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2" descr="Image result for software architecture image">
            <a:extLst>
              <a:ext uri="{FF2B5EF4-FFF2-40B4-BE49-F238E27FC236}">
                <a16:creationId xmlns:a16="http://schemas.microsoft.com/office/drawing/2014/main" id="{E8E508A6-B1EF-4709-BA40-FA2E1E694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987" y="2580032"/>
            <a:ext cx="1131955" cy="169793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5">
            <a:extLst>
              <a:ext uri="{FF2B5EF4-FFF2-40B4-BE49-F238E27FC236}">
                <a16:creationId xmlns:a16="http://schemas.microsoft.com/office/drawing/2014/main" id="{9306E615-7862-4204-A901-C5CA84B07BCD}"/>
              </a:ext>
            </a:extLst>
          </p:cNvPr>
          <p:cNvSpPr txBox="1">
            <a:spLocks/>
          </p:cNvSpPr>
          <p:nvPr/>
        </p:nvSpPr>
        <p:spPr>
          <a:xfrm>
            <a:off x="431957" y="1180979"/>
            <a:ext cx="8483443" cy="4800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50800" tIns="50800" rIns="50800" bIns="50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1. </a:t>
            </a:r>
            <a:r>
              <a:rPr lang="en-US" altLang="en-US" sz="2200" i="1" dirty="0">
                <a:latin typeface="Times New Roman" panose="02020603050405020304" pitchFamily="18" charset="0"/>
                <a:sym typeface="Times New Roman" panose="02020603050405020304" pitchFamily="18" charset="0"/>
              </a:rPr>
              <a:t>Divide and conquer</a:t>
            </a:r>
            <a:r>
              <a:rPr lang="en-US" altLang="en-US" sz="2200" dirty="0">
                <a:latin typeface="Times New Roman" panose="02020603050405020304" pitchFamily="18" charset="0"/>
                <a:sym typeface="Times New Roman" panose="02020603050405020304" pitchFamily="18" charset="0"/>
              </a:rPr>
              <a:t>: Three components can be somewhat independently designed.</a:t>
            </a:r>
          </a:p>
          <a:p>
            <a:pPr marL="190500" lvl="1" algn="just"/>
            <a:endParaRPr lang="en-US" altLang="en-US" sz="2200" dirty="0">
              <a:latin typeface="Times New Roman" panose="02020603050405020304" pitchFamily="18" charset="0"/>
              <a:sym typeface="Times New Roman" panose="02020603050405020304" pitchFamily="18" charset="0"/>
            </a:endParaRPr>
          </a:p>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2. </a:t>
            </a:r>
            <a:r>
              <a:rPr lang="en-US" altLang="en-US" sz="2200" i="1" dirty="0">
                <a:latin typeface="Times New Roman" panose="02020603050405020304" pitchFamily="18" charset="0"/>
                <a:sym typeface="Times New Roman" panose="02020603050405020304" pitchFamily="18" charset="0"/>
              </a:rPr>
              <a:t>Increase cohesion</a:t>
            </a:r>
            <a:r>
              <a:rPr lang="en-US" altLang="en-US" sz="2200" dirty="0">
                <a:latin typeface="Times New Roman" panose="02020603050405020304" pitchFamily="18" charset="0"/>
                <a:sym typeface="Times New Roman" panose="02020603050405020304" pitchFamily="18" charset="0"/>
              </a:rPr>
              <a:t>: Components have </a:t>
            </a:r>
            <a:r>
              <a:rPr lang="en-US" altLang="en-US" sz="2200" b="1" u="sng" dirty="0">
                <a:latin typeface="Times New Roman" panose="02020603050405020304" pitchFamily="18" charset="0"/>
                <a:sym typeface="Times New Roman" panose="02020603050405020304" pitchFamily="18" charset="0"/>
              </a:rPr>
              <a:t>stronger</a:t>
            </a:r>
            <a:r>
              <a:rPr lang="en-US" altLang="en-US" sz="2200" u="sng" dirty="0">
                <a:latin typeface="Times New Roman" panose="02020603050405020304" pitchFamily="18" charset="0"/>
                <a:sym typeface="Times New Roman" panose="02020603050405020304" pitchFamily="18" charset="0"/>
              </a:rPr>
              <a:t> layer cohesion</a:t>
            </a:r>
            <a:r>
              <a:rPr lang="en-US" altLang="en-US" sz="2200" dirty="0">
                <a:latin typeface="Times New Roman" panose="02020603050405020304" pitchFamily="18" charset="0"/>
                <a:sym typeface="Times New Roman" panose="02020603050405020304" pitchFamily="18" charset="0"/>
              </a:rPr>
              <a:t> than if the view and controller were together in a single UI layer.</a:t>
            </a:r>
          </a:p>
          <a:p>
            <a:pPr marL="190500" lvl="1" algn="just"/>
            <a:endParaRPr lang="en-US" altLang="en-US" sz="2200" dirty="0">
              <a:latin typeface="Times New Roman" panose="02020603050405020304" pitchFamily="18" charset="0"/>
              <a:sym typeface="Times New Roman" panose="02020603050405020304" pitchFamily="18" charset="0"/>
            </a:endParaRPr>
          </a:p>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3. </a:t>
            </a:r>
            <a:r>
              <a:rPr lang="en-US" altLang="en-US" sz="2200" i="1" dirty="0">
                <a:latin typeface="Times New Roman" panose="02020603050405020304" pitchFamily="18" charset="0"/>
                <a:sym typeface="Times New Roman" panose="02020603050405020304" pitchFamily="18" charset="0"/>
              </a:rPr>
              <a:t>Reduce coupling</a:t>
            </a:r>
            <a:r>
              <a:rPr lang="en-US" altLang="en-US" sz="2200" dirty="0">
                <a:latin typeface="Times New Roman" panose="02020603050405020304" pitchFamily="18" charset="0"/>
                <a:sym typeface="Times New Roman" panose="02020603050405020304" pitchFamily="18" charset="0"/>
              </a:rPr>
              <a:t>: </a:t>
            </a:r>
            <a:r>
              <a:rPr lang="en-US" altLang="en-US" sz="2200" b="1" dirty="0">
                <a:latin typeface="Times New Roman" panose="02020603050405020304" pitchFamily="18" charset="0"/>
                <a:sym typeface="Times New Roman" panose="02020603050405020304" pitchFamily="18" charset="0"/>
              </a:rPr>
              <a:t>Minimal</a:t>
            </a:r>
            <a:r>
              <a:rPr lang="en-US" altLang="en-US" sz="2200" dirty="0">
                <a:latin typeface="Times New Roman" panose="02020603050405020304" pitchFamily="18" charset="0"/>
                <a:sym typeface="Times New Roman" panose="02020603050405020304" pitchFamily="18" charset="0"/>
              </a:rPr>
              <a:t> communication channels among the three components.</a:t>
            </a:r>
          </a:p>
          <a:p>
            <a:pPr marL="190500" lvl="1" algn="just"/>
            <a:endParaRPr lang="en-US" altLang="en-US" sz="2200" dirty="0">
              <a:latin typeface="Times New Roman" panose="02020603050405020304" pitchFamily="18" charset="0"/>
              <a:sym typeface="Times New Roman" panose="02020603050405020304" pitchFamily="18" charset="0"/>
            </a:endParaRPr>
          </a:p>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4. </a:t>
            </a:r>
            <a:r>
              <a:rPr lang="en-US" altLang="en-US" sz="2200" i="1" dirty="0">
                <a:latin typeface="Times New Roman" panose="02020603050405020304" pitchFamily="18" charset="0"/>
                <a:sym typeface="Times New Roman" panose="02020603050405020304" pitchFamily="18" charset="0"/>
              </a:rPr>
              <a:t>Increase reuse</a:t>
            </a:r>
            <a:r>
              <a:rPr lang="en-US" altLang="en-US" sz="2200" dirty="0">
                <a:latin typeface="Times New Roman" panose="02020603050405020304" pitchFamily="18" charset="0"/>
                <a:sym typeface="Times New Roman" panose="02020603050405020304" pitchFamily="18" charset="0"/>
              </a:rPr>
              <a:t>: The </a:t>
            </a:r>
            <a:r>
              <a:rPr lang="en-US" altLang="en-US" sz="2200" b="1" dirty="0">
                <a:latin typeface="Times New Roman" panose="02020603050405020304" pitchFamily="18" charset="0"/>
                <a:sym typeface="Times New Roman" panose="02020603050405020304" pitchFamily="18" charset="0"/>
              </a:rPr>
              <a:t>view</a:t>
            </a:r>
            <a:r>
              <a:rPr lang="en-US" altLang="en-US" sz="2200" dirty="0">
                <a:latin typeface="Times New Roman" panose="02020603050405020304" pitchFamily="18" charset="0"/>
                <a:sym typeface="Times New Roman" panose="02020603050405020304" pitchFamily="18" charset="0"/>
              </a:rPr>
              <a:t> and </a:t>
            </a:r>
            <a:r>
              <a:rPr lang="en-US" altLang="en-US" sz="2200" b="1" dirty="0">
                <a:latin typeface="Times New Roman" panose="02020603050405020304" pitchFamily="18" charset="0"/>
                <a:sym typeface="Times New Roman" panose="02020603050405020304" pitchFamily="18" charset="0"/>
              </a:rPr>
              <a:t>controller</a:t>
            </a:r>
            <a:r>
              <a:rPr lang="en-US" altLang="en-US" sz="2200" dirty="0">
                <a:latin typeface="Times New Roman" panose="02020603050405020304" pitchFamily="18" charset="0"/>
                <a:sym typeface="Times New Roman" panose="02020603050405020304" pitchFamily="18" charset="0"/>
              </a:rPr>
              <a:t> normally make </a:t>
            </a:r>
            <a:r>
              <a:rPr lang="en-US" altLang="en-US" sz="2200" b="1" i="1" u="sng" dirty="0">
                <a:latin typeface="Times New Roman" panose="02020603050405020304" pitchFamily="18" charset="0"/>
                <a:sym typeface="Times New Roman" panose="02020603050405020304" pitchFamily="18" charset="0"/>
              </a:rPr>
              <a:t>extensive </a:t>
            </a:r>
            <a:r>
              <a:rPr lang="en-US" altLang="en-US" sz="2200" dirty="0">
                <a:latin typeface="Times New Roman" panose="02020603050405020304" pitchFamily="18" charset="0"/>
                <a:sym typeface="Times New Roman" panose="02020603050405020304" pitchFamily="18" charset="0"/>
              </a:rPr>
              <a:t>use of </a:t>
            </a:r>
            <a:r>
              <a:rPr lang="en-US" altLang="en-US" sz="2200" u="sng" dirty="0">
                <a:latin typeface="Times New Roman" panose="02020603050405020304" pitchFamily="18" charset="0"/>
                <a:sym typeface="Times New Roman" panose="02020603050405020304" pitchFamily="18" charset="0"/>
              </a:rPr>
              <a:t>reusable components</a:t>
            </a:r>
            <a:r>
              <a:rPr lang="en-US" altLang="en-US" sz="2200" dirty="0">
                <a:latin typeface="Times New Roman" panose="02020603050405020304" pitchFamily="18" charset="0"/>
                <a:sym typeface="Times New Roman" panose="02020603050405020304" pitchFamily="18" charset="0"/>
              </a:rPr>
              <a:t> for various kinds of UI controls. </a:t>
            </a:r>
          </a:p>
          <a:p>
            <a:pPr marL="190500" lvl="1" algn="just"/>
            <a:endParaRPr lang="en-US" altLang="en-US" sz="2200" dirty="0">
              <a:latin typeface="Times New Roman" panose="02020603050405020304" pitchFamily="18" charset="0"/>
              <a:sym typeface="Times New Roman" panose="02020603050405020304" pitchFamily="18" charset="0"/>
            </a:endParaRPr>
          </a:p>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5. </a:t>
            </a:r>
            <a:r>
              <a:rPr lang="en-US" altLang="en-US" sz="2200" i="1" dirty="0">
                <a:latin typeface="Times New Roman" panose="02020603050405020304" pitchFamily="18" charset="0"/>
                <a:sym typeface="Times New Roman" panose="02020603050405020304" pitchFamily="18" charset="0"/>
              </a:rPr>
              <a:t>Design for flexibility</a:t>
            </a:r>
            <a:r>
              <a:rPr lang="en-US" altLang="en-US" sz="2200" dirty="0">
                <a:latin typeface="Times New Roman" panose="02020603050405020304" pitchFamily="18" charset="0"/>
                <a:sym typeface="Times New Roman" panose="02020603050405020304" pitchFamily="18" charset="0"/>
              </a:rPr>
              <a:t>: It is usually quite easy to change the UI by changing the </a:t>
            </a:r>
            <a:r>
              <a:rPr lang="en-US" altLang="en-US" sz="2200" b="1" dirty="0">
                <a:latin typeface="Times New Roman" panose="02020603050405020304" pitchFamily="18" charset="0"/>
                <a:sym typeface="Times New Roman" panose="02020603050405020304" pitchFamily="18" charset="0"/>
              </a:rPr>
              <a:t>view</a:t>
            </a:r>
            <a:r>
              <a:rPr lang="en-US" altLang="en-US" sz="2200" dirty="0">
                <a:latin typeface="Times New Roman" panose="02020603050405020304" pitchFamily="18" charset="0"/>
                <a:sym typeface="Times New Roman" panose="02020603050405020304" pitchFamily="18" charset="0"/>
              </a:rPr>
              <a:t>, the </a:t>
            </a:r>
            <a:r>
              <a:rPr lang="en-US" altLang="en-US" sz="2200" b="1" dirty="0">
                <a:latin typeface="Times New Roman" panose="02020603050405020304" pitchFamily="18" charset="0"/>
                <a:sym typeface="Times New Roman" panose="02020603050405020304" pitchFamily="18" charset="0"/>
              </a:rPr>
              <a:t>controller</a:t>
            </a:r>
            <a:r>
              <a:rPr lang="en-US" altLang="en-US" sz="2200" dirty="0">
                <a:latin typeface="Times New Roman" panose="02020603050405020304" pitchFamily="18" charset="0"/>
                <a:sym typeface="Times New Roman" panose="02020603050405020304" pitchFamily="18" charset="0"/>
              </a:rPr>
              <a:t>, or both.</a:t>
            </a:r>
          </a:p>
          <a:p>
            <a:pPr marL="190500" lvl="1" algn="just"/>
            <a:endParaRPr lang="en-US" altLang="en-US" sz="2200" dirty="0">
              <a:latin typeface="Times New Roman" panose="02020603050405020304" pitchFamily="18" charset="0"/>
              <a:sym typeface="Times New Roman" panose="02020603050405020304" pitchFamily="18" charset="0"/>
            </a:endParaRPr>
          </a:p>
          <a:p>
            <a:pPr marL="190500" lvl="1" algn="just">
              <a:spcBef>
                <a:spcPts val="400"/>
              </a:spcBef>
            </a:pPr>
            <a:r>
              <a:rPr lang="en-US" altLang="en-US" sz="2200" dirty="0">
                <a:latin typeface="Times New Roman" panose="02020603050405020304" pitchFamily="18" charset="0"/>
                <a:sym typeface="Times New Roman" panose="02020603050405020304" pitchFamily="18" charset="0"/>
              </a:rPr>
              <a:t>6. </a:t>
            </a:r>
            <a:r>
              <a:rPr lang="en-US" altLang="en-US" sz="2200" i="1" dirty="0">
                <a:latin typeface="Times New Roman" panose="02020603050405020304" pitchFamily="18" charset="0"/>
                <a:sym typeface="Times New Roman" panose="02020603050405020304" pitchFamily="18" charset="0"/>
              </a:rPr>
              <a:t>Design for </a:t>
            </a:r>
            <a:r>
              <a:rPr lang="en-US" altLang="en-US" sz="2200" b="1" i="1" dirty="0">
                <a:latin typeface="Times New Roman" panose="02020603050405020304" pitchFamily="18" charset="0"/>
                <a:sym typeface="Times New Roman" panose="02020603050405020304" pitchFamily="18" charset="0"/>
              </a:rPr>
              <a:t>testability</a:t>
            </a:r>
            <a:r>
              <a:rPr lang="en-US" altLang="en-US" sz="2200" dirty="0">
                <a:latin typeface="Times New Roman" panose="02020603050405020304" pitchFamily="18" charset="0"/>
                <a:sym typeface="Times New Roman" panose="02020603050405020304" pitchFamily="18" charset="0"/>
              </a:rPr>
              <a:t>: Can </a:t>
            </a:r>
            <a:r>
              <a:rPr lang="en-US" altLang="en-US" sz="2200" i="1" dirty="0">
                <a:latin typeface="Times New Roman" panose="02020603050405020304" pitchFamily="18" charset="0"/>
                <a:sym typeface="Times New Roman" panose="02020603050405020304" pitchFamily="18" charset="0"/>
              </a:rPr>
              <a:t>test</a:t>
            </a:r>
            <a:r>
              <a:rPr lang="en-US" altLang="en-US" sz="2200" dirty="0">
                <a:latin typeface="Times New Roman" panose="02020603050405020304" pitchFamily="18" charset="0"/>
                <a:sym typeface="Times New Roman" panose="02020603050405020304" pitchFamily="18" charset="0"/>
              </a:rPr>
              <a:t> application separately from the UI.</a:t>
            </a:r>
            <a:endParaRPr lang="en-US" altLang="en-US" sz="2200" dirty="0"/>
          </a:p>
        </p:txBody>
      </p:sp>
    </p:spTree>
    <p:extLst>
      <p:ext uri="{BB962C8B-B14F-4D97-AF65-F5344CB8AC3E}">
        <p14:creationId xmlns:p14="http://schemas.microsoft.com/office/powerpoint/2010/main" val="277106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4054778" y="618534"/>
            <a:ext cx="6650736" cy="5878532"/>
          </a:xfrm>
          <a:prstGeom prst="rect">
            <a:avLst/>
          </a:prstGeom>
        </p:spPr>
        <p:txBody>
          <a:bodyPr wrap="square">
            <a:spAutoFit/>
          </a:bodyPr>
          <a:lstStyle/>
          <a:p>
            <a:pPr marL="342900" indent="-342900">
              <a:buFont typeface="Wingdings" panose="05000000000000000000" pitchFamily="2" charset="2"/>
              <a:buChar char="Ø"/>
            </a:pPr>
            <a:r>
              <a:rPr lang="en-US" sz="2400" b="1" dirty="0">
                <a:solidFill>
                  <a:srgbClr val="222222"/>
                </a:solidFill>
                <a:latin typeface="Arial" panose="020B0604020202020204" pitchFamily="34" charset="0"/>
              </a:rPr>
              <a:t>4+1</a:t>
            </a:r>
            <a:r>
              <a:rPr lang="en-US" sz="2400" dirty="0">
                <a:solidFill>
                  <a:srgbClr val="222222"/>
                </a:solidFill>
                <a:latin typeface="Arial" panose="020B0604020202020204" pitchFamily="34" charset="0"/>
              </a:rPr>
              <a:t> is a </a:t>
            </a:r>
            <a:r>
              <a:rPr lang="en-US" sz="2400" dirty="0">
                <a:solidFill>
                  <a:srgbClr val="0B0080"/>
                </a:solidFill>
                <a:latin typeface="Arial" panose="020B0604020202020204" pitchFamily="34" charset="0"/>
                <a:hlinkClick r:id="rId3" tooltip="View model"/>
              </a:rPr>
              <a:t>view model</a:t>
            </a:r>
            <a:r>
              <a:rPr lang="en-US" sz="2400" dirty="0">
                <a:solidFill>
                  <a:srgbClr val="222222"/>
                </a:solidFill>
                <a:latin typeface="Arial" panose="020B0604020202020204" pitchFamily="34" charset="0"/>
              </a:rPr>
              <a:t> designed by </a:t>
            </a:r>
            <a:r>
              <a:rPr lang="en-US" sz="2400" dirty="0">
                <a:solidFill>
                  <a:srgbClr val="0B0080"/>
                </a:solidFill>
                <a:latin typeface="Arial" panose="020B0604020202020204" pitchFamily="34" charset="0"/>
                <a:hlinkClick r:id="rId4" tooltip="Philippe Kruchten"/>
              </a:rPr>
              <a:t>Philippe </a:t>
            </a:r>
            <a:r>
              <a:rPr lang="en-US" sz="2400" dirty="0" err="1">
                <a:solidFill>
                  <a:srgbClr val="0B0080"/>
                </a:solidFill>
                <a:latin typeface="Arial" panose="020B0604020202020204" pitchFamily="34" charset="0"/>
                <a:hlinkClick r:id="rId4" tooltip="Philippe Kruchten"/>
              </a:rPr>
              <a:t>Kruchten</a:t>
            </a:r>
            <a:r>
              <a:rPr lang="en-US" sz="2400" dirty="0">
                <a:solidFill>
                  <a:srgbClr val="222222"/>
                </a:solidFill>
                <a:latin typeface="Arial" panose="020B0604020202020204" pitchFamily="34" charset="0"/>
              </a:rPr>
              <a:t> for "describing the architecture of software-intensive systems, based on the use of multiple, concurrent views".</a:t>
            </a:r>
            <a:endParaRPr lang="en-US" sz="2400" baseline="30000" dirty="0">
              <a:solidFill>
                <a:srgbClr val="0B0080"/>
              </a:solidFill>
              <a:latin typeface="Arial" panose="020B0604020202020204" pitchFamily="34" charset="0"/>
            </a:endParaRPr>
          </a:p>
          <a:p>
            <a:pPr marL="342900" indent="-342900">
              <a:buFont typeface="Wingdings" panose="05000000000000000000" pitchFamily="2" charset="2"/>
              <a:buChar char="Ø"/>
            </a:pPr>
            <a:endParaRPr lang="en-US" sz="2400" baseline="30000" dirty="0">
              <a:solidFill>
                <a:srgbClr val="0B0080"/>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The views are used to describe the system from the viewpoint of different stakeholders, such as end-users, developers and project managers. </a:t>
            </a:r>
          </a:p>
          <a:p>
            <a:pPr marL="342900" indent="-342900">
              <a:buFont typeface="Wingdings" panose="05000000000000000000" pitchFamily="2" charset="2"/>
              <a:buChar char="Ø"/>
            </a:pPr>
            <a:endParaRPr lang="en-US" sz="2400" dirty="0">
              <a:solidFill>
                <a:srgbClr val="222222"/>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The four views of the model are logical, development, process and physical view. In addition selected </a:t>
            </a:r>
            <a:r>
              <a:rPr lang="en-US" sz="2400" dirty="0">
                <a:solidFill>
                  <a:srgbClr val="0B0080"/>
                </a:solidFill>
                <a:latin typeface="Arial" panose="020B0604020202020204" pitchFamily="34" charset="0"/>
                <a:hlinkClick r:id="rId5" tooltip="Use case"/>
              </a:rPr>
              <a:t>use cases</a:t>
            </a:r>
            <a:r>
              <a:rPr lang="en-US" sz="2400" dirty="0">
                <a:solidFill>
                  <a:srgbClr val="222222"/>
                </a:solidFill>
                <a:latin typeface="Arial" panose="020B0604020202020204" pitchFamily="34" charset="0"/>
              </a:rPr>
              <a:t> or scenarios are used to illustrate the architecture serving as the 'plus one' view. Hence the model contains 4+1 views.</a:t>
            </a:r>
            <a:endParaRPr lang="en-US" sz="2400" dirty="0"/>
          </a:p>
        </p:txBody>
      </p:sp>
    </p:spTree>
    <p:extLst>
      <p:ext uri="{BB962C8B-B14F-4D97-AF65-F5344CB8AC3E}">
        <p14:creationId xmlns:p14="http://schemas.microsoft.com/office/powerpoint/2010/main" val="399928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800" dirty="0" err="1">
                <a:solidFill>
                  <a:schemeClr val="bg1"/>
                </a:solidFill>
              </a:rPr>
              <a:t>Kruchten’s</a:t>
            </a:r>
            <a:r>
              <a:rPr lang="en-US" altLang="en-US" sz="2800" dirty="0">
                <a:solidFill>
                  <a:schemeClr val="bg1"/>
                </a:solidFill>
              </a:rPr>
              <a:t> 4+1 view model</a:t>
            </a:r>
            <a:endParaRPr lang="en-US" altLang="en-US" sz="2600" kern="1200" dirty="0">
              <a:solidFill>
                <a:schemeClr val="bg1"/>
              </a:solidFill>
            </a:endParaRPr>
          </a:p>
        </p:txBody>
      </p:sp>
      <p:grpSp>
        <p:nvGrpSpPr>
          <p:cNvPr id="7" name="Group 2">
            <a:extLst>
              <a:ext uri="{FF2B5EF4-FFF2-40B4-BE49-F238E27FC236}">
                <a16:creationId xmlns:a16="http://schemas.microsoft.com/office/drawing/2014/main" id="{CF9F267A-B36F-4BEF-91F2-6C01B389AF9A}"/>
              </a:ext>
            </a:extLst>
          </p:cNvPr>
          <p:cNvGrpSpPr>
            <a:grpSpLocks/>
          </p:cNvGrpSpPr>
          <p:nvPr/>
        </p:nvGrpSpPr>
        <p:grpSpPr bwMode="auto">
          <a:xfrm>
            <a:off x="3606661" y="1780347"/>
            <a:ext cx="8035276" cy="3722752"/>
            <a:chOff x="1008" y="1104"/>
            <a:chExt cx="3216" cy="1680"/>
          </a:xfrm>
        </p:grpSpPr>
        <p:sp>
          <p:nvSpPr>
            <p:cNvPr id="8" name="Rectangle 3">
              <a:extLst>
                <a:ext uri="{FF2B5EF4-FFF2-40B4-BE49-F238E27FC236}">
                  <a16:creationId xmlns:a16="http://schemas.microsoft.com/office/drawing/2014/main" id="{77FB4575-BACE-4298-8F43-262627E60937}"/>
                </a:ext>
              </a:extLst>
            </p:cNvPr>
            <p:cNvSpPr>
              <a:spLocks noChangeArrowheads="1"/>
            </p:cNvSpPr>
            <p:nvPr/>
          </p:nvSpPr>
          <p:spPr bwMode="auto">
            <a:xfrm>
              <a:off x="1008" y="1104"/>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dirty="0">
                  <a:latin typeface="Arial" panose="020B0604020202020204" pitchFamily="34" charset="0"/>
                </a:rPr>
                <a:t>Logical</a:t>
              </a:r>
            </a:p>
            <a:p>
              <a:pPr algn="ctr">
                <a:spcBef>
                  <a:spcPct val="0"/>
                </a:spcBef>
                <a:buClrTx/>
                <a:buFontTx/>
                <a:buNone/>
              </a:pPr>
              <a:r>
                <a:rPr lang="en-US" altLang="en-US" sz="2000" b="1" dirty="0">
                  <a:latin typeface="Arial" panose="020B0604020202020204" pitchFamily="34" charset="0"/>
                </a:rPr>
                <a:t>view</a:t>
              </a:r>
            </a:p>
          </p:txBody>
        </p:sp>
        <p:sp>
          <p:nvSpPr>
            <p:cNvPr id="10" name="Rectangle 4">
              <a:extLst>
                <a:ext uri="{FF2B5EF4-FFF2-40B4-BE49-F238E27FC236}">
                  <a16:creationId xmlns:a16="http://schemas.microsoft.com/office/drawing/2014/main" id="{B6A2F57C-4AFF-4E3B-85EF-A7239C7B6E93}"/>
                </a:ext>
              </a:extLst>
            </p:cNvPr>
            <p:cNvSpPr>
              <a:spLocks noChangeArrowheads="1"/>
            </p:cNvSpPr>
            <p:nvPr/>
          </p:nvSpPr>
          <p:spPr bwMode="auto">
            <a:xfrm>
              <a:off x="1008" y="2016"/>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process</a:t>
              </a:r>
            </a:p>
            <a:p>
              <a:pPr algn="ctr">
                <a:spcBef>
                  <a:spcPct val="0"/>
                </a:spcBef>
                <a:buClrTx/>
                <a:buFontTx/>
                <a:buNone/>
              </a:pPr>
              <a:r>
                <a:rPr lang="en-US" altLang="en-US" sz="2000" b="1">
                  <a:latin typeface="Arial" panose="020B0604020202020204" pitchFamily="34" charset="0"/>
                </a:rPr>
                <a:t>view</a:t>
              </a:r>
            </a:p>
          </p:txBody>
        </p:sp>
        <p:sp>
          <p:nvSpPr>
            <p:cNvPr id="11" name="Rectangle 5">
              <a:extLst>
                <a:ext uri="{FF2B5EF4-FFF2-40B4-BE49-F238E27FC236}">
                  <a16:creationId xmlns:a16="http://schemas.microsoft.com/office/drawing/2014/main" id="{8D62AEF6-CEDF-41DD-88A7-C40C58693128}"/>
                </a:ext>
              </a:extLst>
            </p:cNvPr>
            <p:cNvSpPr>
              <a:spLocks noChangeArrowheads="1"/>
            </p:cNvSpPr>
            <p:nvPr/>
          </p:nvSpPr>
          <p:spPr bwMode="auto">
            <a:xfrm>
              <a:off x="2784" y="2016"/>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deployment</a:t>
              </a:r>
            </a:p>
            <a:p>
              <a:pPr algn="ctr">
                <a:spcBef>
                  <a:spcPct val="0"/>
                </a:spcBef>
                <a:buClrTx/>
                <a:buFontTx/>
                <a:buNone/>
              </a:pPr>
              <a:r>
                <a:rPr lang="en-US" altLang="en-US" sz="2000" b="1">
                  <a:latin typeface="Arial" panose="020B0604020202020204" pitchFamily="34" charset="0"/>
                </a:rPr>
                <a:t>view</a:t>
              </a:r>
            </a:p>
          </p:txBody>
        </p:sp>
        <p:sp>
          <p:nvSpPr>
            <p:cNvPr id="12" name="Rectangle 6">
              <a:extLst>
                <a:ext uri="{FF2B5EF4-FFF2-40B4-BE49-F238E27FC236}">
                  <a16:creationId xmlns:a16="http://schemas.microsoft.com/office/drawing/2014/main" id="{5ACCB20A-7EE0-4ABD-8A3D-2AAB6D54253F}"/>
                </a:ext>
              </a:extLst>
            </p:cNvPr>
            <p:cNvSpPr>
              <a:spLocks noChangeArrowheads="1"/>
            </p:cNvSpPr>
            <p:nvPr/>
          </p:nvSpPr>
          <p:spPr bwMode="auto">
            <a:xfrm>
              <a:off x="2784" y="1104"/>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dirty="0">
                  <a:latin typeface="Arial" panose="020B0604020202020204" pitchFamily="34" charset="0"/>
                </a:rPr>
                <a:t>implementation</a:t>
              </a:r>
            </a:p>
            <a:p>
              <a:pPr algn="ctr">
                <a:spcBef>
                  <a:spcPct val="0"/>
                </a:spcBef>
                <a:buClrTx/>
                <a:buFontTx/>
                <a:buNone/>
              </a:pPr>
              <a:r>
                <a:rPr lang="en-US" altLang="en-US" sz="2000" b="1" dirty="0">
                  <a:latin typeface="Arial" panose="020B0604020202020204" pitchFamily="34" charset="0"/>
                </a:rPr>
                <a:t>view</a:t>
              </a:r>
            </a:p>
          </p:txBody>
        </p:sp>
      </p:grpSp>
      <p:sp>
        <p:nvSpPr>
          <p:cNvPr id="13" name="Oval 7">
            <a:extLst>
              <a:ext uri="{FF2B5EF4-FFF2-40B4-BE49-F238E27FC236}">
                <a16:creationId xmlns:a16="http://schemas.microsoft.com/office/drawing/2014/main" id="{F8B9CD51-DD6D-4FC5-B3BD-DE64B150F877}"/>
              </a:ext>
            </a:extLst>
          </p:cNvPr>
          <p:cNvSpPr>
            <a:spLocks noChangeArrowheads="1"/>
          </p:cNvSpPr>
          <p:nvPr/>
        </p:nvSpPr>
        <p:spPr bwMode="auto">
          <a:xfrm>
            <a:off x="5829434" y="2790809"/>
            <a:ext cx="3925566" cy="1701829"/>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1800" b="1" dirty="0">
                <a:latin typeface="Arial" panose="020B0604020202020204" pitchFamily="34" charset="0"/>
              </a:rPr>
              <a:t>Use Case View </a:t>
            </a:r>
          </a:p>
          <a:p>
            <a:pPr algn="ctr">
              <a:spcBef>
                <a:spcPct val="0"/>
              </a:spcBef>
              <a:buClrTx/>
              <a:buFontTx/>
              <a:buNone/>
            </a:pPr>
            <a:r>
              <a:rPr lang="en-US" altLang="en-US" sz="1800" b="1" dirty="0">
                <a:latin typeface="Arial" panose="020B0604020202020204" pitchFamily="34" charset="0"/>
              </a:rPr>
              <a:t>Viewer: All Stakeholders</a:t>
            </a:r>
          </a:p>
          <a:p>
            <a:pPr algn="ctr">
              <a:spcBef>
                <a:spcPct val="0"/>
              </a:spcBef>
              <a:buClrTx/>
              <a:buFontTx/>
              <a:buNone/>
            </a:pPr>
            <a:r>
              <a:rPr lang="en-US" altLang="en-US" sz="1800" b="1" dirty="0">
                <a:latin typeface="Arial" panose="020B0604020202020204" pitchFamily="34" charset="0"/>
              </a:rPr>
              <a:t>Viewpoint: All actionable items</a:t>
            </a:r>
          </a:p>
        </p:txBody>
      </p:sp>
      <p:sp>
        <p:nvSpPr>
          <p:cNvPr id="15" name="Text Box 8">
            <a:extLst>
              <a:ext uri="{FF2B5EF4-FFF2-40B4-BE49-F238E27FC236}">
                <a16:creationId xmlns:a16="http://schemas.microsoft.com/office/drawing/2014/main" id="{C5AD4FDE-7964-4F7F-AC4F-D36EF4E0AB50}"/>
              </a:ext>
            </a:extLst>
          </p:cNvPr>
          <p:cNvSpPr txBox="1">
            <a:spLocks noChangeArrowheads="1"/>
          </p:cNvSpPr>
          <p:nvPr/>
        </p:nvSpPr>
        <p:spPr bwMode="auto">
          <a:xfrm>
            <a:off x="3927423" y="1084950"/>
            <a:ext cx="2860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dirty="0">
                <a:latin typeface="Arial" panose="020B0604020202020204" pitchFamily="34" charset="0"/>
              </a:rPr>
              <a:t>Viewer/User: End-users</a:t>
            </a:r>
          </a:p>
          <a:p>
            <a:pPr>
              <a:spcBef>
                <a:spcPct val="0"/>
              </a:spcBef>
              <a:buClrTx/>
              <a:buFontTx/>
              <a:buNone/>
            </a:pPr>
            <a:r>
              <a:rPr lang="en-US" altLang="en-US" sz="1800" b="1" dirty="0">
                <a:latin typeface="Arial" panose="020B0604020202020204" pitchFamily="34" charset="0"/>
              </a:rPr>
              <a:t>Viewpoint: functionality</a:t>
            </a:r>
          </a:p>
        </p:txBody>
      </p:sp>
      <p:sp>
        <p:nvSpPr>
          <p:cNvPr id="17" name="Text Box 10">
            <a:extLst>
              <a:ext uri="{FF2B5EF4-FFF2-40B4-BE49-F238E27FC236}">
                <a16:creationId xmlns:a16="http://schemas.microsoft.com/office/drawing/2014/main" id="{432C4837-07A2-4307-8FAB-A0BB9FBD9BBD}"/>
              </a:ext>
            </a:extLst>
          </p:cNvPr>
          <p:cNvSpPr txBox="1">
            <a:spLocks noChangeArrowheads="1"/>
          </p:cNvSpPr>
          <p:nvPr/>
        </p:nvSpPr>
        <p:spPr bwMode="auto">
          <a:xfrm>
            <a:off x="3840547" y="5552166"/>
            <a:ext cx="30344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dirty="0">
                <a:latin typeface="Arial" panose="020B0604020202020204" pitchFamily="34" charset="0"/>
              </a:rPr>
              <a:t>Viewer/User: Integrators</a:t>
            </a:r>
          </a:p>
          <a:p>
            <a:pPr>
              <a:spcBef>
                <a:spcPct val="0"/>
              </a:spcBef>
              <a:buClrTx/>
              <a:buFontTx/>
              <a:buNone/>
            </a:pPr>
            <a:r>
              <a:rPr lang="en-US" altLang="en-US" sz="1800" b="1" dirty="0">
                <a:latin typeface="Arial" panose="020B0604020202020204" pitchFamily="34" charset="0"/>
              </a:rPr>
              <a:t>Viewpoint: performance, scalability, throughput</a:t>
            </a:r>
          </a:p>
        </p:txBody>
      </p:sp>
      <p:sp>
        <p:nvSpPr>
          <p:cNvPr id="18" name="Text Box 11">
            <a:extLst>
              <a:ext uri="{FF2B5EF4-FFF2-40B4-BE49-F238E27FC236}">
                <a16:creationId xmlns:a16="http://schemas.microsoft.com/office/drawing/2014/main" id="{940CADFB-25A5-42C2-AC91-B85BB8B73147}"/>
              </a:ext>
            </a:extLst>
          </p:cNvPr>
          <p:cNvSpPr txBox="1">
            <a:spLocks noChangeArrowheads="1"/>
          </p:cNvSpPr>
          <p:nvPr/>
        </p:nvSpPr>
        <p:spPr bwMode="auto">
          <a:xfrm>
            <a:off x="7716370" y="981145"/>
            <a:ext cx="39186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dirty="0">
                <a:latin typeface="Arial" panose="020B0604020202020204" pitchFamily="34" charset="0"/>
              </a:rPr>
              <a:t>Viewer/User: Programmers</a:t>
            </a:r>
          </a:p>
          <a:p>
            <a:pPr>
              <a:spcBef>
                <a:spcPct val="0"/>
              </a:spcBef>
              <a:buClrTx/>
              <a:buFontTx/>
              <a:buNone/>
            </a:pPr>
            <a:r>
              <a:rPr lang="en-US" altLang="en-US" sz="1800" b="1" dirty="0">
                <a:latin typeface="Arial" panose="020B0604020202020204" pitchFamily="34" charset="0"/>
              </a:rPr>
              <a:t>Viewpoint: Software Management</a:t>
            </a:r>
          </a:p>
          <a:p>
            <a:pPr>
              <a:spcBef>
                <a:spcPct val="0"/>
              </a:spcBef>
              <a:buClrTx/>
              <a:buFontTx/>
              <a:buNone/>
            </a:pPr>
            <a:endParaRPr lang="en-US" altLang="en-US" sz="1800" b="1" dirty="0">
              <a:latin typeface="Arial" panose="020B0604020202020204" pitchFamily="34" charset="0"/>
            </a:endParaRPr>
          </a:p>
        </p:txBody>
      </p:sp>
      <p:sp>
        <p:nvSpPr>
          <p:cNvPr id="19" name="Text Box 12">
            <a:extLst>
              <a:ext uri="{FF2B5EF4-FFF2-40B4-BE49-F238E27FC236}">
                <a16:creationId xmlns:a16="http://schemas.microsoft.com/office/drawing/2014/main" id="{1B56D1C4-AB2A-4010-B192-FC880C5BC6D0}"/>
              </a:ext>
            </a:extLst>
          </p:cNvPr>
          <p:cNvSpPr txBox="1">
            <a:spLocks noChangeArrowheads="1"/>
          </p:cNvSpPr>
          <p:nvPr/>
        </p:nvSpPr>
        <p:spPr bwMode="auto">
          <a:xfrm>
            <a:off x="7716370" y="5552166"/>
            <a:ext cx="39255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dirty="0">
                <a:latin typeface="Arial" panose="020B0604020202020204" pitchFamily="34" charset="0"/>
              </a:rPr>
              <a:t>Viewer/User: System Engineers</a:t>
            </a:r>
          </a:p>
          <a:p>
            <a:pPr>
              <a:spcBef>
                <a:spcPct val="0"/>
              </a:spcBef>
              <a:buClrTx/>
              <a:buFontTx/>
              <a:buNone/>
            </a:pPr>
            <a:r>
              <a:rPr lang="en-US" altLang="en-US" sz="1800" b="1" dirty="0">
                <a:latin typeface="Arial" panose="020B0604020202020204" pitchFamily="34" charset="0"/>
              </a:rPr>
              <a:t>Viewpoint: System topology, distribution, delivery, installation</a:t>
            </a:r>
          </a:p>
        </p:txBody>
      </p:sp>
      <p:sp>
        <p:nvSpPr>
          <p:cNvPr id="20" name="Text Box 13">
            <a:extLst>
              <a:ext uri="{FF2B5EF4-FFF2-40B4-BE49-F238E27FC236}">
                <a16:creationId xmlns:a16="http://schemas.microsoft.com/office/drawing/2014/main" id="{DCA5C3E8-4F0C-4EFE-B770-F85A456F48BB}"/>
              </a:ext>
            </a:extLst>
          </p:cNvPr>
          <p:cNvSpPr txBox="1">
            <a:spLocks noChangeArrowheads="1"/>
          </p:cNvSpPr>
          <p:nvPr/>
        </p:nvSpPr>
        <p:spPr bwMode="auto">
          <a:xfrm>
            <a:off x="4818282" y="566057"/>
            <a:ext cx="50303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b="1" dirty="0">
                <a:solidFill>
                  <a:srgbClr val="FF0000"/>
                </a:solidFill>
                <a:latin typeface="Arial" panose="020B0604020202020204" pitchFamily="34" charset="0"/>
              </a:rPr>
              <a:t>Modeling a system’s architecture</a:t>
            </a:r>
            <a:endParaRPr lang="en-US" altLang="en-US" sz="900" dirty="0">
              <a:latin typeface="Arial" panose="020B0604020202020204" pitchFamily="34" charset="0"/>
            </a:endParaRPr>
          </a:p>
        </p:txBody>
      </p:sp>
    </p:spTree>
    <p:extLst>
      <p:ext uri="{BB962C8B-B14F-4D97-AF65-F5344CB8AC3E}">
        <p14:creationId xmlns:p14="http://schemas.microsoft.com/office/powerpoint/2010/main" val="182483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770" name="Rectangle 2">
            <a:extLst>
              <a:ext uri="{FF2B5EF4-FFF2-40B4-BE49-F238E27FC236}">
                <a16:creationId xmlns:a16="http://schemas.microsoft.com/office/drawing/2014/main" id="{7D1A5434-EAE1-4622-AC17-A47ACB50393B}"/>
              </a:ext>
            </a:extLst>
          </p:cNvPr>
          <p:cNvSpPr>
            <a:spLocks noGrp="1" noChangeArrowheads="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eaLnBrk="1" hangingPunct="1"/>
            <a:r>
              <a:rPr lang="en-US" altLang="en-US" sz="2600">
                <a:solidFill>
                  <a:srgbClr val="FFFFFF"/>
                </a:solidFill>
              </a:rPr>
              <a:t>4 + 1: Logical Viewpoint </a:t>
            </a:r>
          </a:p>
        </p:txBody>
      </p:sp>
      <p:graphicFrame>
        <p:nvGraphicFramePr>
          <p:cNvPr id="32773" name="Rectangle 3">
            <a:extLst>
              <a:ext uri="{FF2B5EF4-FFF2-40B4-BE49-F238E27FC236}">
                <a16:creationId xmlns:a16="http://schemas.microsoft.com/office/drawing/2014/main" id="{0D49CC32-CE8E-4CE1-B7C4-4E68B793BF20}"/>
              </a:ext>
            </a:extLst>
          </p:cNvPr>
          <p:cNvGraphicFramePr/>
          <p:nvPr>
            <p:extLst>
              <p:ext uri="{D42A27DB-BD31-4B8C-83A1-F6EECF244321}">
                <p14:modId xmlns:p14="http://schemas.microsoft.com/office/powerpoint/2010/main" val="192658279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818" name="Rectangle 2">
            <a:extLst>
              <a:ext uri="{FF2B5EF4-FFF2-40B4-BE49-F238E27FC236}">
                <a16:creationId xmlns:a16="http://schemas.microsoft.com/office/drawing/2014/main" id="{A59EA11B-2BA2-4215-9125-75C465221242}"/>
              </a:ext>
            </a:extLst>
          </p:cNvPr>
          <p:cNvSpPr>
            <a:spLocks noGrp="1" noChangeArrowheads="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eaLnBrk="1" hangingPunct="1"/>
            <a:r>
              <a:rPr lang="en-US" altLang="en-US" sz="2600">
                <a:solidFill>
                  <a:srgbClr val="FFFFFF"/>
                </a:solidFill>
              </a:rPr>
              <a:t>4 + 1: Process Viewpoint</a:t>
            </a:r>
          </a:p>
        </p:txBody>
      </p:sp>
      <p:graphicFrame>
        <p:nvGraphicFramePr>
          <p:cNvPr id="34821" name="Rectangle 3">
            <a:extLst>
              <a:ext uri="{FF2B5EF4-FFF2-40B4-BE49-F238E27FC236}">
                <a16:creationId xmlns:a16="http://schemas.microsoft.com/office/drawing/2014/main" id="{962BCB08-695F-4233-BB74-93C50B708EBD}"/>
              </a:ext>
            </a:extLst>
          </p:cNvPr>
          <p:cNvGraphicFramePr/>
          <p:nvPr>
            <p:extLst>
              <p:ext uri="{D42A27DB-BD31-4B8C-83A1-F6EECF244321}">
                <p14:modId xmlns:p14="http://schemas.microsoft.com/office/powerpoint/2010/main" val="2865576256"/>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3884</Words>
  <Application>Microsoft Office PowerPoint</Application>
  <PresentationFormat>Widescreen</PresentationFormat>
  <Paragraphs>493</Paragraphs>
  <Slides>52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Helvetica</vt:lpstr>
      <vt:lpstr>ibm-plex-sans</vt:lpstr>
      <vt:lpstr>Tahoma</vt:lpstr>
      <vt:lpstr>Times New Roman</vt:lpstr>
      <vt:lpstr>Wingdings</vt:lpstr>
      <vt:lpstr>Office Theme</vt:lpstr>
      <vt:lpstr>Software Engineering Software Architecture</vt:lpstr>
      <vt:lpstr>Architectural Patterns</vt:lpstr>
      <vt:lpstr>PowerPoint Presentation</vt:lpstr>
      <vt:lpstr>PowerPoint Presentation</vt:lpstr>
      <vt:lpstr>View &amp; Viewpoint</vt:lpstr>
      <vt:lpstr>System Architecture 4+1 View</vt:lpstr>
      <vt:lpstr>Kruchten’s 4+1 view model</vt:lpstr>
      <vt:lpstr>4 + 1: Logical Viewpoint </vt:lpstr>
      <vt:lpstr>4 + 1: Process Viewpoint</vt:lpstr>
      <vt:lpstr>4 + 1: Deployment Viewpoint</vt:lpstr>
      <vt:lpstr>4 + 1: Implementation Viewpoint</vt:lpstr>
      <vt:lpstr>4 + 1: Scenario Viewpoint</vt:lpstr>
      <vt:lpstr>System Architecture 4+1 View</vt:lpstr>
      <vt:lpstr>System Architecture 4+1 View</vt:lpstr>
      <vt:lpstr>System Architecture 4+1 View</vt:lpstr>
      <vt:lpstr>Architectural Patterns </vt:lpstr>
      <vt:lpstr>Architectural Patterns </vt:lpstr>
      <vt:lpstr>Architectural Patterns </vt:lpstr>
      <vt:lpstr>The Multi-Layer Architectural Pattern </vt:lpstr>
      <vt:lpstr> Multi-Layered Architectural Pattern… </vt:lpstr>
      <vt:lpstr> Multi-Layered Architectural Pattern… </vt:lpstr>
      <vt:lpstr> Multi-Layered Architectural Pattern… </vt:lpstr>
      <vt:lpstr>Extremely Nice Feature of Layered Design</vt:lpstr>
      <vt:lpstr> Multi-Layered Architectural Pattern… </vt:lpstr>
      <vt:lpstr> Multi-Tier Architectural Pattern… </vt:lpstr>
      <vt:lpstr> Multi-Tier Architectural Pattern… </vt:lpstr>
      <vt:lpstr> Multi-Tier Architectural Pattern… </vt:lpstr>
      <vt:lpstr>PowerPoint Presentation</vt:lpstr>
      <vt:lpstr>Multi Layered or Tiered Architecture And Design Principle Satisfy Eleven Architectural Design Principles)</vt:lpstr>
      <vt:lpstr>Multi-layered or Tiered Architecture And Design Principle Satisfy Eleven Architectural Design Principles)*</vt:lpstr>
      <vt:lpstr>Multi-layered Architecture And Design Principle Satisfy Eleven Architectural Design Principles)*</vt:lpstr>
      <vt:lpstr>Client-server and other Distributed Architectural Patterns</vt:lpstr>
      <vt:lpstr>Other Distributed Client-server Architectural Patterns</vt:lpstr>
      <vt:lpstr>An Example Of A Distributed System</vt:lpstr>
      <vt:lpstr>How Does The Client-server Architectural Pattern Subscribe To Principles Of Good Architectural Design?  </vt:lpstr>
      <vt:lpstr>The Pipe-and-Filter Architectural Pattern </vt:lpstr>
      <vt:lpstr>Pipe &amp; Filter Architecture</vt:lpstr>
      <vt:lpstr>Pipe-and-Filter Architecture: Design Principles </vt:lpstr>
      <vt:lpstr>Pipe-and-Filter Architecture: Design Principles </vt:lpstr>
      <vt:lpstr>The Broker Architectural Pattern</vt:lpstr>
      <vt:lpstr>Broker Pattern Solution</vt:lpstr>
      <vt:lpstr>The Broker Architectural Pattern Example</vt:lpstr>
      <vt:lpstr>Broker Pattern solution</vt:lpstr>
      <vt:lpstr>Broker Pattern Solution</vt:lpstr>
      <vt:lpstr>Broker Architectural Structure</vt:lpstr>
      <vt:lpstr>Broker Architectural Structure</vt:lpstr>
      <vt:lpstr>Broker Architectural Static Diagram</vt:lpstr>
      <vt:lpstr>Broker Benefits</vt:lpstr>
      <vt:lpstr>Broker Liabilities</vt:lpstr>
      <vt:lpstr>The Model-View-Controller (MVC) Architectural Pattern</vt:lpstr>
      <vt:lpstr>The Model-View-Controller (MVC) Architectural Pattern Example</vt:lpstr>
      <vt:lpstr>The Model-View-Controller (MVC) Architectural Pattern  Design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UML Continued &amp; Software Architecture</dc:title>
  <dc:creator>sohel sarwar</dc:creator>
  <cp:lastModifiedBy>Avery Peiffer</cp:lastModifiedBy>
  <cp:revision>24</cp:revision>
  <dcterms:created xsi:type="dcterms:W3CDTF">2019-02-06T17:36:08Z</dcterms:created>
  <dcterms:modified xsi:type="dcterms:W3CDTF">2020-06-20T19:38:42Z</dcterms:modified>
</cp:coreProperties>
</file>