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60" r:id="rId2"/>
    <p:sldId id="608" r:id="rId3"/>
    <p:sldId id="606" r:id="rId4"/>
    <p:sldId id="628" r:id="rId5"/>
    <p:sldId id="258" r:id="rId6"/>
    <p:sldId id="263" r:id="rId7"/>
    <p:sldId id="270" r:id="rId8"/>
    <p:sldId id="271" r:id="rId9"/>
    <p:sldId id="646" r:id="rId10"/>
    <p:sldId id="647" r:id="rId11"/>
    <p:sldId id="261" r:id="rId12"/>
    <p:sldId id="262" r:id="rId13"/>
    <p:sldId id="272" r:id="rId14"/>
    <p:sldId id="630" r:id="rId15"/>
    <p:sldId id="631" r:id="rId16"/>
    <p:sldId id="632" r:id="rId17"/>
    <p:sldId id="633" r:id="rId18"/>
    <p:sldId id="634" r:id="rId19"/>
    <p:sldId id="663" r:id="rId20"/>
    <p:sldId id="652" r:id="rId21"/>
    <p:sldId id="653" r:id="rId22"/>
    <p:sldId id="636" r:id="rId23"/>
    <p:sldId id="655" r:id="rId24"/>
    <p:sldId id="637" r:id="rId25"/>
    <p:sldId id="638" r:id="rId26"/>
    <p:sldId id="656" r:id="rId27"/>
    <p:sldId id="657" r:id="rId28"/>
    <p:sldId id="658" r:id="rId29"/>
    <p:sldId id="659" r:id="rId30"/>
    <p:sldId id="618" r:id="rId31"/>
    <p:sldId id="660" r:id="rId32"/>
    <p:sldId id="643" r:id="rId33"/>
    <p:sldId id="661" r:id="rId34"/>
    <p:sldId id="662" r:id="rId35"/>
    <p:sldId id="64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hel sarwar" initials="ss" lastIdx="1" clrIdx="0">
    <p:extLst>
      <p:ext uri="{19B8F6BF-5375-455C-9EA6-DF929625EA0E}">
        <p15:presenceInfo xmlns:p15="http://schemas.microsoft.com/office/powerpoint/2012/main" userId="sohel sarw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9E2DF-6E59-4F8C-8AEA-F0CB48A109EF}" type="datetimeFigureOut">
              <a:rPr lang="en-US" smtClean="0"/>
              <a:t>6/20/2020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4652B-DF16-48D8-8EEB-AA982FD4E9EA}" type="slidenum">
              <a:rPr lang="en-US" smtClean="0"/>
              <a:t>‹#›</a:t>
            </a:fld>
            <a:endParaRPr lang="en-US"/>
          </a:p>
        </p:txBody>
      </p:sp>
    </p:spTree>
    <p:extLst>
      <p:ext uri="{BB962C8B-B14F-4D97-AF65-F5344CB8AC3E}">
        <p14:creationId xmlns:p14="http://schemas.microsoft.com/office/powerpoint/2010/main" val="877837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E760-59AE-40C2-9267-ECEBB4D51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AA649F-A7EE-44EC-B290-D70995B05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EE904-F981-49F5-9093-F8AC9AF8351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F93A76E1-49F3-4119-8348-A207BF5C2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FD593-3ABF-479D-B03E-B4C0B469A4CB}"/>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4887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595D-7DBD-4487-BD42-689DC89D9F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80247-45F9-4D5A-A60C-FB4B9D68D8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39631-D1C9-44D5-A867-07C03A8FB03C}"/>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EEF22FE7-F1E8-4A34-B956-8553D9EE7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42FDA-FEB5-45D6-A003-F66C85A0A95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29016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02015-94D3-46D2-ACF4-D676974B5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4C62D-8629-46C7-9A38-07F99FBF73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38A0-BEF7-456D-88CC-A0CB2A30E8F6}"/>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B40BA921-91E3-499B-A6E9-758BBE64C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9A847-0286-4448-85D0-7EF89EFC7C3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60265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BAC0-A1EB-4ED3-829A-71FB912AC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99D9D-388A-4D97-9B23-4E8851046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56BA5-9F5D-4208-B5BF-2FEAD7B05A5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6D7E50A2-67D5-407C-91F9-94B7714D3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3B6D8-DA06-4123-97EC-8368B09D69C7}"/>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2959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1918-3DAC-4878-A627-FFF8AF6E8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430EA4-CFED-41C1-9E35-C57ED30B5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3939A3-F450-4679-B991-44F9F770A174}"/>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7BC281B9-CF29-4FD1-BFFF-EC8842D08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A874-452B-403A-BB8F-25E68D1D436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426892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8849-0DCE-4571-8B7F-32BFCCBD9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72129-DA0E-447B-9924-FC8D33B821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7414B-82A6-4347-A700-E8CBA14DE3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C79E7-2E52-403E-BBFC-70418D45F55D}"/>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07B5AE3F-4CDD-48B2-BC82-D697A91AF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FE4AE-6BE6-44A0-AB8F-458D5C576D9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8635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46A0-78A8-47C9-91F4-7566C57F75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A5F554-4B47-411A-90DE-5355DD9F0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83D6D3-04C4-4A04-BFE7-6E111EFAB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5B59B-EB50-4110-A596-7F0B70A9C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AD0CDE-2D16-4CE0-947A-1BE71D971F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EB1769-50EF-40A1-9302-E4D087AF29F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8" name="Footer Placeholder 7">
            <a:extLst>
              <a:ext uri="{FF2B5EF4-FFF2-40B4-BE49-F238E27FC236}">
                <a16:creationId xmlns:a16="http://schemas.microsoft.com/office/drawing/2014/main" id="{8B3F4322-A820-4B05-9C05-6A7A6E31B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F34632-3B39-487A-B83F-2D1E94FBDA0E}"/>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43704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3DCD-D268-4812-82FF-EFBB674EAB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62798-3854-4466-8344-45AAC2FF4B07}"/>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4" name="Footer Placeholder 3">
            <a:extLst>
              <a:ext uri="{FF2B5EF4-FFF2-40B4-BE49-F238E27FC236}">
                <a16:creationId xmlns:a16="http://schemas.microsoft.com/office/drawing/2014/main" id="{215217F6-09D9-4C23-95A0-DA7A2E75D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8FA75-093D-4311-AE33-6BF6E2A0F28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78989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EB8DA-4F62-409C-A59A-73B906A38A9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3" name="Footer Placeholder 2">
            <a:extLst>
              <a:ext uri="{FF2B5EF4-FFF2-40B4-BE49-F238E27FC236}">
                <a16:creationId xmlns:a16="http://schemas.microsoft.com/office/drawing/2014/main" id="{2AEE9ADA-F80F-4DA6-ACEA-B3CFCF2FD9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6BC7F4-EF3B-4B10-BA54-3DD799501D7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1750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E578-EA2A-4823-B02C-03879FD12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526C-8670-46D5-BC95-E36350B8F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4807B7-B6EB-42F2-B875-79F7FD884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C796D3-E8A0-47DC-A489-AF89E6F03D8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F967D744-6C24-4920-8FE2-249A3A1E6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93D73-8157-49DD-95FE-FC9B5B751B7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25672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B216-35AA-47BF-A0B0-426FC5784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435AB-3088-4CF8-82D0-FC26B46D3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118BA-F108-427D-81AB-7D4348E1A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0A2F0D-6785-41A0-9827-316797DF8832}"/>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AC0CC219-A4D5-473B-A5EC-238F7F341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1C2F3-5409-46C9-BA49-52E277BDECE9}"/>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904385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53BFBB-3A30-486E-9DBC-238EA9E94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133485-7CAB-47A9-B226-D7C2EA98D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573F9-B5E9-486F-BC9D-823DE73A1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9ED81D29-41FB-4B1C-8B7F-C34932237C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5501B-A86D-452D-9027-1953E7C2A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17FE7-B8B7-44D3-98D5-27197F6C1A35}" type="slidenum">
              <a:rPr lang="en-US" smtClean="0"/>
              <a:t>‹#›</a:t>
            </a:fld>
            <a:endParaRPr lang="en-US"/>
          </a:p>
        </p:txBody>
      </p:sp>
    </p:spTree>
    <p:extLst>
      <p:ext uri="{BB962C8B-B14F-4D97-AF65-F5344CB8AC3E}">
        <p14:creationId xmlns:p14="http://schemas.microsoft.com/office/powerpoint/2010/main" val="389877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Blackboard_(design_pattern)" TargetMode="Externa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D834-3126-47CB-A303-7411133BD795}"/>
              </a:ext>
            </a:extLst>
          </p:cNvPr>
          <p:cNvSpPr>
            <a:spLocks noGrp="1"/>
          </p:cNvSpPr>
          <p:nvPr>
            <p:ph type="ctrTitle"/>
          </p:nvPr>
        </p:nvSpPr>
        <p:spPr>
          <a:xfrm>
            <a:off x="1023257" y="965198"/>
            <a:ext cx="6766078" cy="4927601"/>
          </a:xfrm>
        </p:spPr>
        <p:txBody>
          <a:bodyPr vert="horz" lIns="91440" tIns="45720" rIns="91440" bIns="45720" rtlCol="0" anchor="ctr">
            <a:normAutofit/>
          </a:bodyPr>
          <a:lstStyle/>
          <a:p>
            <a:pPr algn="r"/>
            <a:r>
              <a:rPr lang="en-US" i="1" kern="1200" dirty="0">
                <a:effectLst>
                  <a:outerShdw blurRad="38100" dist="38100" dir="2700000" algn="tl">
                    <a:srgbClr val="000000">
                      <a:alpha val="43137"/>
                    </a:srgbClr>
                  </a:outerShdw>
                </a:effectLst>
                <a:latin typeface="+mj-lt"/>
                <a:ea typeface="+mj-ea"/>
                <a:cs typeface="+mj-cs"/>
              </a:rPr>
              <a:t>Software Engineering</a:t>
            </a:r>
            <a:br>
              <a:rPr lang="en-US" i="1" kern="1200" dirty="0">
                <a:effectLst>
                  <a:outerShdw blurRad="38100" dist="38100" dir="2700000" algn="tl">
                    <a:srgbClr val="000000">
                      <a:alpha val="43137"/>
                    </a:srgbClr>
                  </a:outerShdw>
                </a:effectLst>
                <a:latin typeface="+mj-lt"/>
                <a:ea typeface="+mj-ea"/>
                <a:cs typeface="+mj-cs"/>
              </a:rPr>
            </a:br>
            <a:r>
              <a:rPr lang="en-US" sz="4400" b="1" i="1" kern="1200" dirty="0">
                <a:effectLst>
                  <a:outerShdw blurRad="38100" dist="38100" dir="2700000" algn="tl">
                    <a:srgbClr val="000000">
                      <a:alpha val="43137"/>
                    </a:srgbClr>
                  </a:outerShdw>
                </a:effectLst>
                <a:latin typeface="+mj-lt"/>
                <a:ea typeface="+mj-ea"/>
                <a:cs typeface="+mj-cs"/>
              </a:rPr>
              <a:t>Software Architecture</a:t>
            </a:r>
            <a:br>
              <a:rPr lang="en-US" sz="4400" b="1" i="1" kern="1200" dirty="0">
                <a:effectLst>
                  <a:outerShdw blurRad="38100" dist="38100" dir="2700000" algn="tl">
                    <a:srgbClr val="000000">
                      <a:alpha val="43137"/>
                    </a:srgbClr>
                  </a:outerShdw>
                </a:effectLst>
                <a:latin typeface="+mj-lt"/>
                <a:ea typeface="+mj-ea"/>
                <a:cs typeface="+mj-cs"/>
              </a:rPr>
            </a:br>
            <a:r>
              <a:rPr lang="en-US" sz="4400" b="1" i="1" kern="1200" dirty="0">
                <a:effectLst>
                  <a:outerShdw blurRad="38100" dist="38100" dir="2700000" algn="tl">
                    <a:srgbClr val="000000">
                      <a:alpha val="43137"/>
                    </a:srgbClr>
                  </a:outerShdw>
                </a:effectLst>
                <a:latin typeface="+mj-lt"/>
                <a:ea typeface="+mj-ea"/>
                <a:cs typeface="+mj-cs"/>
              </a:rPr>
              <a:t>Continued</a:t>
            </a:r>
          </a:p>
        </p:txBody>
      </p:sp>
      <p:sp>
        <p:nvSpPr>
          <p:cNvPr id="16" name="Rectangle 15">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A838B4-23EE-47C4-B701-22082DD54B73}"/>
              </a:ext>
            </a:extLst>
          </p:cNvPr>
          <p:cNvSpPr>
            <a:spLocks noGrp="1"/>
          </p:cNvSpPr>
          <p:nvPr>
            <p:ph type="subTitle" idx="1"/>
          </p:nvPr>
        </p:nvSpPr>
        <p:spPr>
          <a:xfrm>
            <a:off x="8454570" y="965199"/>
            <a:ext cx="3093963" cy="4927602"/>
          </a:xfrm>
        </p:spPr>
        <p:txBody>
          <a:bodyPr vert="horz" lIns="91440" tIns="45720" rIns="91440" bIns="45720" rtlCol="0" anchor="ctr">
            <a:normAutofit/>
          </a:bodyPr>
          <a:lstStyle/>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CS 1530</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Spring 2020</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Instructor: Sohel Sarwar</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University of Pittsburgh</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Lecture 8</a:t>
            </a:r>
          </a:p>
        </p:txBody>
      </p:sp>
    </p:spTree>
    <p:extLst>
      <p:ext uri="{BB962C8B-B14F-4D97-AF65-F5344CB8AC3E}">
        <p14:creationId xmlns:p14="http://schemas.microsoft.com/office/powerpoint/2010/main" val="16473050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hecklist">
            <a:extLst>
              <a:ext uri="{FF2B5EF4-FFF2-40B4-BE49-F238E27FC236}">
                <a16:creationId xmlns:a16="http://schemas.microsoft.com/office/drawing/2014/main" id="{210B5033-F42E-4284-830E-97F67EF34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19" name="AutoShape 2">
            <a:extLst>
              <a:ext uri="{FF2B5EF4-FFF2-40B4-BE49-F238E27FC236}">
                <a16:creationId xmlns:a16="http://schemas.microsoft.com/office/drawing/2014/main" id="{682196AA-6E9C-4CA2-AEBB-AEF498D768E0}"/>
              </a:ext>
            </a:extLst>
          </p:cNvPr>
          <p:cNvSpPr>
            <a:spLocks noGrp="1" noChangeArrowheads="1"/>
          </p:cNvSpPr>
          <p:nvPr>
            <p:ph type="title"/>
          </p:nvPr>
        </p:nvSpPr>
        <p:spPr>
          <a:xfrm>
            <a:off x="838200" y="365125"/>
            <a:ext cx="10515600" cy="1325563"/>
          </a:xfrm>
        </p:spPr>
        <p:txBody>
          <a:bodyPr/>
          <a:lstStyle/>
          <a:p>
            <a:r>
              <a:rPr lang="en-US" altLang="zh-CN" dirty="0">
                <a:effectLst>
                  <a:outerShdw blurRad="38100" dist="38100" dir="2700000" algn="tl">
                    <a:srgbClr val="000000">
                      <a:alpha val="43137"/>
                    </a:srgbClr>
                  </a:outerShdw>
                </a:effectLst>
                <a:ea typeface="SimSun" panose="02010600030101010101" pitchFamily="2" charset="-122"/>
              </a:rPr>
              <a:t>SOA Enabled Scenario</a:t>
            </a:r>
          </a:p>
        </p:txBody>
      </p:sp>
      <p:pic>
        <p:nvPicPr>
          <p:cNvPr id="20" name="Picture 4">
            <a:extLst>
              <a:ext uri="{FF2B5EF4-FFF2-40B4-BE49-F238E27FC236}">
                <a16:creationId xmlns:a16="http://schemas.microsoft.com/office/drawing/2014/main" id="{FDE5F0DF-47DD-423B-A0B9-3DD0C1A062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292169" y="1721505"/>
            <a:ext cx="7373938" cy="4248150"/>
          </a:xfrm>
          <a:prstGeom prst="rect">
            <a:avLst/>
          </a:prstGeom>
          <a:noFill/>
        </p:spPr>
      </p:pic>
      <p:sp>
        <p:nvSpPr>
          <p:cNvPr id="21" name="Rectangle 5">
            <a:extLst>
              <a:ext uri="{FF2B5EF4-FFF2-40B4-BE49-F238E27FC236}">
                <a16:creationId xmlns:a16="http://schemas.microsoft.com/office/drawing/2014/main" id="{9ED4E3A8-7EB0-48CA-99B5-0F3E6A672E7E}"/>
              </a:ext>
            </a:extLst>
          </p:cNvPr>
          <p:cNvSpPr>
            <a:spLocks noChangeArrowheads="1"/>
          </p:cNvSpPr>
          <p:nvPr/>
        </p:nvSpPr>
        <p:spPr bwMode="auto">
          <a:xfrm>
            <a:off x="2487192" y="5956955"/>
            <a:ext cx="15199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a:r>
              <a:rPr lang="en-US" altLang="zh-CN" sz="1400" b="1">
                <a:ea typeface="SimSun" panose="02010600030101010101" pitchFamily="2" charset="-122"/>
              </a:rPr>
              <a:t>Partner Credit </a:t>
            </a:r>
          </a:p>
          <a:p>
            <a:pPr algn="ctr"/>
            <a:r>
              <a:rPr lang="en-US" altLang="zh-CN" sz="1400" b="1">
                <a:ea typeface="SimSun" panose="02010600030101010101" pitchFamily="2" charset="-122"/>
              </a:rPr>
              <a:t>Data</a:t>
            </a:r>
          </a:p>
        </p:txBody>
      </p:sp>
      <p:sp>
        <p:nvSpPr>
          <p:cNvPr id="22" name="Rectangle 6">
            <a:extLst>
              <a:ext uri="{FF2B5EF4-FFF2-40B4-BE49-F238E27FC236}">
                <a16:creationId xmlns:a16="http://schemas.microsoft.com/office/drawing/2014/main" id="{3F5A1093-F73D-47E3-B88D-051BC6882AF8}"/>
              </a:ext>
            </a:extLst>
          </p:cNvPr>
          <p:cNvSpPr>
            <a:spLocks noChangeArrowheads="1"/>
          </p:cNvSpPr>
          <p:nvPr/>
        </p:nvSpPr>
        <p:spPr bwMode="auto">
          <a:xfrm>
            <a:off x="3867243" y="5956955"/>
            <a:ext cx="10855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a:r>
              <a:rPr lang="en-US" altLang="zh-CN" sz="1400" b="1">
                <a:ea typeface="SimSun" panose="02010600030101010101" pitchFamily="2" charset="-122"/>
              </a:rPr>
              <a:t>Back-End </a:t>
            </a:r>
          </a:p>
          <a:p>
            <a:pPr algn="ctr"/>
            <a:r>
              <a:rPr lang="en-US" altLang="zh-CN" sz="1400" b="1">
                <a:ea typeface="SimSun" panose="02010600030101010101" pitchFamily="2" charset="-122"/>
              </a:rPr>
              <a:t>System</a:t>
            </a:r>
          </a:p>
        </p:txBody>
      </p:sp>
      <p:sp>
        <p:nvSpPr>
          <p:cNvPr id="23" name="Rectangle 7">
            <a:extLst>
              <a:ext uri="{FF2B5EF4-FFF2-40B4-BE49-F238E27FC236}">
                <a16:creationId xmlns:a16="http://schemas.microsoft.com/office/drawing/2014/main" id="{C6F61017-6E3B-40D2-BC81-9FAA28E04BD0}"/>
              </a:ext>
            </a:extLst>
          </p:cNvPr>
          <p:cNvSpPr>
            <a:spLocks noChangeArrowheads="1"/>
          </p:cNvSpPr>
          <p:nvPr/>
        </p:nvSpPr>
        <p:spPr bwMode="auto">
          <a:xfrm>
            <a:off x="5162643" y="5969655"/>
            <a:ext cx="10855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a:r>
              <a:rPr lang="en-US" altLang="zh-CN" sz="1400" b="1">
                <a:ea typeface="SimSun" panose="02010600030101010101" pitchFamily="2" charset="-122"/>
              </a:rPr>
              <a:t>Back-End </a:t>
            </a:r>
          </a:p>
          <a:p>
            <a:pPr algn="ctr"/>
            <a:r>
              <a:rPr lang="en-US" altLang="zh-CN" sz="1400" b="1">
                <a:ea typeface="SimSun" panose="02010600030101010101" pitchFamily="2" charset="-122"/>
              </a:rPr>
              <a:t>System</a:t>
            </a:r>
          </a:p>
        </p:txBody>
      </p:sp>
      <p:sp>
        <p:nvSpPr>
          <p:cNvPr id="24" name="Rectangle 8">
            <a:extLst>
              <a:ext uri="{FF2B5EF4-FFF2-40B4-BE49-F238E27FC236}">
                <a16:creationId xmlns:a16="http://schemas.microsoft.com/office/drawing/2014/main" id="{00600605-F441-4486-8B16-B48428F6F381}"/>
              </a:ext>
            </a:extLst>
          </p:cNvPr>
          <p:cNvSpPr>
            <a:spLocks noChangeArrowheads="1"/>
          </p:cNvSpPr>
          <p:nvPr/>
        </p:nvSpPr>
        <p:spPr bwMode="auto">
          <a:xfrm>
            <a:off x="6116583" y="5969655"/>
            <a:ext cx="115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r>
              <a:rPr lang="en-US" altLang="zh-CN" sz="1400" b="1">
                <a:ea typeface="SimSun" panose="02010600030101010101" pitchFamily="2" charset="-122"/>
              </a:rPr>
              <a:t>Customer</a:t>
            </a:r>
          </a:p>
          <a:p>
            <a:pPr algn="ctr"/>
            <a:r>
              <a:rPr lang="en-US" altLang="zh-CN" sz="1400" b="1">
                <a:ea typeface="SimSun" panose="02010600030101010101" pitchFamily="2" charset="-122"/>
              </a:rPr>
              <a:t>Data</a:t>
            </a:r>
          </a:p>
        </p:txBody>
      </p:sp>
    </p:spTree>
    <p:extLst>
      <p:ext uri="{BB962C8B-B14F-4D97-AF65-F5344CB8AC3E}">
        <p14:creationId xmlns:p14="http://schemas.microsoft.com/office/powerpoint/2010/main" val="407196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794" name="AutoShape 2">
            <a:extLst>
              <a:ext uri="{FF2B5EF4-FFF2-40B4-BE49-F238E27FC236}">
                <a16:creationId xmlns:a16="http://schemas.microsoft.com/office/drawing/2014/main" id="{69E28570-BA5C-48F3-AF95-1F5326402FF1}"/>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zh-CN" sz="2600">
                <a:solidFill>
                  <a:srgbClr val="FFFFFF"/>
                </a:solidFill>
                <a:ea typeface="SimSun" panose="02010600030101010101" pitchFamily="2" charset="-122"/>
              </a:rPr>
              <a:t>SOA Layers</a:t>
            </a:r>
          </a:p>
        </p:txBody>
      </p:sp>
      <p:pic>
        <p:nvPicPr>
          <p:cNvPr id="33796" name="Picture 4">
            <a:extLst>
              <a:ext uri="{FF2B5EF4-FFF2-40B4-BE49-F238E27FC236}">
                <a16:creationId xmlns:a16="http://schemas.microsoft.com/office/drawing/2014/main" id="{AFF94AE1-8896-47B2-974B-FC230E326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342611"/>
            <a:ext cx="7188199" cy="303252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Rectangle 3">
            <a:extLst>
              <a:ext uri="{FF2B5EF4-FFF2-40B4-BE49-F238E27FC236}">
                <a16:creationId xmlns:a16="http://schemas.microsoft.com/office/drawing/2014/main" id="{CA439963-67FE-49DB-8A6F-706DB972698D}"/>
              </a:ext>
            </a:extLst>
          </p:cNvPr>
          <p:cNvSpPr>
            <a:spLocks noGrp="1" noChangeArrowheads="1"/>
          </p:cNvSpPr>
          <p:nvPr>
            <p:ph type="body" idx="1"/>
          </p:nvPr>
        </p:nvSpPr>
        <p:spPr>
          <a:xfrm>
            <a:off x="4038600" y="4884873"/>
            <a:ext cx="7188199" cy="1292090"/>
          </a:xfrm>
        </p:spPr>
        <p:txBody>
          <a:bodyPr>
            <a:normAutofit/>
          </a:bodyPr>
          <a:lstStyle/>
          <a:p>
            <a:r>
              <a:rPr lang="en-US" altLang="zh-CN" sz="2400" dirty="0">
                <a:ea typeface="SimSun" panose="02010600030101010101" pitchFamily="2" charset="-122"/>
              </a:rPr>
              <a:t>Shared Network-based </a:t>
            </a:r>
            <a:r>
              <a:rPr lang="en-US" altLang="zh-CN" sz="2400" b="1" dirty="0">
                <a:ea typeface="SimSun" panose="02010600030101010101" pitchFamily="2" charset="-122"/>
              </a:rPr>
              <a:t>Layered </a:t>
            </a:r>
            <a:r>
              <a:rPr lang="en-US" altLang="zh-CN" sz="2400" dirty="0">
                <a:ea typeface="SimSun" panose="02010600030101010101" pitchFamily="2" charset="-122"/>
              </a:rPr>
              <a:t>Services</a:t>
            </a:r>
          </a:p>
          <a:p>
            <a:endParaRPr lang="en-US" altLang="zh-CN" sz="1800" dirty="0">
              <a:ea typeface="SimSu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AutoShape 2">
            <a:extLst>
              <a:ext uri="{FF2B5EF4-FFF2-40B4-BE49-F238E27FC236}">
                <a16:creationId xmlns:a16="http://schemas.microsoft.com/office/drawing/2014/main" id="{46B8C33C-082F-436B-AD74-3CC6A2A216DD}"/>
              </a:ext>
            </a:extLst>
          </p:cNvPr>
          <p:cNvSpPr>
            <a:spLocks noGrp="1" noChangeArrowheads="1"/>
          </p:cNvSpPr>
          <p:nvPr>
            <p:ph type="title"/>
          </p:nvPr>
        </p:nvSpPr>
        <p:spPr>
          <a:xfrm>
            <a:off x="1136428" y="627564"/>
            <a:ext cx="7474172" cy="1325563"/>
          </a:xfrm>
        </p:spPr>
        <p:txBody>
          <a:bodyPr>
            <a:normAutofit/>
          </a:bodyPr>
          <a:lstStyle/>
          <a:p>
            <a:r>
              <a:rPr lang="en-US" altLang="zh-CN">
                <a:ea typeface="SimSun" panose="02010600030101010101" pitchFamily="2" charset="-122"/>
              </a:rPr>
              <a:t>Benefits of SOA</a:t>
            </a:r>
          </a:p>
        </p:txBody>
      </p:sp>
      <p:sp>
        <p:nvSpPr>
          <p:cNvPr id="37891" name="Rectangle 3">
            <a:extLst>
              <a:ext uri="{FF2B5EF4-FFF2-40B4-BE49-F238E27FC236}">
                <a16:creationId xmlns:a16="http://schemas.microsoft.com/office/drawing/2014/main" id="{4BF8EA36-2560-47D2-9CB6-E6131CD46518}"/>
              </a:ext>
            </a:extLst>
          </p:cNvPr>
          <p:cNvSpPr>
            <a:spLocks noGrp="1" noChangeArrowheads="1"/>
          </p:cNvSpPr>
          <p:nvPr>
            <p:ph type="body" idx="1"/>
          </p:nvPr>
        </p:nvSpPr>
        <p:spPr>
          <a:xfrm>
            <a:off x="1136429" y="2278173"/>
            <a:ext cx="6467867" cy="3450613"/>
          </a:xfrm>
        </p:spPr>
        <p:txBody>
          <a:bodyPr anchor="ctr">
            <a:normAutofit/>
          </a:bodyPr>
          <a:lstStyle/>
          <a:p>
            <a:r>
              <a:rPr lang="en-US" altLang="zh-CN" sz="2200">
                <a:ea typeface="SimSun" panose="02010600030101010101" pitchFamily="2" charset="-122"/>
              </a:rPr>
              <a:t>Flexible (Agile) IT</a:t>
            </a:r>
          </a:p>
          <a:p>
            <a:pPr lvl="1"/>
            <a:r>
              <a:rPr lang="en-US" altLang="zh-CN" sz="2200">
                <a:ea typeface="SimSun" panose="02010600030101010101" pitchFamily="2" charset="-122"/>
              </a:rPr>
              <a:t>Adaptable to changing business needs</a:t>
            </a:r>
          </a:p>
          <a:p>
            <a:r>
              <a:rPr lang="en-US" altLang="zh-CN" sz="2200">
                <a:ea typeface="SimSun" panose="02010600030101010101" pitchFamily="2" charset="-122"/>
              </a:rPr>
              <a:t>Faster time to market</a:t>
            </a:r>
          </a:p>
          <a:p>
            <a:pPr lvl="1"/>
            <a:r>
              <a:rPr lang="en-US" altLang="zh-CN" sz="2200">
                <a:ea typeface="SimSun" panose="02010600030101010101" pitchFamily="2" charset="-122"/>
              </a:rPr>
              <a:t>Reuse existing code, minimize new development</a:t>
            </a:r>
          </a:p>
          <a:p>
            <a:r>
              <a:rPr lang="en-US" altLang="zh-CN" sz="2200">
                <a:ea typeface="SimSun" panose="02010600030101010101" pitchFamily="2" charset="-122"/>
              </a:rPr>
              <a:t>Business and process-driven</a:t>
            </a:r>
          </a:p>
          <a:p>
            <a:pPr lvl="1"/>
            <a:r>
              <a:rPr lang="en-US" altLang="zh-CN" sz="2200">
                <a:ea typeface="SimSun" panose="02010600030101010101" pitchFamily="2" charset="-122"/>
              </a:rPr>
              <a:t>New business opportunities</a:t>
            </a:r>
          </a:p>
          <a:p>
            <a:r>
              <a:rPr lang="en-US" altLang="zh-CN" sz="2200">
                <a:ea typeface="SimSun" panose="02010600030101010101" pitchFamily="2" charset="-122"/>
              </a:rPr>
              <a:t>Greater ROI</a:t>
            </a:r>
          </a:p>
          <a:p>
            <a:pPr lvl="1"/>
            <a:r>
              <a:rPr lang="en-US" altLang="zh-CN" sz="2200">
                <a:ea typeface="SimSun" panose="02010600030101010101" pitchFamily="2" charset="-122"/>
              </a:rPr>
              <a:t>Leverage existing IT asset</a:t>
            </a: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heckmark">
            <a:extLst>
              <a:ext uri="{FF2B5EF4-FFF2-40B4-BE49-F238E27FC236}">
                <a16:creationId xmlns:a16="http://schemas.microsoft.com/office/drawing/2014/main" id="{2E429FED-6964-4580-A563-A1319F5926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AutoShape 2">
            <a:extLst>
              <a:ext uri="{FF2B5EF4-FFF2-40B4-BE49-F238E27FC236}">
                <a16:creationId xmlns:a16="http://schemas.microsoft.com/office/drawing/2014/main" id="{54ABF850-8FCA-42DB-9B0B-FC3CCF5C330E}"/>
              </a:ext>
            </a:extLst>
          </p:cNvPr>
          <p:cNvSpPr>
            <a:spLocks noGrp="1" noChangeArrowheads="1"/>
          </p:cNvSpPr>
          <p:nvPr>
            <p:ph type="title"/>
          </p:nvPr>
        </p:nvSpPr>
        <p:spPr>
          <a:xfrm>
            <a:off x="1136428" y="627564"/>
            <a:ext cx="7474172" cy="1325563"/>
          </a:xfrm>
        </p:spPr>
        <p:txBody>
          <a:bodyPr>
            <a:normAutofit/>
          </a:bodyPr>
          <a:lstStyle/>
          <a:p>
            <a:r>
              <a:rPr lang="en-US" altLang="zh-CN" dirty="0">
                <a:effectLst>
                  <a:outerShdw blurRad="38100" dist="38100" dir="2700000" algn="tl">
                    <a:srgbClr val="000000">
                      <a:alpha val="43137"/>
                    </a:srgbClr>
                  </a:outerShdw>
                </a:effectLst>
                <a:ea typeface="SimSun" panose="02010600030101010101" pitchFamily="2" charset="-122"/>
              </a:rPr>
              <a:t>How Are Services Implemented?</a:t>
            </a:r>
          </a:p>
        </p:txBody>
      </p:sp>
      <p:sp>
        <p:nvSpPr>
          <p:cNvPr id="38915" name="Rectangle 3">
            <a:extLst>
              <a:ext uri="{FF2B5EF4-FFF2-40B4-BE49-F238E27FC236}">
                <a16:creationId xmlns:a16="http://schemas.microsoft.com/office/drawing/2014/main" id="{5B67E365-98A1-4EE9-A63F-A1565CD1DD9C}"/>
              </a:ext>
            </a:extLst>
          </p:cNvPr>
          <p:cNvSpPr>
            <a:spLocks noGrp="1" noChangeArrowheads="1"/>
          </p:cNvSpPr>
          <p:nvPr>
            <p:ph type="body" idx="1"/>
          </p:nvPr>
        </p:nvSpPr>
        <p:spPr>
          <a:xfrm>
            <a:off x="1136429" y="2278173"/>
            <a:ext cx="6467867" cy="3450613"/>
          </a:xfrm>
        </p:spPr>
        <p:txBody>
          <a:bodyPr anchor="ctr">
            <a:normAutofit/>
          </a:bodyPr>
          <a:lstStyle/>
          <a:p>
            <a:r>
              <a:rPr lang="en-US" altLang="zh-CN" sz="2400">
                <a:ea typeface="SimSun" panose="02010600030101010101" pitchFamily="2" charset="-122"/>
              </a:rPr>
              <a:t>Java Spring</a:t>
            </a:r>
          </a:p>
          <a:p>
            <a:r>
              <a:rPr lang="en-US" altLang="zh-CN" sz="2400">
                <a:ea typeface="SimSun" panose="02010600030101010101" pitchFamily="2" charset="-122"/>
              </a:rPr>
              <a:t>C#/.NET</a:t>
            </a:r>
          </a:p>
          <a:p>
            <a:r>
              <a:rPr lang="en-US" altLang="zh-CN" sz="2400">
                <a:ea typeface="SimSun" panose="02010600030101010101" pitchFamily="2" charset="-122"/>
              </a:rPr>
              <a:t>PHP</a:t>
            </a:r>
          </a:p>
          <a:p>
            <a:r>
              <a:rPr lang="en-US" altLang="zh-CN" sz="2400">
                <a:ea typeface="SimSun" panose="02010600030101010101" pitchFamily="2" charset="-122"/>
              </a:rPr>
              <a:t>Node.JS</a:t>
            </a:r>
          </a:p>
          <a:p>
            <a:r>
              <a:rPr lang="en-US" altLang="zh-CN" sz="2400">
                <a:ea typeface="SimSun" panose="02010600030101010101" pitchFamily="2" charset="-122"/>
              </a:rPr>
              <a:t>Etc…</a:t>
            </a:r>
          </a:p>
          <a:p>
            <a:endParaRPr lang="en-US" altLang="zh-CN" sz="2400">
              <a:ea typeface="SimSun" panose="02010600030101010101" pitchFamily="2" charset="-122"/>
            </a:endParaRP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Laptop">
            <a:extLst>
              <a:ext uri="{FF2B5EF4-FFF2-40B4-BE49-F238E27FC236}">
                <a16:creationId xmlns:a16="http://schemas.microsoft.com/office/drawing/2014/main" id="{4E8A6408-7ADD-4181-AB9C-8C8631E3B0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AutoShape 2">
            <a:extLst>
              <a:ext uri="{FF2B5EF4-FFF2-40B4-BE49-F238E27FC236}">
                <a16:creationId xmlns:a16="http://schemas.microsoft.com/office/drawing/2014/main" id="{0E1A80B1-AE81-4070-847E-F3BE6F77051D}"/>
              </a:ext>
            </a:extLst>
          </p:cNvPr>
          <p:cNvSpPr>
            <a:spLocks noGrp="1" noChangeArrowheads="1"/>
          </p:cNvSpPr>
          <p:nvPr>
            <p:ph type="title"/>
          </p:nvPr>
        </p:nvSpPr>
        <p:spPr>
          <a:xfrm>
            <a:off x="889686" y="148592"/>
            <a:ext cx="7474172" cy="1325563"/>
          </a:xfrm>
        </p:spPr>
        <p:txBody>
          <a:bodyPr>
            <a:normAutofit/>
          </a:bodyPr>
          <a:lstStyle/>
          <a:p>
            <a:r>
              <a:rPr lang="en-US" altLang="zh-CN">
                <a:effectLst>
                  <a:outerShdw blurRad="38100" dist="38100" dir="2700000" algn="tl">
                    <a:srgbClr val="000000">
                      <a:alpha val="43137"/>
                    </a:srgbClr>
                  </a:outerShdw>
                </a:effectLst>
                <a:ea typeface="SimSun" panose="02010600030101010101" pitchFamily="2" charset="-122"/>
              </a:rPr>
              <a:t>How Are Services Implemented?</a:t>
            </a:r>
          </a:p>
        </p:txBody>
      </p:sp>
      <p:sp>
        <p:nvSpPr>
          <p:cNvPr id="39939" name="Rectangle 3">
            <a:extLst>
              <a:ext uri="{FF2B5EF4-FFF2-40B4-BE49-F238E27FC236}">
                <a16:creationId xmlns:a16="http://schemas.microsoft.com/office/drawing/2014/main" id="{A52D3ED9-EF95-42A7-9388-5D97AA9688C2}"/>
              </a:ext>
            </a:extLst>
          </p:cNvPr>
          <p:cNvSpPr>
            <a:spLocks noGrp="1" noChangeArrowheads="1"/>
          </p:cNvSpPr>
          <p:nvPr>
            <p:ph type="body" idx="1"/>
          </p:nvPr>
        </p:nvSpPr>
        <p:spPr>
          <a:xfrm>
            <a:off x="1136429" y="2278173"/>
            <a:ext cx="6467867" cy="3450613"/>
          </a:xfrm>
        </p:spPr>
        <p:txBody>
          <a:bodyPr anchor="ctr">
            <a:noAutofit/>
          </a:bodyPr>
          <a:lstStyle/>
          <a:p>
            <a:pPr marL="0" indent="0">
              <a:buNone/>
            </a:pPr>
            <a:r>
              <a:rPr lang="en-US" altLang="zh-CN" sz="2000" dirty="0">
                <a:ea typeface="SimSun" panose="02010600030101010101" pitchFamily="2" charset="-122"/>
              </a:rPr>
              <a:t>@</a:t>
            </a:r>
            <a:r>
              <a:rPr lang="en-US" altLang="zh-CN" sz="2000" dirty="0" err="1">
                <a:ea typeface="SimSun" panose="02010600030101010101" pitchFamily="2" charset="-122"/>
              </a:rPr>
              <a:t>WebService</a:t>
            </a:r>
            <a:endParaRPr lang="en-US" altLang="zh-CN" sz="2000" dirty="0">
              <a:ea typeface="SimSun" panose="02010600030101010101" pitchFamily="2" charset="-122"/>
            </a:endParaRPr>
          </a:p>
          <a:p>
            <a:pPr marL="0" indent="0">
              <a:buNone/>
            </a:pPr>
            <a:r>
              <a:rPr lang="en-US" altLang="zh-CN" sz="2000" dirty="0">
                <a:ea typeface="SimSun" panose="02010600030101010101" pitchFamily="2" charset="-122"/>
              </a:rPr>
              <a:t>public class </a:t>
            </a:r>
            <a:r>
              <a:rPr lang="en-US" altLang="zh-CN" sz="2000" dirty="0" err="1">
                <a:ea typeface="SimSun" panose="02010600030101010101" pitchFamily="2" charset="-122"/>
              </a:rPr>
              <a:t>AddNumbersImpl</a:t>
            </a:r>
            <a:r>
              <a:rPr lang="en-US" altLang="zh-CN" sz="2000" dirty="0">
                <a:ea typeface="SimSun" panose="02010600030101010101" pitchFamily="2" charset="-122"/>
              </a:rPr>
              <a:t> {</a:t>
            </a:r>
          </a:p>
          <a:p>
            <a:pPr marL="0" indent="0">
              <a:buNone/>
            </a:pPr>
            <a:r>
              <a:rPr lang="en-US" altLang="zh-CN" sz="2000" dirty="0">
                <a:ea typeface="SimSun" panose="02010600030101010101" pitchFamily="2" charset="-122"/>
              </a:rPr>
              <a:t>  @</a:t>
            </a:r>
            <a:r>
              <a:rPr lang="en-US" altLang="zh-CN" sz="2000" dirty="0" err="1">
                <a:ea typeface="SimSun" panose="02010600030101010101" pitchFamily="2" charset="-122"/>
              </a:rPr>
              <a:t>WebMethod</a:t>
            </a:r>
            <a:r>
              <a:rPr lang="en-US" altLang="zh-CN" sz="2000" dirty="0">
                <a:ea typeface="SimSun" panose="02010600030101010101" pitchFamily="2" charset="-122"/>
              </a:rPr>
              <a:t>(action="</a:t>
            </a:r>
            <a:r>
              <a:rPr lang="en-US" altLang="zh-CN" sz="2000" dirty="0" err="1">
                <a:ea typeface="SimSun" panose="02010600030101010101" pitchFamily="2" charset="-122"/>
              </a:rPr>
              <a:t>addNumbers</a:t>
            </a:r>
            <a:r>
              <a:rPr lang="en-US" altLang="zh-CN" sz="2000" dirty="0">
                <a:ea typeface="SimSun" panose="02010600030101010101" pitchFamily="2" charset="-122"/>
              </a:rPr>
              <a:t>")</a:t>
            </a:r>
          </a:p>
          <a:p>
            <a:pPr marL="0" indent="0">
              <a:buNone/>
            </a:pPr>
            <a:r>
              <a:rPr lang="en-US" altLang="zh-CN" sz="2000" dirty="0">
                <a:ea typeface="SimSun" panose="02010600030101010101" pitchFamily="2" charset="-122"/>
              </a:rPr>
              <a:t>  public int </a:t>
            </a:r>
            <a:r>
              <a:rPr lang="en-US" altLang="zh-CN" sz="2000" dirty="0" err="1">
                <a:ea typeface="SimSun" panose="02010600030101010101" pitchFamily="2" charset="-122"/>
              </a:rPr>
              <a:t>addNumbers</a:t>
            </a:r>
            <a:r>
              <a:rPr lang="en-US" altLang="zh-CN" sz="2000" dirty="0">
                <a:ea typeface="SimSun" panose="02010600030101010101" pitchFamily="2" charset="-122"/>
              </a:rPr>
              <a:t>(int number1, int number2) </a:t>
            </a:r>
          </a:p>
          <a:p>
            <a:pPr marL="0" indent="0">
              <a:buNone/>
            </a:pPr>
            <a:r>
              <a:rPr lang="en-US" altLang="zh-CN" sz="2000" dirty="0">
                <a:ea typeface="SimSun" panose="02010600030101010101" pitchFamily="2" charset="-122"/>
              </a:rPr>
              <a:t>      throws </a:t>
            </a:r>
            <a:r>
              <a:rPr lang="en-US" altLang="zh-CN" sz="2000" dirty="0" err="1">
                <a:ea typeface="SimSun" panose="02010600030101010101" pitchFamily="2" charset="-122"/>
              </a:rPr>
              <a:t>AddNumbersException</a:t>
            </a:r>
            <a:r>
              <a:rPr lang="en-US" altLang="zh-CN" sz="2000" dirty="0">
                <a:ea typeface="SimSun" panose="02010600030101010101" pitchFamily="2" charset="-122"/>
              </a:rPr>
              <a:t> {</a:t>
            </a:r>
          </a:p>
          <a:p>
            <a:pPr marL="0" indent="0">
              <a:buNone/>
            </a:pPr>
            <a:r>
              <a:rPr lang="en-US" altLang="zh-CN" sz="2000" dirty="0">
                <a:ea typeface="SimSun" panose="02010600030101010101" pitchFamily="2" charset="-122"/>
              </a:rPr>
              <a:t>    if (number1 &lt; 0 || number2 &lt; 0) {</a:t>
            </a:r>
          </a:p>
          <a:p>
            <a:pPr marL="0" indent="0">
              <a:buNone/>
            </a:pPr>
            <a:r>
              <a:rPr lang="en-US" altLang="zh-CN" sz="2000" dirty="0">
                <a:ea typeface="SimSun" panose="02010600030101010101" pitchFamily="2" charset="-122"/>
              </a:rPr>
              <a:t>      throw new </a:t>
            </a:r>
            <a:r>
              <a:rPr lang="en-US" altLang="zh-CN" sz="2000" dirty="0" err="1">
                <a:ea typeface="SimSun" panose="02010600030101010101" pitchFamily="2" charset="-122"/>
              </a:rPr>
              <a:t>AddNumbersException</a:t>
            </a:r>
            <a:r>
              <a:rPr lang="en-US" altLang="zh-CN" sz="2000" dirty="0">
                <a:ea typeface="SimSun" panose="02010600030101010101" pitchFamily="2" charset="-122"/>
              </a:rPr>
              <a:t>(</a:t>
            </a:r>
          </a:p>
          <a:p>
            <a:pPr marL="0" indent="0">
              <a:buNone/>
            </a:pPr>
            <a:r>
              <a:rPr lang="en-US" altLang="zh-CN" sz="2000" dirty="0">
                <a:ea typeface="SimSun" panose="02010600030101010101" pitchFamily="2" charset="-122"/>
              </a:rPr>
              <a:t>          "Negative number cant be added!",</a:t>
            </a:r>
          </a:p>
          <a:p>
            <a:pPr marL="0" indent="0">
              <a:buNone/>
            </a:pPr>
            <a:r>
              <a:rPr lang="en-US" altLang="zh-CN" sz="2000" dirty="0">
                <a:ea typeface="SimSun" panose="02010600030101010101" pitchFamily="2" charset="-122"/>
              </a:rPr>
              <a:t>          "Numbers: " + number1 + ", " + number2);</a:t>
            </a:r>
          </a:p>
          <a:p>
            <a:pPr marL="0" indent="0">
              <a:buNone/>
            </a:pPr>
            <a:r>
              <a:rPr lang="en-US" altLang="zh-CN" sz="2000" dirty="0">
                <a:ea typeface="SimSun" panose="02010600030101010101" pitchFamily="2" charset="-122"/>
              </a:rPr>
              <a:t>    }</a:t>
            </a:r>
          </a:p>
          <a:p>
            <a:pPr marL="0" indent="0">
              <a:buNone/>
            </a:pPr>
            <a:r>
              <a:rPr lang="en-US" altLang="zh-CN" sz="2000" dirty="0">
                <a:ea typeface="SimSun" panose="02010600030101010101" pitchFamily="2" charset="-122"/>
              </a:rPr>
              <a:t>    return number1 + number2;</a:t>
            </a:r>
          </a:p>
          <a:p>
            <a:pPr marL="0" indent="0">
              <a:buNone/>
            </a:pPr>
            <a:r>
              <a:rPr lang="en-US" altLang="zh-CN" sz="2000" dirty="0">
                <a:ea typeface="SimSun" panose="02010600030101010101" pitchFamily="2" charset="-122"/>
              </a:rPr>
              <a:t>  }</a:t>
            </a:r>
          </a:p>
          <a:p>
            <a:pPr marL="0" indent="0">
              <a:buNone/>
            </a:pPr>
            <a:r>
              <a:rPr lang="en-US" altLang="zh-CN" sz="2000" dirty="0">
                <a:ea typeface="SimSun" panose="02010600030101010101" pitchFamily="2" charset="-122"/>
              </a:rPr>
              <a:t>} </a:t>
            </a: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heckmark">
            <a:extLst>
              <a:ext uri="{FF2B5EF4-FFF2-40B4-BE49-F238E27FC236}">
                <a16:creationId xmlns:a16="http://schemas.microsoft.com/office/drawing/2014/main" id="{70EB60F6-4F78-4DCA-8B0B-884EBDCDD4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AutoShape 2">
            <a:extLst>
              <a:ext uri="{FF2B5EF4-FFF2-40B4-BE49-F238E27FC236}">
                <a16:creationId xmlns:a16="http://schemas.microsoft.com/office/drawing/2014/main" id="{3DF92738-5ED2-405E-BCFC-553623FCE1AA}"/>
              </a:ext>
            </a:extLst>
          </p:cNvPr>
          <p:cNvSpPr>
            <a:spLocks noGrp="1" noChangeArrowheads="1"/>
          </p:cNvSpPr>
          <p:nvPr>
            <p:ph type="title"/>
          </p:nvPr>
        </p:nvSpPr>
        <p:spPr>
          <a:xfrm>
            <a:off x="1136428" y="627564"/>
            <a:ext cx="7474172" cy="1325563"/>
          </a:xfrm>
        </p:spPr>
        <p:txBody>
          <a:bodyPr>
            <a:normAutofit/>
          </a:bodyPr>
          <a:lstStyle/>
          <a:p>
            <a:r>
              <a:rPr lang="en-US" altLang="zh-CN">
                <a:ea typeface="SimSun" panose="02010600030101010101" pitchFamily="2" charset="-122"/>
              </a:rPr>
              <a:t>How Are Services Implemented?</a:t>
            </a:r>
          </a:p>
        </p:txBody>
      </p:sp>
      <p:sp>
        <p:nvSpPr>
          <p:cNvPr id="40963" name="Rectangle 3">
            <a:extLst>
              <a:ext uri="{FF2B5EF4-FFF2-40B4-BE49-F238E27FC236}">
                <a16:creationId xmlns:a16="http://schemas.microsoft.com/office/drawing/2014/main" id="{BAC57521-C894-41B0-BEAA-C3AAA92E3F30}"/>
              </a:ext>
            </a:extLst>
          </p:cNvPr>
          <p:cNvSpPr>
            <a:spLocks noGrp="1" noChangeArrowheads="1"/>
          </p:cNvSpPr>
          <p:nvPr>
            <p:ph type="body" idx="1"/>
          </p:nvPr>
        </p:nvSpPr>
        <p:spPr>
          <a:xfrm>
            <a:off x="1136429" y="2278173"/>
            <a:ext cx="6467867" cy="3450613"/>
          </a:xfrm>
        </p:spPr>
        <p:txBody>
          <a:bodyPr anchor="ctr">
            <a:normAutofit/>
          </a:bodyPr>
          <a:lstStyle/>
          <a:p>
            <a:r>
              <a:rPr lang="en-US" altLang="en-US" sz="1900"/>
              <a:t>WSDL stands for Web Services Description Language. </a:t>
            </a:r>
          </a:p>
          <a:p>
            <a:r>
              <a:rPr lang="en-US" altLang="en-US" sz="1900"/>
              <a:t>Features of WSDL</a:t>
            </a:r>
          </a:p>
          <a:p>
            <a:pPr lvl="1"/>
            <a:r>
              <a:rPr lang="en-US" altLang="en-US" sz="1900"/>
              <a:t>WSDL is an XML-based protocol for information exchange in decentralized and distributed environments.</a:t>
            </a:r>
          </a:p>
          <a:p>
            <a:pPr lvl="1"/>
            <a:r>
              <a:rPr lang="en-US" altLang="en-US" sz="1900"/>
              <a:t>WSDL definitions describe how to access a web service and what operations it will perform.</a:t>
            </a:r>
          </a:p>
          <a:p>
            <a:pPr lvl="1"/>
            <a:r>
              <a:rPr lang="en-US" altLang="en-US" sz="1900"/>
              <a:t>WSDL is a language for describing how to interface with XML-based services.</a:t>
            </a:r>
          </a:p>
          <a:p>
            <a:pPr lvl="1"/>
            <a:r>
              <a:rPr lang="en-US" altLang="en-US" sz="1900"/>
              <a:t>WSDL is an integral part of Universal Description, Discovery, and Integration (UDDI), an XML-based worldwide business registry.</a:t>
            </a: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Magnifying glass">
            <a:extLst>
              <a:ext uri="{FF2B5EF4-FFF2-40B4-BE49-F238E27FC236}">
                <a16:creationId xmlns:a16="http://schemas.microsoft.com/office/drawing/2014/main" id="{1BD95225-3357-4439-8AB7-1C540E4EBC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AutoShape 2">
            <a:extLst>
              <a:ext uri="{FF2B5EF4-FFF2-40B4-BE49-F238E27FC236}">
                <a16:creationId xmlns:a16="http://schemas.microsoft.com/office/drawing/2014/main" id="{39C3D833-D3F6-447F-BAEF-BA970A7EF839}"/>
              </a:ext>
            </a:extLst>
          </p:cNvPr>
          <p:cNvSpPr>
            <a:spLocks noGrp="1" noChangeArrowheads="1"/>
          </p:cNvSpPr>
          <p:nvPr>
            <p:ph type="title"/>
          </p:nvPr>
        </p:nvSpPr>
        <p:spPr>
          <a:xfrm>
            <a:off x="1136428" y="627564"/>
            <a:ext cx="7474172" cy="1325563"/>
          </a:xfrm>
        </p:spPr>
        <p:txBody>
          <a:bodyPr>
            <a:normAutofit/>
          </a:bodyPr>
          <a:lstStyle/>
          <a:p>
            <a:r>
              <a:rPr lang="en-US" altLang="zh-CN">
                <a:ea typeface="SimSun" panose="02010600030101010101" pitchFamily="2" charset="-122"/>
              </a:rPr>
              <a:t>How Are Services Implemented?</a:t>
            </a:r>
          </a:p>
        </p:txBody>
      </p:sp>
      <p:sp>
        <p:nvSpPr>
          <p:cNvPr id="41987" name="Rectangle 3">
            <a:extLst>
              <a:ext uri="{FF2B5EF4-FFF2-40B4-BE49-F238E27FC236}">
                <a16:creationId xmlns:a16="http://schemas.microsoft.com/office/drawing/2014/main" id="{71856B14-5BBE-4961-9DB8-64E3549197EF}"/>
              </a:ext>
            </a:extLst>
          </p:cNvPr>
          <p:cNvSpPr>
            <a:spLocks noGrp="1" noChangeArrowheads="1"/>
          </p:cNvSpPr>
          <p:nvPr>
            <p:ph type="body" idx="1"/>
          </p:nvPr>
        </p:nvSpPr>
        <p:spPr>
          <a:xfrm>
            <a:off x="1136429" y="2278173"/>
            <a:ext cx="6467867" cy="3450613"/>
          </a:xfrm>
        </p:spPr>
        <p:txBody>
          <a:bodyPr anchor="ctr">
            <a:normAutofit/>
          </a:bodyPr>
          <a:lstStyle/>
          <a:p>
            <a:r>
              <a:rPr lang="en-US" altLang="en-US" sz="2400"/>
              <a:t>WSDL is often used in combination with SOAP and XML Schema to provide web services over the Internet. A client program connecting to a web service can read the WSDL to determine what functions are available on the server. Any special datatypes used are embedded in the WSDL file in the form of XML Schema. The client can then use SOAP to actually call one of the functions listed in the WSDL.</a:t>
            </a:r>
          </a:p>
          <a:p>
            <a:endParaRPr lang="en-US" altLang="zh-CN" sz="2400">
              <a:ea typeface="SimSun" panose="02010600030101010101" pitchFamily="2" charset="-122"/>
            </a:endParaRP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Right Pointing Backhand Index">
            <a:extLst>
              <a:ext uri="{FF2B5EF4-FFF2-40B4-BE49-F238E27FC236}">
                <a16:creationId xmlns:a16="http://schemas.microsoft.com/office/drawing/2014/main" id="{A18748C4-0958-43F1-8521-DB017FF59D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010" name="Title 1">
            <a:extLst>
              <a:ext uri="{FF2B5EF4-FFF2-40B4-BE49-F238E27FC236}">
                <a16:creationId xmlns:a16="http://schemas.microsoft.com/office/drawing/2014/main" id="{B35B1AF6-1E6C-48D1-824D-7F5D2DC6C33B}"/>
              </a:ext>
            </a:extLst>
          </p:cNvPr>
          <p:cNvSpPr>
            <a:spLocks noGrp="1" noChangeArrowheads="1"/>
          </p:cNvSpPr>
          <p:nvPr>
            <p:ph type="title"/>
          </p:nvPr>
        </p:nvSpPr>
        <p:spPr>
          <a:xfrm>
            <a:off x="2555631" y="1441938"/>
            <a:ext cx="7080738" cy="3974124"/>
          </a:xfrm>
        </p:spPr>
        <p:txBody>
          <a:bodyPr vert="horz" lIns="91440" tIns="45720" rIns="91440" bIns="45720" rtlCol="0" anchor="ctr">
            <a:normAutofit/>
          </a:bodyPr>
          <a:lstStyle/>
          <a:p>
            <a:pPr algn="ctr"/>
            <a:r>
              <a:rPr lang="en-US" altLang="en-US" sz="5400" b="1">
                <a:solidFill>
                  <a:schemeClr val="bg1">
                    <a:lumMod val="95000"/>
                    <a:lumOff val="5000"/>
                  </a:schemeClr>
                </a:solidFill>
              </a:rPr>
              <a:t>Microservices Architectural Pattern</a:t>
            </a:r>
            <a:br>
              <a:rPr lang="en-US" altLang="en-US" sz="5400" b="1">
                <a:solidFill>
                  <a:schemeClr val="bg1">
                    <a:lumMod val="95000"/>
                    <a:lumOff val="5000"/>
                  </a:schemeClr>
                </a:solidFill>
              </a:rPr>
            </a:br>
            <a:endParaRPr lang="en-US" altLang="en-US" sz="5400">
              <a:solidFill>
                <a:schemeClr val="bg1">
                  <a:lumMod val="95000"/>
                  <a:lumOff val="5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3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Title 1">
            <a:extLst>
              <a:ext uri="{FF2B5EF4-FFF2-40B4-BE49-F238E27FC236}">
                <a16:creationId xmlns:a16="http://schemas.microsoft.com/office/drawing/2014/main" id="{31560DD5-A004-4924-A333-0BC79FB9B1EE}"/>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400" b="1" dirty="0" err="1">
                <a:solidFill>
                  <a:srgbClr val="FFFFFF"/>
                </a:solidFill>
              </a:rPr>
              <a:t>MicroservicesArchitectural</a:t>
            </a:r>
            <a:r>
              <a:rPr lang="en-US" altLang="en-US" sz="2400" b="1" dirty="0">
                <a:solidFill>
                  <a:srgbClr val="FFFFFF"/>
                </a:solidFill>
              </a:rPr>
              <a:t> </a:t>
            </a:r>
            <a:r>
              <a:rPr lang="en-US" altLang="en-US" sz="2400" b="1" kern="1200" dirty="0">
                <a:solidFill>
                  <a:srgbClr val="FFFFFF"/>
                </a:solidFill>
                <a:latin typeface="+mj-lt"/>
                <a:ea typeface="+mj-ea"/>
                <a:cs typeface="+mj-cs"/>
              </a:rPr>
              <a:t>Pattern</a:t>
            </a:r>
            <a:br>
              <a:rPr lang="en-US" altLang="en-US" sz="2400" b="1" kern="1200" dirty="0">
                <a:solidFill>
                  <a:srgbClr val="FFFFFF"/>
                </a:solidFill>
                <a:latin typeface="+mj-lt"/>
                <a:ea typeface="+mj-ea"/>
                <a:cs typeface="+mj-cs"/>
              </a:rPr>
            </a:br>
            <a:endParaRPr lang="en-US" altLang="en-US" sz="2400" kern="1200" dirty="0">
              <a:solidFill>
                <a:srgbClr val="FFFFFF"/>
              </a:solidFill>
              <a:latin typeface="+mj-lt"/>
              <a:ea typeface="+mj-ea"/>
              <a:cs typeface="+mj-cs"/>
            </a:endParaRPr>
          </a:p>
        </p:txBody>
      </p:sp>
      <p:sp>
        <p:nvSpPr>
          <p:cNvPr id="6" name="Content Placeholder 2">
            <a:extLst>
              <a:ext uri="{FF2B5EF4-FFF2-40B4-BE49-F238E27FC236}">
                <a16:creationId xmlns:a16="http://schemas.microsoft.com/office/drawing/2014/main" id="{4BCB4F00-D1C2-4003-B57C-AB45D0E1D52A}"/>
              </a:ext>
            </a:extLst>
          </p:cNvPr>
          <p:cNvSpPr>
            <a:spLocks noGrp="1" noChangeArrowheads="1"/>
          </p:cNvSpPr>
          <p:nvPr>
            <p:ph idx="1"/>
          </p:nvPr>
        </p:nvSpPr>
        <p:spPr>
          <a:xfrm>
            <a:off x="4449736" y="681945"/>
            <a:ext cx="5306084" cy="5230634"/>
          </a:xfrm>
        </p:spPr>
        <p:txBody>
          <a:bodyPr anchor="ctr">
            <a:normAutofit/>
          </a:bodyPr>
          <a:lstStyle/>
          <a:p>
            <a:r>
              <a:rPr lang="en-US" altLang="en-US" sz="2400" dirty="0">
                <a:solidFill>
                  <a:srgbClr val="000000"/>
                </a:solidFill>
              </a:rPr>
              <a:t>A microservice is a variant of the service-oriented architecture (SOA) style that structures an application as a collection of loosely coupled services, which are fine-grained and the protocols are lightweight.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3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Title 1">
            <a:extLst>
              <a:ext uri="{FF2B5EF4-FFF2-40B4-BE49-F238E27FC236}">
                <a16:creationId xmlns:a16="http://schemas.microsoft.com/office/drawing/2014/main" id="{31560DD5-A004-4924-A333-0BC79FB9B1EE}"/>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400" b="1" dirty="0" err="1">
                <a:solidFill>
                  <a:srgbClr val="FFFFFF"/>
                </a:solidFill>
              </a:rPr>
              <a:t>MicroservicesArchitectural</a:t>
            </a:r>
            <a:r>
              <a:rPr lang="en-US" altLang="en-US" sz="2400" b="1" dirty="0">
                <a:solidFill>
                  <a:srgbClr val="FFFFFF"/>
                </a:solidFill>
              </a:rPr>
              <a:t> </a:t>
            </a:r>
            <a:r>
              <a:rPr lang="en-US" altLang="en-US" sz="2400" b="1" kern="1200" dirty="0">
                <a:solidFill>
                  <a:srgbClr val="FFFFFF"/>
                </a:solidFill>
                <a:latin typeface="+mj-lt"/>
                <a:ea typeface="+mj-ea"/>
                <a:cs typeface="+mj-cs"/>
              </a:rPr>
              <a:t>Pattern</a:t>
            </a:r>
            <a:br>
              <a:rPr lang="en-US" altLang="en-US" sz="2400" b="1" kern="1200" dirty="0">
                <a:solidFill>
                  <a:srgbClr val="FFFFFF"/>
                </a:solidFill>
                <a:latin typeface="+mj-lt"/>
                <a:ea typeface="+mj-ea"/>
                <a:cs typeface="+mj-cs"/>
              </a:rPr>
            </a:br>
            <a:endParaRPr lang="en-US" altLang="en-US" sz="2400" kern="1200" dirty="0">
              <a:solidFill>
                <a:srgbClr val="FFFFFF"/>
              </a:solidFill>
              <a:latin typeface="+mj-lt"/>
              <a:ea typeface="+mj-ea"/>
              <a:cs typeface="+mj-cs"/>
            </a:endParaRPr>
          </a:p>
        </p:txBody>
      </p:sp>
      <p:sp>
        <p:nvSpPr>
          <p:cNvPr id="6" name="Content Placeholder 2">
            <a:extLst>
              <a:ext uri="{FF2B5EF4-FFF2-40B4-BE49-F238E27FC236}">
                <a16:creationId xmlns:a16="http://schemas.microsoft.com/office/drawing/2014/main" id="{4BCB4F00-D1C2-4003-B57C-AB45D0E1D52A}"/>
              </a:ext>
            </a:extLst>
          </p:cNvPr>
          <p:cNvSpPr>
            <a:spLocks noGrp="1" noChangeArrowheads="1"/>
          </p:cNvSpPr>
          <p:nvPr>
            <p:ph idx="1"/>
          </p:nvPr>
        </p:nvSpPr>
        <p:spPr>
          <a:xfrm>
            <a:off x="4449736" y="681945"/>
            <a:ext cx="5306084" cy="5230634"/>
          </a:xfrm>
        </p:spPr>
        <p:txBody>
          <a:bodyPr anchor="ctr">
            <a:normAutofit/>
          </a:bodyPr>
          <a:lstStyle/>
          <a:p>
            <a:r>
              <a:rPr lang="en-US" dirty="0"/>
              <a:t>Microservice is a service-based application development methodology. In this methodology, big applications will be divided into smallest independent service units. Microservice is the process of implementing Service-oriented Architecture (SOA) by dividing the entire application as a collection of interconnected services, where each service will serve only one business need.</a:t>
            </a:r>
            <a:endParaRPr lang="en-US" altLang="en-US" sz="2400" dirty="0">
              <a:solidFill>
                <a:srgbClr val="000000"/>
              </a:solidFill>
            </a:endParaRPr>
          </a:p>
        </p:txBody>
      </p:sp>
    </p:spTree>
    <p:extLst>
      <p:ext uri="{BB962C8B-B14F-4D97-AF65-F5344CB8AC3E}">
        <p14:creationId xmlns:p14="http://schemas.microsoft.com/office/powerpoint/2010/main" val="226868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Picture 137">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585882" y="4267832"/>
            <a:ext cx="4805996" cy="1401448"/>
          </a:xfrm>
          <a:prstGeom prst="ellipse">
            <a:avLst/>
          </a:prstGeom>
        </p:spPr>
        <p:txBody>
          <a:bodyPr vert="horz" lIns="91440" tIns="45720" rIns="91440" bIns="45720" rtlCol="0" anchor="t">
            <a:noAutofit/>
          </a:bodyPr>
          <a:lstStyle/>
          <a:p>
            <a:r>
              <a:rPr lang="en-US" altLang="en-US" b="1" dirty="0">
                <a:solidFill>
                  <a:srgbClr val="000000"/>
                </a:solidFill>
                <a:effectLst>
                  <a:outerShdw blurRad="38100" dist="38100" dir="2700000" algn="tl">
                    <a:srgbClr val="000000">
                      <a:alpha val="43137"/>
                    </a:srgbClr>
                  </a:outerShdw>
                </a:effectLst>
                <a:sym typeface="Arial" panose="020B0604020202020204" pitchFamily="34" charset="0"/>
              </a:rPr>
              <a:t>Architectural Patterns</a:t>
            </a:r>
            <a:endParaRPr lang="en-US" altLang="en-US" b="1" dirty="0">
              <a:solidFill>
                <a:srgbClr val="000000"/>
              </a:solidFill>
              <a:effectLst>
                <a:outerShdw blurRad="38100" dist="38100" dir="2700000" algn="tl">
                  <a:srgbClr val="000000">
                    <a:alpha val="43137"/>
                  </a:srgbClr>
                </a:outerShdw>
              </a:effectLst>
            </a:endParaRPr>
          </a:p>
        </p:txBody>
      </p:sp>
      <p:sp>
        <p:nvSpPr>
          <p:cNvPr id="140"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Image result for software architecture image">
            <a:extLst>
              <a:ext uri="{FF2B5EF4-FFF2-40B4-BE49-F238E27FC236}">
                <a16:creationId xmlns:a16="http://schemas.microsoft.com/office/drawing/2014/main" id="{828DB771-FE46-477A-80D2-E468A0EC5A15}"/>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t="6976" b="16307"/>
          <a:stretch/>
        </p:blipFill>
        <p:spPr bwMode="auto">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044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3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Title 1">
            <a:extLst>
              <a:ext uri="{FF2B5EF4-FFF2-40B4-BE49-F238E27FC236}">
                <a16:creationId xmlns:a16="http://schemas.microsoft.com/office/drawing/2014/main" id="{31560DD5-A004-4924-A333-0BC79FB9B1EE}"/>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400" b="1" dirty="0" err="1">
                <a:solidFill>
                  <a:srgbClr val="FFFFFF"/>
                </a:solidFill>
              </a:rPr>
              <a:t>MicroservicesArchitectural</a:t>
            </a:r>
            <a:r>
              <a:rPr lang="en-US" altLang="en-US" sz="2400" b="1" dirty="0">
                <a:solidFill>
                  <a:srgbClr val="FFFFFF"/>
                </a:solidFill>
              </a:rPr>
              <a:t> </a:t>
            </a:r>
            <a:r>
              <a:rPr lang="en-US" altLang="en-US" sz="2400" b="1" kern="1200" dirty="0">
                <a:solidFill>
                  <a:srgbClr val="FFFFFF"/>
                </a:solidFill>
                <a:latin typeface="+mj-lt"/>
                <a:ea typeface="+mj-ea"/>
                <a:cs typeface="+mj-cs"/>
              </a:rPr>
              <a:t>Pattern</a:t>
            </a:r>
            <a:br>
              <a:rPr lang="en-US" altLang="en-US" sz="2400" b="1" kern="1200" dirty="0">
                <a:solidFill>
                  <a:srgbClr val="FFFFFF"/>
                </a:solidFill>
                <a:latin typeface="+mj-lt"/>
                <a:ea typeface="+mj-ea"/>
                <a:cs typeface="+mj-cs"/>
              </a:rPr>
            </a:br>
            <a:endParaRPr lang="en-US" altLang="en-US" sz="2400" kern="1200" dirty="0">
              <a:solidFill>
                <a:srgbClr val="FFFFFF"/>
              </a:solidFill>
              <a:latin typeface="+mj-lt"/>
              <a:ea typeface="+mj-ea"/>
              <a:cs typeface="+mj-cs"/>
            </a:endParaRPr>
          </a:p>
        </p:txBody>
      </p:sp>
      <p:pic>
        <p:nvPicPr>
          <p:cNvPr id="44035" name="Picture 4">
            <a:extLst>
              <a:ext uri="{FF2B5EF4-FFF2-40B4-BE49-F238E27FC236}">
                <a16:creationId xmlns:a16="http://schemas.microsoft.com/office/drawing/2014/main" id="{633DB48B-0926-4CE5-8E60-81759267D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109111"/>
            <a:ext cx="7188199" cy="4636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0455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3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Title 1">
            <a:extLst>
              <a:ext uri="{FF2B5EF4-FFF2-40B4-BE49-F238E27FC236}">
                <a16:creationId xmlns:a16="http://schemas.microsoft.com/office/drawing/2014/main" id="{31560DD5-A004-4924-A333-0BC79FB9B1EE}"/>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400" b="1" dirty="0" err="1">
                <a:solidFill>
                  <a:srgbClr val="FFFFFF"/>
                </a:solidFill>
              </a:rPr>
              <a:t>MicroservicesArchitectural</a:t>
            </a:r>
            <a:r>
              <a:rPr lang="en-US" altLang="en-US" sz="2400" b="1" dirty="0">
                <a:solidFill>
                  <a:srgbClr val="FFFFFF"/>
                </a:solidFill>
              </a:rPr>
              <a:t> </a:t>
            </a:r>
            <a:r>
              <a:rPr lang="en-US" altLang="en-US" sz="2400" b="1" kern="1200" dirty="0">
                <a:solidFill>
                  <a:srgbClr val="FFFFFF"/>
                </a:solidFill>
                <a:latin typeface="+mj-lt"/>
                <a:ea typeface="+mj-ea"/>
                <a:cs typeface="+mj-cs"/>
              </a:rPr>
              <a:t>Pattern</a:t>
            </a:r>
            <a:br>
              <a:rPr lang="en-US" altLang="en-US" sz="2400" b="1" kern="1200" dirty="0">
                <a:solidFill>
                  <a:srgbClr val="FFFFFF"/>
                </a:solidFill>
                <a:latin typeface="+mj-lt"/>
                <a:ea typeface="+mj-ea"/>
                <a:cs typeface="+mj-cs"/>
              </a:rPr>
            </a:br>
            <a:endParaRPr lang="en-US" altLang="en-US" sz="2400" kern="1200" dirty="0">
              <a:solidFill>
                <a:srgbClr val="FFFFFF"/>
              </a:solidFill>
              <a:latin typeface="+mj-lt"/>
              <a:ea typeface="+mj-ea"/>
              <a:cs typeface="+mj-cs"/>
            </a:endParaRPr>
          </a:p>
        </p:txBody>
      </p:sp>
      <p:sp>
        <p:nvSpPr>
          <p:cNvPr id="6" name="Content Placeholder 2">
            <a:extLst>
              <a:ext uri="{FF2B5EF4-FFF2-40B4-BE49-F238E27FC236}">
                <a16:creationId xmlns:a16="http://schemas.microsoft.com/office/drawing/2014/main" id="{74BBB141-3770-4D8F-B2F9-AF1A3C8F3134}"/>
              </a:ext>
            </a:extLst>
          </p:cNvPr>
          <p:cNvSpPr>
            <a:spLocks noGrp="1"/>
          </p:cNvSpPr>
          <p:nvPr>
            <p:ph idx="1"/>
          </p:nvPr>
        </p:nvSpPr>
        <p:spPr>
          <a:xfrm>
            <a:off x="4239393" y="1498684"/>
            <a:ext cx="6467867" cy="3450613"/>
          </a:xfrm>
        </p:spPr>
        <p:txBody>
          <a:bodyPr anchor="ctr">
            <a:normAutofit/>
          </a:bodyPr>
          <a:lstStyle/>
          <a:p>
            <a:pPr marL="0" indent="0">
              <a:buNone/>
              <a:defRPr/>
            </a:pPr>
            <a:r>
              <a:rPr lang="en-US" sz="2200" dirty="0"/>
              <a:t>Benefits:</a:t>
            </a:r>
          </a:p>
          <a:p>
            <a:pPr>
              <a:buFont typeface="Wingdings" panose="05000000000000000000" pitchFamily="2" charset="2"/>
              <a:buChar char="v"/>
              <a:defRPr/>
            </a:pPr>
            <a:r>
              <a:rPr lang="en-US" sz="2200" dirty="0"/>
              <a:t>Modularity with loose coupling </a:t>
            </a:r>
          </a:p>
          <a:p>
            <a:pPr>
              <a:buFont typeface="Wingdings" panose="05000000000000000000" pitchFamily="2" charset="2"/>
              <a:buChar char="v"/>
              <a:defRPr/>
            </a:pPr>
            <a:r>
              <a:rPr lang="en-US" sz="2200" dirty="0"/>
              <a:t>Parallel Development</a:t>
            </a:r>
          </a:p>
          <a:p>
            <a:pPr>
              <a:buFont typeface="Wingdings" panose="05000000000000000000" pitchFamily="2" charset="2"/>
              <a:buChar char="v"/>
              <a:defRPr/>
            </a:pPr>
            <a:r>
              <a:rPr lang="en-US" sz="2200" dirty="0"/>
              <a:t>Continuous Development</a:t>
            </a:r>
          </a:p>
          <a:p>
            <a:pPr>
              <a:defRPr/>
            </a:pPr>
            <a:r>
              <a:rPr lang="en-US" sz="2200" i="1" dirty="0"/>
              <a:t>Scalability: The distributed </a:t>
            </a:r>
            <a:r>
              <a:rPr lang="en-US" sz="2200" dirty="0"/>
              <a:t>architecture of the services render them to be fully decoupled from one other and accessed through some sort of remote access protocol (e.g., JMS, AMQP, REST, SOAP, RMI, etc.). </a:t>
            </a:r>
          </a:p>
        </p:txBody>
      </p:sp>
    </p:spTree>
    <p:extLst>
      <p:ext uri="{BB962C8B-B14F-4D97-AF65-F5344CB8AC3E}">
        <p14:creationId xmlns:p14="http://schemas.microsoft.com/office/powerpoint/2010/main" val="610561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5" name="Freeform: Shape 134">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626" name="Title 1">
            <a:extLst>
              <a:ext uri="{FF2B5EF4-FFF2-40B4-BE49-F238E27FC236}">
                <a16:creationId xmlns:a16="http://schemas.microsoft.com/office/drawing/2014/main" id="{0044FD1C-7271-4EB5-8297-387B2BD82EA2}"/>
              </a:ext>
            </a:extLst>
          </p:cNvPr>
          <p:cNvSpPr>
            <a:spLocks noGrp="1" noChangeArrowheads="1"/>
          </p:cNvSpPr>
          <p:nvPr>
            <p:ph type="title"/>
          </p:nvPr>
        </p:nvSpPr>
        <p:spPr>
          <a:xfrm>
            <a:off x="2555631" y="1441938"/>
            <a:ext cx="7080738" cy="3974124"/>
          </a:xfrm>
        </p:spPr>
        <p:txBody>
          <a:bodyPr vert="horz" lIns="91440" tIns="45720" rIns="91440" bIns="45720" rtlCol="0" anchor="ctr">
            <a:normAutofit/>
          </a:bodyPr>
          <a:lstStyle/>
          <a:p>
            <a:pPr algn="ctr"/>
            <a:r>
              <a:rPr lang="en-US" altLang="en-US" sz="5400" b="1">
                <a:solidFill>
                  <a:schemeClr val="bg1">
                    <a:lumMod val="95000"/>
                    <a:lumOff val="5000"/>
                  </a:schemeClr>
                </a:solidFill>
              </a:rPr>
              <a:t>Single Sign-On Architecture</a:t>
            </a:r>
            <a:endParaRPr lang="en-US" altLang="en-US" sz="5400">
              <a:solidFill>
                <a:schemeClr val="bg1">
                  <a:lumMod val="95000"/>
                  <a:lumOff val="5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3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Title 1">
            <a:extLst>
              <a:ext uri="{FF2B5EF4-FFF2-40B4-BE49-F238E27FC236}">
                <a16:creationId xmlns:a16="http://schemas.microsoft.com/office/drawing/2014/main" id="{31560DD5-A004-4924-A333-0BC79FB9B1EE}"/>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400" b="1" dirty="0">
                <a:solidFill>
                  <a:srgbClr val="FFFFFF"/>
                </a:solidFill>
              </a:rPr>
              <a:t>Single Sign-On</a:t>
            </a:r>
            <a:br>
              <a:rPr lang="en-US" altLang="en-US" sz="2400" b="1" dirty="0">
                <a:solidFill>
                  <a:srgbClr val="FFFFFF"/>
                </a:solidFill>
              </a:rPr>
            </a:br>
            <a:r>
              <a:rPr lang="en-US" altLang="en-US" sz="2400" b="1" dirty="0">
                <a:solidFill>
                  <a:srgbClr val="FFFFFF"/>
                </a:solidFill>
              </a:rPr>
              <a:t>Architectural </a:t>
            </a:r>
            <a:r>
              <a:rPr lang="en-US" altLang="en-US" sz="2400" b="1" kern="1200" dirty="0">
                <a:solidFill>
                  <a:srgbClr val="FFFFFF"/>
                </a:solidFill>
                <a:latin typeface="+mj-lt"/>
                <a:ea typeface="+mj-ea"/>
                <a:cs typeface="+mj-cs"/>
              </a:rPr>
              <a:t>Pattern</a:t>
            </a:r>
            <a:br>
              <a:rPr lang="en-US" altLang="en-US" sz="2400" b="1" kern="1200" dirty="0">
                <a:solidFill>
                  <a:srgbClr val="FFFFFF"/>
                </a:solidFill>
                <a:latin typeface="+mj-lt"/>
                <a:ea typeface="+mj-ea"/>
                <a:cs typeface="+mj-cs"/>
              </a:rPr>
            </a:br>
            <a:endParaRPr lang="en-US" altLang="en-US" sz="2400" kern="1200" dirty="0">
              <a:solidFill>
                <a:srgbClr val="FFFFFF"/>
              </a:solidFill>
              <a:latin typeface="+mj-lt"/>
              <a:ea typeface="+mj-ea"/>
              <a:cs typeface="+mj-cs"/>
            </a:endParaRPr>
          </a:p>
        </p:txBody>
      </p:sp>
      <p:sp>
        <p:nvSpPr>
          <p:cNvPr id="8" name="Content Placeholder 2">
            <a:extLst>
              <a:ext uri="{FF2B5EF4-FFF2-40B4-BE49-F238E27FC236}">
                <a16:creationId xmlns:a16="http://schemas.microsoft.com/office/drawing/2014/main" id="{AE69B667-C3FE-413B-AE82-15B99BF356A9}"/>
              </a:ext>
            </a:extLst>
          </p:cNvPr>
          <p:cNvSpPr>
            <a:spLocks noGrp="1" noChangeArrowheads="1"/>
          </p:cNvSpPr>
          <p:nvPr>
            <p:ph idx="1"/>
          </p:nvPr>
        </p:nvSpPr>
        <p:spPr>
          <a:xfrm>
            <a:off x="4032514" y="1903419"/>
            <a:ext cx="6467867" cy="3450613"/>
          </a:xfrm>
        </p:spPr>
        <p:txBody>
          <a:bodyPr anchor="ctr">
            <a:normAutofit/>
          </a:bodyPr>
          <a:lstStyle/>
          <a:p>
            <a:pPr marL="0" indent="0">
              <a:buNone/>
            </a:pPr>
            <a:r>
              <a:rPr lang="en-US" altLang="en-US" sz="2400" dirty="0"/>
              <a:t>Single Sign On (SSO) deals with authentication and the technical interoperability of the actors involved to provide the common login credentials across systems.</a:t>
            </a:r>
          </a:p>
        </p:txBody>
      </p:sp>
    </p:spTree>
    <p:extLst>
      <p:ext uri="{BB962C8B-B14F-4D97-AF65-F5344CB8AC3E}">
        <p14:creationId xmlns:p14="http://schemas.microsoft.com/office/powerpoint/2010/main" val="3345037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Title 1">
            <a:extLst>
              <a:ext uri="{FF2B5EF4-FFF2-40B4-BE49-F238E27FC236}">
                <a16:creationId xmlns:a16="http://schemas.microsoft.com/office/drawing/2014/main" id="{A55833D4-5750-4D12-9843-E682C6D8D537}"/>
              </a:ext>
            </a:extLst>
          </p:cNvPr>
          <p:cNvSpPr>
            <a:spLocks noGrp="1" noChangeArrowheads="1"/>
          </p:cNvSpPr>
          <p:nvPr>
            <p:ph type="title"/>
          </p:nvPr>
        </p:nvSpPr>
        <p:spPr>
          <a:xfrm>
            <a:off x="640079" y="2074363"/>
            <a:ext cx="2942569"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b="1" kern="1200" dirty="0">
                <a:solidFill>
                  <a:srgbClr val="FFFFFF"/>
                </a:solidFill>
                <a:latin typeface="+mj-lt"/>
                <a:ea typeface="+mj-ea"/>
                <a:cs typeface="+mj-cs"/>
              </a:rPr>
              <a:t>Single Sign-On Architecture</a:t>
            </a:r>
            <a:endParaRPr lang="en-US" altLang="en-US" sz="2600" kern="1200" dirty="0">
              <a:solidFill>
                <a:srgbClr val="FFFFFF"/>
              </a:solidFill>
              <a:latin typeface="+mj-lt"/>
              <a:ea typeface="+mj-ea"/>
              <a:cs typeface="+mj-cs"/>
            </a:endParaRPr>
          </a:p>
        </p:txBody>
      </p:sp>
      <p:pic>
        <p:nvPicPr>
          <p:cNvPr id="27651" name="Picture 2">
            <a:extLst>
              <a:ext uri="{FF2B5EF4-FFF2-40B4-BE49-F238E27FC236}">
                <a16:creationId xmlns:a16="http://schemas.microsoft.com/office/drawing/2014/main" id="{351EBFBE-B896-4B87-82EE-84365D1CB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563" y="961812"/>
            <a:ext cx="5818273" cy="4930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5" name="Freeform: Shape 134">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082" name="Title 1">
            <a:extLst>
              <a:ext uri="{FF2B5EF4-FFF2-40B4-BE49-F238E27FC236}">
                <a16:creationId xmlns:a16="http://schemas.microsoft.com/office/drawing/2014/main" id="{E969C1D6-09CD-4E47-8FB6-63F2D0911F76}"/>
              </a:ext>
            </a:extLst>
          </p:cNvPr>
          <p:cNvSpPr>
            <a:spLocks noGrp="1" noChangeArrowheads="1"/>
          </p:cNvSpPr>
          <p:nvPr>
            <p:ph type="title"/>
          </p:nvPr>
        </p:nvSpPr>
        <p:spPr>
          <a:xfrm>
            <a:off x="2555631" y="1441938"/>
            <a:ext cx="7080738" cy="3974124"/>
          </a:xfrm>
        </p:spPr>
        <p:txBody>
          <a:bodyPr vert="horz" lIns="91440" tIns="45720" rIns="91440" bIns="45720" rtlCol="0" anchor="ctr">
            <a:normAutofit/>
          </a:bodyPr>
          <a:lstStyle/>
          <a:p>
            <a:pPr algn="ctr"/>
            <a:r>
              <a:rPr lang="en-US" altLang="en-US" sz="5400" b="1">
                <a:solidFill>
                  <a:schemeClr val="bg1">
                    <a:lumMod val="95000"/>
                    <a:lumOff val="5000"/>
                  </a:schemeClr>
                </a:solidFill>
              </a:rPr>
              <a:t>Event-Driven Architectural Pattern</a:t>
            </a:r>
            <a:br>
              <a:rPr lang="en-US" altLang="en-US" sz="5400" b="1">
                <a:solidFill>
                  <a:schemeClr val="bg1">
                    <a:lumMod val="95000"/>
                    <a:lumOff val="5000"/>
                  </a:schemeClr>
                </a:solidFill>
              </a:rPr>
            </a:br>
            <a:endParaRPr lang="en-US" altLang="en-US" sz="5400">
              <a:solidFill>
                <a:schemeClr val="bg1">
                  <a:lumMod val="95000"/>
                  <a:lumOff val="5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Title 1">
            <a:extLst>
              <a:ext uri="{FF2B5EF4-FFF2-40B4-BE49-F238E27FC236}">
                <a16:creationId xmlns:a16="http://schemas.microsoft.com/office/drawing/2014/main" id="{A55833D4-5750-4D12-9843-E682C6D8D537}"/>
              </a:ext>
            </a:extLst>
          </p:cNvPr>
          <p:cNvSpPr>
            <a:spLocks noGrp="1" noChangeArrowheads="1"/>
          </p:cNvSpPr>
          <p:nvPr>
            <p:ph type="title"/>
          </p:nvPr>
        </p:nvSpPr>
        <p:spPr>
          <a:xfrm>
            <a:off x="640079" y="2074363"/>
            <a:ext cx="2942569"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b="1" kern="1200" dirty="0">
                <a:solidFill>
                  <a:srgbClr val="FFFFFF"/>
                </a:solidFill>
                <a:latin typeface="+mj-lt"/>
                <a:ea typeface="+mj-ea"/>
                <a:cs typeface="+mj-cs"/>
              </a:rPr>
              <a:t>Event Driven</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Architecture</a:t>
            </a:r>
            <a:endParaRPr lang="en-US" altLang="en-US" sz="2600" kern="1200" dirty="0">
              <a:solidFill>
                <a:srgbClr val="FFFFFF"/>
              </a:solidFill>
              <a:latin typeface="+mj-lt"/>
              <a:ea typeface="+mj-ea"/>
              <a:cs typeface="+mj-cs"/>
            </a:endParaRPr>
          </a:p>
        </p:txBody>
      </p:sp>
      <p:sp>
        <p:nvSpPr>
          <p:cNvPr id="6" name="Content Placeholder 2">
            <a:extLst>
              <a:ext uri="{FF2B5EF4-FFF2-40B4-BE49-F238E27FC236}">
                <a16:creationId xmlns:a16="http://schemas.microsoft.com/office/drawing/2014/main" id="{ED249E89-287D-4107-9DB0-4BF80CE0278F}"/>
              </a:ext>
            </a:extLst>
          </p:cNvPr>
          <p:cNvSpPr>
            <a:spLocks noGrp="1" noChangeArrowheads="1"/>
          </p:cNvSpPr>
          <p:nvPr>
            <p:ph idx="1"/>
          </p:nvPr>
        </p:nvSpPr>
        <p:spPr>
          <a:xfrm>
            <a:off x="4222727" y="1703693"/>
            <a:ext cx="6467867" cy="3450613"/>
          </a:xfrm>
        </p:spPr>
        <p:txBody>
          <a:bodyPr anchor="ctr">
            <a:normAutofit/>
          </a:bodyPr>
          <a:lstStyle/>
          <a:p>
            <a:r>
              <a:rPr lang="en-US" altLang="en-US" sz="2200" dirty="0"/>
              <a:t>The event-driven architecture pattern is a popular distributed asynchronous architecture pattern used to produce highly scalable applications. </a:t>
            </a:r>
          </a:p>
          <a:p>
            <a:r>
              <a:rPr lang="en-US" altLang="en-US" sz="2200" dirty="0"/>
              <a:t>It is also highly adaptable and can be used for small applications and as well as large, complex ones. </a:t>
            </a:r>
          </a:p>
          <a:p>
            <a:r>
              <a:rPr lang="en-US" altLang="en-US" sz="2200" dirty="0"/>
              <a:t>The event-driven architecture is made up of highly decoupled, single-purpose event processing components that asynchronously receive and process events.</a:t>
            </a:r>
          </a:p>
        </p:txBody>
      </p:sp>
    </p:spTree>
    <p:extLst>
      <p:ext uri="{BB962C8B-B14F-4D97-AF65-F5344CB8AC3E}">
        <p14:creationId xmlns:p14="http://schemas.microsoft.com/office/powerpoint/2010/main" val="1753048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Title 1">
            <a:extLst>
              <a:ext uri="{FF2B5EF4-FFF2-40B4-BE49-F238E27FC236}">
                <a16:creationId xmlns:a16="http://schemas.microsoft.com/office/drawing/2014/main" id="{A55833D4-5750-4D12-9843-E682C6D8D537}"/>
              </a:ext>
            </a:extLst>
          </p:cNvPr>
          <p:cNvSpPr>
            <a:spLocks noGrp="1" noChangeArrowheads="1"/>
          </p:cNvSpPr>
          <p:nvPr>
            <p:ph type="title"/>
          </p:nvPr>
        </p:nvSpPr>
        <p:spPr>
          <a:xfrm>
            <a:off x="640079" y="2074363"/>
            <a:ext cx="2942569"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b="1" kern="1200" dirty="0">
                <a:solidFill>
                  <a:srgbClr val="FFFFFF"/>
                </a:solidFill>
                <a:latin typeface="+mj-lt"/>
                <a:ea typeface="+mj-ea"/>
                <a:cs typeface="+mj-cs"/>
              </a:rPr>
              <a:t>Event Driven</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Architecture</a:t>
            </a:r>
            <a:endParaRPr lang="en-US" altLang="en-US" sz="2600" kern="1200" dirty="0">
              <a:solidFill>
                <a:srgbClr val="FFFFFF"/>
              </a:solidFill>
              <a:latin typeface="+mj-lt"/>
              <a:ea typeface="+mj-ea"/>
              <a:cs typeface="+mj-cs"/>
            </a:endParaRPr>
          </a:p>
        </p:txBody>
      </p:sp>
      <p:sp>
        <p:nvSpPr>
          <p:cNvPr id="8" name="Content Placeholder 2">
            <a:extLst>
              <a:ext uri="{FF2B5EF4-FFF2-40B4-BE49-F238E27FC236}">
                <a16:creationId xmlns:a16="http://schemas.microsoft.com/office/drawing/2014/main" id="{29005E6F-B1F8-4C04-9305-75B45DE3619E}"/>
              </a:ext>
            </a:extLst>
          </p:cNvPr>
          <p:cNvSpPr>
            <a:spLocks noGrp="1" noChangeArrowheads="1"/>
          </p:cNvSpPr>
          <p:nvPr>
            <p:ph idx="1"/>
          </p:nvPr>
        </p:nvSpPr>
        <p:spPr>
          <a:xfrm>
            <a:off x="4222727" y="1703693"/>
            <a:ext cx="6467867" cy="3450613"/>
          </a:xfrm>
        </p:spPr>
        <p:txBody>
          <a:bodyPr anchor="ctr">
            <a:normAutofit/>
          </a:bodyPr>
          <a:lstStyle/>
          <a:p>
            <a:r>
              <a:rPr lang="en-US" altLang="en-US" sz="2200" dirty="0"/>
              <a:t>The event-driven architecture pattern consists of two main topologies: </a:t>
            </a:r>
          </a:p>
          <a:p>
            <a:pPr lvl="1">
              <a:buFont typeface="Wingdings" panose="05000000000000000000" pitchFamily="2" charset="2"/>
              <a:buChar char="v"/>
            </a:pPr>
            <a:r>
              <a:rPr lang="en-US" altLang="en-US" sz="2200" dirty="0"/>
              <a:t>Mediator: The mediator topology is commonly used when you need to orchestrate multiple steps within an event through a central mediator.</a:t>
            </a:r>
          </a:p>
          <a:p>
            <a:pPr lvl="1">
              <a:buFont typeface="Wingdings" panose="05000000000000000000" pitchFamily="2" charset="2"/>
              <a:buChar char="v"/>
            </a:pPr>
            <a:endParaRPr lang="en-US" altLang="en-US" sz="2200" dirty="0"/>
          </a:p>
          <a:p>
            <a:pPr lvl="1">
              <a:buFont typeface="Wingdings" panose="05000000000000000000" pitchFamily="2" charset="2"/>
              <a:buChar char="v"/>
            </a:pPr>
            <a:r>
              <a:rPr lang="en-US" altLang="en-US" sz="2200" dirty="0"/>
              <a:t>Broker: The broker topology is used when you want to chain events together without the use of a central mediator.  </a:t>
            </a:r>
          </a:p>
        </p:txBody>
      </p:sp>
    </p:spTree>
    <p:extLst>
      <p:ext uri="{BB962C8B-B14F-4D97-AF65-F5344CB8AC3E}">
        <p14:creationId xmlns:p14="http://schemas.microsoft.com/office/powerpoint/2010/main" val="2167519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Title 1">
            <a:extLst>
              <a:ext uri="{FF2B5EF4-FFF2-40B4-BE49-F238E27FC236}">
                <a16:creationId xmlns:a16="http://schemas.microsoft.com/office/drawing/2014/main" id="{A55833D4-5750-4D12-9843-E682C6D8D537}"/>
              </a:ext>
            </a:extLst>
          </p:cNvPr>
          <p:cNvSpPr>
            <a:spLocks noGrp="1" noChangeArrowheads="1"/>
          </p:cNvSpPr>
          <p:nvPr>
            <p:ph type="title"/>
          </p:nvPr>
        </p:nvSpPr>
        <p:spPr>
          <a:xfrm>
            <a:off x="640079" y="2074363"/>
            <a:ext cx="2942569"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b="1" kern="1200" dirty="0">
                <a:solidFill>
                  <a:srgbClr val="FFFFFF"/>
                </a:solidFill>
                <a:latin typeface="+mj-lt"/>
                <a:ea typeface="+mj-ea"/>
                <a:cs typeface="+mj-cs"/>
              </a:rPr>
              <a:t>Event Driven</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Architecture</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 Mediator</a:t>
            </a:r>
            <a:endParaRPr lang="en-US" altLang="en-US" sz="2600" kern="1200" dirty="0">
              <a:solidFill>
                <a:srgbClr val="FFFFFF"/>
              </a:solidFill>
              <a:latin typeface="+mj-lt"/>
              <a:ea typeface="+mj-ea"/>
              <a:cs typeface="+mj-cs"/>
            </a:endParaRPr>
          </a:p>
        </p:txBody>
      </p:sp>
      <p:sp>
        <p:nvSpPr>
          <p:cNvPr id="9" name="Content Placeholder 2">
            <a:extLst>
              <a:ext uri="{FF2B5EF4-FFF2-40B4-BE49-F238E27FC236}">
                <a16:creationId xmlns:a16="http://schemas.microsoft.com/office/drawing/2014/main" id="{FCF26CA8-55D9-499A-A2B0-C36DA12E4EA5}"/>
              </a:ext>
            </a:extLst>
          </p:cNvPr>
          <p:cNvSpPr>
            <a:spLocks noGrp="1"/>
          </p:cNvSpPr>
          <p:nvPr>
            <p:ph idx="1"/>
          </p:nvPr>
        </p:nvSpPr>
        <p:spPr>
          <a:xfrm>
            <a:off x="3868845" y="1703693"/>
            <a:ext cx="6467867" cy="3450613"/>
          </a:xfrm>
        </p:spPr>
        <p:txBody>
          <a:bodyPr anchor="ctr">
            <a:noAutofit/>
          </a:bodyPr>
          <a:lstStyle/>
          <a:p>
            <a:pPr>
              <a:defRPr/>
            </a:pPr>
            <a:r>
              <a:rPr lang="en-US" sz="2000" dirty="0"/>
              <a:t>Mediator Topology</a:t>
            </a:r>
          </a:p>
          <a:p>
            <a:pPr lvl="1">
              <a:buFont typeface="Wingdings" panose="05000000000000000000" pitchFamily="2" charset="2"/>
              <a:buChar char="q"/>
              <a:defRPr/>
            </a:pPr>
            <a:r>
              <a:rPr lang="en-US" sz="2000" dirty="0"/>
              <a:t>The mediator topology is useful for events that have multiple steps and require some level of orchestration to process the event. For example, a single event to place a stock trade might require you to:</a:t>
            </a:r>
          </a:p>
          <a:p>
            <a:pPr lvl="2">
              <a:buFont typeface="Wingdings" panose="05000000000000000000" pitchFamily="2" charset="2"/>
              <a:buChar char="v"/>
              <a:defRPr/>
            </a:pPr>
            <a:r>
              <a:rPr lang="en-US" dirty="0"/>
              <a:t>first validate the trade, </a:t>
            </a:r>
          </a:p>
          <a:p>
            <a:pPr lvl="2">
              <a:buFont typeface="Wingdings" panose="05000000000000000000" pitchFamily="2" charset="2"/>
              <a:buChar char="v"/>
              <a:defRPr/>
            </a:pPr>
            <a:r>
              <a:rPr lang="en-US" dirty="0"/>
              <a:t>then check the compliance of that stock trade</a:t>
            </a:r>
          </a:p>
          <a:p>
            <a:pPr lvl="2">
              <a:buFont typeface="Wingdings" panose="05000000000000000000" pitchFamily="2" charset="2"/>
              <a:buChar char="v"/>
              <a:defRPr/>
            </a:pPr>
            <a:r>
              <a:rPr lang="en-US" dirty="0"/>
              <a:t>against various compliance rules</a:t>
            </a:r>
          </a:p>
          <a:p>
            <a:pPr lvl="2">
              <a:buFont typeface="Wingdings" panose="05000000000000000000" pitchFamily="2" charset="2"/>
              <a:buChar char="v"/>
              <a:defRPr/>
            </a:pPr>
            <a:r>
              <a:rPr lang="en-US" dirty="0"/>
              <a:t>assign the trade to a broker</a:t>
            </a:r>
          </a:p>
          <a:p>
            <a:pPr lvl="2">
              <a:buFont typeface="Wingdings" panose="05000000000000000000" pitchFamily="2" charset="2"/>
              <a:buChar char="v"/>
              <a:defRPr/>
            </a:pPr>
            <a:r>
              <a:rPr lang="en-US" dirty="0"/>
              <a:t>Calculate the commission</a:t>
            </a:r>
          </a:p>
          <a:p>
            <a:pPr lvl="2">
              <a:buFont typeface="Wingdings" panose="05000000000000000000" pitchFamily="2" charset="2"/>
              <a:buChar char="v"/>
              <a:defRPr/>
            </a:pPr>
            <a:r>
              <a:rPr lang="en-US" dirty="0"/>
              <a:t>finally place the trade with that broker. </a:t>
            </a:r>
          </a:p>
          <a:p>
            <a:pPr marL="914400" lvl="2" indent="0">
              <a:buNone/>
              <a:defRPr/>
            </a:pPr>
            <a:endParaRPr lang="en-US" dirty="0"/>
          </a:p>
          <a:p>
            <a:pPr lvl="1">
              <a:buFont typeface="Wingdings" panose="05000000000000000000" pitchFamily="2" charset="2"/>
              <a:buChar char="q"/>
              <a:defRPr/>
            </a:pPr>
            <a:r>
              <a:rPr lang="en-US" sz="2000" dirty="0"/>
              <a:t>All of these steps would require some level of orchestration to determine the order of the steps and which ones can be done serially and in parallel.</a:t>
            </a:r>
          </a:p>
        </p:txBody>
      </p:sp>
    </p:spTree>
    <p:extLst>
      <p:ext uri="{BB962C8B-B14F-4D97-AF65-F5344CB8AC3E}">
        <p14:creationId xmlns:p14="http://schemas.microsoft.com/office/powerpoint/2010/main" val="472102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Title 1">
            <a:extLst>
              <a:ext uri="{FF2B5EF4-FFF2-40B4-BE49-F238E27FC236}">
                <a16:creationId xmlns:a16="http://schemas.microsoft.com/office/drawing/2014/main" id="{A55833D4-5750-4D12-9843-E682C6D8D537}"/>
              </a:ext>
            </a:extLst>
          </p:cNvPr>
          <p:cNvSpPr>
            <a:spLocks noGrp="1" noChangeArrowheads="1"/>
          </p:cNvSpPr>
          <p:nvPr>
            <p:ph type="title"/>
          </p:nvPr>
        </p:nvSpPr>
        <p:spPr>
          <a:xfrm>
            <a:off x="640079" y="2074363"/>
            <a:ext cx="2942569"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b="1" kern="1200" dirty="0">
                <a:solidFill>
                  <a:srgbClr val="FFFFFF"/>
                </a:solidFill>
                <a:latin typeface="+mj-lt"/>
                <a:ea typeface="+mj-ea"/>
                <a:cs typeface="+mj-cs"/>
              </a:rPr>
              <a:t>Event Driven</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Architecture</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 Mediator</a:t>
            </a:r>
            <a:endParaRPr lang="en-US" altLang="en-US" sz="2600" kern="1200" dirty="0">
              <a:solidFill>
                <a:srgbClr val="FFFFFF"/>
              </a:solidFill>
              <a:latin typeface="+mj-lt"/>
              <a:ea typeface="+mj-ea"/>
              <a:cs typeface="+mj-cs"/>
            </a:endParaRPr>
          </a:p>
        </p:txBody>
      </p:sp>
      <p:sp>
        <p:nvSpPr>
          <p:cNvPr id="8" name="Content Placeholder 2">
            <a:extLst>
              <a:ext uri="{FF2B5EF4-FFF2-40B4-BE49-F238E27FC236}">
                <a16:creationId xmlns:a16="http://schemas.microsoft.com/office/drawing/2014/main" id="{FDC25580-F343-41CE-B25E-B8771BF08055}"/>
              </a:ext>
            </a:extLst>
          </p:cNvPr>
          <p:cNvSpPr>
            <a:spLocks noGrp="1" noChangeArrowheads="1"/>
          </p:cNvSpPr>
          <p:nvPr>
            <p:ph idx="1"/>
          </p:nvPr>
        </p:nvSpPr>
        <p:spPr>
          <a:xfrm>
            <a:off x="4449255" y="1703693"/>
            <a:ext cx="6467867" cy="3450613"/>
          </a:xfrm>
        </p:spPr>
        <p:txBody>
          <a:bodyPr anchor="ctr">
            <a:normAutofit/>
          </a:bodyPr>
          <a:lstStyle/>
          <a:p>
            <a:r>
              <a:rPr lang="en-US" altLang="en-US" sz="2400" dirty="0"/>
              <a:t>There are four main types of architecture components within the mediator topology: </a:t>
            </a:r>
          </a:p>
          <a:p>
            <a:pPr lvl="1">
              <a:buFont typeface="Wingdings" panose="05000000000000000000" pitchFamily="2" charset="2"/>
              <a:buChar char="Ø"/>
            </a:pPr>
            <a:r>
              <a:rPr lang="en-US" altLang="en-US" i="1" dirty="0"/>
              <a:t>event queues</a:t>
            </a:r>
          </a:p>
          <a:p>
            <a:pPr lvl="1">
              <a:buFont typeface="Wingdings" panose="05000000000000000000" pitchFamily="2" charset="2"/>
              <a:buChar char="Ø"/>
            </a:pPr>
            <a:r>
              <a:rPr lang="en-US" altLang="en-US" i="1" dirty="0"/>
              <a:t>an event mediator</a:t>
            </a:r>
          </a:p>
          <a:p>
            <a:pPr lvl="1">
              <a:buFont typeface="Wingdings" panose="05000000000000000000" pitchFamily="2" charset="2"/>
              <a:buChar char="Ø"/>
            </a:pPr>
            <a:r>
              <a:rPr lang="en-US" altLang="en-US" i="1" dirty="0"/>
              <a:t>event channels</a:t>
            </a:r>
          </a:p>
          <a:p>
            <a:pPr lvl="1">
              <a:buFont typeface="Wingdings" panose="05000000000000000000" pitchFamily="2" charset="2"/>
              <a:buChar char="Ø"/>
            </a:pPr>
            <a:r>
              <a:rPr lang="en-US" altLang="en-US" i="1" dirty="0"/>
              <a:t>event processors. </a:t>
            </a:r>
          </a:p>
          <a:p>
            <a:endParaRPr lang="en-US" altLang="en-US" sz="2400" dirty="0"/>
          </a:p>
        </p:txBody>
      </p:sp>
    </p:spTree>
    <p:extLst>
      <p:ext uri="{BB962C8B-B14F-4D97-AF65-F5344CB8AC3E}">
        <p14:creationId xmlns:p14="http://schemas.microsoft.com/office/powerpoint/2010/main" val="117905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8FA51955-CB74-49C3-AA64-3E95E3C9F37F}"/>
              </a:ext>
            </a:extLst>
          </p:cNvPr>
          <p:cNvSpPr>
            <a:spLocks noGrp="1"/>
          </p:cNvSpPr>
          <p:nvPr>
            <p:ph type="title"/>
          </p:nvPr>
        </p:nvSpPr>
        <p:spPr>
          <a:xfrm>
            <a:off x="1136428" y="627564"/>
            <a:ext cx="7474172" cy="1325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dirty="0">
                <a:latin typeface="Arial" panose="020B0604020202020204" pitchFamily="34" charset="0"/>
                <a:cs typeface="Arial" panose="020B0604020202020204" pitchFamily="34" charset="0"/>
                <a:sym typeface="Arial" panose="020B0604020202020204" pitchFamily="34" charset="0"/>
              </a:rPr>
              <a:t>Architectural Patterns </a:t>
            </a:r>
            <a:endParaRPr lang="en-US" altLang="en-US" dirty="0"/>
          </a:p>
        </p:txBody>
      </p:sp>
      <p:sp>
        <p:nvSpPr>
          <p:cNvPr id="4102" name="Rectangle 5">
            <a:extLst>
              <a:ext uri="{FF2B5EF4-FFF2-40B4-BE49-F238E27FC236}">
                <a16:creationId xmlns:a16="http://schemas.microsoft.com/office/drawing/2014/main" id="{E33CAF0C-55F2-4A39-837D-D5C3A88D3EAC}"/>
              </a:ext>
            </a:extLst>
          </p:cNvPr>
          <p:cNvSpPr>
            <a:spLocks noGrp="1"/>
          </p:cNvSpPr>
          <p:nvPr>
            <p:ph type="body" idx="1"/>
          </p:nvPr>
        </p:nvSpPr>
        <p:spPr>
          <a:xfrm>
            <a:off x="711201" y="2278173"/>
            <a:ext cx="7899400" cy="34506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Autofit/>
          </a:bodyPr>
          <a:lstStyle/>
          <a:p>
            <a:pPr>
              <a:defRPr/>
            </a:pPr>
            <a:r>
              <a:rPr lang="en-US" sz="2400" b="1" dirty="0">
                <a:effectLst>
                  <a:outerShdw blurRad="38100" dist="38100" dir="2700000" algn="tl">
                    <a:srgbClr val="000000">
                      <a:alpha val="43137"/>
                    </a:srgbClr>
                  </a:outerShdw>
                </a:effectLst>
                <a:hlinkClick r:id="rId2" tooltip="Blackboard (design pattern)">
                  <a:extLst>
                    <a:ext uri="{A12FA001-AC4F-418D-AE19-62706E023703}">
                      <ahyp:hlinkClr xmlns:ahyp="http://schemas.microsoft.com/office/drawing/2018/hyperlinkcolor" val="tx"/>
                    </a:ext>
                  </a:extLst>
                </a:hlinkClick>
              </a:rPr>
              <a:t>Multi Layered</a:t>
            </a:r>
          </a:p>
          <a:p>
            <a:pPr>
              <a:defRPr/>
            </a:pPr>
            <a:r>
              <a:rPr lang="en-US" sz="2400" b="1" dirty="0">
                <a:effectLst>
                  <a:outerShdw blurRad="38100" dist="38100" dir="2700000" algn="tl">
                    <a:srgbClr val="000000">
                      <a:alpha val="43137"/>
                    </a:srgbClr>
                  </a:outerShdw>
                </a:effectLst>
                <a:hlinkClick r:id="rId2" tooltip="Blackboard (design pattern)">
                  <a:extLst>
                    <a:ext uri="{A12FA001-AC4F-418D-AE19-62706E023703}">
                      <ahyp:hlinkClr xmlns:ahyp="http://schemas.microsoft.com/office/drawing/2018/hyperlinkcolor" val="tx"/>
                    </a:ext>
                  </a:extLst>
                </a:hlinkClick>
              </a:rPr>
              <a:t>Multi Tiered</a:t>
            </a:r>
          </a:p>
          <a:p>
            <a:pPr>
              <a:defRPr/>
            </a:pPr>
            <a:r>
              <a:rPr lang="en-US" sz="2400" b="1" dirty="0">
                <a:effectLst>
                  <a:outerShdw blurRad="38100" dist="38100" dir="2700000" algn="tl">
                    <a:srgbClr val="000000">
                      <a:alpha val="43137"/>
                    </a:srgbClr>
                  </a:outerShdw>
                </a:effectLst>
                <a:hlinkClick r:id="rId2" tooltip="Blackboard (design pattern)">
                  <a:extLst>
                    <a:ext uri="{A12FA001-AC4F-418D-AE19-62706E023703}">
                      <ahyp:hlinkClr xmlns:ahyp="http://schemas.microsoft.com/office/drawing/2018/hyperlinkcolor" val="tx"/>
                    </a:ext>
                  </a:extLst>
                </a:hlinkClick>
              </a:rPr>
              <a:t>Client-Server</a:t>
            </a:r>
          </a:p>
          <a:p>
            <a:pPr>
              <a:defRPr/>
            </a:pPr>
            <a:r>
              <a:rPr lang="en-US" sz="2400" b="1" dirty="0">
                <a:effectLst>
                  <a:outerShdw blurRad="38100" dist="38100" dir="2700000" algn="tl">
                    <a:srgbClr val="000000">
                      <a:alpha val="43137"/>
                    </a:srgbClr>
                  </a:outerShdw>
                </a:effectLst>
                <a:hlinkClick r:id="rId2" tooltip="Blackboard (design pattern)">
                  <a:extLst>
                    <a:ext uri="{A12FA001-AC4F-418D-AE19-62706E023703}">
                      <ahyp:hlinkClr xmlns:ahyp="http://schemas.microsoft.com/office/drawing/2018/hyperlinkcolor" val="tx"/>
                    </a:ext>
                  </a:extLst>
                </a:hlinkClick>
              </a:rPr>
              <a:t>Pipe &amp; Filter</a:t>
            </a:r>
          </a:p>
          <a:p>
            <a:pPr>
              <a:defRPr/>
            </a:pPr>
            <a:r>
              <a:rPr lang="en-US" sz="2400" b="1" dirty="0">
                <a:effectLst>
                  <a:outerShdw blurRad="38100" dist="38100" dir="2700000" algn="tl">
                    <a:srgbClr val="000000">
                      <a:alpha val="43137"/>
                    </a:srgbClr>
                  </a:outerShdw>
                </a:effectLst>
                <a:hlinkClick r:id="rId2" tooltip="Blackboard (design pattern)">
                  <a:extLst>
                    <a:ext uri="{A12FA001-AC4F-418D-AE19-62706E023703}">
                      <ahyp:hlinkClr xmlns:ahyp="http://schemas.microsoft.com/office/drawing/2018/hyperlinkcolor" val="tx"/>
                    </a:ext>
                  </a:extLst>
                </a:hlinkClick>
              </a:rPr>
              <a:t>Broker</a:t>
            </a:r>
          </a:p>
          <a:p>
            <a:pPr>
              <a:defRPr/>
            </a:pPr>
            <a:r>
              <a:rPr lang="en-US" sz="2400" b="1" dirty="0">
                <a:effectLst>
                  <a:outerShdw blurRad="38100" dist="38100" dir="2700000" algn="tl">
                    <a:srgbClr val="000000">
                      <a:alpha val="43137"/>
                    </a:srgbClr>
                  </a:outerShdw>
                </a:effectLst>
                <a:hlinkClick r:id="rId2" tooltip="Blackboard (design pattern)">
                  <a:extLst>
                    <a:ext uri="{A12FA001-AC4F-418D-AE19-62706E023703}">
                      <ahyp:hlinkClr xmlns:ahyp="http://schemas.microsoft.com/office/drawing/2018/hyperlinkcolor" val="tx"/>
                    </a:ext>
                  </a:extLst>
                </a:hlinkClick>
              </a:rPr>
              <a:t>MVC</a:t>
            </a:r>
          </a:p>
        </p:txBody>
      </p:sp>
      <p:sp>
        <p:nvSpPr>
          <p:cNvPr id="137" name="Rectangle 13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Graphic 133" descr="Arrow: Straight">
            <a:extLst>
              <a:ext uri="{FF2B5EF4-FFF2-40B4-BE49-F238E27FC236}">
                <a16:creationId xmlns:a16="http://schemas.microsoft.com/office/drawing/2014/main" id="{CCE920E9-CD65-4DD5-8840-078617B368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pic>
        <p:nvPicPr>
          <p:cNvPr id="37890" name="Picture 2" descr="Image result for software architecture image">
            <a:extLst>
              <a:ext uri="{FF2B5EF4-FFF2-40B4-BE49-F238E27FC236}">
                <a16:creationId xmlns:a16="http://schemas.microsoft.com/office/drawing/2014/main" id="{6B583541-93C0-4E77-A46B-8CA37BDFD5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EE99B327-22A5-44EF-B516-FDE38DF027A1}"/>
              </a:ext>
            </a:extLst>
          </p:cNvPr>
          <p:cNvSpPr/>
          <p:nvPr/>
        </p:nvSpPr>
        <p:spPr>
          <a:xfrm>
            <a:off x="3327816" y="2698230"/>
            <a:ext cx="1768840" cy="26682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5F391BBA-6BA8-4793-AE02-12E93841B693}"/>
              </a:ext>
            </a:extLst>
          </p:cNvPr>
          <p:cNvSpPr txBox="1"/>
          <p:nvPr/>
        </p:nvSpPr>
        <p:spPr>
          <a:xfrm>
            <a:off x="5374488" y="3678411"/>
            <a:ext cx="1443024" cy="707886"/>
          </a:xfrm>
          <a:prstGeom prst="rect">
            <a:avLst/>
          </a:prstGeom>
          <a:noFill/>
        </p:spPr>
        <p:txBody>
          <a:bodyPr wrap="none" rtlCol="0">
            <a:spAutoFit/>
          </a:bodyPr>
          <a:lstStyle/>
          <a:p>
            <a:r>
              <a:rPr lang="en-US" sz="4000" b="1" dirty="0">
                <a:solidFill>
                  <a:srgbClr val="C00000"/>
                </a:solidFill>
                <a:effectLst>
                  <a:outerShdw blurRad="38100" dist="38100" dir="2700000" algn="tl">
                    <a:srgbClr val="000000">
                      <a:alpha val="43137"/>
                    </a:srgbClr>
                  </a:outerShdw>
                </a:effectLst>
              </a:rPr>
              <a:t>DONE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3B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03" name="Picture 3">
            <a:extLst>
              <a:ext uri="{FF2B5EF4-FFF2-40B4-BE49-F238E27FC236}">
                <a16:creationId xmlns:a16="http://schemas.microsoft.com/office/drawing/2014/main" id="{0DD7377C-257D-4191-A6C5-237601F9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832" y="961812"/>
            <a:ext cx="6445734" cy="4930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307EF2E-B8D3-4271-BE50-C82E77861BF0}"/>
              </a:ext>
            </a:extLst>
          </p:cNvPr>
          <p:cNvSpPr>
            <a:spLocks noGrp="1" noChangeArrowheads="1"/>
          </p:cNvSpPr>
          <p:nvPr>
            <p:ph type="title"/>
          </p:nvPr>
        </p:nvSpPr>
        <p:spPr>
          <a:xfrm>
            <a:off x="640079" y="2074363"/>
            <a:ext cx="2942569"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b="1" kern="1200" dirty="0">
                <a:solidFill>
                  <a:srgbClr val="FFFFFF"/>
                </a:solidFill>
                <a:latin typeface="+mj-lt"/>
                <a:ea typeface="+mj-ea"/>
                <a:cs typeface="+mj-cs"/>
              </a:rPr>
              <a:t>Event Driven</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Architecture</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 Mediator</a:t>
            </a:r>
            <a:endParaRPr lang="en-US" altLang="en-US" sz="2600" kern="1200" dirty="0">
              <a:solidFill>
                <a:srgbClr val="FFFFFF"/>
              </a:solidFill>
              <a:latin typeface="+mj-lt"/>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Title 1">
            <a:extLst>
              <a:ext uri="{FF2B5EF4-FFF2-40B4-BE49-F238E27FC236}">
                <a16:creationId xmlns:a16="http://schemas.microsoft.com/office/drawing/2014/main" id="{A55833D4-5750-4D12-9843-E682C6D8D537}"/>
              </a:ext>
            </a:extLst>
          </p:cNvPr>
          <p:cNvSpPr>
            <a:spLocks noGrp="1" noChangeArrowheads="1"/>
          </p:cNvSpPr>
          <p:nvPr>
            <p:ph type="title"/>
          </p:nvPr>
        </p:nvSpPr>
        <p:spPr>
          <a:xfrm>
            <a:off x="640079" y="2074363"/>
            <a:ext cx="2942569"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b="1" kern="1200" dirty="0">
                <a:solidFill>
                  <a:srgbClr val="FFFFFF"/>
                </a:solidFill>
                <a:latin typeface="+mj-lt"/>
                <a:ea typeface="+mj-ea"/>
                <a:cs typeface="+mj-cs"/>
              </a:rPr>
              <a:t>Event Driven</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Architecture</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 Mediator</a:t>
            </a:r>
            <a:endParaRPr lang="en-US" altLang="en-US" sz="2600" kern="1200" dirty="0">
              <a:solidFill>
                <a:srgbClr val="FFFFFF"/>
              </a:solidFill>
              <a:latin typeface="+mj-lt"/>
              <a:ea typeface="+mj-ea"/>
              <a:cs typeface="+mj-cs"/>
            </a:endParaRPr>
          </a:p>
        </p:txBody>
      </p:sp>
      <p:sp>
        <p:nvSpPr>
          <p:cNvPr id="9" name="Content Placeholder 2">
            <a:extLst>
              <a:ext uri="{FF2B5EF4-FFF2-40B4-BE49-F238E27FC236}">
                <a16:creationId xmlns:a16="http://schemas.microsoft.com/office/drawing/2014/main" id="{F5A9189D-3881-4461-B35B-83896ABA0F96}"/>
              </a:ext>
            </a:extLst>
          </p:cNvPr>
          <p:cNvSpPr>
            <a:spLocks noGrp="1"/>
          </p:cNvSpPr>
          <p:nvPr>
            <p:ph idx="1"/>
          </p:nvPr>
        </p:nvSpPr>
        <p:spPr>
          <a:xfrm>
            <a:off x="4222727" y="1703693"/>
            <a:ext cx="6467867" cy="3450613"/>
          </a:xfrm>
        </p:spPr>
        <p:txBody>
          <a:bodyPr anchor="ctr">
            <a:noAutofit/>
          </a:bodyPr>
          <a:lstStyle/>
          <a:p>
            <a:pPr marL="0" indent="0">
              <a:buNone/>
              <a:defRPr/>
            </a:pPr>
            <a:r>
              <a:rPr lang="en-US" sz="2400" dirty="0"/>
              <a:t>The event flow starts with:</a:t>
            </a:r>
          </a:p>
          <a:p>
            <a:pPr>
              <a:defRPr/>
            </a:pPr>
            <a:r>
              <a:rPr lang="en-US" sz="2400" dirty="0"/>
              <a:t>A client sending an event to an </a:t>
            </a:r>
            <a:r>
              <a:rPr lang="en-US" sz="2400" i="1" dirty="0"/>
              <a:t>event queue </a:t>
            </a:r>
            <a:r>
              <a:rPr lang="en-US" sz="2400" i="1" dirty="0">
                <a:sym typeface="Wingdings" panose="05000000000000000000" pitchFamily="2" charset="2"/>
              </a:rPr>
              <a:t> </a:t>
            </a:r>
            <a:r>
              <a:rPr lang="en-US" sz="2400" dirty="0"/>
              <a:t>which is used to transport the event to the event mediator </a:t>
            </a:r>
            <a:r>
              <a:rPr lang="en-US" sz="2400" dirty="0">
                <a:sym typeface="Wingdings" panose="05000000000000000000" pitchFamily="2" charset="2"/>
              </a:rPr>
              <a:t> </a:t>
            </a:r>
            <a:r>
              <a:rPr lang="en-US" sz="2400" dirty="0"/>
              <a:t>The </a:t>
            </a:r>
            <a:r>
              <a:rPr lang="en-US" sz="2400" i="1" dirty="0"/>
              <a:t>event mediator </a:t>
            </a:r>
            <a:r>
              <a:rPr lang="en-US" sz="2400" dirty="0"/>
              <a:t>receives the initial event and orchestrates that event by sending additional asynchronous events to </a:t>
            </a:r>
            <a:r>
              <a:rPr lang="en-US" sz="2400" i="1" dirty="0"/>
              <a:t>event channels </a:t>
            </a:r>
            <a:r>
              <a:rPr lang="en-US" sz="2400" dirty="0"/>
              <a:t>to execute each step of the process. </a:t>
            </a:r>
          </a:p>
          <a:p>
            <a:pPr>
              <a:defRPr/>
            </a:pPr>
            <a:endParaRPr lang="en-US" sz="2400" i="1" dirty="0"/>
          </a:p>
          <a:p>
            <a:pPr>
              <a:defRPr/>
            </a:pPr>
            <a:r>
              <a:rPr lang="en-US" sz="2400" i="1" dirty="0"/>
              <a:t>Event processors</a:t>
            </a:r>
            <a:r>
              <a:rPr lang="en-US" sz="2400" dirty="0"/>
              <a:t>, which listen on the event channels, receive the event from the event mediator and execute specific business logic to process the event.</a:t>
            </a:r>
          </a:p>
        </p:txBody>
      </p:sp>
    </p:spTree>
    <p:extLst>
      <p:ext uri="{BB962C8B-B14F-4D97-AF65-F5344CB8AC3E}">
        <p14:creationId xmlns:p14="http://schemas.microsoft.com/office/powerpoint/2010/main" val="14202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33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227" name="Picture 2">
            <a:extLst>
              <a:ext uri="{FF2B5EF4-FFF2-40B4-BE49-F238E27FC236}">
                <a16:creationId xmlns:a16="http://schemas.microsoft.com/office/drawing/2014/main" id="{1570B62E-7367-4EBA-BA43-DB98F159F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7554" y="961812"/>
            <a:ext cx="6050291" cy="4930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5C8751A8-262A-4EDF-ABF7-E91A1A4F16E5}"/>
              </a:ext>
            </a:extLst>
          </p:cNvPr>
          <p:cNvSpPr>
            <a:spLocks noGrp="1" noChangeArrowheads="1"/>
          </p:cNvSpPr>
          <p:nvPr>
            <p:ph type="title"/>
          </p:nvPr>
        </p:nvSpPr>
        <p:spPr>
          <a:xfrm>
            <a:off x="640079" y="2074363"/>
            <a:ext cx="2942569"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b="1" kern="1200" dirty="0">
                <a:solidFill>
                  <a:srgbClr val="FFFFFF"/>
                </a:solidFill>
                <a:latin typeface="+mj-lt"/>
                <a:ea typeface="+mj-ea"/>
                <a:cs typeface="+mj-cs"/>
              </a:rPr>
              <a:t>Event Driven</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Architecture</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 Mediator</a:t>
            </a:r>
            <a:endParaRPr lang="en-US" altLang="en-US" sz="2600" kern="1200" dirty="0">
              <a:solidFill>
                <a:srgbClr val="FFFFFF"/>
              </a:solidFill>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33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5C8751A8-262A-4EDF-ABF7-E91A1A4F16E5}"/>
              </a:ext>
            </a:extLst>
          </p:cNvPr>
          <p:cNvSpPr>
            <a:spLocks noGrp="1" noChangeArrowheads="1"/>
          </p:cNvSpPr>
          <p:nvPr>
            <p:ph type="title"/>
          </p:nvPr>
        </p:nvSpPr>
        <p:spPr>
          <a:xfrm>
            <a:off x="640079" y="2074363"/>
            <a:ext cx="2942569"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b="1" kern="1200" dirty="0">
                <a:solidFill>
                  <a:srgbClr val="FFFFFF"/>
                </a:solidFill>
                <a:latin typeface="+mj-lt"/>
                <a:ea typeface="+mj-ea"/>
                <a:cs typeface="+mj-cs"/>
              </a:rPr>
              <a:t>Event Driven</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Architecture</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 Broker</a:t>
            </a:r>
            <a:endParaRPr lang="en-US" altLang="en-US" sz="2600" kern="1200" dirty="0">
              <a:solidFill>
                <a:srgbClr val="FFFFFF"/>
              </a:solidFill>
              <a:latin typeface="+mj-lt"/>
              <a:ea typeface="+mj-ea"/>
              <a:cs typeface="+mj-cs"/>
            </a:endParaRPr>
          </a:p>
        </p:txBody>
      </p:sp>
      <p:sp>
        <p:nvSpPr>
          <p:cNvPr id="6" name="Content Placeholder 2">
            <a:extLst>
              <a:ext uri="{FF2B5EF4-FFF2-40B4-BE49-F238E27FC236}">
                <a16:creationId xmlns:a16="http://schemas.microsoft.com/office/drawing/2014/main" id="{5B3CED27-B3FD-491A-BEAD-69AC1CB30B5E}"/>
              </a:ext>
            </a:extLst>
          </p:cNvPr>
          <p:cNvSpPr>
            <a:spLocks noGrp="1"/>
          </p:cNvSpPr>
          <p:nvPr>
            <p:ph idx="1"/>
          </p:nvPr>
        </p:nvSpPr>
        <p:spPr>
          <a:xfrm>
            <a:off x="5007430" y="813683"/>
            <a:ext cx="5306084" cy="5230634"/>
          </a:xfrm>
        </p:spPr>
        <p:txBody>
          <a:bodyPr anchor="ctr">
            <a:normAutofit/>
          </a:bodyPr>
          <a:lstStyle/>
          <a:p>
            <a:pPr marL="0" indent="0">
              <a:buNone/>
              <a:defRPr/>
            </a:pPr>
            <a:r>
              <a:rPr lang="en-US" sz="2400" dirty="0">
                <a:solidFill>
                  <a:srgbClr val="000000"/>
                </a:solidFill>
              </a:rPr>
              <a:t>Broker Topology</a:t>
            </a:r>
          </a:p>
          <a:p>
            <a:pPr>
              <a:defRPr/>
            </a:pPr>
            <a:r>
              <a:rPr lang="en-US" sz="2400" dirty="0">
                <a:solidFill>
                  <a:srgbClr val="000000"/>
                </a:solidFill>
              </a:rPr>
              <a:t>The broker topology differs from the mediator topology in that there is no central event mediator; rather, the message flow is distributed across the event processor components in a chain-like fashion through a lightweight message broker (e.g., ActiveMQ, </a:t>
            </a:r>
            <a:r>
              <a:rPr lang="en-US" sz="2400" dirty="0" err="1">
                <a:solidFill>
                  <a:srgbClr val="000000"/>
                </a:solidFill>
              </a:rPr>
              <a:t>HornetQ</a:t>
            </a:r>
            <a:r>
              <a:rPr lang="en-US" sz="2400" dirty="0">
                <a:solidFill>
                  <a:srgbClr val="000000"/>
                </a:solidFill>
              </a:rPr>
              <a:t>, etc.). This topology is useful when you have a relatively simple event processing flow and you do not want (or need) central event orchestration.</a:t>
            </a:r>
          </a:p>
        </p:txBody>
      </p:sp>
    </p:spTree>
    <p:extLst>
      <p:ext uri="{BB962C8B-B14F-4D97-AF65-F5344CB8AC3E}">
        <p14:creationId xmlns:p14="http://schemas.microsoft.com/office/powerpoint/2010/main" val="556905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33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5C8751A8-262A-4EDF-ABF7-E91A1A4F16E5}"/>
              </a:ext>
            </a:extLst>
          </p:cNvPr>
          <p:cNvSpPr>
            <a:spLocks noGrp="1" noChangeArrowheads="1"/>
          </p:cNvSpPr>
          <p:nvPr>
            <p:ph type="title"/>
          </p:nvPr>
        </p:nvSpPr>
        <p:spPr>
          <a:xfrm>
            <a:off x="640079" y="2074363"/>
            <a:ext cx="2942569"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b="1" kern="1200" dirty="0">
                <a:solidFill>
                  <a:srgbClr val="FFFFFF"/>
                </a:solidFill>
                <a:latin typeface="+mj-lt"/>
                <a:ea typeface="+mj-ea"/>
                <a:cs typeface="+mj-cs"/>
              </a:rPr>
              <a:t>Event Driven</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Architecture</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 Broker</a:t>
            </a:r>
            <a:endParaRPr lang="en-US" altLang="en-US" sz="2600" kern="1200" dirty="0">
              <a:solidFill>
                <a:srgbClr val="FFFFFF"/>
              </a:solidFill>
              <a:latin typeface="+mj-lt"/>
              <a:ea typeface="+mj-ea"/>
              <a:cs typeface="+mj-cs"/>
            </a:endParaRPr>
          </a:p>
        </p:txBody>
      </p:sp>
      <p:sp>
        <p:nvSpPr>
          <p:cNvPr id="9" name="Content Placeholder 2">
            <a:extLst>
              <a:ext uri="{FF2B5EF4-FFF2-40B4-BE49-F238E27FC236}">
                <a16:creationId xmlns:a16="http://schemas.microsoft.com/office/drawing/2014/main" id="{1E6EB4FC-444E-45B5-845D-A282E01FF145}"/>
              </a:ext>
            </a:extLst>
          </p:cNvPr>
          <p:cNvSpPr>
            <a:spLocks noGrp="1"/>
          </p:cNvSpPr>
          <p:nvPr>
            <p:ph idx="1"/>
          </p:nvPr>
        </p:nvSpPr>
        <p:spPr>
          <a:xfrm>
            <a:off x="5017420" y="813683"/>
            <a:ext cx="5306084" cy="5230634"/>
          </a:xfrm>
        </p:spPr>
        <p:txBody>
          <a:bodyPr anchor="ctr">
            <a:normAutofit/>
          </a:bodyPr>
          <a:lstStyle/>
          <a:p>
            <a:pPr marL="0" indent="0">
              <a:buNone/>
              <a:defRPr/>
            </a:pPr>
            <a:r>
              <a:rPr lang="en-US" sz="2400" dirty="0">
                <a:solidFill>
                  <a:srgbClr val="000000"/>
                </a:solidFill>
              </a:rPr>
              <a:t>There are two main types of architecture components within the broker type:</a:t>
            </a:r>
          </a:p>
          <a:p>
            <a:pPr lvl="1">
              <a:defRPr/>
            </a:pPr>
            <a:r>
              <a:rPr lang="en-US" i="1" dirty="0">
                <a:solidFill>
                  <a:srgbClr val="000000"/>
                </a:solidFill>
              </a:rPr>
              <a:t>broker </a:t>
            </a:r>
            <a:r>
              <a:rPr lang="en-US" dirty="0">
                <a:solidFill>
                  <a:srgbClr val="000000"/>
                </a:solidFill>
              </a:rPr>
              <a:t>component</a:t>
            </a:r>
          </a:p>
          <a:p>
            <a:pPr lvl="1">
              <a:defRPr/>
            </a:pPr>
            <a:r>
              <a:rPr lang="en-US" i="1" dirty="0">
                <a:solidFill>
                  <a:srgbClr val="000000"/>
                </a:solidFill>
              </a:rPr>
              <a:t>event processor </a:t>
            </a:r>
            <a:r>
              <a:rPr lang="en-US" dirty="0">
                <a:solidFill>
                  <a:srgbClr val="000000"/>
                </a:solidFill>
              </a:rPr>
              <a:t>component.</a:t>
            </a:r>
          </a:p>
          <a:p>
            <a:pPr>
              <a:defRPr/>
            </a:pPr>
            <a:endParaRPr lang="en-US" sz="2400" dirty="0">
              <a:solidFill>
                <a:srgbClr val="000000"/>
              </a:solidFill>
            </a:endParaRPr>
          </a:p>
          <a:p>
            <a:pPr>
              <a:defRPr/>
            </a:pPr>
            <a:r>
              <a:rPr lang="en-US" sz="2400" dirty="0">
                <a:solidFill>
                  <a:srgbClr val="000000"/>
                </a:solidFill>
              </a:rPr>
              <a:t>The broker component can be centralized or federated and contains all of the event channels that are used within the event flow.</a:t>
            </a:r>
          </a:p>
          <a:p>
            <a:pPr>
              <a:defRPr/>
            </a:pPr>
            <a:r>
              <a:rPr lang="en-US" sz="2400" dirty="0">
                <a:solidFill>
                  <a:srgbClr val="000000"/>
                </a:solidFill>
              </a:rPr>
              <a:t>The event channels contained within the broker component can be message queues, message topics, or a combination of both.</a:t>
            </a:r>
          </a:p>
        </p:txBody>
      </p:sp>
    </p:spTree>
    <p:extLst>
      <p:ext uri="{BB962C8B-B14F-4D97-AF65-F5344CB8AC3E}">
        <p14:creationId xmlns:p14="http://schemas.microsoft.com/office/powerpoint/2010/main" val="3751754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3A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299" name="Picture 3">
            <a:extLst>
              <a:ext uri="{FF2B5EF4-FFF2-40B4-BE49-F238E27FC236}">
                <a16:creationId xmlns:a16="http://schemas.microsoft.com/office/drawing/2014/main" id="{A5612ABC-4EE7-45F3-A9F0-F0575A2EE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472" y="961812"/>
            <a:ext cx="6872455" cy="4930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7B6214D3-8DE4-44FB-A174-A35CE9C7F762}"/>
              </a:ext>
            </a:extLst>
          </p:cNvPr>
          <p:cNvSpPr>
            <a:spLocks noGrp="1" noChangeArrowheads="1"/>
          </p:cNvSpPr>
          <p:nvPr>
            <p:ph type="title"/>
          </p:nvPr>
        </p:nvSpPr>
        <p:spPr>
          <a:xfrm>
            <a:off x="640079" y="2074363"/>
            <a:ext cx="2942569"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b="1" kern="1200" dirty="0">
                <a:solidFill>
                  <a:srgbClr val="FFFFFF"/>
                </a:solidFill>
                <a:latin typeface="+mj-lt"/>
                <a:ea typeface="+mj-ea"/>
                <a:cs typeface="+mj-cs"/>
              </a:rPr>
              <a:t>Event Driven</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Architecture</a:t>
            </a:r>
            <a:br>
              <a:rPr lang="en-US" altLang="en-US" sz="2600" b="1" kern="1200" dirty="0">
                <a:solidFill>
                  <a:srgbClr val="FFFFFF"/>
                </a:solidFill>
                <a:latin typeface="+mj-lt"/>
                <a:ea typeface="+mj-ea"/>
                <a:cs typeface="+mj-cs"/>
              </a:rPr>
            </a:br>
            <a:r>
              <a:rPr lang="en-US" altLang="en-US" sz="2600" b="1" kern="1200" dirty="0">
                <a:solidFill>
                  <a:srgbClr val="FFFFFF"/>
                </a:solidFill>
                <a:latin typeface="+mj-lt"/>
                <a:ea typeface="+mj-ea"/>
                <a:cs typeface="+mj-cs"/>
              </a:rPr>
              <a:t>- Broker</a:t>
            </a:r>
            <a:endParaRPr lang="en-US" altLang="en-US" sz="2600" kern="1200" dirty="0">
              <a:solidFill>
                <a:srgbClr val="FFFFFF"/>
              </a:solidFill>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8FA51955-CB74-49C3-AA64-3E95E3C9F37F}"/>
              </a:ext>
            </a:extLst>
          </p:cNvPr>
          <p:cNvSpPr>
            <a:spLocks noGrp="1"/>
          </p:cNvSpPr>
          <p:nvPr>
            <p:ph type="title"/>
          </p:nvPr>
        </p:nvSpPr>
        <p:spPr>
          <a:xfrm>
            <a:off x="1136428" y="627564"/>
            <a:ext cx="7474172" cy="1325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dirty="0">
                <a:latin typeface="Arial" panose="020B0604020202020204" pitchFamily="34" charset="0"/>
                <a:cs typeface="Arial" panose="020B0604020202020204" pitchFamily="34" charset="0"/>
                <a:sym typeface="Arial" panose="020B0604020202020204" pitchFamily="34" charset="0"/>
              </a:rPr>
              <a:t>Architectural Patterns </a:t>
            </a:r>
            <a:endParaRPr lang="en-US" altLang="en-US" dirty="0"/>
          </a:p>
        </p:txBody>
      </p:sp>
      <p:sp>
        <p:nvSpPr>
          <p:cNvPr id="4102" name="Rectangle 5">
            <a:extLst>
              <a:ext uri="{FF2B5EF4-FFF2-40B4-BE49-F238E27FC236}">
                <a16:creationId xmlns:a16="http://schemas.microsoft.com/office/drawing/2014/main" id="{E33CAF0C-55F2-4A39-837D-D5C3A88D3EAC}"/>
              </a:ext>
            </a:extLst>
          </p:cNvPr>
          <p:cNvSpPr>
            <a:spLocks noGrp="1"/>
          </p:cNvSpPr>
          <p:nvPr>
            <p:ph type="body" idx="1"/>
          </p:nvPr>
        </p:nvSpPr>
        <p:spPr>
          <a:xfrm>
            <a:off x="711201" y="2278173"/>
            <a:ext cx="7899400" cy="34506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Autofit/>
          </a:bodyPr>
          <a:lstStyle/>
          <a:p>
            <a:pPr>
              <a:defRPr/>
            </a:pPr>
            <a:r>
              <a:rPr lang="en-US" sz="2400" b="1" dirty="0">
                <a:effectLst>
                  <a:outerShdw blurRad="38100" dist="38100" dir="2700000" algn="tl">
                    <a:srgbClr val="000000">
                      <a:alpha val="43137"/>
                    </a:srgbClr>
                  </a:outerShdw>
                </a:effectLst>
              </a:rPr>
              <a:t>Event-driven architecture</a:t>
            </a:r>
          </a:p>
          <a:p>
            <a:pPr>
              <a:defRPr/>
            </a:pPr>
            <a:r>
              <a:rPr lang="en-US" sz="2400" b="1" dirty="0">
                <a:effectLst>
                  <a:outerShdw blurRad="38100" dist="38100" dir="2700000" algn="tl">
                    <a:srgbClr val="000000">
                      <a:alpha val="43137"/>
                    </a:srgbClr>
                  </a:outerShdw>
                </a:effectLst>
              </a:rPr>
              <a:t>Service Oriented Architecture</a:t>
            </a:r>
          </a:p>
          <a:p>
            <a:pPr>
              <a:defRPr/>
            </a:pPr>
            <a:r>
              <a:rPr lang="en-US" sz="2400" b="1" dirty="0">
                <a:effectLst>
                  <a:outerShdw blurRad="38100" dist="38100" dir="2700000" algn="tl">
                    <a:srgbClr val="000000">
                      <a:alpha val="43137"/>
                    </a:srgbClr>
                  </a:outerShdw>
                </a:effectLst>
              </a:rPr>
              <a:t>Microservices</a:t>
            </a:r>
          </a:p>
        </p:txBody>
      </p:sp>
      <p:sp>
        <p:nvSpPr>
          <p:cNvPr id="137" name="Rectangle 13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Graphic 133" descr="Arrow: Straight">
            <a:extLst>
              <a:ext uri="{FF2B5EF4-FFF2-40B4-BE49-F238E27FC236}">
                <a16:creationId xmlns:a16="http://schemas.microsoft.com/office/drawing/2014/main" id="{CCE920E9-CD65-4DD5-8840-078617B368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37890" name="Picture 2" descr="Image result for software architecture image">
            <a:extLst>
              <a:ext uri="{FF2B5EF4-FFF2-40B4-BE49-F238E27FC236}">
                <a16:creationId xmlns:a16="http://schemas.microsoft.com/office/drawing/2014/main" id="{6B583541-93C0-4E77-A46B-8CA37BDFD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89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0" name="Graphic 69" descr="Hierarchy">
            <a:extLst>
              <a:ext uri="{FF2B5EF4-FFF2-40B4-BE49-F238E27FC236}">
                <a16:creationId xmlns:a16="http://schemas.microsoft.com/office/drawing/2014/main" id="{0661B691-B8B4-4664-944E-AA2B5619A4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28674" name="Rectangle 3">
            <a:extLst>
              <a:ext uri="{FF2B5EF4-FFF2-40B4-BE49-F238E27FC236}">
                <a16:creationId xmlns:a16="http://schemas.microsoft.com/office/drawing/2014/main" id="{AB9971C6-1158-4DDB-8025-BEDFF2349C4E}"/>
              </a:ext>
            </a:extLst>
          </p:cNvPr>
          <p:cNvSpPr>
            <a:spLocks noGrp="1" noChangeArrowheads="1"/>
          </p:cNvSpPr>
          <p:nvPr>
            <p:ph type="body" idx="1"/>
          </p:nvPr>
        </p:nvSpPr>
        <p:spPr>
          <a:xfrm>
            <a:off x="5450691" y="2421682"/>
            <a:ext cx="5617461" cy="3639289"/>
          </a:xfrm>
        </p:spPr>
        <p:txBody>
          <a:bodyPr anchor="ctr">
            <a:normAutofit/>
          </a:bodyPr>
          <a:lstStyle/>
          <a:p>
            <a:pPr algn="ctr">
              <a:buFont typeface="Wingdings" panose="05000000000000000000" pitchFamily="2" charset="2"/>
              <a:buNone/>
            </a:pPr>
            <a:r>
              <a:rPr lang="en-US" altLang="zh-CN" sz="3600" b="1" dirty="0">
                <a:solidFill>
                  <a:srgbClr val="000000"/>
                </a:solidFill>
                <a:effectLst>
                  <a:outerShdw blurRad="38100" dist="38100" dir="2700000" algn="tl">
                    <a:srgbClr val="000000">
                      <a:alpha val="43137"/>
                    </a:srgbClr>
                  </a:outerShdw>
                </a:effectLst>
                <a:ea typeface="SimSun" panose="02010600030101010101" pitchFamily="2" charset="-122"/>
              </a:rPr>
              <a:t>Service Oriented Architecture (SOA)</a:t>
            </a:r>
            <a:endParaRPr lang="en-US" altLang="zh-CN" sz="3600" dirty="0">
              <a:solidFill>
                <a:srgbClr val="000000"/>
              </a:solidFill>
              <a:effectLst>
                <a:outerShdw blurRad="38100" dist="38100" dir="2700000" algn="tl">
                  <a:srgbClr val="000000">
                    <a:alpha val="43137"/>
                  </a:srgbClr>
                </a:outerShdw>
              </a:effectLst>
              <a:ea typeface="SimSun" panose="02010600030101010101" pitchFamily="2" charset="-122"/>
            </a:endParaRPr>
          </a:p>
          <a:p>
            <a:endParaRPr lang="en-US" altLang="zh-CN" sz="2000" dirty="0">
              <a:solidFill>
                <a:srgbClr val="000000"/>
              </a:solidFill>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AutoShape 2">
            <a:extLst>
              <a:ext uri="{FF2B5EF4-FFF2-40B4-BE49-F238E27FC236}">
                <a16:creationId xmlns:a16="http://schemas.microsoft.com/office/drawing/2014/main" id="{F6A33F3B-6B92-4638-99D1-C1F5E1642DB9}"/>
              </a:ext>
            </a:extLst>
          </p:cNvPr>
          <p:cNvSpPr>
            <a:spLocks noGrp="1" noChangeArrowheads="1"/>
          </p:cNvSpPr>
          <p:nvPr>
            <p:ph type="title"/>
          </p:nvPr>
        </p:nvSpPr>
        <p:spPr>
          <a:xfrm>
            <a:off x="1136428" y="627564"/>
            <a:ext cx="7474172" cy="1325563"/>
          </a:xfrm>
        </p:spPr>
        <p:txBody>
          <a:bodyPr>
            <a:normAutofit/>
          </a:bodyPr>
          <a:lstStyle/>
          <a:p>
            <a:r>
              <a:rPr lang="en-US" altLang="zh-CN">
                <a:ea typeface="SimSun" panose="02010600030101010101" pitchFamily="2" charset="-122"/>
              </a:rPr>
              <a:t>Service Oriented Architecture (SOA)</a:t>
            </a:r>
          </a:p>
        </p:txBody>
      </p:sp>
      <p:sp>
        <p:nvSpPr>
          <p:cNvPr id="34819" name="Rectangle 3">
            <a:extLst>
              <a:ext uri="{FF2B5EF4-FFF2-40B4-BE49-F238E27FC236}">
                <a16:creationId xmlns:a16="http://schemas.microsoft.com/office/drawing/2014/main" id="{068FC067-295D-4E8E-8CE6-98F6A75AD208}"/>
              </a:ext>
            </a:extLst>
          </p:cNvPr>
          <p:cNvSpPr>
            <a:spLocks noGrp="1" noChangeArrowheads="1"/>
          </p:cNvSpPr>
          <p:nvPr>
            <p:ph type="body" idx="1"/>
          </p:nvPr>
        </p:nvSpPr>
        <p:spPr>
          <a:xfrm>
            <a:off x="1136429" y="2278173"/>
            <a:ext cx="6467867" cy="3450613"/>
          </a:xfrm>
        </p:spPr>
        <p:txBody>
          <a:bodyPr anchor="ctr">
            <a:normAutofit/>
          </a:bodyPr>
          <a:lstStyle/>
          <a:p>
            <a:r>
              <a:rPr lang="en-US" altLang="zh-CN" sz="2200">
                <a:ea typeface="SimSun" panose="02010600030101010101" pitchFamily="2" charset="-122"/>
              </a:rPr>
              <a:t>An architectural principle for structuring systems into coarse-grained services</a:t>
            </a:r>
          </a:p>
          <a:p>
            <a:r>
              <a:rPr lang="en-US" altLang="zh-CN" sz="2200">
                <a:ea typeface="SimSun" panose="02010600030101010101" pitchFamily="2" charset="-122"/>
              </a:rPr>
              <a:t>Technology-neutral best practice</a:t>
            </a:r>
          </a:p>
          <a:p>
            <a:r>
              <a:rPr lang="en-US" altLang="zh-CN" sz="2200">
                <a:ea typeface="SimSun" panose="02010600030101010101" pitchFamily="2" charset="-122"/>
              </a:rPr>
              <a:t>Emphasizes the loose coupling of services</a:t>
            </a:r>
          </a:p>
          <a:p>
            <a:r>
              <a:rPr lang="en-US" altLang="zh-CN" sz="2200">
                <a:ea typeface="SimSun" panose="02010600030101010101" pitchFamily="2" charset="-122"/>
              </a:rPr>
              <a:t>New services are created from existing ones in a synergistic fashion</a:t>
            </a:r>
          </a:p>
          <a:p>
            <a:r>
              <a:rPr lang="en-US" altLang="zh-CN" sz="2200">
                <a:ea typeface="SimSun" panose="02010600030101010101" pitchFamily="2" charset="-122"/>
              </a:rPr>
              <a:t>Strong service definitions are critical</a:t>
            </a:r>
          </a:p>
          <a:p>
            <a:r>
              <a:rPr lang="en-US" altLang="zh-CN" sz="2200">
                <a:ea typeface="SimSun" panose="02010600030101010101" pitchFamily="2" charset="-122"/>
              </a:rPr>
              <a:t>Services can be re-composed when business requirements change</a:t>
            </a: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Database">
            <a:extLst>
              <a:ext uri="{FF2B5EF4-FFF2-40B4-BE49-F238E27FC236}">
                <a16:creationId xmlns:a16="http://schemas.microsoft.com/office/drawing/2014/main" id="{41BA0E00-5F4C-46B8-85E2-14BF73AFF0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AutoShape 2">
            <a:extLst>
              <a:ext uri="{FF2B5EF4-FFF2-40B4-BE49-F238E27FC236}">
                <a16:creationId xmlns:a16="http://schemas.microsoft.com/office/drawing/2014/main" id="{B9275481-C5BA-499D-BF95-D55FA001C8AF}"/>
              </a:ext>
            </a:extLst>
          </p:cNvPr>
          <p:cNvSpPr>
            <a:spLocks noGrp="1" noChangeArrowheads="1"/>
          </p:cNvSpPr>
          <p:nvPr>
            <p:ph type="title"/>
          </p:nvPr>
        </p:nvSpPr>
        <p:spPr>
          <a:xfrm>
            <a:off x="1136428" y="627564"/>
            <a:ext cx="7474172" cy="1325563"/>
          </a:xfrm>
        </p:spPr>
        <p:txBody>
          <a:bodyPr>
            <a:normAutofit/>
          </a:bodyPr>
          <a:lstStyle/>
          <a:p>
            <a:r>
              <a:rPr lang="en-US" altLang="zh-CN">
                <a:ea typeface="SimSun" panose="02010600030101010101" pitchFamily="2" charset="-122"/>
              </a:rPr>
              <a:t>What Are Services?</a:t>
            </a:r>
          </a:p>
        </p:txBody>
      </p:sp>
      <p:sp>
        <p:nvSpPr>
          <p:cNvPr id="29699" name="Rectangle 3">
            <a:extLst>
              <a:ext uri="{FF2B5EF4-FFF2-40B4-BE49-F238E27FC236}">
                <a16:creationId xmlns:a16="http://schemas.microsoft.com/office/drawing/2014/main" id="{C0F14306-9F33-4A0B-900C-6646F22F5324}"/>
              </a:ext>
            </a:extLst>
          </p:cNvPr>
          <p:cNvSpPr>
            <a:spLocks noGrp="1" noChangeArrowheads="1"/>
          </p:cNvSpPr>
          <p:nvPr>
            <p:ph type="body" idx="1"/>
          </p:nvPr>
        </p:nvSpPr>
        <p:spPr>
          <a:xfrm>
            <a:off x="1136429" y="2278173"/>
            <a:ext cx="6467867" cy="3450613"/>
          </a:xfrm>
        </p:spPr>
        <p:txBody>
          <a:bodyPr anchor="ctr">
            <a:normAutofit/>
          </a:bodyPr>
          <a:lstStyle/>
          <a:p>
            <a:r>
              <a:rPr lang="en-US" altLang="zh-CN" sz="2200">
                <a:ea typeface="SimSun" panose="02010600030101010101" pitchFamily="2" charset="-122"/>
              </a:rPr>
              <a:t>Black-box components with well-defined interfaces</a:t>
            </a:r>
          </a:p>
          <a:p>
            <a:pPr lvl="1"/>
            <a:r>
              <a:rPr lang="en-US" altLang="zh-CN" sz="2200">
                <a:ea typeface="SimSun" panose="02010600030101010101" pitchFamily="2" charset="-122"/>
              </a:rPr>
              <a:t>Performs some arbitrary function</a:t>
            </a:r>
          </a:p>
          <a:p>
            <a:pPr lvl="1"/>
            <a:r>
              <a:rPr lang="en-US" altLang="zh-CN" sz="2200">
                <a:ea typeface="SimSun" panose="02010600030101010101" pitchFamily="2" charset="-122"/>
              </a:rPr>
              <a:t>Can be implemented in myriad ways</a:t>
            </a:r>
          </a:p>
          <a:p>
            <a:r>
              <a:rPr lang="en-US" altLang="zh-CN" sz="2200">
                <a:ea typeface="SimSun" panose="02010600030101010101" pitchFamily="2" charset="-122"/>
              </a:rPr>
              <a:t>Accessed using XML message exchanges</a:t>
            </a:r>
          </a:p>
          <a:p>
            <a:pPr lvl="1"/>
            <a:r>
              <a:rPr lang="en-US" altLang="zh-CN" sz="2200">
                <a:ea typeface="SimSun" panose="02010600030101010101" pitchFamily="2" charset="-122"/>
              </a:rPr>
              <a:t>Using well-known message exchange patterns (MEPs)</a:t>
            </a:r>
          </a:p>
          <a:p>
            <a:r>
              <a:rPr lang="en-US" altLang="zh-CN" sz="2200">
                <a:ea typeface="SimSun" panose="02010600030101010101" pitchFamily="2" charset="-122"/>
              </a:rPr>
              <a:t>Metadata in the form of WSDL describes...</a:t>
            </a:r>
          </a:p>
          <a:p>
            <a:pPr lvl="1"/>
            <a:r>
              <a:rPr lang="en-US" altLang="zh-CN" sz="2200">
                <a:ea typeface="SimSun" panose="02010600030101010101" pitchFamily="2" charset="-122"/>
              </a:rPr>
              <a:t>Abstract interfaces</a:t>
            </a:r>
          </a:p>
          <a:p>
            <a:pPr lvl="1"/>
            <a:r>
              <a:rPr lang="en-US" altLang="zh-CN" sz="2200">
                <a:ea typeface="SimSun" panose="02010600030101010101" pitchFamily="2" charset="-122"/>
              </a:rPr>
              <a:t>Concrete endpoints</a:t>
            </a: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Head with Gears">
            <a:extLst>
              <a:ext uri="{FF2B5EF4-FFF2-40B4-BE49-F238E27FC236}">
                <a16:creationId xmlns:a16="http://schemas.microsoft.com/office/drawing/2014/main" id="{1301F3B7-B84E-46EE-B09B-3E8091C1BD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AutoShape 2">
            <a:extLst>
              <a:ext uri="{FF2B5EF4-FFF2-40B4-BE49-F238E27FC236}">
                <a16:creationId xmlns:a16="http://schemas.microsoft.com/office/drawing/2014/main" id="{A2F0FD20-5AA7-4203-9C88-60B78BF94C65}"/>
              </a:ext>
            </a:extLst>
          </p:cNvPr>
          <p:cNvSpPr>
            <a:spLocks noGrp="1" noChangeArrowheads="1"/>
          </p:cNvSpPr>
          <p:nvPr>
            <p:ph type="title"/>
          </p:nvPr>
        </p:nvSpPr>
        <p:spPr>
          <a:xfrm>
            <a:off x="1136428" y="627564"/>
            <a:ext cx="7474172" cy="1325563"/>
          </a:xfrm>
        </p:spPr>
        <p:txBody>
          <a:bodyPr>
            <a:normAutofit/>
          </a:bodyPr>
          <a:lstStyle/>
          <a:p>
            <a:r>
              <a:rPr lang="en-US" altLang="zh-CN">
                <a:ea typeface="SimSun" panose="02010600030101010101" pitchFamily="2" charset="-122"/>
              </a:rPr>
              <a:t>What Can Services Do?</a:t>
            </a:r>
          </a:p>
        </p:txBody>
      </p:sp>
      <p:sp>
        <p:nvSpPr>
          <p:cNvPr id="30723" name="Rectangle 3">
            <a:extLst>
              <a:ext uri="{FF2B5EF4-FFF2-40B4-BE49-F238E27FC236}">
                <a16:creationId xmlns:a16="http://schemas.microsoft.com/office/drawing/2014/main" id="{75B9795C-9C02-43AC-AFF4-C4AD96AAB8E5}"/>
              </a:ext>
            </a:extLst>
          </p:cNvPr>
          <p:cNvSpPr>
            <a:spLocks noGrp="1" noChangeArrowheads="1"/>
          </p:cNvSpPr>
          <p:nvPr>
            <p:ph type="body" idx="1"/>
          </p:nvPr>
        </p:nvSpPr>
        <p:spPr>
          <a:xfrm>
            <a:off x="1136429" y="2278173"/>
            <a:ext cx="6467867" cy="3450613"/>
          </a:xfrm>
        </p:spPr>
        <p:txBody>
          <a:bodyPr anchor="ctr">
            <a:normAutofit/>
          </a:bodyPr>
          <a:lstStyle/>
          <a:p>
            <a:r>
              <a:rPr lang="en-US" altLang="zh-CN" sz="2200">
                <a:ea typeface="SimSun" panose="02010600030101010101" pitchFamily="2" charset="-122"/>
              </a:rPr>
              <a:t>Perform business logic</a:t>
            </a:r>
          </a:p>
          <a:p>
            <a:r>
              <a:rPr lang="en-US" altLang="zh-CN" sz="2200">
                <a:ea typeface="SimSun" panose="02010600030101010101" pitchFamily="2" charset="-122"/>
              </a:rPr>
              <a:t>Transform data</a:t>
            </a:r>
          </a:p>
          <a:p>
            <a:r>
              <a:rPr lang="en-US" altLang="zh-CN" sz="2200">
                <a:ea typeface="SimSun" panose="02010600030101010101" pitchFamily="2" charset="-122"/>
              </a:rPr>
              <a:t>Route messages</a:t>
            </a:r>
          </a:p>
          <a:p>
            <a:r>
              <a:rPr lang="en-US" altLang="zh-CN" sz="2200">
                <a:ea typeface="SimSun" panose="02010600030101010101" pitchFamily="2" charset="-122"/>
              </a:rPr>
              <a:t>Query databases</a:t>
            </a:r>
          </a:p>
          <a:p>
            <a:r>
              <a:rPr lang="en-US" altLang="zh-CN" sz="2200">
                <a:ea typeface="SimSun" panose="02010600030101010101" pitchFamily="2" charset="-122"/>
              </a:rPr>
              <a:t>Apply business policy</a:t>
            </a:r>
          </a:p>
          <a:p>
            <a:r>
              <a:rPr lang="en-US" altLang="zh-CN" sz="2200">
                <a:ea typeface="SimSun" panose="02010600030101010101" pitchFamily="2" charset="-122"/>
              </a:rPr>
              <a:t>Handle business exceptions</a:t>
            </a:r>
          </a:p>
          <a:p>
            <a:r>
              <a:rPr lang="en-US" altLang="zh-CN" sz="2200">
                <a:ea typeface="SimSun" panose="02010600030101010101" pitchFamily="2" charset="-122"/>
              </a:rPr>
              <a:t>Prepare information for use by a user interface</a:t>
            </a:r>
          </a:p>
          <a:p>
            <a:r>
              <a:rPr lang="en-US" altLang="zh-CN" sz="2200">
                <a:ea typeface="SimSun" panose="02010600030101010101" pitchFamily="2" charset="-122"/>
              </a:rPr>
              <a:t>Orchestrate conversations between multiple services</a:t>
            </a: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hecklist">
            <a:extLst>
              <a:ext uri="{FF2B5EF4-FFF2-40B4-BE49-F238E27FC236}">
                <a16:creationId xmlns:a16="http://schemas.microsoft.com/office/drawing/2014/main" id="{210B5033-F42E-4284-830E-97F67EF34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hecklist">
            <a:extLst>
              <a:ext uri="{FF2B5EF4-FFF2-40B4-BE49-F238E27FC236}">
                <a16:creationId xmlns:a16="http://schemas.microsoft.com/office/drawing/2014/main" id="{210B5033-F42E-4284-830E-97F67EF34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12" name="Picture 4">
            <a:extLst>
              <a:ext uri="{FF2B5EF4-FFF2-40B4-BE49-F238E27FC236}">
                <a16:creationId xmlns:a16="http://schemas.microsoft.com/office/drawing/2014/main" id="{B166B9B2-72D6-44D5-A45C-8F492D2FD9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288145" y="1720851"/>
            <a:ext cx="6291263" cy="3794125"/>
          </a:xfrm>
          <a:prstGeom prst="rect">
            <a:avLst/>
          </a:prstGeom>
          <a:noFill/>
        </p:spPr>
      </p:pic>
      <p:sp>
        <p:nvSpPr>
          <p:cNvPr id="13" name="Rectangle 5">
            <a:extLst>
              <a:ext uri="{FF2B5EF4-FFF2-40B4-BE49-F238E27FC236}">
                <a16:creationId xmlns:a16="http://schemas.microsoft.com/office/drawing/2014/main" id="{F4FA04EA-CC93-471F-8C14-AC73A012F643}"/>
              </a:ext>
            </a:extLst>
          </p:cNvPr>
          <p:cNvSpPr>
            <a:spLocks noChangeArrowheads="1"/>
          </p:cNvSpPr>
          <p:nvPr/>
        </p:nvSpPr>
        <p:spPr bwMode="auto">
          <a:xfrm>
            <a:off x="754745" y="5654676"/>
            <a:ext cx="15668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a:r>
              <a:rPr lang="en-US" altLang="zh-CN" sz="2000" b="1">
                <a:ea typeface="SimSun" panose="02010600030101010101" pitchFamily="2" charset="-122"/>
              </a:rPr>
              <a:t>Customer</a:t>
            </a:r>
          </a:p>
          <a:p>
            <a:pPr algn="ctr"/>
            <a:r>
              <a:rPr lang="en-US" altLang="zh-CN" sz="2000" b="1">
                <a:ea typeface="SimSun" panose="02010600030101010101" pitchFamily="2" charset="-122"/>
              </a:rPr>
              <a:t>Data</a:t>
            </a:r>
          </a:p>
        </p:txBody>
      </p:sp>
      <p:sp>
        <p:nvSpPr>
          <p:cNvPr id="14" name="Rectangle 6">
            <a:extLst>
              <a:ext uri="{FF2B5EF4-FFF2-40B4-BE49-F238E27FC236}">
                <a16:creationId xmlns:a16="http://schemas.microsoft.com/office/drawing/2014/main" id="{62695B30-4072-4451-9A1A-D2AA32B6E86B}"/>
              </a:ext>
            </a:extLst>
          </p:cNvPr>
          <p:cNvSpPr>
            <a:spLocks noChangeArrowheads="1"/>
          </p:cNvSpPr>
          <p:nvPr/>
        </p:nvSpPr>
        <p:spPr bwMode="auto">
          <a:xfrm>
            <a:off x="2196195" y="5446713"/>
            <a:ext cx="1349375"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a:r>
              <a:rPr lang="en-US" altLang="zh-CN" sz="2000" b="1">
                <a:ea typeface="SimSun" panose="02010600030101010101" pitchFamily="2" charset="-122"/>
              </a:rPr>
              <a:t>Back-</a:t>
            </a:r>
          </a:p>
          <a:p>
            <a:pPr algn="ctr"/>
            <a:r>
              <a:rPr lang="en-US" altLang="zh-CN" sz="2000" b="1">
                <a:ea typeface="SimSun" panose="02010600030101010101" pitchFamily="2" charset="-122"/>
              </a:rPr>
              <a:t>End</a:t>
            </a:r>
          </a:p>
          <a:p>
            <a:pPr algn="ctr"/>
            <a:r>
              <a:rPr lang="en-US" altLang="zh-CN" sz="2000" b="1">
                <a:ea typeface="SimSun" panose="02010600030101010101" pitchFamily="2" charset="-122"/>
              </a:rPr>
              <a:t>System</a:t>
            </a:r>
          </a:p>
        </p:txBody>
      </p:sp>
      <p:sp>
        <p:nvSpPr>
          <p:cNvPr id="15" name="Rectangle 7">
            <a:extLst>
              <a:ext uri="{FF2B5EF4-FFF2-40B4-BE49-F238E27FC236}">
                <a16:creationId xmlns:a16="http://schemas.microsoft.com/office/drawing/2014/main" id="{4CDE2D10-42F3-4979-8BDC-38CBEFDCA577}"/>
              </a:ext>
            </a:extLst>
          </p:cNvPr>
          <p:cNvSpPr>
            <a:spLocks noChangeArrowheads="1"/>
          </p:cNvSpPr>
          <p:nvPr/>
        </p:nvSpPr>
        <p:spPr bwMode="auto">
          <a:xfrm>
            <a:off x="3458258" y="5695950"/>
            <a:ext cx="13493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a:r>
              <a:rPr lang="en-US" altLang="zh-CN" sz="2000" b="1">
                <a:ea typeface="SimSun" panose="02010600030101010101" pitchFamily="2" charset="-122"/>
              </a:rPr>
              <a:t>Partner</a:t>
            </a:r>
          </a:p>
          <a:p>
            <a:pPr algn="ctr"/>
            <a:r>
              <a:rPr lang="en-US" altLang="zh-CN" sz="2000" b="1">
                <a:ea typeface="SimSun" panose="02010600030101010101" pitchFamily="2" charset="-122"/>
              </a:rPr>
              <a:t>Credit</a:t>
            </a:r>
          </a:p>
          <a:p>
            <a:pPr algn="ctr"/>
            <a:r>
              <a:rPr lang="en-US" altLang="zh-CN" sz="2000" b="1">
                <a:ea typeface="SimSun" panose="02010600030101010101" pitchFamily="2" charset="-122"/>
              </a:rPr>
              <a:t>Data</a:t>
            </a:r>
          </a:p>
        </p:txBody>
      </p:sp>
      <p:sp>
        <p:nvSpPr>
          <p:cNvPr id="16" name="Rectangle 8">
            <a:extLst>
              <a:ext uri="{FF2B5EF4-FFF2-40B4-BE49-F238E27FC236}">
                <a16:creationId xmlns:a16="http://schemas.microsoft.com/office/drawing/2014/main" id="{98215A5D-FDDC-48A1-A664-D9E4D1D330CE}"/>
              </a:ext>
            </a:extLst>
          </p:cNvPr>
          <p:cNvSpPr>
            <a:spLocks noChangeArrowheads="1"/>
          </p:cNvSpPr>
          <p:nvPr/>
        </p:nvSpPr>
        <p:spPr bwMode="auto">
          <a:xfrm>
            <a:off x="4810808" y="5735638"/>
            <a:ext cx="13493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a:r>
              <a:rPr lang="en-US" altLang="zh-CN" sz="2000" b="1">
                <a:ea typeface="SimSun" panose="02010600030101010101" pitchFamily="2" charset="-122"/>
              </a:rPr>
              <a:t>Partner</a:t>
            </a:r>
          </a:p>
          <a:p>
            <a:pPr algn="ctr"/>
            <a:r>
              <a:rPr lang="en-US" altLang="zh-CN" sz="2000" b="1">
                <a:ea typeface="SimSun" panose="02010600030101010101" pitchFamily="2" charset="-122"/>
              </a:rPr>
              <a:t>Credit</a:t>
            </a:r>
          </a:p>
          <a:p>
            <a:pPr algn="ctr"/>
            <a:r>
              <a:rPr lang="en-US" altLang="zh-CN" sz="2000" b="1">
                <a:ea typeface="SimSun" panose="02010600030101010101" pitchFamily="2" charset="-122"/>
              </a:rPr>
              <a:t>Data</a:t>
            </a:r>
          </a:p>
        </p:txBody>
      </p:sp>
      <p:sp>
        <p:nvSpPr>
          <p:cNvPr id="17" name="Rectangle 9">
            <a:extLst>
              <a:ext uri="{FF2B5EF4-FFF2-40B4-BE49-F238E27FC236}">
                <a16:creationId xmlns:a16="http://schemas.microsoft.com/office/drawing/2014/main" id="{CF04E18E-C1EB-4B20-9165-739769B0DB37}"/>
              </a:ext>
            </a:extLst>
          </p:cNvPr>
          <p:cNvSpPr>
            <a:spLocks noChangeArrowheads="1"/>
          </p:cNvSpPr>
          <p:nvPr/>
        </p:nvSpPr>
        <p:spPr bwMode="auto">
          <a:xfrm>
            <a:off x="6082395" y="5735638"/>
            <a:ext cx="13493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a:r>
              <a:rPr lang="en-US" altLang="zh-CN" sz="2000" b="1">
                <a:ea typeface="SimSun" panose="02010600030101010101" pitchFamily="2" charset="-122"/>
              </a:rPr>
              <a:t>Back-</a:t>
            </a:r>
          </a:p>
          <a:p>
            <a:pPr algn="ctr"/>
            <a:r>
              <a:rPr lang="en-US" altLang="zh-CN" sz="2000" b="1">
                <a:ea typeface="SimSun" panose="02010600030101010101" pitchFamily="2" charset="-122"/>
              </a:rPr>
              <a:t>End</a:t>
            </a:r>
          </a:p>
          <a:p>
            <a:pPr algn="ctr"/>
            <a:r>
              <a:rPr lang="en-US" altLang="zh-CN" sz="2000" b="1">
                <a:ea typeface="SimSun" panose="02010600030101010101" pitchFamily="2" charset="-122"/>
              </a:rPr>
              <a:t>System</a:t>
            </a:r>
          </a:p>
        </p:txBody>
      </p:sp>
      <p:sp>
        <p:nvSpPr>
          <p:cNvPr id="18" name="Rectangle 10">
            <a:extLst>
              <a:ext uri="{FF2B5EF4-FFF2-40B4-BE49-F238E27FC236}">
                <a16:creationId xmlns:a16="http://schemas.microsoft.com/office/drawing/2014/main" id="{D9CA080B-73BA-4D1F-A280-CFBDB0026BC9}"/>
              </a:ext>
            </a:extLst>
          </p:cNvPr>
          <p:cNvSpPr>
            <a:spLocks noChangeArrowheads="1"/>
          </p:cNvSpPr>
          <p:nvPr/>
        </p:nvSpPr>
        <p:spPr bwMode="auto">
          <a:xfrm>
            <a:off x="7238095" y="5754689"/>
            <a:ext cx="1851025"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a:r>
              <a:rPr lang="en-US" altLang="zh-CN" sz="2000" b="1">
                <a:ea typeface="SimSun" panose="02010600030101010101" pitchFamily="2" charset="-122"/>
              </a:rPr>
              <a:t>Customer</a:t>
            </a:r>
          </a:p>
          <a:p>
            <a:pPr algn="ctr"/>
            <a:r>
              <a:rPr lang="en-US" altLang="zh-CN" sz="2000" b="1">
                <a:ea typeface="SimSun" panose="02010600030101010101" pitchFamily="2" charset="-122"/>
              </a:rPr>
              <a:t>Data</a:t>
            </a:r>
          </a:p>
        </p:txBody>
      </p:sp>
      <p:sp>
        <p:nvSpPr>
          <p:cNvPr id="19" name="AutoShape 2">
            <a:extLst>
              <a:ext uri="{FF2B5EF4-FFF2-40B4-BE49-F238E27FC236}">
                <a16:creationId xmlns:a16="http://schemas.microsoft.com/office/drawing/2014/main" id="{682196AA-6E9C-4CA2-AEBB-AEF498D768E0}"/>
              </a:ext>
            </a:extLst>
          </p:cNvPr>
          <p:cNvSpPr>
            <a:spLocks noGrp="1" noChangeArrowheads="1"/>
          </p:cNvSpPr>
          <p:nvPr>
            <p:ph type="title"/>
          </p:nvPr>
        </p:nvSpPr>
        <p:spPr>
          <a:xfrm>
            <a:off x="838200" y="365125"/>
            <a:ext cx="10515600" cy="1325563"/>
          </a:xfrm>
        </p:spPr>
        <p:txBody>
          <a:bodyPr/>
          <a:lstStyle/>
          <a:p>
            <a:r>
              <a:rPr lang="en-US" altLang="zh-CN" dirty="0">
                <a:effectLst>
                  <a:outerShdw blurRad="38100" dist="38100" dir="2700000" algn="tl">
                    <a:srgbClr val="000000">
                      <a:alpha val="43137"/>
                    </a:srgbClr>
                  </a:outerShdw>
                </a:effectLst>
                <a:ea typeface="SimSun" panose="02010600030101010101" pitchFamily="2" charset="-122"/>
              </a:rPr>
              <a:t>Pre-SOA Scenario</a:t>
            </a:r>
          </a:p>
        </p:txBody>
      </p:sp>
    </p:spTree>
    <p:extLst>
      <p:ext uri="{BB962C8B-B14F-4D97-AF65-F5344CB8AC3E}">
        <p14:creationId xmlns:p14="http://schemas.microsoft.com/office/powerpoint/2010/main" val="3266199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1235</Words>
  <Application>Microsoft Office PowerPoint</Application>
  <PresentationFormat>Widescreen</PresentationFormat>
  <Paragraphs>172</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Tahoma</vt:lpstr>
      <vt:lpstr>Wingdings</vt:lpstr>
      <vt:lpstr>Office Theme</vt:lpstr>
      <vt:lpstr>Software Engineering Software Architecture Continued</vt:lpstr>
      <vt:lpstr>Architectural Patterns</vt:lpstr>
      <vt:lpstr>Architectural Patterns </vt:lpstr>
      <vt:lpstr>Architectural Patterns </vt:lpstr>
      <vt:lpstr>PowerPoint Presentation</vt:lpstr>
      <vt:lpstr>Service Oriented Architecture (SOA)</vt:lpstr>
      <vt:lpstr>What Are Services?</vt:lpstr>
      <vt:lpstr>What Can Services Do?</vt:lpstr>
      <vt:lpstr>Pre-SOA Scenario</vt:lpstr>
      <vt:lpstr>SOA Enabled Scenario</vt:lpstr>
      <vt:lpstr>SOA Layers</vt:lpstr>
      <vt:lpstr>Benefits of SOA</vt:lpstr>
      <vt:lpstr>How Are Services Implemented?</vt:lpstr>
      <vt:lpstr>How Are Services Implemented?</vt:lpstr>
      <vt:lpstr>How Are Services Implemented?</vt:lpstr>
      <vt:lpstr>How Are Services Implemented?</vt:lpstr>
      <vt:lpstr>Microservices Architectural Pattern </vt:lpstr>
      <vt:lpstr>MicroservicesArchitectural Pattern </vt:lpstr>
      <vt:lpstr>MicroservicesArchitectural Pattern </vt:lpstr>
      <vt:lpstr>MicroservicesArchitectural Pattern </vt:lpstr>
      <vt:lpstr>MicroservicesArchitectural Pattern </vt:lpstr>
      <vt:lpstr>Single Sign-On Architecture</vt:lpstr>
      <vt:lpstr>Single Sign-On Architectural Pattern </vt:lpstr>
      <vt:lpstr>Single Sign-On Architecture</vt:lpstr>
      <vt:lpstr>Event-Driven Architectural Pattern </vt:lpstr>
      <vt:lpstr>Event Driven Architecture</vt:lpstr>
      <vt:lpstr>Event Driven Architecture</vt:lpstr>
      <vt:lpstr>Event Driven Architecture - Mediator</vt:lpstr>
      <vt:lpstr>Event Driven Architecture - Mediator</vt:lpstr>
      <vt:lpstr>Event Driven Architecture - Mediator</vt:lpstr>
      <vt:lpstr>Event Driven Architecture - Mediator</vt:lpstr>
      <vt:lpstr>Event Driven Architecture - Mediator</vt:lpstr>
      <vt:lpstr>Event Driven Architecture - Broker</vt:lpstr>
      <vt:lpstr>Event Driven Architecture - Broker</vt:lpstr>
      <vt:lpstr>Event Driven Architecture - Broker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Software Architecture</dc:title>
  <dc:creator>sohel sarwar</dc:creator>
  <cp:lastModifiedBy>Avery Peiffer</cp:lastModifiedBy>
  <cp:revision>18</cp:revision>
  <dcterms:created xsi:type="dcterms:W3CDTF">2020-02-06T02:42:19Z</dcterms:created>
  <dcterms:modified xsi:type="dcterms:W3CDTF">2020-06-20T19:38:55Z</dcterms:modified>
</cp:coreProperties>
</file>