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1561" r:id="rId3"/>
    <p:sldId id="1562" r:id="rId4"/>
    <p:sldId id="1563" r:id="rId5"/>
    <p:sldId id="1564" r:id="rId6"/>
    <p:sldId id="1565" r:id="rId7"/>
    <p:sldId id="1566" r:id="rId8"/>
    <p:sldId id="1567" r:id="rId9"/>
    <p:sldId id="1568" r:id="rId10"/>
    <p:sldId id="1569" r:id="rId11"/>
    <p:sldId id="1570" r:id="rId12"/>
    <p:sldId id="1571" r:id="rId13"/>
    <p:sldId id="1572" r:id="rId14"/>
    <p:sldId id="1573" r:id="rId15"/>
    <p:sldId id="1574" r:id="rId16"/>
    <p:sldId id="1575" r:id="rId17"/>
    <p:sldId id="1576" r:id="rId18"/>
    <p:sldId id="1797" r:id="rId19"/>
    <p:sldId id="1577" r:id="rId20"/>
    <p:sldId id="1578" r:id="rId21"/>
    <p:sldId id="1579" r:id="rId22"/>
    <p:sldId id="1580" r:id="rId23"/>
    <p:sldId id="1581" r:id="rId24"/>
    <p:sldId id="1582" r:id="rId25"/>
    <p:sldId id="1583" r:id="rId26"/>
    <p:sldId id="1584" r:id="rId27"/>
    <p:sldId id="1585" r:id="rId28"/>
    <p:sldId id="1801" r:id="rId29"/>
    <p:sldId id="1804" r:id="rId30"/>
    <p:sldId id="1803" r:id="rId31"/>
    <p:sldId id="1586" r:id="rId32"/>
    <p:sldId id="1587" r:id="rId33"/>
    <p:sldId id="1588" r:id="rId34"/>
    <p:sldId id="1589" r:id="rId35"/>
    <p:sldId id="1590" r:id="rId36"/>
    <p:sldId id="1591" r:id="rId37"/>
    <p:sldId id="1592" r:id="rId38"/>
    <p:sldId id="1593" r:id="rId39"/>
    <p:sldId id="1594" r:id="rId40"/>
    <p:sldId id="1595" r:id="rId41"/>
    <p:sldId id="1596" r:id="rId42"/>
    <p:sldId id="1597" r:id="rId43"/>
    <p:sldId id="1598" r:id="rId44"/>
    <p:sldId id="1805" r:id="rId45"/>
    <p:sldId id="1599" r:id="rId46"/>
    <p:sldId id="1600" r:id="rId47"/>
    <p:sldId id="1806" r:id="rId48"/>
    <p:sldId id="1807" r:id="rId49"/>
    <p:sldId id="1808" r:id="rId50"/>
    <p:sldId id="1601" r:id="rId51"/>
    <p:sldId id="1602" r:id="rId52"/>
    <p:sldId id="1603" r:id="rId53"/>
    <p:sldId id="1604" r:id="rId54"/>
    <p:sldId id="1605" r:id="rId55"/>
    <p:sldId id="1606" r:id="rId56"/>
    <p:sldId id="1607" r:id="rId57"/>
    <p:sldId id="1608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C. Ramirez" initials="JCR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F00"/>
    <a:srgbClr val="996633"/>
    <a:srgbClr val="009900"/>
    <a:srgbClr val="C5FFFF"/>
    <a:srgbClr val="00FFFF"/>
    <a:srgbClr val="FF0000"/>
    <a:srgbClr val="003399"/>
    <a:srgbClr val="80008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2" autoAdjust="0"/>
    <p:restoredTop sz="86432" autoAdjust="0"/>
  </p:normalViewPr>
  <p:slideViewPr>
    <p:cSldViewPr>
      <p:cViewPr varScale="1">
        <p:scale>
          <a:sx n="74" d="100"/>
          <a:sy n="74" d="100"/>
        </p:scale>
        <p:origin x="113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62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329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AE5D34-5B82-E445-A5BE-B61E06D2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353277-2F85-B541-909E-AC549FE0E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2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8361D16-D00B-4C40-863F-5E158F2F9DFA}" type="slidenum">
              <a:rPr lang="en-US" sz="120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See example on board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9712473-0A2D-FD4E-9ECF-28A5C78038E5}" type="slidenum">
              <a:rPr lang="en-US" sz="1200">
                <a:solidFill>
                  <a:schemeClr val="tx1"/>
                </a:solidFill>
              </a:rPr>
              <a:pPr/>
              <a:t>32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Trace a simple example on the board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9D05BE-B609-0A4F-9C02-8CD7A4E8A8E1}" type="slidenum">
              <a:rPr lang="en-US" sz="1200">
                <a:solidFill>
                  <a:schemeClr val="tx1"/>
                </a:solidFill>
              </a:rPr>
              <a:pPr/>
              <a:t>36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Trace factorial using run-time stack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FF7A8C3-85DA-9840-89A8-FC9DA50647BC}" type="slidenum">
              <a:rPr lang="en-US" sz="1200">
                <a:solidFill>
                  <a:schemeClr val="tx1"/>
                </a:solidFill>
              </a:rPr>
              <a:pPr/>
              <a:t>37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Show this on the board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recursive</a:t>
            </a:r>
            <a:r>
              <a:rPr lang="en-US" baseline="0" dirty="0"/>
              <a:t> algorithms on arrays, we will usually update the "length" of the array logically by changing beginning and/or ending index values.  To actually reduce the size of the physical array would require allocating a new, smaller array which would add an incredible amount of overhead to the recursive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53277-2F85-B541-909E-AC549FE0E2B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79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A8CE8AE-F1A8-8646-BE59-B0D42490AFC5}" type="slidenum">
              <a:rPr lang="en-US" sz="1200">
                <a:solidFill>
                  <a:schemeClr val="tx1"/>
                </a:solidFill>
              </a:rPr>
              <a:pPr/>
              <a:t>46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X</a:t>
            </a:r>
            <a:r>
              <a:rPr lang="en-US" baseline="30000"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ea typeface="ＭＳ Ｐゴシック" charset="0"/>
                <a:cs typeface="ＭＳ Ｐゴシック" charset="0"/>
              </a:rPr>
              <a:t> = (X</a:t>
            </a:r>
            <a:r>
              <a:rPr lang="en-US" baseline="30000">
                <a:ea typeface="ＭＳ Ｐゴシック" charset="0"/>
                <a:cs typeface="ＭＳ Ｐゴシック" charset="0"/>
              </a:rPr>
              <a:t>N/2</a:t>
            </a:r>
            <a:r>
              <a:rPr lang="en-US">
                <a:ea typeface="ＭＳ Ｐゴシック" charset="0"/>
                <a:cs typeface="ＭＳ Ｐゴシック" charset="0"/>
              </a:rPr>
              <a:t>)</a:t>
            </a:r>
            <a:r>
              <a:rPr lang="en-US" baseline="30000">
                <a:ea typeface="ＭＳ Ｐゴシック" charset="0"/>
                <a:cs typeface="ＭＳ Ｐゴシック" charset="0"/>
              </a:rPr>
              <a:t>2</a:t>
            </a:r>
            <a:endParaRPr lang="en-US">
              <a:ea typeface="ＭＳ Ｐゴシック" charset="0"/>
              <a:cs typeface="ＭＳ Ｐゴシック" charset="0"/>
            </a:endParaRPr>
          </a:p>
          <a:p>
            <a:r>
              <a:rPr lang="en-US">
                <a:ea typeface="ＭＳ Ｐゴシック" charset="0"/>
                <a:cs typeface="ＭＳ Ｐゴシック" charset="0"/>
              </a:rPr>
              <a:t>Ok, but we need a base case as always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We can use the same as before: X</a:t>
            </a:r>
            <a:r>
              <a:rPr lang="en-US" baseline="30000">
                <a:ea typeface="ＭＳ Ｐゴシック" charset="0"/>
                <a:cs typeface="ＭＳ Ｐゴシック" charset="0"/>
              </a:rPr>
              <a:t>0</a:t>
            </a:r>
            <a:r>
              <a:rPr lang="en-US">
                <a:ea typeface="ＭＳ Ｐゴシック" charset="0"/>
                <a:cs typeface="ＭＳ Ｐゴシック" charset="0"/>
              </a:rPr>
              <a:t> = 1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But will this always work?  We need to make sure that our solution is always correct.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Let's try 2</a:t>
            </a:r>
            <a:r>
              <a:rPr lang="en-US" baseline="30000">
                <a:ea typeface="ＭＳ Ｐゴシック" charset="0"/>
                <a:cs typeface="ＭＳ Ｐゴシック" charset="0"/>
              </a:rPr>
              <a:t>3</a:t>
            </a:r>
            <a:r>
              <a:rPr lang="en-US">
                <a:ea typeface="ＭＳ Ｐゴシック" charset="0"/>
                <a:cs typeface="ＭＳ Ｐゴシック" charset="0"/>
              </a:rPr>
              <a:t> = (2</a:t>
            </a:r>
            <a:r>
              <a:rPr lang="en-US" baseline="30000"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ea typeface="ＭＳ Ｐゴシック" charset="0"/>
                <a:cs typeface="ＭＳ Ｐゴシック" charset="0"/>
              </a:rPr>
              <a:t>)</a:t>
            </a:r>
            <a:r>
              <a:rPr lang="en-US" baseline="30000"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ea typeface="ＭＳ Ｐゴシック" charset="0"/>
                <a:cs typeface="ＭＳ Ｐゴシック" charset="0"/>
              </a:rPr>
              <a:t> = ((2</a:t>
            </a:r>
            <a:r>
              <a:rPr lang="en-US" baseline="30000">
                <a:ea typeface="ＭＳ Ｐゴシック" charset="0"/>
                <a:cs typeface="ＭＳ Ｐゴシック" charset="0"/>
              </a:rPr>
              <a:t>0</a:t>
            </a:r>
            <a:r>
              <a:rPr lang="en-US">
                <a:ea typeface="ＭＳ Ｐゴシック" charset="0"/>
                <a:cs typeface="ＭＳ Ｐゴシック" charset="0"/>
              </a:rPr>
              <a:t>)</a:t>
            </a:r>
            <a:r>
              <a:rPr lang="en-US" baseline="30000"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ea typeface="ＭＳ Ｐゴシック" charset="0"/>
                <a:cs typeface="ＭＳ Ｐゴシック" charset="0"/>
              </a:rPr>
              <a:t>)</a:t>
            </a:r>
            <a:r>
              <a:rPr lang="en-US" baseline="30000"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ea typeface="ＭＳ Ｐゴシック" charset="0"/>
                <a:cs typeface="ＭＳ Ｐゴシック" charset="0"/>
              </a:rPr>
              <a:t> = (1</a:t>
            </a:r>
            <a:r>
              <a:rPr lang="en-US" baseline="30000"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ea typeface="ＭＳ Ｐゴシック" charset="0"/>
                <a:cs typeface="ＭＳ Ｐゴシック" charset="0"/>
              </a:rPr>
              <a:t>)</a:t>
            </a:r>
            <a:r>
              <a:rPr lang="en-US" baseline="30000"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ea typeface="ＭＳ Ｐゴシック" charset="0"/>
                <a:cs typeface="ＭＳ Ｐゴシック" charset="0"/>
              </a:rPr>
              <a:t> = 1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What went wrong?  Well the solution above works only when the exponent is EVEN.  If the exponent is odd, due to integer division truncation, we lose information.  We need a different case here.  Let's try again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X</a:t>
            </a:r>
            <a:r>
              <a:rPr lang="en-US" baseline="30000"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ea typeface="ＭＳ Ｐゴシック" charset="0"/>
                <a:cs typeface="ＭＳ Ｐゴシック" charset="0"/>
              </a:rPr>
              <a:t> = (X</a:t>
            </a:r>
            <a:r>
              <a:rPr lang="en-US" baseline="30000">
                <a:ea typeface="ＭＳ Ｐゴシック" charset="0"/>
                <a:cs typeface="ＭＳ Ｐゴシック" charset="0"/>
              </a:rPr>
              <a:t>N/2</a:t>
            </a:r>
            <a:r>
              <a:rPr lang="en-US">
                <a:ea typeface="ＭＳ Ｐゴシック" charset="0"/>
                <a:cs typeface="ＭＳ Ｐゴシック" charset="0"/>
              </a:rPr>
              <a:t>)</a:t>
            </a:r>
            <a:r>
              <a:rPr lang="en-US" baseline="30000"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ea typeface="ＭＳ Ｐゴシック" charset="0"/>
                <a:cs typeface="ＭＳ Ｐゴシック" charset="0"/>
              </a:rPr>
              <a:t>  when N is even and &gt; 0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     = X * (X</a:t>
            </a:r>
            <a:r>
              <a:rPr lang="en-US" baseline="30000">
                <a:ea typeface="ＭＳ Ｐゴシック" charset="0"/>
                <a:cs typeface="ＭＳ Ｐゴシック" charset="0"/>
              </a:rPr>
              <a:t>N/2</a:t>
            </a:r>
            <a:r>
              <a:rPr lang="en-US">
                <a:ea typeface="ＭＳ Ｐゴシック" charset="0"/>
                <a:cs typeface="ＭＳ Ｐゴシック" charset="0"/>
              </a:rPr>
              <a:t>)</a:t>
            </a:r>
            <a:r>
              <a:rPr lang="en-US" baseline="30000"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ea typeface="ＭＳ Ｐゴシック" charset="0"/>
                <a:cs typeface="ＭＳ Ｐゴシック" charset="0"/>
              </a:rPr>
              <a:t> when N is odd and &gt; 0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     = 1 when N = 0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 is a tree with height </a:t>
            </a:r>
            <a:r>
              <a:rPr lang="en-US" dirty="0" err="1"/>
              <a:t>lgN</a:t>
            </a:r>
            <a:r>
              <a:rPr lang="en-US" dirty="0"/>
              <a:t>.  Even though this is the same height as the first solution, in the first solution we have a linear chain of calls, with ~</a:t>
            </a:r>
            <a:r>
              <a:rPr lang="en-US" dirty="0" err="1"/>
              <a:t>lgN</a:t>
            </a:r>
            <a:r>
              <a:rPr lang="en-US" dirty="0"/>
              <a:t> total calls.  In this case our tree is a full binary tree and has a total of ~N calls in it.  We will talk more about binary trees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53277-2F85-B541-909E-AC549FE0E2B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5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Be careful not to make unnecessary calls – this eliminates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the advantage of Divide and Conquer.  See Power2.java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53277-2F85-B541-909E-AC549FE0E2B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0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1B85AA6-9F46-0E4D-BED1-79CBE777355D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38385B-1EB6-3147-A6A2-F06BE4725307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is Z = X + Y constant time?  Discuss.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53277-2F85-B541-909E-AC549FE0E2B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5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arithmetic sum.  From Discrete Math we know that the sum of integers from 1 to N = N(N+1)/</a:t>
            </a:r>
            <a:r>
              <a:rPr lang="en-US" baseline="0" dirty="0"/>
              <a:t>2.  For a very simple proof of this list the sequence from 1 to N in both forward and reverse order, then add the individual items.  You see the term (N+1) is listed N times.  But this is 2 times the result we need so we divide by 2 to get the answer.  Remember this sum and its solution – you will see it OFTEN!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53277-2F85-B541-909E-AC549FE0E2B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4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002DB9"/>
                </a:solidFill>
                <a:ea typeface="ＭＳ Ｐゴシック" charset="0"/>
                <a:cs typeface="ＭＳ Ｐゴシック" charset="0"/>
              </a:rPr>
              <a:t>Blue</a:t>
            </a:r>
            <a:r>
              <a:rPr lang="en-US">
                <a:ea typeface="ＭＳ Ｐゴシック" charset="0"/>
                <a:cs typeface="ＭＳ Ｐゴシック" charset="0"/>
              </a:rPr>
              <a:t> is cost of actually adding the item</a:t>
            </a:r>
          </a:p>
          <a:p>
            <a:r>
              <a:rPr lang="en-US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Red</a:t>
            </a:r>
            <a:r>
              <a:rPr lang="en-US">
                <a:ea typeface="ＭＳ Ｐゴシック" charset="0"/>
                <a:cs typeface="ＭＳ Ｐゴシック" charset="0"/>
              </a:rPr>
              <a:t> is cost of copying data to a new array</a:t>
            </a: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1E13E64-D311-EB49-BE76-EEA2D3D8B5FF}" type="slidenum">
              <a:rPr lang="en-US" sz="1200">
                <a:solidFill>
                  <a:schemeClr val="tx1"/>
                </a:solidFill>
              </a:rPr>
              <a:pPr/>
              <a:t>19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Generally, for a geometric series with base</a:t>
            </a:r>
            <a:r>
              <a:rPr lang="en-US" baseline="0" dirty="0"/>
              <a:t> 2 we have:</a:t>
            </a:r>
          </a:p>
          <a:p>
            <a:r>
              <a:rPr lang="en-US" baseline="0" dirty="0"/>
              <a:t>Sum (from 0 to k) 2</a:t>
            </a:r>
            <a:r>
              <a:rPr lang="en-US" baseline="30000" dirty="0"/>
              <a:t>i</a:t>
            </a:r>
            <a:r>
              <a:rPr lang="en-US" baseline="0" dirty="0"/>
              <a:t> = 2</a:t>
            </a:r>
            <a:r>
              <a:rPr lang="en-US" baseline="30000" dirty="0"/>
              <a:t>k+1</a:t>
            </a:r>
            <a:r>
              <a:rPr lang="en-US" baseline="0" dirty="0"/>
              <a:t> – 1</a:t>
            </a:r>
          </a:p>
          <a:p>
            <a:r>
              <a:rPr lang="en-US" baseline="0" dirty="0"/>
              <a:t>In the case above k is lg</a:t>
            </a:r>
            <a:r>
              <a:rPr lang="en-US" baseline="-25000" dirty="0"/>
              <a:t>2</a:t>
            </a:r>
            <a:r>
              <a:rPr lang="en-US" baseline="0" dirty="0"/>
              <a:t>N – 1 </a:t>
            </a:r>
          </a:p>
          <a:p>
            <a:endParaRPr lang="en-US" baseline="0" dirty="0"/>
          </a:p>
          <a:p>
            <a:r>
              <a:rPr lang="en-US" baseline="0" dirty="0"/>
              <a:t>x is the greatest integer such that 2^x &lt;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53277-2F85-B541-909E-AC549FE0E2B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61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this in terms of</a:t>
            </a:r>
            <a:r>
              <a:rPr lang="en-US" baseline="0" dirty="0"/>
              <a:t> walking down a line of people looking for someone in particular.  If the operation is "looking at someone" then the number of operations required to get to person </a:t>
            </a:r>
            <a:r>
              <a:rPr lang="en-US" baseline="0" dirty="0" err="1"/>
              <a:t>i</a:t>
            </a:r>
            <a:r>
              <a:rPr lang="en-US" baseline="0" dirty="0"/>
              <a:t> is equal to </a:t>
            </a:r>
            <a:r>
              <a:rPr lang="en-US" baseline="0" dirty="0" err="1"/>
              <a:t>i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Now consider the case where you want to consider how long on average it takes to look (separately) for everyone in the line.  This would be 1 operation for the first person plus 2 operations for the 2</a:t>
            </a:r>
            <a:r>
              <a:rPr lang="en-US" baseline="30000" dirty="0"/>
              <a:t>nd</a:t>
            </a:r>
            <a:r>
              <a:rPr lang="en-US" baseline="0" dirty="0"/>
              <a:t> person, </a:t>
            </a:r>
            <a:r>
              <a:rPr lang="en-US" baseline="0" dirty="0" err="1"/>
              <a:t>etc</a:t>
            </a:r>
            <a:r>
              <a:rPr lang="en-US" baseline="0" dirty="0"/>
              <a:t>, divided by the number of people in the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53277-2F85-B541-909E-AC549FE0E2B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2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B748341-0376-6842-92A5-26735E2F91D4}" type="slidenum">
              <a:rPr lang="en-US" sz="1200">
                <a:solidFill>
                  <a:schemeClr val="tx1"/>
                </a:solidFill>
              </a:rPr>
              <a:pPr/>
              <a:t>31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62000" y="1066800"/>
            <a:ext cx="76962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1"/>
              <a:t>Course Notes for</a:t>
            </a:r>
          </a:p>
          <a:p>
            <a:pPr eaLnBrk="1" hangingPunct="1">
              <a:defRPr/>
            </a:pPr>
            <a:r>
              <a:rPr lang="en-US" sz="4400" b="1"/>
              <a:t>CS 0445</a:t>
            </a:r>
          </a:p>
          <a:p>
            <a:pPr eaLnBrk="1" hangingPunct="1">
              <a:defRPr/>
            </a:pPr>
            <a:r>
              <a:rPr lang="en-US" sz="4400" b="1"/>
              <a:t>Data Structures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 b="1"/>
              <a:t>By</a:t>
            </a:r>
          </a:p>
          <a:p>
            <a:pPr eaLnBrk="1" hangingPunct="1">
              <a:defRPr/>
            </a:pPr>
            <a:r>
              <a:rPr lang="en-US" sz="2400" b="1"/>
              <a:t>John C. Ramirez</a:t>
            </a:r>
          </a:p>
          <a:p>
            <a:pPr eaLnBrk="1" hangingPunct="1">
              <a:defRPr/>
            </a:pPr>
            <a:r>
              <a:rPr lang="en-US" sz="2400" b="1"/>
              <a:t>Department of Computer Science</a:t>
            </a:r>
          </a:p>
          <a:p>
            <a:pPr eaLnBrk="1" hangingPunct="1">
              <a:defRPr/>
            </a:pPr>
            <a:r>
              <a:rPr lang="en-US" sz="2400" b="1"/>
              <a:t>University of Pittsburgh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1719E2-499D-2B43-A5D9-63B6883FE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7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918ED-960B-6949-82EC-8D82109E8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83D33-0FBF-D24F-AD0F-CE8A43C96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02F1F-92A7-9C40-B81B-959419CFD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62BF-D0B2-1D45-BA1B-D96C4BEDF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EA06B-ED44-0E43-A2A7-4AE235372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7DC74-4E80-AA4E-A204-2572626A7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5E9F6-98F7-A844-803B-0FF98C288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EB31-3741-2F41-9F8A-4F1B533BF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ED03F-2DB3-A747-A4CF-A120AB58A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990E6-20AF-1747-87FB-816FDC83F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EBFE"/>
            </a:gs>
            <a:gs pos="100000">
              <a:srgbClr val="C5D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EEE172A-8EA4-F44B-B5C2-B2BFC2C32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3"/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95" r:id="rId1"/>
    <p:sldLayoutId id="2147485185" r:id="rId2"/>
    <p:sldLayoutId id="2147485186" r:id="rId3"/>
    <p:sldLayoutId id="2147485187" r:id="rId4"/>
    <p:sldLayoutId id="2147485188" r:id="rId5"/>
    <p:sldLayoutId id="2147485189" r:id="rId6"/>
    <p:sldLayoutId id="2147485190" r:id="rId7"/>
    <p:sldLayoutId id="2147485191" r:id="rId8"/>
    <p:sldLayoutId id="2147485192" r:id="rId9"/>
    <p:sldLayoutId id="2147485193" r:id="rId10"/>
    <p:sldLayoutId id="2147485194" r:id="rId11"/>
  </p:sldLayoutIdLst>
  <p:hf hdr="0" ftr="0" dt="0"/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3000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charset="0"/>
        <a:buChar char="4"/>
        <a:defRPr sz="26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2200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mortized_analys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7" Type="http://schemas.openxmlformats.org/officeDocument/2006/relationships/audio" Target="../media/audio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8.bin"/><Relationship Id="rId5" Type="http://schemas.openxmlformats.org/officeDocument/2006/relationships/audio" Target="../media/audio7.bin"/><Relationship Id="rId4" Type="http://schemas.openxmlformats.org/officeDocument/2006/relationships/audio" Target="../media/audio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audio" Target="../media/audio11.bin"/><Relationship Id="rId4" Type="http://schemas.openxmlformats.org/officeDocument/2006/relationships/audio" Target="../media/audio1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3.bin"/><Relationship Id="rId2" Type="http://schemas.openxmlformats.org/officeDocument/2006/relationships/audio" Target="../media/audio12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D6C31BB-73AE-904A-AA5E-0FAFB3B16DDB}" type="slidenum">
              <a:rPr lang="en-US" sz="1400">
                <a:latin typeface="Arial" charset="0"/>
              </a:rPr>
              <a:pPr eaLnBrk="1" hangingPunct="1"/>
              <a:t>10</a:t>
            </a:fld>
            <a:endParaRPr lang="en-US" sz="1400">
              <a:latin typeface="Arial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Quadratic Time O(N</a:t>
            </a:r>
            <a:r>
              <a:rPr lang="en-US" baseline="300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)</a:t>
            </a:r>
          </a:p>
          <a:p>
            <a:pPr lvl="3" eaLnBrk="1" hangingPunct="1"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for (</a:t>
            </a:r>
            <a:r>
              <a:rPr lang="en-US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latin typeface="Courier New" charset="0"/>
                <a:ea typeface="ＭＳ Ｐゴシック" charset="0"/>
              </a:rPr>
              <a:t>i</a:t>
            </a:r>
            <a:r>
              <a:rPr lang="en-US" b="1" dirty="0">
                <a:latin typeface="Courier New" charset="0"/>
                <a:ea typeface="ＭＳ Ｐゴシック" charset="0"/>
              </a:rPr>
              <a:t> = 0; </a:t>
            </a:r>
            <a:r>
              <a:rPr lang="en-US" b="1" dirty="0" err="1">
                <a:latin typeface="Courier New" charset="0"/>
                <a:ea typeface="ＭＳ Ｐゴシック" charset="0"/>
              </a:rPr>
              <a:t>i</a:t>
            </a:r>
            <a:r>
              <a:rPr lang="en-US" b="1" dirty="0">
                <a:latin typeface="Courier New" charset="0"/>
                <a:ea typeface="ＭＳ Ｐゴシック" charset="0"/>
              </a:rPr>
              <a:t> &lt; N; </a:t>
            </a:r>
            <a:r>
              <a:rPr lang="en-US" b="1" dirty="0" err="1">
                <a:latin typeface="Courier New" charset="0"/>
                <a:ea typeface="ＭＳ Ｐゴシック" charset="0"/>
              </a:rPr>
              <a:t>i</a:t>
            </a:r>
            <a:r>
              <a:rPr lang="en-US" b="1" dirty="0">
                <a:latin typeface="Courier New" charset="0"/>
                <a:ea typeface="ＭＳ Ｐゴシック" charset="0"/>
              </a:rPr>
              <a:t>++)</a:t>
            </a:r>
          </a:p>
          <a:p>
            <a:pPr lvl="3" eaLnBrk="1" hangingPunct="1"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		for (</a:t>
            </a:r>
            <a:r>
              <a:rPr lang="en-US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latin typeface="Courier New" charset="0"/>
                <a:ea typeface="ＭＳ Ｐゴシック" charset="0"/>
              </a:rPr>
              <a:t> j = 0; j &lt; N; j++)</a:t>
            </a:r>
          </a:p>
          <a:p>
            <a:pPr lvl="3" eaLnBrk="1" hangingPunct="1"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			</a:t>
            </a:r>
            <a:r>
              <a:rPr lang="en-US" b="1" dirty="0" err="1">
                <a:latin typeface="Courier New" charset="0"/>
                <a:ea typeface="ＭＳ Ｐゴシック" charset="0"/>
              </a:rPr>
              <a:t>do_some_constant_time_op</a:t>
            </a:r>
            <a:r>
              <a:rPr lang="en-US" b="1" dirty="0">
                <a:latin typeface="Courier New" charset="0"/>
                <a:ea typeface="ＭＳ Ｐゴシック" charset="0"/>
              </a:rPr>
              <a:t>;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 will look at some others as well later on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So for searching that we mentioned previously:</a:t>
            </a:r>
          </a:p>
          <a:p>
            <a:pPr lvl="3" eaLnBrk="1" hangingPunct="1"/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Key instruction</a:t>
            </a:r>
            <a:r>
              <a:rPr lang="en-US" dirty="0">
                <a:latin typeface="Tahoma" charset="0"/>
                <a:ea typeface="ＭＳ Ｐゴシック" charset="0"/>
              </a:rPr>
              <a:t> is a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comparison</a:t>
            </a:r>
          </a:p>
          <a:p>
            <a:pPr lvl="3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Sequential Search is O(N)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Why?  Single while loop with up to N iterations / comps</a:t>
            </a:r>
          </a:p>
          <a:p>
            <a:pPr lvl="3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Binary Search is O(lg</a:t>
            </a:r>
            <a:r>
              <a:rPr lang="en-US" baseline="-250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N)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Why?  This one is a bit trickier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We still have a loop, but now the number of iterations is very different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Let's look at the code from the standard Java library in the </a:t>
            </a:r>
            <a:r>
              <a:rPr lang="en-US" dirty="0" err="1">
                <a:latin typeface="Tahoma" charset="0"/>
                <a:ea typeface="ＭＳ Ｐゴシック" charset="0"/>
              </a:rPr>
              <a:t>java.util.Arrays</a:t>
            </a:r>
            <a:r>
              <a:rPr lang="en-US" dirty="0">
                <a:latin typeface="Tahoma" charset="0"/>
                <a:ea typeface="ＭＳ Ｐゴシック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50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6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6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6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6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36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36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36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36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2DD17AB-669B-5544-B957-D372AB0DD6AF}" type="slidenum">
              <a:rPr lang="en-US" sz="1400">
                <a:latin typeface="Arial" charset="0"/>
              </a:rPr>
              <a:pPr eaLnBrk="1" hangingPunct="1"/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What is the "worst case" for this?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79248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 </a:t>
            </a:r>
            <a:r>
              <a:rPr lang="en-US" sz="1600">
                <a:latin typeface="Courier New" charset="0"/>
              </a:rPr>
              <a:t>public</a:t>
            </a:r>
            <a:r>
              <a:rPr lang="en-US" sz="1600" b="1">
                <a:latin typeface="Courier New" charset="0"/>
              </a:rPr>
              <a:t> </a:t>
            </a:r>
            <a:r>
              <a:rPr lang="en-US" sz="1600">
                <a:latin typeface="Courier New" charset="0"/>
              </a:rPr>
              <a:t>static</a:t>
            </a:r>
            <a:r>
              <a:rPr lang="en-US" sz="1600" b="1">
                <a:latin typeface="Courier New" charset="0"/>
              </a:rPr>
              <a:t> </a:t>
            </a:r>
            <a:r>
              <a:rPr lang="en-US" sz="1600">
                <a:latin typeface="Courier New" charset="0"/>
              </a:rPr>
              <a:t>int</a:t>
            </a:r>
            <a:r>
              <a:rPr lang="en-US" sz="1600" b="1">
                <a:latin typeface="Courier New" charset="0"/>
              </a:rPr>
              <a:t> binarySearch(Object[] a, Object key) {</a:t>
            </a:r>
            <a:endParaRPr lang="en-US" sz="1600">
              <a:latin typeface="Courier New" charset="0"/>
            </a:endParaRPr>
          </a:p>
          <a:p>
            <a:pPr algn="l" eaLnBrk="1" hangingPunct="1"/>
            <a:r>
              <a:rPr lang="en-US" sz="1600" b="1">
                <a:latin typeface="Courier New" charset="0"/>
              </a:rPr>
              <a:t>	</a:t>
            </a:r>
            <a:r>
              <a:rPr lang="en-US" sz="1600">
                <a:latin typeface="Courier New" charset="0"/>
              </a:rPr>
              <a:t>int</a:t>
            </a:r>
            <a:r>
              <a:rPr lang="en-US" sz="1600" b="1">
                <a:latin typeface="Courier New" charset="0"/>
              </a:rPr>
              <a:t> low = 0;</a:t>
            </a:r>
            <a:endParaRPr lang="en-US" sz="1600">
              <a:latin typeface="Courier New" charset="0"/>
            </a:endParaRPr>
          </a:p>
          <a:p>
            <a:pPr algn="l" eaLnBrk="1" hangingPunct="1"/>
            <a:r>
              <a:rPr lang="en-US" sz="1600" b="1">
                <a:latin typeface="Courier New" charset="0"/>
              </a:rPr>
              <a:t>	</a:t>
            </a:r>
            <a:r>
              <a:rPr lang="en-US" sz="1600">
                <a:latin typeface="Courier New" charset="0"/>
              </a:rPr>
              <a:t>int</a:t>
            </a:r>
            <a:r>
              <a:rPr lang="en-US" sz="1600" b="1">
                <a:latin typeface="Courier New" charset="0"/>
              </a:rPr>
              <a:t> high = a.length-1;</a:t>
            </a:r>
            <a:endParaRPr lang="en-US" sz="1600">
              <a:latin typeface="Courier New" charset="0"/>
            </a:endParaRPr>
          </a:p>
          <a:p>
            <a:pPr algn="l" eaLnBrk="1" hangingPunct="1"/>
            <a:endParaRPr lang="en-US" sz="1600">
              <a:latin typeface="Courier New" charset="0"/>
            </a:endParaRPr>
          </a:p>
          <a:p>
            <a:pPr algn="l" eaLnBrk="1" hangingPunct="1"/>
            <a:r>
              <a:rPr lang="en-US" sz="1600" b="1">
                <a:latin typeface="Courier New" charset="0"/>
              </a:rPr>
              <a:t>	</a:t>
            </a:r>
            <a:r>
              <a:rPr lang="en-US" sz="1600">
                <a:latin typeface="Courier New" charset="0"/>
              </a:rPr>
              <a:t>while</a:t>
            </a:r>
            <a:r>
              <a:rPr lang="en-US" sz="1600" b="1">
                <a:latin typeface="Courier New" charset="0"/>
              </a:rPr>
              <a:t> (low &lt;= high) {</a:t>
            </a:r>
            <a:endParaRPr lang="en-US" sz="1600">
              <a:latin typeface="Courier New" charset="0"/>
            </a:endParaRPr>
          </a:p>
          <a:p>
            <a:pPr algn="l" eaLnBrk="1" hangingPunct="1"/>
            <a:r>
              <a:rPr lang="en-US" sz="1600" b="1">
                <a:latin typeface="Courier New" charset="0"/>
              </a:rPr>
              <a:t>	    </a:t>
            </a:r>
            <a:r>
              <a:rPr lang="en-US" sz="1600">
                <a:latin typeface="Courier New" charset="0"/>
              </a:rPr>
              <a:t>int</a:t>
            </a:r>
            <a:r>
              <a:rPr lang="en-US" sz="1600" b="1">
                <a:latin typeface="Courier New" charset="0"/>
              </a:rPr>
              <a:t> mid =(low + high)/2;</a:t>
            </a:r>
            <a:endParaRPr lang="en-US" sz="1600">
              <a:latin typeface="Courier New" charset="0"/>
            </a:endParaRPr>
          </a:p>
          <a:p>
            <a:pPr algn="l" eaLnBrk="1" hangingPunct="1"/>
            <a:r>
              <a:rPr lang="en-US" sz="1600" b="1">
                <a:latin typeface="Courier New" charset="0"/>
              </a:rPr>
              <a:t>	    Object midVal = a[mid];</a:t>
            </a:r>
            <a:endParaRPr lang="en-US" sz="1600">
              <a:latin typeface="Courier New" charset="0"/>
            </a:endParaRPr>
          </a:p>
          <a:p>
            <a:pPr algn="l" eaLnBrk="1" hangingPunct="1"/>
            <a:r>
              <a:rPr lang="en-US" sz="1600" b="1">
                <a:latin typeface="Courier New" charset="0"/>
              </a:rPr>
              <a:t>	    </a:t>
            </a:r>
            <a:r>
              <a:rPr lang="en-US" sz="1600">
                <a:latin typeface="Courier New" charset="0"/>
              </a:rPr>
              <a:t>int</a:t>
            </a:r>
            <a:r>
              <a:rPr lang="en-US" sz="1600" b="1">
                <a:latin typeface="Courier New" charset="0"/>
              </a:rPr>
              <a:t> cmp = ((Comparable)midVal).compareTo(key);</a:t>
            </a:r>
            <a:endParaRPr lang="en-US" sz="1600">
              <a:latin typeface="Courier New" charset="0"/>
            </a:endParaRPr>
          </a:p>
          <a:p>
            <a:pPr algn="l" eaLnBrk="1" hangingPunct="1"/>
            <a:r>
              <a:rPr lang="en-US" sz="1600" b="1">
                <a:latin typeface="Courier New" charset="0"/>
              </a:rPr>
              <a:t>	    </a:t>
            </a:r>
            <a:r>
              <a:rPr lang="en-US" sz="1600">
                <a:latin typeface="Courier New" charset="0"/>
              </a:rPr>
              <a:t>if</a:t>
            </a:r>
            <a:r>
              <a:rPr lang="en-US" sz="1600" b="1">
                <a:latin typeface="Courier New" charset="0"/>
              </a:rPr>
              <a:t> (cmp &lt; 0)</a:t>
            </a:r>
            <a:endParaRPr lang="en-US" sz="1600">
              <a:latin typeface="Courier New" charset="0"/>
            </a:endParaRPr>
          </a:p>
          <a:p>
            <a:pPr algn="l" eaLnBrk="1" hangingPunct="1"/>
            <a:r>
              <a:rPr lang="en-US" sz="1600" b="1">
                <a:latin typeface="Courier New" charset="0"/>
              </a:rPr>
              <a:t>		low = mid + 1;</a:t>
            </a:r>
            <a:endParaRPr lang="en-US" sz="1600">
              <a:latin typeface="Courier New" charset="0"/>
            </a:endParaRPr>
          </a:p>
          <a:p>
            <a:pPr algn="l" eaLnBrk="1" hangingPunct="1"/>
            <a:r>
              <a:rPr lang="en-US" sz="1600" b="1">
                <a:latin typeface="Courier New" charset="0"/>
              </a:rPr>
              <a:t>	    </a:t>
            </a:r>
            <a:r>
              <a:rPr lang="en-US" sz="1600">
                <a:latin typeface="Courier New" charset="0"/>
              </a:rPr>
              <a:t>else</a:t>
            </a:r>
            <a:r>
              <a:rPr lang="en-US" sz="1600" b="1">
                <a:latin typeface="Courier New" charset="0"/>
              </a:rPr>
              <a:t> </a:t>
            </a:r>
            <a:r>
              <a:rPr lang="en-US" sz="1600">
                <a:latin typeface="Courier New" charset="0"/>
              </a:rPr>
              <a:t>if</a:t>
            </a:r>
            <a:r>
              <a:rPr lang="en-US" sz="1600" b="1">
                <a:latin typeface="Courier New" charset="0"/>
              </a:rPr>
              <a:t> (cmp &gt; 0)</a:t>
            </a:r>
            <a:endParaRPr lang="en-US" sz="1600">
              <a:latin typeface="Courier New" charset="0"/>
            </a:endParaRPr>
          </a:p>
          <a:p>
            <a:pPr algn="l" eaLnBrk="1" hangingPunct="1"/>
            <a:r>
              <a:rPr lang="en-US" sz="1600" b="1">
                <a:latin typeface="Courier New" charset="0"/>
              </a:rPr>
              <a:t>		high = mid - 1;</a:t>
            </a:r>
            <a:endParaRPr lang="en-US" sz="1600">
              <a:latin typeface="Courier New" charset="0"/>
            </a:endParaRPr>
          </a:p>
          <a:p>
            <a:pPr algn="l" eaLnBrk="1" hangingPunct="1"/>
            <a:r>
              <a:rPr lang="en-US" sz="1600" b="1">
                <a:latin typeface="Courier New" charset="0"/>
              </a:rPr>
              <a:t>	    </a:t>
            </a:r>
            <a:r>
              <a:rPr lang="en-US" sz="1600">
                <a:latin typeface="Courier New" charset="0"/>
              </a:rPr>
              <a:t>else</a:t>
            </a:r>
          </a:p>
          <a:p>
            <a:pPr algn="l" eaLnBrk="1" hangingPunct="1"/>
            <a:r>
              <a:rPr lang="en-US" sz="1600" b="1">
                <a:latin typeface="Courier New" charset="0"/>
              </a:rPr>
              <a:t>		</a:t>
            </a:r>
            <a:r>
              <a:rPr lang="en-US" sz="1600">
                <a:latin typeface="Courier New" charset="0"/>
              </a:rPr>
              <a:t>return</a:t>
            </a:r>
            <a:r>
              <a:rPr lang="en-US" sz="1600" b="1">
                <a:latin typeface="Courier New" charset="0"/>
              </a:rPr>
              <a:t> mid; </a:t>
            </a:r>
            <a:r>
              <a:rPr lang="en-US" sz="1600">
                <a:latin typeface="Courier New" charset="0"/>
              </a:rPr>
              <a:t>// key found</a:t>
            </a:r>
          </a:p>
          <a:p>
            <a:pPr algn="l" eaLnBrk="1" hangingPunct="1"/>
            <a:r>
              <a:rPr lang="en-US" sz="1600" b="1">
                <a:latin typeface="Courier New" charset="0"/>
              </a:rPr>
              <a:t>	}</a:t>
            </a:r>
            <a:endParaRPr lang="en-US" sz="1600">
              <a:latin typeface="Courier New" charset="0"/>
            </a:endParaRPr>
          </a:p>
          <a:p>
            <a:pPr algn="l" eaLnBrk="1" hangingPunct="1"/>
            <a:r>
              <a:rPr lang="en-US" sz="1600" b="1">
                <a:latin typeface="Courier New" charset="0"/>
              </a:rPr>
              <a:t>	</a:t>
            </a:r>
            <a:r>
              <a:rPr lang="en-US" sz="1600">
                <a:latin typeface="Courier New" charset="0"/>
              </a:rPr>
              <a:t>return</a:t>
            </a:r>
            <a:r>
              <a:rPr lang="en-US" sz="1600" b="1">
                <a:latin typeface="Courier New" charset="0"/>
              </a:rPr>
              <a:t> -(low + 1);  </a:t>
            </a:r>
            <a:r>
              <a:rPr lang="en-US" sz="1600">
                <a:latin typeface="Courier New" charset="0"/>
              </a:rPr>
              <a:t>// key not found.</a:t>
            </a:r>
          </a:p>
          <a:p>
            <a:pPr algn="l" eaLnBrk="1" hangingPunct="1"/>
            <a:r>
              <a:rPr lang="en-US" sz="1600" b="1">
                <a:latin typeface="Courier New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9464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96C5250-70D3-9041-8C13-BF3B46F3B36B}" type="slidenum">
              <a:rPr lang="en-US" sz="1400">
                <a:latin typeface="Arial" charset="0"/>
              </a:rPr>
              <a:pPr eaLnBrk="1" hangingPunct="1"/>
              <a:t>12</a:t>
            </a:fld>
            <a:endParaRPr lang="en-US" sz="1400" dirty="0">
              <a:latin typeface="Arial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00" lvl="1" indent="-495300" eaLnBrk="1" hangingPunct="1"/>
            <a:r>
              <a:rPr lang="en-US" dirty="0">
                <a:latin typeface="Tahoma" charset="0"/>
                <a:ea typeface="ＭＳ Ｐゴシック" charset="0"/>
              </a:rPr>
              <a:t>To simplify calculations we'll cheat a bit:</a:t>
            </a:r>
          </a:p>
          <a:p>
            <a:pPr marL="1333500" lvl="2" indent="-419100" eaLnBrk="1" hangingPunct="1">
              <a:buFont typeface="Arial" charset="0"/>
              <a:buAutoNum type="arabicParenR"/>
            </a:pPr>
            <a:r>
              <a:rPr lang="en-US" dirty="0">
                <a:latin typeface="Tahoma" charset="0"/>
                <a:ea typeface="ＭＳ Ｐゴシック" charset="0"/>
              </a:rPr>
              <a:t>Assume that the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array is cut exactly in half </a:t>
            </a:r>
            <a:r>
              <a:rPr lang="en-US" dirty="0">
                <a:latin typeface="Tahoma" charset="0"/>
                <a:ea typeface="ＭＳ Ｐゴシック" charset="0"/>
              </a:rPr>
              <a:t>with each iteration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In reality it may vary by one element either way</a:t>
            </a:r>
          </a:p>
          <a:p>
            <a:pPr marL="1333500" lvl="2" indent="-419100" eaLnBrk="1" hangingPunct="1">
              <a:buFont typeface="Arial" charset="0"/>
              <a:buAutoNum type="arabicParenR"/>
            </a:pPr>
            <a:r>
              <a:rPr lang="en-US" dirty="0">
                <a:latin typeface="Tahoma" charset="0"/>
                <a:ea typeface="ＭＳ Ｐゴシック" charset="0"/>
              </a:rPr>
              <a:t>Assume that the initial size of the array,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N is an exact power of 2</a:t>
            </a:r>
            <a:r>
              <a:rPr lang="en-US" dirty="0">
                <a:latin typeface="Tahoma" charset="0"/>
                <a:ea typeface="ＭＳ Ｐゴシック" charset="0"/>
              </a:rPr>
              <a:t>, or 2</a:t>
            </a:r>
            <a:r>
              <a:rPr lang="en-US" baseline="30000" dirty="0">
                <a:latin typeface="Tahoma" charset="0"/>
                <a:ea typeface="ＭＳ Ｐゴシック" charset="0"/>
              </a:rPr>
              <a:t>K</a:t>
            </a:r>
            <a:r>
              <a:rPr lang="en-US" dirty="0">
                <a:latin typeface="Tahoma" charset="0"/>
                <a:ea typeface="ＭＳ Ｐゴシック" charset="0"/>
              </a:rPr>
              <a:t> for some K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In reality it can be any value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However, the assumption will not affect our results </a:t>
            </a:r>
          </a:p>
          <a:p>
            <a:pPr marL="952500" lvl="1" indent="-495300" eaLnBrk="1" hangingPunct="1"/>
            <a:r>
              <a:rPr lang="en-US" dirty="0">
                <a:latin typeface="Tahoma" charset="0"/>
                <a:ea typeface="ＭＳ Ｐゴシック" charset="0"/>
              </a:rPr>
              <a:t>Ok, so we have the following: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Initially, at iteration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ahoma" charset="0"/>
                <a:ea typeface="ＭＳ Ｐゴシック" charset="0"/>
              </a:rPr>
              <a:t>N</a:t>
            </a:r>
            <a:r>
              <a:rPr lang="en-US" baseline="-25000" dirty="0">
                <a:solidFill>
                  <a:srgbClr val="009900"/>
                </a:solidFill>
                <a:latin typeface="Tahoma" charset="0"/>
                <a:ea typeface="ＭＳ Ｐゴシック" charset="0"/>
              </a:rPr>
              <a:t>0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 = 2</a:t>
            </a:r>
            <a:r>
              <a:rPr lang="en-US" baseline="30000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K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At iteration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1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ahoma" charset="0"/>
                <a:ea typeface="ＭＳ Ｐゴシック" charset="0"/>
              </a:rPr>
              <a:t>N</a:t>
            </a:r>
            <a:r>
              <a:rPr lang="en-US" baseline="-25000" dirty="0">
                <a:solidFill>
                  <a:srgbClr val="009900"/>
                </a:solidFill>
                <a:latin typeface="Tahoma" charset="0"/>
                <a:ea typeface="ＭＳ Ｐゴシック" charset="0"/>
              </a:rPr>
              <a:t>1</a:t>
            </a:r>
            <a:r>
              <a:rPr lang="en-US" dirty="0">
                <a:latin typeface="Tahoma" charset="0"/>
                <a:ea typeface="ＭＳ Ｐゴシック" charset="0"/>
              </a:rPr>
              <a:t> = N</a:t>
            </a:r>
            <a:r>
              <a:rPr lang="en-US" baseline="-25000" dirty="0">
                <a:latin typeface="Tahoma" charset="0"/>
                <a:ea typeface="ＭＳ Ｐゴシック" charset="0"/>
              </a:rPr>
              <a:t>0</a:t>
            </a:r>
            <a:r>
              <a:rPr lang="en-US" dirty="0">
                <a:latin typeface="Tahoma" charset="0"/>
                <a:ea typeface="ＭＳ Ｐゴシック" charset="0"/>
              </a:rPr>
              <a:t>/2 =                (in terms of K)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...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At iteration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K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ahoma" charset="0"/>
                <a:ea typeface="ＭＳ Ｐゴシック" charset="0"/>
              </a:rPr>
              <a:t>N</a:t>
            </a:r>
            <a:r>
              <a:rPr lang="en-US" baseline="-25000" dirty="0">
                <a:solidFill>
                  <a:srgbClr val="009900"/>
                </a:solidFill>
                <a:latin typeface="Tahoma" charset="0"/>
                <a:ea typeface="ＭＳ Ｐゴシック" charset="0"/>
              </a:rPr>
              <a:t>K</a:t>
            </a:r>
            <a:r>
              <a:rPr lang="en-US" dirty="0">
                <a:latin typeface="Tahoma" charset="0"/>
                <a:ea typeface="ＭＳ Ｐゴシック" charset="0"/>
              </a:rPr>
              <a:t> = 1 =	                (in terms of K)</a:t>
            </a:r>
          </a:p>
        </p:txBody>
      </p:sp>
      <p:sp>
        <p:nvSpPr>
          <p:cNvPr id="1368068" name="Text Box 4"/>
          <p:cNvSpPr txBox="1">
            <a:spLocks noChangeArrowheads="1"/>
          </p:cNvSpPr>
          <p:nvPr/>
        </p:nvSpPr>
        <p:spPr bwMode="auto">
          <a:xfrm>
            <a:off x="5715000" y="4953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baseline="30000" dirty="0">
                <a:solidFill>
                  <a:srgbClr val="0000FF"/>
                </a:solidFill>
              </a:rPr>
              <a:t>K-1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68069" name="Text Box 5"/>
          <p:cNvSpPr txBox="1">
            <a:spLocks noChangeArrowheads="1"/>
          </p:cNvSpPr>
          <p:nvPr/>
        </p:nvSpPr>
        <p:spPr bwMode="auto">
          <a:xfrm>
            <a:off x="5638800" y="579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baseline="30000" dirty="0">
                <a:solidFill>
                  <a:srgbClr val="0000FF"/>
                </a:solidFill>
              </a:rPr>
              <a:t>0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36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36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36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6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36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36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6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6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068" grpId="0"/>
      <p:bldP spid="13680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E181B03-6B02-294D-9C62-2D29F35C7BCD}" type="slidenum">
              <a:rPr lang="en-US" sz="1400">
                <a:latin typeface="Arial" charset="0"/>
              </a:rPr>
              <a:pPr eaLnBrk="1" hangingPunct="1"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do </a:t>
            </a:r>
            <a:r>
              <a:rPr lang="en-US" dirty="0">
                <a:solidFill>
                  <a:srgbClr val="009900"/>
                </a:solidFill>
                <a:latin typeface="Tahoma" charset="0"/>
                <a:ea typeface="ＭＳ Ｐゴシック" charset="0"/>
              </a:rPr>
              <a:t>one comparison (test) per iteration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Thus we have a total of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K+1 comparisons </a:t>
            </a:r>
            <a:r>
              <a:rPr lang="en-US" dirty="0">
                <a:latin typeface="Tahoma" charset="0"/>
                <a:ea typeface="ＭＳ Ｐゴシック" charset="0"/>
              </a:rPr>
              <a:t>maximum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But N = 2</a:t>
            </a:r>
            <a:r>
              <a:rPr lang="en-US" baseline="30000" dirty="0">
                <a:latin typeface="Tahoma" charset="0"/>
                <a:ea typeface="ＭＳ Ｐゴシック" charset="0"/>
              </a:rPr>
              <a:t>K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So K = 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Which makes K + 1 = 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leads to our final answer of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Note: Our simplifying assumptions do not change our final answer: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May change the result by an iteration or two but the Big-O will still be the same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Discuss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Yes there is </a:t>
            </a:r>
            <a:r>
              <a:rPr lang="en-US" dirty="0" err="1">
                <a:latin typeface="Tahoma" charset="0"/>
                <a:ea typeface="ＭＳ Ｐゴシック" charset="0"/>
              </a:rPr>
              <a:t>mathiness</a:t>
            </a:r>
            <a:r>
              <a:rPr lang="en-US" dirty="0">
                <a:latin typeface="Tahoma" charset="0"/>
                <a:ea typeface="ＭＳ Ｐゴシック" charset="0"/>
              </a:rPr>
              <a:t> here!  But the highest </a:t>
            </a:r>
            <a:r>
              <a:rPr lang="en-US" dirty="0" err="1">
                <a:latin typeface="Tahoma" charset="0"/>
                <a:ea typeface="ＭＳ Ｐゴシック" charset="0"/>
              </a:rPr>
              <a:t>mathicity</a:t>
            </a:r>
            <a:r>
              <a:rPr lang="en-US" dirty="0">
                <a:latin typeface="Tahoma" charset="0"/>
                <a:ea typeface="ＭＳ Ｐゴシック" charset="0"/>
              </a:rPr>
              <a:t> you will see is yet to come!</a:t>
            </a:r>
          </a:p>
        </p:txBody>
      </p:sp>
      <p:sp>
        <p:nvSpPr>
          <p:cNvPr id="1369092" name="Text Box 4"/>
          <p:cNvSpPr txBox="1">
            <a:spLocks noChangeArrowheads="1"/>
          </p:cNvSpPr>
          <p:nvPr/>
        </p:nvSpPr>
        <p:spPr bwMode="auto">
          <a:xfrm>
            <a:off x="3124200" y="2209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lg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369093" name="Text Box 5"/>
          <p:cNvSpPr txBox="1">
            <a:spLocks noChangeArrowheads="1"/>
          </p:cNvSpPr>
          <p:nvPr/>
        </p:nvSpPr>
        <p:spPr bwMode="auto">
          <a:xfrm>
            <a:off x="4800600" y="2590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lg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N + 1</a:t>
            </a:r>
          </a:p>
        </p:txBody>
      </p:sp>
      <p:sp>
        <p:nvSpPr>
          <p:cNvPr id="1369094" name="Text Box 6"/>
          <p:cNvSpPr txBox="1">
            <a:spLocks noChangeArrowheads="1"/>
          </p:cNvSpPr>
          <p:nvPr/>
        </p:nvSpPr>
        <p:spPr bwMode="auto">
          <a:xfrm>
            <a:off x="5867400" y="2971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O(lg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218143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90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36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369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092" grpId="0"/>
      <p:bldP spid="1369093" grpId="0"/>
      <p:bldP spid="13690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64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Let's look at another example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Consider our Bag implementations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can now formally analyze the run-times of some operations, to determine which implementation is better for which operations (if at all)</a:t>
            </a:r>
          </a:p>
        </p:txBody>
      </p:sp>
      <p:sp>
        <p:nvSpPr>
          <p:cNvPr id="164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96C42A0-D7C9-9A4A-827D-B8B9691CBE6E}" type="slidenum">
              <a:rPr lang="en-US" sz="1400">
                <a:latin typeface="Arial" charset="0"/>
              </a:rPr>
              <a:pPr eaLnBrk="1" hangingPunct="1"/>
              <a:t>14</a:t>
            </a:fld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5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4F31759-271F-604A-9F63-D2906E66EB2F}" type="slidenum">
              <a:rPr lang="en-US" sz="1400">
                <a:latin typeface="Arial" charset="0"/>
              </a:rPr>
              <a:pPr eaLnBrk="1" hangingPunct="1"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dirty="0">
                <a:latin typeface="Tahoma" charset="0"/>
                <a:ea typeface="ＭＳ Ｐゴシック" charset="0"/>
              </a:rPr>
              <a:t>add(</a:t>
            </a:r>
            <a:r>
              <a:rPr lang="en-US" b="1" dirty="0" err="1">
                <a:latin typeface="Tahoma" charset="0"/>
                <a:ea typeface="ＭＳ Ｐゴシック" charset="0"/>
              </a:rPr>
              <a:t>newEntry</a:t>
            </a:r>
            <a:r>
              <a:rPr lang="en-US" b="1" dirty="0">
                <a:latin typeface="Tahoma" charset="0"/>
                <a:ea typeface="ＭＳ Ｐゴシック" charset="0"/>
              </a:rPr>
              <a:t>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Recall that this version of the method adds to the end of the array or the front of the linked list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Runtime for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Resizable Array 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What about the time to resize?</a:t>
            </a:r>
          </a:p>
        </p:txBody>
      </p:sp>
      <p:sp>
        <p:nvSpPr>
          <p:cNvPr id="1370116" name="Text Box 4"/>
          <p:cNvSpPr txBox="1">
            <a:spLocks noChangeArrowheads="1"/>
          </p:cNvSpPr>
          <p:nvPr/>
        </p:nvSpPr>
        <p:spPr bwMode="auto">
          <a:xfrm>
            <a:off x="1828800" y="2743200"/>
            <a:ext cx="6858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O(1)?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We can go directly to the last location and insert there</a:t>
            </a:r>
          </a:p>
        </p:txBody>
      </p:sp>
      <p:sp>
        <p:nvSpPr>
          <p:cNvPr id="1370117" name="Text Box 5"/>
          <p:cNvSpPr txBox="1">
            <a:spLocks noChangeArrowheads="1"/>
          </p:cNvSpPr>
          <p:nvPr/>
        </p:nvSpPr>
        <p:spPr bwMode="auto">
          <a:xfrm>
            <a:off x="1752600" y="4419600"/>
            <a:ext cx="6629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The answer above is a bit deceptive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/>
              <a:t>Some adds take significantly more time, since we have to first allocate a new array and copy all of the data into it – O(N) time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/>
              <a:t>So we have O(N) + O(1) </a:t>
            </a:r>
            <a:r>
              <a:rPr lang="en-US">
                <a:sym typeface="Wingdings" charset="0"/>
              </a:rPr>
              <a:t> </a:t>
            </a:r>
            <a:r>
              <a:rPr lang="en-US">
                <a:solidFill>
                  <a:srgbClr val="FF0000"/>
                </a:solidFill>
                <a:sym typeface="Wingdings" charset="0"/>
              </a:rPr>
              <a:t>O(N) total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8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0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7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7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7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70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116" grpId="0"/>
      <p:bldP spid="13701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A5DC7C6-50AC-304D-8CFF-22F39734DD06}" type="slidenum">
              <a:rPr lang="en-US" sz="1400">
                <a:latin typeface="Arial" charset="0"/>
              </a:rPr>
              <a:pPr eaLnBrk="1" hangingPunct="1"/>
              <a:t>16</a:t>
            </a:fld>
            <a:endParaRPr lang="en-US" sz="1400">
              <a:latin typeface="Arial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So we have an operation that </a:t>
            </a:r>
            <a:r>
              <a:rPr lang="en-US" dirty="0">
                <a:solidFill>
                  <a:schemeClr val="bg2"/>
                </a:solidFill>
                <a:latin typeface="Tahoma" charset="0"/>
                <a:ea typeface="ＭＳ Ｐゴシック" charset="0"/>
              </a:rPr>
              <a:t>sometimes takes O(1) and sometimes takes O(N)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How do we handle this issue?</a:t>
            </a:r>
          </a:p>
          <a:p>
            <a:pPr marL="952500" lvl="1" indent="-495300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Amortized Time </a:t>
            </a:r>
            <a:r>
              <a:rPr lang="en-US" sz="1400" dirty="0">
                <a:solidFill>
                  <a:srgbClr val="002DB9"/>
                </a:solidFill>
                <a:latin typeface="Tahoma" charset="0"/>
                <a:ea typeface="ＭＳ Ｐゴシック" charset="0"/>
              </a:rPr>
              <a:t>(see </a:t>
            </a:r>
            <a:r>
              <a:rPr lang="en-US" sz="1400" dirty="0">
                <a:solidFill>
                  <a:srgbClr val="002DB9"/>
                </a:solidFill>
                <a:latin typeface="Tahoma" charset="0"/>
                <a:ea typeface="ＭＳ Ｐゴシック" charset="0"/>
                <a:hlinkClick r:id="rId2"/>
              </a:rPr>
              <a:t>http://en.wikipedia.org/wiki/Amortized_analysis</a:t>
            </a:r>
            <a:r>
              <a:rPr lang="en-US" sz="1400" dirty="0">
                <a:solidFill>
                  <a:srgbClr val="002DB9"/>
                </a:solidFill>
                <a:latin typeface="Tahoma" charset="0"/>
                <a:ea typeface="ＭＳ Ｐゴシック" charset="0"/>
              </a:rPr>
              <a:t> )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Average time required over a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sequence of operations</a:t>
            </a:r>
          </a:p>
          <a:p>
            <a:pPr marL="1333500" lvl="2" indent="-419100" eaLnBrk="1" hangingPunct="1"/>
            <a:r>
              <a:rPr lang="en-US" i="1" dirty="0">
                <a:latin typeface="Tahoma" charset="0"/>
                <a:ea typeface="ＭＳ Ｐゴシック" charset="0"/>
              </a:rPr>
              <a:t>Individual operations may vary in their run-time, but we can get a consistent time for the overall sequence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Let's stick with the add() method for Resizable Array Bag and consider 2 different options for resizing: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Increase the array size by 1 each time we resize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Double the array size each time we resize (which is the way the authors actually did it)</a:t>
            </a:r>
          </a:p>
        </p:txBody>
      </p:sp>
    </p:spTree>
    <p:extLst>
      <p:ext uri="{BB962C8B-B14F-4D97-AF65-F5344CB8AC3E}">
        <p14:creationId xmlns:p14="http://schemas.microsoft.com/office/powerpoint/2010/main" val="243693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7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7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7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7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37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37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9A5F905-657C-4D40-8EB8-8CA90138B717}" type="slidenum">
              <a:rPr lang="en-US" sz="1400">
                <a:latin typeface="Arial" charset="0"/>
              </a:rPr>
              <a:pPr eaLnBrk="1" hangingPunct="1"/>
              <a:t>17</a:t>
            </a:fld>
            <a:endParaRPr lang="en-US" sz="1400">
              <a:latin typeface="Arial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029200"/>
          </a:xfrm>
        </p:spPr>
        <p:txBody>
          <a:bodyPr/>
          <a:lstStyle/>
          <a:p>
            <a:pPr marL="952500" lvl="1" indent="-495300" eaLnBrk="1" hangingPunct="1">
              <a:buFont typeface="Marlett" charset="0"/>
              <a:buAutoNum type="arabicParenR"/>
            </a:pP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Increase the array size by 1 each time we resize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Note that with this approach, once we resize we will have to do it with every add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Thus rather than O(1) our add() is now O(N) all the time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Specifically, assume the initial array size is 1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On insert 1 we just add the item (1 assignment)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On insert 2 we allocate and assign 2 items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On insert 3 we allocate and assign 3 items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…</a:t>
            </a:r>
          </a:p>
          <a:p>
            <a:pPr marL="1752600" lvl="3" indent="-381000" eaLnBrk="1" hangingPunct="1"/>
            <a:r>
              <a:rPr lang="en-US" i="1" dirty="0">
                <a:latin typeface="Tahoma" charset="0"/>
                <a:ea typeface="ＭＳ Ｐゴシック" charset="0"/>
              </a:rPr>
              <a:t>On </a:t>
            </a:r>
            <a:r>
              <a:rPr lang="en-US" i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insert </a:t>
            </a:r>
            <a:r>
              <a:rPr lang="en-US" i="1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i</a:t>
            </a:r>
            <a:r>
              <a:rPr lang="en-US" i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i="1" dirty="0">
                <a:latin typeface="Tahoma" charset="0"/>
                <a:ea typeface="ＭＳ Ｐゴシック" charset="0"/>
              </a:rPr>
              <a:t>we allocate and </a:t>
            </a:r>
            <a:r>
              <a:rPr lang="en-US" i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assign </a:t>
            </a:r>
            <a:r>
              <a:rPr lang="en-US" i="1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i</a:t>
            </a:r>
            <a:r>
              <a:rPr lang="en-US" i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items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Overall for N add() ops look at the total number of assignments we have to make:</a:t>
            </a:r>
          </a:p>
          <a:p>
            <a:pPr marL="2171700" lvl="4" indent="-342900" eaLnBrk="1" hangingPunct="1">
              <a:buFont typeface="Arial" charset="0"/>
              <a:buNone/>
            </a:pPr>
            <a:r>
              <a:rPr lang="en-US" sz="2000" b="1" dirty="0">
                <a:latin typeface="Tahoma" charset="0"/>
                <a:ea typeface="ＭＳ Ｐゴシック" charset="0"/>
              </a:rPr>
              <a:t>1 + 2 + 3 + … + N =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</a:p>
        </p:txBody>
      </p:sp>
      <p:sp>
        <p:nvSpPr>
          <p:cNvPr id="1372164" name="Text Box 4"/>
          <p:cNvSpPr txBox="1">
            <a:spLocks noChangeArrowheads="1"/>
          </p:cNvSpPr>
          <p:nvPr/>
        </p:nvSpPr>
        <p:spPr bwMode="auto">
          <a:xfrm>
            <a:off x="5181600" y="5867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/>
              <a:t>N(N+1)/2 </a:t>
            </a:r>
            <a:r>
              <a:rPr lang="en-US" b="1" dirty="0">
                <a:sym typeface="Wingdings" charset="0"/>
              </a:rPr>
              <a:t> O(N</a:t>
            </a:r>
            <a:r>
              <a:rPr lang="en-US" b="1" baseline="30000" dirty="0">
                <a:sym typeface="Wingdings" charset="0"/>
              </a:rPr>
              <a:t>2</a:t>
            </a:r>
            <a:r>
              <a:rPr lang="en-US" b="1" dirty="0">
                <a:sym typeface="Wingdings" charset="0"/>
              </a:rPr>
              <a:t>)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 bwMode="auto">
          <a:xfrm>
            <a:off x="304800" y="304800"/>
            <a:ext cx="34290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Remember</a:t>
            </a:r>
            <a:r>
              <a:rPr lang="en-US" sz="2400" dirty="0">
                <a:solidFill>
                  <a:srgbClr val="FF0000"/>
                </a:solidFill>
              </a:rPr>
              <a:t> This!!</a:t>
            </a:r>
          </a:p>
        </p:txBody>
      </p:sp>
      <p:sp>
        <p:nvSpPr>
          <p:cNvPr id="3" name="Freeform 2"/>
          <p:cNvSpPr/>
          <p:nvPr/>
        </p:nvSpPr>
        <p:spPr>
          <a:xfrm>
            <a:off x="517761" y="1047964"/>
            <a:ext cx="1664593" cy="5071442"/>
          </a:xfrm>
          <a:custGeom>
            <a:avLst/>
            <a:gdLst>
              <a:gd name="connsiteX0" fmla="*/ 172701 w 1664593"/>
              <a:gd name="connsiteY0" fmla="*/ 0 h 5071442"/>
              <a:gd name="connsiteX1" fmla="*/ 61734 w 1664593"/>
              <a:gd name="connsiteY1" fmla="*/ 702752 h 5071442"/>
              <a:gd name="connsiteX2" fmla="*/ 86 w 1664593"/>
              <a:gd name="connsiteY2" fmla="*/ 1935651 h 5071442"/>
              <a:gd name="connsiteX3" fmla="*/ 74064 w 1664593"/>
              <a:gd name="connsiteY3" fmla="*/ 3501433 h 5071442"/>
              <a:gd name="connsiteX4" fmla="*/ 419295 w 1664593"/>
              <a:gd name="connsiteY4" fmla="*/ 4611042 h 5071442"/>
              <a:gd name="connsiteX5" fmla="*/ 1208394 w 1664593"/>
              <a:gd name="connsiteY5" fmla="*/ 5005569 h 5071442"/>
              <a:gd name="connsiteX6" fmla="*/ 1664593 w 1664593"/>
              <a:gd name="connsiteY6" fmla="*/ 5067214 h 507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4593" h="5071442">
                <a:moveTo>
                  <a:pt x="172701" y="0"/>
                </a:moveTo>
                <a:cubicBezTo>
                  <a:pt x="131602" y="190072"/>
                  <a:pt x="90503" y="380144"/>
                  <a:pt x="61734" y="702752"/>
                </a:cubicBezTo>
                <a:cubicBezTo>
                  <a:pt x="32965" y="1025361"/>
                  <a:pt x="-1969" y="1469204"/>
                  <a:pt x="86" y="1935651"/>
                </a:cubicBezTo>
                <a:cubicBezTo>
                  <a:pt x="2141" y="2402098"/>
                  <a:pt x="4196" y="3055535"/>
                  <a:pt x="74064" y="3501433"/>
                </a:cubicBezTo>
                <a:cubicBezTo>
                  <a:pt x="143932" y="3947331"/>
                  <a:pt x="230240" y="4360353"/>
                  <a:pt x="419295" y="4611042"/>
                </a:cubicBezTo>
                <a:cubicBezTo>
                  <a:pt x="608350" y="4861731"/>
                  <a:pt x="1000844" y="4929540"/>
                  <a:pt x="1208394" y="5005569"/>
                </a:cubicBezTo>
                <a:cubicBezTo>
                  <a:pt x="1415944" y="5081598"/>
                  <a:pt x="1540268" y="5074406"/>
                  <a:pt x="1664593" y="5067214"/>
                </a:cubicBezTo>
              </a:path>
            </a:pathLst>
          </a:custGeom>
          <a:ln w="19050">
            <a:solidFill>
              <a:srgbClr val="FF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5943600"/>
            <a:ext cx="5486400" cy="381000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7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7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7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7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7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37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37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37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37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372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icochet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icochet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icochet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sio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sio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sio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aking Glas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aking Glas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aking Glas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creeching Brake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6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creeching Brake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8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creeching Brake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64" grpId="0"/>
      <p:bldP spid="2" grpId="0" animBg="1"/>
      <p:bldP spid="2" grpId="1" animBg="1"/>
      <p:bldP spid="2" grpId="2" animBg="1"/>
      <p:bldP spid="2" grpId="3" animBg="1"/>
      <p:bldP spid="3" grpId="0" animBg="1"/>
      <p:bldP spid="3" grpId="1" animBg="1"/>
      <p:bldP spid="3" grpId="2" animBg="1"/>
      <p:bldP spid="3" grpId="3" animBg="1"/>
      <p:bldP spid="4" grpId="0" animBg="1"/>
      <p:bldP spid="4" grpId="1" animBg="1"/>
      <p:bldP spid="4" grpId="2" animBg="1"/>
      <p:bldP spid="4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10: Algorithms and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Note that this O(N</a:t>
            </a:r>
            <a:r>
              <a:rPr lang="en-US" baseline="30000" dirty="0"/>
              <a:t>2</a:t>
            </a:r>
            <a:r>
              <a:rPr lang="en-US" dirty="0"/>
              <a:t>) time is for the sequence of N operations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amortized time for one operation</a:t>
            </a:r>
            <a:r>
              <a:rPr lang="en-US" dirty="0"/>
              <a:t> is thus O(N</a:t>
            </a:r>
            <a:r>
              <a:rPr lang="en-US" baseline="30000" dirty="0"/>
              <a:t>2</a:t>
            </a:r>
            <a:r>
              <a:rPr lang="en-US" dirty="0"/>
              <a:t>)/N = O(N)</a:t>
            </a:r>
          </a:p>
          <a:p>
            <a:pPr lvl="2"/>
            <a:r>
              <a:rPr lang="en-US" dirty="0"/>
              <a:t>This is linear and thus makes the overall add() operation for the </a:t>
            </a:r>
            <a:r>
              <a:rPr lang="en-US" dirty="0" err="1"/>
              <a:t>ArrayBag</a:t>
            </a:r>
            <a:r>
              <a:rPr lang="en-US" dirty="0"/>
              <a:t> linear</a:t>
            </a:r>
          </a:p>
          <a:p>
            <a:pPr lvl="2"/>
            <a:r>
              <a:rPr lang="en-US" dirty="0"/>
              <a:t>We would like to do better than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02F1F-92A7-9C40-B81B-959419CFD51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E24358F-B7D1-524F-92A9-AC0786B13FD8}" type="slidenum">
              <a:rPr lang="en-US" sz="1400">
                <a:latin typeface="Arial" charset="0"/>
              </a:rPr>
              <a:pPr eaLnBrk="1" hangingPunct="1"/>
              <a:t>19</a:t>
            </a:fld>
            <a:endParaRPr lang="en-US" sz="1400">
              <a:latin typeface="Arial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00" lvl="1" indent="-495300" eaLnBrk="1" hangingPunct="1">
              <a:buFont typeface="Marlett" charset="0"/>
              <a:buAutoNum type="arabicParenR" startAt="2"/>
            </a:pP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Double the array size each time we resize</a:t>
            </a:r>
          </a:p>
        </p:txBody>
      </p:sp>
      <p:graphicFrame>
        <p:nvGraphicFramePr>
          <p:cNvPr id="1373188" name="Group 4"/>
          <p:cNvGraphicFramePr>
            <a:graphicFrameLocks noGrp="1"/>
          </p:cNvGraphicFramePr>
          <p:nvPr/>
        </p:nvGraphicFramePr>
        <p:xfrm>
          <a:off x="1295400" y="1600200"/>
          <a:ext cx="6858000" cy="4664077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Insert #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# of assignments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End array size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2 =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+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3 =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+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5 =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+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9 =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+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17 =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+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26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110F51E-A5C7-7344-9D61-E5AF9AFA4A1B}" type="slidenum">
              <a:rPr lang="en-US" sz="1400">
                <a:latin typeface="Arial" charset="0"/>
              </a:rPr>
              <a:pPr eaLnBrk="1" hangingPunct="1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9: Algorithm Analysis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Let's first look at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tests for 1 search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990600" y="1752600"/>
            <a:ext cx="662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97887"/>
              </p:ext>
            </p:extLst>
          </p:nvPr>
        </p:nvGraphicFramePr>
        <p:xfrm>
          <a:off x="1524000" y="1676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lg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29733"/>
              </p:ext>
            </p:extLst>
          </p:nvPr>
        </p:nvGraphicFramePr>
        <p:xfrm>
          <a:off x="1524000" y="2057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31706"/>
              </p:ext>
            </p:extLst>
          </p:nvPr>
        </p:nvGraphicFramePr>
        <p:xfrm>
          <a:off x="1524000" y="2438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50605"/>
              </p:ext>
            </p:extLst>
          </p:nvPr>
        </p:nvGraphicFramePr>
        <p:xfrm>
          <a:off x="1524000" y="4343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2937"/>
              </p:ext>
            </p:extLst>
          </p:nvPr>
        </p:nvGraphicFramePr>
        <p:xfrm>
          <a:off x="1524000" y="4724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121792"/>
              </p:ext>
            </p:extLst>
          </p:nvPr>
        </p:nvGraphicFramePr>
        <p:xfrm>
          <a:off x="1524000" y="3581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65045"/>
              </p:ext>
            </p:extLst>
          </p:nvPr>
        </p:nvGraphicFramePr>
        <p:xfrm>
          <a:off x="1524000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483813"/>
              </p:ext>
            </p:extLst>
          </p:nvPr>
        </p:nvGraphicFramePr>
        <p:xfrm>
          <a:off x="1524000" y="2819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69279"/>
              </p:ext>
            </p:extLst>
          </p:nvPr>
        </p:nvGraphicFramePr>
        <p:xfrm>
          <a:off x="1524000" y="3962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7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6A40218-3F93-254C-B6FD-7869A01C13A0}" type="slidenum">
              <a:rPr lang="en-US" sz="1400">
                <a:latin typeface="Arial" charset="0"/>
              </a:rPr>
              <a:pPr eaLnBrk="1" hangingPunct="1"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 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Note that every row has 1 assignment (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blue</a:t>
            </a:r>
            <a:r>
              <a:rPr lang="en-US" dirty="0">
                <a:latin typeface="Tahoma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Rows that are 2</a:t>
            </a:r>
            <a:r>
              <a:rPr lang="en-US" baseline="30000" dirty="0">
                <a:latin typeface="Tahoma" charset="0"/>
                <a:ea typeface="ＭＳ Ｐゴシック" charset="0"/>
              </a:rPr>
              <a:t>K</a:t>
            </a:r>
            <a:r>
              <a:rPr lang="en-US" dirty="0">
                <a:latin typeface="Tahoma" charset="0"/>
                <a:ea typeface="ＭＳ Ｐゴシック" charset="0"/>
              </a:rPr>
              <a:t> + 1 for some K have an additional 2</a:t>
            </a:r>
            <a:r>
              <a:rPr lang="en-US" baseline="30000" dirty="0">
                <a:latin typeface="Tahoma" charset="0"/>
                <a:ea typeface="ＭＳ Ｐゴシック" charset="0"/>
              </a:rPr>
              <a:t>K</a:t>
            </a:r>
            <a:r>
              <a:rPr lang="en-US" dirty="0">
                <a:latin typeface="Tahoma" charset="0"/>
                <a:ea typeface="ＭＳ Ｐゴシック" charset="0"/>
              </a:rPr>
              <a:t> assignments (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red</a:t>
            </a:r>
            <a:r>
              <a:rPr lang="en-US" dirty="0">
                <a:latin typeface="Tahoma" charset="0"/>
                <a:ea typeface="ＭＳ Ｐゴシック" charset="0"/>
              </a:rPr>
              <a:t>) to copy data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So for N adds, we have a total of</a:t>
            </a:r>
          </a:p>
          <a:p>
            <a:pPr lvl="2" eaLnBrk="1" hangingPunct="1"/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N</a:t>
            </a:r>
            <a:r>
              <a:rPr lang="en-US" dirty="0">
                <a:latin typeface="Tahoma" charset="0"/>
                <a:ea typeface="ＭＳ Ｐゴシック" charset="0"/>
              </a:rPr>
              <a:t> assignments for the actual add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+ 2</a:t>
            </a:r>
            <a:r>
              <a:rPr lang="en-US" baseline="300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+ … + 2</a:t>
            </a:r>
            <a:r>
              <a:rPr lang="en-US" baseline="300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x</a:t>
            </a:r>
            <a:r>
              <a:rPr lang="en-US" dirty="0">
                <a:latin typeface="Tahoma" charset="0"/>
                <a:ea typeface="ＭＳ Ｐゴシック" charset="0"/>
              </a:rPr>
              <a:t> for the copying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What is x?</a:t>
            </a: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gives us the geometric series</a:t>
            </a:r>
          </a:p>
        </p:txBody>
      </p:sp>
      <p:sp>
        <p:nvSpPr>
          <p:cNvPr id="1374212" name="Text Box 4"/>
          <p:cNvSpPr txBox="1">
            <a:spLocks noChangeArrowheads="1"/>
          </p:cNvSpPr>
          <p:nvPr/>
        </p:nvSpPr>
        <p:spPr bwMode="auto">
          <a:xfrm>
            <a:off x="1676400" y="4114800"/>
            <a:ext cx="594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[ceiling (lg</a:t>
            </a:r>
            <a:r>
              <a:rPr lang="en-US" baseline="-25000"/>
              <a:t>2</a:t>
            </a:r>
            <a:r>
              <a:rPr lang="en-US"/>
              <a:t>N) – 1]  ( = lg</a:t>
            </a:r>
            <a:r>
              <a:rPr lang="en-US" baseline="-25000"/>
              <a:t>2</a:t>
            </a:r>
            <a:r>
              <a:rPr lang="en-US"/>
              <a:t>N – 1 if N is a power of 2)</a:t>
            </a:r>
          </a:p>
        </p:txBody>
      </p:sp>
      <p:graphicFrame>
        <p:nvGraphicFramePr>
          <p:cNvPr id="1374213" name="Object 2"/>
          <p:cNvGraphicFramePr>
            <a:graphicFrameLocks noChangeAspect="1"/>
          </p:cNvGraphicFramePr>
          <p:nvPr/>
        </p:nvGraphicFramePr>
        <p:xfrm>
          <a:off x="1903413" y="4953000"/>
          <a:ext cx="49180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Equation" r:id="rId6" imgW="2057400" imgH="444500" progId="Equation.3">
                  <p:embed/>
                </p:oleObj>
              </mc:Choice>
              <mc:Fallback>
                <p:oleObj name="Equation" r:id="rId6" imgW="205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953000"/>
                        <a:ext cx="491807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10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7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7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7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7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7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74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37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374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CBE409F-9FC7-5844-8AA6-90E2A6676ED2}" type="slidenum">
              <a:rPr lang="en-US" sz="1400">
                <a:latin typeface="Arial" charset="0"/>
              </a:rPr>
              <a:pPr eaLnBrk="1" hangingPunct="1"/>
              <a:t>21</a:t>
            </a:fld>
            <a:endParaRPr lang="en-US" sz="1400">
              <a:latin typeface="Arial" charset="0"/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5626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Total is 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N</a:t>
            </a:r>
            <a:r>
              <a:rPr lang="en-US" dirty="0">
                <a:latin typeface="Tahoma" charset="0"/>
                <a:ea typeface="ＭＳ Ｐゴシック" charset="0"/>
              </a:rPr>
              <a:t> + (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N-1</a:t>
            </a:r>
            <a:r>
              <a:rPr lang="en-US" dirty="0">
                <a:latin typeface="Tahoma" charset="0"/>
                <a:ea typeface="ＭＳ Ｐゴシック" charset="0"/>
              </a:rPr>
              <a:t>) = 2N-1 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 O(N)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Since we did N add() operations overall, our amortized time is O(N)/N =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O(1)</a:t>
            </a:r>
            <a:r>
              <a:rPr lang="en-US" dirty="0">
                <a:latin typeface="Tahoma" charset="0"/>
                <a:ea typeface="ＭＳ Ｐゴシック" charset="0"/>
              </a:rPr>
              <a:t> – constant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Recall that when increasing the array by 1 we had O(N</a:t>
            </a:r>
            <a:r>
              <a:rPr lang="en-US" baseline="30000" dirty="0">
                <a:latin typeface="Tahoma" charset="0"/>
                <a:ea typeface="ＭＳ Ｐゴシック" charset="0"/>
              </a:rPr>
              <a:t>2</a:t>
            </a:r>
            <a:r>
              <a:rPr lang="en-US" dirty="0">
                <a:latin typeface="Tahoma" charset="0"/>
                <a:ea typeface="ＭＳ Ｐゴシック" charset="0"/>
              </a:rPr>
              <a:t>) overall for the sequence, which gives us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O(N)</a:t>
            </a:r>
            <a:r>
              <a:rPr lang="en-US" dirty="0">
                <a:latin typeface="Tahoma" charset="0"/>
                <a:ea typeface="ＭＳ Ｐゴシック" charset="0"/>
              </a:rPr>
              <a:t> in amortized time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Note how much better our performance is when we double the array size 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Ok, that one was a bit complicated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Had a good deal of math in it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But that is what algorithm analysis is all about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If you can do some math you can save yourself some programming!</a:t>
            </a:r>
          </a:p>
        </p:txBody>
      </p:sp>
    </p:spTree>
    <p:extLst>
      <p:ext uri="{BB962C8B-B14F-4D97-AF65-F5344CB8AC3E}">
        <p14:creationId xmlns:p14="http://schemas.microsoft.com/office/powerpoint/2010/main" val="178354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37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37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37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D4E18FB-21BB-5C4C-887F-845BC994CA26}" type="slidenum">
              <a:rPr lang="en-US" sz="1400">
                <a:latin typeface="Arial" charset="0"/>
              </a:rPr>
              <a:pPr eaLnBrk="1" hangingPunct="1"/>
              <a:t>22</a:t>
            </a:fld>
            <a:endParaRPr lang="en-US" sz="1400">
              <a:latin typeface="Arial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What about the run-time for the </a:t>
            </a:r>
            <a:r>
              <a:rPr lang="en-US" dirty="0" err="1">
                <a:latin typeface="Tahoma" charset="0"/>
                <a:ea typeface="ＭＳ Ｐゴシック" charset="0"/>
              </a:rPr>
              <a:t>LinkedBag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Recall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add() </a:t>
            </a:r>
            <a:r>
              <a:rPr lang="en-US" dirty="0">
                <a:latin typeface="Tahoma" charset="0"/>
                <a:ea typeface="ＭＳ Ｐゴシック" charset="0"/>
              </a:rPr>
              <a:t>method that adds to the front of the list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Discuss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Text discusses other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Bag operations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It turns out that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for the Bag, the run-times for the array and the linked list are the same </a:t>
            </a:r>
            <a:r>
              <a:rPr lang="en-US" dirty="0">
                <a:latin typeface="Tahoma" charset="0"/>
                <a:ea typeface="ＭＳ Ｐゴシック" charset="0"/>
              </a:rPr>
              <a:t>for every operation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is not always be the case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Consider, for example the List ADT</a:t>
            </a:r>
          </a:p>
        </p:txBody>
      </p:sp>
    </p:spTree>
    <p:extLst>
      <p:ext uri="{BB962C8B-B14F-4D97-AF65-F5344CB8AC3E}">
        <p14:creationId xmlns:p14="http://schemas.microsoft.com/office/powerpoint/2010/main" val="352123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1F0BAA8-2B3E-DB46-A30A-E6E8CD4AB29F}" type="slidenum">
              <a:rPr lang="en-US" sz="1400">
                <a:latin typeface="Arial" charset="0"/>
              </a:rPr>
              <a:pPr eaLnBrk="1" hangingPunct="1"/>
              <a:t>23</a:t>
            </a:fld>
            <a:endParaRPr lang="en-US" sz="1400">
              <a:latin typeface="Arial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11: List Run-time Complexity</a:t>
            </a:r>
          </a:p>
        </p:txBody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What are the Big-O complexities for our List implementations?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What is different about the List from the Bag that may have an impact on the run-times?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Let’s look at one operation in particular to highlight the difference:</a:t>
            </a:r>
          </a:p>
          <a:p>
            <a:pPr lvl="2" eaLnBrk="1" hangingPunct="1"/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getEntry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This accesses an arbitrary location in the list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 part of the Bag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See Example8.java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Let’s compare our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AList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LList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implementations with regard to this operation</a:t>
            </a:r>
          </a:p>
        </p:txBody>
      </p:sp>
    </p:spTree>
    <p:extLst>
      <p:ext uri="{BB962C8B-B14F-4D97-AF65-F5344CB8AC3E}">
        <p14:creationId xmlns:p14="http://schemas.microsoft.com/office/powerpoint/2010/main" val="99372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CD0CBBD-CBD6-4C47-A423-0F1B6ACCA587}" type="slidenum">
              <a:rPr lang="en-US" sz="1400">
                <a:latin typeface="Arial" charset="0"/>
              </a:rPr>
              <a:pPr eaLnBrk="1" hangingPunct="1"/>
              <a:t>24</a:t>
            </a:fld>
            <a:endParaRPr lang="en-US" sz="1400">
              <a:latin typeface="Arial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11: List Run-time Complexity</a:t>
            </a:r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For the </a:t>
            </a:r>
            <a:r>
              <a:rPr lang="en-US" b="1" dirty="0" err="1">
                <a:solidFill>
                  <a:srgbClr val="996633"/>
                </a:solidFill>
                <a:latin typeface="Tahoma" charset="0"/>
                <a:ea typeface="ＭＳ Ｐゴシック" charset="0"/>
              </a:rPr>
              <a:t>AList</a:t>
            </a:r>
            <a:r>
              <a:rPr lang="en-US" dirty="0">
                <a:latin typeface="Tahoma" charset="0"/>
                <a:ea typeface="ＭＳ Ｐゴシック" charset="0"/>
              </a:rPr>
              <a:t>, we simply index our array, and can access entry in:</a:t>
            </a:r>
          </a:p>
          <a:p>
            <a:pPr lvl="2" eaLnBrk="1" hangingPunct="1"/>
            <a:r>
              <a:rPr lang="en-US" b="1" dirty="0">
                <a:solidFill>
                  <a:srgbClr val="996633"/>
                </a:solidFill>
                <a:latin typeface="Tahoma" charset="0"/>
                <a:ea typeface="ＭＳ Ｐゴシック" charset="0"/>
              </a:rPr>
              <a:t>O(1) time </a:t>
            </a:r>
            <a:r>
              <a:rPr lang="en-US" dirty="0">
                <a:latin typeface="Tahoma" charset="0"/>
                <a:ea typeface="ＭＳ Ｐゴシック" charset="0"/>
              </a:rPr>
              <a:t>in every case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What about our </a:t>
            </a:r>
            <a:r>
              <a:rPr lang="en-US" b="1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LList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Now it depends on the index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Sequential access requires us to traverse the list 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 Nodes to get to </a:t>
            </a:r>
            <a:r>
              <a:rPr lang="en-US" dirty="0" err="1">
                <a:latin typeface="Tahoma" charset="0"/>
                <a:ea typeface="ＭＳ Ｐゴシック" charset="0"/>
              </a:rPr>
              <a:t>Node</a:t>
            </a:r>
            <a:r>
              <a:rPr lang="en-US" baseline="-25000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Worst case?</a:t>
            </a:r>
          </a:p>
          <a:p>
            <a:pPr lvl="3" eaLnBrk="1" hangingPunct="1"/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getEntry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()</a:t>
            </a:r>
            <a:r>
              <a:rPr lang="en-US" dirty="0">
                <a:latin typeface="Tahoma" charset="0"/>
                <a:ea typeface="ＭＳ Ｐゴシック" charset="0"/>
              </a:rPr>
              <a:t> is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O(N)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worst case </a:t>
            </a:r>
            <a:r>
              <a:rPr lang="en-US" dirty="0">
                <a:latin typeface="Tahoma" charset="0"/>
                <a:ea typeface="ＭＳ Ｐゴシック" charset="0"/>
              </a:rPr>
              <a:t>for the </a:t>
            </a:r>
            <a:r>
              <a:rPr lang="en-US" b="1" dirty="0" err="1">
                <a:latin typeface="Tahoma" charset="0"/>
                <a:ea typeface="ＭＳ Ｐゴシック" charset="0"/>
              </a:rPr>
              <a:t>LinkedList</a:t>
            </a:r>
            <a:endParaRPr lang="en-US" b="1" dirty="0">
              <a:latin typeface="Tahoma" charset="0"/>
              <a:ea typeface="ＭＳ Ｐゴシック" charset="0"/>
            </a:endParaRP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Note that it could be less, depending on where the object is located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So maybe we should also consider the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average case </a:t>
            </a:r>
            <a:r>
              <a:rPr lang="en-US" dirty="0">
                <a:latin typeface="Tahoma" charset="0"/>
                <a:ea typeface="ＭＳ Ｐゴシック" charset="0"/>
              </a:rPr>
              <a:t>here, to be thorough</a:t>
            </a:r>
          </a:p>
        </p:txBody>
      </p:sp>
    </p:spTree>
    <p:extLst>
      <p:ext uri="{BB962C8B-B14F-4D97-AF65-F5344CB8AC3E}">
        <p14:creationId xmlns:p14="http://schemas.microsoft.com/office/powerpoint/2010/main" val="32754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0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0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0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40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40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40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40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1674F6A-EAF4-AA46-A4B7-C14CC80A9352}" type="slidenum">
              <a:rPr lang="en-US" sz="1400">
                <a:latin typeface="Arial" charset="0"/>
              </a:rPr>
              <a:pPr eaLnBrk="1" hangingPunct="1"/>
              <a:t>25</a:t>
            </a:fld>
            <a:endParaRPr lang="en-US" sz="1400">
              <a:latin typeface="Arial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11: List Run-time Complexity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To do this we need to make an assumption about the index chosen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Let's assume that all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index values</a:t>
            </a:r>
            <a:r>
              <a:rPr lang="en-US" dirty="0">
                <a:latin typeface="Tahoma" charset="0"/>
                <a:ea typeface="ＭＳ Ｐゴシック" charset="0"/>
              </a:rPr>
              <a:t> are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equally likely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If this is not the case, we can still do the analysis, if we know the actual probability distribution for the index choice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Our assumption means that, given N choices for an index, the probability of choosing a given index, 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, (which we will call </a:t>
            </a:r>
            <a:r>
              <a:rPr lang="en-US" dirty="0">
                <a:solidFill>
                  <a:srgbClr val="009900"/>
                </a:solidFill>
                <a:latin typeface="Tahoma" charset="0"/>
                <a:ea typeface="ＭＳ Ｐゴシック" charset="0"/>
              </a:rPr>
              <a:t>P(</a:t>
            </a:r>
            <a:r>
              <a:rPr lang="en-US" dirty="0" err="1">
                <a:solidFill>
                  <a:srgbClr val="009900"/>
                </a:solidFill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009900"/>
                </a:solidFill>
                <a:latin typeface="Tahoma" charset="0"/>
                <a:ea typeface="ＭＳ Ｐゴシック" charset="0"/>
              </a:rPr>
              <a:t>)</a:t>
            </a:r>
            <a:r>
              <a:rPr lang="en-US" dirty="0">
                <a:latin typeface="Tahoma" charset="0"/>
                <a:ea typeface="ＭＳ Ｐゴシック" charset="0"/>
              </a:rPr>
              <a:t>) is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1/N for any </a:t>
            </a:r>
            <a:r>
              <a:rPr lang="en-US" dirty="0" err="1">
                <a:solidFill>
                  <a:srgbClr val="008000"/>
                </a:solidFill>
                <a:latin typeface="Tahoma" charset="0"/>
                <a:ea typeface="ＭＳ Ｐゴシック" charset="0"/>
              </a:rPr>
              <a:t>i</a:t>
            </a:r>
            <a:endParaRPr lang="en-US" dirty="0">
              <a:solidFill>
                <a:srgbClr val="008000"/>
              </a:solidFill>
              <a:latin typeface="Tahoma" charset="0"/>
              <a:ea typeface="ＭＳ Ｐゴシック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Let's define our key operation to be "looking at" a node in the list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So for a given index 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, we will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require </a:t>
            </a:r>
            <a:r>
              <a:rPr lang="en-US" dirty="0" err="1">
                <a:solidFill>
                  <a:srgbClr val="008000"/>
                </a:solidFill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 operations to get to that location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Let's call this value Ops(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4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883" grpId="0" build="p" bldLvl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69DCC31-037D-2843-AD54-44202DC8D14A}" type="slidenum">
              <a:rPr lang="en-US" sz="1400">
                <a:latin typeface="Arial" charset="0"/>
              </a:rPr>
              <a:pPr eaLnBrk="1" hangingPunct="1"/>
              <a:t>26</a:t>
            </a:fld>
            <a:endParaRPr lang="en-US" sz="1400">
              <a:latin typeface="Arial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11: List Run-time Complexity</a:t>
            </a:r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Now define the average number of operations to be: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Ave Ops 	= 	</a:t>
            </a:r>
            <a:r>
              <a:rPr lang="en-US" dirty="0" err="1">
                <a:latin typeface="Tahoma" charset="0"/>
                <a:ea typeface="ＭＳ Ｐゴシック" charset="0"/>
              </a:rPr>
              <a:t>Sum_over_i</a:t>
            </a:r>
            <a:r>
              <a:rPr lang="en-US" dirty="0">
                <a:latin typeface="Tahoma" charset="0"/>
                <a:ea typeface="ＭＳ Ｐゴシック" charset="0"/>
              </a:rPr>
              <a:t> (Ops(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) * P(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))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		=	</a:t>
            </a:r>
            <a:r>
              <a:rPr lang="en-US" dirty="0" err="1">
                <a:latin typeface="Tahoma" charset="0"/>
                <a:ea typeface="ＭＳ Ｐゴシック" charset="0"/>
              </a:rPr>
              <a:t>Sum_over_i</a:t>
            </a:r>
            <a:r>
              <a:rPr lang="en-US" dirty="0">
                <a:latin typeface="Tahoma" charset="0"/>
                <a:ea typeface="ＭＳ Ｐゴシック" charset="0"/>
              </a:rPr>
              <a:t> (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 * 1/N)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		=	1/N * </a:t>
            </a:r>
            <a:r>
              <a:rPr lang="en-US" dirty="0" err="1">
                <a:latin typeface="Tahoma" charset="0"/>
                <a:ea typeface="ＭＳ Ｐゴシック" charset="0"/>
              </a:rPr>
              <a:t>Sum_over_i</a:t>
            </a:r>
            <a:r>
              <a:rPr lang="en-US" dirty="0">
                <a:latin typeface="Tahoma" charset="0"/>
                <a:ea typeface="ＭＳ Ｐゴシック" charset="0"/>
              </a:rPr>
              <a:t> (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)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		=	1/N * [N * (N+1)]/2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		=	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(N+1)/2</a:t>
            </a:r>
            <a:r>
              <a:rPr lang="en-US" dirty="0">
                <a:latin typeface="Tahoma" charset="0"/>
                <a:ea typeface="ＭＳ Ｐゴシック" charset="0"/>
              </a:rPr>
              <a:t>	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 an absolute sense, this is better than the worst case, but asymptotically it is the same (why?)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So in this case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worst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average</a:t>
            </a:r>
            <a:r>
              <a:rPr lang="en-US" dirty="0">
                <a:latin typeface="Tahoma" charset="0"/>
                <a:ea typeface="ＭＳ Ｐゴシック" charset="0"/>
              </a:rPr>
              <a:t> cases for </a:t>
            </a:r>
            <a:r>
              <a:rPr lang="en-US" dirty="0" err="1">
                <a:latin typeface="Tahoma" charset="0"/>
                <a:ea typeface="ＭＳ Ｐゴシック" charset="0"/>
              </a:rPr>
              <a:t>getEntry</a:t>
            </a:r>
            <a:r>
              <a:rPr lang="en-US" dirty="0">
                <a:latin typeface="Tahoma" charset="0"/>
                <a:ea typeface="ＭＳ Ｐゴシック" charset="0"/>
              </a:rPr>
              <a:t>() on a linked list are the same </a:t>
            </a:r>
            <a:r>
              <a:rPr lang="en-US" dirty="0">
                <a:latin typeface="Tahoma" charset="0"/>
                <a:ea typeface="ＭＳ Ｐゴシック" charset="0"/>
                <a:sym typeface="Wingdings"/>
              </a:rPr>
              <a:t> </a:t>
            </a:r>
            <a:r>
              <a:rPr lang="en-US" b="1" dirty="0">
                <a:latin typeface="Tahoma" charset="0"/>
                <a:ea typeface="ＭＳ Ｐゴシック" charset="0"/>
                <a:sym typeface="Wingdings"/>
              </a:rPr>
              <a:t>O(N)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  <a:sym typeface="Wingdings"/>
              </a:rPr>
              <a:t>So we see: </a:t>
            </a:r>
          </a:p>
          <a:p>
            <a:pPr lvl="3" eaLnBrk="1" hangingPunct="1"/>
            <a:r>
              <a:rPr lang="en-US" b="1" dirty="0" err="1">
                <a:solidFill>
                  <a:srgbClr val="996633"/>
                </a:solidFill>
                <a:latin typeface="Tahoma" charset="0"/>
                <a:ea typeface="ＭＳ Ｐゴシック" charset="0"/>
                <a:sym typeface="Wingdings"/>
              </a:rPr>
              <a:t>getEntry</a:t>
            </a:r>
            <a:r>
              <a:rPr lang="en-US" b="1" dirty="0">
                <a:solidFill>
                  <a:srgbClr val="996633"/>
                </a:solidFill>
                <a:latin typeface="Tahoma" charset="0"/>
                <a:ea typeface="ＭＳ Ｐゴシック" charset="0"/>
                <a:sym typeface="Wingdings"/>
              </a:rPr>
              <a:t>() for array: O(1)</a:t>
            </a:r>
          </a:p>
          <a:p>
            <a:pPr lvl="3" eaLnBrk="1" hangingPunct="1"/>
            <a:r>
              <a:rPr lang="en-US" b="1" dirty="0" err="1">
                <a:solidFill>
                  <a:srgbClr val="800080"/>
                </a:solidFill>
                <a:latin typeface="Tahoma" charset="0"/>
                <a:ea typeface="ＭＳ Ｐゴシック" charset="0"/>
                <a:sym typeface="Wingdings"/>
              </a:rPr>
              <a:t>getEntry</a:t>
            </a:r>
            <a:r>
              <a:rPr lang="en-US" b="1" dirty="0">
                <a:solidFill>
                  <a:srgbClr val="800080"/>
                </a:solidFill>
                <a:latin typeface="Tahoma" charset="0"/>
                <a:ea typeface="ＭＳ Ｐゴシック" charset="0"/>
                <a:sym typeface="Wingdings"/>
              </a:rPr>
              <a:t>() for linked list: O(N)</a:t>
            </a:r>
            <a:endParaRPr lang="en-US" b="1" dirty="0">
              <a:solidFill>
                <a:srgbClr val="80008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3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0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0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0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40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40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40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40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40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11: List Run-Time Complexity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We will see later how Iterators allow us improve this access for linked lists</a:t>
            </a:r>
          </a:p>
          <a:p>
            <a:pPr lvl="1"/>
            <a:r>
              <a:rPr lang="en-US" dirty="0"/>
              <a:t>Note also that this result does NOT mean that the </a:t>
            </a:r>
            <a:r>
              <a:rPr lang="en-US" dirty="0" err="1"/>
              <a:t>AList</a:t>
            </a:r>
            <a:r>
              <a:rPr lang="en-US" dirty="0"/>
              <a:t> is always better than the </a:t>
            </a:r>
            <a:r>
              <a:rPr lang="en-US" dirty="0" err="1"/>
              <a:t>LList</a:t>
            </a:r>
            <a:endParaRPr lang="en-US" dirty="0"/>
          </a:p>
          <a:p>
            <a:pPr lvl="2"/>
            <a:r>
              <a:rPr lang="en-US" dirty="0"/>
              <a:t>add(1) and remove(1) for the </a:t>
            </a:r>
            <a:r>
              <a:rPr lang="en-US" dirty="0" err="1"/>
              <a:t>AList</a:t>
            </a:r>
            <a:r>
              <a:rPr lang="en-US" dirty="0"/>
              <a:t> are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O(N)</a:t>
            </a:r>
          </a:p>
          <a:p>
            <a:pPr lvl="2"/>
            <a:r>
              <a:rPr lang="en-US" dirty="0"/>
              <a:t>add(1) and remove(1) for the </a:t>
            </a:r>
            <a:r>
              <a:rPr lang="en-US" dirty="0" err="1"/>
              <a:t>LList</a:t>
            </a:r>
            <a:r>
              <a:rPr lang="en-US" dirty="0"/>
              <a:t> are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O(1)</a:t>
            </a:r>
          </a:p>
          <a:p>
            <a:pPr lvl="2"/>
            <a:r>
              <a:rPr lang="en-US" dirty="0"/>
              <a:t>However, note that in the </a:t>
            </a:r>
            <a:r>
              <a:rPr lang="en-US" dirty="0">
                <a:solidFill>
                  <a:srgbClr val="008000"/>
                </a:solidFill>
              </a:rPr>
              <a:t>worst case add(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) and remove(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) are O(N) for both the </a:t>
            </a:r>
            <a:r>
              <a:rPr lang="en-US" dirty="0" err="1">
                <a:solidFill>
                  <a:srgbClr val="008000"/>
                </a:solidFill>
              </a:rPr>
              <a:t>AList</a:t>
            </a:r>
            <a:r>
              <a:rPr lang="en-US" dirty="0">
                <a:solidFill>
                  <a:srgbClr val="008000"/>
                </a:solidFill>
              </a:rPr>
              <a:t> and </a:t>
            </a:r>
            <a:r>
              <a:rPr lang="en-US" dirty="0" err="1">
                <a:solidFill>
                  <a:srgbClr val="008000"/>
                </a:solidFill>
              </a:rPr>
              <a:t>LList</a:t>
            </a:r>
            <a:endParaRPr lang="en-US" dirty="0">
              <a:solidFill>
                <a:srgbClr val="008000"/>
              </a:solidFill>
            </a:endParaRPr>
          </a:p>
          <a:p>
            <a:pPr lvl="3"/>
            <a:r>
              <a:rPr lang="en-US" dirty="0"/>
              <a:t>For different reasons -- discuss</a:t>
            </a:r>
          </a:p>
          <a:p>
            <a:pPr lvl="1"/>
            <a:r>
              <a:rPr lang="en-US" dirty="0"/>
              <a:t>To evaluate we need to assess which operations we need and how often we need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02F1F-92A7-9C40-B81B-959419CFD51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11: Queue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77200" cy="5181600"/>
          </a:xfrm>
        </p:spPr>
        <p:txBody>
          <a:bodyPr/>
          <a:lstStyle/>
          <a:p>
            <a:r>
              <a:rPr lang="en-US" dirty="0"/>
              <a:t>What about the Queue implementations?</a:t>
            </a:r>
          </a:p>
          <a:p>
            <a:pPr lvl="1"/>
            <a:r>
              <a:rPr lang="en-US" dirty="0"/>
              <a:t>We have seen 3: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offer() at front, poll() at end</a:t>
            </a:r>
          </a:p>
          <a:p>
            <a:pPr lvl="3"/>
            <a:r>
              <a:rPr lang="en-US" dirty="0"/>
              <a:t>offer() is O(N) due to shifting</a:t>
            </a:r>
          </a:p>
          <a:p>
            <a:pPr lvl="3"/>
            <a:r>
              <a:rPr lang="en-US" dirty="0"/>
              <a:t>poll() is O(1)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offer() at end, poll() from front</a:t>
            </a:r>
          </a:p>
          <a:p>
            <a:pPr lvl="3"/>
            <a:r>
              <a:rPr lang="en-US" dirty="0"/>
              <a:t>offer() is O(1)</a:t>
            </a:r>
          </a:p>
          <a:p>
            <a:pPr lvl="3"/>
            <a:r>
              <a:rPr lang="en-US" dirty="0"/>
              <a:t>poll() is O(N) due to shifting</a:t>
            </a:r>
          </a:p>
          <a:p>
            <a:pPr lvl="2"/>
            <a:r>
              <a:rPr lang="en-US" dirty="0"/>
              <a:t>You did these in Recitation Exercise 1</a:t>
            </a:r>
          </a:p>
          <a:p>
            <a:pPr lvl="2"/>
            <a:r>
              <a:rPr lang="en-US" dirty="0"/>
              <a:t>In both cases one of the operations is poor</a:t>
            </a:r>
          </a:p>
          <a:p>
            <a:pPr lvl="2"/>
            <a:r>
              <a:rPr lang="en-US" dirty="0"/>
              <a:t>Let’s assume that everything we put into the queue we eventually take out, and consider the </a:t>
            </a:r>
            <a:r>
              <a:rPr lang="en-US" dirty="0">
                <a:solidFill>
                  <a:srgbClr val="FF0000"/>
                </a:solidFill>
              </a:rPr>
              <a:t>amortized time</a:t>
            </a:r>
            <a:r>
              <a:rPr lang="en-US" dirty="0"/>
              <a:t> per op for N offers followed by N polls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02F1F-92A7-9C40-B81B-959419CFD51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11: Queue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</a:t>
            </a:r>
            <a:r>
              <a:rPr lang="en-US" dirty="0">
                <a:solidFill>
                  <a:srgbClr val="009900"/>
                </a:solidFill>
              </a:rPr>
              <a:t>case 1) offer()</a:t>
            </a:r>
            <a:r>
              <a:rPr lang="en-US" dirty="0"/>
              <a:t> is</a:t>
            </a:r>
          </a:p>
          <a:p>
            <a:pPr marL="1371600" lvl="3" indent="0">
              <a:buNone/>
            </a:pPr>
            <a:r>
              <a:rPr lang="en-US" dirty="0"/>
              <a:t>1 + 2 + … + N = N(N+1)/2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Discuss why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900"/>
                </a:solidFill>
              </a:rPr>
              <a:t>and poll() </a:t>
            </a:r>
            <a:r>
              <a:rPr lang="en-US" dirty="0"/>
              <a:t>is</a:t>
            </a:r>
          </a:p>
          <a:p>
            <a:pPr marL="1371600" lvl="3" indent="0">
              <a:buNone/>
            </a:pPr>
            <a:r>
              <a:rPr lang="en-US" dirty="0"/>
              <a:t>1 + 1 + … + 1 = N </a:t>
            </a:r>
            <a:r>
              <a:rPr lang="en-US" dirty="0">
                <a:sym typeface="Wingdings" panose="05000000000000000000" pitchFamily="2" charset="2"/>
              </a:rPr>
              <a:t> O(N)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Total is </a:t>
            </a:r>
            <a:r>
              <a:rPr lang="en-US" dirty="0">
                <a:solidFill>
                  <a:srgbClr val="009900"/>
                </a:solidFill>
              </a:rPr>
              <a:t>O(N</a:t>
            </a:r>
            <a:r>
              <a:rPr lang="en-US" baseline="30000" dirty="0">
                <a:solidFill>
                  <a:srgbClr val="009900"/>
                </a:solidFill>
              </a:rPr>
              <a:t>2</a:t>
            </a:r>
            <a:r>
              <a:rPr lang="en-US" dirty="0">
                <a:solidFill>
                  <a:srgbClr val="009900"/>
                </a:solidFill>
              </a:rPr>
              <a:t>) + </a:t>
            </a:r>
            <a:r>
              <a:rPr lang="en-US" dirty="0">
                <a:solidFill>
                  <a:srgbClr val="009900"/>
                </a:solidFill>
                <a:sym typeface="Wingdings" panose="05000000000000000000" pitchFamily="2" charset="2"/>
              </a:rPr>
              <a:t>O(N) = </a:t>
            </a:r>
            <a:r>
              <a:rPr lang="en-US" dirty="0">
                <a:solidFill>
                  <a:srgbClr val="009900"/>
                </a:solidFill>
              </a:rPr>
              <a:t>O(N</a:t>
            </a:r>
            <a:r>
              <a:rPr lang="en-US" baseline="30000" dirty="0">
                <a:solidFill>
                  <a:srgbClr val="009900"/>
                </a:solidFill>
              </a:rPr>
              <a:t>2</a:t>
            </a:r>
            <a:r>
              <a:rPr lang="en-US" dirty="0">
                <a:solidFill>
                  <a:srgbClr val="009900"/>
                </a:solidFill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leads to O(N</a:t>
            </a:r>
            <a:r>
              <a:rPr lang="en-US" baseline="30000" dirty="0"/>
              <a:t>2</a:t>
            </a:r>
            <a:r>
              <a:rPr lang="en-US" dirty="0"/>
              <a:t>)/N = </a:t>
            </a:r>
            <a:r>
              <a:rPr lang="en-US" dirty="0">
                <a:solidFill>
                  <a:srgbClr val="FF0000"/>
                </a:solidFill>
              </a:rPr>
              <a:t>O(N) amortized per op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solidFill>
                  <a:srgbClr val="009900"/>
                </a:solidFill>
              </a:rPr>
              <a:t>case 2)</a:t>
            </a:r>
            <a:r>
              <a:rPr lang="en-US" dirty="0"/>
              <a:t> we have the opposite (do the math as an exercise)</a:t>
            </a:r>
          </a:p>
          <a:p>
            <a:pPr lvl="2"/>
            <a:r>
              <a:rPr lang="en-US" dirty="0"/>
              <a:t>The total is now </a:t>
            </a:r>
            <a:r>
              <a:rPr lang="en-US" dirty="0">
                <a:solidFill>
                  <a:srgbClr val="009900"/>
                </a:solidFill>
              </a:rPr>
              <a:t>O(N) + O(N</a:t>
            </a:r>
            <a:r>
              <a:rPr lang="en-US" baseline="30000" dirty="0">
                <a:solidFill>
                  <a:srgbClr val="009900"/>
                </a:solidFill>
              </a:rPr>
              <a:t>2</a:t>
            </a:r>
            <a:r>
              <a:rPr lang="en-US" dirty="0">
                <a:solidFill>
                  <a:srgbClr val="009900"/>
                </a:solidFill>
              </a:rPr>
              <a:t>) = O(N</a:t>
            </a:r>
            <a:r>
              <a:rPr lang="en-US" baseline="30000" dirty="0">
                <a:solidFill>
                  <a:srgbClr val="009900"/>
                </a:solidFill>
              </a:rPr>
              <a:t>2</a:t>
            </a:r>
            <a:r>
              <a:rPr lang="en-US" dirty="0">
                <a:solidFill>
                  <a:srgbClr val="009900"/>
                </a:solidFill>
              </a:rPr>
              <a:t>)</a:t>
            </a:r>
          </a:p>
          <a:p>
            <a:pPr lvl="2"/>
            <a:r>
              <a:rPr lang="en-US" dirty="0"/>
              <a:t>And has the </a:t>
            </a:r>
            <a:r>
              <a:rPr lang="en-US" dirty="0">
                <a:solidFill>
                  <a:srgbClr val="FF0000"/>
                </a:solidFill>
              </a:rPr>
              <a:t>same amortized time of O(N) per op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02F1F-92A7-9C40-B81B-959419CFD51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1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090F62E-9166-ED46-8A18-45D7746515BD}" type="slidenum">
              <a:rPr lang="en-US" sz="1400">
                <a:latin typeface="Arial" charset="0"/>
              </a:rPr>
              <a:pPr eaLnBrk="1" hangingPunct="1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9: Algorithm Analysis</a:t>
            </a: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Now consider multiple searches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Let's say for example I need to do 1 million searches of 1 million items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For sequential search this could be up to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1M x 1M = 1T = 10</a:t>
            </a:r>
            <a:r>
              <a:rPr lang="en-US" baseline="30000">
                <a:latin typeface="Tahoma" charset="0"/>
                <a:ea typeface="ＭＳ Ｐゴシック" charset="0"/>
              </a:rPr>
              <a:t>12</a:t>
            </a:r>
            <a:r>
              <a:rPr lang="en-US">
                <a:latin typeface="Tahoma" charset="0"/>
                <a:ea typeface="ＭＳ Ｐゴシック" charset="0"/>
              </a:rPr>
              <a:t>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WOW!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For binary search this would be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1M x 20 = 20M = 2x10</a:t>
            </a:r>
            <a:r>
              <a:rPr lang="en-US" baseline="30000">
                <a:latin typeface="Tahoma" charset="0"/>
                <a:ea typeface="ＭＳ Ｐゴシック" charset="0"/>
              </a:rPr>
              <a:t>7</a:t>
            </a:r>
            <a:r>
              <a:rPr lang="en-US">
                <a:latin typeface="Tahoma" charset="0"/>
                <a:ea typeface="ＭＳ Ｐゴシック" charset="0"/>
              </a:rPr>
              <a:t>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What a difference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Assume each test takes a nanosecond (10</a:t>
            </a:r>
            <a:r>
              <a:rPr lang="en-US" baseline="30000">
                <a:latin typeface="Tahoma" charset="0"/>
                <a:ea typeface="ＭＳ Ｐゴシック" charset="0"/>
              </a:rPr>
              <a:t>-9</a:t>
            </a:r>
            <a:r>
              <a:rPr lang="en-US">
                <a:latin typeface="Tahoma" charset="0"/>
                <a:ea typeface="ＭＳ Ｐゴシック" charset="0"/>
              </a:rPr>
              <a:t>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For sequential search we need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10</a:t>
            </a:r>
            <a:r>
              <a:rPr lang="en-US" baseline="30000">
                <a:latin typeface="Tahoma" charset="0"/>
                <a:ea typeface="ＭＳ Ｐゴシック" charset="0"/>
              </a:rPr>
              <a:t>12</a:t>
            </a:r>
            <a:r>
              <a:rPr lang="en-US">
                <a:latin typeface="Tahoma" charset="0"/>
                <a:ea typeface="ＭＳ Ｐゴシック" charset="0"/>
              </a:rPr>
              <a:t>(10</a:t>
            </a:r>
            <a:r>
              <a:rPr lang="en-US" baseline="30000">
                <a:latin typeface="Tahoma" charset="0"/>
                <a:ea typeface="ＭＳ Ｐゴシック" charset="0"/>
              </a:rPr>
              <a:t>-9</a:t>
            </a:r>
            <a:r>
              <a:rPr lang="en-US">
                <a:latin typeface="Tahoma" charset="0"/>
                <a:ea typeface="ＭＳ Ｐゴシック" charset="0"/>
              </a:rPr>
              <a:t>) = 10</a:t>
            </a:r>
            <a:r>
              <a:rPr lang="en-US" baseline="30000">
                <a:latin typeface="Tahoma" charset="0"/>
                <a:ea typeface="ＭＳ Ｐゴシック" charset="0"/>
              </a:rPr>
              <a:t>3</a:t>
            </a:r>
            <a:r>
              <a:rPr lang="en-US">
                <a:latin typeface="Tahoma" charset="0"/>
                <a:ea typeface="ＭＳ Ｐゴシック" charset="0"/>
              </a:rPr>
              <a:t> seconds</a:t>
            </a:r>
          </a:p>
          <a:p>
            <a:pPr lvl="4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           = (10</a:t>
            </a:r>
            <a:r>
              <a:rPr lang="en-US" baseline="30000">
                <a:latin typeface="Tahoma" charset="0"/>
                <a:ea typeface="ＭＳ Ｐゴシック" charset="0"/>
              </a:rPr>
              <a:t>3</a:t>
            </a:r>
            <a:r>
              <a:rPr lang="en-US">
                <a:latin typeface="Tahoma" charset="0"/>
                <a:ea typeface="ＭＳ Ｐゴシック" charset="0"/>
              </a:rPr>
              <a:t>)(1 minute/60 seconds)</a:t>
            </a:r>
          </a:p>
          <a:p>
            <a:pPr lvl="4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        = </a:t>
            </a:r>
            <a:r>
              <a:rPr lang="en-US" b="1">
                <a:latin typeface="Tahoma" charset="0"/>
                <a:ea typeface="ＭＳ Ｐゴシック" charset="0"/>
              </a:rPr>
              <a:t>16.6666 minutes </a:t>
            </a:r>
          </a:p>
        </p:txBody>
      </p:sp>
    </p:spTree>
    <p:extLst>
      <p:ext uri="{BB962C8B-B14F-4D97-AF65-F5344CB8AC3E}">
        <p14:creationId xmlns:p14="http://schemas.microsoft.com/office/powerpoint/2010/main" val="135459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5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5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5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5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35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35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35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35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35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11: Queue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rabicParenR" startAt="3"/>
            </a:pPr>
            <a:r>
              <a:rPr lang="en-US" dirty="0">
                <a:solidFill>
                  <a:srgbClr val="FF0000"/>
                </a:solidFill>
              </a:rPr>
              <a:t>Use two indexes</a:t>
            </a:r>
            <a:r>
              <a:rPr lang="en-US" dirty="0"/>
              <a:t> to move down the array in a circular fashion for both offer() and poll()</a:t>
            </a:r>
          </a:p>
          <a:p>
            <a:pPr lvl="2"/>
            <a:r>
              <a:rPr lang="en-US" dirty="0"/>
              <a:t>You did this in Assignment 1</a:t>
            </a:r>
          </a:p>
          <a:p>
            <a:pPr lvl="2"/>
            <a:r>
              <a:rPr lang="en-US" dirty="0"/>
              <a:t>In this case </a:t>
            </a:r>
            <a:r>
              <a:rPr lang="en-US" dirty="0">
                <a:solidFill>
                  <a:srgbClr val="009900"/>
                </a:solidFill>
              </a:rPr>
              <a:t>offer() and poll() are both O(1)</a:t>
            </a:r>
            <a:r>
              <a:rPr lang="en-US" dirty="0"/>
              <a:t> [assuming efficient resizing as discussed previously]</a:t>
            </a:r>
          </a:p>
          <a:p>
            <a:pPr lvl="1"/>
            <a:r>
              <a:rPr lang="en-US" dirty="0"/>
              <a:t>Other Queue implementations can also achieve an O(1) run-time</a:t>
            </a:r>
          </a:p>
          <a:p>
            <a:pPr lvl="2"/>
            <a:r>
              <a:rPr lang="en-US" dirty="0"/>
              <a:t>Circular linked list (singly linked or doubly linked could both work here)</a:t>
            </a:r>
          </a:p>
          <a:p>
            <a:pPr lvl="2"/>
            <a:r>
              <a:rPr lang="en-US" dirty="0"/>
              <a:t>Linked list with front and rear pointer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02F1F-92A7-9C40-B81B-959419CFD51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0226E8E-1998-0E41-BDE4-04EB4648A144}" type="slidenum">
              <a:rPr lang="en-US" sz="1400">
                <a:latin typeface="Arial" charset="0"/>
              </a:rPr>
              <a:pPr eaLnBrk="1" hangingPunct="1"/>
              <a:t>31</a:t>
            </a:fld>
            <a:endParaRPr lang="en-US" sz="1400">
              <a:latin typeface="Arial" charset="0"/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11: Recursion</a:t>
            </a:r>
          </a:p>
        </p:txBody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Recursion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Idea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Some problem P is defined/solved in terms of one or more problems P', which are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identical in nature</a:t>
            </a:r>
            <a:r>
              <a:rPr lang="en-US">
                <a:latin typeface="Tahoma" charset="0"/>
                <a:ea typeface="ＭＳ Ｐゴシック" charset="0"/>
              </a:rPr>
              <a:t> to P but smaller in size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Requirements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1 or more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base cases</a:t>
            </a:r>
            <a:r>
              <a:rPr lang="en-US">
                <a:latin typeface="Tahoma" charset="0"/>
                <a:ea typeface="ＭＳ Ｐゴシック" charset="0"/>
              </a:rPr>
              <a:t> in which no recursive call is made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1 or more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recursive cases</a:t>
            </a:r>
            <a:r>
              <a:rPr lang="en-US">
                <a:latin typeface="Tahoma" charset="0"/>
                <a:ea typeface="ＭＳ Ｐゴシック" charset="0"/>
              </a:rPr>
              <a:t> in which the algorithm is defined in terms of itself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recursive cases must eventually lead to a base case</a:t>
            </a:r>
          </a:p>
        </p:txBody>
      </p:sp>
    </p:spTree>
    <p:extLst>
      <p:ext uri="{BB962C8B-B14F-4D97-AF65-F5344CB8AC3E}">
        <p14:creationId xmlns:p14="http://schemas.microsoft.com/office/powerpoint/2010/main" val="36326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78D3B4F-4F52-E64D-9BE5-507A85CE2E24}" type="slidenum">
              <a:rPr lang="en-US" sz="1400">
                <a:latin typeface="Arial" charset="0"/>
              </a:rPr>
              <a:pPr eaLnBrk="1" hangingPunct="1"/>
              <a:t>32</a:t>
            </a:fld>
            <a:endParaRPr lang="en-US" sz="1400">
              <a:latin typeface="Arial" charset="0"/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11: Recursion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Simple Examples of Recursive Algorithms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 lot of recursive problems have their origins in mathematics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Factorial – N! = 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Iterative definition: N * (N-1) * (N-2) * … * 1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Recursive definition: </a:t>
            </a:r>
          </a:p>
          <a:p>
            <a:pPr lvl="4" eaLnBrk="1" hangingPunct="1">
              <a:buFont typeface="Arial" charset="0"/>
              <a:buNone/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N! = N * (N-1)!	when N &gt; 0</a:t>
            </a:r>
          </a:p>
          <a:p>
            <a:pPr lvl="4" eaLnBrk="1" hangingPunct="1">
              <a:buFont typeface="Arial" charset="0"/>
              <a:buNone/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N! = 1		when N = 0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Let's look at our 3 requirements: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1 base case when N = 0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1 recursive case when N &gt; 0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Since recursive case has argument of N-1, it should always lead to a base case…but does it always?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Be CAREFUL – make sure it always works!</a:t>
            </a:r>
          </a:p>
        </p:txBody>
      </p:sp>
    </p:spTree>
    <p:extLst>
      <p:ext uri="{BB962C8B-B14F-4D97-AF65-F5344CB8AC3E}">
        <p14:creationId xmlns:p14="http://schemas.microsoft.com/office/powerpoint/2010/main" val="15319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8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8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8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38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38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38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38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138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457623F-729C-2347-B765-1EAAD7283388}" type="slidenum">
              <a:rPr lang="en-US" sz="1400">
                <a:latin typeface="Arial" charset="0"/>
              </a:rPr>
              <a:pPr eaLnBrk="1" hangingPunct="1"/>
              <a:t>33</a:t>
            </a:fld>
            <a:endParaRPr lang="en-US" sz="1400">
              <a:latin typeface="Arial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11: Recursion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Let's look at another simple example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Integer Powers – X</a:t>
            </a:r>
            <a:r>
              <a:rPr lang="en-US" baseline="30000">
                <a:latin typeface="Tahoma" charset="0"/>
                <a:ea typeface="ＭＳ Ｐゴシック" charset="0"/>
              </a:rPr>
              <a:t>N</a:t>
            </a:r>
            <a:endParaRPr lang="en-US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Iterative Definition: X * X * X * … * X – N times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Recursive Definition:</a:t>
            </a:r>
          </a:p>
          <a:p>
            <a:pPr lvl="4" eaLnBrk="1" hangingPunct="1">
              <a:buFont typeface="Arial" charset="0"/>
              <a:buNone/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X</a:t>
            </a:r>
            <a:r>
              <a:rPr lang="en-US" baseline="30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N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 = X * X</a:t>
            </a:r>
            <a:r>
              <a:rPr lang="en-US" baseline="30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(N-1)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 	when N &gt; 0</a:t>
            </a:r>
          </a:p>
          <a:p>
            <a:pPr lvl="4" eaLnBrk="1" hangingPunct="1">
              <a:buFont typeface="Arial" charset="0"/>
              <a:buNone/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X</a:t>
            </a:r>
            <a:r>
              <a:rPr lang="en-US" baseline="30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N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 = 1		when N = 0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Our 3 requirements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1 base case when N = 0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1 recursive case when N &gt; 0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Decrementing of N gives similar situation to that of factorial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Normally base case is always reached, unless N is initially negative</a:t>
            </a:r>
          </a:p>
        </p:txBody>
      </p:sp>
    </p:spTree>
    <p:extLst>
      <p:ext uri="{BB962C8B-B14F-4D97-AF65-F5344CB8AC3E}">
        <p14:creationId xmlns:p14="http://schemas.microsoft.com/office/powerpoint/2010/main" val="11892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8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8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8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8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8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38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38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38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38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138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F5B48C5-94FE-8F4A-AF65-5F5BE3F024CE}" type="slidenum">
              <a:rPr lang="en-US" sz="1400">
                <a:latin typeface="Arial" charset="0"/>
              </a:rPr>
              <a:pPr eaLnBrk="1" hangingPunct="1"/>
              <a:t>34</a:t>
            </a:fld>
            <a:endParaRPr lang="en-US" sz="1400">
              <a:latin typeface="Arial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11: Recursion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to code using recursion?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Many recursive programs are very similar to the underlying mathematical definitions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Let's look at Factorial: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public long factorial (int N)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   if (N &lt; 0)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       throw new IllegalArgumentException();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   if (N &lt;= 1)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       return 1;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   return N * factorial(N-1);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}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Note that negative N generates an exception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Function is calling itself, using the result in the return expression</a:t>
            </a:r>
          </a:p>
        </p:txBody>
      </p:sp>
    </p:spTree>
    <p:extLst>
      <p:ext uri="{BB962C8B-B14F-4D97-AF65-F5344CB8AC3E}">
        <p14:creationId xmlns:p14="http://schemas.microsoft.com/office/powerpoint/2010/main" val="27715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8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8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8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38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38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8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8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38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38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38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38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1417E00-8386-3D40-B8C4-CBD443632AAE}" type="slidenum">
              <a:rPr lang="en-US" sz="1400">
                <a:latin typeface="Arial" charset="0"/>
              </a:rPr>
              <a:pPr eaLnBrk="1" hangingPunct="1"/>
              <a:t>35</a:t>
            </a:fld>
            <a:endParaRPr lang="en-US" sz="1400">
              <a:latin typeface="Arial" charset="0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11: Recursion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does recursion work?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2 important ideas allow recursion to work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Activation Record (AR)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 block of memory allocated to store parameters, local variables and the return address during a function/method call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An AR is associated with each method CALL, so if a method is called multiple times, multiple ARs are created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Run-Time Stack (RTS)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Area of computer's memory which maintains ARs in Last In First Out (LIFO) order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Stack idea is intuitive – we will discuss formally soon</a:t>
            </a:r>
          </a:p>
        </p:txBody>
      </p:sp>
    </p:spTree>
    <p:extLst>
      <p:ext uri="{BB962C8B-B14F-4D97-AF65-F5344CB8AC3E}">
        <p14:creationId xmlns:p14="http://schemas.microsoft.com/office/powerpoint/2010/main" val="83160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8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8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8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8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38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38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33D0654-1A07-7C4D-A7B6-279FF3BCEA25}" type="slidenum">
              <a:rPr lang="en-US" sz="1400">
                <a:latin typeface="Arial" charset="0"/>
              </a:rPr>
              <a:pPr eaLnBrk="1" hangingPunct="1"/>
              <a:t>36</a:t>
            </a:fld>
            <a:endParaRPr lang="en-US" sz="1400">
              <a:latin typeface="Arial" charset="0"/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Recursion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When a method is called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AR</a:t>
            </a:r>
            <a:r>
              <a:rPr lang="en-US" dirty="0">
                <a:latin typeface="Tahoma" charset="0"/>
                <a:ea typeface="ＭＳ Ｐゴシック" charset="0"/>
              </a:rPr>
              <a:t> containing the parameters, return address and local variables is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pushed onto the top of the RTS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If the method subsequently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calls itself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 new, distinct AR</a:t>
            </a:r>
            <a:r>
              <a:rPr lang="en-US" dirty="0">
                <a:latin typeface="Tahoma" charset="0"/>
                <a:ea typeface="ＭＳ Ｐゴシック" charset="0"/>
              </a:rPr>
              <a:t> containing new data is pushed onto the top of the RTS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AR at the TOP of the RTS</a:t>
            </a:r>
            <a:r>
              <a:rPr lang="en-US" dirty="0">
                <a:latin typeface="Tahoma" charset="0"/>
                <a:ea typeface="ＭＳ Ｐゴシック" charset="0"/>
              </a:rPr>
              <a:t> represents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currently executing call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ARs below represent previous calls that are waiting to be returned to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When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top call terminates</a:t>
            </a:r>
            <a:r>
              <a:rPr lang="en-US" dirty="0">
                <a:latin typeface="Tahoma" charset="0"/>
                <a:ea typeface="ＭＳ Ｐゴシック" charset="0"/>
              </a:rPr>
              <a:t>, control returns to the address from top AR and then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top AR is popped from the RTS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See Example9.java </a:t>
            </a:r>
          </a:p>
        </p:txBody>
      </p:sp>
    </p:spTree>
    <p:extLst>
      <p:ext uri="{BB962C8B-B14F-4D97-AF65-F5344CB8AC3E}">
        <p14:creationId xmlns:p14="http://schemas.microsoft.com/office/powerpoint/2010/main" val="275441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8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8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8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8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8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38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CAE3354-772C-B14C-9041-50D152DBB00E}" type="slidenum">
              <a:rPr lang="en-US" sz="1400">
                <a:latin typeface="Arial" charset="0"/>
              </a:rPr>
              <a:pPr eaLnBrk="1" hangingPunct="1"/>
              <a:t>37</a:t>
            </a:fld>
            <a:endParaRPr lang="en-US" sz="1400">
              <a:latin typeface="Arial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Recursion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77200" cy="50292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Let's look at one more simple example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Sequential Search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Find key in an array by checking each item in sequence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 know how to do this iteratively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Simple for loop or while loop to go through each item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We have done this with the contains() method for both the dynamic array bag and the linked bag</a:t>
            </a:r>
          </a:p>
          <a:p>
            <a:pPr lvl="3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Let's see how to do it recursively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Remember to always consider the problem in terms of a smaller problem of the same type</a:t>
            </a:r>
          </a:p>
          <a:p>
            <a:pPr lvl="3" eaLnBrk="1" hangingPunct="1"/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Remember that we need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Base case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Recursive case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Recursive calls must lead to base case</a:t>
            </a:r>
          </a:p>
        </p:txBody>
      </p:sp>
    </p:spTree>
    <p:extLst>
      <p:ext uri="{BB962C8B-B14F-4D97-AF65-F5344CB8AC3E}">
        <p14:creationId xmlns:p14="http://schemas.microsoft.com/office/powerpoint/2010/main" val="160342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1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1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41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41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41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55CACFD-37C2-434C-BE28-4821DD62A469}" type="slidenum">
              <a:rPr lang="en-US" sz="1400">
                <a:latin typeface="Arial" charset="0"/>
              </a:rPr>
              <a:pPr eaLnBrk="1" hangingPunct="1"/>
              <a:t>38</a:t>
            </a:fld>
            <a:endParaRPr lang="en-US" sz="1400">
              <a:latin typeface="Arial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Recursion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 order to search for a key in an array of length N we check the length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If length == 0, we are done (base case not found)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Q: How is "length" changed between calls?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A: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Logical length</a:t>
            </a:r>
            <a:r>
              <a:rPr lang="en-US" dirty="0">
                <a:latin typeface="Tahoma" charset="0"/>
                <a:ea typeface="ＭＳ Ｐゴシック" charset="0"/>
              </a:rPr>
              <a:t> is checked and updated via indices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This is commonly done with recursive methods on arrays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Else check the first element of the array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If first element == key, we are done (base case found)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Else Sequential Search the remaining N-1 elements (recursive case)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Once we have this idea, we can quickly convert it into code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See </a:t>
            </a:r>
            <a:r>
              <a:rPr lang="en-US" dirty="0" err="1">
                <a:latin typeface="Tahoma" charset="0"/>
                <a:ea typeface="ＭＳ Ｐゴシック" charset="0"/>
              </a:rPr>
              <a:t>SeqSDemo.java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42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42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42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42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12: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05800" cy="5029200"/>
          </a:xfrm>
        </p:spPr>
        <p:txBody>
          <a:bodyPr/>
          <a:lstStyle/>
          <a:p>
            <a:pPr lvl="1"/>
            <a:r>
              <a:rPr lang="en-US" dirty="0"/>
              <a:t>Let’s also consider recursive sequential search of a </a:t>
            </a:r>
            <a:r>
              <a:rPr lang="en-US" dirty="0">
                <a:solidFill>
                  <a:srgbClr val="FF0000"/>
                </a:solidFill>
              </a:rPr>
              <a:t>linked list</a:t>
            </a:r>
          </a:p>
          <a:p>
            <a:pPr lvl="2"/>
            <a:r>
              <a:rPr lang="en-US" dirty="0"/>
              <a:t>What is similar and what is different from the array based version?</a:t>
            </a:r>
          </a:p>
          <a:p>
            <a:pPr lvl="2"/>
            <a:r>
              <a:rPr lang="en-US" dirty="0"/>
              <a:t>Discuss</a:t>
            </a:r>
          </a:p>
          <a:p>
            <a:pPr lvl="3"/>
            <a:r>
              <a:rPr lang="en-US" dirty="0"/>
              <a:t>Base case not found?</a:t>
            </a:r>
          </a:p>
          <a:p>
            <a:pPr lvl="3"/>
            <a:r>
              <a:rPr lang="en-US" dirty="0"/>
              <a:t>Base case found?</a:t>
            </a:r>
          </a:p>
          <a:p>
            <a:pPr lvl="3"/>
            <a:r>
              <a:rPr lang="en-US" dirty="0"/>
              <a:t>Recursive case?</a:t>
            </a:r>
          </a:p>
          <a:p>
            <a:pPr lvl="2"/>
            <a:r>
              <a:rPr lang="en-US" dirty="0"/>
              <a:t>Be careful with special cases!</a:t>
            </a:r>
          </a:p>
          <a:p>
            <a:pPr lvl="3"/>
            <a:r>
              <a:rPr lang="en-US" dirty="0"/>
              <a:t>Consider base case of  </a:t>
            </a:r>
            <a:r>
              <a:rPr lang="en-US" dirty="0" err="1">
                <a:latin typeface="Courier New"/>
                <a:cs typeface="Courier New"/>
              </a:rPr>
              <a:t>list.getNextNode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ourier New"/>
                <a:cs typeface="Courier New"/>
              </a:rPr>
              <a:t>== null</a:t>
            </a:r>
          </a:p>
          <a:p>
            <a:pPr lvl="3"/>
            <a:r>
              <a:rPr lang="en-US" dirty="0"/>
              <a:t>What if list is initially empty?</a:t>
            </a:r>
          </a:p>
          <a:p>
            <a:pPr lvl="2"/>
            <a:r>
              <a:rPr lang="en-US" dirty="0"/>
              <a:t>See </a:t>
            </a:r>
            <a:r>
              <a:rPr lang="en-US" dirty="0" err="1"/>
              <a:t>SeqSLinked.java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02F1F-92A7-9C40-B81B-959419CFD51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9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D7F0344-E9FE-A747-9CF2-4A160809A1EF}" type="slidenum">
              <a:rPr lang="en-US" sz="1400">
                <a:latin typeface="Arial" charset="0"/>
              </a:rPr>
              <a:pPr eaLnBrk="1" hangingPunct="1"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9: Algorithm Analysis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For binary search we need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2x10</a:t>
            </a:r>
            <a:r>
              <a:rPr lang="en-US" baseline="30000" dirty="0">
                <a:latin typeface="Tahoma" charset="0"/>
                <a:ea typeface="ＭＳ Ｐゴシック" charset="0"/>
              </a:rPr>
              <a:t>7</a:t>
            </a:r>
            <a:r>
              <a:rPr lang="en-US" dirty="0">
                <a:latin typeface="Tahoma" charset="0"/>
                <a:ea typeface="ＭＳ Ｐゴシック" charset="0"/>
              </a:rPr>
              <a:t>(10</a:t>
            </a:r>
            <a:r>
              <a:rPr lang="en-US" baseline="30000" dirty="0">
                <a:latin typeface="Tahoma" charset="0"/>
                <a:ea typeface="ＭＳ Ｐゴシック" charset="0"/>
              </a:rPr>
              <a:t>-9</a:t>
            </a:r>
            <a:r>
              <a:rPr lang="en-US" dirty="0">
                <a:latin typeface="Tahoma" charset="0"/>
                <a:ea typeface="ＭＳ Ｐゴシック" charset="0"/>
              </a:rPr>
              <a:t>) = </a:t>
            </a:r>
            <a:r>
              <a:rPr lang="en-US" b="1" dirty="0">
                <a:latin typeface="Tahoma" charset="0"/>
                <a:ea typeface="ＭＳ Ｐゴシック" charset="0"/>
              </a:rPr>
              <a:t>0.02 sec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The difference is amazing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Just rethinking our algorithm takes us from something that would take minutes to something that just takes a fraction of a second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Other examples can have even more extreme differences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See CS 1501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By analyzing our algorithm BEFORE implementing it, we can thus avoid implementing algorithms that will require too much time to run</a:t>
            </a:r>
          </a:p>
          <a:p>
            <a:pPr lvl="3" eaLnBrk="1" hangingPunct="1"/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A little analysis saves us a lot of programming!</a:t>
            </a:r>
          </a:p>
        </p:txBody>
      </p:sp>
    </p:spTree>
    <p:extLst>
      <p:ext uri="{BB962C8B-B14F-4D97-AF65-F5344CB8AC3E}">
        <p14:creationId xmlns:p14="http://schemas.microsoft.com/office/powerpoint/2010/main" val="155661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5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5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5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35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35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5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E1730C9-4C9A-2847-BBAD-D8E16C8E969C}" type="slidenum">
              <a:rPr lang="en-US" sz="1400">
                <a:latin typeface="Arial" charset="0"/>
              </a:rPr>
              <a:pPr eaLnBrk="1" hangingPunct="1"/>
              <a:t>40</a:t>
            </a:fld>
            <a:endParaRPr lang="en-US" sz="1400">
              <a:latin typeface="Arial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Recursion and Divide and Conquer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So far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Recursive algorithms that we have seen (see text for more) are simple, and probably would NOT be done recursively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iterative solutions work fine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They are just used to demonstrate how recursion works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However, recursion often suggests approaches to problem solving that are more logical and easier than without it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For example,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4033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40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15137BE-251D-0547-B161-5FEC0E111958}" type="slidenum">
              <a:rPr lang="en-US" sz="1400">
                <a:latin typeface="Arial" charset="0"/>
              </a:rPr>
              <a:pPr eaLnBrk="1" hangingPunct="1"/>
              <a:t>41</a:t>
            </a:fld>
            <a:endParaRPr lang="en-US" sz="1400">
              <a:latin typeface="Arial" charset="0"/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12: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Recursion and Divide and Conquer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Let's look at one of our earlier recursive problems –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Power function</a:t>
            </a:r>
            <a:r>
              <a:rPr lang="en-US" dirty="0">
                <a:latin typeface="Tahoma" charset="0"/>
                <a:ea typeface="ＭＳ Ｐゴシック" charset="0"/>
              </a:rPr>
              <a:t>, X</a:t>
            </a:r>
            <a:r>
              <a:rPr lang="en-US" baseline="30000" dirty="0">
                <a:latin typeface="Tahoma" charset="0"/>
                <a:ea typeface="ＭＳ Ｐゴシック" charset="0"/>
              </a:rPr>
              <a:t>N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have already seen a simple iterative solution using a for loop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have already seen and discussed a simple recursive solution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Note that the recursive solution does recursive calls rather than loop iterations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However both algorithms have the same runtime:</a:t>
            </a:r>
          </a:p>
          <a:p>
            <a:pPr lvl="4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We must do O(N) multiplications to complete the problem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Can we come up with a solution that is better in terms of runtime?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Let's try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1637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5BD7DC7-F4B3-B644-B9B9-05E7777839C1}" type="slidenum">
              <a:rPr lang="en-US" sz="1400">
                <a:latin typeface="Arial" charset="0"/>
              </a:rPr>
              <a:pPr eaLnBrk="1" hangingPunct="1"/>
              <a:t>42</a:t>
            </a:fld>
            <a:endParaRPr lang="en-US" sz="1400">
              <a:latin typeface="Arial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Recursion and Divide and Conquer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Divide and Conquer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The idea is that a problem can be solved by breaking it down to one or more "smaller" problems in a systematic way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Usually the </a:t>
            </a:r>
            <a:r>
              <a:rPr lang="en-US" dirty="0" err="1">
                <a:latin typeface="Tahoma" charset="0"/>
                <a:ea typeface="ＭＳ Ｐゴシック" charset="0"/>
              </a:rPr>
              <a:t>subproblem</a:t>
            </a:r>
            <a:r>
              <a:rPr lang="en-US" dirty="0">
                <a:latin typeface="Tahoma" charset="0"/>
                <a:ea typeface="ＭＳ Ｐゴシック" charset="0"/>
              </a:rPr>
              <a:t>(s) are a </a:t>
            </a:r>
            <a:r>
              <a:rPr lang="en-US" dirty="0">
                <a:solidFill>
                  <a:srgbClr val="009900"/>
                </a:solidFill>
                <a:latin typeface="Tahoma" charset="0"/>
                <a:ea typeface="ＭＳ Ｐゴシック" charset="0"/>
              </a:rPr>
              <a:t>fraction of the size </a:t>
            </a:r>
            <a:r>
              <a:rPr lang="en-US" dirty="0">
                <a:latin typeface="Tahoma" charset="0"/>
                <a:ea typeface="ＭＳ Ｐゴシック" charset="0"/>
              </a:rPr>
              <a:t>of the original problem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Note how this differs from the more general recursive definition where they must be simply smaller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Usually the </a:t>
            </a:r>
            <a:r>
              <a:rPr lang="en-US" dirty="0" err="1">
                <a:latin typeface="Tahoma" charset="0"/>
                <a:ea typeface="ＭＳ Ｐゴシック" charset="0"/>
              </a:rPr>
              <a:t>subproblems</a:t>
            </a:r>
            <a:r>
              <a:rPr lang="en-US" dirty="0">
                <a:latin typeface="Tahoma" charset="0"/>
                <a:ea typeface="ＭＳ Ｐゴシック" charset="0"/>
              </a:rPr>
              <a:t>(s) are </a:t>
            </a:r>
            <a:r>
              <a:rPr lang="en-US" dirty="0">
                <a:solidFill>
                  <a:srgbClr val="009900"/>
                </a:solidFill>
                <a:latin typeface="Tahoma" charset="0"/>
                <a:ea typeface="ＭＳ Ｐゴシック" charset="0"/>
              </a:rPr>
              <a:t>identical in nature </a:t>
            </a:r>
            <a:r>
              <a:rPr lang="en-US" dirty="0">
                <a:latin typeface="Tahoma" charset="0"/>
                <a:ea typeface="ＭＳ Ｐゴシック" charset="0"/>
              </a:rPr>
              <a:t>to the original problem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It is fairly clear why these algorithms can typically be solved quite nicely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225653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B4FD728-53BA-0B40-872C-1914964AB1EA}" type="slidenum">
              <a:rPr lang="en-US" sz="1400">
                <a:latin typeface="Arial" charset="0"/>
              </a:rPr>
              <a:pPr eaLnBrk="1" hangingPunct="1"/>
              <a:t>43</a:t>
            </a:fld>
            <a:endParaRPr lang="en-US" sz="1400">
              <a:latin typeface="Arial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Recursion and Divide and Conquer</a:t>
            </a: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457200" y="1143000"/>
            <a:ext cx="822642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04" name="Rectangle 4"/>
          <p:cNvSpPr>
            <a:spLocks noChangeArrowheads="1"/>
          </p:cNvSpPr>
          <p:nvPr/>
        </p:nvSpPr>
        <p:spPr bwMode="auto">
          <a:xfrm>
            <a:off x="457200" y="1752600"/>
            <a:ext cx="411321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05" name="Rectangle 5"/>
          <p:cNvSpPr>
            <a:spLocks noChangeArrowheads="1"/>
          </p:cNvSpPr>
          <p:nvPr/>
        </p:nvSpPr>
        <p:spPr bwMode="auto">
          <a:xfrm>
            <a:off x="457200" y="2362200"/>
            <a:ext cx="2057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06" name="Rectangle 6"/>
          <p:cNvSpPr>
            <a:spLocks noChangeArrowheads="1"/>
          </p:cNvSpPr>
          <p:nvPr/>
        </p:nvSpPr>
        <p:spPr bwMode="auto">
          <a:xfrm>
            <a:off x="457200" y="2971800"/>
            <a:ext cx="103346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07" name="Rectangle 7"/>
          <p:cNvSpPr>
            <a:spLocks noChangeArrowheads="1"/>
          </p:cNvSpPr>
          <p:nvPr/>
        </p:nvSpPr>
        <p:spPr bwMode="auto">
          <a:xfrm>
            <a:off x="457200" y="3581400"/>
            <a:ext cx="5207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08" name="Rectangle 8"/>
          <p:cNvSpPr>
            <a:spLocks noChangeArrowheads="1"/>
          </p:cNvSpPr>
          <p:nvPr/>
        </p:nvSpPr>
        <p:spPr bwMode="auto">
          <a:xfrm>
            <a:off x="457200" y="4191000"/>
            <a:ext cx="26511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09" name="Rectangle 9"/>
          <p:cNvSpPr>
            <a:spLocks noChangeArrowheads="1"/>
          </p:cNvSpPr>
          <p:nvPr/>
        </p:nvSpPr>
        <p:spPr bwMode="auto">
          <a:xfrm>
            <a:off x="457200" y="4800600"/>
            <a:ext cx="13652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0" name="Rectangle 10"/>
          <p:cNvSpPr>
            <a:spLocks noChangeArrowheads="1"/>
          </p:cNvSpPr>
          <p:nvPr/>
        </p:nvSpPr>
        <p:spPr bwMode="auto">
          <a:xfrm>
            <a:off x="457200" y="5410200"/>
            <a:ext cx="7302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028" name="Text Box 11"/>
          <p:cNvSpPr txBox="1">
            <a:spLocks noChangeArrowheads="1"/>
          </p:cNvSpPr>
          <p:nvPr/>
        </p:nvSpPr>
        <p:spPr bwMode="auto">
          <a:xfrm>
            <a:off x="1676400" y="3048000"/>
            <a:ext cx="701040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800" dirty="0"/>
              <a:t>We can think of each lower level as solving the same problem as the level above</a:t>
            </a:r>
          </a:p>
          <a:p>
            <a:pPr lvl="1" algn="l" eaLnBrk="1" hangingPunct="1">
              <a:spcBef>
                <a:spcPct val="50000"/>
              </a:spcBef>
              <a:buFont typeface="Marlett" charset="0"/>
              <a:buChar char="4"/>
            </a:pPr>
            <a:r>
              <a:rPr lang="en-US" sz="2400" dirty="0"/>
              <a:t>The only difference in each level is the size of the problem, which is ½ of that of the level above it</a:t>
            </a:r>
          </a:p>
          <a:p>
            <a:pPr lvl="1" algn="l" eaLnBrk="1" hangingPunct="1">
              <a:spcBef>
                <a:spcPct val="50000"/>
              </a:spcBef>
              <a:buFont typeface="Marlett" charset="0"/>
              <a:buChar char="4"/>
            </a:pPr>
            <a:r>
              <a:rPr lang="en-US" sz="2400" dirty="0"/>
              <a:t>Note how quickly the problem size is reduced</a:t>
            </a:r>
          </a:p>
          <a:p>
            <a:pPr lvl="1" algn="l" eaLnBrk="1" hangingPunct="1">
              <a:spcBef>
                <a:spcPct val="50000"/>
              </a:spcBef>
              <a:buFont typeface="Marlett" charset="0"/>
              <a:buChar char="4"/>
            </a:pPr>
            <a:r>
              <a:rPr lang="en-US" sz="2400" dirty="0"/>
              <a:t>We have seen this already with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3492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0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0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0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0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0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0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0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4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14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14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003" grpId="0" animBg="1"/>
      <p:bldP spid="1408004" grpId="0" animBg="1"/>
      <p:bldP spid="1408005" grpId="0" animBg="1"/>
      <p:bldP spid="1408006" grpId="0" animBg="1"/>
      <p:bldP spid="1408007" grpId="0" animBg="1"/>
      <p:bldP spid="1408008" grpId="0" animBg="1"/>
      <p:bldP spid="1408009" grpId="0" animBg="1"/>
      <p:bldP spid="1408010" grpId="0" animBg="1"/>
      <p:bldP spid="214028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13: Exam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One</a:t>
            </a:r>
          </a:p>
          <a:p>
            <a:pPr lvl="1"/>
            <a:r>
              <a:rPr lang="en-US" dirty="0"/>
              <a:t>Material up to and including </a:t>
            </a:r>
            <a:r>
              <a:rPr lang="en-US"/>
              <a:t>Lecture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02F1F-92A7-9C40-B81B-959419CFD51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0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38B1769-CCC0-5F4B-8390-050D48137A99}" type="slidenum">
              <a:rPr lang="en-US" sz="1400">
                <a:latin typeface="Arial" charset="0"/>
              </a:rPr>
              <a:pPr eaLnBrk="1" hangingPunct="1"/>
              <a:t>45</a:t>
            </a:fld>
            <a:endParaRPr lang="en-US" sz="1400">
              <a:latin typeface="Arial" charset="0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Divide and Conquer Power Function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00" lvl="1" indent="-495300" eaLnBrk="1" hangingPunct="1"/>
            <a:r>
              <a:rPr lang="en-US" dirty="0">
                <a:latin typeface="Tahoma" charset="0"/>
                <a:ea typeface="ＭＳ Ｐゴシック" charset="0"/>
              </a:rPr>
              <a:t>How can we apply this to the Power </a:t>
            </a:r>
            <a:r>
              <a:rPr lang="en-US" dirty="0" err="1">
                <a:latin typeface="Tahoma" charset="0"/>
                <a:ea typeface="ＭＳ Ｐゴシック" charset="0"/>
              </a:rPr>
              <a:t>fn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We typically need to consider two important things: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How do we break up or "divide" the problem into 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subproblems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?</a:t>
            </a:r>
          </a:p>
          <a:p>
            <a:pPr marL="2171700" lvl="4" indent="-342900" eaLnBrk="1" hangingPunct="1">
              <a:buFont typeface="Tahoma" charset="0"/>
              <a:buChar char="–"/>
            </a:pPr>
            <a:r>
              <a:rPr lang="en-US" dirty="0">
                <a:latin typeface="Tahoma" charset="0"/>
                <a:ea typeface="ＭＳ Ｐゴシック" charset="0"/>
              </a:rPr>
              <a:t>In other words,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what do we do to the data to process it before making our recursive call(s)?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How do we use the solutions of the 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subproblems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to generate the solution of the original problem?</a:t>
            </a:r>
          </a:p>
          <a:p>
            <a:pPr marL="2171700" lvl="4" indent="-342900" eaLnBrk="1" hangingPunct="1">
              <a:buFont typeface="Tahoma" charset="0"/>
              <a:buChar char="–"/>
            </a:pPr>
            <a:r>
              <a:rPr lang="en-US" dirty="0">
                <a:latin typeface="Tahoma" charset="0"/>
                <a:ea typeface="ＭＳ Ｐゴシック" charset="0"/>
              </a:rPr>
              <a:t>In other words, after the recursive calls complete, what do we do with the results?</a:t>
            </a:r>
          </a:p>
          <a:p>
            <a:pPr marL="2171700" lvl="4" indent="-342900" eaLnBrk="1" hangingPunct="1">
              <a:buFont typeface="Tahoma" charset="0"/>
              <a:buChar char="–"/>
            </a:pPr>
            <a:r>
              <a:rPr lang="en-US" dirty="0">
                <a:latin typeface="Tahoma" charset="0"/>
                <a:ea typeface="ＭＳ Ｐゴシック" charset="0"/>
              </a:rPr>
              <a:t>You can also think of this is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“how do we put the pieces back together?”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For X</a:t>
            </a:r>
            <a:r>
              <a:rPr lang="en-US" baseline="30000" dirty="0">
                <a:latin typeface="Tahoma" charset="0"/>
                <a:ea typeface="ＭＳ Ｐゴシック" charset="0"/>
              </a:rPr>
              <a:t>N</a:t>
            </a:r>
            <a:r>
              <a:rPr lang="en-US" dirty="0">
                <a:latin typeface="Tahoma" charset="0"/>
                <a:ea typeface="ＭＳ Ｐゴシック" charset="0"/>
              </a:rPr>
              <a:t> the problem "size" is the exponent, N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So a </a:t>
            </a:r>
            <a:r>
              <a:rPr lang="en-US" dirty="0" err="1">
                <a:latin typeface="Tahoma" charset="0"/>
                <a:ea typeface="ＭＳ Ｐゴシック" charset="0"/>
              </a:rPr>
              <a:t>subproblem</a:t>
            </a:r>
            <a:r>
              <a:rPr lang="en-US" dirty="0">
                <a:latin typeface="Tahoma" charset="0"/>
                <a:ea typeface="ＭＳ Ｐゴシック" charset="0"/>
              </a:rPr>
              <a:t> would be the same problem with a smaller N</a:t>
            </a:r>
          </a:p>
        </p:txBody>
      </p:sp>
    </p:spTree>
    <p:extLst>
      <p:ext uri="{BB962C8B-B14F-4D97-AF65-F5344CB8AC3E}">
        <p14:creationId xmlns:p14="http://schemas.microsoft.com/office/powerpoint/2010/main" val="5375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0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0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0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0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0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40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05D1D87-BFC2-8B4F-9C97-F395813B278F}" type="slidenum">
              <a:rPr lang="en-US" sz="1400">
                <a:latin typeface="Arial" charset="0"/>
              </a:rPr>
              <a:pPr eaLnBrk="1" hangingPunct="1"/>
              <a:t>46</a:t>
            </a:fld>
            <a:endParaRPr lang="en-US" sz="1400">
              <a:latin typeface="Arial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Divide and Conquer Power Function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153400" cy="5029200"/>
          </a:xfrm>
        </p:spPr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Let's try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cutting N in half</a:t>
            </a:r>
            <a:r>
              <a:rPr lang="en-US" dirty="0">
                <a:latin typeface="Tahoma" charset="0"/>
                <a:ea typeface="ＭＳ Ｐゴシック" charset="0"/>
              </a:rPr>
              <a:t> – use N/2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1) We want to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define X</a:t>
            </a:r>
            <a:r>
              <a:rPr lang="en-US" baseline="300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somehow in terms of X</a:t>
            </a:r>
            <a:r>
              <a:rPr lang="en-US" baseline="300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N/2</a:t>
            </a:r>
            <a:endParaRPr lang="en-US" dirty="0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 can't forget the base case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2) We need to determine how the original problem is solved in terms of the solution X</a:t>
            </a:r>
            <a:r>
              <a:rPr lang="en-US" baseline="30000" dirty="0">
                <a:latin typeface="Tahoma" charset="0"/>
                <a:ea typeface="ＭＳ Ｐゴシック" charset="0"/>
              </a:rPr>
              <a:t>N/2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Do on board (and see notes below)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Will this be an improvement over the other 2 versions of the function?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Problem size is being cut in half each time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Informal analysis shows we only need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O(log</a:t>
            </a:r>
            <a:r>
              <a:rPr lang="en-US" baseline="-250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N) multiplications</a:t>
            </a:r>
            <a:r>
              <a:rPr lang="en-US" dirty="0">
                <a:latin typeface="Tahoma" charset="0"/>
                <a:ea typeface="ＭＳ Ｐゴシック" charset="0"/>
              </a:rPr>
              <a:t> in this case (see text 7.25-7.27)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Same idea as the analysis for binary search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We know this is a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big improvement over O(N)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Let's look at the code – </a:t>
            </a:r>
            <a:r>
              <a:rPr lang="en-US" dirty="0" err="1">
                <a:latin typeface="Tahoma" charset="0"/>
                <a:ea typeface="ＭＳ Ｐゴシック" charset="0"/>
              </a:rPr>
              <a:t>Power.java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41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97BA-4600-794F-8B37-F74A2B5C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14: Divide and Conquer Power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DF23-6FF8-C047-9C77-F3BADD6F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Caution:</a:t>
            </a:r>
          </a:p>
          <a:p>
            <a:pPr lvl="1"/>
            <a:r>
              <a:rPr lang="en-US" dirty="0"/>
              <a:t>Recursive calls spawn other recursive calls</a:t>
            </a:r>
          </a:p>
          <a:p>
            <a:pPr lvl="1"/>
            <a:r>
              <a:rPr lang="en-US" dirty="0"/>
              <a:t>It is VERY important to understand how these calls proceed when analyzing / utilizing recursive algorithms</a:t>
            </a:r>
          </a:p>
          <a:p>
            <a:pPr lvl="2"/>
            <a:r>
              <a:rPr lang="en-US" dirty="0"/>
              <a:t>Sometimes a correct algorithm is not necessarily a desirable one, even if it “seems” good</a:t>
            </a:r>
          </a:p>
          <a:p>
            <a:pPr lvl="1"/>
            <a:r>
              <a:rPr lang="en-US" dirty="0"/>
              <a:t>Consider X</a:t>
            </a:r>
            <a:r>
              <a:rPr lang="en-US" baseline="30000" dirty="0"/>
              <a:t>N</a:t>
            </a:r>
            <a:r>
              <a:rPr lang="en-US" dirty="0"/>
              <a:t> as we have just discussed</a:t>
            </a:r>
          </a:p>
          <a:p>
            <a:pPr lvl="1"/>
            <a:r>
              <a:rPr lang="en-US" dirty="0"/>
              <a:t>Let’s look at the problem expressed in two different, but mathematically equivalent ways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1B327-9435-A94B-B272-492925AC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02F1F-92A7-9C40-B81B-959419CFD51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3710-A98A-8C4F-B956-414C3F6C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14: Divide and Conquer Power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4809-A4E6-534D-9BC4-12F2308909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Solution we just discussed: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F00"/>
                </a:solidFill>
              </a:rPr>
              <a:t>X</a:t>
            </a:r>
            <a:r>
              <a:rPr lang="en-US" sz="2000" baseline="30000" dirty="0">
                <a:solidFill>
                  <a:srgbClr val="008F00"/>
                </a:solidFill>
              </a:rPr>
              <a:t>N</a:t>
            </a:r>
            <a:r>
              <a:rPr lang="en-US" sz="2000" dirty="0">
                <a:solidFill>
                  <a:srgbClr val="008F00"/>
                </a:solidFill>
              </a:rPr>
              <a:t> = (X</a:t>
            </a:r>
            <a:r>
              <a:rPr lang="en-US" sz="2000" baseline="30000" dirty="0">
                <a:solidFill>
                  <a:srgbClr val="008F00"/>
                </a:solidFill>
              </a:rPr>
              <a:t>N/2</a:t>
            </a:r>
            <a:r>
              <a:rPr lang="en-US" sz="2000" dirty="0">
                <a:solidFill>
                  <a:srgbClr val="008F00"/>
                </a:solidFill>
              </a:rPr>
              <a:t>)</a:t>
            </a:r>
            <a:r>
              <a:rPr lang="en-US" sz="2000" baseline="30000" dirty="0">
                <a:solidFill>
                  <a:srgbClr val="008F00"/>
                </a:solidFill>
              </a:rPr>
              <a:t>2</a:t>
            </a:r>
            <a:r>
              <a:rPr lang="en-US" sz="2000" dirty="0">
                <a:solidFill>
                  <a:srgbClr val="008F00"/>
                </a:solidFill>
              </a:rPr>
              <a:t>      N even, &gt; 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F00"/>
                </a:solidFill>
              </a:rPr>
              <a:t>X</a:t>
            </a:r>
            <a:r>
              <a:rPr lang="en-US" sz="2000" baseline="30000" dirty="0">
                <a:solidFill>
                  <a:srgbClr val="008F00"/>
                </a:solidFill>
              </a:rPr>
              <a:t>N</a:t>
            </a:r>
            <a:r>
              <a:rPr lang="en-US" sz="2000" dirty="0">
                <a:solidFill>
                  <a:srgbClr val="008F00"/>
                </a:solidFill>
              </a:rPr>
              <a:t> = X*(X</a:t>
            </a:r>
            <a:r>
              <a:rPr lang="en-US" sz="2000" baseline="30000" dirty="0">
                <a:solidFill>
                  <a:srgbClr val="008F00"/>
                </a:solidFill>
              </a:rPr>
              <a:t>N/2</a:t>
            </a:r>
            <a:r>
              <a:rPr lang="en-US" sz="2000" dirty="0">
                <a:solidFill>
                  <a:srgbClr val="008F00"/>
                </a:solidFill>
              </a:rPr>
              <a:t>)</a:t>
            </a:r>
            <a:r>
              <a:rPr lang="en-US" sz="2000" baseline="30000" dirty="0">
                <a:solidFill>
                  <a:srgbClr val="008F00"/>
                </a:solidFill>
              </a:rPr>
              <a:t>2</a:t>
            </a:r>
            <a:r>
              <a:rPr lang="en-US" sz="2000" dirty="0">
                <a:solidFill>
                  <a:srgbClr val="008F00"/>
                </a:solidFill>
              </a:rPr>
              <a:t>  N odd, &gt; 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F00"/>
                </a:solidFill>
              </a:rPr>
              <a:t>X</a:t>
            </a:r>
            <a:r>
              <a:rPr lang="en-US" sz="2000" baseline="30000" dirty="0">
                <a:solidFill>
                  <a:srgbClr val="008F00"/>
                </a:solidFill>
              </a:rPr>
              <a:t>N</a:t>
            </a:r>
            <a:r>
              <a:rPr lang="en-US" sz="2000" dirty="0">
                <a:solidFill>
                  <a:srgbClr val="008F00"/>
                </a:solidFill>
              </a:rPr>
              <a:t> = 1             N = 0</a:t>
            </a:r>
          </a:p>
          <a:p>
            <a:endParaRPr lang="en-US" sz="2000" dirty="0"/>
          </a:p>
          <a:p>
            <a:r>
              <a:rPr lang="en-US" sz="2000" dirty="0"/>
              <a:t>Analysis for this is similar to that of Binary Search</a:t>
            </a:r>
          </a:p>
          <a:p>
            <a:r>
              <a:rPr lang="en-US" sz="2000" dirty="0"/>
              <a:t>Run-time stack grows to height of ~</a:t>
            </a:r>
            <a:r>
              <a:rPr lang="en-US" sz="2000" dirty="0" err="1"/>
              <a:t>lgN</a:t>
            </a:r>
            <a:endParaRPr lang="en-US" sz="2000" dirty="0"/>
          </a:p>
          <a:p>
            <a:r>
              <a:rPr lang="en-US" sz="2000" dirty="0"/>
              <a:t>At each level we do one or two multiplications</a:t>
            </a:r>
          </a:p>
          <a:p>
            <a:pPr lvl="1"/>
            <a:r>
              <a:rPr lang="en-US" sz="1600" dirty="0"/>
              <a:t>One for the square (always)</a:t>
            </a:r>
          </a:p>
          <a:p>
            <a:pPr lvl="1"/>
            <a:r>
              <a:rPr lang="en-US" sz="1600" dirty="0"/>
              <a:t>One for odd N (sometimes)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FEC8A-5EBB-4644-A9A9-7E44FC15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29200"/>
          </a:xfrm>
        </p:spPr>
        <p:txBody>
          <a:bodyPr/>
          <a:lstStyle/>
          <a:p>
            <a:r>
              <a:rPr lang="en-US" sz="2400" dirty="0"/>
              <a:t>Alternate solution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96633"/>
                </a:solidFill>
              </a:rPr>
              <a:t>X</a:t>
            </a:r>
            <a:r>
              <a:rPr lang="en-US" sz="2000" baseline="30000" dirty="0">
                <a:solidFill>
                  <a:srgbClr val="996633"/>
                </a:solidFill>
              </a:rPr>
              <a:t>N</a:t>
            </a:r>
            <a:r>
              <a:rPr lang="en-US" sz="2000" dirty="0">
                <a:solidFill>
                  <a:srgbClr val="996633"/>
                </a:solidFill>
              </a:rPr>
              <a:t> = (X</a:t>
            </a:r>
            <a:r>
              <a:rPr lang="en-US" sz="2000" baseline="30000" dirty="0">
                <a:solidFill>
                  <a:srgbClr val="996633"/>
                </a:solidFill>
              </a:rPr>
              <a:t>N/2</a:t>
            </a:r>
            <a:r>
              <a:rPr lang="en-US" sz="2000" dirty="0">
                <a:solidFill>
                  <a:srgbClr val="996633"/>
                </a:solidFill>
              </a:rPr>
              <a:t>)(X</a:t>
            </a:r>
            <a:r>
              <a:rPr lang="en-US" sz="2000" baseline="30000" dirty="0">
                <a:solidFill>
                  <a:srgbClr val="996633"/>
                </a:solidFill>
              </a:rPr>
              <a:t>N/2</a:t>
            </a:r>
            <a:r>
              <a:rPr lang="en-US" sz="2000" dirty="0">
                <a:solidFill>
                  <a:srgbClr val="996633"/>
                </a:solidFill>
              </a:rPr>
              <a:t>)      N even, &gt; 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96633"/>
                </a:solidFill>
              </a:rPr>
              <a:t>X</a:t>
            </a:r>
            <a:r>
              <a:rPr lang="en-US" sz="2000" baseline="30000" dirty="0">
                <a:solidFill>
                  <a:srgbClr val="996633"/>
                </a:solidFill>
              </a:rPr>
              <a:t>N</a:t>
            </a:r>
            <a:r>
              <a:rPr lang="en-US" sz="2000" dirty="0">
                <a:solidFill>
                  <a:srgbClr val="996633"/>
                </a:solidFill>
              </a:rPr>
              <a:t> = X*(X</a:t>
            </a:r>
            <a:r>
              <a:rPr lang="en-US" sz="2000" baseline="30000" dirty="0">
                <a:solidFill>
                  <a:srgbClr val="996633"/>
                </a:solidFill>
              </a:rPr>
              <a:t>N/2</a:t>
            </a:r>
            <a:r>
              <a:rPr lang="en-US" sz="2000" dirty="0">
                <a:solidFill>
                  <a:srgbClr val="996633"/>
                </a:solidFill>
              </a:rPr>
              <a:t>)(X</a:t>
            </a:r>
            <a:r>
              <a:rPr lang="en-US" sz="2000" baseline="30000" dirty="0">
                <a:solidFill>
                  <a:srgbClr val="996633"/>
                </a:solidFill>
              </a:rPr>
              <a:t>N/2</a:t>
            </a:r>
            <a:r>
              <a:rPr lang="en-US" sz="2000" dirty="0">
                <a:solidFill>
                  <a:srgbClr val="996633"/>
                </a:solidFill>
              </a:rPr>
              <a:t>)  N odd, &gt; 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96633"/>
                </a:solidFill>
              </a:rPr>
              <a:t>X</a:t>
            </a:r>
            <a:r>
              <a:rPr lang="en-US" sz="2000" baseline="30000" dirty="0">
                <a:solidFill>
                  <a:srgbClr val="996633"/>
                </a:solidFill>
              </a:rPr>
              <a:t>N</a:t>
            </a:r>
            <a:r>
              <a:rPr lang="en-US" sz="2000" dirty="0">
                <a:solidFill>
                  <a:srgbClr val="996633"/>
                </a:solidFill>
              </a:rPr>
              <a:t> = 1                    N = 0</a:t>
            </a:r>
          </a:p>
          <a:p>
            <a:endParaRPr lang="en-US" sz="2000" dirty="0"/>
          </a:p>
          <a:p>
            <a:r>
              <a:rPr lang="en-US" sz="2000" dirty="0"/>
              <a:t>Mathematically you can argue that these are the same</a:t>
            </a:r>
          </a:p>
          <a:p>
            <a:r>
              <a:rPr lang="en-US" sz="2000" dirty="0"/>
              <a:t>From a programming point of view they are NOT</a:t>
            </a:r>
          </a:p>
          <a:p>
            <a:r>
              <a:rPr lang="en-US" sz="2000" dirty="0"/>
              <a:t>This one is TERRIBLE</a:t>
            </a:r>
          </a:p>
          <a:p>
            <a:r>
              <a:rPr lang="en-US" sz="2000" dirty="0"/>
              <a:t>Why?  Discuss</a:t>
            </a:r>
            <a:endParaRPr lang="en-US" sz="1600" dirty="0"/>
          </a:p>
          <a:p>
            <a:pPr lvl="1"/>
            <a:r>
              <a:rPr lang="en-US" sz="1600" dirty="0"/>
              <a:t>Look at execution trace</a:t>
            </a:r>
          </a:p>
          <a:p>
            <a:pPr lvl="1"/>
            <a:r>
              <a:rPr lang="en-US" sz="1600" dirty="0"/>
              <a:t>This one does O(N) multiplications</a:t>
            </a:r>
          </a:p>
          <a:p>
            <a:pPr lvl="2"/>
            <a:r>
              <a:rPr lang="en-US" sz="1200" dirty="0"/>
              <a:t>Same as non-divide and conquer</a:t>
            </a:r>
          </a:p>
          <a:p>
            <a:pPr lvl="1"/>
            <a:r>
              <a:rPr lang="en-US" sz="1600" dirty="0"/>
              <a:t>See Power2.java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DA7D6-7569-AE46-9B9E-38049E23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EA06B-ED44-0E43-A2A7-4AE2353720F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633-02CA-B34C-98A2-5FB08A36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14: Divide and Conquer Power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F189-C05E-0244-BC50-CACD1397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029200"/>
          </a:xfrm>
        </p:spPr>
        <p:txBody>
          <a:bodyPr/>
          <a:lstStyle/>
          <a:p>
            <a:pPr lvl="1"/>
            <a:r>
              <a:rPr lang="en-US" dirty="0"/>
              <a:t>One final caution about this particular problem:</a:t>
            </a:r>
          </a:p>
          <a:p>
            <a:pPr lvl="2"/>
            <a:r>
              <a:rPr lang="en-US" dirty="0"/>
              <a:t>In the </a:t>
            </a:r>
            <a:r>
              <a:rPr lang="en-US" dirty="0" err="1"/>
              <a:t>prev</a:t>
            </a:r>
            <a:r>
              <a:rPr lang="en-US" dirty="0"/>
              <a:t> analysis we calculated “number of </a:t>
            </a:r>
            <a:r>
              <a:rPr lang="en-US" dirty="0" err="1"/>
              <a:t>mults</a:t>
            </a:r>
            <a:r>
              <a:rPr lang="en-US" dirty="0"/>
              <a:t>”, assuming (more or less) that a </a:t>
            </a:r>
            <a:r>
              <a:rPr lang="en-US" dirty="0" err="1"/>
              <a:t>mult</a:t>
            </a:r>
            <a:r>
              <a:rPr lang="en-US" dirty="0"/>
              <a:t> can be done in O(1)</a:t>
            </a:r>
          </a:p>
          <a:p>
            <a:pPr lvl="2"/>
            <a:r>
              <a:rPr lang="en-US" dirty="0"/>
              <a:t>This is not true – in fact is a function of the number of bits in X (actual time discussed in CS 1501).</a:t>
            </a:r>
          </a:p>
          <a:p>
            <a:pPr lvl="2"/>
            <a:r>
              <a:rPr lang="en-US" dirty="0"/>
              <a:t>If X is an </a:t>
            </a:r>
            <a:r>
              <a:rPr lang="en-US" dirty="0" err="1"/>
              <a:t>int</a:t>
            </a:r>
            <a:r>
              <a:rPr lang="en-US" dirty="0"/>
              <a:t> or long then we can think of this as constant</a:t>
            </a:r>
          </a:p>
          <a:p>
            <a:pPr lvl="2"/>
            <a:r>
              <a:rPr lang="en-US" dirty="0"/>
              <a:t>If X is arbitrarily large then the run-time for the multiplication will also grow quickly</a:t>
            </a:r>
          </a:p>
          <a:p>
            <a:pPr lvl="2"/>
            <a:r>
              <a:rPr lang="en-US" dirty="0"/>
              <a:t>Also, even storing / allocating space for the numbers will be time consuming (think: a </a:t>
            </a:r>
            <a:r>
              <a:rPr lang="en-US"/>
              <a:t>square “doubles” the bits)</a:t>
            </a:r>
            <a:endParaRPr lang="en-US" dirty="0"/>
          </a:p>
          <a:p>
            <a:pPr lvl="2"/>
            <a:r>
              <a:rPr lang="en-US" dirty="0"/>
              <a:t>For very large numbers a </a:t>
            </a:r>
            <a:r>
              <a:rPr lang="en-US" dirty="0" err="1"/>
              <a:t>powerMod</a:t>
            </a:r>
            <a:r>
              <a:rPr lang="en-US" dirty="0"/>
              <a:t>() method may be more useful:  X</a:t>
            </a:r>
            <a:r>
              <a:rPr lang="en-US" baseline="30000" dirty="0"/>
              <a:t>N</a:t>
            </a:r>
            <a:r>
              <a:rPr lang="en-US" dirty="0"/>
              <a:t> mod Z for some Z</a:t>
            </a:r>
          </a:p>
          <a:p>
            <a:pPr lvl="3"/>
            <a:r>
              <a:rPr lang="en-US" dirty="0"/>
              <a:t>This restricts the maximum size of the result</a:t>
            </a:r>
          </a:p>
          <a:p>
            <a:pPr lvl="3"/>
            <a:r>
              <a:rPr lang="en-US" dirty="0"/>
              <a:t>Will discuss in CS 1501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E837C-6B5E-BE40-83C7-6737B66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02F1F-92A7-9C40-B81B-959419CFD51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116F098-D12B-AD4F-82B6-371280A5160B}" type="slidenum">
              <a:rPr lang="en-US" sz="1400">
                <a:latin typeface="Arial" charset="0"/>
              </a:rPr>
              <a:pPr eaLnBrk="1" hangingPunct="1"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029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Measuring Execution Time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How to compare execution times of algorithms?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Certainly we can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time them empirically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This will give us actual run-times that we can use to compare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Very useful for algorithms/ADTs that have already been developed into programs – already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implemented</a:t>
            </a:r>
            <a:endParaRPr lang="en-US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But we said previously that often it is good to get a ballpark on the runtime of an algorithm/ADT BEFORE actually implementing it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Perhaps we wouldn't want to go through the effort if the algorithm is not going to be useful</a:t>
            </a:r>
          </a:p>
        </p:txBody>
      </p:sp>
    </p:spTree>
    <p:extLst>
      <p:ext uri="{BB962C8B-B14F-4D97-AF65-F5344CB8AC3E}">
        <p14:creationId xmlns:p14="http://schemas.microsoft.com/office/powerpoint/2010/main" val="3241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5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5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5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5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6BB20A1-4589-B14B-9A7F-E93293454E4D}" type="slidenum">
              <a:rPr lang="en-US" sz="1400">
                <a:latin typeface="Arial" charset="0"/>
              </a:rPr>
              <a:pPr eaLnBrk="1" hangingPunct="1"/>
              <a:t>50</a:t>
            </a:fld>
            <a:endParaRPr lang="en-US" sz="1400">
              <a:latin typeface="Arial" charset="0"/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Recursion and Binary Search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Now let's reconsider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binary search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, this time using using recursion</a:t>
            </a:r>
            <a:endParaRPr lang="en-US" dirty="0">
              <a:solidFill>
                <a:srgbClr val="FF0000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Recall that the data must be </a:t>
            </a:r>
            <a:r>
              <a:rPr lang="en-US" b="1" dirty="0">
                <a:latin typeface="Tahoma" charset="0"/>
                <a:ea typeface="ＭＳ Ｐゴシック" charset="0"/>
              </a:rPr>
              <a:t>in order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are searching for some object 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How do we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divide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Cut the array in half – makes sense since the iterative version cuts the array in half as well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How do we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use the 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subproblem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results to solve the original problem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is interesting – in fact we may not really need to do anything here at all – let's see</a:t>
            </a: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3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1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1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1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1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4B3F31D-B465-2D4B-A3FF-BF2725067A96}" type="slidenum">
              <a:rPr lang="en-US" sz="1400">
                <a:latin typeface="Arial" charset="0"/>
              </a:rPr>
              <a:pPr eaLnBrk="1" hangingPunct="1"/>
              <a:t>51</a:t>
            </a:fld>
            <a:endParaRPr lang="en-US" sz="1400">
              <a:latin typeface="Arial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Recursion and Binary Search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Ok, what about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base case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Two cases actually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Same idea as sequential search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Base case </a:t>
            </a:r>
            <a:r>
              <a:rPr lang="en-US" b="1" dirty="0">
                <a:latin typeface="Tahoma" charset="0"/>
                <a:ea typeface="ＭＳ Ｐゴシック" charset="0"/>
              </a:rPr>
              <a:t>not found</a:t>
            </a:r>
            <a:r>
              <a:rPr lang="en-US" dirty="0">
                <a:latin typeface="Tahoma" charset="0"/>
                <a:ea typeface="ＭＳ Ｐゴシック" charset="0"/>
              </a:rPr>
              <a:t> – logical array size is down to zero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Base case </a:t>
            </a:r>
            <a:r>
              <a:rPr lang="en-US" b="1" dirty="0">
                <a:latin typeface="Tahoma" charset="0"/>
                <a:ea typeface="ＭＳ Ｐゴシック" charset="0"/>
              </a:rPr>
              <a:t>found</a:t>
            </a:r>
            <a:r>
              <a:rPr lang="en-US" dirty="0">
                <a:latin typeface="Tahoma" charset="0"/>
                <a:ea typeface="ＭＳ Ｐゴシック" charset="0"/>
              </a:rPr>
              <a:t> – key matches current item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What about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recursive case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Consider the middle element, M, and check if S is: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Equal to M: you are done and you have found it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One of the  base cases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Less than M: </a:t>
            </a:r>
            <a:r>
              <a:rPr lang="en-US" dirty="0" err="1">
                <a:latin typeface="Tahoma" charset="0"/>
                <a:ea typeface="ＭＳ Ｐゴシック" charset="0"/>
              </a:rPr>
              <a:t>recurse</a:t>
            </a:r>
            <a:r>
              <a:rPr lang="en-US" dirty="0">
                <a:latin typeface="Tahoma" charset="0"/>
                <a:ea typeface="ＭＳ Ｐゴシック" charset="0"/>
              </a:rPr>
              <a:t> to the left side of the array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Greater than M: </a:t>
            </a:r>
            <a:r>
              <a:rPr lang="en-US" dirty="0" err="1">
                <a:latin typeface="Tahoma" charset="0"/>
                <a:ea typeface="ＭＳ Ｐゴシック" charset="0"/>
              </a:rPr>
              <a:t>recurse</a:t>
            </a:r>
            <a:r>
              <a:rPr lang="en-US" dirty="0">
                <a:latin typeface="Tahoma" charset="0"/>
                <a:ea typeface="ＭＳ Ｐゴシック" charset="0"/>
              </a:rPr>
              <a:t> to the right side of the array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Same logic as the iterative version</a:t>
            </a:r>
          </a:p>
        </p:txBody>
      </p:sp>
    </p:spTree>
    <p:extLst>
      <p:ext uri="{BB962C8B-B14F-4D97-AF65-F5344CB8AC3E}">
        <p14:creationId xmlns:p14="http://schemas.microsoft.com/office/powerpoint/2010/main" val="17556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1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1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1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1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41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41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413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413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88D3731-704F-A941-ABF8-F1DE510C3B76}" type="slidenum">
              <a:rPr lang="en-US" sz="1400">
                <a:latin typeface="Arial" charset="0"/>
              </a:rPr>
              <a:pPr eaLnBrk="1" hangingPunct="1"/>
              <a:t>52</a:t>
            </a:fld>
            <a:endParaRPr lang="en-US" sz="1400">
              <a:latin typeface="Arial" charset="0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Recursion and Binary Search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Proceeding in this fashion removes ½ of the remaining items from consideration with each guess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i.e. with each recursive call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Let's compare this to iterative binary search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will also compare it to sequential search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See BSTest.java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Counts the number of comparisons required for the searches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Clearly as N gets larger the difference becomes quite significant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Also read </a:t>
            </a:r>
            <a:r>
              <a:rPr lang="en-US" b="1">
                <a:latin typeface="Tahoma" charset="0"/>
                <a:ea typeface="ＭＳ Ｐゴシック" charset="0"/>
              </a:rPr>
              <a:t>Chapter 18</a:t>
            </a:r>
            <a:r>
              <a:rPr lang="en-US">
                <a:latin typeface="Tahoma" charset="0"/>
                <a:ea typeface="ＭＳ Ｐゴシック" charset="0"/>
              </a:rPr>
              <a:t> of the Carrano text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It discusses both sequential search and binary search</a:t>
            </a:r>
          </a:p>
        </p:txBody>
      </p:sp>
    </p:spTree>
    <p:extLst>
      <p:ext uri="{BB962C8B-B14F-4D97-AF65-F5344CB8AC3E}">
        <p14:creationId xmlns:p14="http://schemas.microsoft.com/office/powerpoint/2010/main" val="2166787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6319487-8D73-3345-A377-8D5329A59479}" type="slidenum">
              <a:rPr lang="en-US" sz="1400">
                <a:latin typeface="Arial" charset="0"/>
              </a:rPr>
              <a:pPr eaLnBrk="1" hangingPunct="1"/>
              <a:t>53</a:t>
            </a:fld>
            <a:endParaRPr lang="en-US" sz="1400">
              <a:latin typeface="Arial" charset="0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More Recursion</a:t>
            </a: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So far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Every recursive algorithm we have seen can be done easily in an iterative way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Even the divide and conquer algorithms (Binary Search, Power function) have simple iterative solutions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Can we tell if a recursive algorithm can be easily done in an iterative way?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Yes – any recursive algorithm that is exclusively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tail recursive</a:t>
            </a:r>
            <a:r>
              <a:rPr lang="en-US">
                <a:latin typeface="Tahoma" charset="0"/>
                <a:ea typeface="ＭＳ Ｐゴシック" charset="0"/>
              </a:rPr>
              <a:t> can be done simply using iteration without recursion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Most algorithms we have seen so far are exclusively tail recursive</a:t>
            </a:r>
          </a:p>
        </p:txBody>
      </p:sp>
    </p:spTree>
    <p:extLst>
      <p:ext uri="{BB962C8B-B14F-4D97-AF65-F5344CB8AC3E}">
        <p14:creationId xmlns:p14="http://schemas.microsoft.com/office/powerpoint/2010/main" val="189569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2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2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CA79795-E695-FB4B-8876-F6FFBF14DA7A}" type="slidenum">
              <a:rPr lang="en-US" sz="1400">
                <a:latin typeface="Arial" charset="0"/>
              </a:rPr>
              <a:pPr eaLnBrk="1" hangingPunct="1"/>
              <a:t>54</a:t>
            </a:fld>
            <a:endParaRPr lang="en-US" sz="1400">
              <a:latin typeface="Arial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Tail Recursion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5029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So what is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tail recursion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Recursive algorithm in which the recursive call is the LAST statement in a call of the method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Look at algorithms so far to see this is true (ignore trace versions, which add extra statements)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Note Power does some math after the call, but it can still be done easily in an iterative way, even the divide and conquer version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What are the implications of tail recursion?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Any tail recursive algorithm can be converted into an iterative algorithm in a methodical way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 fact some compilers do this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51477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2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2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2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42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C2F5729-F8D5-7F49-943F-57B7D012647C}" type="slidenum">
              <a:rPr lang="en-US" sz="1400">
                <a:latin typeface="Arial" charset="0"/>
              </a:rPr>
              <a:pPr eaLnBrk="1" hangingPunct="1"/>
              <a:t>55</a:t>
            </a:fld>
            <a:endParaRPr lang="en-US" sz="1400">
              <a:latin typeface="Arial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Overhead of Recursion</a:t>
            </a:r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Why do we care?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Recursive algorithms have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overhead</a:t>
            </a:r>
            <a:r>
              <a:rPr lang="en-US" dirty="0">
                <a:latin typeface="Tahoma" charset="0"/>
                <a:ea typeface="ＭＳ Ｐゴシック" charset="0"/>
              </a:rPr>
              <a:t> associated with them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Space:</a:t>
            </a:r>
            <a:r>
              <a:rPr lang="en-US" dirty="0">
                <a:latin typeface="Tahoma" charset="0"/>
                <a:ea typeface="ＭＳ Ｐゴシック" charset="0"/>
              </a:rPr>
              <a:t> each activation record (AR) takes up memory in the run-time stack (RTS)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If too many calls "stack up" memory can be a problem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 saw this when we had to increase the stack size for </a:t>
            </a:r>
            <a:r>
              <a:rPr lang="en-US" dirty="0" err="1">
                <a:latin typeface="Tahoma" charset="0"/>
                <a:ea typeface="ＭＳ Ｐゴシック" charset="0"/>
              </a:rPr>
              <a:t>BSTest.java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Time:</a:t>
            </a:r>
            <a:r>
              <a:rPr lang="en-US" dirty="0">
                <a:latin typeface="Tahoma" charset="0"/>
                <a:ea typeface="ＭＳ Ｐゴシック" charset="0"/>
              </a:rPr>
              <a:t> generating ARs and manipulating the RTS takes time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 recursive algorithm will always run more slowly than an equivalent iterative version</a:t>
            </a: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9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2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2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9C828DB-83B9-834F-B995-8D625C215F55}" type="slidenum">
              <a:rPr lang="en-US" sz="1400">
                <a:latin typeface="Arial" charset="0"/>
              </a:rPr>
              <a:pPr eaLnBrk="1" hangingPunct="1"/>
              <a:t>56</a:t>
            </a:fld>
            <a:endParaRPr lang="en-US" sz="1400">
              <a:latin typeface="Arial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15: Overhead of Recursion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 what good is recursion?</a:t>
            </a:r>
          </a:p>
          <a:p>
            <a:pPr marL="952500" lvl="1" indent="-495300" eaLnBrk="1" hangingPunct="1">
              <a:buFont typeface="Marlett" charset="0"/>
              <a:buAutoNum type="arabicParenR"/>
            </a:pPr>
            <a:r>
              <a:rPr lang="en-US" dirty="0">
                <a:latin typeface="Tahoma" charset="0"/>
                <a:ea typeface="ＭＳ Ｐゴシック" charset="0"/>
              </a:rPr>
              <a:t>For some problems, a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recursive approach is more natural and simpler to understand</a:t>
            </a:r>
            <a:r>
              <a:rPr lang="en-US" dirty="0">
                <a:latin typeface="Tahoma" charset="0"/>
                <a:ea typeface="ＭＳ Ｐゴシック" charset="0"/>
              </a:rPr>
              <a:t> than an iterative approach</a:t>
            </a:r>
          </a:p>
          <a:p>
            <a:pPr marL="1333500" lvl="2" indent="-419100" eaLnBrk="1" hangingPunct="1">
              <a:buFontTx/>
              <a:buChar char="•"/>
            </a:pPr>
            <a:r>
              <a:rPr lang="en-US" dirty="0">
                <a:latin typeface="Tahoma" charset="0"/>
                <a:ea typeface="ＭＳ Ｐゴシック" charset="0"/>
              </a:rPr>
              <a:t>Once the algorithm is developed, if it is tail recursive, we can always convert it into a faster iterative version (ex: binary search, power)</a:t>
            </a:r>
          </a:p>
          <a:p>
            <a:pPr marL="952500" lvl="1" indent="-495300" eaLnBrk="1" hangingPunct="1">
              <a:buFont typeface="Arial" charset="0"/>
              <a:buAutoNum type="arabicParenR"/>
            </a:pPr>
            <a:r>
              <a:rPr lang="en-US" dirty="0">
                <a:latin typeface="Tahoma" charset="0"/>
                <a:ea typeface="ＭＳ Ｐゴシック" charset="0"/>
              </a:rPr>
              <a:t>For some problems,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it is very difficult to even conceive an iterative approach</a:t>
            </a:r>
            <a:r>
              <a:rPr lang="en-US" dirty="0">
                <a:latin typeface="Tahoma" charset="0"/>
                <a:ea typeface="ＭＳ Ｐゴシック" charset="0"/>
              </a:rPr>
              <a:t>, especially if 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multiple recursive calls</a:t>
            </a:r>
            <a:r>
              <a:rPr lang="en-US" b="1" dirty="0"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are required in the recursive solution</a:t>
            </a:r>
          </a:p>
          <a:p>
            <a:pPr marL="952500" lvl="1" indent="-495300" eaLnBrk="1" hangingPunct="1"/>
            <a:r>
              <a:rPr lang="en-US" dirty="0">
                <a:latin typeface="Tahoma" charset="0"/>
                <a:ea typeface="ＭＳ Ｐゴシック" charset="0"/>
              </a:rPr>
              <a:t>Example: Backtracking problems</a:t>
            </a:r>
          </a:p>
        </p:txBody>
      </p:sp>
    </p:spTree>
    <p:extLst>
      <p:ext uri="{BB962C8B-B14F-4D97-AF65-F5344CB8AC3E}">
        <p14:creationId xmlns:p14="http://schemas.microsoft.com/office/powerpoint/2010/main" val="302204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8792B92-A9AE-254D-A774-AD85B9B34F69}" type="slidenum">
              <a:rPr lang="en-US" sz="1400">
                <a:latin typeface="Arial" charset="0"/>
              </a:rPr>
              <a:pPr eaLnBrk="1" hangingPunct="1"/>
              <a:t>57</a:t>
            </a:fld>
            <a:endParaRPr lang="en-US" sz="1400">
              <a:latin typeface="Arial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15: Recursion and Backtracking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029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Idea of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backtracking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Proceed forward to a solution until it becomes apparent that no solution can be achieved along the current path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At that point UNDO the solution (backtrack) to a point where we can again proceed forward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Example: Traversing a maze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Example: 8 Queens Problem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 can I place 8 queens on a chessboard such that no queen can take any other in the next move?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Recall that queens can move horizontally, vertically or diagonally for multiple spaces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See on board</a:t>
            </a:r>
          </a:p>
        </p:txBody>
      </p:sp>
    </p:spTree>
    <p:extLst>
      <p:ext uri="{BB962C8B-B14F-4D97-AF65-F5344CB8AC3E}">
        <p14:creationId xmlns:p14="http://schemas.microsoft.com/office/powerpoint/2010/main" val="14904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6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6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6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6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36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36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5D86455-3FE6-AD47-94C8-8D0F9D8B1555}" type="slidenum">
              <a:rPr lang="en-US" sz="1400">
                <a:latin typeface="Arial" charset="0"/>
              </a:rPr>
              <a:pPr eaLnBrk="1" hangingPunct="1"/>
              <a:t>6</a:t>
            </a:fld>
            <a:endParaRPr lang="en-US" sz="1400">
              <a:latin typeface="Arial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00" lvl="1" indent="-495300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Asymptotic analysis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Do not time actual program – in fact we may not necessarily even have a program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Instead do the following:</a:t>
            </a:r>
          </a:p>
          <a:p>
            <a:pPr marL="1333500" lvl="2" indent="-419100" eaLnBrk="1" hangingPunct="1">
              <a:buFontTx/>
              <a:buAutoNum type="arabicParenR"/>
            </a:pPr>
            <a:r>
              <a:rPr lang="en-US" dirty="0">
                <a:latin typeface="Tahoma" charset="0"/>
                <a:ea typeface="ＭＳ Ｐゴシック" charset="0"/>
              </a:rPr>
              <a:t>Determine some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key instruction</a:t>
            </a:r>
            <a:r>
              <a:rPr lang="en-US" dirty="0">
                <a:latin typeface="Tahoma" charset="0"/>
                <a:ea typeface="ＭＳ Ｐゴシック" charset="0"/>
              </a:rPr>
              <a:t> or group of instructions that controls the overall run-time behavior of the algorithm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For example, for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sorting</a:t>
            </a:r>
            <a:r>
              <a:rPr lang="en-US" dirty="0">
                <a:latin typeface="Tahoma" charset="0"/>
                <a:ea typeface="ＭＳ Ｐゴシック" charset="0"/>
              </a:rPr>
              <a:t> we need to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compare</a:t>
            </a:r>
            <a:r>
              <a:rPr lang="en-US" dirty="0">
                <a:latin typeface="Tahoma" charset="0"/>
                <a:ea typeface="ＭＳ Ｐゴシック" charset="0"/>
              </a:rPr>
              <a:t> items to each other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Even though sorting involves other instructions, we can say that the overall run-time is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directly proportional</a:t>
            </a:r>
            <a:r>
              <a:rPr lang="en-US" dirty="0">
                <a:latin typeface="Tahoma" charset="0"/>
                <a:ea typeface="ＭＳ Ｐゴシック" charset="0"/>
              </a:rPr>
              <a:t> to the number of comparisons done</a:t>
            </a:r>
          </a:p>
        </p:txBody>
      </p:sp>
    </p:spTree>
    <p:extLst>
      <p:ext uri="{BB962C8B-B14F-4D97-AF65-F5344CB8AC3E}">
        <p14:creationId xmlns:p14="http://schemas.microsoft.com/office/powerpoint/2010/main" val="53239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5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5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5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0CFF015-6898-1841-B451-B805010CA138}" type="slidenum">
              <a:rPr lang="en-US" sz="1400">
                <a:latin typeface="Arial" charset="0"/>
              </a:rPr>
              <a:pPr eaLnBrk="1" hangingPunct="1"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029200"/>
          </a:xfrm>
        </p:spPr>
        <p:txBody>
          <a:bodyPr/>
          <a:lstStyle/>
          <a:p>
            <a:pPr marL="1333500" lvl="2" indent="-419100" eaLnBrk="1" hangingPunct="1">
              <a:buFontTx/>
              <a:buAutoNum type="arabicParenR" startAt="2"/>
            </a:pPr>
            <a:r>
              <a:rPr lang="en-US" dirty="0">
                <a:latin typeface="Tahoma" charset="0"/>
                <a:ea typeface="ＭＳ Ｐゴシック" charset="0"/>
              </a:rPr>
              <a:t>Determine a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formula / function</a:t>
            </a:r>
            <a:r>
              <a:rPr lang="en-US" dirty="0">
                <a:latin typeface="Tahoma" charset="0"/>
                <a:ea typeface="ＭＳ Ｐゴシック" charset="0"/>
              </a:rPr>
              <a:t> for how the number of key instructions increase as the problem size increases (typically we use the variable N for the problem size)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We typically are concerned with two different results</a:t>
            </a:r>
          </a:p>
          <a:p>
            <a:pPr marL="1752600" lvl="3" indent="-381000" eaLnBrk="1" hangingPunct="1"/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Worst Case Time: </a:t>
            </a:r>
            <a:r>
              <a:rPr lang="en-US" dirty="0">
                <a:latin typeface="Tahoma" charset="0"/>
                <a:ea typeface="ＭＳ Ｐゴシック" charset="0"/>
              </a:rPr>
              <a:t>What is the formula for the MAXIMUM number of key instructions relative to N</a:t>
            </a:r>
          </a:p>
          <a:p>
            <a:pPr marL="2171700" lvl="4" indent="-342900" eaLnBrk="1" hangingPunct="1"/>
            <a:r>
              <a:rPr lang="en-US" dirty="0">
                <a:latin typeface="Tahoma" charset="0"/>
                <a:ea typeface="ＭＳ Ｐゴシック" charset="0"/>
              </a:rPr>
              <a:t>We should know what the worst case time can be so that we can plan for it if necessary</a:t>
            </a:r>
          </a:p>
          <a:p>
            <a:pPr marL="1752600" lvl="3" indent="-381000" eaLnBrk="1" hangingPunct="1"/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Average Case Time: </a:t>
            </a:r>
            <a:r>
              <a:rPr lang="en-US" dirty="0">
                <a:latin typeface="Tahoma" charset="0"/>
                <a:ea typeface="ＭＳ Ｐゴシック" charset="0"/>
              </a:rPr>
              <a:t>What is the formula for the AVERAGE number of key instructions relative to N</a:t>
            </a:r>
          </a:p>
          <a:p>
            <a:pPr marL="2171700" lvl="4" indent="-342900" eaLnBrk="1" hangingPunct="1"/>
            <a:r>
              <a:rPr lang="en-US" dirty="0">
                <a:latin typeface="Tahoma" charset="0"/>
                <a:ea typeface="ＭＳ Ｐゴシック" charset="0"/>
              </a:rPr>
              <a:t>How will the algorithm do normally?</a:t>
            </a:r>
          </a:p>
          <a:p>
            <a:pPr marL="571500" indent="-571500"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571500" indent="-571500"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6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6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1C8374C-7E93-1643-971A-00706F50D48C}" type="slidenum">
              <a:rPr lang="en-US" sz="1400">
                <a:latin typeface="Arial" charset="0"/>
              </a:rPr>
              <a:pPr eaLnBrk="1" hangingPunct="1"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333500" lvl="2" indent="-419100" eaLnBrk="1" hangingPunct="1">
              <a:buFontTx/>
              <a:buAutoNum type="arabicParenR" startAt="3"/>
            </a:pPr>
            <a:r>
              <a:rPr lang="en-US" dirty="0">
                <a:latin typeface="Tahoma" charset="0"/>
                <a:ea typeface="ＭＳ Ｐゴシック" charset="0"/>
              </a:rPr>
              <a:t>Only worry about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order of magnitude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We use the measure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Big-O</a:t>
            </a:r>
            <a:r>
              <a:rPr lang="en-US" dirty="0">
                <a:latin typeface="Tahoma" charset="0"/>
                <a:ea typeface="ＭＳ Ｐゴシック" charset="0"/>
              </a:rPr>
              <a:t> for this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For a given formula, we ignore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lower order terms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constant multipliers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Ex: Let's say we determine the formula for the comparisons for a given sorting algorithm in the worst case to be F(N) = (N</a:t>
            </a:r>
            <a:r>
              <a:rPr lang="en-US" baseline="30000" dirty="0">
                <a:latin typeface="Tahoma" charset="0"/>
                <a:ea typeface="ＭＳ Ｐゴシック" charset="0"/>
              </a:rPr>
              <a:t>2</a:t>
            </a:r>
            <a:r>
              <a:rPr lang="en-US" dirty="0">
                <a:latin typeface="Tahoma" charset="0"/>
                <a:ea typeface="ＭＳ Ｐゴシック" charset="0"/>
              </a:rPr>
              <a:t>/2) – (N/2)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We say the Big-O run-time of this sorting algorithm is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O(N</a:t>
            </a:r>
            <a:r>
              <a:rPr lang="en-US" baseline="30000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)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We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ignore lower order terms</a:t>
            </a:r>
            <a:r>
              <a:rPr lang="en-US" dirty="0">
                <a:latin typeface="Tahoma" charset="0"/>
                <a:ea typeface="ＭＳ Ｐゴシック" charset="0"/>
              </a:rPr>
              <a:t> because …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they become less significant as the problem size increases</a:t>
            </a:r>
          </a:p>
          <a:p>
            <a:pPr marL="2171700" lvl="4" indent="-342900" eaLnBrk="1" hangingPunct="1"/>
            <a:r>
              <a:rPr lang="en-US" dirty="0">
                <a:latin typeface="Tahoma" charset="0"/>
                <a:ea typeface="ＭＳ Ｐゴシック" charset="0"/>
              </a:rPr>
              <a:t>Compare some function growth rates to see this point – see board. </a:t>
            </a:r>
          </a:p>
        </p:txBody>
      </p:sp>
    </p:spTree>
    <p:extLst>
      <p:ext uri="{BB962C8B-B14F-4D97-AF65-F5344CB8AC3E}">
        <p14:creationId xmlns:p14="http://schemas.microsoft.com/office/powerpoint/2010/main" val="31213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6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6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6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36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4FE5B6A-3BE7-AD4A-9303-7FB3864627FD}" type="slidenum">
              <a:rPr lang="en-US" sz="1400">
                <a:latin typeface="Arial" charset="0"/>
              </a:rPr>
              <a:pPr eaLnBrk="1" hangingPunct="1"/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Algorithms and Complexity</a:t>
            </a:r>
          </a:p>
        </p:txBody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ignore constant multipliers</a:t>
            </a:r>
            <a:r>
              <a:rPr lang="en-US" dirty="0">
                <a:latin typeface="Tahoma" charset="0"/>
                <a:ea typeface="ＭＳ Ｐゴシック" charset="0"/>
              </a:rPr>
              <a:t> because … 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they can depend on programmer, lang., computer, etc.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Program A written by Joe </a:t>
            </a:r>
            <a:r>
              <a:rPr lang="en-US" dirty="0" err="1">
                <a:latin typeface="Tahoma" charset="0"/>
                <a:ea typeface="ＭＳ Ｐゴシック" charset="0"/>
              </a:rPr>
              <a:t>Schmoe</a:t>
            </a:r>
            <a:r>
              <a:rPr lang="en-US" dirty="0">
                <a:latin typeface="Tahoma" charset="0"/>
                <a:ea typeface="ＭＳ Ｐゴシック" charset="0"/>
              </a:rPr>
              <a:t> runs in time 4N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Program B written by Jill </a:t>
            </a:r>
            <a:r>
              <a:rPr lang="en-US" dirty="0" err="1">
                <a:latin typeface="Tahoma" charset="0"/>
                <a:ea typeface="ＭＳ Ｐゴシック" charset="0"/>
              </a:rPr>
              <a:t>Schmill</a:t>
            </a:r>
            <a:r>
              <a:rPr lang="en-US" dirty="0">
                <a:latin typeface="Tahoma" charset="0"/>
                <a:ea typeface="ＭＳ Ｐゴシック" charset="0"/>
              </a:rPr>
              <a:t> runs in time 2N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Maybe Jill is a better programmer than Joe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Maybe one compiler makes more efficient code than the other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How about some simple examples: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Constant time O(1)</a:t>
            </a:r>
          </a:p>
          <a:p>
            <a:pPr lvl="3" eaLnBrk="1" hangingPunct="1"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Y = X;</a:t>
            </a:r>
          </a:p>
          <a:p>
            <a:pPr lvl="3" eaLnBrk="1" hangingPunct="1"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Z = X + Y;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Linear time O(N)</a:t>
            </a:r>
          </a:p>
          <a:p>
            <a:pPr lvl="3" eaLnBrk="1" hangingPunct="1"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for (</a:t>
            </a:r>
            <a:r>
              <a:rPr lang="en-US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latin typeface="Courier New" charset="0"/>
                <a:ea typeface="ＭＳ Ｐゴシック" charset="0"/>
              </a:rPr>
              <a:t>i</a:t>
            </a:r>
            <a:r>
              <a:rPr lang="en-US" b="1" dirty="0">
                <a:latin typeface="Courier New" charset="0"/>
                <a:ea typeface="ＭＳ Ｐゴシック" charset="0"/>
              </a:rPr>
              <a:t> = 0; </a:t>
            </a:r>
            <a:r>
              <a:rPr lang="en-US" b="1" dirty="0" err="1">
                <a:latin typeface="Courier New" charset="0"/>
                <a:ea typeface="ＭＳ Ｐゴシック" charset="0"/>
              </a:rPr>
              <a:t>i</a:t>
            </a:r>
            <a:r>
              <a:rPr lang="en-US" b="1" dirty="0">
                <a:latin typeface="Courier New" charset="0"/>
                <a:ea typeface="ＭＳ Ｐゴシック" charset="0"/>
              </a:rPr>
              <a:t> &lt; N; </a:t>
            </a:r>
            <a:r>
              <a:rPr lang="en-US" b="1" dirty="0" err="1">
                <a:latin typeface="Courier New" charset="0"/>
                <a:ea typeface="ＭＳ Ｐゴシック" charset="0"/>
              </a:rPr>
              <a:t>i</a:t>
            </a:r>
            <a:r>
              <a:rPr lang="en-US" b="1" dirty="0">
                <a:latin typeface="Courier New" charset="0"/>
                <a:ea typeface="ＭＳ Ｐゴシック" charset="0"/>
              </a:rPr>
              <a:t>++)</a:t>
            </a:r>
          </a:p>
          <a:p>
            <a:pPr lvl="3" eaLnBrk="1" hangingPunct="1"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	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do_some_constant_time_operation</a:t>
            </a:r>
            <a:endParaRPr lang="en-US" b="1" dirty="0">
              <a:latin typeface="Courier New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7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6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6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6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36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36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36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36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36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36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136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136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Office\Templates\1033\Generic.pot</Template>
  <TotalTime>40371</TotalTime>
  <Words>5736</Words>
  <Application>Microsoft Office PowerPoint</Application>
  <PresentationFormat>On-screen Show (4:3)</PresentationFormat>
  <Paragraphs>714</Paragraphs>
  <Slides>57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Courier New</vt:lpstr>
      <vt:lpstr>Marlett</vt:lpstr>
      <vt:lpstr>Tahoma</vt:lpstr>
      <vt:lpstr>Times New Roman</vt:lpstr>
      <vt:lpstr>Generic</vt:lpstr>
      <vt:lpstr>Equation</vt:lpstr>
      <vt:lpstr>PowerPoint Presentation</vt:lpstr>
      <vt:lpstr>Lecture 9: Algorithm Analysis</vt:lpstr>
      <vt:lpstr>Lecture 9: Algorithm Analysis</vt:lpstr>
      <vt:lpstr>Lecture 9: Algorithm Analysis</vt:lpstr>
      <vt:lpstr>Lecture 10: Algorithms and Complexity</vt:lpstr>
      <vt:lpstr>Lecture 10: Algorithms and Complexity</vt:lpstr>
      <vt:lpstr>Lecture 10: Algorithms and Complexity</vt:lpstr>
      <vt:lpstr>Lecture 10: Algorithms and Complexity</vt:lpstr>
      <vt:lpstr>Lecture 10: Algorithms and Complexity</vt:lpstr>
      <vt:lpstr>Lecture 10: Algorithms and Complexity</vt:lpstr>
      <vt:lpstr>Lecture 10: Algorithms and Complexity</vt:lpstr>
      <vt:lpstr>Lecture 10: Algorithms and Complexity</vt:lpstr>
      <vt:lpstr>Lecture 10: Algorithms and Complexity </vt:lpstr>
      <vt:lpstr>Lecture 10: Algorithms and Complexity</vt:lpstr>
      <vt:lpstr>Lecture 10: Algorithms and Complexity</vt:lpstr>
      <vt:lpstr>Lecture 10: Algorithms and Complexity</vt:lpstr>
      <vt:lpstr>Lecture 10: Algorithms and Complexity</vt:lpstr>
      <vt:lpstr>Lecture 10: Algorithms and Complexity</vt:lpstr>
      <vt:lpstr>Lecture 10: Algorithms and Complexity</vt:lpstr>
      <vt:lpstr>Lecture 10: Algorithms and Complexity </vt:lpstr>
      <vt:lpstr>Lecture 10: Algorithms and Complexity</vt:lpstr>
      <vt:lpstr>Lecture 10: Algorithms and Complexity</vt:lpstr>
      <vt:lpstr>Lecture 11: List Run-time Complexity</vt:lpstr>
      <vt:lpstr>Lecture 11: List Run-time Complexity</vt:lpstr>
      <vt:lpstr>Lecture 11: List Run-time Complexity</vt:lpstr>
      <vt:lpstr>Lecture 11: List Run-time Complexity</vt:lpstr>
      <vt:lpstr>Lecture 11: List Run-Time Complexity </vt:lpstr>
      <vt:lpstr>Lecture 11: Queue Complexity</vt:lpstr>
      <vt:lpstr>Lecture 11: Queue Complexity</vt:lpstr>
      <vt:lpstr>Lecture 11: Queue Complexity</vt:lpstr>
      <vt:lpstr>Lecture 11: Recursion</vt:lpstr>
      <vt:lpstr>Lecture 11: Recursion</vt:lpstr>
      <vt:lpstr>Lecture 11: Recursion</vt:lpstr>
      <vt:lpstr>Lecture 11: Recursion</vt:lpstr>
      <vt:lpstr>Lecture 11: Recursion</vt:lpstr>
      <vt:lpstr>Lecture 12: Recursion</vt:lpstr>
      <vt:lpstr>Lecture 12: Recursion</vt:lpstr>
      <vt:lpstr>Lecture 12: Recursion</vt:lpstr>
      <vt:lpstr>Lecture 12: Recursion</vt:lpstr>
      <vt:lpstr>Lecture 12: Recursion and Divide and Conquer</vt:lpstr>
      <vt:lpstr>Lecture 12: Recursion and Divide and Conquer</vt:lpstr>
      <vt:lpstr>Lecture 12: Recursion and Divide and Conquer</vt:lpstr>
      <vt:lpstr>Lecture 12: Recursion and Divide and Conquer</vt:lpstr>
      <vt:lpstr>Lecture 13: Exam One</vt:lpstr>
      <vt:lpstr>Lecture 14: Divide and Conquer Power Function</vt:lpstr>
      <vt:lpstr>Lecture 14: Divide and Conquer Power Function</vt:lpstr>
      <vt:lpstr>Lecture 14: Divide and Conquer Power Function</vt:lpstr>
      <vt:lpstr>Lecture 14: Divide and Conquer Power Function</vt:lpstr>
      <vt:lpstr>Lecture 14: Divide and Conquer Power Function</vt:lpstr>
      <vt:lpstr>Lecture 14: Recursion and Binary Search</vt:lpstr>
      <vt:lpstr>Lecture 14: Recursion and Binary Search</vt:lpstr>
      <vt:lpstr>Lecture 14: Recursion and Binary Search</vt:lpstr>
      <vt:lpstr>Lecture 14: More Recursion</vt:lpstr>
      <vt:lpstr>Lecture 14: Tail Recursion</vt:lpstr>
      <vt:lpstr>Lecture 14: Overhead of Recursion</vt:lpstr>
      <vt:lpstr>Lecture 15: Overhead of Recursion</vt:lpstr>
      <vt:lpstr>Lecture 15: Recursion and Backtracking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Avery Peiffer</dc:creator>
  <cp:lastModifiedBy>Avery Peiffer</cp:lastModifiedBy>
  <cp:revision>3105</cp:revision>
  <cp:lastPrinted>1601-01-01T00:00:00Z</cp:lastPrinted>
  <dcterms:created xsi:type="dcterms:W3CDTF">1601-01-01T00:00:00Z</dcterms:created>
  <dcterms:modified xsi:type="dcterms:W3CDTF">2019-02-20T19:56:54Z</dcterms:modified>
</cp:coreProperties>
</file>