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1480" r:id="rId3"/>
    <p:sldId id="1691" r:id="rId4"/>
    <p:sldId id="1692" r:id="rId5"/>
    <p:sldId id="1693" r:id="rId6"/>
    <p:sldId id="1694" r:id="rId7"/>
    <p:sldId id="1695" r:id="rId8"/>
    <p:sldId id="1696" r:id="rId9"/>
    <p:sldId id="1697" r:id="rId10"/>
    <p:sldId id="1698" r:id="rId11"/>
    <p:sldId id="1699" r:id="rId12"/>
    <p:sldId id="1700" r:id="rId13"/>
    <p:sldId id="1701" r:id="rId14"/>
    <p:sldId id="1702" r:id="rId15"/>
    <p:sldId id="1703" r:id="rId16"/>
    <p:sldId id="1704" r:id="rId17"/>
    <p:sldId id="1705" r:id="rId18"/>
    <p:sldId id="1706" r:id="rId19"/>
    <p:sldId id="1707" r:id="rId20"/>
    <p:sldId id="1708" r:id="rId21"/>
    <p:sldId id="1709" r:id="rId22"/>
    <p:sldId id="1710" r:id="rId23"/>
    <p:sldId id="1711" r:id="rId24"/>
    <p:sldId id="1712" r:id="rId25"/>
    <p:sldId id="1713" r:id="rId26"/>
    <p:sldId id="1714" r:id="rId27"/>
    <p:sldId id="1715" r:id="rId28"/>
    <p:sldId id="1716" r:id="rId29"/>
    <p:sldId id="1717" r:id="rId30"/>
    <p:sldId id="1718" r:id="rId31"/>
    <p:sldId id="1719" r:id="rId32"/>
    <p:sldId id="1720" r:id="rId33"/>
    <p:sldId id="1721" r:id="rId34"/>
    <p:sldId id="1722" r:id="rId35"/>
    <p:sldId id="1723" r:id="rId36"/>
    <p:sldId id="1724" r:id="rId37"/>
    <p:sldId id="1725" r:id="rId38"/>
    <p:sldId id="1726" r:id="rId39"/>
    <p:sldId id="1727" r:id="rId40"/>
    <p:sldId id="1728" r:id="rId41"/>
    <p:sldId id="1729" r:id="rId42"/>
    <p:sldId id="1730" r:id="rId43"/>
    <p:sldId id="1731" r:id="rId44"/>
    <p:sldId id="1732" r:id="rId45"/>
    <p:sldId id="1733" r:id="rId46"/>
    <p:sldId id="1734" r:id="rId47"/>
    <p:sldId id="1735" r:id="rId48"/>
    <p:sldId id="1736" r:id="rId49"/>
    <p:sldId id="1737" r:id="rId50"/>
    <p:sldId id="1738" r:id="rId51"/>
    <p:sldId id="1739" r:id="rId52"/>
    <p:sldId id="1740" r:id="rId53"/>
    <p:sldId id="1741" r:id="rId54"/>
    <p:sldId id="1742" r:id="rId55"/>
    <p:sldId id="1743" r:id="rId56"/>
    <p:sldId id="1744" r:id="rId57"/>
    <p:sldId id="1745" r:id="rId58"/>
    <p:sldId id="1746" r:id="rId59"/>
    <p:sldId id="1747" r:id="rId60"/>
    <p:sldId id="1748" r:id="rId61"/>
    <p:sldId id="1749" r:id="rId62"/>
    <p:sldId id="1750" r:id="rId63"/>
    <p:sldId id="1751" r:id="rId6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C. Ramirez" initials="JCR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F00"/>
    <a:srgbClr val="996633"/>
    <a:srgbClr val="009900"/>
    <a:srgbClr val="C5FFFF"/>
    <a:srgbClr val="00FFFF"/>
    <a:srgbClr val="FF0000"/>
    <a:srgbClr val="003399"/>
    <a:srgbClr val="80008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2" autoAdjust="0"/>
    <p:restoredTop sz="86432" autoAdjust="0"/>
  </p:normalViewPr>
  <p:slideViewPr>
    <p:cSldViewPr>
      <p:cViewPr varScale="1">
        <p:scale>
          <a:sx n="74" d="100"/>
          <a:sy n="74" d="100"/>
        </p:scale>
        <p:origin x="113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62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329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AE5D34-5B82-E445-A5BE-B61E06D2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353277-2F85-B541-909E-AC549FE0E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2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1E4F12B-36DC-B548-B926-26817088FF3F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We will come back and talk about Stacks and Queues later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4DD14E0-039E-B146-909F-B0E1B7F14CDA}" type="slidenum">
              <a:rPr lang="en-US" sz="120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The runtime is O(N) since a recursive call is done for each of the N nodes and the instructions executed per node (other than the recursive calls) are constant (just a simple visit).  Note that more than N calls of the traversal methods are actually done, since we have a call for each base case, which is an empty node.  However, with N nodes in a binary tree, we will always have N+1 "empty" nodes (i.e. null references) so the Big-O value will still be O(N).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36EEAAE-6547-9847-A1E5-93BB88D91EFB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Note that the shape of the tree is unrelated to the BST property.  BSTs can be full, linear or anywhere in between.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34E2CC4-2E51-E94A-92C5-B621037F9B3F}" type="slidenum">
              <a:rPr lang="en-US" sz="1200">
                <a:solidFill>
                  <a:schemeClr val="tx1"/>
                </a:solidFill>
              </a:rPr>
              <a:pPr/>
              <a:t>49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Note: Author's code is a bit inconsistent with regard to local variables.  When going left, a new variable, subTreeRoot is used to temporarily store the result of the recursive call.  However, when going right, the rightChild variable is simply reassigned.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0F10924-4082-E940-9976-B97DB6E15DE2}" type="slidenum">
              <a:rPr lang="en-US" sz="1200">
                <a:solidFill>
                  <a:schemeClr val="tx1"/>
                </a:solidFill>
              </a:rPr>
              <a:pPr/>
              <a:t>51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Trace on board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</a:t>
            </a:r>
            <a:r>
              <a:rPr lang="en-US" baseline="0" dirty="0"/>
              <a:t> a simplified form of this same idea very early in the term when we deleted from a </a:t>
            </a:r>
            <a:r>
              <a:rPr lang="en-US" baseline="0" dirty="0" err="1"/>
              <a:t>LinkedBag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53277-2F85-B541-909E-AC549FE0E2B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04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687B095-73C4-224C-B985-C34FA82FD810}" type="slidenum">
              <a:rPr lang="en-US" sz="1200">
                <a:solidFill>
                  <a:schemeClr val="tx1"/>
                </a:solidFill>
              </a:rPr>
              <a:pPr/>
              <a:t>62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9D899C3-C576-8047-A437-EAFEBE9ED9F8}" type="slidenum">
              <a:rPr lang="en-US" sz="120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Doubly linked lists have a previous reference – we mentioned them briefly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likely see these representations in more detail in CS 1501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53277-2F85-B541-909E-AC549FE0E2B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1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919DD08-C5FF-D24F-8798-9EC93672E821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Some definitions start at 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96B53F8-BA6E-264D-8621-EC9499BF53FF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Maximum height tree would be a linear tree – every node has one child (except the last, sole leaf).  This tree would have a height of n given an n-node tree.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BEBD2-C479-CD43-8D10-59301C3311ED}" type="slidenum">
              <a:rPr lang="en-US" sz="1200">
                <a:solidFill>
                  <a:schemeClr val="tx1"/>
                </a:solidFill>
              </a:rPr>
              <a:pPr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We'll talk about the iterators later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353277-2F85-B541-909E-AC549FE0E2B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1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B3AA848-0B6D-5141-B91C-77DB7E77F642}" type="slidenum">
              <a:rPr lang="en-US" sz="120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Do an example on the board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7CD5DC6-95E2-8C47-A481-9C1BF3DE4A22}" type="slidenum">
              <a:rPr lang="en-US" sz="1200">
                <a:solidFill>
                  <a:schemeClr val="tx1"/>
                </a:solidFill>
              </a:rPr>
              <a:pPr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Do traces on board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62000" y="1066800"/>
            <a:ext cx="76962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1"/>
              <a:t>Course Notes for</a:t>
            </a:r>
          </a:p>
          <a:p>
            <a:pPr eaLnBrk="1" hangingPunct="1">
              <a:defRPr/>
            </a:pPr>
            <a:r>
              <a:rPr lang="en-US" sz="4400" b="1"/>
              <a:t>CS 0445</a:t>
            </a:r>
          </a:p>
          <a:p>
            <a:pPr eaLnBrk="1" hangingPunct="1">
              <a:defRPr/>
            </a:pPr>
            <a:r>
              <a:rPr lang="en-US" sz="4400" b="1"/>
              <a:t>Data Structures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400" b="1"/>
              <a:t>By</a:t>
            </a:r>
          </a:p>
          <a:p>
            <a:pPr eaLnBrk="1" hangingPunct="1">
              <a:defRPr/>
            </a:pPr>
            <a:r>
              <a:rPr lang="en-US" sz="2400" b="1"/>
              <a:t>John C. Ramirez</a:t>
            </a:r>
          </a:p>
          <a:p>
            <a:pPr eaLnBrk="1" hangingPunct="1">
              <a:defRPr/>
            </a:pPr>
            <a:r>
              <a:rPr lang="en-US" sz="2400" b="1"/>
              <a:t>Department of Computer Science</a:t>
            </a:r>
          </a:p>
          <a:p>
            <a:pPr eaLnBrk="1" hangingPunct="1">
              <a:defRPr/>
            </a:pPr>
            <a:r>
              <a:rPr lang="en-US" sz="2400" b="1"/>
              <a:t>University of Pittsburgh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1719E2-499D-2B43-A5D9-63B6883FE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918ED-960B-6949-82EC-8D82109E8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83D33-0FBF-D24F-AD0F-CE8A43C96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02F1F-92A7-9C40-B81B-959419CFD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62BF-D0B2-1D45-BA1B-D96C4BEDF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EA06B-ED44-0E43-A2A7-4AE235372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7DC74-4E80-AA4E-A204-2572626A7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5E9F6-98F7-A844-803B-0FF98C288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EB31-3741-2F41-9F8A-4F1B533BF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ED03F-2DB3-A747-A4CF-A120AB58A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990E6-20AF-1747-87FB-816FDC83F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EBFE"/>
            </a:gs>
            <a:gs pos="100000">
              <a:srgbClr val="C5D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6EEE172A-8EA4-F44B-B5C2-B2BFC2C32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3"/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95" r:id="rId1"/>
    <p:sldLayoutId id="2147485185" r:id="rId2"/>
    <p:sldLayoutId id="2147485186" r:id="rId3"/>
    <p:sldLayoutId id="2147485187" r:id="rId4"/>
    <p:sldLayoutId id="2147485188" r:id="rId5"/>
    <p:sldLayoutId id="2147485189" r:id="rId6"/>
    <p:sldLayoutId id="2147485190" r:id="rId7"/>
    <p:sldLayoutId id="2147485191" r:id="rId8"/>
    <p:sldLayoutId id="2147485192" r:id="rId9"/>
    <p:sldLayoutId id="2147485193" r:id="rId10"/>
    <p:sldLayoutId id="2147485194" r:id="rId11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3000">
          <a:solidFill>
            <a:schemeClr val="bg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charset="0"/>
        <a:buChar char="4"/>
        <a:defRPr sz="26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22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09AB367-8D4A-8743-B6AA-8D61F273D629}" type="slidenum">
              <a:rPr lang="en-US" sz="1400">
                <a:latin typeface="Arial" charset="0"/>
              </a:rPr>
              <a:pPr eaLnBrk="1" hangingPunct="1"/>
              <a:t>10</a:t>
            </a:fld>
            <a:endParaRPr lang="en-US" sz="1400">
              <a:latin typeface="Arial" charset="0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Binary Tree Properties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Maximum Height</a:t>
            </a:r>
            <a:r>
              <a:rPr lang="en-US" dirty="0">
                <a:latin typeface="Tahoma" charset="0"/>
                <a:ea typeface="ＭＳ Ｐゴシック" charset="0"/>
              </a:rPr>
              <a:t>: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Given a binary tree with n nodes, what is the maximum value it could have for its height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 would the maximum height tree look?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Discuss and see notes below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Minimum Height</a:t>
            </a:r>
            <a:r>
              <a:rPr lang="en-US" dirty="0">
                <a:latin typeface="Tahoma" charset="0"/>
                <a:ea typeface="ＭＳ Ｐゴシック" charset="0"/>
              </a:rPr>
              <a:t>: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Given a binary tree with n nodes, what is the minimum value it could have for its height?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Assume for simplicity that n = 2</a:t>
            </a:r>
            <a:r>
              <a:rPr lang="en-US" baseline="30000" dirty="0">
                <a:latin typeface="Tahoma" charset="0"/>
                <a:ea typeface="ＭＳ Ｐゴシック" charset="0"/>
              </a:rPr>
              <a:t>k</a:t>
            </a:r>
            <a:r>
              <a:rPr lang="en-US" dirty="0">
                <a:latin typeface="Tahoma" charset="0"/>
                <a:ea typeface="ＭＳ Ｐゴシック" charset="0"/>
              </a:rPr>
              <a:t>-1 for some k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 would this minimum height tree look?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 can we justify its height value?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Discuss</a:t>
            </a:r>
          </a:p>
        </p:txBody>
      </p:sp>
    </p:spTree>
    <p:extLst>
      <p:ext uri="{BB962C8B-B14F-4D97-AF65-F5344CB8AC3E}">
        <p14:creationId xmlns:p14="http://schemas.microsoft.com/office/powerpoint/2010/main" val="229640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9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9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9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9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9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9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49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49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B7290B0-0E25-9D4A-8648-9EB16E8CA930}" type="slidenum">
              <a:rPr lang="en-US" sz="1400">
                <a:latin typeface="Arial" charset="0"/>
              </a:rPr>
              <a:pPr eaLnBrk="1" hangingPunct="1"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Binary Tree Properties</a:t>
            </a:r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 minimum height tree will have the maximum branching at each node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Given n = 2</a:t>
            </a:r>
            <a:r>
              <a:rPr lang="en-US" baseline="30000">
                <a:latin typeface="Tahoma" charset="0"/>
                <a:ea typeface="ＭＳ Ｐゴシック" charset="0"/>
              </a:rPr>
              <a:t>k</a:t>
            </a:r>
            <a:r>
              <a:rPr lang="en-US">
                <a:latin typeface="Tahoma" charset="0"/>
                <a:ea typeface="ＭＳ Ｐゴシック" charset="0"/>
              </a:rPr>
              <a:t>-1, this tree will be a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Full Tree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All interior nodes have 2 children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All leaves are on the same, last level of the tree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Ex: Tree on bottom of this slide is a full tree of height 3, and it has 2</a:t>
            </a:r>
            <a:r>
              <a:rPr lang="en-US" baseline="30000">
                <a:latin typeface="Tahoma" charset="0"/>
                <a:ea typeface="ＭＳ Ｐゴシック" charset="0"/>
              </a:rPr>
              <a:t>3</a:t>
            </a:r>
            <a:r>
              <a:rPr lang="en-US">
                <a:latin typeface="Tahoma" charset="0"/>
                <a:ea typeface="ＭＳ Ｐゴシック" charset="0"/>
              </a:rPr>
              <a:t>-1 = 7 nodes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So how can we relate n (7) to the height (3)?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Note the number of nodes at each level of a full tree: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Level 1: 1 node = 2</a:t>
            </a:r>
            <a:r>
              <a:rPr lang="en-US" baseline="30000">
                <a:latin typeface="Tahoma" charset="0"/>
                <a:ea typeface="ＭＳ Ｐゴシック" charset="0"/>
              </a:rPr>
              <a:t>0</a:t>
            </a:r>
            <a:endParaRPr lang="en-US">
              <a:latin typeface="Tahoma" charset="0"/>
              <a:ea typeface="ＭＳ Ｐゴシック" charset="0"/>
            </a:endParaRPr>
          </a:p>
          <a:p>
            <a:pPr lvl="4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Level 2: 2 nodes = 2</a:t>
            </a:r>
            <a:r>
              <a:rPr lang="en-US" baseline="30000">
                <a:latin typeface="Tahoma" charset="0"/>
                <a:ea typeface="ＭＳ Ｐゴシック" charset="0"/>
              </a:rPr>
              <a:t>1</a:t>
            </a:r>
            <a:endParaRPr lang="en-US">
              <a:latin typeface="Tahoma" charset="0"/>
              <a:ea typeface="ＭＳ Ｐゴシック" charset="0"/>
            </a:endParaRPr>
          </a:p>
          <a:p>
            <a:pPr lvl="4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Level 3: 4 nodes = 2</a:t>
            </a:r>
            <a:r>
              <a:rPr lang="en-US" baseline="30000">
                <a:latin typeface="Tahoma" charset="0"/>
                <a:ea typeface="ＭＳ Ｐゴシック" charset="0"/>
              </a:rPr>
              <a:t>2</a:t>
            </a:r>
            <a:endParaRPr lang="en-US">
              <a:latin typeface="Tahoma" charset="0"/>
              <a:ea typeface="ＭＳ Ｐゴシック" charset="0"/>
            </a:endParaRPr>
          </a:p>
          <a:p>
            <a:pPr lvl="4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… </a:t>
            </a:r>
          </a:p>
          <a:p>
            <a:pPr lvl="4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Level i: 2</a:t>
            </a:r>
            <a:r>
              <a:rPr lang="en-US" baseline="30000">
                <a:latin typeface="Tahoma" charset="0"/>
                <a:ea typeface="ＭＳ Ｐゴシック" charset="0"/>
              </a:rPr>
              <a:t>i-1</a:t>
            </a:r>
            <a:r>
              <a:rPr lang="en-US">
                <a:latin typeface="Tahoma" charset="0"/>
                <a:ea typeface="ＭＳ Ｐゴシック" charset="0"/>
              </a:rPr>
              <a:t> nodes</a:t>
            </a:r>
          </a:p>
          <a:p>
            <a:pPr lvl="4" eaLnBrk="1" hangingPunct="1">
              <a:buFont typeface="Arial" charset="0"/>
              <a:buChar char="–"/>
            </a:pPr>
            <a:r>
              <a:rPr lang="en-US">
                <a:latin typeface="Tahoma" charset="0"/>
                <a:ea typeface="ＭＳ Ｐゴシック" charset="0"/>
              </a:rPr>
              <a:t>The total number of nodes is the sum of the nodes</a:t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</a:rPr>
              <a:t>at each level</a:t>
            </a:r>
          </a:p>
        </p:txBody>
      </p:sp>
      <p:sp>
        <p:nvSpPr>
          <p:cNvPr id="340996" name="Oval 4"/>
          <p:cNvSpPr>
            <a:spLocks noChangeArrowheads="1"/>
          </p:cNvSpPr>
          <p:nvPr/>
        </p:nvSpPr>
        <p:spPr bwMode="auto">
          <a:xfrm>
            <a:off x="70104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0997" name="Oval 5"/>
          <p:cNvSpPr>
            <a:spLocks noChangeArrowheads="1"/>
          </p:cNvSpPr>
          <p:nvPr/>
        </p:nvSpPr>
        <p:spPr bwMode="auto">
          <a:xfrm>
            <a:off x="63246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Oval 6"/>
          <p:cNvSpPr>
            <a:spLocks noChangeArrowheads="1"/>
          </p:cNvSpPr>
          <p:nvPr/>
        </p:nvSpPr>
        <p:spPr bwMode="auto">
          <a:xfrm>
            <a:off x="76200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0999" name="Oval 7"/>
          <p:cNvSpPr>
            <a:spLocks noChangeArrowheads="1"/>
          </p:cNvSpPr>
          <p:nvPr/>
        </p:nvSpPr>
        <p:spPr bwMode="auto">
          <a:xfrm>
            <a:off x="66294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41000" name="Oval 8"/>
          <p:cNvSpPr>
            <a:spLocks noChangeArrowheads="1"/>
          </p:cNvSpPr>
          <p:nvPr/>
        </p:nvSpPr>
        <p:spPr bwMode="auto">
          <a:xfrm>
            <a:off x="80772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Oval 9"/>
          <p:cNvSpPr>
            <a:spLocks noChangeArrowheads="1"/>
          </p:cNvSpPr>
          <p:nvPr/>
        </p:nvSpPr>
        <p:spPr bwMode="auto">
          <a:xfrm>
            <a:off x="59436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 flipH="1">
            <a:off x="6553200" y="45720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 flipH="1">
            <a:off x="6172200" y="50292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>
            <a:off x="6477000" y="50292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>
            <a:off x="7239000" y="4572000"/>
            <a:ext cx="3810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7848600" y="50292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7" name="Oval 15"/>
          <p:cNvSpPr>
            <a:spLocks noChangeArrowheads="1"/>
          </p:cNvSpPr>
          <p:nvPr/>
        </p:nvSpPr>
        <p:spPr bwMode="auto">
          <a:xfrm>
            <a:off x="73152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1008" name="Line 16"/>
          <p:cNvSpPr>
            <a:spLocks noChangeShapeType="1"/>
          </p:cNvSpPr>
          <p:nvPr/>
        </p:nvSpPr>
        <p:spPr bwMode="auto">
          <a:xfrm flipV="1">
            <a:off x="7467600" y="50292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9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49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49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49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49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1496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1496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525F19D-4674-6646-9AD0-650756C517AB}" type="slidenum">
              <a:rPr lang="en-US" sz="1400">
                <a:latin typeface="Arial" charset="0"/>
              </a:rPr>
              <a:pPr eaLnBrk="1" hangingPunct="1"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Binary Tree Properties</a:t>
            </a:r>
          </a:p>
        </p:txBody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Recall that n = 2</a:t>
            </a:r>
            <a:r>
              <a:rPr lang="en-US" baseline="30000">
                <a:latin typeface="Tahoma" charset="0"/>
                <a:ea typeface="ＭＳ Ｐゴシック" charset="0"/>
              </a:rPr>
              <a:t>k</a:t>
            </a:r>
            <a:r>
              <a:rPr lang="en-US">
                <a:latin typeface="Tahoma" charset="0"/>
                <a:ea typeface="ＭＳ Ｐゴシック" charset="0"/>
              </a:rPr>
              <a:t>-1 for some k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Recall (from the last slide) that</a:t>
            </a:r>
          </a:p>
          <a:p>
            <a:pPr lvl="3" eaLnBrk="1" hangingPunct="1">
              <a:buFontTx/>
              <a:buNone/>
            </a:pPr>
            <a:r>
              <a:rPr lang="en-US">
                <a:latin typeface="Tahoma" charset="0"/>
                <a:ea typeface="ＭＳ Ｐゴシック" charset="0"/>
              </a:rPr>
              <a:t>	n =  2</a:t>
            </a:r>
            <a:r>
              <a:rPr lang="en-US" baseline="30000">
                <a:latin typeface="Tahoma" charset="0"/>
                <a:ea typeface="ＭＳ Ｐゴシック" charset="0"/>
              </a:rPr>
              <a:t>0</a:t>
            </a:r>
            <a:r>
              <a:rPr lang="en-US">
                <a:latin typeface="Tahoma" charset="0"/>
                <a:ea typeface="ＭＳ Ｐゴシック" charset="0"/>
              </a:rPr>
              <a:t> + 2</a:t>
            </a:r>
            <a:r>
              <a:rPr lang="en-US" baseline="30000">
                <a:latin typeface="Tahoma" charset="0"/>
                <a:ea typeface="ＭＳ Ｐゴシック" charset="0"/>
              </a:rPr>
              <a:t>1</a:t>
            </a:r>
            <a:r>
              <a:rPr lang="en-US">
                <a:latin typeface="Tahoma" charset="0"/>
                <a:ea typeface="ＭＳ Ｐゴシック" charset="0"/>
              </a:rPr>
              <a:t> + … + 2</a:t>
            </a:r>
            <a:r>
              <a:rPr lang="en-US" baseline="30000">
                <a:latin typeface="Tahoma" charset="0"/>
                <a:ea typeface="ＭＳ Ｐゴシック" charset="0"/>
              </a:rPr>
              <a:t>h-1</a:t>
            </a:r>
            <a:r>
              <a:rPr lang="en-US">
                <a:latin typeface="Tahoma" charset="0"/>
                <a:ea typeface="ＭＳ Ｐゴシック" charset="0"/>
              </a:rPr>
              <a:t> for some h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Note that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h is the height</a:t>
            </a:r>
            <a:r>
              <a:rPr lang="en-US">
                <a:latin typeface="Tahoma" charset="0"/>
                <a:ea typeface="ＭＳ Ｐゴシック" charset="0"/>
              </a:rPr>
              <a:t> of the tree, so if we can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solve for h</a:t>
            </a:r>
            <a:r>
              <a:rPr lang="en-US">
                <a:latin typeface="Tahoma" charset="0"/>
                <a:ea typeface="ＭＳ Ｐゴシック" charset="0"/>
              </a:rPr>
              <a:t> we are done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Thus, we get</a:t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</a:rPr>
              <a:t>2</a:t>
            </a:r>
            <a:r>
              <a:rPr lang="en-US" baseline="30000">
                <a:latin typeface="Tahoma" charset="0"/>
                <a:ea typeface="ＭＳ Ｐゴシック" charset="0"/>
              </a:rPr>
              <a:t>k</a:t>
            </a:r>
            <a:r>
              <a:rPr lang="en-US">
                <a:latin typeface="Tahoma" charset="0"/>
                <a:ea typeface="ＭＳ Ｐゴシック" charset="0"/>
              </a:rPr>
              <a:t>-1 = n = 2</a:t>
            </a:r>
            <a:r>
              <a:rPr lang="en-US" baseline="30000">
                <a:latin typeface="Tahoma" charset="0"/>
                <a:ea typeface="ＭＳ Ｐゴシック" charset="0"/>
              </a:rPr>
              <a:t>0</a:t>
            </a:r>
            <a:r>
              <a:rPr lang="en-US">
                <a:latin typeface="Tahoma" charset="0"/>
                <a:ea typeface="ＭＳ Ｐゴシック" charset="0"/>
              </a:rPr>
              <a:t> + 2</a:t>
            </a:r>
            <a:r>
              <a:rPr lang="en-US" baseline="30000">
                <a:latin typeface="Tahoma" charset="0"/>
                <a:ea typeface="ＭＳ Ｐゴシック" charset="0"/>
              </a:rPr>
              <a:t>1</a:t>
            </a:r>
            <a:r>
              <a:rPr lang="en-US">
                <a:latin typeface="Tahoma" charset="0"/>
                <a:ea typeface="ＭＳ Ｐゴシック" charset="0"/>
              </a:rPr>
              <a:t> + … + 2</a:t>
            </a:r>
            <a:r>
              <a:rPr lang="en-US" baseline="30000">
                <a:latin typeface="Tahoma" charset="0"/>
                <a:ea typeface="ＭＳ Ｐゴシック" charset="0"/>
              </a:rPr>
              <a:t>h-1</a:t>
            </a:r>
            <a:r>
              <a:rPr lang="en-US">
                <a:latin typeface="Tahoma" charset="0"/>
                <a:ea typeface="ＭＳ Ｐゴシック" charset="0"/>
              </a:rPr>
              <a:t> for some h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Using math, we know that</a:t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</a:rPr>
              <a:t> 2</a:t>
            </a:r>
            <a:r>
              <a:rPr lang="en-US" baseline="30000">
                <a:latin typeface="Tahoma" charset="0"/>
                <a:ea typeface="ＭＳ Ｐゴシック" charset="0"/>
              </a:rPr>
              <a:t>0</a:t>
            </a:r>
            <a:r>
              <a:rPr lang="en-US">
                <a:latin typeface="Tahoma" charset="0"/>
                <a:ea typeface="ＭＳ Ｐゴシック" charset="0"/>
              </a:rPr>
              <a:t> + 2</a:t>
            </a:r>
            <a:r>
              <a:rPr lang="en-US" baseline="30000">
                <a:latin typeface="Tahoma" charset="0"/>
                <a:ea typeface="ＭＳ Ｐゴシック" charset="0"/>
              </a:rPr>
              <a:t>1</a:t>
            </a:r>
            <a:r>
              <a:rPr lang="en-US">
                <a:latin typeface="Tahoma" charset="0"/>
                <a:ea typeface="ＭＳ Ｐゴシック" charset="0"/>
              </a:rPr>
              <a:t> + … + 2</a:t>
            </a:r>
            <a:r>
              <a:rPr lang="en-US" baseline="30000">
                <a:latin typeface="Tahoma" charset="0"/>
                <a:ea typeface="ＭＳ Ｐゴシック" charset="0"/>
              </a:rPr>
              <a:t>h-1</a:t>
            </a:r>
            <a:r>
              <a:rPr lang="en-US">
                <a:latin typeface="Tahoma" charset="0"/>
                <a:ea typeface="ＭＳ Ｐゴシック" charset="0"/>
              </a:rPr>
              <a:t> = 2</a:t>
            </a:r>
            <a:r>
              <a:rPr lang="en-US" baseline="30000">
                <a:latin typeface="Tahoma" charset="0"/>
                <a:ea typeface="ＭＳ Ｐゴシック" charset="0"/>
              </a:rPr>
              <a:t>h</a:t>
            </a:r>
            <a:r>
              <a:rPr lang="en-US">
                <a:latin typeface="Tahoma" charset="0"/>
                <a:ea typeface="ＭＳ Ｐゴシック" charset="0"/>
              </a:rPr>
              <a:t>-1 (geometric sum)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Now we have</a:t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</a:rPr>
              <a:t>2</a:t>
            </a:r>
            <a:r>
              <a:rPr lang="en-US" baseline="30000">
                <a:latin typeface="Tahoma" charset="0"/>
                <a:ea typeface="ＭＳ Ｐゴシック" charset="0"/>
              </a:rPr>
              <a:t>k</a:t>
            </a:r>
            <a:r>
              <a:rPr lang="en-US">
                <a:latin typeface="Tahoma" charset="0"/>
                <a:ea typeface="ＭＳ Ｐゴシック" charset="0"/>
              </a:rPr>
              <a:t>-1 = 2</a:t>
            </a:r>
            <a:r>
              <a:rPr lang="en-US" baseline="30000">
                <a:latin typeface="Tahoma" charset="0"/>
                <a:ea typeface="ＭＳ Ｐゴシック" charset="0"/>
              </a:rPr>
              <a:t>h</a:t>
            </a:r>
            <a:r>
              <a:rPr lang="en-US">
                <a:latin typeface="Tahoma" charset="0"/>
                <a:ea typeface="ＭＳ Ｐゴシック" charset="0"/>
              </a:rPr>
              <a:t>-1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Adding 1 to both sides we get</a:t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</a:rPr>
              <a:t>2</a:t>
            </a:r>
            <a:r>
              <a:rPr lang="en-US" baseline="30000">
                <a:latin typeface="Tahoma" charset="0"/>
                <a:ea typeface="ＭＳ Ｐゴシック" charset="0"/>
              </a:rPr>
              <a:t>k</a:t>
            </a:r>
            <a:r>
              <a:rPr lang="en-US">
                <a:latin typeface="Tahoma" charset="0"/>
                <a:ea typeface="ＭＳ Ｐゴシック" charset="0"/>
              </a:rPr>
              <a:t> = 2</a:t>
            </a:r>
            <a:r>
              <a:rPr lang="en-US" baseline="30000">
                <a:latin typeface="Tahoma" charset="0"/>
                <a:ea typeface="ＭＳ Ｐゴシック" charset="0"/>
              </a:rPr>
              <a:t>h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Taking the log</a:t>
            </a:r>
            <a:r>
              <a:rPr lang="en-US" baseline="-25000">
                <a:latin typeface="Tahoma" charset="0"/>
                <a:ea typeface="ＭＳ Ｐゴシック" charset="0"/>
              </a:rPr>
              <a:t>2</a:t>
            </a:r>
            <a:r>
              <a:rPr lang="en-US">
                <a:latin typeface="Tahoma" charset="0"/>
                <a:ea typeface="ＭＳ Ｐゴシック" charset="0"/>
              </a:rPr>
              <a:t> of both sides we get</a:t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h = k</a:t>
            </a:r>
            <a:endParaRPr lang="en-US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9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9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9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9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9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9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50BF5A9-2087-AB4B-B876-43BE96321EBB}" type="slidenum">
              <a:rPr lang="en-US" sz="1400">
                <a:latin typeface="Arial" charset="0"/>
              </a:rPr>
              <a:pPr eaLnBrk="1" hangingPunct="1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Binary Tree Properties</a:t>
            </a:r>
          </a:p>
        </p:txBody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But we want the height in terms of the number of nodes, n:</a:t>
            </a:r>
          </a:p>
          <a:p>
            <a:pPr lvl="3" eaLnBrk="1" hangingPunct="1">
              <a:buFontTx/>
              <a:buNone/>
            </a:pPr>
            <a:r>
              <a:rPr lang="en-US">
                <a:latin typeface="Tahoma" charset="0"/>
                <a:ea typeface="ＭＳ Ｐゴシック" charset="0"/>
              </a:rPr>
              <a:t>	2</a:t>
            </a:r>
            <a:r>
              <a:rPr lang="en-US" baseline="30000">
                <a:latin typeface="Tahoma" charset="0"/>
                <a:ea typeface="ＭＳ Ｐゴシック" charset="0"/>
              </a:rPr>
              <a:t>k</a:t>
            </a:r>
            <a:r>
              <a:rPr lang="en-US">
                <a:latin typeface="Tahoma" charset="0"/>
                <a:ea typeface="ＭＳ Ｐゴシック" charset="0"/>
              </a:rPr>
              <a:t>-1 = n</a:t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</a:rPr>
              <a:t>2</a:t>
            </a:r>
            <a:r>
              <a:rPr lang="en-US" baseline="30000">
                <a:latin typeface="Tahoma" charset="0"/>
                <a:ea typeface="ＭＳ Ｐゴシック" charset="0"/>
              </a:rPr>
              <a:t>k</a:t>
            </a:r>
            <a:r>
              <a:rPr lang="en-US">
                <a:latin typeface="Tahoma" charset="0"/>
                <a:ea typeface="ＭＳ Ｐゴシック" charset="0"/>
              </a:rPr>
              <a:t> = n+1</a:t>
            </a:r>
            <a:br>
              <a:rPr lang="en-US">
                <a:latin typeface="Tahoma" charset="0"/>
                <a:ea typeface="ＭＳ Ｐゴシック" charset="0"/>
              </a:rPr>
            </a:br>
            <a:r>
              <a:rPr lang="en-US">
                <a:latin typeface="Tahoma" charset="0"/>
                <a:ea typeface="ＭＳ Ｐゴシック" charset="0"/>
              </a:rPr>
              <a:t>k = log</a:t>
            </a:r>
            <a:r>
              <a:rPr lang="en-US" baseline="-25000">
                <a:latin typeface="Tahoma" charset="0"/>
                <a:ea typeface="ＭＳ Ｐゴシック" charset="0"/>
              </a:rPr>
              <a:t>2</a:t>
            </a:r>
            <a:r>
              <a:rPr lang="en-US">
                <a:latin typeface="Tahoma" charset="0"/>
                <a:ea typeface="ＭＳ Ｐゴシック" charset="0"/>
              </a:rPr>
              <a:t>(n+1)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So the minimum height of a binary tree with n nodes = 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h</a:t>
            </a:r>
            <a:r>
              <a:rPr lang="en-US">
                <a:latin typeface="Tahoma" charset="0"/>
                <a:ea typeface="ＭＳ Ｐゴシック" charset="0"/>
              </a:rPr>
              <a:t> = k =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log</a:t>
            </a:r>
            <a:r>
              <a:rPr lang="en-US" baseline="-25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2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(n+1)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Note this is for a tree with 2</a:t>
            </a:r>
            <a:r>
              <a:rPr lang="en-US" baseline="30000">
                <a:latin typeface="Tahoma" charset="0"/>
                <a:ea typeface="ＭＳ Ｐゴシック" charset="0"/>
              </a:rPr>
              <a:t>k</a:t>
            </a:r>
            <a:r>
              <a:rPr lang="en-US">
                <a:latin typeface="Tahoma" charset="0"/>
                <a:ea typeface="ＭＳ Ｐゴシック" charset="0"/>
              </a:rPr>
              <a:t>-1 nodes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Binary trees can have any number of nodes – will this change the formula?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Not significantly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More generally we can say that the </a:t>
            </a:r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minimum height for a tree with n nodes is O(log</a:t>
            </a:r>
            <a:r>
              <a:rPr lang="en-US" b="1" baseline="-25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n)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Now we also know that a </a:t>
            </a:r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Full Tree of height h has 2</a:t>
            </a:r>
            <a:r>
              <a:rPr lang="en-US" b="1" baseline="30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h</a:t>
            </a:r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-1 nodes</a:t>
            </a:r>
          </a:p>
        </p:txBody>
      </p:sp>
    </p:spTree>
    <p:extLst>
      <p:ext uri="{BB962C8B-B14F-4D97-AF65-F5344CB8AC3E}">
        <p14:creationId xmlns:p14="http://schemas.microsoft.com/office/powerpoint/2010/main" val="374194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9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9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9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9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9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9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49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9D553A2-22DC-9244-A790-245064FF9928}" type="slidenum">
              <a:rPr lang="en-US" sz="1400">
                <a:latin typeface="Arial" charset="0"/>
              </a:rPr>
              <a:pPr eaLnBrk="1" hangingPunct="1"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Binary Tree Properties</a:t>
            </a:r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Note that most trees CANNOT be Full Trees, since all Full Trees have 2</a:t>
            </a:r>
            <a:r>
              <a:rPr lang="en-US" baseline="30000" dirty="0">
                <a:latin typeface="Tahoma" charset="0"/>
                <a:ea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</a:rPr>
              <a:t>-1 nodes (1, 3, 7, 15, </a:t>
            </a:r>
            <a:r>
              <a:rPr lang="en-US" dirty="0" err="1">
                <a:latin typeface="Tahoma" charset="0"/>
                <a:ea typeface="ＭＳ Ｐゴシック" charset="0"/>
              </a:rPr>
              <a:t>etc</a:t>
            </a:r>
            <a:r>
              <a:rPr lang="en-US" dirty="0">
                <a:latin typeface="Tahoma" charset="0"/>
                <a:ea typeface="ＭＳ Ｐゴシック" charset="0"/>
              </a:rPr>
              <a:t>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However, a tree with ANY number of nodes can be a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Complete Binary Tree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 complete tree is a full tree up to the second last level with the last level of leaves being filled in from left to right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If the last level is completely filled in, the tree is Full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Complete Binary Tree of height h has between 2</a:t>
            </a:r>
            <a:r>
              <a:rPr lang="en-US" baseline="30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h-1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and 2</a:t>
            </a:r>
            <a:r>
              <a:rPr lang="en-US" baseline="30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h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-1 nodes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 nice property of a complete binary tree is that its data can be efficiently stored in an array or vector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Do demo on board</a:t>
            </a:r>
          </a:p>
          <a:p>
            <a:pPr lvl="4" eaLnBrk="1" hangingPunct="1"/>
            <a:r>
              <a:rPr lang="en-US" i="1" dirty="0">
                <a:latin typeface="Tahoma" charset="0"/>
                <a:ea typeface="ＭＳ Ｐゴシック" charset="0"/>
              </a:rPr>
              <a:t>We will see why this is nice when we discuss PQs</a:t>
            </a:r>
          </a:p>
        </p:txBody>
      </p:sp>
    </p:spTree>
    <p:extLst>
      <p:ext uri="{BB962C8B-B14F-4D97-AF65-F5344CB8AC3E}">
        <p14:creationId xmlns:p14="http://schemas.microsoft.com/office/powerpoint/2010/main" val="25388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9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9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9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9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9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9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C2283F8-E9B9-A645-BD4D-176042395F74}" type="slidenum">
              <a:rPr lang="en-US" sz="1400">
                <a:latin typeface="Arial" charset="0"/>
              </a:rPr>
              <a:pPr eaLnBrk="1" hangingPunct="1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Height of a Binary Tree</a:t>
            </a:r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So how do we find out the height for a given tree?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can define this recursively as well: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Height(T)</a:t>
            </a:r>
          </a:p>
          <a:p>
            <a:pPr lvl="3" eaLnBrk="1" hangingPunct="1">
              <a:buFontTx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If T is empty, return 0</a:t>
            </a:r>
          </a:p>
          <a:p>
            <a:pPr lvl="3" eaLnBrk="1" hangingPunct="1">
              <a:buFontTx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else</a:t>
            </a:r>
          </a:p>
          <a:p>
            <a:pPr lvl="4" eaLnBrk="1" hangingPunct="1">
              <a:buFont typeface="Arial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Let </a:t>
            </a:r>
            <a:r>
              <a:rPr lang="en-US" dirty="0" err="1">
                <a:latin typeface="Tahoma" charset="0"/>
                <a:ea typeface="ＭＳ Ｐゴシック" charset="0"/>
              </a:rPr>
              <a:t>LHeight</a:t>
            </a:r>
            <a:r>
              <a:rPr lang="en-US" dirty="0">
                <a:latin typeface="Tahoma" charset="0"/>
                <a:ea typeface="ＭＳ Ｐゴシック" charset="0"/>
              </a:rPr>
              <a:t> = Height of left </a:t>
            </a:r>
            <a:r>
              <a:rPr lang="en-US" dirty="0" err="1">
                <a:latin typeface="Tahoma" charset="0"/>
                <a:ea typeface="ＭＳ Ｐゴシック" charset="0"/>
              </a:rPr>
              <a:t>subtree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4" eaLnBrk="1" hangingPunct="1">
              <a:buFont typeface="Arial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Let </a:t>
            </a:r>
            <a:r>
              <a:rPr lang="en-US" dirty="0" err="1">
                <a:latin typeface="Tahoma" charset="0"/>
                <a:ea typeface="ＭＳ Ｐゴシック" charset="0"/>
              </a:rPr>
              <a:t>RHeight</a:t>
            </a:r>
            <a:r>
              <a:rPr lang="en-US" dirty="0">
                <a:latin typeface="Tahoma" charset="0"/>
                <a:ea typeface="ＭＳ Ｐゴシック" charset="0"/>
              </a:rPr>
              <a:t> = Height of right </a:t>
            </a:r>
            <a:r>
              <a:rPr lang="en-US" dirty="0" err="1">
                <a:latin typeface="Tahoma" charset="0"/>
                <a:ea typeface="ＭＳ Ｐゴシック" charset="0"/>
              </a:rPr>
              <a:t>subtree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4" eaLnBrk="1" hangingPunct="1">
              <a:buFont typeface="Arial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Return (1 + Max(</a:t>
            </a:r>
            <a:r>
              <a:rPr lang="en-US" dirty="0" err="1">
                <a:latin typeface="Tahoma" charset="0"/>
                <a:ea typeface="ＭＳ Ｐゴシック" charset="0"/>
              </a:rPr>
              <a:t>LHeight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 err="1">
                <a:latin typeface="Tahoma" charset="0"/>
                <a:ea typeface="ＭＳ Ｐゴシック" charset="0"/>
              </a:rPr>
              <a:t>RHeight</a:t>
            </a:r>
            <a:r>
              <a:rPr lang="en-US" dirty="0">
                <a:latin typeface="Tahoma" charset="0"/>
                <a:ea typeface="ＭＳ Ｐゴシック" charset="0"/>
              </a:rPr>
              <a:t>))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Let's look at an example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Tree we looked at previously in Slide 277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1752600" y="2438400"/>
            <a:ext cx="5105400" cy="2133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0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0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0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0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0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4995878-9E24-0341-9A97-6BEBC7FE4BD9}" type="slidenum">
              <a:rPr lang="en-US" sz="1400">
                <a:latin typeface="Arial" charset="0"/>
              </a:rPr>
              <a:pPr eaLnBrk="1" hangingPunct="1"/>
              <a:t>16</a:t>
            </a:fld>
            <a:endParaRPr lang="en-US" sz="1400">
              <a:latin typeface="Arial" charset="0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Height of a Binary Tree </a:t>
            </a:r>
          </a:p>
        </p:txBody>
      </p:sp>
      <p:sp>
        <p:nvSpPr>
          <p:cNvPr id="346115" name="Oval 3"/>
          <p:cNvSpPr>
            <a:spLocks noChangeArrowheads="1"/>
          </p:cNvSpPr>
          <p:nvPr/>
        </p:nvSpPr>
        <p:spPr bwMode="auto">
          <a:xfrm>
            <a:off x="4419600" y="12954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16" name="Oval 4"/>
          <p:cNvSpPr>
            <a:spLocks noChangeArrowheads="1"/>
          </p:cNvSpPr>
          <p:nvPr/>
        </p:nvSpPr>
        <p:spPr bwMode="auto">
          <a:xfrm>
            <a:off x="3429000" y="18288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17" name="Oval 5"/>
          <p:cNvSpPr>
            <a:spLocks noChangeArrowheads="1"/>
          </p:cNvSpPr>
          <p:nvPr/>
        </p:nvSpPr>
        <p:spPr bwMode="auto">
          <a:xfrm>
            <a:off x="5410200" y="18288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18" name="Oval 6"/>
          <p:cNvSpPr>
            <a:spLocks noChangeArrowheads="1"/>
          </p:cNvSpPr>
          <p:nvPr/>
        </p:nvSpPr>
        <p:spPr bwMode="auto">
          <a:xfrm>
            <a:off x="3352800" y="35814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19" name="Oval 7"/>
          <p:cNvSpPr>
            <a:spLocks noChangeArrowheads="1"/>
          </p:cNvSpPr>
          <p:nvPr/>
        </p:nvSpPr>
        <p:spPr bwMode="auto">
          <a:xfrm>
            <a:off x="5257800" y="44958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20" name="Oval 8"/>
          <p:cNvSpPr>
            <a:spLocks noChangeArrowheads="1"/>
          </p:cNvSpPr>
          <p:nvPr/>
        </p:nvSpPr>
        <p:spPr bwMode="auto">
          <a:xfrm>
            <a:off x="3962400" y="27432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46121" name="Oval 9"/>
          <p:cNvSpPr>
            <a:spLocks noChangeArrowheads="1"/>
          </p:cNvSpPr>
          <p:nvPr/>
        </p:nvSpPr>
        <p:spPr bwMode="auto">
          <a:xfrm>
            <a:off x="4191000" y="35814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22" name="Oval 10"/>
          <p:cNvSpPr>
            <a:spLocks noChangeArrowheads="1"/>
          </p:cNvSpPr>
          <p:nvPr/>
        </p:nvSpPr>
        <p:spPr bwMode="auto">
          <a:xfrm>
            <a:off x="5943600" y="26670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23" name="Oval 11"/>
          <p:cNvSpPr>
            <a:spLocks noChangeArrowheads="1"/>
          </p:cNvSpPr>
          <p:nvPr/>
        </p:nvSpPr>
        <p:spPr bwMode="auto">
          <a:xfrm>
            <a:off x="2590800" y="27432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24" name="Oval 12"/>
          <p:cNvSpPr>
            <a:spLocks noChangeArrowheads="1"/>
          </p:cNvSpPr>
          <p:nvPr/>
        </p:nvSpPr>
        <p:spPr bwMode="auto">
          <a:xfrm>
            <a:off x="6553200" y="35814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25" name="Oval 13"/>
          <p:cNvSpPr>
            <a:spLocks noChangeArrowheads="1"/>
          </p:cNvSpPr>
          <p:nvPr/>
        </p:nvSpPr>
        <p:spPr bwMode="auto">
          <a:xfrm>
            <a:off x="5486400" y="35814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26" name="Line 14"/>
          <p:cNvSpPr>
            <a:spLocks noChangeShapeType="1"/>
          </p:cNvSpPr>
          <p:nvPr/>
        </p:nvSpPr>
        <p:spPr bwMode="auto">
          <a:xfrm flipH="1">
            <a:off x="3886200" y="1600200"/>
            <a:ext cx="533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 flipH="1">
            <a:off x="2971800" y="2209800"/>
            <a:ext cx="533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>
            <a:off x="3886200" y="2209800"/>
            <a:ext cx="3810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 flipH="1">
            <a:off x="3581400" y="3124200"/>
            <a:ext cx="4572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0" name="Line 18"/>
          <p:cNvSpPr>
            <a:spLocks noChangeShapeType="1"/>
          </p:cNvSpPr>
          <p:nvPr/>
        </p:nvSpPr>
        <p:spPr bwMode="auto">
          <a:xfrm>
            <a:off x="4343400" y="3200400"/>
            <a:ext cx="152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>
            <a:off x="4953000" y="1600200"/>
            <a:ext cx="584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2" name="Line 20"/>
          <p:cNvSpPr>
            <a:spLocks noChangeShapeType="1"/>
          </p:cNvSpPr>
          <p:nvPr/>
        </p:nvSpPr>
        <p:spPr bwMode="auto">
          <a:xfrm>
            <a:off x="5791200" y="22098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 flipH="1">
            <a:off x="5791200" y="3124200"/>
            <a:ext cx="3048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4" name="Line 22"/>
          <p:cNvSpPr>
            <a:spLocks noChangeShapeType="1"/>
          </p:cNvSpPr>
          <p:nvPr/>
        </p:nvSpPr>
        <p:spPr bwMode="auto">
          <a:xfrm>
            <a:off x="6400800" y="3124200"/>
            <a:ext cx="3048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5" name="Line 23"/>
          <p:cNvSpPr>
            <a:spLocks noChangeShapeType="1"/>
          </p:cNvSpPr>
          <p:nvPr/>
        </p:nvSpPr>
        <p:spPr bwMode="auto">
          <a:xfrm flipH="1">
            <a:off x="5486400" y="4038600"/>
            <a:ext cx="2286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6" name="Oval 24"/>
          <p:cNvSpPr>
            <a:spLocks noChangeArrowheads="1"/>
          </p:cNvSpPr>
          <p:nvPr/>
        </p:nvSpPr>
        <p:spPr bwMode="auto">
          <a:xfrm>
            <a:off x="5867400" y="51816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5715000" y="48768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38" name="Oval 26"/>
          <p:cNvSpPr>
            <a:spLocks noChangeArrowheads="1"/>
          </p:cNvSpPr>
          <p:nvPr/>
        </p:nvSpPr>
        <p:spPr bwMode="auto">
          <a:xfrm>
            <a:off x="3733800" y="4495800"/>
            <a:ext cx="5334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6139" name="Line 27"/>
          <p:cNvSpPr>
            <a:spLocks noChangeShapeType="1"/>
          </p:cNvSpPr>
          <p:nvPr/>
        </p:nvSpPr>
        <p:spPr bwMode="auto">
          <a:xfrm flipH="1">
            <a:off x="4038600" y="4038600"/>
            <a:ext cx="3048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40" name="Text Box 28"/>
          <p:cNvSpPr txBox="1">
            <a:spLocks noChangeArrowheads="1"/>
          </p:cNvSpPr>
          <p:nvPr/>
        </p:nvSpPr>
        <p:spPr bwMode="auto">
          <a:xfrm>
            <a:off x="990600" y="4191000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Trace on board with class</a:t>
            </a:r>
          </a:p>
        </p:txBody>
      </p:sp>
    </p:spTree>
    <p:extLst>
      <p:ext uri="{BB962C8B-B14F-4D97-AF65-F5344CB8AC3E}">
        <p14:creationId xmlns:p14="http://schemas.microsoft.com/office/powerpoint/2010/main" val="314426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75B8DB6-8740-4C46-BA84-C5267473F055}" type="slidenum">
              <a:rPr lang="en-US" sz="1400">
                <a:latin typeface="Arial" charset="0"/>
              </a:rPr>
              <a:pPr eaLnBrk="1" hangingPunct="1"/>
              <a:t>17</a:t>
            </a:fld>
            <a:endParaRPr lang="en-US" sz="1400">
              <a:latin typeface="Arial" charset="0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Representing a Binary Tree</a:t>
            </a: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We'd like to be able to do operations on binary trees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Implement the height that we just discussed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Traverse the tree in various ways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Find other properties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Max or min value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Number of nodes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Before we can do these we need to find a good way to represent the tree in the computer</a:t>
            </a:r>
          </a:p>
        </p:txBody>
      </p:sp>
    </p:spTree>
    <p:extLst>
      <p:ext uri="{BB962C8B-B14F-4D97-AF65-F5344CB8AC3E}">
        <p14:creationId xmlns:p14="http://schemas.microsoft.com/office/powerpoint/2010/main" val="24885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0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0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0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0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0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0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DAC8099-0AB9-B74A-97F4-52CFF8510066}" type="slidenum">
              <a:rPr lang="en-US" sz="1400">
                <a:latin typeface="Arial" charset="0"/>
              </a:rPr>
              <a:pPr eaLnBrk="1" hangingPunct="1"/>
              <a:t>18</a:t>
            </a:fld>
            <a:endParaRPr lang="en-US" sz="1400">
              <a:latin typeface="Arial" charset="0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Representing a Binary Tree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We'll do this in an object-oriented way, as we did with our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It is a bit </a:t>
            </a:r>
            <a:r>
              <a:rPr lang="en-US" b="1">
                <a:latin typeface="Tahoma" charset="0"/>
                <a:ea typeface="ＭＳ Ｐゴシック" charset="0"/>
              </a:rPr>
              <a:t>complicated</a:t>
            </a:r>
            <a:r>
              <a:rPr lang="en-US">
                <a:latin typeface="Tahoma" charset="0"/>
                <a:ea typeface="ＭＳ Ｐゴシック" charset="0"/>
              </a:rPr>
              <a:t>, so we need to pay attention to all of the steps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public interface TreeInterface&lt;T&gt;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{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public T getRootData();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public int getHeight();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public int getNumberOfNodes();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public boolean isEmpty();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public void clear();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Note that this interface is for general trees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  <a:ea typeface="ＭＳ Ｐゴシック" charset="0"/>
              </a:rPr>
              <a:t>Let's make it more specific for binary trees</a:t>
            </a:r>
          </a:p>
        </p:txBody>
      </p:sp>
    </p:spTree>
    <p:extLst>
      <p:ext uri="{BB962C8B-B14F-4D97-AF65-F5344CB8AC3E}">
        <p14:creationId xmlns:p14="http://schemas.microsoft.com/office/powerpoint/2010/main" val="180402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0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0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0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0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0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0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0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50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50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50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506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B8A0157-11C0-7447-A332-C0E51003C77F}" type="slidenum">
              <a:rPr lang="en-US" sz="1400">
                <a:latin typeface="Arial" charset="0"/>
              </a:rPr>
              <a:pPr eaLnBrk="1" hangingPunct="1"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Representing a Binary Tree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lvl="2" eaLnBrk="1" hangingPunct="1">
              <a:buFont typeface="Arial" charset="0"/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public interface </a:t>
            </a:r>
            <a:r>
              <a:rPr lang="en-US" sz="20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BinaryTreeInterface</a:t>
            </a: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&lt;T&gt; extends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</a:t>
            </a:r>
            <a:r>
              <a:rPr lang="en-US" sz="20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TreeInterface</a:t>
            </a: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&lt;T&gt;, </a:t>
            </a:r>
            <a:r>
              <a:rPr lang="en-US" sz="20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TreeIteratorInterface</a:t>
            </a: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&lt;T&gt;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{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public void </a:t>
            </a:r>
            <a:r>
              <a:rPr lang="en-US" sz="20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setTree</a:t>
            </a: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(T </a:t>
            </a:r>
            <a:r>
              <a:rPr lang="en-US" sz="20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rootData</a:t>
            </a: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public void </a:t>
            </a:r>
            <a:r>
              <a:rPr lang="en-US" sz="20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setTree</a:t>
            </a: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(T </a:t>
            </a:r>
            <a:r>
              <a:rPr lang="en-US" sz="20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rootData</a:t>
            </a: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,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		</a:t>
            </a:r>
            <a:r>
              <a:rPr lang="en-US" sz="20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BinaryTreeInterface</a:t>
            </a: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&lt;T&gt; </a:t>
            </a:r>
            <a:r>
              <a:rPr lang="en-US" sz="20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leftTree</a:t>
            </a: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,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		</a:t>
            </a:r>
            <a:r>
              <a:rPr lang="en-US" sz="20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BinaryTreeInterface</a:t>
            </a: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&lt;T&gt; </a:t>
            </a:r>
            <a:r>
              <a:rPr lang="en-US" sz="20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rightTree</a:t>
            </a: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buFont typeface="Arial" charset="0"/>
              <a:buNone/>
            </a:pPr>
            <a:r>
              <a:rPr lang="en-US" sz="20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lvl="2" eaLnBrk="1" hangingPunct="1"/>
            <a:r>
              <a:rPr lang="en-US" sz="2400" dirty="0">
                <a:latin typeface="Tahoma" charset="0"/>
                <a:ea typeface="ＭＳ Ｐゴシック" charset="0"/>
              </a:rPr>
              <a:t>This simply allows for an "easy" assignment of binary trees</a:t>
            </a:r>
          </a:p>
          <a:p>
            <a:pPr lvl="2" eaLnBrk="1" hangingPunct="1"/>
            <a:r>
              <a:rPr lang="en-US" sz="2400" dirty="0">
                <a:latin typeface="Tahoma" charset="0"/>
                <a:ea typeface="ＭＳ Ｐゴシック" charset="0"/>
              </a:rPr>
              <a:t>We'll look at </a:t>
            </a:r>
            <a:r>
              <a:rPr lang="en-US" sz="2400" dirty="0" err="1">
                <a:latin typeface="Tahoma" charset="0"/>
                <a:ea typeface="ＭＳ Ｐゴシック" charset="0"/>
              </a:rPr>
              <a:t>TreeIteratorInterface</a:t>
            </a:r>
            <a:r>
              <a:rPr lang="en-US" sz="2400" dirty="0">
                <a:latin typeface="Tahoma" charset="0"/>
                <a:ea typeface="ＭＳ Ｐゴシック" charset="0"/>
              </a:rPr>
              <a:t>&lt;T&gt; later</a:t>
            </a:r>
          </a:p>
          <a:p>
            <a:pPr lvl="2" eaLnBrk="1" hangingPunct="1"/>
            <a:r>
              <a:rPr lang="en-US" sz="2400" dirty="0">
                <a:latin typeface="Tahoma" charset="0"/>
                <a:ea typeface="ＭＳ Ｐゴシック" charset="0"/>
              </a:rPr>
              <a:t>Now we have the basic functionality of a binary tree – but we need to get the basic structure</a:t>
            </a:r>
          </a:p>
        </p:txBody>
      </p:sp>
    </p:spTree>
    <p:extLst>
      <p:ext uri="{BB962C8B-B14F-4D97-AF65-F5344CB8AC3E}">
        <p14:creationId xmlns:p14="http://schemas.microsoft.com/office/powerpoint/2010/main" val="412713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6917CB8-DCA0-FD44-A9FB-AA88F96A4D8B}" type="slidenum">
              <a:rPr lang="en-US" sz="1400">
                <a:latin typeface="Arial" charset="0"/>
              </a:rPr>
              <a:pPr eaLnBrk="1" hangingPunct="1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These notes are intended for use by students in CS0445 at the University of Pittsburgh and no one else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These notes are provided free of charge and may not be sold in any shape or form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Material from these notes is obtained from various sources, including, but not limited to,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Data Structures and Abstractions with Java, 2</a:t>
            </a:r>
            <a:r>
              <a:rPr lang="en-US" sz="2000" baseline="30000" dirty="0">
                <a:latin typeface="Tahoma" charset="0"/>
                <a:ea typeface="ＭＳ Ｐゴシック" charset="0"/>
              </a:rPr>
              <a:t>nd</a:t>
            </a:r>
            <a:r>
              <a:rPr lang="en-US" sz="2000" dirty="0">
                <a:latin typeface="Tahoma" charset="0"/>
                <a:ea typeface="ＭＳ Ｐゴシック" charset="0"/>
              </a:rPr>
              <a:t>, 3</a:t>
            </a:r>
            <a:r>
              <a:rPr lang="en-US" sz="2000" baseline="30000" dirty="0">
                <a:latin typeface="Tahoma" charset="0"/>
                <a:ea typeface="ＭＳ Ｐゴシック" charset="0"/>
              </a:rPr>
              <a:t>rd</a:t>
            </a:r>
            <a:r>
              <a:rPr lang="en-US" sz="2000" dirty="0">
                <a:latin typeface="Tahoma" charset="0"/>
                <a:ea typeface="ＭＳ Ｐゴシック" charset="0"/>
              </a:rPr>
              <a:t> and 4</a:t>
            </a:r>
            <a:r>
              <a:rPr lang="en-US" sz="2000" baseline="30000" dirty="0">
                <a:latin typeface="Tahoma" charset="0"/>
                <a:ea typeface="ＭＳ Ｐゴシック" charset="0"/>
              </a:rPr>
              <a:t>th</a:t>
            </a:r>
            <a:r>
              <a:rPr lang="en-US" sz="2000" dirty="0">
                <a:latin typeface="Tahoma" charset="0"/>
                <a:ea typeface="ＭＳ Ｐゴシック" charset="0"/>
              </a:rPr>
              <a:t> Editions by Frank </a:t>
            </a:r>
            <a:r>
              <a:rPr lang="en-US" sz="2000" dirty="0" err="1">
                <a:latin typeface="Tahoma" charset="0"/>
                <a:ea typeface="ＭＳ Ｐゴシック" charset="0"/>
              </a:rPr>
              <a:t>Carrano</a:t>
            </a:r>
            <a:r>
              <a:rPr lang="en-US" sz="2000" dirty="0">
                <a:latin typeface="Tahoma" charset="0"/>
                <a:ea typeface="ＭＳ Ｐゴシック" charset="0"/>
              </a:rPr>
              <a:t> (and Timothy Henry)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Data Structures and the Java Collections Framework by William Collins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Classic Data Structures in Java by Timothy Budd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Java By Dissection by Pohl and McDowell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  <a:ea typeface="ＭＳ Ｐゴシック" charset="0"/>
              </a:rPr>
              <a:t>Java Software Solutions (various editions) by John Lewis and William Loftus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latin typeface="Tahoma" charset="0"/>
                <a:ea typeface="ＭＳ Ｐゴシック" charset="0"/>
              </a:rPr>
              <a:t>java.sun.com</a:t>
            </a:r>
            <a:r>
              <a:rPr lang="en-US" sz="2000" dirty="0">
                <a:latin typeface="Tahoma" charset="0"/>
                <a:ea typeface="ＭＳ Ｐゴシック" charset="0"/>
              </a:rPr>
              <a:t> and its many sub-links</a:t>
            </a:r>
          </a:p>
        </p:txBody>
      </p:sp>
    </p:spTree>
    <p:extLst>
      <p:ext uri="{BB962C8B-B14F-4D97-AF65-F5344CB8AC3E}">
        <p14:creationId xmlns:p14="http://schemas.microsoft.com/office/powerpoint/2010/main" val="295274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23: Representing 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our linked list data structures:</a:t>
            </a:r>
          </a:p>
          <a:p>
            <a:pPr lvl="1"/>
            <a:r>
              <a:rPr lang="en-US" dirty="0"/>
              <a:t>The "building blocks" for our lists were </a:t>
            </a:r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/>
              <a:t> objects that we defined in a different class</a:t>
            </a:r>
          </a:p>
          <a:p>
            <a:pPr lvl="2"/>
            <a:r>
              <a:rPr lang="en-US" dirty="0"/>
              <a:t>This class could be separate</a:t>
            </a:r>
          </a:p>
          <a:p>
            <a:pPr lvl="3"/>
            <a:r>
              <a:rPr lang="en-US" dirty="0"/>
              <a:t>For re-use / flexibility</a:t>
            </a:r>
          </a:p>
          <a:p>
            <a:pPr lvl="2"/>
            <a:r>
              <a:rPr lang="en-US" dirty="0"/>
              <a:t>This class could be an inner class</a:t>
            </a:r>
          </a:p>
          <a:p>
            <a:pPr lvl="3"/>
            <a:r>
              <a:rPr lang="en-US" dirty="0"/>
              <a:t>For access convenience</a:t>
            </a:r>
          </a:p>
          <a:p>
            <a:pPr lvl="1"/>
            <a:r>
              <a:rPr lang="en-US" dirty="0"/>
              <a:t>We will do something similar for our binary trees</a:t>
            </a:r>
          </a:p>
          <a:p>
            <a:pPr lvl="2"/>
            <a:r>
              <a:rPr lang="en-US" dirty="0"/>
              <a:t>We will define a </a:t>
            </a:r>
            <a:r>
              <a:rPr lang="en-US" dirty="0" err="1">
                <a:solidFill>
                  <a:srgbClr val="FF0000"/>
                </a:solidFill>
              </a:rPr>
              <a:t>BinaryNode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/>
              <a:t> to represent the inner structure of our tree</a:t>
            </a:r>
          </a:p>
          <a:p>
            <a:pPr lvl="3"/>
            <a:r>
              <a:rPr lang="en-US" dirty="0"/>
              <a:t>This will be more complex than our Node class for LLs because there are more things needed to manipulate our binary tree nodes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902F1F-92A7-9C40-B81B-959419CFD51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9DFE6DC-F82D-FF47-9155-240CD9B6B20E}" type="slidenum">
              <a:rPr lang="en-US" sz="1400">
                <a:latin typeface="Arial" charset="0"/>
              </a:rPr>
              <a:pPr eaLnBrk="1" hangingPunct="1"/>
              <a:t>21</a:t>
            </a:fld>
            <a:endParaRPr lang="en-US" sz="1400">
              <a:latin typeface="Arial" charset="0"/>
            </a:endParaRP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Representing a Binary Tree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5257800"/>
          </a:xfrm>
        </p:spPr>
        <p:txBody>
          <a:bodyPr/>
          <a:lstStyle/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class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BinaryNode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&lt;T&gt;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{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T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getData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();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void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setData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(T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newData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BinaryNode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&lt;T&gt;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getLeftChild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();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BinaryNode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&lt;T&gt;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getRightChild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();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void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setLeftChild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BinaryNode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&lt;T&gt;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newLeftChild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); 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void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setRightChild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BinaryNode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&lt;T&gt;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newRightChild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boolean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hasLeftChild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();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boolean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hasRightChild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();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boolean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isLeaf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();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getNumberOfNodes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();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getHeight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();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	  public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BinaryNode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&lt;T&gt; copy();</a:t>
            </a:r>
          </a:p>
          <a:p>
            <a:pPr marL="228600"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charset="0"/>
                <a:ea typeface="ＭＳ Ｐゴシック" charset="0"/>
              </a:rPr>
              <a:t>}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Gives the basic functionality of a node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Note lack of data – we will look at this soon</a:t>
            </a:r>
          </a:p>
        </p:txBody>
      </p:sp>
    </p:spTree>
    <p:extLst>
      <p:ext uri="{BB962C8B-B14F-4D97-AF65-F5344CB8AC3E}">
        <p14:creationId xmlns:p14="http://schemas.microsoft.com/office/powerpoint/2010/main" val="65363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E0E52B2-24C8-5C4A-8178-8F4264A6DF96}" type="slidenum">
              <a:rPr lang="en-US" sz="1400">
                <a:latin typeface="Arial" charset="0"/>
              </a:rPr>
              <a:pPr eaLnBrk="1" hangingPunct="1"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Representing a Binary Tree</a:t>
            </a:r>
          </a:p>
        </p:txBody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Summary so far:</a:t>
            </a:r>
          </a:p>
          <a:p>
            <a:pPr lvl="2" eaLnBrk="1" hangingPunct="1"/>
            <a:r>
              <a:rPr lang="en-US" dirty="0" err="1">
                <a:latin typeface="Tahoma" charset="0"/>
                <a:ea typeface="ＭＳ Ｐゴシック" charset="0"/>
              </a:rPr>
              <a:t>TreeInterface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 err="1">
                <a:latin typeface="Tahoma" charset="0"/>
                <a:ea typeface="ＭＳ Ｐゴシック" charset="0"/>
              </a:rPr>
              <a:t>TreeIteratorInterface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Give the basic functionality of a tree</a:t>
            </a:r>
          </a:p>
          <a:p>
            <a:pPr lvl="2" eaLnBrk="1" hangingPunct="1"/>
            <a:r>
              <a:rPr lang="en-US" dirty="0" err="1">
                <a:latin typeface="Tahoma" charset="0"/>
                <a:ea typeface="ＭＳ Ｐゴシック" charset="0"/>
              </a:rPr>
              <a:t>BinaryTreeInterface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Adds a couple of methods for binary trees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Interfaces give us the ADTs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Now we need some classes to implement these interfaces</a:t>
            </a:r>
          </a:p>
          <a:p>
            <a:pPr lvl="2" eaLnBrk="1" hangingPunct="1"/>
            <a:r>
              <a:rPr lang="en-US" dirty="0" err="1">
                <a:latin typeface="Tahoma" charset="0"/>
                <a:ea typeface="ＭＳ Ｐゴシック" charset="0"/>
              </a:rPr>
              <a:t>BinaryNode</a:t>
            </a:r>
            <a:r>
              <a:rPr lang="en-US" dirty="0">
                <a:latin typeface="Tahoma" charset="0"/>
                <a:ea typeface="ＭＳ Ｐゴシック" charset="0"/>
              </a:rPr>
              <a:t> class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Gives us the underlying structure</a:t>
            </a:r>
          </a:p>
        </p:txBody>
      </p:sp>
    </p:spTree>
    <p:extLst>
      <p:ext uri="{BB962C8B-B14F-4D97-AF65-F5344CB8AC3E}">
        <p14:creationId xmlns:p14="http://schemas.microsoft.com/office/powerpoint/2010/main" val="40761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1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1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1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1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1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51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51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1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51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4E2EAFE-6226-DE4D-9762-FB33A0C683E8}" type="slidenum">
              <a:rPr lang="en-US" sz="1400">
                <a:latin typeface="Arial" charset="0"/>
              </a:rPr>
              <a:pPr eaLnBrk="1" hangingPunct="1"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Representing a Binary Tree </a:t>
            </a:r>
          </a:p>
        </p:txBody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029200"/>
          </a:xfrm>
        </p:spPr>
        <p:txBody>
          <a:bodyPr/>
          <a:lstStyle/>
          <a:p>
            <a:pPr lvl="2" eaLnBrk="1" hangingPunct="1">
              <a:buFont typeface="Arial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class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BinaryNode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&lt;T&gt;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{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		private T data;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		private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BinaryNode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&lt;T&gt;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leftChild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;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		private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BinaryNode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&lt;T&gt;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rightChild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;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		// See .java file for methods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		// (also in Slide 294)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lvl="2" eaLnBrk="1" hangingPunct="1"/>
            <a:r>
              <a:rPr lang="en-US" sz="2400" dirty="0">
                <a:latin typeface="Tahoma" charset="0"/>
                <a:ea typeface="ＭＳ Ｐゴシック" charset="0"/>
              </a:rPr>
              <a:t>Self-referential, just as linked list nodes</a:t>
            </a:r>
          </a:p>
          <a:p>
            <a:pPr lvl="3" eaLnBrk="1" hangingPunct="1"/>
            <a:r>
              <a:rPr lang="en-US" sz="2200" dirty="0">
                <a:latin typeface="Tahoma" charset="0"/>
                <a:ea typeface="ＭＳ Ｐゴシック" charset="0"/>
              </a:rPr>
              <a:t>However, can now branch in two directions</a:t>
            </a:r>
          </a:p>
          <a:p>
            <a:pPr lvl="2" eaLnBrk="1" hangingPunct="1"/>
            <a:r>
              <a:rPr lang="en-US" sz="2400" dirty="0">
                <a:latin typeface="Tahoma" charset="0"/>
                <a:ea typeface="ＭＳ Ｐゴシック" charset="0"/>
              </a:rPr>
              <a:t>Now we can easily define a binary tree</a:t>
            </a:r>
          </a:p>
          <a:p>
            <a:pPr lvl="2" eaLnBrk="1" hangingPunct="1"/>
            <a:r>
              <a:rPr lang="en-US" sz="2400" dirty="0">
                <a:latin typeface="Tahoma" charset="0"/>
                <a:ea typeface="ＭＳ Ｐゴシック" charset="0"/>
              </a:rPr>
              <a:t>We will also have some additional methods to manipulate / access our tree</a:t>
            </a:r>
          </a:p>
        </p:txBody>
      </p:sp>
    </p:spTree>
    <p:extLst>
      <p:ext uri="{BB962C8B-B14F-4D97-AF65-F5344CB8AC3E}">
        <p14:creationId xmlns:p14="http://schemas.microsoft.com/office/powerpoint/2010/main" val="54426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1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1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C56E286-1D4B-754A-BC9C-AB4F1F9B6397}" type="slidenum">
              <a:rPr lang="en-US" sz="1400">
                <a:latin typeface="Arial" charset="0"/>
              </a:rPr>
              <a:pPr eaLnBrk="1" hangingPunct="1"/>
              <a:t>24</a:t>
            </a:fld>
            <a:endParaRPr lang="en-US" sz="1400">
              <a:latin typeface="Arial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Representing a Binary Tree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pPr lvl="1" eaLnBrk="1" hangingPunct="1">
              <a:buFont typeface="Marlett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public class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BinaryTree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&lt;T&gt; implements 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			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BinaryTreeInterface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&lt;T&gt;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{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	  private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BinaryNode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&lt;T&gt; root;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	  // See .java file for methods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ＭＳ Ｐゴシック" charset="0"/>
              </a:rPr>
              <a:t>}</a:t>
            </a: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Idea: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A </a:t>
            </a:r>
            <a:r>
              <a:rPr lang="en-US" sz="2000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BinaryTree</a:t>
            </a:r>
            <a:r>
              <a:rPr lang="en-US" sz="2000" dirty="0">
                <a:latin typeface="Tahoma" charset="0"/>
                <a:ea typeface="ＭＳ Ｐゴシック" charset="0"/>
              </a:rPr>
              <a:t> has one instance variable – a reference to a </a:t>
            </a:r>
            <a:r>
              <a:rPr lang="en-US" sz="2000" dirty="0" err="1">
                <a:latin typeface="Tahoma" charset="0"/>
                <a:ea typeface="ＭＳ Ｐゴシック" charset="0"/>
              </a:rPr>
              <a:t>BinaryNode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A </a:t>
            </a:r>
            <a:r>
              <a:rPr lang="en-US" sz="2000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BinaryNode</a:t>
            </a:r>
            <a:r>
              <a:rPr lang="en-US" sz="2000" dirty="0">
                <a:latin typeface="Tahoma" charset="0"/>
                <a:ea typeface="ＭＳ Ｐゴシック" charset="0"/>
              </a:rPr>
              <a:t> has 3 instance variables</a:t>
            </a:r>
          </a:p>
          <a:p>
            <a:pPr lvl="2" eaLnBrk="1" hangingPunct="1"/>
            <a:r>
              <a:rPr lang="en-US" sz="1800" dirty="0">
                <a:latin typeface="Tahoma" charset="0"/>
                <a:ea typeface="ＭＳ Ｐゴシック" charset="0"/>
              </a:rPr>
              <a:t>An reference to T to store data for that node</a:t>
            </a:r>
          </a:p>
          <a:p>
            <a:pPr lvl="2" eaLnBrk="1" hangingPunct="1"/>
            <a:r>
              <a:rPr lang="en-US" sz="1800" dirty="0">
                <a:latin typeface="Tahoma" charset="0"/>
                <a:ea typeface="ＭＳ Ｐゴシック" charset="0"/>
              </a:rPr>
              <a:t>Left and right references to </a:t>
            </a:r>
            <a:r>
              <a:rPr lang="en-US" sz="1800" dirty="0" err="1">
                <a:latin typeface="Tahoma" charset="0"/>
                <a:ea typeface="ＭＳ Ｐゴシック" charset="0"/>
              </a:rPr>
              <a:t>subtree</a:t>
            </a:r>
            <a:r>
              <a:rPr lang="en-US" sz="1800" dirty="0">
                <a:latin typeface="Tahoma" charset="0"/>
                <a:ea typeface="ＭＳ Ｐゴシック" charset="0"/>
              </a:rPr>
              <a:t> nodes</a:t>
            </a:r>
          </a:p>
          <a:p>
            <a:pPr lvl="2" eaLnBrk="1" hangingPunct="1"/>
            <a:r>
              <a:rPr lang="en-US" sz="1800" dirty="0">
                <a:latin typeface="Tahoma" charset="0"/>
                <a:ea typeface="ＭＳ Ｐゴシック" charset="0"/>
              </a:rPr>
              <a:t>Creation by Composition</a:t>
            </a:r>
          </a:p>
          <a:p>
            <a:pPr lvl="3" eaLnBrk="1" hangingPunct="1"/>
            <a:r>
              <a:rPr lang="en-US" sz="1600" dirty="0">
                <a:latin typeface="Tahoma" charset="0"/>
                <a:ea typeface="ＭＳ Ｐゴシック" charset="0"/>
              </a:rPr>
              <a:t>To manipulate a </a:t>
            </a:r>
            <a:r>
              <a:rPr lang="en-US" sz="1600" dirty="0" err="1">
                <a:latin typeface="Tahoma" charset="0"/>
                <a:ea typeface="ＭＳ Ｐゴシック" charset="0"/>
              </a:rPr>
              <a:t>BinaryTree</a:t>
            </a:r>
            <a:r>
              <a:rPr lang="en-US" sz="1600" dirty="0">
                <a:latin typeface="Tahoma" charset="0"/>
                <a:ea typeface="ＭＳ Ｐゴシック" charset="0"/>
              </a:rPr>
              <a:t> we must manipulate its underlying nodes</a:t>
            </a:r>
          </a:p>
        </p:txBody>
      </p:sp>
    </p:spTree>
    <p:extLst>
      <p:ext uri="{BB962C8B-B14F-4D97-AF65-F5344CB8AC3E}">
        <p14:creationId xmlns:p14="http://schemas.microsoft.com/office/powerpoint/2010/main" val="28838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1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1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1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51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51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12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512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F31AC4E-B6A8-FE43-B81C-2959C1B5BBDC}" type="slidenum">
              <a:rPr lang="en-US" sz="1400">
                <a:latin typeface="Arial" charset="0"/>
              </a:rPr>
              <a:pPr eaLnBrk="1" hangingPunct="1"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Representing a Binary Tree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will come back to the </a:t>
            </a:r>
            <a:r>
              <a:rPr lang="en-US" dirty="0" err="1">
                <a:latin typeface="Tahoma" charset="0"/>
                <a:ea typeface="ＭＳ Ｐゴシック" charset="0"/>
              </a:rPr>
              <a:t>BinaryTree</a:t>
            </a:r>
            <a:r>
              <a:rPr lang="en-US" dirty="0">
                <a:latin typeface="Tahoma" charset="0"/>
                <a:ea typeface="ＭＳ Ｐゴシック" charset="0"/>
              </a:rPr>
              <a:t>&lt;T&gt; class later on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For now we will look at the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BinaryNode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&lt;T&gt;</a:t>
            </a:r>
            <a:r>
              <a:rPr lang="en-US" dirty="0">
                <a:latin typeface="Tahoma" charset="0"/>
                <a:ea typeface="ＭＳ Ｐゴシック" charset="0"/>
              </a:rPr>
              <a:t> class and see how some of the operations are done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Finding the height, traversals, etc.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will then see how these operations will be used for our </a:t>
            </a:r>
            <a:r>
              <a:rPr lang="en-US" dirty="0" err="1">
                <a:latin typeface="Tahoma" charset="0"/>
                <a:ea typeface="ＭＳ Ｐゴシック" charset="0"/>
              </a:rPr>
              <a:t>BinaryTree</a:t>
            </a:r>
            <a:r>
              <a:rPr lang="en-US" dirty="0">
                <a:latin typeface="Tahoma" charset="0"/>
                <a:ea typeface="ＭＳ Ｐゴシック" charset="0"/>
              </a:rPr>
              <a:t>&lt;T&gt; class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So consider the </a:t>
            </a:r>
            <a:r>
              <a:rPr lang="en-US" dirty="0" err="1">
                <a:latin typeface="Tahoma" charset="0"/>
                <a:ea typeface="ＭＳ Ｐゴシック" charset="0"/>
              </a:rPr>
              <a:t>BinaryNode</a:t>
            </a:r>
            <a:r>
              <a:rPr lang="en-US" dirty="0">
                <a:latin typeface="Tahoma" charset="0"/>
                <a:ea typeface="ＭＳ Ｐゴシック" charset="0"/>
              </a:rPr>
              <a:t>&lt;T&gt; class…</a:t>
            </a:r>
          </a:p>
        </p:txBody>
      </p:sp>
    </p:spTree>
    <p:extLst>
      <p:ext uri="{BB962C8B-B14F-4D97-AF65-F5344CB8AC3E}">
        <p14:creationId xmlns:p14="http://schemas.microsoft.com/office/powerpoint/2010/main" val="38217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5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5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E813D7-D8F7-7141-AAEA-29C014D65FC5}" type="slidenum">
              <a:rPr lang="en-US" sz="1400" smtClean="0">
                <a:latin typeface="Arial" charset="0"/>
              </a:rPr>
              <a:pPr eaLnBrk="1" hangingPunct="1"/>
              <a:t>26</a:t>
            </a:fld>
            <a:endParaRPr lang="en-US" sz="1400" dirty="0">
              <a:latin typeface="Arial" charset="0"/>
            </a:endParaRP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Implementing Some Operations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Ok, let's first look at code that determines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height</a:t>
            </a:r>
            <a:r>
              <a:rPr lang="en-US" dirty="0">
                <a:latin typeface="Tahoma" charset="0"/>
                <a:ea typeface="ＭＳ Ｐゴシック" charset="0"/>
              </a:rPr>
              <a:t> for a </a:t>
            </a:r>
            <a:r>
              <a:rPr lang="en-US" dirty="0" err="1">
                <a:latin typeface="Tahoma" charset="0"/>
                <a:ea typeface="ＭＳ Ｐゴシック" charset="0"/>
              </a:rPr>
              <a:t>BinaryNode</a:t>
            </a:r>
            <a:r>
              <a:rPr lang="en-US" dirty="0">
                <a:latin typeface="Tahoma" charset="0"/>
                <a:ea typeface="ＭＳ Ｐゴシック" charset="0"/>
              </a:rPr>
              <a:t>: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public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getHeight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()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{ return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getHeight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(this); }  // call rec. version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private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getHeight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BinaryNode</a:t>
            </a:r>
            <a:r>
              <a:rPr lang="en-US" sz="1800" b="1" dirty="0">
                <a:latin typeface="Courier New" charset="0"/>
                <a:ea typeface="ＭＳ Ｐゴシック" charset="0"/>
              </a:rPr>
              <a:t>&lt;T&gt; node)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{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	 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int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height = 0;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	  if (node != null)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		height = 1 + 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		  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Math.max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getHeight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node.getLeftChild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()),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			    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getHeight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node.getRightChild</a:t>
            </a:r>
            <a:r>
              <a:rPr lang="en-US" sz="1800" b="1" dirty="0">
                <a:latin typeface="Courier New" charset="0"/>
                <a:ea typeface="ＭＳ Ｐゴシック" charset="0"/>
              </a:rPr>
              <a:t>()));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	  return height;</a:t>
            </a:r>
          </a:p>
          <a:p>
            <a:pPr lvl="2" eaLnBrk="1" hangingPunct="1"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</a:rPr>
              <a:t>}</a:t>
            </a:r>
          </a:p>
          <a:p>
            <a:pPr lvl="2" eaLnBrk="1" hangingPunct="1"/>
            <a:r>
              <a:rPr lang="en-US" sz="1800" dirty="0">
                <a:latin typeface="Tahoma" charset="0"/>
                <a:ea typeface="ＭＳ Ｐゴシック" charset="0"/>
              </a:rPr>
              <a:t>Note that actual code is not really different from the pseudocode we looked at in Slide 288 and that we already traced</a:t>
            </a:r>
          </a:p>
        </p:txBody>
      </p:sp>
    </p:spTree>
    <p:extLst>
      <p:ext uri="{BB962C8B-B14F-4D97-AF65-F5344CB8AC3E}">
        <p14:creationId xmlns:p14="http://schemas.microsoft.com/office/powerpoint/2010/main" val="1388560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4299100-3F7C-4742-BAF8-A4EAE3A9E560}" type="slidenum">
              <a:rPr lang="en-US" sz="1400">
                <a:latin typeface="Arial" charset="0"/>
              </a:rPr>
              <a:pPr eaLnBrk="1" hangingPunct="1"/>
              <a:t>27</a:t>
            </a:fld>
            <a:endParaRPr lang="en-US" sz="1400">
              <a:latin typeface="Arial" charset="0"/>
            </a:endParaRP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Implementing Some Operations</a:t>
            </a:r>
          </a:p>
        </p:txBody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How about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copying a tree</a:t>
            </a:r>
            <a:r>
              <a:rPr lang="en-US" dirty="0">
                <a:latin typeface="Tahoma" charset="0"/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Copying an array or linked list is fairly simple, due to their linear natures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However, it is not immediately obvious how to copy a binary tree such that the nodes are </a:t>
            </a:r>
            <a:r>
              <a:rPr lang="en-US" b="1" dirty="0">
                <a:latin typeface="Tahoma" charset="0"/>
                <a:ea typeface="ＭＳ Ｐゴシック" charset="0"/>
              </a:rPr>
              <a:t>structurally the same</a:t>
            </a:r>
            <a:r>
              <a:rPr lang="en-US" dirty="0">
                <a:latin typeface="Tahoma" charset="0"/>
                <a:ea typeface="ＭＳ Ｐゴシック" charset="0"/>
              </a:rPr>
              <a:t> as the original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Luckily,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recursion</a:t>
            </a:r>
            <a:r>
              <a:rPr lang="en-US" dirty="0">
                <a:latin typeface="Tahoma" charset="0"/>
                <a:ea typeface="ＭＳ Ｐゴシック" charset="0"/>
              </a:rPr>
              <a:t> again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comes to the rescue</a:t>
            </a:r>
            <a:r>
              <a:rPr lang="en-US" dirty="0">
                <a:latin typeface="Tahoma" charset="0"/>
                <a:ea typeface="ＭＳ Ｐゴシック" charset="0"/>
              </a:rPr>
              <a:t>!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If we view copying the tree as a recursive process, it becomes simple!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To copy tree T, we simply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Make a new node for the root and copy its data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Recursively copy the left subtree into the left child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Recursively copy the right subtree into the right child</a:t>
            </a:r>
          </a:p>
        </p:txBody>
      </p:sp>
    </p:spTree>
    <p:extLst>
      <p:ext uri="{BB962C8B-B14F-4D97-AF65-F5344CB8AC3E}">
        <p14:creationId xmlns:p14="http://schemas.microsoft.com/office/powerpoint/2010/main" val="259384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5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5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mitymse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5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5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5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55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F98B05C-9FF6-1440-AA2D-6969559F005D}" type="slidenum">
              <a:rPr lang="en-US" sz="1400">
                <a:latin typeface="Arial" charset="0"/>
              </a:rPr>
              <a:pPr eaLnBrk="1" hangingPunct="1"/>
              <a:t>28</a:t>
            </a:fld>
            <a:endParaRPr lang="en-US" sz="1400">
              <a:latin typeface="Arial" charset="0"/>
            </a:endParaRP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Implementing Some Operations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 lvl="1" eaLnBrk="1" hangingPunct="1"/>
            <a:r>
              <a:rPr lang="en-US" sz="3000" dirty="0">
                <a:latin typeface="Tahoma" charset="0"/>
                <a:ea typeface="ＭＳ Ｐゴシック" charset="0"/>
              </a:rPr>
              <a:t>Let's now look at code for </a:t>
            </a:r>
            <a:r>
              <a:rPr lang="en-US" sz="3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copy()</a:t>
            </a:r>
            <a:r>
              <a:rPr lang="en-US" sz="3000" dirty="0">
                <a:latin typeface="Tahoma" charset="0"/>
                <a:ea typeface="ＭＳ Ｐゴシック" charset="0"/>
              </a:rPr>
              <a:t>: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public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BinaryNode</a:t>
            </a:r>
            <a:r>
              <a:rPr lang="en-US" sz="1600" b="1" dirty="0">
                <a:latin typeface="Courier New" charset="0"/>
                <a:ea typeface="ＭＳ Ｐゴシック" charset="0"/>
              </a:rPr>
              <a:t>&lt;T&gt; copy()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{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	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BinaryNode</a:t>
            </a:r>
            <a:r>
              <a:rPr lang="en-US" sz="1600" b="1" dirty="0">
                <a:latin typeface="Courier New" charset="0"/>
                <a:ea typeface="ＭＳ Ｐゴシック" charset="0"/>
              </a:rPr>
              <a:t>&lt;T&gt;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newRoot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= new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BinaryNode</a:t>
            </a:r>
            <a:r>
              <a:rPr lang="en-US" sz="1600" b="1" dirty="0">
                <a:latin typeface="Courier New" charset="0"/>
                <a:ea typeface="ＭＳ Ｐゴシック" charset="0"/>
              </a:rPr>
              <a:t>&lt;T&gt;(data);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	if (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!= null)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		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newRoot.setLeftChild</a:t>
            </a:r>
            <a:r>
              <a:rPr lang="en-US" sz="1600" b="1" dirty="0"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leftChild.copy</a:t>
            </a:r>
            <a:r>
              <a:rPr lang="en-US" sz="1600" b="1" dirty="0">
                <a:latin typeface="Courier New" charset="0"/>
                <a:ea typeface="ＭＳ Ｐゴシック" charset="0"/>
              </a:rPr>
              <a:t>());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	if (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rightChild</a:t>
            </a:r>
            <a:r>
              <a:rPr lang="en-US" sz="1600" b="1" dirty="0">
                <a:latin typeface="Courier New" charset="0"/>
                <a:ea typeface="ＭＳ Ｐゴシック" charset="0"/>
              </a:rPr>
              <a:t> != null)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		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newRoot.setRightChild</a:t>
            </a:r>
            <a:r>
              <a:rPr lang="en-US" sz="1600" b="1" dirty="0"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rightChild.copy</a:t>
            </a:r>
            <a:r>
              <a:rPr lang="en-US" sz="1600" b="1" dirty="0">
                <a:latin typeface="Courier New" charset="0"/>
                <a:ea typeface="ＭＳ Ｐゴシック" charset="0"/>
              </a:rPr>
              <a:t>());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	return </a:t>
            </a:r>
            <a:r>
              <a:rPr lang="en-US" sz="1600" b="1" dirty="0" err="1">
                <a:latin typeface="Courier New" charset="0"/>
                <a:ea typeface="ＭＳ Ｐゴシック" charset="0"/>
              </a:rPr>
              <a:t>newRoot</a:t>
            </a:r>
            <a:r>
              <a:rPr lang="en-US" sz="1600" b="1" dirty="0">
                <a:latin typeface="Courier New" charset="0"/>
                <a:ea typeface="ＭＳ Ｐゴシック" charset="0"/>
              </a:rPr>
              <a:t>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} // end copy</a:t>
            </a:r>
          </a:p>
          <a:p>
            <a:pPr lvl="3" eaLnBrk="1" hangingPunct="1"/>
            <a:r>
              <a:rPr lang="en-US" sz="2500" dirty="0">
                <a:latin typeface="Tahoma" charset="0"/>
                <a:ea typeface="ＭＳ Ｐゴシック" charset="0"/>
              </a:rPr>
              <a:t>Note the similarities (and differences) to the code for </a:t>
            </a:r>
            <a:r>
              <a:rPr lang="en-US" sz="2500" dirty="0" err="1">
                <a:latin typeface="Tahoma" charset="0"/>
                <a:ea typeface="ＭＳ Ｐゴシック" charset="0"/>
              </a:rPr>
              <a:t>getHeight</a:t>
            </a:r>
            <a:r>
              <a:rPr lang="en-US" sz="2500" dirty="0">
                <a:latin typeface="Tahoma" charset="0"/>
                <a:ea typeface="ＭＳ Ｐゴシック" charset="0"/>
              </a:rPr>
              <a:t>()</a:t>
            </a:r>
          </a:p>
          <a:p>
            <a:pPr lvl="3" eaLnBrk="1" hangingPunct="1"/>
            <a:r>
              <a:rPr lang="en-US" sz="2500" dirty="0">
                <a:latin typeface="Tahoma" charset="0"/>
                <a:ea typeface="ＭＳ Ｐゴシック" charset="0"/>
              </a:rPr>
              <a:t>Both are essentially traversing the entire tree, processing the nodes as they go</a:t>
            </a:r>
          </a:p>
        </p:txBody>
      </p:sp>
    </p:spTree>
    <p:extLst>
      <p:ext uri="{BB962C8B-B14F-4D97-AF65-F5344CB8AC3E}">
        <p14:creationId xmlns:p14="http://schemas.microsoft.com/office/powerpoint/2010/main" val="211341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5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5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14A4154-9D04-D849-B7B6-4570183E696C}" type="slidenum">
              <a:rPr lang="en-US" sz="1400">
                <a:latin typeface="Arial" charset="0"/>
              </a:rPr>
              <a:pPr eaLnBrk="1" hangingPunct="1"/>
              <a:t>29</a:t>
            </a:fld>
            <a:endParaRPr lang="en-US" sz="1400">
              <a:latin typeface="Arial" charset="0"/>
            </a:endParaRP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23: Trace of copy() method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486400"/>
          </a:xfrm>
        </p:spPr>
        <p:txBody>
          <a:bodyPr/>
          <a:lstStyle/>
          <a:p>
            <a:pPr lvl="1" eaLnBrk="1" hangingPunct="1">
              <a:buFont typeface="Marlett" charset="0"/>
              <a:buNone/>
            </a:pPr>
            <a:r>
              <a:rPr lang="en-US" sz="1800" b="1" dirty="0" err="1">
                <a:latin typeface="Tahoma" charset="0"/>
                <a:ea typeface="ＭＳ Ｐゴシック" charset="0"/>
              </a:rPr>
              <a:t>BinaryNode</a:t>
            </a:r>
            <a:r>
              <a:rPr lang="en-US" sz="1800" b="1" dirty="0">
                <a:latin typeface="Tahoma" charset="0"/>
                <a:ea typeface="ＭＳ Ｐゴシック" charset="0"/>
              </a:rPr>
              <a:t>&lt;Integer&gt; T2 = T1.copy()</a:t>
            </a:r>
          </a:p>
          <a:p>
            <a:pPr lvl="1" eaLnBrk="1" hangingPunct="1">
              <a:buFont typeface="Marlett" charset="0"/>
              <a:buNone/>
            </a:pPr>
            <a:endParaRPr lang="en-US" b="1" dirty="0">
              <a:latin typeface="Tahoma" charset="0"/>
              <a:ea typeface="ＭＳ Ｐゴシック" charset="0"/>
            </a:endParaRPr>
          </a:p>
          <a:p>
            <a:pPr lvl="1" eaLnBrk="1" hangingPunct="1">
              <a:buFont typeface="Marlett" charset="0"/>
              <a:buNone/>
            </a:pPr>
            <a:endParaRPr lang="en-US" b="1" dirty="0">
              <a:latin typeface="Tahoma" charset="0"/>
              <a:ea typeface="ＭＳ Ｐゴシック" charset="0"/>
            </a:endParaRPr>
          </a:p>
          <a:p>
            <a:pPr lvl="1" eaLnBrk="1" hangingPunct="1">
              <a:buFont typeface="Marlett" charset="0"/>
              <a:buNone/>
            </a:pPr>
            <a:endParaRPr lang="en-US" b="1" dirty="0">
              <a:latin typeface="Tahoma" charset="0"/>
              <a:ea typeface="ＭＳ Ｐゴシック" charset="0"/>
            </a:endParaRPr>
          </a:p>
          <a:p>
            <a:pPr lvl="1" eaLnBrk="1" hangingPunct="1">
              <a:buFont typeface="Marlett" charset="0"/>
              <a:buNone/>
            </a:pPr>
            <a:endParaRPr lang="en-US" b="1" dirty="0">
              <a:latin typeface="Tahoma" charset="0"/>
              <a:ea typeface="ＭＳ Ｐゴシック" charset="0"/>
            </a:endParaRPr>
          </a:p>
          <a:p>
            <a:pPr lvl="1" eaLnBrk="1" hangingPunct="1">
              <a:buFont typeface="Marlett" charset="0"/>
              <a:buNone/>
            </a:pPr>
            <a:endParaRPr lang="en-US" b="1" dirty="0">
              <a:latin typeface="Tahoma" charset="0"/>
              <a:ea typeface="ＭＳ Ｐゴシック" charset="0"/>
            </a:endParaRPr>
          </a:p>
          <a:p>
            <a:pPr lvl="1" eaLnBrk="1" hangingPunct="1">
              <a:buFont typeface="Marlett" charset="0"/>
              <a:buNone/>
            </a:pPr>
            <a:endParaRPr lang="en-US" b="1" dirty="0">
              <a:latin typeface="Tahoma" charset="0"/>
              <a:ea typeface="ＭＳ Ｐゴシック" charset="0"/>
            </a:endParaRP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endParaRPr lang="en-US" sz="1200" b="1" dirty="0">
              <a:latin typeface="Courier New" charset="0"/>
              <a:ea typeface="ＭＳ Ｐゴシック" charset="0"/>
            </a:endParaRP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endParaRPr lang="en-US" sz="1200" b="1" dirty="0">
              <a:latin typeface="Courier New" charset="0"/>
              <a:ea typeface="ＭＳ Ｐゴシック" charset="0"/>
            </a:endParaRP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endParaRPr lang="en-US" sz="1200" b="1" dirty="0">
              <a:latin typeface="Courier New" charset="0"/>
              <a:ea typeface="ＭＳ Ｐゴシック" charset="0"/>
            </a:endParaRP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200" b="1" dirty="0">
                <a:latin typeface="Courier New" charset="0"/>
                <a:ea typeface="ＭＳ Ｐゴシック" charset="0"/>
              </a:rPr>
              <a:t>public </a:t>
            </a:r>
            <a:r>
              <a:rPr lang="en-US" sz="1200" b="1" dirty="0" err="1">
                <a:latin typeface="Courier New" charset="0"/>
                <a:ea typeface="ＭＳ Ｐゴシック" charset="0"/>
              </a:rPr>
              <a:t>BinaryNode</a:t>
            </a:r>
            <a:r>
              <a:rPr lang="en-US" sz="1200" b="1" dirty="0">
                <a:latin typeface="Courier New" charset="0"/>
                <a:ea typeface="ＭＳ Ｐゴシック" charset="0"/>
              </a:rPr>
              <a:t>&lt;T&gt; copy()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200" b="1" dirty="0">
                <a:latin typeface="Courier New" charset="0"/>
                <a:ea typeface="ＭＳ Ｐゴシック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200" b="1" dirty="0">
                <a:latin typeface="Courier New" charset="0"/>
                <a:ea typeface="ＭＳ Ｐゴシック" charset="0"/>
              </a:rPr>
              <a:t>	</a:t>
            </a:r>
            <a:r>
              <a:rPr lang="en-US" sz="1200" b="1" dirty="0" err="1">
                <a:latin typeface="Courier New" charset="0"/>
                <a:ea typeface="ＭＳ Ｐゴシック" charset="0"/>
              </a:rPr>
              <a:t>BinaryNode</a:t>
            </a:r>
            <a:r>
              <a:rPr lang="en-US" sz="1200" b="1" dirty="0">
                <a:latin typeface="Courier New" charset="0"/>
                <a:ea typeface="ＭＳ Ｐゴシック" charset="0"/>
              </a:rPr>
              <a:t>&lt;T&gt; </a:t>
            </a:r>
            <a:r>
              <a:rPr lang="en-US" sz="1200" b="1" dirty="0" err="1">
                <a:latin typeface="Courier New" charset="0"/>
                <a:ea typeface="ＭＳ Ｐゴシック" charset="0"/>
              </a:rPr>
              <a:t>newRoot</a:t>
            </a:r>
            <a:r>
              <a:rPr lang="en-US" sz="1200" b="1" dirty="0">
                <a:latin typeface="Courier New" charset="0"/>
                <a:ea typeface="ＭＳ Ｐゴシック" charset="0"/>
              </a:rPr>
              <a:t> = new </a:t>
            </a:r>
            <a:r>
              <a:rPr lang="en-US" sz="1200" b="1" dirty="0" err="1">
                <a:latin typeface="Courier New" charset="0"/>
                <a:ea typeface="ＭＳ Ｐゴシック" charset="0"/>
              </a:rPr>
              <a:t>BinaryNode</a:t>
            </a:r>
            <a:r>
              <a:rPr lang="en-US" sz="1200" b="1" dirty="0">
                <a:latin typeface="Courier New" charset="0"/>
                <a:ea typeface="ＭＳ Ｐゴシック" charset="0"/>
              </a:rPr>
              <a:t>&lt;T&gt;(data);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200" b="1" dirty="0">
                <a:latin typeface="Courier New" charset="0"/>
                <a:ea typeface="ＭＳ Ｐゴシック" charset="0"/>
              </a:rPr>
              <a:t>	if (</a:t>
            </a:r>
            <a:r>
              <a:rPr lang="en-US" sz="1200" b="1" dirty="0" err="1">
                <a:latin typeface="Courier New" charset="0"/>
                <a:ea typeface="ＭＳ Ｐゴシック" charset="0"/>
              </a:rPr>
              <a:t>leftChild</a:t>
            </a:r>
            <a:r>
              <a:rPr lang="en-US" sz="1200" b="1" dirty="0">
                <a:latin typeface="Courier New" charset="0"/>
                <a:ea typeface="ＭＳ Ｐゴシック" charset="0"/>
              </a:rPr>
              <a:t> != null)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200" b="1" dirty="0">
                <a:latin typeface="Courier New" charset="0"/>
                <a:ea typeface="ＭＳ Ｐゴシック" charset="0"/>
              </a:rPr>
              <a:t>		</a:t>
            </a:r>
            <a:r>
              <a:rPr lang="en-US" sz="1200" b="1" dirty="0" err="1">
                <a:latin typeface="Courier New" charset="0"/>
                <a:ea typeface="ＭＳ Ｐゴシック" charset="0"/>
              </a:rPr>
              <a:t>newRoot.setLeftChild</a:t>
            </a:r>
            <a:r>
              <a:rPr lang="en-US" sz="1200" b="1" dirty="0">
                <a:latin typeface="Courier New" charset="0"/>
                <a:ea typeface="ＭＳ Ｐゴシック" charset="0"/>
              </a:rPr>
              <a:t>(</a:t>
            </a:r>
            <a:r>
              <a:rPr lang="en-US" sz="1200" b="1" dirty="0" err="1">
                <a:latin typeface="Courier New" charset="0"/>
                <a:ea typeface="ＭＳ Ｐゴシック" charset="0"/>
              </a:rPr>
              <a:t>leftChild.copy</a:t>
            </a:r>
            <a:r>
              <a:rPr lang="en-US" sz="1200" b="1" dirty="0">
                <a:latin typeface="Courier New" charset="0"/>
                <a:ea typeface="ＭＳ Ｐゴシック" charset="0"/>
              </a:rPr>
              <a:t>());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200" b="1" dirty="0">
                <a:latin typeface="Courier New" charset="0"/>
                <a:ea typeface="ＭＳ Ｐゴシック" charset="0"/>
              </a:rPr>
              <a:t>	if (</a:t>
            </a:r>
            <a:r>
              <a:rPr lang="en-US" sz="1200" b="1" dirty="0" err="1">
                <a:latin typeface="Courier New" charset="0"/>
                <a:ea typeface="ＭＳ Ｐゴシック" charset="0"/>
              </a:rPr>
              <a:t>rightChild</a:t>
            </a:r>
            <a:r>
              <a:rPr lang="en-US" sz="1200" b="1" dirty="0">
                <a:latin typeface="Courier New" charset="0"/>
                <a:ea typeface="ＭＳ Ｐゴシック" charset="0"/>
              </a:rPr>
              <a:t> != null)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200" b="1" dirty="0">
                <a:latin typeface="Courier New" charset="0"/>
                <a:ea typeface="ＭＳ Ｐゴシック" charset="0"/>
              </a:rPr>
              <a:t>		</a:t>
            </a:r>
            <a:r>
              <a:rPr lang="en-US" sz="1200" b="1" dirty="0" err="1">
                <a:latin typeface="Courier New" charset="0"/>
                <a:ea typeface="ＭＳ Ｐゴシック" charset="0"/>
              </a:rPr>
              <a:t>newRoot.setRightChild</a:t>
            </a:r>
            <a:r>
              <a:rPr lang="en-US" sz="1200" b="1" dirty="0">
                <a:latin typeface="Courier New" charset="0"/>
                <a:ea typeface="ＭＳ Ｐゴシック" charset="0"/>
              </a:rPr>
              <a:t>(</a:t>
            </a:r>
            <a:r>
              <a:rPr lang="en-US" sz="1200" b="1" dirty="0" err="1">
                <a:latin typeface="Courier New" charset="0"/>
                <a:ea typeface="ＭＳ Ｐゴシック" charset="0"/>
              </a:rPr>
              <a:t>rightChild.copy</a:t>
            </a:r>
            <a:r>
              <a:rPr lang="en-US" sz="1200" b="1" dirty="0">
                <a:latin typeface="Courier New" charset="0"/>
                <a:ea typeface="ＭＳ Ｐゴシック" charset="0"/>
              </a:rPr>
              <a:t>());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200" b="1" dirty="0">
                <a:latin typeface="Courier New" charset="0"/>
                <a:ea typeface="ＭＳ Ｐゴシック" charset="0"/>
              </a:rPr>
              <a:t>	return </a:t>
            </a:r>
            <a:r>
              <a:rPr lang="en-US" sz="1200" b="1" dirty="0" err="1">
                <a:latin typeface="Courier New" charset="0"/>
                <a:ea typeface="ＭＳ Ｐゴシック" charset="0"/>
              </a:rPr>
              <a:t>newRoot</a:t>
            </a:r>
            <a:r>
              <a:rPr lang="en-US" sz="1200" b="1" dirty="0">
                <a:latin typeface="Courier New" charset="0"/>
                <a:ea typeface="ＭＳ Ｐゴシック" charset="0"/>
              </a:rPr>
              <a:t>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200" b="1" dirty="0">
                <a:latin typeface="Courier New" charset="0"/>
                <a:ea typeface="ＭＳ Ｐゴシック" charset="0"/>
              </a:rPr>
              <a:t>} // end copy</a:t>
            </a:r>
            <a:endParaRPr lang="en-US" b="1" dirty="0">
              <a:latin typeface="Tahoma" charset="0"/>
              <a:ea typeface="ＭＳ Ｐゴシック" charset="0"/>
            </a:endParaRPr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6553200" y="1676400"/>
            <a:ext cx="914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T1</a:t>
            </a:r>
          </a:p>
        </p:txBody>
      </p:sp>
      <p:sp>
        <p:nvSpPr>
          <p:cNvPr id="1558533" name="Rectangle 5"/>
          <p:cNvSpPr>
            <a:spLocks noChangeArrowheads="1"/>
          </p:cNvSpPr>
          <p:nvPr/>
        </p:nvSpPr>
        <p:spPr bwMode="auto">
          <a:xfrm>
            <a:off x="1676400" y="1676400"/>
            <a:ext cx="9906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T2</a:t>
            </a:r>
          </a:p>
        </p:txBody>
      </p:sp>
      <p:sp>
        <p:nvSpPr>
          <p:cNvPr id="359430" name="Oval 7"/>
          <p:cNvSpPr>
            <a:spLocks noChangeArrowheads="1"/>
          </p:cNvSpPr>
          <p:nvPr/>
        </p:nvSpPr>
        <p:spPr bwMode="auto">
          <a:xfrm>
            <a:off x="8001000" y="3200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30</a:t>
            </a:r>
          </a:p>
        </p:txBody>
      </p:sp>
      <p:sp>
        <p:nvSpPr>
          <p:cNvPr id="359431" name="Oval 8"/>
          <p:cNvSpPr>
            <a:spLocks noChangeArrowheads="1"/>
          </p:cNvSpPr>
          <p:nvPr/>
        </p:nvSpPr>
        <p:spPr bwMode="auto">
          <a:xfrm>
            <a:off x="7239000" y="2514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359432" name="Oval 9"/>
          <p:cNvSpPr>
            <a:spLocks noChangeArrowheads="1"/>
          </p:cNvSpPr>
          <p:nvPr/>
        </p:nvSpPr>
        <p:spPr bwMode="auto">
          <a:xfrm>
            <a:off x="6324600" y="3200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359433" name="Oval 10"/>
          <p:cNvSpPr>
            <a:spLocks noChangeArrowheads="1"/>
          </p:cNvSpPr>
          <p:nvPr/>
        </p:nvSpPr>
        <p:spPr bwMode="auto">
          <a:xfrm>
            <a:off x="6705600" y="3962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359434" name="Oval 11"/>
          <p:cNvSpPr>
            <a:spLocks noChangeArrowheads="1"/>
          </p:cNvSpPr>
          <p:nvPr/>
        </p:nvSpPr>
        <p:spPr bwMode="auto">
          <a:xfrm>
            <a:off x="5867400" y="3962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40</a:t>
            </a:r>
          </a:p>
        </p:txBody>
      </p:sp>
      <p:sp>
        <p:nvSpPr>
          <p:cNvPr id="359435" name="Line 12"/>
          <p:cNvSpPr>
            <a:spLocks noChangeShapeType="1"/>
          </p:cNvSpPr>
          <p:nvPr/>
        </p:nvSpPr>
        <p:spPr bwMode="auto">
          <a:xfrm flipH="1">
            <a:off x="6705600" y="2895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6" name="Line 13"/>
          <p:cNvSpPr>
            <a:spLocks noChangeShapeType="1"/>
          </p:cNvSpPr>
          <p:nvPr/>
        </p:nvSpPr>
        <p:spPr bwMode="auto">
          <a:xfrm flipH="1">
            <a:off x="6172200" y="35814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7" name="Line 14"/>
          <p:cNvSpPr>
            <a:spLocks noChangeShapeType="1"/>
          </p:cNvSpPr>
          <p:nvPr/>
        </p:nvSpPr>
        <p:spPr bwMode="auto">
          <a:xfrm>
            <a:off x="6705600" y="36576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8" name="Line 15"/>
          <p:cNvSpPr>
            <a:spLocks noChangeShapeType="1"/>
          </p:cNvSpPr>
          <p:nvPr/>
        </p:nvSpPr>
        <p:spPr bwMode="auto">
          <a:xfrm>
            <a:off x="7620000" y="28956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9" name="Line 17"/>
          <p:cNvSpPr>
            <a:spLocks noChangeShapeType="1"/>
          </p:cNvSpPr>
          <p:nvPr/>
        </p:nvSpPr>
        <p:spPr bwMode="auto">
          <a:xfrm>
            <a:off x="7010400" y="2057400"/>
            <a:ext cx="3810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46" name="Rectangle 18"/>
          <p:cNvSpPr>
            <a:spLocks noChangeArrowheads="1"/>
          </p:cNvSpPr>
          <p:nvPr/>
        </p:nvSpPr>
        <p:spPr bwMode="auto">
          <a:xfrm>
            <a:off x="3733800" y="1676400"/>
            <a:ext cx="1524000" cy="838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/>
            <a:r>
              <a:rPr lang="en-US" sz="1400" b="1" dirty="0"/>
              <a:t>	</a:t>
            </a:r>
            <a:r>
              <a:rPr lang="en-US" sz="1200" b="1" dirty="0">
                <a:solidFill>
                  <a:schemeClr val="accent2"/>
                </a:solidFill>
              </a:rPr>
              <a:t>this</a:t>
            </a:r>
          </a:p>
          <a:p>
            <a:pPr algn="l"/>
            <a:r>
              <a:rPr lang="en-US" sz="1200" b="1" dirty="0"/>
              <a:t>   </a:t>
            </a:r>
            <a:r>
              <a:rPr lang="en-US" sz="1200" b="1" dirty="0" err="1">
                <a:solidFill>
                  <a:schemeClr val="accent2"/>
                </a:solidFill>
              </a:rPr>
              <a:t>newRoot</a:t>
            </a:r>
            <a:endParaRPr lang="en-US" sz="1200" b="1" dirty="0">
              <a:solidFill>
                <a:schemeClr val="accent2"/>
              </a:solidFill>
            </a:endParaRPr>
          </a:p>
          <a:p>
            <a:pPr algn="l"/>
            <a:r>
              <a:rPr lang="en-US" sz="1200" b="1" dirty="0"/>
              <a:t>   </a:t>
            </a:r>
            <a:r>
              <a:rPr lang="en-US" sz="1200" b="1" dirty="0" err="1">
                <a:solidFill>
                  <a:schemeClr val="accent2"/>
                </a:solidFill>
              </a:rPr>
              <a:t>newRoot.leftChild</a:t>
            </a:r>
            <a:endParaRPr lang="en-US" sz="1200" b="1" dirty="0">
              <a:solidFill>
                <a:schemeClr val="accent2"/>
              </a:solidFill>
            </a:endParaRPr>
          </a:p>
          <a:p>
            <a:pPr algn="l"/>
            <a:r>
              <a:rPr lang="en-US" sz="1200" b="1" dirty="0"/>
              <a:t>   </a:t>
            </a:r>
            <a:r>
              <a:rPr lang="en-US" sz="1200" b="1" dirty="0" err="1">
                <a:solidFill>
                  <a:schemeClr val="accent2"/>
                </a:solidFill>
              </a:rPr>
              <a:t>newRoot.rightChild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558547" name="Line 19"/>
          <p:cNvSpPr>
            <a:spLocks noChangeShapeType="1"/>
          </p:cNvSpPr>
          <p:nvPr/>
        </p:nvSpPr>
        <p:spPr bwMode="auto">
          <a:xfrm>
            <a:off x="5010150" y="1866900"/>
            <a:ext cx="2228850" cy="7239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48" name="Oval 20"/>
          <p:cNvSpPr>
            <a:spLocks noChangeArrowheads="1"/>
          </p:cNvSpPr>
          <p:nvPr/>
        </p:nvSpPr>
        <p:spPr bwMode="auto">
          <a:xfrm>
            <a:off x="1905000" y="2514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1558549" name="Line 21"/>
          <p:cNvSpPr>
            <a:spLocks noChangeShapeType="1"/>
          </p:cNvSpPr>
          <p:nvPr/>
        </p:nvSpPr>
        <p:spPr bwMode="auto">
          <a:xfrm flipH="1">
            <a:off x="2362200" y="2076450"/>
            <a:ext cx="1552575" cy="5905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50" name="Rectangle 22"/>
          <p:cNvSpPr>
            <a:spLocks noChangeArrowheads="1"/>
          </p:cNvSpPr>
          <p:nvPr/>
        </p:nvSpPr>
        <p:spPr bwMode="auto">
          <a:xfrm>
            <a:off x="3733800" y="2514600"/>
            <a:ext cx="1524000" cy="838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/>
            <a:r>
              <a:rPr lang="en-US" sz="1400" b="1" dirty="0"/>
              <a:t>	</a:t>
            </a:r>
            <a:r>
              <a:rPr lang="en-US" sz="1200" b="1" dirty="0">
                <a:solidFill>
                  <a:srgbClr val="FF0000"/>
                </a:solidFill>
              </a:rPr>
              <a:t>this</a:t>
            </a:r>
          </a:p>
          <a:p>
            <a:pPr algn="l"/>
            <a:r>
              <a:rPr lang="en-US" sz="1200" b="1" dirty="0"/>
              <a:t>   </a:t>
            </a:r>
            <a:r>
              <a:rPr lang="en-US" sz="1200" b="1" dirty="0" err="1">
                <a:solidFill>
                  <a:srgbClr val="FF0000"/>
                </a:solidFill>
              </a:rPr>
              <a:t>newRoot</a:t>
            </a:r>
            <a:endParaRPr lang="en-US" sz="1200" b="1" dirty="0">
              <a:solidFill>
                <a:srgbClr val="FF0000"/>
              </a:solidFill>
            </a:endParaRPr>
          </a:p>
          <a:p>
            <a:pPr algn="l"/>
            <a:r>
              <a:rPr lang="en-US" sz="1200" b="1" dirty="0"/>
              <a:t>   </a:t>
            </a:r>
            <a:r>
              <a:rPr lang="en-US" sz="1200" b="1" dirty="0" err="1">
                <a:solidFill>
                  <a:srgbClr val="FF0000"/>
                </a:solidFill>
              </a:rPr>
              <a:t>newRoot.leftChild</a:t>
            </a:r>
            <a:endParaRPr lang="en-US" sz="1200" b="1" dirty="0">
              <a:solidFill>
                <a:srgbClr val="FF0000"/>
              </a:solidFill>
            </a:endParaRPr>
          </a:p>
          <a:p>
            <a:pPr algn="l"/>
            <a:r>
              <a:rPr lang="en-US" sz="1200" b="1" dirty="0"/>
              <a:t>  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>
                <a:solidFill>
                  <a:srgbClr val="FF0000"/>
                </a:solidFill>
              </a:rPr>
              <a:t>newRoot.rightChild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58551" name="Line 23"/>
          <p:cNvSpPr>
            <a:spLocks noChangeShapeType="1"/>
          </p:cNvSpPr>
          <p:nvPr/>
        </p:nvSpPr>
        <p:spPr bwMode="auto">
          <a:xfrm>
            <a:off x="5029200" y="2743200"/>
            <a:ext cx="12954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52" name="Oval 24"/>
          <p:cNvSpPr>
            <a:spLocks noChangeArrowheads="1"/>
          </p:cNvSpPr>
          <p:nvPr/>
        </p:nvSpPr>
        <p:spPr bwMode="auto">
          <a:xfrm>
            <a:off x="1219200" y="3200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1558553" name="Line 25"/>
          <p:cNvSpPr>
            <a:spLocks noChangeShapeType="1"/>
          </p:cNvSpPr>
          <p:nvPr/>
        </p:nvSpPr>
        <p:spPr bwMode="auto">
          <a:xfrm flipH="1">
            <a:off x="1752600" y="2895600"/>
            <a:ext cx="2133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54" name="Rectangle 26"/>
          <p:cNvSpPr>
            <a:spLocks noChangeArrowheads="1"/>
          </p:cNvSpPr>
          <p:nvPr/>
        </p:nvSpPr>
        <p:spPr bwMode="auto">
          <a:xfrm>
            <a:off x="3733800" y="3352800"/>
            <a:ext cx="1524000" cy="838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/>
            <a:r>
              <a:rPr lang="en-US" sz="1400" b="1"/>
              <a:t>	</a:t>
            </a:r>
            <a:r>
              <a:rPr lang="en-US" sz="1200" b="1">
                <a:solidFill>
                  <a:srgbClr val="009900"/>
                </a:solidFill>
              </a:rPr>
              <a:t>this</a:t>
            </a:r>
          </a:p>
          <a:p>
            <a:pPr algn="l"/>
            <a:r>
              <a:rPr lang="en-US" sz="1200" b="1">
                <a:solidFill>
                  <a:srgbClr val="009900"/>
                </a:solidFill>
              </a:rPr>
              <a:t>   newRoot</a:t>
            </a:r>
          </a:p>
          <a:p>
            <a:pPr algn="l"/>
            <a:r>
              <a:rPr lang="en-US" sz="1200" b="1">
                <a:solidFill>
                  <a:srgbClr val="009900"/>
                </a:solidFill>
              </a:rPr>
              <a:t>   </a:t>
            </a:r>
          </a:p>
        </p:txBody>
      </p:sp>
      <p:sp>
        <p:nvSpPr>
          <p:cNvPr id="1558555" name="Line 27"/>
          <p:cNvSpPr>
            <a:spLocks noChangeShapeType="1"/>
          </p:cNvSpPr>
          <p:nvPr/>
        </p:nvSpPr>
        <p:spPr bwMode="auto">
          <a:xfrm>
            <a:off x="5019675" y="3552825"/>
            <a:ext cx="847725" cy="4857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56" name="Oval 28"/>
          <p:cNvSpPr>
            <a:spLocks noChangeArrowheads="1"/>
          </p:cNvSpPr>
          <p:nvPr/>
        </p:nvSpPr>
        <p:spPr bwMode="auto">
          <a:xfrm>
            <a:off x="609600" y="3962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40</a:t>
            </a:r>
          </a:p>
        </p:txBody>
      </p:sp>
      <p:sp>
        <p:nvSpPr>
          <p:cNvPr id="1558557" name="Line 29"/>
          <p:cNvSpPr>
            <a:spLocks noChangeShapeType="1"/>
          </p:cNvSpPr>
          <p:nvPr/>
        </p:nvSpPr>
        <p:spPr bwMode="auto">
          <a:xfrm flipH="1">
            <a:off x="1143000" y="3733800"/>
            <a:ext cx="2743200" cy="3810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58" name="Line 30"/>
          <p:cNvSpPr>
            <a:spLocks noChangeShapeType="1"/>
          </p:cNvSpPr>
          <p:nvPr/>
        </p:nvSpPr>
        <p:spPr bwMode="auto">
          <a:xfrm flipH="1">
            <a:off x="990600" y="3657600"/>
            <a:ext cx="304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59" name="Line 31"/>
          <p:cNvSpPr>
            <a:spLocks noChangeShapeType="1"/>
          </p:cNvSpPr>
          <p:nvPr/>
        </p:nvSpPr>
        <p:spPr bwMode="auto">
          <a:xfrm>
            <a:off x="5029200" y="3581400"/>
            <a:ext cx="1676400" cy="4572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60" name="Oval 32"/>
          <p:cNvSpPr>
            <a:spLocks noChangeArrowheads="1"/>
          </p:cNvSpPr>
          <p:nvPr/>
        </p:nvSpPr>
        <p:spPr bwMode="auto">
          <a:xfrm>
            <a:off x="1752600" y="3962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1558561" name="Line 33"/>
          <p:cNvSpPr>
            <a:spLocks noChangeShapeType="1"/>
          </p:cNvSpPr>
          <p:nvPr/>
        </p:nvSpPr>
        <p:spPr bwMode="auto">
          <a:xfrm flipH="1">
            <a:off x="2228850" y="3733800"/>
            <a:ext cx="1657350" cy="31432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62" name="Line 34"/>
          <p:cNvSpPr>
            <a:spLocks noChangeShapeType="1"/>
          </p:cNvSpPr>
          <p:nvPr/>
        </p:nvSpPr>
        <p:spPr bwMode="auto">
          <a:xfrm>
            <a:off x="1600200" y="3657600"/>
            <a:ext cx="304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63" name="Line 35"/>
          <p:cNvSpPr>
            <a:spLocks noChangeShapeType="1"/>
          </p:cNvSpPr>
          <p:nvPr/>
        </p:nvSpPr>
        <p:spPr bwMode="auto">
          <a:xfrm flipH="1">
            <a:off x="1600200" y="2895600"/>
            <a:ext cx="304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64" name="Line 36"/>
          <p:cNvSpPr>
            <a:spLocks noChangeShapeType="1"/>
          </p:cNvSpPr>
          <p:nvPr/>
        </p:nvSpPr>
        <p:spPr bwMode="auto">
          <a:xfrm>
            <a:off x="5029200" y="2743200"/>
            <a:ext cx="2895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65" name="Oval 37"/>
          <p:cNvSpPr>
            <a:spLocks noChangeArrowheads="1"/>
          </p:cNvSpPr>
          <p:nvPr/>
        </p:nvSpPr>
        <p:spPr bwMode="auto">
          <a:xfrm>
            <a:off x="2438400" y="3200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30</a:t>
            </a:r>
          </a:p>
        </p:txBody>
      </p:sp>
      <p:sp>
        <p:nvSpPr>
          <p:cNvPr id="1558566" name="Line 38"/>
          <p:cNvSpPr>
            <a:spLocks noChangeShapeType="1"/>
          </p:cNvSpPr>
          <p:nvPr/>
        </p:nvSpPr>
        <p:spPr bwMode="auto">
          <a:xfrm flipH="1">
            <a:off x="2895600" y="2895600"/>
            <a:ext cx="990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67" name="Line 39"/>
          <p:cNvSpPr>
            <a:spLocks noChangeShapeType="1"/>
          </p:cNvSpPr>
          <p:nvPr/>
        </p:nvSpPr>
        <p:spPr bwMode="auto">
          <a:xfrm>
            <a:off x="2362200" y="28956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8568" name="Line 40"/>
          <p:cNvSpPr>
            <a:spLocks noChangeShapeType="1"/>
          </p:cNvSpPr>
          <p:nvPr/>
        </p:nvSpPr>
        <p:spPr bwMode="auto">
          <a:xfrm>
            <a:off x="2133600" y="2057400"/>
            <a:ext cx="0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63" name="Rectangle 41"/>
          <p:cNvSpPr>
            <a:spLocks noChangeArrowheads="1"/>
          </p:cNvSpPr>
          <p:nvPr/>
        </p:nvSpPr>
        <p:spPr bwMode="auto">
          <a:xfrm>
            <a:off x="7010400" y="4953000"/>
            <a:ext cx="1447800" cy="1295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 sz="1400"/>
              <a:t>Note: View this in a ppt slideshow to see the animation </a:t>
            </a:r>
          </a:p>
        </p:txBody>
      </p:sp>
    </p:spTree>
    <p:extLst>
      <p:ext uri="{BB962C8B-B14F-4D97-AF65-F5344CB8AC3E}">
        <p14:creationId xmlns:p14="http://schemas.microsoft.com/office/powerpoint/2010/main" val="1583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585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5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5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85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5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5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585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5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5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5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5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5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5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585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5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55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558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55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55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558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558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55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1558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1558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15585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5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55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5585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55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55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558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5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55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1558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155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1558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1558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1558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15585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5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1558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1558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155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155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55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155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15585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55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55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5585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5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55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5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55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55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5" dur="500"/>
                                        <p:tgtEl>
                                          <p:spTgt spid="155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8" dur="500"/>
                                        <p:tgtEl>
                                          <p:spTgt spid="1558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155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4" dur="500"/>
                                        <p:tgtEl>
                                          <p:spTgt spid="155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7" dur="500"/>
                                        <p:tgtEl>
                                          <p:spTgt spid="155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500"/>
                                        <p:tgtEl>
                                          <p:spTgt spid="155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3" dur="500"/>
                                        <p:tgtEl>
                                          <p:spTgt spid="15585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55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3" dur="500"/>
                                        <p:tgtEl>
                                          <p:spTgt spid="1558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6" dur="500"/>
                                        <p:tgtEl>
                                          <p:spTgt spid="1558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9" dur="500"/>
                                        <p:tgtEl>
                                          <p:spTgt spid="155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2" dur="500"/>
                                        <p:tgtEl>
                                          <p:spTgt spid="155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5" dur="500"/>
                                        <p:tgtEl>
                                          <p:spTgt spid="155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8" dur="500"/>
                                        <p:tgtEl>
                                          <p:spTgt spid="155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1" dur="500"/>
                                        <p:tgtEl>
                                          <p:spTgt spid="15585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5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55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533" grpId="0" animBg="1"/>
      <p:bldP spid="1558546" grpId="0" build="allAtOnce" animBg="1"/>
      <p:bldP spid="1558546" grpId="1" build="allAtOnce" animBg="1"/>
      <p:bldP spid="1558547" grpId="0" animBg="1"/>
      <p:bldP spid="1558547" grpId="1" animBg="1"/>
      <p:bldP spid="1558548" grpId="0" build="allAtOnce" animBg="1"/>
      <p:bldP spid="1558549" grpId="0" animBg="1"/>
      <p:bldP spid="1558549" grpId="1" animBg="1"/>
      <p:bldP spid="1558550" grpId="0" build="allAtOnce" animBg="1"/>
      <p:bldP spid="1558550" grpId="1" build="allAtOnce" animBg="1"/>
      <p:bldP spid="1558550" grpId="2" build="allAtOnce" animBg="1"/>
      <p:bldP spid="1558550" grpId="3" build="allAtOnce" animBg="1"/>
      <p:bldP spid="1558551" grpId="0" animBg="1"/>
      <p:bldP spid="1558551" grpId="1" animBg="1"/>
      <p:bldP spid="1558552" grpId="0" animBg="1"/>
      <p:bldP spid="1558553" grpId="0" animBg="1"/>
      <p:bldP spid="1558553" grpId="1" animBg="1"/>
      <p:bldP spid="1558554" grpId="0" build="allAtOnce" animBg="1"/>
      <p:bldP spid="1558554" grpId="1" build="allAtOnce" animBg="1"/>
      <p:bldP spid="1558554" grpId="2" build="allAtOnce" animBg="1"/>
      <p:bldP spid="1558554" grpId="3" build="allAtOnce" animBg="1"/>
      <p:bldP spid="1558555" grpId="0" animBg="1"/>
      <p:bldP spid="1558555" grpId="1" animBg="1"/>
      <p:bldP spid="1558556" grpId="0" animBg="1"/>
      <p:bldP spid="1558557" grpId="0" animBg="1"/>
      <p:bldP spid="1558557" grpId="1" animBg="1"/>
      <p:bldP spid="1558558" grpId="0" animBg="1"/>
      <p:bldP spid="1558559" grpId="0" animBg="1"/>
      <p:bldP spid="1558559" grpId="1" animBg="1"/>
      <p:bldP spid="1558560" grpId="0" animBg="1"/>
      <p:bldP spid="1558561" grpId="0" animBg="1"/>
      <p:bldP spid="1558561" grpId="1" animBg="1"/>
      <p:bldP spid="1558562" grpId="0" animBg="1"/>
      <p:bldP spid="1558563" grpId="0" animBg="1"/>
      <p:bldP spid="1558564" grpId="0" animBg="1"/>
      <p:bldP spid="1558564" grpId="1" animBg="1"/>
      <p:bldP spid="1558565" grpId="0" animBg="1"/>
      <p:bldP spid="1558566" grpId="0" animBg="1"/>
      <p:bldP spid="1558566" grpId="1" animBg="1"/>
      <p:bldP spid="1558567" grpId="0" animBg="1"/>
      <p:bldP spid="15585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1F4D33E-3A1E-B140-9FB6-93A5DD79B9F1}" type="slidenum">
              <a:rPr lang="en-US" sz="1400">
                <a:latin typeface="Arial" charset="0"/>
              </a:rPr>
              <a:pPr eaLnBrk="1" hangingPunct="1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Intro to Trees</a:t>
            </a: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Consider the primary data structures that we have examined so far: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Array, </a:t>
            </a:r>
            <a:r>
              <a:rPr lang="en-US" dirty="0" err="1">
                <a:latin typeface="Tahoma" charset="0"/>
                <a:ea typeface="ＭＳ Ｐゴシック" charset="0"/>
              </a:rPr>
              <a:t>ArrayList</a:t>
            </a:r>
            <a:r>
              <a:rPr lang="en-US" dirty="0">
                <a:latin typeface="Tahoma" charset="0"/>
                <a:ea typeface="ＭＳ Ｐゴシック" charset="0"/>
              </a:rPr>
              <a:t>, </a:t>
            </a:r>
            <a:r>
              <a:rPr lang="en-US" dirty="0" err="1">
                <a:latin typeface="Tahoma" charset="0"/>
                <a:ea typeface="ＭＳ Ｐゴシック" charset="0"/>
              </a:rPr>
              <a:t>LinkedList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sz="1800" dirty="0">
                <a:latin typeface="Tahoma" charset="0"/>
                <a:ea typeface="ＭＳ Ｐゴシック" charset="0"/>
              </a:rPr>
              <a:t>(also informally Stack and Queue  – more on these later)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All of these have been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LINEAR</a:t>
            </a:r>
            <a:r>
              <a:rPr lang="en-US" dirty="0">
                <a:latin typeface="Tahoma" charset="0"/>
                <a:ea typeface="ＭＳ Ｐゴシック" charset="0"/>
              </a:rPr>
              <a:t> data structures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Data is organized such that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items have a single predecessor and a single successor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Except first (no predecessor) and last (no successor)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can draw a single "line" through all elements</a:t>
            </a:r>
          </a:p>
          <a:p>
            <a:pPr lvl="2" eaLnBrk="1" hangingPunct="1"/>
            <a:r>
              <a:rPr lang="en-US" i="1" dirty="0">
                <a:latin typeface="Tahoma" charset="0"/>
                <a:ea typeface="ＭＳ Ｐゴシック" charset="0"/>
              </a:rPr>
              <a:t>Note: We also covered the Bag, which is not necessarily linear, but both of our implementations were linear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These data structures have worked well, but…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Can we benefit from organizing the data differently?</a:t>
            </a:r>
          </a:p>
        </p:txBody>
      </p:sp>
    </p:spTree>
    <p:extLst>
      <p:ext uri="{BB962C8B-B14F-4D97-AF65-F5344CB8AC3E}">
        <p14:creationId xmlns:p14="http://schemas.microsoft.com/office/powerpoint/2010/main" val="16025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8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8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8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8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8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8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48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D52C596-D4D2-F64D-937F-458F17BE1D22}" type="slidenum">
              <a:rPr lang="en-US" sz="1400">
                <a:latin typeface="Arial" charset="0"/>
              </a:rPr>
              <a:pPr eaLnBrk="1" hangingPunct="1"/>
              <a:t>30</a:t>
            </a:fld>
            <a:endParaRPr lang="en-US" sz="1400">
              <a:latin typeface="Arial" charset="0"/>
            </a:endParaRP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Binary Tree Traversals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 what about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traversing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itself?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Again, unlike linear structures (array, linked list) it is not obvious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However, if we think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recursively</a:t>
            </a:r>
            <a:r>
              <a:rPr lang="en-US" dirty="0">
                <a:latin typeface="Tahoma" charset="0"/>
                <a:ea typeface="ＭＳ Ｐゴシック" charset="0"/>
              </a:rPr>
              <a:t>, we can still do it in a fairly easy way: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Consider a tree node T</a:t>
            </a: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3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 can traverse the </a:t>
            </a:r>
            <a:r>
              <a:rPr lang="en-US" dirty="0" err="1">
                <a:latin typeface="Tahoma" charset="0"/>
                <a:ea typeface="ＭＳ Ｐゴシック" charset="0"/>
              </a:rPr>
              <a:t>subtree</a:t>
            </a:r>
            <a:r>
              <a:rPr lang="en-US" dirty="0">
                <a:latin typeface="Tahoma" charset="0"/>
                <a:ea typeface="ＭＳ Ｐゴシック" charset="0"/>
              </a:rPr>
              <a:t> rooted at T if I</a:t>
            </a:r>
          </a:p>
          <a:p>
            <a:pPr lvl="4" eaLnBrk="1" hangingPunct="1">
              <a:buFont typeface="Arial" charset="0"/>
              <a:buNone/>
            </a:pPr>
            <a:r>
              <a:rPr lang="en-US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Traverse T's left </a:t>
            </a:r>
            <a:r>
              <a:rPr lang="en-US" dirty="0" err="1">
                <a:solidFill>
                  <a:srgbClr val="009900"/>
                </a:solidFill>
                <a:latin typeface="Tahoma" charset="0"/>
                <a:ea typeface="ＭＳ Ｐゴシック" charset="0"/>
              </a:rPr>
              <a:t>subtree</a:t>
            </a:r>
            <a:r>
              <a:rPr lang="en-US" dirty="0">
                <a:solidFill>
                  <a:srgbClr val="009900"/>
                </a:solidFill>
                <a:latin typeface="Tahoma" charset="0"/>
                <a:ea typeface="ＭＳ Ｐゴシック" charset="0"/>
              </a:rPr>
              <a:t> recursively</a:t>
            </a:r>
          </a:p>
          <a:p>
            <a:pPr lvl="4" eaLnBrk="1" hangingPunct="1">
              <a:buFont typeface="Arial" charset="0"/>
              <a:buNone/>
            </a:pPr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Visit T itself (i.e. access its data in some way)</a:t>
            </a:r>
          </a:p>
          <a:p>
            <a:pPr lvl="4" eaLnBrk="1" hangingPunct="1">
              <a:buFont typeface="Arial" charset="0"/>
              <a:buNone/>
            </a:pPr>
            <a:r>
              <a:rPr lang="en-US" dirty="0">
                <a:solidFill>
                  <a:srgbClr val="996633"/>
                </a:solidFill>
                <a:latin typeface="Tahoma" charset="0"/>
                <a:ea typeface="ＭＳ Ｐゴシック" charset="0"/>
              </a:rPr>
              <a:t>Traverse T's right </a:t>
            </a:r>
            <a:r>
              <a:rPr lang="en-US" dirty="0" err="1">
                <a:solidFill>
                  <a:srgbClr val="996633"/>
                </a:solidFill>
                <a:latin typeface="Tahoma" charset="0"/>
                <a:ea typeface="ＭＳ Ｐゴシック" charset="0"/>
              </a:rPr>
              <a:t>subtree</a:t>
            </a:r>
            <a:r>
              <a:rPr lang="en-US" dirty="0">
                <a:solidFill>
                  <a:srgbClr val="996633"/>
                </a:solidFill>
                <a:latin typeface="Tahoma" charset="0"/>
                <a:ea typeface="ＭＳ Ｐゴシック" charset="0"/>
              </a:rPr>
              <a:t> recursively</a:t>
            </a:r>
          </a:p>
        </p:txBody>
      </p:sp>
      <p:graphicFrame>
        <p:nvGraphicFramePr>
          <p:cNvPr id="1514500" name="Group 4"/>
          <p:cNvGraphicFramePr>
            <a:graphicFrameLocks noGrp="1"/>
          </p:cNvGraphicFramePr>
          <p:nvPr/>
        </p:nvGraphicFramePr>
        <p:xfrm>
          <a:off x="2743200" y="4038600"/>
          <a:ext cx="4191000" cy="5080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4510" name="Line 14"/>
          <p:cNvSpPr>
            <a:spLocks noChangeShapeType="1"/>
          </p:cNvSpPr>
          <p:nvPr/>
        </p:nvSpPr>
        <p:spPr bwMode="auto">
          <a:xfrm flipH="1">
            <a:off x="1981200" y="4343400"/>
            <a:ext cx="9144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4511" name="Line 15"/>
          <p:cNvSpPr>
            <a:spLocks noChangeShapeType="1"/>
          </p:cNvSpPr>
          <p:nvPr/>
        </p:nvSpPr>
        <p:spPr bwMode="auto">
          <a:xfrm>
            <a:off x="6781800" y="4343400"/>
            <a:ext cx="1066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mitymse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1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14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145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5145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51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51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51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51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510" grpId="0" animBg="1"/>
      <p:bldP spid="15145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64419B5-C183-7644-88D1-E51A30BDD506}" type="slidenum">
              <a:rPr lang="en-US" sz="1400">
                <a:latin typeface="Arial" charset="0"/>
              </a:rPr>
              <a:pPr eaLnBrk="1" hangingPunct="1"/>
              <a:t>31</a:t>
            </a:fld>
            <a:endParaRPr lang="en-US" sz="1400">
              <a:latin typeface="Arial" charset="0"/>
            </a:endParaRP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Binary Tree Traversals</a:t>
            </a:r>
          </a:p>
        </p:txBody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5029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There are 3 common traversals used for binary trees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They are all similar – the only difference is where the current node is visited relative to the recursive calls</a:t>
            </a:r>
          </a:p>
          <a:p>
            <a:pPr lvl="2" eaLnBrk="1" hangingPunct="1"/>
            <a:r>
              <a:rPr lang="en-US" dirty="0" err="1">
                <a:latin typeface="Tahoma" charset="0"/>
                <a:ea typeface="ＭＳ Ｐゴシック" charset="0"/>
              </a:rPr>
              <a:t>PreOrder</a:t>
            </a:r>
            <a:r>
              <a:rPr lang="en-US" dirty="0">
                <a:latin typeface="Tahoma" charset="0"/>
                <a:ea typeface="ＭＳ Ｐゴシック" charset="0"/>
              </a:rPr>
              <a:t>(T)</a:t>
            </a:r>
          </a:p>
          <a:p>
            <a:pPr lvl="3" eaLnBrk="1" hangingPunct="1"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if (T is not empty)</a:t>
            </a:r>
          </a:p>
          <a:p>
            <a:pPr lvl="4" eaLnBrk="1" hangingPunct="1">
              <a:buFont typeface="Arial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Visit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T.data</a:t>
            </a:r>
            <a:endParaRPr lang="en-US" sz="1600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 lvl="4" eaLnBrk="1" hangingPunct="1">
              <a:buFont typeface="Arial" charset="0"/>
              <a:buNone/>
            </a:pPr>
            <a:r>
              <a:rPr lang="en-US" sz="1600" b="1" dirty="0" err="1">
                <a:solidFill>
                  <a:srgbClr val="009900"/>
                </a:solidFill>
                <a:latin typeface="Courier New" charset="0"/>
                <a:ea typeface="ＭＳ Ｐゴシック" charset="0"/>
              </a:rPr>
              <a:t>PreOrder</a:t>
            </a:r>
            <a:r>
              <a:rPr lang="en-US" sz="1600" b="1" dirty="0">
                <a:solidFill>
                  <a:srgbClr val="0099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solidFill>
                  <a:srgbClr val="009900"/>
                </a:solidFill>
                <a:latin typeface="Courier New" charset="0"/>
                <a:ea typeface="ＭＳ Ｐゴシック" charset="0"/>
              </a:rPr>
              <a:t>T.leftChild</a:t>
            </a:r>
            <a:r>
              <a:rPr lang="en-US" sz="1600" b="1" dirty="0">
                <a:solidFill>
                  <a:srgbClr val="009900"/>
                </a:solidFill>
                <a:latin typeface="Courier New" charset="0"/>
                <a:ea typeface="ＭＳ Ｐゴシック" charset="0"/>
              </a:rPr>
              <a:t>)</a:t>
            </a:r>
          </a:p>
          <a:p>
            <a:pPr lvl="4" eaLnBrk="1" hangingPunct="1">
              <a:buFont typeface="Arial" charset="0"/>
              <a:buNone/>
            </a:pPr>
            <a:r>
              <a:rPr lang="en-US" sz="1600" b="1" dirty="0" err="1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PreOrder</a:t>
            </a:r>
            <a:r>
              <a:rPr lang="en-US" sz="1600" b="1" dirty="0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T.rightChild</a:t>
            </a:r>
            <a:r>
              <a:rPr lang="en-US" sz="1600" b="1" dirty="0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)</a:t>
            </a:r>
          </a:p>
          <a:p>
            <a:pPr lvl="2" eaLnBrk="1" hangingPunct="1"/>
            <a:r>
              <a:rPr lang="en-US" dirty="0" err="1"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latin typeface="Tahoma" charset="0"/>
                <a:ea typeface="ＭＳ Ｐゴシック" charset="0"/>
              </a:rPr>
              <a:t>(T)</a:t>
            </a:r>
          </a:p>
          <a:p>
            <a:pPr lvl="3" eaLnBrk="1" hangingPunct="1"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if (T is not empty)</a:t>
            </a:r>
            <a:endParaRPr lang="en-US" sz="1800" b="1" dirty="0">
              <a:latin typeface="Courier New" charset="0"/>
              <a:ea typeface="ＭＳ Ｐゴシック" charset="0"/>
            </a:endParaRPr>
          </a:p>
          <a:p>
            <a:pPr lvl="4" eaLnBrk="1" hangingPunct="1">
              <a:buFont typeface="Arial" charset="0"/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InOrder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T.leftChild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)</a:t>
            </a:r>
          </a:p>
          <a:p>
            <a:pPr lvl="4" eaLnBrk="1" hangingPunct="1">
              <a:buFont typeface="Arial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Visit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T.data</a:t>
            </a:r>
            <a:endParaRPr lang="en-US" sz="1600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 lvl="4" eaLnBrk="1" hangingPunct="1">
              <a:buFont typeface="Arial" charset="0"/>
              <a:buNone/>
            </a:pPr>
            <a:r>
              <a:rPr lang="en-US" sz="1600" b="1" dirty="0" err="1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InOrder</a:t>
            </a:r>
            <a:r>
              <a:rPr lang="en-US" sz="1600" b="1" dirty="0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T.rightChild</a:t>
            </a:r>
            <a:r>
              <a:rPr lang="en-US" sz="1600" b="1" dirty="0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)</a:t>
            </a:r>
            <a:endParaRPr lang="en-US" dirty="0">
              <a:solidFill>
                <a:srgbClr val="996633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7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1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1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1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51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51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1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1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51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51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51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C7C1422-ECAE-4F4D-92AF-432E08AA4449}" type="slidenum">
              <a:rPr lang="en-US" sz="1400">
                <a:latin typeface="Arial" charset="0"/>
              </a:rPr>
              <a:pPr eaLnBrk="1" hangingPunct="1"/>
              <a:t>32</a:t>
            </a:fld>
            <a:endParaRPr lang="en-US" sz="1400">
              <a:latin typeface="Arial" charset="0"/>
            </a:endParaRP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Binary Tree Traversals</a:t>
            </a:r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 err="1">
                <a:latin typeface="Tahoma" charset="0"/>
                <a:ea typeface="ＭＳ Ｐゴシック" charset="0"/>
              </a:rPr>
              <a:t>PostOrder</a:t>
            </a:r>
            <a:r>
              <a:rPr lang="en-US" dirty="0">
                <a:latin typeface="Tahoma" charset="0"/>
                <a:ea typeface="ＭＳ Ｐゴシック" charset="0"/>
              </a:rPr>
              <a:t>(T)</a:t>
            </a:r>
          </a:p>
          <a:p>
            <a:pPr lvl="3" eaLnBrk="1" hangingPunct="1">
              <a:buFontTx/>
              <a:buNone/>
            </a:pPr>
            <a:r>
              <a:rPr lang="en-US" sz="1600" b="1" dirty="0">
                <a:latin typeface="Courier New" charset="0"/>
                <a:ea typeface="ＭＳ Ｐゴシック" charset="0"/>
              </a:rPr>
              <a:t>if (T is not empty)</a:t>
            </a:r>
          </a:p>
          <a:p>
            <a:pPr lvl="4" eaLnBrk="1" hangingPunct="1">
              <a:buFont typeface="Arial" charset="0"/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PostOrder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T.leftChild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ea typeface="ＭＳ Ｐゴシック" charset="0"/>
              </a:rPr>
              <a:t>)</a:t>
            </a:r>
          </a:p>
          <a:p>
            <a:pPr lvl="4" eaLnBrk="1" hangingPunct="1">
              <a:buFont typeface="Arial" charset="0"/>
              <a:buNone/>
            </a:pPr>
            <a:r>
              <a:rPr lang="en-US" sz="1600" b="1" dirty="0" err="1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PostOrder</a:t>
            </a:r>
            <a:r>
              <a:rPr lang="en-US" sz="1600" b="1" dirty="0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1600" b="1" dirty="0" err="1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T.rightChild</a:t>
            </a:r>
            <a:r>
              <a:rPr lang="en-US" sz="1600" b="1" dirty="0">
                <a:solidFill>
                  <a:srgbClr val="996633"/>
                </a:solidFill>
                <a:latin typeface="Courier New" charset="0"/>
                <a:ea typeface="ＭＳ Ｐゴシック" charset="0"/>
              </a:rPr>
              <a:t>)</a:t>
            </a:r>
          </a:p>
          <a:p>
            <a:pPr lvl="4" eaLnBrk="1" hangingPunct="1">
              <a:buFont typeface="Arial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Visit </a:t>
            </a:r>
            <a:r>
              <a:rPr lang="en-US" sz="1600" b="1" dirty="0" err="1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T.data</a:t>
            </a:r>
            <a:endParaRPr lang="en-US" sz="1600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Let's look at an example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We'll traverse a tree using all 3 to see how it proceeds and what output it generates</a:t>
            </a:r>
          </a:p>
        </p:txBody>
      </p:sp>
      <p:sp>
        <p:nvSpPr>
          <p:cNvPr id="363524" name="Oval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363525" name="Oval 5"/>
          <p:cNvSpPr>
            <a:spLocks noChangeArrowheads="1"/>
          </p:cNvSpPr>
          <p:nvPr/>
        </p:nvSpPr>
        <p:spPr bwMode="auto">
          <a:xfrm>
            <a:off x="5943600" y="5791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85</a:t>
            </a:r>
          </a:p>
        </p:txBody>
      </p:sp>
      <p:sp>
        <p:nvSpPr>
          <p:cNvPr id="363526" name="Oval 6"/>
          <p:cNvSpPr>
            <a:spLocks noChangeArrowheads="1"/>
          </p:cNvSpPr>
          <p:nvPr/>
        </p:nvSpPr>
        <p:spPr bwMode="auto">
          <a:xfrm>
            <a:off x="5486400" y="4343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80</a:t>
            </a:r>
          </a:p>
        </p:txBody>
      </p:sp>
      <p:sp>
        <p:nvSpPr>
          <p:cNvPr id="363527" name="Oval 7"/>
          <p:cNvSpPr>
            <a:spLocks noChangeArrowheads="1"/>
          </p:cNvSpPr>
          <p:nvPr/>
        </p:nvSpPr>
        <p:spPr bwMode="auto">
          <a:xfrm>
            <a:off x="6324600" y="5029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90</a:t>
            </a:r>
          </a:p>
        </p:txBody>
      </p:sp>
      <p:sp>
        <p:nvSpPr>
          <p:cNvPr id="363528" name="Oval 8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45</a:t>
            </a:r>
          </a:p>
        </p:txBody>
      </p:sp>
      <p:sp>
        <p:nvSpPr>
          <p:cNvPr id="363529" name="Oval 9"/>
          <p:cNvSpPr>
            <a:spLocks noChangeArrowheads="1"/>
          </p:cNvSpPr>
          <p:nvPr/>
        </p:nvSpPr>
        <p:spPr bwMode="auto">
          <a:xfrm>
            <a:off x="3962400" y="5029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40</a:t>
            </a:r>
          </a:p>
        </p:txBody>
      </p:sp>
      <p:sp>
        <p:nvSpPr>
          <p:cNvPr id="363530" name="Oval 10"/>
          <p:cNvSpPr>
            <a:spLocks noChangeArrowheads="1"/>
          </p:cNvSpPr>
          <p:nvPr/>
        </p:nvSpPr>
        <p:spPr bwMode="auto">
          <a:xfrm>
            <a:off x="3200400" y="4343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30</a:t>
            </a:r>
          </a:p>
        </p:txBody>
      </p:sp>
      <p:sp>
        <p:nvSpPr>
          <p:cNvPr id="363531" name="Oval 11"/>
          <p:cNvSpPr>
            <a:spLocks noChangeArrowheads="1"/>
          </p:cNvSpPr>
          <p:nvPr/>
        </p:nvSpPr>
        <p:spPr bwMode="auto">
          <a:xfrm>
            <a:off x="2286000" y="5029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363532" name="Oval 12"/>
          <p:cNvSpPr>
            <a:spLocks noChangeArrowheads="1"/>
          </p:cNvSpPr>
          <p:nvPr/>
        </p:nvSpPr>
        <p:spPr bwMode="auto">
          <a:xfrm>
            <a:off x="2667000" y="5791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363533" name="Oval 13"/>
          <p:cNvSpPr>
            <a:spLocks noChangeArrowheads="1"/>
          </p:cNvSpPr>
          <p:nvPr/>
        </p:nvSpPr>
        <p:spPr bwMode="auto">
          <a:xfrm>
            <a:off x="1828800" y="5791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363534" name="Line 14"/>
          <p:cNvSpPr>
            <a:spLocks noChangeShapeType="1"/>
          </p:cNvSpPr>
          <p:nvPr/>
        </p:nvSpPr>
        <p:spPr bwMode="auto">
          <a:xfrm flipH="1">
            <a:off x="2667000" y="47244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35" name="Line 15"/>
          <p:cNvSpPr>
            <a:spLocks noChangeShapeType="1"/>
          </p:cNvSpPr>
          <p:nvPr/>
        </p:nvSpPr>
        <p:spPr bwMode="auto">
          <a:xfrm flipH="1">
            <a:off x="2133600" y="5410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36" name="Line 16"/>
          <p:cNvSpPr>
            <a:spLocks noChangeShapeType="1"/>
          </p:cNvSpPr>
          <p:nvPr/>
        </p:nvSpPr>
        <p:spPr bwMode="auto">
          <a:xfrm>
            <a:off x="2667000" y="5486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37" name="Line 17"/>
          <p:cNvSpPr>
            <a:spLocks noChangeShapeType="1"/>
          </p:cNvSpPr>
          <p:nvPr/>
        </p:nvSpPr>
        <p:spPr bwMode="auto">
          <a:xfrm>
            <a:off x="3581400" y="47244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38" name="Line 18"/>
          <p:cNvSpPr>
            <a:spLocks noChangeShapeType="1"/>
          </p:cNvSpPr>
          <p:nvPr/>
        </p:nvSpPr>
        <p:spPr bwMode="auto">
          <a:xfrm>
            <a:off x="4343400" y="5410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39" name="Line 19"/>
          <p:cNvSpPr>
            <a:spLocks noChangeShapeType="1"/>
          </p:cNvSpPr>
          <p:nvPr/>
        </p:nvSpPr>
        <p:spPr bwMode="auto">
          <a:xfrm>
            <a:off x="4800600" y="41910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40" name="Line 20"/>
          <p:cNvSpPr>
            <a:spLocks noChangeShapeType="1"/>
          </p:cNvSpPr>
          <p:nvPr/>
        </p:nvSpPr>
        <p:spPr bwMode="auto">
          <a:xfrm flipH="1">
            <a:off x="3657600" y="41910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41" name="Line 21"/>
          <p:cNvSpPr>
            <a:spLocks noChangeShapeType="1"/>
          </p:cNvSpPr>
          <p:nvPr/>
        </p:nvSpPr>
        <p:spPr bwMode="auto">
          <a:xfrm>
            <a:off x="5943600" y="47244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42" name="Line 22"/>
          <p:cNvSpPr>
            <a:spLocks noChangeShapeType="1"/>
          </p:cNvSpPr>
          <p:nvPr/>
        </p:nvSpPr>
        <p:spPr bwMode="auto">
          <a:xfrm flipH="1">
            <a:off x="6324600" y="5486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43" name="Oval 23"/>
          <p:cNvSpPr>
            <a:spLocks noChangeArrowheads="1"/>
          </p:cNvSpPr>
          <p:nvPr/>
        </p:nvSpPr>
        <p:spPr bwMode="auto">
          <a:xfrm>
            <a:off x="6858000" y="5791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95</a:t>
            </a:r>
          </a:p>
        </p:txBody>
      </p:sp>
      <p:sp>
        <p:nvSpPr>
          <p:cNvPr id="363544" name="Line 24"/>
          <p:cNvSpPr>
            <a:spLocks noChangeShapeType="1"/>
          </p:cNvSpPr>
          <p:nvPr/>
        </p:nvSpPr>
        <p:spPr bwMode="auto">
          <a:xfrm>
            <a:off x="6705600" y="54864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1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1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51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51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1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1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8335117-DBD3-A549-AC8A-8032B1C500B5}" type="slidenum">
              <a:rPr lang="en-US" sz="1400">
                <a:latin typeface="Arial" charset="0"/>
              </a:rPr>
              <a:pPr eaLnBrk="1" hangingPunct="1"/>
              <a:t>33</a:t>
            </a:fld>
            <a:endParaRPr lang="en-US" sz="1400">
              <a:latin typeface="Arial" charset="0"/>
            </a:endParaRP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Binary Tree Traversals</a:t>
            </a:r>
          </a:p>
        </p:txBody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029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Note that in the example shown, the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traversal</a:t>
            </a:r>
            <a:r>
              <a:rPr lang="en-US" dirty="0">
                <a:latin typeface="Tahoma" charset="0"/>
                <a:ea typeface="ＭＳ Ｐゴシック" charset="0"/>
              </a:rPr>
              <a:t> produces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data IN ORDER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is NOT ALWAYS the case – it is only true when the data is organized in a specific way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If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tree is a Binary Search Tree</a:t>
            </a:r>
            <a:r>
              <a:rPr lang="en-US" dirty="0">
                <a:latin typeface="Tahoma" charset="0"/>
                <a:ea typeface="ＭＳ Ｐゴシック" charset="0"/>
              </a:rPr>
              <a:t> – we will see this later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The actual code for these traversals is not any more complicated than the </a:t>
            </a:r>
            <a:r>
              <a:rPr lang="en-US" dirty="0" err="1">
                <a:latin typeface="Tahoma" charset="0"/>
                <a:ea typeface="ＭＳ Ｐゴシック" charset="0"/>
              </a:rPr>
              <a:t>pseudocode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dirty="0" err="1">
                <a:latin typeface="Tahoma" charset="0"/>
                <a:ea typeface="ＭＳ Ｐゴシック" charset="0"/>
              </a:rPr>
              <a:t>BinaryNode.java</a:t>
            </a:r>
            <a:r>
              <a:rPr lang="en-US" dirty="0">
                <a:latin typeface="Tahoma" charset="0"/>
                <a:ea typeface="ＭＳ Ｐゴシック" charset="0"/>
              </a:rPr>
              <a:t> and Example14.java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It uses one tree that is NOT a BST and one that is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Note how the work is done through the recursive calls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 run-time stack "keeps track" of where we are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Runtime of these traversals?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Discuss and see note below</a:t>
            </a:r>
          </a:p>
        </p:txBody>
      </p:sp>
    </p:spTree>
    <p:extLst>
      <p:ext uri="{BB962C8B-B14F-4D97-AF65-F5344CB8AC3E}">
        <p14:creationId xmlns:p14="http://schemas.microsoft.com/office/powerpoint/2010/main" val="164165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1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1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1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51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51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51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1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51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602C97E-C61E-3540-A730-0C51F67123EB}" type="slidenum">
              <a:rPr lang="en-US" sz="1400">
                <a:latin typeface="Arial" charset="0"/>
              </a:rPr>
              <a:pPr eaLnBrk="1" hangingPunct="1"/>
              <a:t>34</a:t>
            </a:fld>
            <a:endParaRPr lang="en-US" sz="1400">
              <a:latin typeface="Arial" charset="0"/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Binary Tree Traversals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Note again how the traversals, getHeight() and copy() are all similar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 fact all of these methods are traversing the tree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They differ in the order (pre, in, post) and what is done at each node as it is visited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For example: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getHeight() can be thought of as a postorder traversal, since we have to get the height of both subtrees before we know the height of the root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copy() is actually a combo of all 3 orderings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The root node is created preorder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The left child is assigned inorder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The right child is assigned postorder</a:t>
            </a:r>
          </a:p>
        </p:txBody>
      </p:sp>
    </p:spTree>
    <p:extLst>
      <p:ext uri="{BB962C8B-B14F-4D97-AF65-F5344CB8AC3E}">
        <p14:creationId xmlns:p14="http://schemas.microsoft.com/office/powerpoint/2010/main" val="17213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5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5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5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5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55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55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55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B4B4F66-53BD-024C-83FE-545C19536707}" type="slidenum">
              <a:rPr lang="en-US" sz="1400">
                <a:latin typeface="Arial" charset="0"/>
              </a:rPr>
              <a:pPr eaLnBrk="1" hangingPunct="1"/>
              <a:t>35</a:t>
            </a:fld>
            <a:endParaRPr lang="en-US" sz="1400">
              <a:latin typeface="Arial" charset="0"/>
            </a:endParaRP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Binary Tree Traversals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924800" cy="51816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Can these traversals be done iteratively?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Yes but now we need to "keep track" of where we are ourselves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We do this by using our own stack of references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The idea is that the "top" </a:t>
            </a:r>
            <a:r>
              <a:rPr lang="en-US" dirty="0" err="1">
                <a:latin typeface="Tahoma" charset="0"/>
                <a:ea typeface="ＭＳ Ｐゴシック" charset="0"/>
              </a:rPr>
              <a:t>BinaryNode</a:t>
            </a:r>
            <a:r>
              <a:rPr lang="en-US" dirty="0">
                <a:latin typeface="Tahoma" charset="0"/>
                <a:ea typeface="ＭＳ Ｐゴシック" charset="0"/>
              </a:rPr>
              <a:t> reference on our stack is the one we are currently accessing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works but it is MUCH MORE COMPLICATED than the recursive version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The author uses the iterative versions these traversals to implement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iterators</a:t>
            </a:r>
            <a:r>
              <a:rPr lang="en-US" dirty="0">
                <a:latin typeface="Tahoma" charset="0"/>
                <a:ea typeface="ＭＳ Ｐゴシック" charset="0"/>
              </a:rPr>
              <a:t> of binary trees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 will see how much harder these are to do iteratively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However, we can't use the recursive version for an iterator, since it needs to proceed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34662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78E8CEA-8F3A-9B41-B5EC-036E498080B5}" type="slidenum">
              <a:rPr lang="en-US" sz="1400">
                <a:latin typeface="Arial" charset="0"/>
              </a:rPr>
              <a:pPr eaLnBrk="1" hangingPunct="1"/>
              <a:t>36</a:t>
            </a:fld>
            <a:endParaRPr lang="en-US" sz="1400">
              <a:latin typeface="Arial" charset="0"/>
            </a:endParaRP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Binary Search Trees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029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Binary Trees are nice, but how can we use them effectively as data structures?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One way is to organize the data in the tree in a special way, to create a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binary search tree (BST)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BST</a:t>
            </a:r>
            <a:r>
              <a:rPr lang="en-US" dirty="0">
                <a:latin typeface="Tahoma" charset="0"/>
                <a:ea typeface="ＭＳ Ｐゴシック" charset="0"/>
              </a:rPr>
              <a:t> is a binary tree such that, for each node in the tree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All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data in the left </a:t>
            </a:r>
            <a:r>
              <a:rPr lang="en-US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subtree</a:t>
            </a:r>
            <a:r>
              <a:rPr lang="en-US" dirty="0">
                <a:latin typeface="Tahoma" charset="0"/>
                <a:ea typeface="ＭＳ Ｐゴシック" charset="0"/>
              </a:rPr>
              <a:t> of that node is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less than</a:t>
            </a:r>
            <a:r>
              <a:rPr lang="en-US" dirty="0">
                <a:latin typeface="Tahoma" charset="0"/>
                <a:ea typeface="ＭＳ Ｐゴシック" charset="0"/>
              </a:rPr>
              <a:t> the data in that node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All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data in the right </a:t>
            </a:r>
            <a:r>
              <a:rPr lang="en-US" dirty="0" err="1">
                <a:solidFill>
                  <a:srgbClr val="008000"/>
                </a:solidFill>
                <a:latin typeface="Tahoma" charset="0"/>
                <a:ea typeface="ＭＳ Ｐゴシック" charset="0"/>
              </a:rPr>
              <a:t>subtree</a:t>
            </a:r>
            <a:r>
              <a:rPr lang="en-US" dirty="0">
                <a:latin typeface="Tahoma" charset="0"/>
                <a:ea typeface="ＭＳ Ｐゴシック" charset="0"/>
              </a:rPr>
              <a:t> of that node is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greater than </a:t>
            </a:r>
            <a:r>
              <a:rPr lang="en-US" dirty="0">
                <a:latin typeface="Tahoma" charset="0"/>
                <a:ea typeface="ＭＳ Ｐゴシック" charset="0"/>
              </a:rPr>
              <a:t>the data in that node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Note that this definition does not allow for duplicates.  If we want to allow duplicates we should add "or equal to" to one of the above lines (but not both)</a:t>
            </a:r>
          </a:p>
        </p:txBody>
      </p:sp>
    </p:spTree>
    <p:extLst>
      <p:ext uri="{BB962C8B-B14F-4D97-AF65-F5344CB8AC3E}">
        <p14:creationId xmlns:p14="http://schemas.microsoft.com/office/powerpoint/2010/main" val="314989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2E45C23-87B7-1240-8D23-B5AEFD1DAC52}" type="slidenum">
              <a:rPr lang="en-US" sz="1400">
                <a:latin typeface="Arial" charset="0"/>
              </a:rPr>
              <a:pPr eaLnBrk="1" hangingPunct="1"/>
              <a:t>37</a:t>
            </a:fld>
            <a:endParaRPr lang="en-US" sz="1400">
              <a:latin typeface="Arial" charset="0"/>
            </a:endParaRP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Binary Search Trees</a:t>
            </a:r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</p:spPr>
        <p:txBody>
          <a:bodyPr/>
          <a:lstStyle/>
          <a:p>
            <a:pPr marL="952500" lvl="1" indent="-495300" eaLnBrk="1" hangingPunct="1"/>
            <a:r>
              <a:rPr lang="en-US" dirty="0">
                <a:latin typeface="Tahoma" charset="0"/>
                <a:ea typeface="ＭＳ Ｐゴシック" charset="0"/>
              </a:rPr>
              <a:t>Naturally, we can also define BSTs recursively: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A binary tree, T, is a BST if either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dirty="0">
                <a:latin typeface="Tahoma" charset="0"/>
                <a:ea typeface="ＭＳ Ｐゴシック" charset="0"/>
              </a:rPr>
              <a:t>T is empty (base case) or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 dirty="0">
                <a:latin typeface="Tahoma" charset="0"/>
                <a:ea typeface="ＭＳ Ｐゴシック" charset="0"/>
              </a:rPr>
              <a:t>T is a node with the following structure</a:t>
            </a:r>
          </a:p>
          <a:p>
            <a:pPr marL="1752600" lvl="3" indent="-381000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marL="1752600" lvl="3" indent="-381000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marL="2171700" lvl="4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where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all values</a:t>
            </a:r>
            <a:r>
              <a:rPr lang="en-US" dirty="0">
                <a:latin typeface="Tahoma" charset="0"/>
                <a:ea typeface="ＭＳ Ｐゴシック" charset="0"/>
              </a:rPr>
              <a:t> in the tree rooted at </a:t>
            </a:r>
            <a:r>
              <a:rPr lang="en-US" b="1" dirty="0">
                <a:latin typeface="Tahoma" charset="0"/>
                <a:ea typeface="ＭＳ Ｐゴシック" charset="0"/>
              </a:rPr>
              <a:t>left</a:t>
            </a:r>
            <a:r>
              <a:rPr lang="en-US" dirty="0">
                <a:latin typeface="Tahoma" charset="0"/>
                <a:ea typeface="ＭＳ Ｐゴシック" charset="0"/>
              </a:rPr>
              <a:t> are less than data</a:t>
            </a:r>
          </a:p>
          <a:p>
            <a:pPr marL="2171700" lvl="4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where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all values</a:t>
            </a:r>
            <a:r>
              <a:rPr lang="en-US" dirty="0">
                <a:latin typeface="Tahoma" charset="0"/>
                <a:ea typeface="ＭＳ Ｐゴシック" charset="0"/>
              </a:rPr>
              <a:t> in the tree rooted at </a:t>
            </a:r>
            <a:r>
              <a:rPr lang="en-US" b="1" dirty="0">
                <a:latin typeface="Tahoma" charset="0"/>
                <a:ea typeface="ＭＳ Ｐゴシック" charset="0"/>
              </a:rPr>
              <a:t>right</a:t>
            </a:r>
            <a:r>
              <a:rPr lang="en-US" dirty="0">
                <a:latin typeface="Tahoma" charset="0"/>
                <a:ea typeface="ＭＳ Ｐゴシック" charset="0"/>
              </a:rPr>
              <a:t> are greater than data</a:t>
            </a:r>
          </a:p>
          <a:p>
            <a:pPr marL="2171700" lvl="4" indent="-342900" eaLnBrk="1" hangingPunct="1"/>
            <a:r>
              <a:rPr lang="en-US" dirty="0">
                <a:latin typeface="Tahoma" charset="0"/>
                <a:ea typeface="ＭＳ Ｐゴシック" charset="0"/>
              </a:rPr>
              <a:t>where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left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right</a:t>
            </a:r>
            <a:r>
              <a:rPr lang="en-US" dirty="0">
                <a:latin typeface="Tahoma" charset="0"/>
                <a:ea typeface="ＭＳ Ｐゴシック" charset="0"/>
              </a:rPr>
              <a:t> are BSTs</a:t>
            </a:r>
          </a:p>
          <a:p>
            <a:pPr marL="2171700" lvl="4" indent="-342900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marL="1752600" lvl="3" indent="-381000" eaLnBrk="1" hangingPunct="1"/>
            <a:endParaRPr lang="en-US" dirty="0">
              <a:latin typeface="Tahoma" charset="0"/>
              <a:ea typeface="ＭＳ Ｐゴシック" charset="0"/>
            </a:endParaRPr>
          </a:p>
        </p:txBody>
      </p:sp>
      <p:graphicFrame>
        <p:nvGraphicFramePr>
          <p:cNvPr id="1523716" name="Group 4"/>
          <p:cNvGraphicFramePr>
            <a:graphicFrameLocks noGrp="1"/>
          </p:cNvGraphicFramePr>
          <p:nvPr/>
        </p:nvGraphicFramePr>
        <p:xfrm>
          <a:off x="2514600" y="3200400"/>
          <a:ext cx="4191000" cy="5080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0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2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52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52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702326D-F36E-4A4C-B965-85B108945A82}" type="slidenum">
              <a:rPr lang="en-US" sz="1400">
                <a:latin typeface="Arial" charset="0"/>
              </a:rPr>
              <a:pPr eaLnBrk="1" hangingPunct="1"/>
              <a:t>38</a:t>
            </a:fld>
            <a:endParaRPr lang="en-US" sz="1400">
              <a:latin typeface="Arial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Binary Search Trees</a:t>
            </a:r>
          </a:p>
        </p:txBody>
      </p:sp>
      <p:sp>
        <p:nvSpPr>
          <p:cNvPr id="1524739" name="Oval 3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1524740" name="Oval 4"/>
          <p:cNvSpPr>
            <a:spLocks noChangeArrowheads="1"/>
          </p:cNvSpPr>
          <p:nvPr/>
        </p:nvSpPr>
        <p:spPr bwMode="auto">
          <a:xfrm>
            <a:off x="7696200" y="5181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80</a:t>
            </a:r>
          </a:p>
        </p:txBody>
      </p:sp>
      <p:sp>
        <p:nvSpPr>
          <p:cNvPr id="1524741" name="Oval 5"/>
          <p:cNvSpPr>
            <a:spLocks noChangeArrowheads="1"/>
          </p:cNvSpPr>
          <p:nvPr/>
        </p:nvSpPr>
        <p:spPr bwMode="auto">
          <a:xfrm>
            <a:off x="85344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90</a:t>
            </a:r>
          </a:p>
        </p:txBody>
      </p:sp>
      <p:sp>
        <p:nvSpPr>
          <p:cNvPr id="1524742" name="Oval 6"/>
          <p:cNvSpPr>
            <a:spLocks noChangeArrowheads="1"/>
          </p:cNvSpPr>
          <p:nvPr/>
        </p:nvSpPr>
        <p:spPr bwMode="auto">
          <a:xfrm>
            <a:off x="61722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40</a:t>
            </a:r>
          </a:p>
        </p:txBody>
      </p:sp>
      <p:sp>
        <p:nvSpPr>
          <p:cNvPr id="1524743" name="Oval 7"/>
          <p:cNvSpPr>
            <a:spLocks noChangeArrowheads="1"/>
          </p:cNvSpPr>
          <p:nvPr/>
        </p:nvSpPr>
        <p:spPr bwMode="auto">
          <a:xfrm>
            <a:off x="5410200" y="5181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30</a:t>
            </a:r>
          </a:p>
        </p:txBody>
      </p:sp>
      <p:sp>
        <p:nvSpPr>
          <p:cNvPr id="1524744" name="Oval 8"/>
          <p:cNvSpPr>
            <a:spLocks noChangeArrowheads="1"/>
          </p:cNvSpPr>
          <p:nvPr/>
        </p:nvSpPr>
        <p:spPr bwMode="auto">
          <a:xfrm>
            <a:off x="44958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1524745" name="Line 9"/>
          <p:cNvSpPr>
            <a:spLocks noChangeShapeType="1"/>
          </p:cNvSpPr>
          <p:nvPr/>
        </p:nvSpPr>
        <p:spPr bwMode="auto">
          <a:xfrm flipH="1">
            <a:off x="4876800" y="5562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46" name="Line 10"/>
          <p:cNvSpPr>
            <a:spLocks noChangeShapeType="1"/>
          </p:cNvSpPr>
          <p:nvPr/>
        </p:nvSpPr>
        <p:spPr bwMode="auto">
          <a:xfrm>
            <a:off x="5791200" y="55626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47" name="Line 11"/>
          <p:cNvSpPr>
            <a:spLocks noChangeShapeType="1"/>
          </p:cNvSpPr>
          <p:nvPr/>
        </p:nvSpPr>
        <p:spPr bwMode="auto">
          <a:xfrm>
            <a:off x="7010400" y="50292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48" name="Line 12"/>
          <p:cNvSpPr>
            <a:spLocks noChangeShapeType="1"/>
          </p:cNvSpPr>
          <p:nvPr/>
        </p:nvSpPr>
        <p:spPr bwMode="auto">
          <a:xfrm flipH="1">
            <a:off x="5867400" y="50292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49" name="Line 13"/>
          <p:cNvSpPr>
            <a:spLocks noChangeShapeType="1"/>
          </p:cNvSpPr>
          <p:nvPr/>
        </p:nvSpPr>
        <p:spPr bwMode="auto">
          <a:xfrm>
            <a:off x="8153400" y="55626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50" name="Oval 14"/>
          <p:cNvSpPr>
            <a:spLocks noChangeArrowheads="1"/>
          </p:cNvSpPr>
          <p:nvPr/>
        </p:nvSpPr>
        <p:spPr bwMode="auto">
          <a:xfrm>
            <a:off x="4572000" y="1066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1524751" name="Oval 15"/>
          <p:cNvSpPr>
            <a:spLocks noChangeArrowheads="1"/>
          </p:cNvSpPr>
          <p:nvPr/>
        </p:nvSpPr>
        <p:spPr bwMode="auto">
          <a:xfrm>
            <a:off x="6172200" y="3048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85</a:t>
            </a:r>
          </a:p>
        </p:txBody>
      </p:sp>
      <p:sp>
        <p:nvSpPr>
          <p:cNvPr id="1524752" name="Oval 16"/>
          <p:cNvSpPr>
            <a:spLocks noChangeArrowheads="1"/>
          </p:cNvSpPr>
          <p:nvPr/>
        </p:nvSpPr>
        <p:spPr bwMode="auto">
          <a:xfrm>
            <a:off x="5715000" y="1600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80</a:t>
            </a:r>
          </a:p>
        </p:txBody>
      </p:sp>
      <p:sp>
        <p:nvSpPr>
          <p:cNvPr id="1524753" name="Oval 17"/>
          <p:cNvSpPr>
            <a:spLocks noChangeArrowheads="1"/>
          </p:cNvSpPr>
          <p:nvPr/>
        </p:nvSpPr>
        <p:spPr bwMode="auto">
          <a:xfrm>
            <a:off x="6553200" y="2286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90</a:t>
            </a:r>
          </a:p>
        </p:txBody>
      </p:sp>
      <p:sp>
        <p:nvSpPr>
          <p:cNvPr id="1524754" name="Oval 18"/>
          <p:cNvSpPr>
            <a:spLocks noChangeArrowheads="1"/>
          </p:cNvSpPr>
          <p:nvPr/>
        </p:nvSpPr>
        <p:spPr bwMode="auto">
          <a:xfrm>
            <a:off x="4648200" y="3048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45</a:t>
            </a:r>
          </a:p>
        </p:txBody>
      </p:sp>
      <p:sp>
        <p:nvSpPr>
          <p:cNvPr id="1524755" name="Oval 19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40</a:t>
            </a:r>
          </a:p>
        </p:txBody>
      </p:sp>
      <p:sp>
        <p:nvSpPr>
          <p:cNvPr id="1524756" name="Oval 20"/>
          <p:cNvSpPr>
            <a:spLocks noChangeArrowheads="1"/>
          </p:cNvSpPr>
          <p:nvPr/>
        </p:nvSpPr>
        <p:spPr bwMode="auto">
          <a:xfrm>
            <a:off x="3429000" y="1600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30</a:t>
            </a:r>
          </a:p>
        </p:txBody>
      </p:sp>
      <p:sp>
        <p:nvSpPr>
          <p:cNvPr id="1524757" name="Oval 21"/>
          <p:cNvSpPr>
            <a:spLocks noChangeArrowheads="1"/>
          </p:cNvSpPr>
          <p:nvPr/>
        </p:nvSpPr>
        <p:spPr bwMode="auto">
          <a:xfrm>
            <a:off x="2514600" y="2286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1524758" name="Oval 22"/>
          <p:cNvSpPr>
            <a:spLocks noChangeArrowheads="1"/>
          </p:cNvSpPr>
          <p:nvPr/>
        </p:nvSpPr>
        <p:spPr bwMode="auto">
          <a:xfrm>
            <a:off x="2895600" y="3048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1524759" name="Oval 23"/>
          <p:cNvSpPr>
            <a:spLocks noChangeArrowheads="1"/>
          </p:cNvSpPr>
          <p:nvPr/>
        </p:nvSpPr>
        <p:spPr bwMode="auto">
          <a:xfrm>
            <a:off x="2057400" y="3048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524760" name="Line 24"/>
          <p:cNvSpPr>
            <a:spLocks noChangeShapeType="1"/>
          </p:cNvSpPr>
          <p:nvPr/>
        </p:nvSpPr>
        <p:spPr bwMode="auto">
          <a:xfrm flipH="1">
            <a:off x="2895600" y="19812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1" name="Line 25"/>
          <p:cNvSpPr>
            <a:spLocks noChangeShapeType="1"/>
          </p:cNvSpPr>
          <p:nvPr/>
        </p:nvSpPr>
        <p:spPr bwMode="auto">
          <a:xfrm flipH="1">
            <a:off x="2362200" y="26670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2" name="Line 26"/>
          <p:cNvSpPr>
            <a:spLocks noChangeShapeType="1"/>
          </p:cNvSpPr>
          <p:nvPr/>
        </p:nvSpPr>
        <p:spPr bwMode="auto">
          <a:xfrm>
            <a:off x="2895600" y="27432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3" name="Line 27"/>
          <p:cNvSpPr>
            <a:spLocks noChangeShapeType="1"/>
          </p:cNvSpPr>
          <p:nvPr/>
        </p:nvSpPr>
        <p:spPr bwMode="auto">
          <a:xfrm>
            <a:off x="3810000" y="19812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4" name="Line 28"/>
          <p:cNvSpPr>
            <a:spLocks noChangeShapeType="1"/>
          </p:cNvSpPr>
          <p:nvPr/>
        </p:nvSpPr>
        <p:spPr bwMode="auto">
          <a:xfrm>
            <a:off x="4572000" y="26670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5" name="Line 29"/>
          <p:cNvSpPr>
            <a:spLocks noChangeShapeType="1"/>
          </p:cNvSpPr>
          <p:nvPr/>
        </p:nvSpPr>
        <p:spPr bwMode="auto">
          <a:xfrm>
            <a:off x="5029200" y="14478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6" name="Line 30"/>
          <p:cNvSpPr>
            <a:spLocks noChangeShapeType="1"/>
          </p:cNvSpPr>
          <p:nvPr/>
        </p:nvSpPr>
        <p:spPr bwMode="auto">
          <a:xfrm flipH="1">
            <a:off x="3886200" y="14478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7" name="Line 31"/>
          <p:cNvSpPr>
            <a:spLocks noChangeShapeType="1"/>
          </p:cNvSpPr>
          <p:nvPr/>
        </p:nvSpPr>
        <p:spPr bwMode="auto">
          <a:xfrm>
            <a:off x="6172200" y="19812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8" name="Line 32"/>
          <p:cNvSpPr>
            <a:spLocks noChangeShapeType="1"/>
          </p:cNvSpPr>
          <p:nvPr/>
        </p:nvSpPr>
        <p:spPr bwMode="auto">
          <a:xfrm flipH="1">
            <a:off x="6553200" y="27432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69" name="Oval 33"/>
          <p:cNvSpPr>
            <a:spLocks noChangeArrowheads="1"/>
          </p:cNvSpPr>
          <p:nvPr/>
        </p:nvSpPr>
        <p:spPr bwMode="auto">
          <a:xfrm>
            <a:off x="7086600" y="3048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95</a:t>
            </a:r>
          </a:p>
        </p:txBody>
      </p:sp>
      <p:sp>
        <p:nvSpPr>
          <p:cNvPr id="1524770" name="Line 34"/>
          <p:cNvSpPr>
            <a:spLocks noChangeShapeType="1"/>
          </p:cNvSpPr>
          <p:nvPr/>
        </p:nvSpPr>
        <p:spPr bwMode="auto">
          <a:xfrm>
            <a:off x="6934200" y="27432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71" name="Oval 35"/>
          <p:cNvSpPr>
            <a:spLocks noChangeArrowheads="1"/>
          </p:cNvSpPr>
          <p:nvPr/>
        </p:nvSpPr>
        <p:spPr bwMode="auto">
          <a:xfrm>
            <a:off x="7162800" y="5867400"/>
            <a:ext cx="457200" cy="457200"/>
          </a:xfrm>
          <a:prstGeom prst="ellipse">
            <a:avLst/>
          </a:prstGeom>
          <a:solidFill>
            <a:srgbClr val="80008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1524772" name="Line 36"/>
          <p:cNvSpPr>
            <a:spLocks noChangeShapeType="1"/>
          </p:cNvSpPr>
          <p:nvPr/>
        </p:nvSpPr>
        <p:spPr bwMode="auto">
          <a:xfrm flipV="1">
            <a:off x="7543800" y="56388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73" name="Oval 37"/>
          <p:cNvSpPr>
            <a:spLocks noChangeArrowheads="1"/>
          </p:cNvSpPr>
          <p:nvPr/>
        </p:nvSpPr>
        <p:spPr bwMode="auto">
          <a:xfrm>
            <a:off x="4191000" y="3962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1524774" name="Oval 38"/>
          <p:cNvSpPr>
            <a:spLocks noChangeArrowheads="1"/>
          </p:cNvSpPr>
          <p:nvPr/>
        </p:nvSpPr>
        <p:spPr bwMode="auto">
          <a:xfrm>
            <a:off x="3048000" y="4495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30</a:t>
            </a:r>
          </a:p>
        </p:txBody>
      </p:sp>
      <p:sp>
        <p:nvSpPr>
          <p:cNvPr id="1524775" name="Oval 39"/>
          <p:cNvSpPr>
            <a:spLocks noChangeArrowheads="1"/>
          </p:cNvSpPr>
          <p:nvPr/>
        </p:nvSpPr>
        <p:spPr bwMode="auto">
          <a:xfrm>
            <a:off x="2133600" y="5181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1524776" name="Oval 40"/>
          <p:cNvSpPr>
            <a:spLocks noChangeArrowheads="1"/>
          </p:cNvSpPr>
          <p:nvPr/>
        </p:nvSpPr>
        <p:spPr bwMode="auto">
          <a:xfrm>
            <a:off x="1676400" y="5943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524777" name="Line 41"/>
          <p:cNvSpPr>
            <a:spLocks noChangeShapeType="1"/>
          </p:cNvSpPr>
          <p:nvPr/>
        </p:nvSpPr>
        <p:spPr bwMode="auto">
          <a:xfrm flipH="1">
            <a:off x="2514600" y="48768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78" name="Line 42"/>
          <p:cNvSpPr>
            <a:spLocks noChangeShapeType="1"/>
          </p:cNvSpPr>
          <p:nvPr/>
        </p:nvSpPr>
        <p:spPr bwMode="auto">
          <a:xfrm flipH="1">
            <a:off x="1981200" y="55626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79" name="Line 43"/>
          <p:cNvSpPr>
            <a:spLocks noChangeShapeType="1"/>
          </p:cNvSpPr>
          <p:nvPr/>
        </p:nvSpPr>
        <p:spPr bwMode="auto">
          <a:xfrm flipH="1">
            <a:off x="3505200" y="43434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4780" name="Text Box 44"/>
          <p:cNvSpPr txBox="1">
            <a:spLocks noChangeArrowheads="1"/>
          </p:cNvSpPr>
          <p:nvPr/>
        </p:nvSpPr>
        <p:spPr bwMode="auto">
          <a:xfrm>
            <a:off x="1600200" y="137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BST</a:t>
            </a:r>
          </a:p>
        </p:txBody>
      </p:sp>
      <p:sp>
        <p:nvSpPr>
          <p:cNvPr id="1524781" name="Text Box 45"/>
          <p:cNvSpPr txBox="1">
            <a:spLocks noChangeArrowheads="1"/>
          </p:cNvSpPr>
          <p:nvPr/>
        </p:nvSpPr>
        <p:spPr bwMode="auto">
          <a:xfrm>
            <a:off x="838200" y="44958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BST</a:t>
            </a:r>
          </a:p>
        </p:txBody>
      </p:sp>
      <p:sp>
        <p:nvSpPr>
          <p:cNvPr id="1524782" name="Text Box 46"/>
          <p:cNvSpPr txBox="1">
            <a:spLocks noChangeArrowheads="1"/>
          </p:cNvSpPr>
          <p:nvPr/>
        </p:nvSpPr>
        <p:spPr bwMode="auto">
          <a:xfrm>
            <a:off x="5638800" y="41148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NOT A BST</a:t>
            </a:r>
          </a:p>
        </p:txBody>
      </p:sp>
    </p:spTree>
    <p:extLst>
      <p:ext uri="{BB962C8B-B14F-4D97-AF65-F5344CB8AC3E}">
        <p14:creationId xmlns:p14="http://schemas.microsoft.com/office/powerpoint/2010/main" val="5623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47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247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247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5247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5247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247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5247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5247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5247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5247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247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5247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5247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5247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15247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5247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5247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15247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15247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15247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15247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15247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1" fill="hold"/>
                                        <p:tgtEl>
                                          <p:spTgt spid="15247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15247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1" fill="hold"/>
                                        <p:tgtEl>
                                          <p:spTgt spid="15247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4" dur="1" fill="hold"/>
                                        <p:tgtEl>
                                          <p:spTgt spid="15247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/>
                                        <p:tgtEl>
                                          <p:spTgt spid="15247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0" dur="1" fill="hold"/>
                                        <p:tgtEl>
                                          <p:spTgt spid="15247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3" dur="1" fill="hold"/>
                                        <p:tgtEl>
                                          <p:spTgt spid="15247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6" dur="1" fill="hold"/>
                                        <p:tgtEl>
                                          <p:spTgt spid="15247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1" dur="1" fill="hold"/>
                                        <p:tgtEl>
                                          <p:spTgt spid="15247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4" dur="1" fill="hold"/>
                                        <p:tgtEl>
                                          <p:spTgt spid="15247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1" fill="hold"/>
                                        <p:tgtEl>
                                          <p:spTgt spid="15247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0" dur="1" fill="hold"/>
                                        <p:tgtEl>
                                          <p:spTgt spid="15247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3" dur="1" fill="hold"/>
                                        <p:tgtEl>
                                          <p:spTgt spid="15247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6" dur="1" fill="hold"/>
                                        <p:tgtEl>
                                          <p:spTgt spid="15247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9" dur="1" fill="hold"/>
                                        <p:tgtEl>
                                          <p:spTgt spid="15247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2" dur="1" fill="hold"/>
                                        <p:tgtEl>
                                          <p:spTgt spid="1524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5" dur="1" fill="hold"/>
                                        <p:tgtEl>
                                          <p:spTgt spid="15247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8" dur="1" fill="hold"/>
                                        <p:tgtEl>
                                          <p:spTgt spid="15247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1" dur="1" fill="hold"/>
                                        <p:tgtEl>
                                          <p:spTgt spid="15247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4" dur="1" fill="hold"/>
                                        <p:tgtEl>
                                          <p:spTgt spid="15247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15247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0" dur="1" fill="hold"/>
                                        <p:tgtEl>
                                          <p:spTgt spid="15247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4739" grpId="0" animBg="1"/>
      <p:bldP spid="1524740" grpId="0" animBg="1"/>
      <p:bldP spid="1524741" grpId="0" animBg="1"/>
      <p:bldP spid="1524742" grpId="0" animBg="1"/>
      <p:bldP spid="1524743" grpId="0" animBg="1"/>
      <p:bldP spid="1524744" grpId="0" animBg="1"/>
      <p:bldP spid="1524745" grpId="0" animBg="1"/>
      <p:bldP spid="1524746" grpId="0" animBg="1"/>
      <p:bldP spid="1524747" grpId="0" animBg="1"/>
      <p:bldP spid="1524748" grpId="0" animBg="1"/>
      <p:bldP spid="1524749" grpId="0" animBg="1"/>
      <p:bldP spid="1524750" grpId="0" animBg="1"/>
      <p:bldP spid="1524751" grpId="0" animBg="1"/>
      <p:bldP spid="1524752" grpId="0" animBg="1"/>
      <p:bldP spid="1524753" grpId="0" animBg="1"/>
      <p:bldP spid="1524754" grpId="0" animBg="1"/>
      <p:bldP spid="1524755" grpId="0" animBg="1"/>
      <p:bldP spid="1524756" grpId="0" animBg="1"/>
      <p:bldP spid="1524757" grpId="0" animBg="1"/>
      <p:bldP spid="1524758" grpId="0" animBg="1"/>
      <p:bldP spid="1524759" grpId="0" animBg="1"/>
      <p:bldP spid="1524760" grpId="0" animBg="1"/>
      <p:bldP spid="1524761" grpId="0" animBg="1"/>
      <p:bldP spid="1524762" grpId="0" animBg="1"/>
      <p:bldP spid="1524763" grpId="0" animBg="1"/>
      <p:bldP spid="1524764" grpId="0" animBg="1"/>
      <p:bldP spid="1524765" grpId="0" animBg="1"/>
      <p:bldP spid="1524766" grpId="0" animBg="1"/>
      <p:bldP spid="1524767" grpId="0" animBg="1"/>
      <p:bldP spid="1524768" grpId="0" animBg="1"/>
      <p:bldP spid="1524769" grpId="0" animBg="1"/>
      <p:bldP spid="1524770" grpId="0" animBg="1"/>
      <p:bldP spid="1524771" grpId="0" animBg="1"/>
      <p:bldP spid="1524772" grpId="0" animBg="1"/>
      <p:bldP spid="1524773" grpId="0" animBg="1"/>
      <p:bldP spid="1524774" grpId="0" animBg="1"/>
      <p:bldP spid="1524775" grpId="0" animBg="1"/>
      <p:bldP spid="1524776" grpId="0" animBg="1"/>
      <p:bldP spid="1524777" grpId="0" animBg="1"/>
      <p:bldP spid="1524778" grpId="0" animBg="1"/>
      <p:bldP spid="1524779" grpId="0" animBg="1"/>
      <p:bldP spid="1524780" grpId="0"/>
      <p:bldP spid="1524781" grpId="0"/>
      <p:bldP spid="15247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18485E3-284A-FB4C-A03D-DD8BD4C7B138}" type="slidenum">
              <a:rPr lang="en-US" sz="1400">
                <a:latin typeface="Arial" charset="0"/>
              </a:rPr>
              <a:pPr eaLnBrk="1" hangingPunct="1"/>
              <a:t>39</a:t>
            </a:fld>
            <a:endParaRPr lang="en-US" sz="1400">
              <a:latin typeface="Arial" charset="0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BST Interface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Let's back up a bit now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We haven't defined the BST ADT yet (i.e. the methods that make up a BST):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Actually, the text defines a more general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SearchTreeInterface</a:t>
            </a:r>
            <a:r>
              <a:rPr lang="en-US">
                <a:latin typeface="Tahoma" charset="0"/>
                <a:ea typeface="ＭＳ Ｐゴシック" charset="0"/>
              </a:rPr>
              <a:t>, which our BST will implement:</a:t>
            </a:r>
          </a:p>
          <a:p>
            <a:pPr lvl="3" eaLnBrk="1" hangingPunct="1">
              <a:buFontTx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public boolean contains(T entry)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Is an entry in the tree or not?</a:t>
            </a:r>
          </a:p>
          <a:p>
            <a:pPr lvl="3" eaLnBrk="1" hangingPunct="1">
              <a:buFontTx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public T getEntry(T entry)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Find and return and entry that "equals" the param entry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If the key matches return the object; otherwise return null</a:t>
            </a:r>
          </a:p>
        </p:txBody>
      </p:sp>
    </p:spTree>
    <p:extLst>
      <p:ext uri="{BB962C8B-B14F-4D97-AF65-F5344CB8AC3E}">
        <p14:creationId xmlns:p14="http://schemas.microsoft.com/office/powerpoint/2010/main" val="14467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DB8F24C-138F-0D48-9883-FED7C99F2302}" type="slidenum">
              <a:rPr lang="en-US" sz="1400">
                <a:latin typeface="Arial" charset="0"/>
              </a:rPr>
              <a:pPr eaLnBrk="1" hangingPunct="1"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Intro to Trees</a:t>
            </a:r>
          </a:p>
        </p:txBody>
      </p:sp>
      <p:sp>
        <p:nvSpPr>
          <p:cNvPr id="148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543800" cy="518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Tree structures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In a linked list, each node had a reference to at most one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previous</a:t>
            </a:r>
            <a:r>
              <a:rPr lang="en-US">
                <a:latin typeface="Tahoma" charset="0"/>
                <a:ea typeface="ＭＳ Ｐゴシック" charset="0"/>
              </a:rPr>
              <a:t> and one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next</a:t>
            </a:r>
            <a:r>
              <a:rPr lang="en-US">
                <a:latin typeface="Tahoma" charset="0"/>
                <a:ea typeface="ＭＳ Ｐゴシック" charset="0"/>
              </a:rPr>
              <a:t> node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What if we allowed nodes to have references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more than one</a:t>
            </a:r>
            <a:r>
              <a:rPr lang="en-US">
                <a:latin typeface="Tahoma" charset="0"/>
                <a:ea typeface="ＭＳ Ｐゴシック" charset="0"/>
              </a:rPr>
              <a:t> next node?</a:t>
            </a:r>
          </a:p>
        </p:txBody>
      </p:sp>
      <p:sp>
        <p:nvSpPr>
          <p:cNvPr id="1485828" name="Oval 4"/>
          <p:cNvSpPr>
            <a:spLocks noChangeArrowheads="1"/>
          </p:cNvSpPr>
          <p:nvPr/>
        </p:nvSpPr>
        <p:spPr bwMode="auto">
          <a:xfrm>
            <a:off x="1066800" y="5257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5829" name="Oval 5"/>
          <p:cNvSpPr>
            <a:spLocks noChangeArrowheads="1"/>
          </p:cNvSpPr>
          <p:nvPr/>
        </p:nvSpPr>
        <p:spPr bwMode="auto">
          <a:xfrm>
            <a:off x="1066800" y="4267200"/>
            <a:ext cx="457200" cy="4572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5830" name="Oval 6"/>
          <p:cNvSpPr>
            <a:spLocks noChangeArrowheads="1"/>
          </p:cNvSpPr>
          <p:nvPr/>
        </p:nvSpPr>
        <p:spPr bwMode="auto">
          <a:xfrm>
            <a:off x="2590800" y="4267200"/>
            <a:ext cx="457200" cy="4572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5831" name="Oval 7"/>
          <p:cNvSpPr>
            <a:spLocks noChangeArrowheads="1"/>
          </p:cNvSpPr>
          <p:nvPr/>
        </p:nvSpPr>
        <p:spPr bwMode="auto">
          <a:xfrm>
            <a:off x="3429000" y="3124200"/>
            <a:ext cx="457200" cy="457200"/>
          </a:xfrm>
          <a:prstGeom prst="ellipse">
            <a:avLst/>
          </a:prstGeom>
          <a:solidFill>
            <a:srgbClr val="FF00FF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5832" name="Oval 8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5833" name="Oval 9"/>
          <p:cNvSpPr>
            <a:spLocks noChangeArrowheads="1"/>
          </p:cNvSpPr>
          <p:nvPr/>
        </p:nvSpPr>
        <p:spPr bwMode="auto">
          <a:xfrm>
            <a:off x="4953000" y="5257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5834" name="Oval 10"/>
          <p:cNvSpPr>
            <a:spLocks noChangeArrowheads="1"/>
          </p:cNvSpPr>
          <p:nvPr/>
        </p:nvSpPr>
        <p:spPr bwMode="auto">
          <a:xfrm>
            <a:off x="5715000" y="5257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5835" name="Oval 11"/>
          <p:cNvSpPr>
            <a:spLocks noChangeArrowheads="1"/>
          </p:cNvSpPr>
          <p:nvPr/>
        </p:nvSpPr>
        <p:spPr bwMode="auto">
          <a:xfrm>
            <a:off x="6477000" y="5257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5836" name="Oval 12"/>
          <p:cNvSpPr>
            <a:spLocks noChangeArrowheads="1"/>
          </p:cNvSpPr>
          <p:nvPr/>
        </p:nvSpPr>
        <p:spPr bwMode="auto">
          <a:xfrm>
            <a:off x="2133600" y="5257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5837" name="Oval 13"/>
          <p:cNvSpPr>
            <a:spLocks noChangeArrowheads="1"/>
          </p:cNvSpPr>
          <p:nvPr/>
        </p:nvSpPr>
        <p:spPr bwMode="auto">
          <a:xfrm>
            <a:off x="3962400" y="42672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5838" name="Oval 14"/>
          <p:cNvSpPr>
            <a:spLocks noChangeArrowheads="1"/>
          </p:cNvSpPr>
          <p:nvPr/>
        </p:nvSpPr>
        <p:spPr bwMode="auto">
          <a:xfrm>
            <a:off x="3048000" y="5257800"/>
            <a:ext cx="457200" cy="4572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5839" name="Line 15"/>
          <p:cNvSpPr>
            <a:spLocks noChangeShapeType="1"/>
          </p:cNvSpPr>
          <p:nvPr/>
        </p:nvSpPr>
        <p:spPr bwMode="auto">
          <a:xfrm flipH="1">
            <a:off x="1524000" y="3505200"/>
            <a:ext cx="19050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840" name="Line 16"/>
          <p:cNvSpPr>
            <a:spLocks noChangeShapeType="1"/>
          </p:cNvSpPr>
          <p:nvPr/>
        </p:nvSpPr>
        <p:spPr bwMode="auto">
          <a:xfrm>
            <a:off x="1295400" y="4724400"/>
            <a:ext cx="1588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841" name="Line 17"/>
          <p:cNvSpPr>
            <a:spLocks noChangeShapeType="1"/>
          </p:cNvSpPr>
          <p:nvPr/>
        </p:nvSpPr>
        <p:spPr bwMode="auto">
          <a:xfrm flipH="1">
            <a:off x="2895600" y="3581400"/>
            <a:ext cx="6096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842" name="Line 18"/>
          <p:cNvSpPr>
            <a:spLocks noChangeShapeType="1"/>
          </p:cNvSpPr>
          <p:nvPr/>
        </p:nvSpPr>
        <p:spPr bwMode="auto">
          <a:xfrm flipH="1">
            <a:off x="2438400" y="4724400"/>
            <a:ext cx="3048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843" name="Line 19"/>
          <p:cNvSpPr>
            <a:spLocks noChangeShapeType="1"/>
          </p:cNvSpPr>
          <p:nvPr/>
        </p:nvSpPr>
        <p:spPr bwMode="auto">
          <a:xfrm>
            <a:off x="2895600" y="4724400"/>
            <a:ext cx="3048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844" name="Line 20"/>
          <p:cNvSpPr>
            <a:spLocks noChangeShapeType="1"/>
          </p:cNvSpPr>
          <p:nvPr/>
        </p:nvSpPr>
        <p:spPr bwMode="auto">
          <a:xfrm>
            <a:off x="3733800" y="3581400"/>
            <a:ext cx="381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845" name="Line 21"/>
          <p:cNvSpPr>
            <a:spLocks noChangeShapeType="1"/>
          </p:cNvSpPr>
          <p:nvPr/>
        </p:nvSpPr>
        <p:spPr bwMode="auto">
          <a:xfrm>
            <a:off x="3886200" y="3505200"/>
            <a:ext cx="190500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846" name="Line 22"/>
          <p:cNvSpPr>
            <a:spLocks noChangeShapeType="1"/>
          </p:cNvSpPr>
          <p:nvPr/>
        </p:nvSpPr>
        <p:spPr bwMode="auto">
          <a:xfrm flipH="1">
            <a:off x="5257800" y="4648200"/>
            <a:ext cx="533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847" name="Line 23"/>
          <p:cNvSpPr>
            <a:spLocks noChangeShapeType="1"/>
          </p:cNvSpPr>
          <p:nvPr/>
        </p:nvSpPr>
        <p:spPr bwMode="auto">
          <a:xfrm>
            <a:off x="5943600" y="4724400"/>
            <a:ext cx="1588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848" name="Line 24"/>
          <p:cNvSpPr>
            <a:spLocks noChangeShapeType="1"/>
          </p:cNvSpPr>
          <p:nvPr/>
        </p:nvSpPr>
        <p:spPr bwMode="auto">
          <a:xfrm>
            <a:off x="6096000" y="4648200"/>
            <a:ext cx="533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849" name="Text Box 25"/>
          <p:cNvSpPr txBox="1">
            <a:spLocks noChangeArrowheads="1"/>
          </p:cNvSpPr>
          <p:nvPr/>
        </p:nvSpPr>
        <p:spPr bwMode="auto">
          <a:xfrm>
            <a:off x="4038600" y="31242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FF"/>
                </a:solidFill>
              </a:rPr>
              <a:t>Root Node</a:t>
            </a:r>
            <a:r>
              <a:rPr lang="en-US"/>
              <a:t> – has </a:t>
            </a:r>
            <a:r>
              <a:rPr lang="en-US">
                <a:solidFill>
                  <a:srgbClr val="FF0000"/>
                </a:solidFill>
              </a:rPr>
              <a:t>no parent</a:t>
            </a:r>
            <a:r>
              <a:rPr lang="en-US"/>
              <a:t> node</a:t>
            </a:r>
          </a:p>
        </p:txBody>
      </p:sp>
      <p:sp>
        <p:nvSpPr>
          <p:cNvPr id="1485850" name="Text Box 26"/>
          <p:cNvSpPr txBox="1">
            <a:spLocks noChangeArrowheads="1"/>
          </p:cNvSpPr>
          <p:nvPr/>
        </p:nvSpPr>
        <p:spPr bwMode="auto">
          <a:xfrm>
            <a:off x="6248400" y="4038600"/>
            <a:ext cx="2590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Interior Node</a:t>
            </a:r>
            <a:r>
              <a:rPr lang="en-US"/>
              <a:t> – has </a:t>
            </a:r>
            <a:r>
              <a:rPr lang="en-US">
                <a:solidFill>
                  <a:srgbClr val="FF0000"/>
                </a:solidFill>
              </a:rPr>
              <a:t>a parent</a:t>
            </a:r>
            <a:r>
              <a:rPr lang="en-US"/>
              <a:t> and at least one </a:t>
            </a:r>
            <a:r>
              <a:rPr lang="en-US">
                <a:solidFill>
                  <a:srgbClr val="FF0000"/>
                </a:solidFill>
              </a:rPr>
              <a:t>child</a:t>
            </a:r>
            <a:r>
              <a:rPr lang="en-US"/>
              <a:t> node</a:t>
            </a:r>
          </a:p>
        </p:txBody>
      </p:sp>
      <p:sp>
        <p:nvSpPr>
          <p:cNvPr id="1485851" name="Text Box 27"/>
          <p:cNvSpPr txBox="1">
            <a:spLocks noChangeArrowheads="1"/>
          </p:cNvSpPr>
          <p:nvPr/>
        </p:nvSpPr>
        <p:spPr bwMode="auto">
          <a:xfrm>
            <a:off x="1524000" y="5867400"/>
            <a:ext cx="54102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DE5D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-109" charset="0"/>
                <a:ea typeface="+mn-ea"/>
                <a:cs typeface="+mn-cs"/>
              </a:rPr>
              <a:t>Leaf Node</a:t>
            </a:r>
            <a:r>
              <a:rPr lang="en-US">
                <a:latin typeface="Times New Roman" pitchFamily="-109" charset="0"/>
                <a:ea typeface="+mn-ea"/>
                <a:cs typeface="+mn-cs"/>
              </a:rPr>
              <a:t> – has </a:t>
            </a:r>
            <a:r>
              <a:rPr lang="en-US">
                <a:solidFill>
                  <a:srgbClr val="FF0000"/>
                </a:solidFill>
                <a:latin typeface="Times New Roman" pitchFamily="-109" charset="0"/>
                <a:ea typeface="+mn-ea"/>
                <a:cs typeface="+mn-cs"/>
              </a:rPr>
              <a:t>no children</a:t>
            </a:r>
          </a:p>
        </p:txBody>
      </p:sp>
    </p:spTree>
    <p:extLst>
      <p:ext uri="{BB962C8B-B14F-4D97-AF65-F5344CB8AC3E}">
        <p14:creationId xmlns:p14="http://schemas.microsoft.com/office/powerpoint/2010/main" val="40045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8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858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858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858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4858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4858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4858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858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4858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4858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4858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14858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4858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14858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14858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14858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14858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14858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14858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14858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1" fill="hold"/>
                                        <p:tgtEl>
                                          <p:spTgt spid="14858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828" grpId="0" animBg="1"/>
      <p:bldP spid="1485829" grpId="0" animBg="1"/>
      <p:bldP spid="1485830" grpId="0" animBg="1"/>
      <p:bldP spid="1485831" grpId="0" animBg="1"/>
      <p:bldP spid="1485832" grpId="0" animBg="1"/>
      <p:bldP spid="1485833" grpId="0" animBg="1"/>
      <p:bldP spid="1485834" grpId="0" animBg="1"/>
      <p:bldP spid="1485835" grpId="0" animBg="1"/>
      <p:bldP spid="1485836" grpId="0" animBg="1"/>
      <p:bldP spid="1485837" grpId="0" animBg="1"/>
      <p:bldP spid="1485838" grpId="0" animBg="1"/>
      <p:bldP spid="1485839" grpId="0" animBg="1"/>
      <p:bldP spid="1485840" grpId="0" animBg="1"/>
      <p:bldP spid="1485841" grpId="0" animBg="1"/>
      <p:bldP spid="1485842" grpId="0" animBg="1"/>
      <p:bldP spid="1485843" grpId="0" animBg="1"/>
      <p:bldP spid="1485844" grpId="0" animBg="1"/>
      <p:bldP spid="1485845" grpId="0" animBg="1"/>
      <p:bldP spid="1485846" grpId="0" animBg="1"/>
      <p:bldP spid="1485847" grpId="0" animBg="1"/>
      <p:bldP spid="1485848" grpId="0" animBg="1"/>
      <p:bldP spid="1485849" grpId="0"/>
      <p:bldP spid="1485850" grpId="0"/>
      <p:bldP spid="14858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5B9B7DE-9BAA-6B4D-8788-0A5FD7B887E2}" type="slidenum">
              <a:rPr lang="en-US" sz="1400">
                <a:latin typeface="Arial" charset="0"/>
              </a:rPr>
              <a:pPr eaLnBrk="1" hangingPunct="1"/>
              <a:t>40</a:t>
            </a:fld>
            <a:endParaRPr lang="en-US" sz="1400">
              <a:latin typeface="Arial" charset="0"/>
            </a:endParaRP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BST Interface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>
              <a:buFontTx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public T add(T newEntry)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Add a new entry into the tree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New object is put into its appropriate location, keeping the search property of the tree intact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If an object matching newEntry is already present in the tree, replace it and return the old object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What if we don't want to replace it?  Implications?</a:t>
            </a:r>
          </a:p>
          <a:p>
            <a:pPr lvl="3" eaLnBrk="1" hangingPunct="1">
              <a:buFontTx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public T remove(T entry)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Remove entry from the tree and return it if it exists; otherwise return null</a:t>
            </a:r>
          </a:p>
          <a:p>
            <a:pPr lvl="3" eaLnBrk="1" hangingPunct="1">
              <a:buFontTx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public Iterator&lt;T&gt; getInorderIterator()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Return an iterator that will allow us to go through the items sequentially from smallest to largest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Go back and look at Iterator&lt;T&gt; interface</a:t>
            </a:r>
          </a:p>
        </p:txBody>
      </p:sp>
    </p:spTree>
    <p:extLst>
      <p:ext uri="{BB962C8B-B14F-4D97-AF65-F5344CB8AC3E}">
        <p14:creationId xmlns:p14="http://schemas.microsoft.com/office/powerpoint/2010/main" val="20025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2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2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2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52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52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2F2F9DB-78B9-D240-8072-C09441FEAAF6}" type="slidenum">
              <a:rPr lang="en-US" sz="1400">
                <a:latin typeface="Arial" charset="0"/>
              </a:rPr>
              <a:pPr eaLnBrk="1" hangingPunct="1"/>
              <a:t>41</a:t>
            </a:fld>
            <a:endParaRPr lang="en-US" sz="1400">
              <a:latin typeface="Arial" charset="0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BST Search</a:t>
            </a:r>
          </a:p>
        </p:txBody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Before we discuss the implementation details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Let's get the feel for the structure by seeing how we would do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getEntry(T entry)</a:t>
            </a:r>
            <a:r>
              <a:rPr lang="en-US">
                <a:latin typeface="Tahoma" charset="0"/>
                <a:ea typeface="ＭＳ Ｐゴシック" charset="0"/>
              </a:rPr>
              <a:t> method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Consider a recursive approach (naturally):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What is our </a:t>
            </a:r>
            <a:r>
              <a:rPr lang="en-US">
                <a:solidFill>
                  <a:srgbClr val="003399"/>
                </a:solidFill>
                <a:latin typeface="Tahoma" charset="0"/>
                <a:ea typeface="ＭＳ Ｐゴシック" charset="0"/>
              </a:rPr>
              <a:t>base case</a:t>
            </a:r>
            <a:r>
              <a:rPr lang="en-US">
                <a:latin typeface="Tahoma" charset="0"/>
                <a:ea typeface="ＭＳ Ｐゴシック" charset="0"/>
              </a:rPr>
              <a:t> (or cases)?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If tree is empty – not found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else if key matches node value -- found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What are our </a:t>
            </a:r>
            <a:r>
              <a:rPr lang="en-US">
                <a:solidFill>
                  <a:srgbClr val="003399"/>
                </a:solidFill>
                <a:latin typeface="Tahoma" charset="0"/>
                <a:ea typeface="ＭＳ Ｐゴシック" charset="0"/>
              </a:rPr>
              <a:t>recursive cases</a:t>
            </a:r>
            <a:r>
              <a:rPr lang="en-US">
                <a:latin typeface="Tahoma" charset="0"/>
                <a:ea typeface="ＭＳ Ｐゴシック" charset="0"/>
              </a:rPr>
              <a:t>?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If key &lt; node value, search left subtree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else if key &gt; node value, search right subtree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How do we use our recursive results to determine our overall results?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Simply pass result from recursive call on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Trace an example</a:t>
            </a:r>
          </a:p>
        </p:txBody>
      </p:sp>
    </p:spTree>
    <p:extLst>
      <p:ext uri="{BB962C8B-B14F-4D97-AF65-F5344CB8AC3E}">
        <p14:creationId xmlns:p14="http://schemas.microsoft.com/office/powerpoint/2010/main" val="8310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tymse[1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2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2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2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2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2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2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52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52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52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5715ACE-49D6-E642-968E-98EB1C022B50}" type="slidenum">
              <a:rPr lang="en-US" sz="1400">
                <a:latin typeface="Arial" charset="0"/>
              </a:rPr>
              <a:pPr eaLnBrk="1" hangingPunct="1"/>
              <a:t>42</a:t>
            </a:fld>
            <a:endParaRPr lang="en-US" sz="1400">
              <a:latin typeface="Arial" charset="0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BST Search vs. Sorted Array Search</a:t>
            </a:r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5181600"/>
          </a:xfrm>
        </p:spPr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Notice the similarity between this algorithm and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binary search of a sorted array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This is NOT coincidental!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In fact, if we have a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full binary tree</a:t>
            </a:r>
            <a:r>
              <a:rPr lang="en-US">
                <a:latin typeface="Tahoma" charset="0"/>
                <a:ea typeface="ＭＳ Ｐゴシック" charset="0"/>
              </a:rPr>
              <a:t>, and we have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same data in an array</a:t>
            </a:r>
            <a:r>
              <a:rPr lang="en-US">
                <a:latin typeface="Tahoma" charset="0"/>
                <a:ea typeface="ＭＳ Ｐゴシック" charset="0"/>
              </a:rPr>
              <a:t>, both data structures would search for an item following the exact same steps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Let's look for item 45 in both data structures:</a:t>
            </a:r>
          </a:p>
        </p:txBody>
      </p:sp>
      <p:sp>
        <p:nvSpPr>
          <p:cNvPr id="376836" name="Oval 4"/>
          <p:cNvSpPr>
            <a:spLocks noChangeArrowheads="1"/>
          </p:cNvSpPr>
          <p:nvPr/>
        </p:nvSpPr>
        <p:spPr bwMode="auto">
          <a:xfrm>
            <a:off x="4343400" y="4648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376837" name="Oval 5"/>
          <p:cNvSpPr>
            <a:spLocks noChangeArrowheads="1"/>
          </p:cNvSpPr>
          <p:nvPr/>
        </p:nvSpPr>
        <p:spPr bwMode="auto">
          <a:xfrm>
            <a:off x="5486400" y="5181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80</a:t>
            </a:r>
          </a:p>
        </p:txBody>
      </p:sp>
      <p:sp>
        <p:nvSpPr>
          <p:cNvPr id="376838" name="Oval 6"/>
          <p:cNvSpPr>
            <a:spLocks noChangeArrowheads="1"/>
          </p:cNvSpPr>
          <p:nvPr/>
        </p:nvSpPr>
        <p:spPr bwMode="auto">
          <a:xfrm>
            <a:off x="63246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90</a:t>
            </a:r>
          </a:p>
        </p:txBody>
      </p:sp>
      <p:sp>
        <p:nvSpPr>
          <p:cNvPr id="376839" name="Oval 7"/>
          <p:cNvSpPr>
            <a:spLocks noChangeArrowheads="1"/>
          </p:cNvSpPr>
          <p:nvPr/>
        </p:nvSpPr>
        <p:spPr bwMode="auto">
          <a:xfrm>
            <a:off x="39624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40</a:t>
            </a:r>
          </a:p>
        </p:txBody>
      </p:sp>
      <p:sp>
        <p:nvSpPr>
          <p:cNvPr id="376840" name="Oval 8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30</a:t>
            </a:r>
          </a:p>
        </p:txBody>
      </p:sp>
      <p:sp>
        <p:nvSpPr>
          <p:cNvPr id="376841" name="Oval 9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376842" name="Line 10"/>
          <p:cNvSpPr>
            <a:spLocks noChangeShapeType="1"/>
          </p:cNvSpPr>
          <p:nvPr/>
        </p:nvSpPr>
        <p:spPr bwMode="auto">
          <a:xfrm flipH="1">
            <a:off x="2667000" y="55626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3" name="Line 11"/>
          <p:cNvSpPr>
            <a:spLocks noChangeShapeType="1"/>
          </p:cNvSpPr>
          <p:nvPr/>
        </p:nvSpPr>
        <p:spPr bwMode="auto">
          <a:xfrm>
            <a:off x="3581400" y="55626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4" name="Line 12"/>
          <p:cNvSpPr>
            <a:spLocks noChangeShapeType="1"/>
          </p:cNvSpPr>
          <p:nvPr/>
        </p:nvSpPr>
        <p:spPr bwMode="auto">
          <a:xfrm>
            <a:off x="4800600" y="50292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5" name="Line 13"/>
          <p:cNvSpPr>
            <a:spLocks noChangeShapeType="1"/>
          </p:cNvSpPr>
          <p:nvPr/>
        </p:nvSpPr>
        <p:spPr bwMode="auto">
          <a:xfrm flipH="1">
            <a:off x="3657600" y="50292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6" name="Line 14"/>
          <p:cNvSpPr>
            <a:spLocks noChangeShapeType="1"/>
          </p:cNvSpPr>
          <p:nvPr/>
        </p:nvSpPr>
        <p:spPr bwMode="auto">
          <a:xfrm>
            <a:off x="5943600" y="55626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7" name="Oval 15"/>
          <p:cNvSpPr>
            <a:spLocks noChangeArrowheads="1"/>
          </p:cNvSpPr>
          <p:nvPr/>
        </p:nvSpPr>
        <p:spPr bwMode="auto">
          <a:xfrm>
            <a:off x="4953000" y="5867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70</a:t>
            </a:r>
          </a:p>
        </p:txBody>
      </p:sp>
      <p:sp>
        <p:nvSpPr>
          <p:cNvPr id="376848" name="Line 16"/>
          <p:cNvSpPr>
            <a:spLocks noChangeShapeType="1"/>
          </p:cNvSpPr>
          <p:nvPr/>
        </p:nvSpPr>
        <p:spPr bwMode="auto">
          <a:xfrm flipV="1">
            <a:off x="5334000" y="56388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29927" name="Group 71"/>
          <p:cNvGraphicFramePr>
            <a:graphicFrameLocks noGrp="1"/>
          </p:cNvGraphicFramePr>
          <p:nvPr/>
        </p:nvGraphicFramePr>
        <p:xfrm>
          <a:off x="1524000" y="3352800"/>
          <a:ext cx="6096000" cy="1149351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0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1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2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3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4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5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6</a:t>
                      </a: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10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30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40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50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70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80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90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-109" charset="0"/>
                      </a:endParaRPr>
                    </a:p>
                  </a:txBody>
                  <a:tcPr marT="45745" marB="4574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29923" name="Rectangle 67"/>
          <p:cNvSpPr>
            <a:spLocks noChangeArrowheads="1"/>
          </p:cNvSpPr>
          <p:nvPr/>
        </p:nvSpPr>
        <p:spPr bwMode="auto">
          <a:xfrm>
            <a:off x="4016375" y="47101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29924" name="Rectangle 68"/>
          <p:cNvSpPr>
            <a:spLocks noChangeArrowheads="1"/>
          </p:cNvSpPr>
          <p:nvPr/>
        </p:nvSpPr>
        <p:spPr bwMode="auto">
          <a:xfrm>
            <a:off x="2860675" y="52498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529925" name="Rectangle 69"/>
          <p:cNvSpPr>
            <a:spLocks noChangeArrowheads="1"/>
          </p:cNvSpPr>
          <p:nvPr/>
        </p:nvSpPr>
        <p:spPr bwMode="auto">
          <a:xfrm>
            <a:off x="3581400" y="594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529928" name="Rectangle 72"/>
          <p:cNvSpPr>
            <a:spLocks noChangeArrowheads="1"/>
          </p:cNvSpPr>
          <p:nvPr/>
        </p:nvSpPr>
        <p:spPr bwMode="auto">
          <a:xfrm>
            <a:off x="4419600" y="4191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29929" name="Rectangle 73"/>
          <p:cNvSpPr>
            <a:spLocks noChangeArrowheads="1"/>
          </p:cNvSpPr>
          <p:nvPr/>
        </p:nvSpPr>
        <p:spPr bwMode="auto">
          <a:xfrm>
            <a:off x="2667000" y="4191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529930" name="Rectangle 74"/>
          <p:cNvSpPr>
            <a:spLocks noChangeArrowheads="1"/>
          </p:cNvSpPr>
          <p:nvPr/>
        </p:nvSpPr>
        <p:spPr bwMode="auto">
          <a:xfrm>
            <a:off x="3581400" y="4191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802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299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299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5299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5299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5299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5299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923" grpId="0"/>
      <p:bldP spid="1529924" grpId="0"/>
      <p:bldP spid="1529925" grpId="0"/>
      <p:bldP spid="1529928" grpId="0"/>
      <p:bldP spid="1529929" grpId="0"/>
      <p:bldP spid="15299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7F71213-C9ED-CD46-B272-95A581077237}" type="slidenum">
              <a:rPr lang="en-US" sz="1400">
                <a:latin typeface="Arial" charset="0"/>
              </a:rPr>
              <a:pPr eaLnBrk="1" hangingPunct="1"/>
              <a:t>43</a:t>
            </a:fld>
            <a:endParaRPr lang="en-US" sz="1400">
              <a:latin typeface="Arial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BST Search vs. Sorted Array Search</a:t>
            </a:r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 the case of the array, 45 is "not found" between 40 and 50, since there are no actual items between 40 and 50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 the case of the BST, 45 is "not found" in the right child of 40, since the right child does not exist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Both are base cases of a recursive algorithm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Same runtimes since the height of a full tree is O(log</a:t>
            </a:r>
            <a:r>
              <a:rPr lang="en-US" baseline="-25000">
                <a:latin typeface="Tahoma" charset="0"/>
                <a:ea typeface="ＭＳ Ｐゴシック" charset="0"/>
              </a:rPr>
              <a:t>2</a:t>
            </a:r>
            <a:r>
              <a:rPr lang="en-US">
                <a:latin typeface="Tahoma" charset="0"/>
                <a:ea typeface="ＭＳ Ｐゴシック" charset="0"/>
              </a:rPr>
              <a:t>n)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Immediately, we see an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advantage of the BST over the LinkedList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Although access to nodes requires references to be followed, the tree structure improves our search time from O(n) to O(log</a:t>
            </a:r>
            <a:r>
              <a:rPr lang="en-US" baseline="-25000">
                <a:latin typeface="Tahoma" charset="0"/>
                <a:ea typeface="ＭＳ Ｐゴシック" charset="0"/>
              </a:rPr>
              <a:t>2</a:t>
            </a:r>
            <a:r>
              <a:rPr lang="en-US">
                <a:latin typeface="Tahoma" charset="0"/>
                <a:ea typeface="ＭＳ Ｐゴシック" charset="0"/>
              </a:rPr>
              <a:t>n)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Ok, now is a BST also an improvement over the array? </a:t>
            </a:r>
          </a:p>
        </p:txBody>
      </p:sp>
    </p:spTree>
    <p:extLst>
      <p:ext uri="{BB962C8B-B14F-4D97-AF65-F5344CB8AC3E}">
        <p14:creationId xmlns:p14="http://schemas.microsoft.com/office/powerpoint/2010/main" val="47063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53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53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53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B695117-917F-304F-91ED-875DDCBC630F}" type="slidenum">
              <a:rPr lang="en-US" sz="1400">
                <a:latin typeface="Arial" charset="0"/>
              </a:rPr>
              <a:pPr eaLnBrk="1" hangingPunct="1"/>
              <a:t>44</a:t>
            </a:fld>
            <a:endParaRPr lang="en-US" sz="1400">
              <a:latin typeface="Arial" charset="0"/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BST Implementation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sz="2600" dirty="0">
                <a:latin typeface="Tahoma" charset="0"/>
                <a:ea typeface="ＭＳ Ｐゴシック" charset="0"/>
              </a:rPr>
              <a:t>To answer that question, we need to look at some more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>
                <a:latin typeface="Tahoma" charset="0"/>
                <a:ea typeface="ＭＳ Ｐゴシック" charset="0"/>
              </a:rPr>
              <a:t>Let's first look more at the BST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>
                <a:latin typeface="Tahoma" charset="0"/>
                <a:ea typeface="ＭＳ Ｐゴシック" charset="0"/>
                <a:cs typeface="ＭＳ Ｐゴシック" charset="0"/>
              </a:rPr>
              <a:t>BST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Tahoma" charset="0"/>
                <a:ea typeface="ＭＳ Ｐゴシック" charset="0"/>
              </a:rPr>
              <a:t>We will use the </a:t>
            </a:r>
            <a:r>
              <a:rPr lang="en-US" sz="3000" dirty="0" err="1">
                <a:latin typeface="Tahoma" charset="0"/>
                <a:ea typeface="ＭＳ Ｐゴシック" charset="0"/>
              </a:rPr>
              <a:t>BinaryTree</a:t>
            </a:r>
            <a:r>
              <a:rPr lang="en-US" sz="3000" dirty="0">
                <a:latin typeface="Tahoma" charset="0"/>
                <a:ea typeface="ＭＳ Ｐゴシック" charset="0"/>
              </a:rPr>
              <a:t> as the basis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dirty="0">
                <a:latin typeface="Tahoma" charset="0"/>
                <a:ea typeface="ＭＳ Ｐゴシック" charset="0"/>
              </a:rPr>
              <a:t>We can implement it either recursively or iteratively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>
                <a:latin typeface="Tahoma" charset="0"/>
                <a:ea typeface="ＭＳ Ｐゴシック" charset="0"/>
              </a:rPr>
              <a:t>We'll look at both versions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public class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1800" b="1" dirty="0" err="1">
                <a:latin typeface="Courier New" charset="0"/>
                <a:ea typeface="ＭＳ Ｐゴシック" charset="0"/>
                <a:cs typeface="ＭＳ Ｐゴシック" charset="0"/>
              </a:rPr>
              <a:t>BinarySearchTree</a:t>
            </a: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&lt;T extends Comparable&lt;? super T&gt;&gt; 		extends </a:t>
            </a:r>
            <a:r>
              <a:rPr lang="en-US" sz="1800" b="1" dirty="0" err="1">
                <a:latin typeface="Courier New" charset="0"/>
                <a:ea typeface="ＭＳ Ｐゴシック" charset="0"/>
                <a:cs typeface="ＭＳ Ｐゴシック" charset="0"/>
              </a:rPr>
              <a:t>BinaryTree</a:t>
            </a: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&lt;T&gt; implements 				 </a:t>
            </a:r>
            <a:r>
              <a:rPr lang="en-US" sz="1800" b="1" dirty="0" err="1">
                <a:latin typeface="Courier New" charset="0"/>
                <a:ea typeface="ＭＳ Ｐゴシック" charset="0"/>
                <a:cs typeface="ＭＳ Ｐゴシック" charset="0"/>
              </a:rPr>
              <a:t>SearchTreeInterface</a:t>
            </a:r>
            <a:r>
              <a:rPr lang="en-US" sz="1800" b="1" dirty="0">
                <a:latin typeface="Courier New" charset="0"/>
                <a:ea typeface="ＭＳ Ｐゴシック" charset="0"/>
                <a:cs typeface="ＭＳ Ｐゴシック" charset="0"/>
              </a:rPr>
              <a:t>&lt;T&gt;</a:t>
            </a:r>
          </a:p>
          <a:p>
            <a:pPr lvl="2" eaLnBrk="1" hangingPunct="1">
              <a:lnSpc>
                <a:spcPct val="90000"/>
              </a:lnSpc>
            </a:pPr>
            <a:endParaRPr lang="en-US" sz="26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3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53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3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3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09CD2AF-9A99-2649-AF35-8062FC56A87D}" type="slidenum">
              <a:rPr lang="en-US" sz="1400">
                <a:latin typeface="Arial" charset="0"/>
              </a:rPr>
              <a:pPr eaLnBrk="1" hangingPunct="1"/>
              <a:t>45</a:t>
            </a:fld>
            <a:endParaRPr lang="en-US" sz="1400">
              <a:latin typeface="Arial" charset="0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BST Implementation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We will concentrate on four things:</a:t>
            </a:r>
          </a:p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getEntry()</a:t>
            </a:r>
            <a:r>
              <a:rPr lang="en-US">
                <a:latin typeface="Tahoma" charset="0"/>
                <a:ea typeface="ＭＳ Ｐゴシック" charset="0"/>
              </a:rPr>
              <a:t> method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contains() can be easily derived from getEntry()</a:t>
            </a:r>
          </a:p>
          <a:p>
            <a:pPr lvl="2" eaLnBrk="1" hangingPunct="1"/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add()</a:t>
            </a:r>
            <a:r>
              <a:rPr lang="en-US">
                <a:latin typeface="Tahoma" charset="0"/>
                <a:ea typeface="ＭＳ Ｐゴシック" charset="0"/>
              </a:rPr>
              <a:t> method</a:t>
            </a:r>
          </a:p>
          <a:p>
            <a:pPr lvl="2" eaLnBrk="1" hangingPunct="1"/>
            <a:r>
              <a:rPr lang="en-US">
                <a:solidFill>
                  <a:srgbClr val="00CC00"/>
                </a:solidFill>
                <a:latin typeface="Tahoma" charset="0"/>
                <a:ea typeface="ＭＳ Ｐゴシック" charset="0"/>
              </a:rPr>
              <a:t>remove()</a:t>
            </a:r>
            <a:r>
              <a:rPr lang="en-US">
                <a:latin typeface="Tahoma" charset="0"/>
                <a:ea typeface="ＭＳ Ｐゴシック" charset="0"/>
              </a:rPr>
              <a:t> method</a:t>
            </a:r>
          </a:p>
          <a:p>
            <a:pPr lvl="2" eaLnBrk="1" hangingPunct="1"/>
            <a:r>
              <a:rPr lang="en-US">
                <a:solidFill>
                  <a:srgbClr val="996633"/>
                </a:solidFill>
                <a:latin typeface="Tahoma" charset="0"/>
                <a:ea typeface="ＭＳ Ｐゴシック" charset="0"/>
              </a:rPr>
              <a:t>getInorderIterator()</a:t>
            </a:r>
            <a:r>
              <a:rPr lang="en-US">
                <a:latin typeface="Tahoma" charset="0"/>
                <a:ea typeface="ＭＳ Ｐゴシック" charset="0"/>
              </a:rPr>
              <a:t> method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These provide the basic functionality of a Binary Search Tree:</a:t>
            </a:r>
          </a:p>
          <a:p>
            <a:pPr lvl="2" eaLnBrk="1" hangingPunct="1"/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Finding an object within the tree</a:t>
            </a:r>
          </a:p>
          <a:p>
            <a:pPr lvl="2" eaLnBrk="1" hangingPunct="1"/>
            <a:r>
              <a:rPr lang="en-US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Adding a new object to the tree</a:t>
            </a:r>
          </a:p>
          <a:p>
            <a:pPr lvl="2" eaLnBrk="1" hangingPunct="1"/>
            <a:r>
              <a:rPr lang="en-US">
                <a:solidFill>
                  <a:srgbClr val="00CC00"/>
                </a:solidFill>
                <a:latin typeface="Tahoma" charset="0"/>
                <a:ea typeface="ＭＳ Ｐゴシック" charset="0"/>
              </a:rPr>
              <a:t>Removing an object from the tree</a:t>
            </a:r>
          </a:p>
          <a:p>
            <a:pPr lvl="2" eaLnBrk="1" hangingPunct="1"/>
            <a:r>
              <a:rPr lang="en-US">
                <a:solidFill>
                  <a:srgbClr val="996633"/>
                </a:solidFill>
                <a:latin typeface="Tahoma" charset="0"/>
                <a:ea typeface="ＭＳ Ｐゴシック" charset="0"/>
              </a:rPr>
              <a:t>Traversing the tree to view all objects</a:t>
            </a:r>
          </a:p>
        </p:txBody>
      </p:sp>
    </p:spTree>
    <p:extLst>
      <p:ext uri="{BB962C8B-B14F-4D97-AF65-F5344CB8AC3E}">
        <p14:creationId xmlns:p14="http://schemas.microsoft.com/office/powerpoint/2010/main" val="327848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F52D1E-BD22-3649-A6EE-A03745D40204}" type="slidenum">
              <a:rPr lang="en-US" sz="1400">
                <a:latin typeface="Arial" charset="0"/>
              </a:rPr>
              <a:pPr eaLnBrk="1" hangingPunct="1"/>
              <a:t>46</a:t>
            </a:fld>
            <a:endParaRPr lang="en-US" sz="1400">
              <a:latin typeface="Arial" charset="0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24: BST Implementation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getEntry()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already discussed the idea of this method in a recursive way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Now let's look at the actual code and trace it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See recursive BinarySearchTree.java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See iterative BinarySearchTree.java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Note how iterations of the loop correspond to recursive calls 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See how contains() is easily derived</a:t>
            </a:r>
          </a:p>
        </p:txBody>
      </p:sp>
    </p:spTree>
    <p:extLst>
      <p:ext uri="{BB962C8B-B14F-4D97-AF65-F5344CB8AC3E}">
        <p14:creationId xmlns:p14="http://schemas.microsoft.com/office/powerpoint/2010/main" val="5212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5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5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5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5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5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67A3F10-76C0-934F-A143-BA7B3C5AA6D7}" type="slidenum">
              <a:rPr lang="en-US" sz="1400">
                <a:latin typeface="Arial" charset="0"/>
              </a:rPr>
              <a:pPr eaLnBrk="1" hangingPunct="1"/>
              <a:t>47</a:t>
            </a:fld>
            <a:endParaRPr lang="en-US" sz="1400">
              <a:latin typeface="Arial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Lecture 25: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BST Implementation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0" lvl="1" indent="-495300" eaLnBrk="1" hangingPunct="1"/>
            <a:r>
              <a:rPr lang="en-US" b="1">
                <a:solidFill>
                  <a:schemeClr val="accent2"/>
                </a:solidFill>
                <a:latin typeface="Tahoma" charset="0"/>
                <a:ea typeface="ＭＳ Ｐゴシック" charset="0"/>
              </a:rPr>
              <a:t>add()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This one is more complicated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Special case if tree is empty, since we need to create a root node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Otherwise, we call addEntry(), which proceeds much like getEntry()</a:t>
            </a:r>
          </a:p>
          <a:p>
            <a:pPr marL="1752600" lvl="3" indent="-381000" eaLnBrk="1" hangingPunct="1"/>
            <a:r>
              <a:rPr lang="en-US">
                <a:latin typeface="Tahoma" charset="0"/>
                <a:ea typeface="ＭＳ Ｐゴシック" charset="0"/>
              </a:rPr>
              <a:t>However, we have more to consider.  Consider possibilities at current node (call it temp):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>
                <a:latin typeface="Tahoma" charset="0"/>
                <a:ea typeface="ＭＳ Ｐゴシック" charset="0"/>
              </a:rPr>
              <a:t>New data is equal to temp.data</a:t>
            </a:r>
          </a:p>
          <a:p>
            <a:pPr marL="2171700" lvl="4" indent="-342900" eaLnBrk="1" hangingPunct="1">
              <a:buFontTx/>
              <a:buChar char="–"/>
            </a:pPr>
            <a:r>
              <a:rPr lang="en-US">
                <a:latin typeface="Tahoma" charset="0"/>
                <a:ea typeface="ＭＳ Ｐゴシック" charset="0"/>
              </a:rPr>
              <a:t>Store old value, assign new value and return old node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>
                <a:latin typeface="Tahoma" charset="0"/>
                <a:ea typeface="ＭＳ Ｐゴシック" charset="0"/>
              </a:rPr>
              <a:t>New data is less than temp.data</a:t>
            </a:r>
          </a:p>
          <a:p>
            <a:pPr marL="2171700" lvl="4" indent="-342900" eaLnBrk="1" hangingPunct="1">
              <a:buFontTx/>
              <a:buChar char="–"/>
            </a:pPr>
            <a:r>
              <a:rPr lang="en-US">
                <a:latin typeface="Tahoma" charset="0"/>
                <a:ea typeface="ＭＳ Ｐゴシック" charset="0"/>
              </a:rPr>
              <a:t>If temp has a left child, go to it</a:t>
            </a:r>
          </a:p>
          <a:p>
            <a:pPr marL="2171700" lvl="4" indent="-342900" eaLnBrk="1" hangingPunct="1">
              <a:buFontTx/>
              <a:buChar char="–"/>
            </a:pPr>
            <a:r>
              <a:rPr lang="en-US">
                <a:latin typeface="Tahoma" charset="0"/>
                <a:ea typeface="ＭＳ Ｐゴシック" charset="0"/>
              </a:rPr>
              <a:t>else add a new node with the new data as the left child of temp</a:t>
            </a:r>
          </a:p>
        </p:txBody>
      </p:sp>
    </p:spTree>
    <p:extLst>
      <p:ext uri="{BB962C8B-B14F-4D97-AF65-F5344CB8AC3E}">
        <p14:creationId xmlns:p14="http://schemas.microsoft.com/office/powerpoint/2010/main" val="179226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6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6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6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6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6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3249B36-8698-2F42-BC54-D40DA69F0E9A}" type="slidenum">
              <a:rPr lang="en-US" sz="1400">
                <a:latin typeface="Arial" charset="0"/>
              </a:rPr>
              <a:pPr eaLnBrk="1" hangingPunct="1"/>
              <a:t>48</a:t>
            </a:fld>
            <a:endParaRPr lang="en-US" sz="1400">
              <a:latin typeface="Arial" charset="0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Implementation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52600" lvl="3" indent="-381000" eaLnBrk="1" hangingPunct="1">
              <a:buFontTx/>
              <a:buAutoNum type="arabicParenR" startAt="3"/>
            </a:pPr>
            <a:r>
              <a:rPr lang="en-US" dirty="0">
                <a:latin typeface="Tahoma" charset="0"/>
                <a:ea typeface="ＭＳ Ｐゴシック" charset="0"/>
              </a:rPr>
              <a:t>New data is greater than </a:t>
            </a:r>
            <a:r>
              <a:rPr lang="en-US" dirty="0" err="1">
                <a:latin typeface="Tahoma" charset="0"/>
                <a:ea typeface="ＭＳ Ｐゴシック" charset="0"/>
              </a:rPr>
              <a:t>temp.data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2171700" lvl="4" indent="-342900" eaLnBrk="1" hangingPunct="1">
              <a:buFontTx/>
              <a:buChar char="–"/>
            </a:pPr>
            <a:r>
              <a:rPr lang="en-US" dirty="0">
                <a:latin typeface="Tahoma" charset="0"/>
                <a:ea typeface="ＭＳ Ｐゴシック" charset="0"/>
              </a:rPr>
              <a:t>If temp has a right child, go to it</a:t>
            </a:r>
          </a:p>
          <a:p>
            <a:pPr marL="2171700" lvl="4" indent="-342900" eaLnBrk="1" hangingPunct="1">
              <a:buFontTx/>
              <a:buChar char="–"/>
            </a:pPr>
            <a:r>
              <a:rPr lang="en-US" dirty="0">
                <a:latin typeface="Tahoma" charset="0"/>
                <a:ea typeface="ＭＳ Ｐゴシック" charset="0"/>
              </a:rPr>
              <a:t>else add a new node with the new data as the right child of temp</a:t>
            </a:r>
          </a:p>
          <a:p>
            <a:pPr marL="1333500" lvl="2" indent="-419100" eaLnBrk="1" hangingPunct="1">
              <a:buFontTx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Of course, the actual code is trickier than the </a:t>
            </a:r>
            <a:r>
              <a:rPr lang="en-US" dirty="0" err="1">
                <a:latin typeface="Tahoma" charset="0"/>
                <a:ea typeface="ＭＳ Ｐゴシック" charset="0"/>
              </a:rPr>
              <a:t>pseudocode</a:t>
            </a:r>
            <a:r>
              <a:rPr lang="en-US" dirty="0">
                <a:latin typeface="Tahoma" charset="0"/>
                <a:ea typeface="ＭＳ Ｐゴシック" charset="0"/>
              </a:rPr>
              <a:t> above</a:t>
            </a:r>
          </a:p>
          <a:p>
            <a:pPr marL="1752600" lvl="3" indent="-381000" eaLnBrk="1" hangingPunct="1">
              <a:buFontTx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Let's trace the recursive version to see how it works</a:t>
            </a:r>
          </a:p>
          <a:p>
            <a:pPr marL="1752600" lvl="3" indent="-381000" eaLnBrk="1" hangingPunct="1">
              <a:buFontTx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See recursive version of </a:t>
            </a:r>
            <a:r>
              <a:rPr lang="en-US" dirty="0" err="1">
                <a:latin typeface="Tahoma" charset="0"/>
                <a:ea typeface="ＭＳ Ｐゴシック" charset="0"/>
              </a:rPr>
              <a:t>BinarySearchTree.java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1752600" lvl="3" indent="-381000" eaLnBrk="1" hangingPunct="1">
              <a:buFontTx/>
              <a:buChar char="•"/>
            </a:pPr>
            <a:r>
              <a:rPr lang="en-US" dirty="0">
                <a:latin typeface="Tahoma" charset="0"/>
                <a:ea typeface="ＭＳ Ｐゴシック" charset="0"/>
              </a:rPr>
              <a:t>One interesting difference from </a:t>
            </a:r>
            <a:r>
              <a:rPr lang="en-US" dirty="0" err="1">
                <a:latin typeface="Tahoma" charset="0"/>
                <a:ea typeface="ＭＳ Ｐゴシック" charset="0"/>
              </a:rPr>
              <a:t>getEntry</a:t>
            </a:r>
            <a:r>
              <a:rPr lang="en-US" dirty="0">
                <a:latin typeface="Tahoma" charset="0"/>
                <a:ea typeface="ＭＳ Ｐゴシック" charset="0"/>
              </a:rPr>
              <a:t>()/</a:t>
            </a:r>
            <a:r>
              <a:rPr lang="en-US" dirty="0" err="1">
                <a:latin typeface="Tahoma" charset="0"/>
                <a:ea typeface="ＭＳ Ｐゴシック" charset="0"/>
              </a:rPr>
              <a:t>findEntry</a:t>
            </a:r>
            <a:r>
              <a:rPr lang="en-US" dirty="0">
                <a:latin typeface="Tahoma" charset="0"/>
                <a:ea typeface="ＭＳ Ｐゴシック" charset="0"/>
              </a:rPr>
              <a:t>()</a:t>
            </a:r>
          </a:p>
          <a:p>
            <a:pPr lvl="4" eaLnBrk="1" hangingPunct="1">
              <a:buFont typeface="Lucida Grande"/>
              <a:buChar char="-"/>
            </a:pPr>
            <a:r>
              <a:rPr lang="en-US" dirty="0">
                <a:latin typeface="Tahoma" charset="0"/>
                <a:ea typeface="ＭＳ Ｐゴシック" charset="0"/>
              </a:rPr>
              <a:t>The base case for </a:t>
            </a:r>
            <a:r>
              <a:rPr lang="en-US" dirty="0" err="1">
                <a:latin typeface="Tahoma" charset="0"/>
                <a:ea typeface="ＭＳ Ｐゴシック" charset="0"/>
              </a:rPr>
              <a:t>addEntry</a:t>
            </a:r>
            <a:r>
              <a:rPr lang="en-US" dirty="0">
                <a:latin typeface="Tahoma" charset="0"/>
                <a:ea typeface="ＭＳ Ｐゴシック" charset="0"/>
              </a:rPr>
              <a:t>() must be at an actual node</a:t>
            </a:r>
          </a:p>
          <a:p>
            <a:pPr lvl="4" eaLnBrk="1" hangingPunct="1">
              <a:buFont typeface="Lucida Grande"/>
              <a:buChar char="-"/>
            </a:pPr>
            <a:r>
              <a:rPr lang="en-US" dirty="0">
                <a:latin typeface="Tahoma" charset="0"/>
                <a:ea typeface="ＭＳ Ｐゴシック" charset="0"/>
              </a:rPr>
              <a:t>We cannot go all the way to a null reference, since we must link the new node to an existing node</a:t>
            </a:r>
          </a:p>
          <a:p>
            <a:pPr lvl="4" eaLnBrk="1" hangingPunct="1">
              <a:buFont typeface="Lucida Grande"/>
              <a:buChar char="-"/>
            </a:pPr>
            <a:r>
              <a:rPr lang="en-US" dirty="0">
                <a:latin typeface="Tahoma" charset="0"/>
                <a:ea typeface="ＭＳ Ｐゴシック" charset="0"/>
              </a:rPr>
              <a:t>If we go to null we have nothing to link the new node to</a:t>
            </a:r>
          </a:p>
          <a:p>
            <a:pPr lvl="4" eaLnBrk="1" hangingPunct="1">
              <a:buFont typeface="Lucida Grande"/>
              <a:buChar char="-"/>
            </a:pPr>
            <a:r>
              <a:rPr lang="en-US" dirty="0">
                <a:latin typeface="Tahoma" charset="0"/>
                <a:ea typeface="ＭＳ Ｐゴシック" charset="0"/>
              </a:rPr>
              <a:t>Thus we stop one call sooner for the base case for </a:t>
            </a:r>
            <a:r>
              <a:rPr lang="en-US" dirty="0" err="1">
                <a:latin typeface="Tahoma" charset="0"/>
                <a:ea typeface="ＭＳ Ｐゴシック" charset="0"/>
              </a:rPr>
              <a:t>addEntry</a:t>
            </a:r>
            <a:r>
              <a:rPr lang="en-US" dirty="0">
                <a:latin typeface="Tahoma" charset="0"/>
                <a:ea typeface="ＭＳ Ｐゴシック" charset="0"/>
              </a:rPr>
              <a:t>()</a:t>
            </a:r>
          </a:p>
          <a:p>
            <a:pPr marL="2628900" lvl="5" indent="-342900">
              <a:buFontTx/>
              <a:buChar char="•"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56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56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56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56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8C827E0-F661-CD47-95D4-AB2B590E90E5}" type="slidenum">
              <a:rPr lang="en-US" sz="1400">
                <a:latin typeface="Arial" charset="0"/>
              </a:rPr>
              <a:pPr eaLnBrk="1" hangingPunct="1"/>
              <a:t>49</a:t>
            </a:fld>
            <a:endParaRPr lang="en-US" sz="1400">
              <a:latin typeface="Arial" charset="0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Recursive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addEntry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() Method</a:t>
            </a:r>
          </a:p>
        </p:txBody>
      </p:sp>
      <p:sp>
        <p:nvSpPr>
          <p:cNvPr id="384003" name="Oval 3"/>
          <p:cNvSpPr>
            <a:spLocks noChangeArrowheads="1"/>
          </p:cNvSpPr>
          <p:nvPr/>
        </p:nvSpPr>
        <p:spPr bwMode="auto">
          <a:xfrm>
            <a:off x="5867400" y="2286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384004" name="Oval 4"/>
          <p:cNvSpPr>
            <a:spLocks noChangeArrowheads="1"/>
          </p:cNvSpPr>
          <p:nvPr/>
        </p:nvSpPr>
        <p:spPr bwMode="auto">
          <a:xfrm>
            <a:off x="74676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85</a:t>
            </a:r>
          </a:p>
        </p:txBody>
      </p:sp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7010400" y="2819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80</a:t>
            </a:r>
          </a:p>
        </p:txBody>
      </p:sp>
      <p:sp>
        <p:nvSpPr>
          <p:cNvPr id="384006" name="Oval 6"/>
          <p:cNvSpPr>
            <a:spLocks noChangeArrowheads="1"/>
          </p:cNvSpPr>
          <p:nvPr/>
        </p:nvSpPr>
        <p:spPr bwMode="auto">
          <a:xfrm>
            <a:off x="7848600" y="3505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90</a:t>
            </a:r>
          </a:p>
        </p:txBody>
      </p:sp>
      <p:sp>
        <p:nvSpPr>
          <p:cNvPr id="384007" name="Oval 7"/>
          <p:cNvSpPr>
            <a:spLocks noChangeArrowheads="1"/>
          </p:cNvSpPr>
          <p:nvPr/>
        </p:nvSpPr>
        <p:spPr bwMode="auto">
          <a:xfrm>
            <a:off x="59436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45</a:t>
            </a:r>
          </a:p>
        </p:txBody>
      </p:sp>
      <p:sp>
        <p:nvSpPr>
          <p:cNvPr id="384008" name="Oval 8"/>
          <p:cNvSpPr>
            <a:spLocks noChangeArrowheads="1"/>
          </p:cNvSpPr>
          <p:nvPr/>
        </p:nvSpPr>
        <p:spPr bwMode="auto">
          <a:xfrm>
            <a:off x="5486400" y="3505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40</a:t>
            </a:r>
          </a:p>
        </p:txBody>
      </p:sp>
      <p:sp>
        <p:nvSpPr>
          <p:cNvPr id="384009" name="Oval 9"/>
          <p:cNvSpPr>
            <a:spLocks noChangeArrowheads="1"/>
          </p:cNvSpPr>
          <p:nvPr/>
        </p:nvSpPr>
        <p:spPr bwMode="auto">
          <a:xfrm>
            <a:off x="4724400" y="2819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30</a:t>
            </a:r>
          </a:p>
        </p:txBody>
      </p:sp>
      <p:sp>
        <p:nvSpPr>
          <p:cNvPr id="384010" name="Oval 10"/>
          <p:cNvSpPr>
            <a:spLocks noChangeArrowheads="1"/>
          </p:cNvSpPr>
          <p:nvPr/>
        </p:nvSpPr>
        <p:spPr bwMode="auto">
          <a:xfrm>
            <a:off x="3810000" y="3505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384011" name="Oval 11"/>
          <p:cNvSpPr>
            <a:spLocks noChangeArrowheads="1"/>
          </p:cNvSpPr>
          <p:nvPr/>
        </p:nvSpPr>
        <p:spPr bwMode="auto">
          <a:xfrm>
            <a:off x="41910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384012" name="Oval 12"/>
          <p:cNvSpPr>
            <a:spLocks noChangeArrowheads="1"/>
          </p:cNvSpPr>
          <p:nvPr/>
        </p:nvSpPr>
        <p:spPr bwMode="auto">
          <a:xfrm>
            <a:off x="33528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384013" name="Line 13"/>
          <p:cNvSpPr>
            <a:spLocks noChangeShapeType="1"/>
          </p:cNvSpPr>
          <p:nvPr/>
        </p:nvSpPr>
        <p:spPr bwMode="auto">
          <a:xfrm flipH="1">
            <a:off x="4191000" y="32004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14" name="Line 14"/>
          <p:cNvSpPr>
            <a:spLocks noChangeShapeType="1"/>
          </p:cNvSpPr>
          <p:nvPr/>
        </p:nvSpPr>
        <p:spPr bwMode="auto">
          <a:xfrm flipH="1">
            <a:off x="3657600" y="3886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15" name="Line 15"/>
          <p:cNvSpPr>
            <a:spLocks noChangeShapeType="1"/>
          </p:cNvSpPr>
          <p:nvPr/>
        </p:nvSpPr>
        <p:spPr bwMode="auto">
          <a:xfrm>
            <a:off x="4191000" y="3962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16" name="Line 16"/>
          <p:cNvSpPr>
            <a:spLocks noChangeShapeType="1"/>
          </p:cNvSpPr>
          <p:nvPr/>
        </p:nvSpPr>
        <p:spPr bwMode="auto">
          <a:xfrm>
            <a:off x="5105400" y="32004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17" name="Line 17"/>
          <p:cNvSpPr>
            <a:spLocks noChangeShapeType="1"/>
          </p:cNvSpPr>
          <p:nvPr/>
        </p:nvSpPr>
        <p:spPr bwMode="auto">
          <a:xfrm>
            <a:off x="5867400" y="3886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18" name="Line 18"/>
          <p:cNvSpPr>
            <a:spLocks noChangeShapeType="1"/>
          </p:cNvSpPr>
          <p:nvPr/>
        </p:nvSpPr>
        <p:spPr bwMode="auto">
          <a:xfrm>
            <a:off x="6324600" y="26670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19" name="Line 19"/>
          <p:cNvSpPr>
            <a:spLocks noChangeShapeType="1"/>
          </p:cNvSpPr>
          <p:nvPr/>
        </p:nvSpPr>
        <p:spPr bwMode="auto">
          <a:xfrm flipH="1">
            <a:off x="5181600" y="26670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20" name="Line 20"/>
          <p:cNvSpPr>
            <a:spLocks noChangeShapeType="1"/>
          </p:cNvSpPr>
          <p:nvPr/>
        </p:nvSpPr>
        <p:spPr bwMode="auto">
          <a:xfrm>
            <a:off x="7467600" y="32004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21" name="Line 21"/>
          <p:cNvSpPr>
            <a:spLocks noChangeShapeType="1"/>
          </p:cNvSpPr>
          <p:nvPr/>
        </p:nvSpPr>
        <p:spPr bwMode="auto">
          <a:xfrm flipH="1">
            <a:off x="7848600" y="3962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22" name="Oval 22"/>
          <p:cNvSpPr>
            <a:spLocks noChangeArrowheads="1"/>
          </p:cNvSpPr>
          <p:nvPr/>
        </p:nvSpPr>
        <p:spPr bwMode="auto">
          <a:xfrm>
            <a:off x="83820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95</a:t>
            </a:r>
          </a:p>
        </p:txBody>
      </p:sp>
      <p:sp>
        <p:nvSpPr>
          <p:cNvPr id="384023" name="Line 23"/>
          <p:cNvSpPr>
            <a:spLocks noChangeShapeType="1"/>
          </p:cNvSpPr>
          <p:nvPr/>
        </p:nvSpPr>
        <p:spPr bwMode="auto">
          <a:xfrm>
            <a:off x="8229600" y="39624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24" name="Text Box 24"/>
          <p:cNvSpPr txBox="1">
            <a:spLocks noChangeArrowheads="1"/>
          </p:cNvSpPr>
          <p:nvPr/>
        </p:nvSpPr>
        <p:spPr bwMode="auto">
          <a:xfrm>
            <a:off x="6248400" y="990600"/>
            <a:ext cx="26670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Adding 25 to the BST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/>
              <a:t>Note: Run-Time Stack goes </a:t>
            </a:r>
            <a:r>
              <a:rPr lang="en-US" sz="1600">
                <a:solidFill>
                  <a:srgbClr val="FF0000"/>
                </a:solidFill>
              </a:rPr>
              <a:t>downward</a:t>
            </a:r>
            <a:r>
              <a:rPr lang="en-US" sz="1600"/>
              <a:t> in this case</a:t>
            </a:r>
          </a:p>
        </p:txBody>
      </p:sp>
      <p:sp>
        <p:nvSpPr>
          <p:cNvPr id="1562649" name="Rectangle 25"/>
          <p:cNvSpPr>
            <a:spLocks noChangeArrowheads="1"/>
          </p:cNvSpPr>
          <p:nvPr/>
        </p:nvSpPr>
        <p:spPr bwMode="auto">
          <a:xfrm>
            <a:off x="533400" y="1219200"/>
            <a:ext cx="1676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/>
            <a:r>
              <a:rPr lang="en-US" sz="1600" b="1"/>
              <a:t>rootNode</a:t>
            </a:r>
          </a:p>
          <a:p>
            <a:pPr algn="l"/>
            <a:r>
              <a:rPr lang="en-US" sz="1600" b="1"/>
              <a:t>25&lt;50, go left</a:t>
            </a:r>
          </a:p>
        </p:txBody>
      </p:sp>
      <p:sp>
        <p:nvSpPr>
          <p:cNvPr id="1562650" name="Rectangle 26"/>
          <p:cNvSpPr>
            <a:spLocks noChangeArrowheads="1"/>
          </p:cNvSpPr>
          <p:nvPr/>
        </p:nvSpPr>
        <p:spPr bwMode="auto">
          <a:xfrm>
            <a:off x="533400" y="2133600"/>
            <a:ext cx="1676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/>
            <a:r>
              <a:rPr lang="en-US" sz="1600" b="1"/>
              <a:t>rootNode</a:t>
            </a:r>
          </a:p>
          <a:p>
            <a:pPr algn="l"/>
            <a:r>
              <a:rPr lang="en-US" sz="1600" b="1"/>
              <a:t>25&lt;30, go left</a:t>
            </a:r>
          </a:p>
        </p:txBody>
      </p:sp>
      <p:sp>
        <p:nvSpPr>
          <p:cNvPr id="1562651" name="Rectangle 27"/>
          <p:cNvSpPr>
            <a:spLocks noChangeArrowheads="1"/>
          </p:cNvSpPr>
          <p:nvPr/>
        </p:nvSpPr>
        <p:spPr bwMode="auto">
          <a:xfrm>
            <a:off x="533400" y="3048000"/>
            <a:ext cx="1676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/>
            <a:r>
              <a:rPr lang="en-US" sz="1600" b="1"/>
              <a:t>rootNode</a:t>
            </a:r>
          </a:p>
          <a:p>
            <a:pPr algn="l"/>
            <a:r>
              <a:rPr lang="en-US" sz="1600" b="1"/>
              <a:t>25&gt;10, go right</a:t>
            </a:r>
          </a:p>
        </p:txBody>
      </p:sp>
      <p:sp>
        <p:nvSpPr>
          <p:cNvPr id="1562652" name="Rectangle 28"/>
          <p:cNvSpPr>
            <a:spLocks noChangeArrowheads="1"/>
          </p:cNvSpPr>
          <p:nvPr/>
        </p:nvSpPr>
        <p:spPr bwMode="auto">
          <a:xfrm>
            <a:off x="533400" y="3962400"/>
            <a:ext cx="1676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l"/>
            <a:r>
              <a:rPr lang="en-US" sz="1600" b="1"/>
              <a:t>rootNode</a:t>
            </a:r>
          </a:p>
          <a:p>
            <a:pPr algn="l"/>
            <a:r>
              <a:rPr lang="en-US" sz="1600" b="1"/>
              <a:t>25&gt;20, right null</a:t>
            </a:r>
          </a:p>
        </p:txBody>
      </p:sp>
      <p:sp>
        <p:nvSpPr>
          <p:cNvPr id="1562654" name="Line 30"/>
          <p:cNvSpPr>
            <a:spLocks noChangeShapeType="1"/>
          </p:cNvSpPr>
          <p:nvPr/>
        </p:nvSpPr>
        <p:spPr bwMode="auto">
          <a:xfrm>
            <a:off x="1600200" y="1371600"/>
            <a:ext cx="426720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2656" name="Line 32"/>
          <p:cNvSpPr>
            <a:spLocks noChangeShapeType="1"/>
          </p:cNvSpPr>
          <p:nvPr/>
        </p:nvSpPr>
        <p:spPr bwMode="auto">
          <a:xfrm>
            <a:off x="1676400" y="2286000"/>
            <a:ext cx="3048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2658" name="Line 34"/>
          <p:cNvSpPr>
            <a:spLocks noChangeShapeType="1"/>
          </p:cNvSpPr>
          <p:nvPr/>
        </p:nvSpPr>
        <p:spPr bwMode="auto">
          <a:xfrm>
            <a:off x="1600200" y="3200400"/>
            <a:ext cx="2209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2660" name="Line 36"/>
          <p:cNvSpPr>
            <a:spLocks noChangeShapeType="1"/>
          </p:cNvSpPr>
          <p:nvPr/>
        </p:nvSpPr>
        <p:spPr bwMode="auto">
          <a:xfrm>
            <a:off x="1600200" y="4114800"/>
            <a:ext cx="2590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2665" name="Oval 41"/>
          <p:cNvSpPr>
            <a:spLocks noChangeArrowheads="1"/>
          </p:cNvSpPr>
          <p:nvPr/>
        </p:nvSpPr>
        <p:spPr bwMode="auto">
          <a:xfrm>
            <a:off x="4648200" y="5105400"/>
            <a:ext cx="457200" cy="457200"/>
          </a:xfrm>
          <a:prstGeom prst="ellipse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25</a:t>
            </a:r>
          </a:p>
        </p:txBody>
      </p:sp>
      <p:sp>
        <p:nvSpPr>
          <p:cNvPr id="1562668" name="Line 44"/>
          <p:cNvSpPr>
            <a:spLocks noChangeShapeType="1"/>
          </p:cNvSpPr>
          <p:nvPr/>
        </p:nvSpPr>
        <p:spPr bwMode="auto">
          <a:xfrm>
            <a:off x="4572000" y="47244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35" name="Text Box 49"/>
          <p:cNvSpPr txBox="1">
            <a:spLocks noChangeArrowheads="1"/>
          </p:cNvSpPr>
          <p:nvPr/>
        </p:nvSpPr>
        <p:spPr bwMode="auto">
          <a:xfrm>
            <a:off x="5943600" y="5181600"/>
            <a:ext cx="2667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 To see this correctly you must run it in a Powerpoint slideshow</a:t>
            </a:r>
          </a:p>
        </p:txBody>
      </p:sp>
      <p:sp>
        <p:nvSpPr>
          <p:cNvPr id="384036" name="Rectangle 50"/>
          <p:cNvSpPr>
            <a:spLocks noChangeArrowheads="1"/>
          </p:cNvSpPr>
          <p:nvPr/>
        </p:nvSpPr>
        <p:spPr bwMode="auto">
          <a:xfrm>
            <a:off x="4724400" y="1371600"/>
            <a:ext cx="1143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root</a:t>
            </a:r>
          </a:p>
        </p:txBody>
      </p:sp>
      <p:sp>
        <p:nvSpPr>
          <p:cNvPr id="384037" name="Line 51"/>
          <p:cNvSpPr>
            <a:spLocks noChangeShapeType="1"/>
          </p:cNvSpPr>
          <p:nvPr/>
        </p:nvSpPr>
        <p:spPr bwMode="auto">
          <a:xfrm>
            <a:off x="5638800" y="1600200"/>
            <a:ext cx="381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62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2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62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62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62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62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562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562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1562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562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649" grpId="0" build="allAtOnce" animBg="1"/>
      <p:bldP spid="1562649" grpId="1" build="allAtOnce" animBg="1"/>
      <p:bldP spid="1562650" grpId="0" build="allAtOnce" animBg="1"/>
      <p:bldP spid="1562650" grpId="1" build="allAtOnce" animBg="1"/>
      <p:bldP spid="1562651" grpId="0" build="allAtOnce" animBg="1"/>
      <p:bldP spid="1562651" grpId="1" build="allAtOnce" animBg="1"/>
      <p:bldP spid="1562652" grpId="0" build="allAtOnce" animBg="1"/>
      <p:bldP spid="1562652" grpId="1" build="allAtOnce" animBg="1"/>
      <p:bldP spid="1562654" grpId="0" animBg="1"/>
      <p:bldP spid="1562654" grpId="1" animBg="1"/>
      <p:bldP spid="1562656" grpId="0" animBg="1"/>
      <p:bldP spid="1562656" grpId="1" animBg="1"/>
      <p:bldP spid="1562658" grpId="0" animBg="1"/>
      <p:bldP spid="1562658" grpId="1" animBg="1"/>
      <p:bldP spid="1562660" grpId="0" animBg="1"/>
      <p:bldP spid="1562660" grpId="1" animBg="1"/>
      <p:bldP spid="1562665" grpId="0" animBg="1"/>
      <p:bldP spid="15626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C20AA24-B807-7446-9E25-88F6E9B68E7A}" type="slidenum">
              <a:rPr lang="en-US" sz="1400">
                <a:latin typeface="Arial" charset="0"/>
              </a:rPr>
              <a:pPr eaLnBrk="1" hangingPunct="1"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Intro to Trees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029200"/>
          </a:xfrm>
        </p:spPr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A tree is a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non-linear</a:t>
            </a:r>
            <a:r>
              <a:rPr lang="en-US">
                <a:latin typeface="Tahoma" charset="0"/>
                <a:ea typeface="ＭＳ Ｐゴシック" charset="0"/>
              </a:rPr>
              <a:t> data structure, since we cannot draw a single line through all of the elements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Some more definitions: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For any node V, if P = parent(V), then V = aChild(P)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For any node V, the </a:t>
            </a:r>
            <a:r>
              <a:rPr lang="en-US">
                <a:solidFill>
                  <a:srgbClr val="339933"/>
                </a:solidFill>
                <a:latin typeface="Tahoma" charset="0"/>
                <a:ea typeface="ＭＳ Ｐゴシック" charset="0"/>
              </a:rPr>
              <a:t>descendants</a:t>
            </a:r>
            <a:r>
              <a:rPr lang="en-US">
                <a:latin typeface="Tahoma" charset="0"/>
                <a:ea typeface="ＭＳ Ｐゴシック" charset="0"/>
              </a:rPr>
              <a:t> of V are all nodes that can be reached from V</a:t>
            </a:r>
          </a:p>
        </p:txBody>
      </p:sp>
      <p:sp>
        <p:nvSpPr>
          <p:cNvPr id="332804" name="Oval 4"/>
          <p:cNvSpPr>
            <a:spLocks noChangeArrowheads="1"/>
          </p:cNvSpPr>
          <p:nvPr/>
        </p:nvSpPr>
        <p:spPr bwMode="auto">
          <a:xfrm>
            <a:off x="3733800" y="3962400"/>
            <a:ext cx="457200" cy="4572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332805" name="Oval 5"/>
          <p:cNvSpPr>
            <a:spLocks noChangeArrowheads="1"/>
          </p:cNvSpPr>
          <p:nvPr/>
        </p:nvSpPr>
        <p:spPr bwMode="auto">
          <a:xfrm>
            <a:off x="2971800" y="4495800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>
                <a:solidFill>
                  <a:srgbClr val="FF00FF"/>
                </a:solidFill>
              </a:rPr>
              <a:t>s</a:t>
            </a:r>
          </a:p>
        </p:txBody>
      </p:sp>
      <p:sp>
        <p:nvSpPr>
          <p:cNvPr id="332806" name="Oval 6"/>
          <p:cNvSpPr>
            <a:spLocks noChangeArrowheads="1"/>
          </p:cNvSpPr>
          <p:nvPr/>
        </p:nvSpPr>
        <p:spPr bwMode="auto">
          <a:xfrm>
            <a:off x="4419600" y="4495800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>
                <a:solidFill>
                  <a:srgbClr val="FF00FF"/>
                </a:solidFill>
              </a:rPr>
              <a:t>s</a:t>
            </a:r>
          </a:p>
        </p:txBody>
      </p:sp>
      <p:sp>
        <p:nvSpPr>
          <p:cNvPr id="332807" name="Oval 7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08" name="Oval 8"/>
          <p:cNvSpPr>
            <a:spLocks noChangeArrowheads="1"/>
          </p:cNvSpPr>
          <p:nvPr/>
        </p:nvSpPr>
        <p:spPr bwMode="auto">
          <a:xfrm>
            <a:off x="3505200" y="5181600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09" name="Oval 9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10" name="Oval 10"/>
          <p:cNvSpPr>
            <a:spLocks noChangeArrowheads="1"/>
          </p:cNvSpPr>
          <p:nvPr/>
        </p:nvSpPr>
        <p:spPr bwMode="auto">
          <a:xfrm>
            <a:off x="5791200" y="4495800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>
                <a:solidFill>
                  <a:srgbClr val="FF00FF"/>
                </a:solidFill>
              </a:rPr>
              <a:t>s</a:t>
            </a:r>
          </a:p>
        </p:txBody>
      </p:sp>
      <p:sp>
        <p:nvSpPr>
          <p:cNvPr id="332811" name="Oval 11"/>
          <p:cNvSpPr>
            <a:spLocks noChangeArrowheads="1"/>
          </p:cNvSpPr>
          <p:nvPr/>
        </p:nvSpPr>
        <p:spPr bwMode="auto">
          <a:xfrm>
            <a:off x="5257800" y="5867400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12" name="Oval 12"/>
          <p:cNvSpPr>
            <a:spLocks noChangeArrowheads="1"/>
          </p:cNvSpPr>
          <p:nvPr/>
        </p:nvSpPr>
        <p:spPr bwMode="auto">
          <a:xfrm>
            <a:off x="5791200" y="5181600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13" name="Oval 13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14" name="Line 14"/>
          <p:cNvSpPr>
            <a:spLocks noChangeShapeType="1"/>
          </p:cNvSpPr>
          <p:nvPr/>
        </p:nvSpPr>
        <p:spPr bwMode="auto">
          <a:xfrm flipH="1">
            <a:off x="4191000" y="3810000"/>
            <a:ext cx="5334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5" name="Oval 15"/>
          <p:cNvSpPr>
            <a:spLocks noChangeArrowheads="1"/>
          </p:cNvSpPr>
          <p:nvPr/>
        </p:nvSpPr>
        <p:spPr bwMode="auto">
          <a:xfrm>
            <a:off x="6324600" y="5867400"/>
            <a:ext cx="457200" cy="457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2816" name="Text Box 16"/>
          <p:cNvSpPr txBox="1">
            <a:spLocks noChangeArrowheads="1"/>
          </p:cNvSpPr>
          <p:nvPr/>
        </p:nvSpPr>
        <p:spPr bwMode="auto">
          <a:xfrm>
            <a:off x="5257800" y="3429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Parent(V)</a:t>
            </a:r>
          </a:p>
        </p:txBody>
      </p:sp>
      <p:sp>
        <p:nvSpPr>
          <p:cNvPr id="332817" name="Line 17"/>
          <p:cNvSpPr>
            <a:spLocks noChangeShapeType="1"/>
          </p:cNvSpPr>
          <p:nvPr/>
        </p:nvSpPr>
        <p:spPr bwMode="auto">
          <a:xfrm flipH="1">
            <a:off x="3429000" y="43434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 flipH="1">
            <a:off x="2667000" y="48768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19" name="Line 19"/>
          <p:cNvSpPr>
            <a:spLocks noChangeShapeType="1"/>
          </p:cNvSpPr>
          <p:nvPr/>
        </p:nvSpPr>
        <p:spPr bwMode="auto">
          <a:xfrm>
            <a:off x="3352800" y="48768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20" name="Line 20"/>
          <p:cNvSpPr>
            <a:spLocks noChangeShapeType="1"/>
          </p:cNvSpPr>
          <p:nvPr/>
        </p:nvSpPr>
        <p:spPr bwMode="auto">
          <a:xfrm>
            <a:off x="2514600" y="56388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21" name="Line 21"/>
          <p:cNvSpPr>
            <a:spLocks noChangeShapeType="1"/>
          </p:cNvSpPr>
          <p:nvPr/>
        </p:nvSpPr>
        <p:spPr bwMode="auto">
          <a:xfrm>
            <a:off x="4191000" y="43434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22" name="Line 22"/>
          <p:cNvSpPr>
            <a:spLocks noChangeShapeType="1"/>
          </p:cNvSpPr>
          <p:nvPr/>
        </p:nvSpPr>
        <p:spPr bwMode="auto">
          <a:xfrm>
            <a:off x="4191000" y="4267200"/>
            <a:ext cx="1600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23" name="Line 23"/>
          <p:cNvSpPr>
            <a:spLocks noChangeShapeType="1"/>
          </p:cNvSpPr>
          <p:nvPr/>
        </p:nvSpPr>
        <p:spPr bwMode="auto">
          <a:xfrm>
            <a:off x="6019800" y="4953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24" name="Line 24"/>
          <p:cNvSpPr>
            <a:spLocks noChangeShapeType="1"/>
          </p:cNvSpPr>
          <p:nvPr/>
        </p:nvSpPr>
        <p:spPr bwMode="auto">
          <a:xfrm flipH="1">
            <a:off x="5638800" y="5638800"/>
            <a:ext cx="228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25" name="Line 25"/>
          <p:cNvSpPr>
            <a:spLocks noChangeShapeType="1"/>
          </p:cNvSpPr>
          <p:nvPr/>
        </p:nvSpPr>
        <p:spPr bwMode="auto">
          <a:xfrm>
            <a:off x="6172200" y="5638800"/>
            <a:ext cx="228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26" name="Text Box 26"/>
          <p:cNvSpPr txBox="1">
            <a:spLocks noChangeArrowheads="1"/>
          </p:cNvSpPr>
          <p:nvPr/>
        </p:nvSpPr>
        <p:spPr bwMode="auto">
          <a:xfrm>
            <a:off x="6629400" y="4800600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Descendants</a:t>
            </a:r>
            <a:r>
              <a:rPr lang="en-US"/>
              <a:t> of V</a:t>
            </a:r>
          </a:p>
        </p:txBody>
      </p:sp>
      <p:sp>
        <p:nvSpPr>
          <p:cNvPr id="332827" name="Text Box 27"/>
          <p:cNvSpPr txBox="1">
            <a:spLocks noChangeArrowheads="1"/>
          </p:cNvSpPr>
          <p:nvPr/>
        </p:nvSpPr>
        <p:spPr bwMode="auto">
          <a:xfrm>
            <a:off x="381000" y="4267200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FF"/>
                </a:solidFill>
              </a:rPr>
              <a:t>siblings</a:t>
            </a:r>
            <a:r>
              <a:rPr lang="en-US"/>
              <a:t> (all have same parent)</a:t>
            </a:r>
          </a:p>
        </p:txBody>
      </p:sp>
    </p:spTree>
    <p:extLst>
      <p:ext uri="{BB962C8B-B14F-4D97-AF65-F5344CB8AC3E}">
        <p14:creationId xmlns:p14="http://schemas.microsoft.com/office/powerpoint/2010/main" val="26503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8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8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8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C883BFB-2A8B-9343-AA03-ADFCA071D4D5}" type="slidenum">
              <a:rPr lang="en-US" sz="1400">
                <a:latin typeface="Arial" charset="0"/>
              </a:rPr>
              <a:pPr eaLnBrk="1" hangingPunct="1"/>
              <a:t>50</a:t>
            </a:fld>
            <a:endParaRPr lang="en-US" sz="1400">
              <a:latin typeface="Arial" charset="0"/>
            </a:endParaRP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add() Method </a:t>
            </a:r>
          </a:p>
        </p:txBody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This is elegant but it still it (obviously) requires many calls of the method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As we know, this adds overhead to the algorithm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If we do the process iteratively, this overhead largely goes away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See iterative version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Trace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As with </a:t>
            </a:r>
            <a:r>
              <a:rPr lang="en-US" dirty="0" err="1">
                <a:latin typeface="Tahoma" charset="0"/>
                <a:ea typeface="ＭＳ Ｐゴシック" charset="0"/>
              </a:rPr>
              <a:t>findEntry</a:t>
            </a:r>
            <a:r>
              <a:rPr lang="en-US" dirty="0">
                <a:latin typeface="Tahoma" charset="0"/>
                <a:ea typeface="ＭＳ Ｐゴシック" charset="0"/>
              </a:rPr>
              <a:t>(), since the recursive calls are "either" "or" but not both, the iteration is very simple and actually preferred over the recursion</a:t>
            </a:r>
          </a:p>
          <a:p>
            <a:pPr lvl="3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We are not traversing the entire tree but rather just following a single path down from the root</a:t>
            </a:r>
          </a:p>
        </p:txBody>
      </p:sp>
    </p:spTree>
    <p:extLst>
      <p:ext uri="{BB962C8B-B14F-4D97-AF65-F5344CB8AC3E}">
        <p14:creationId xmlns:p14="http://schemas.microsoft.com/office/powerpoint/2010/main" val="27133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6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6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6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56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56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C1B8801-D116-B442-8432-13644F46EBEB}" type="slidenum">
              <a:rPr lang="en-US" sz="1400">
                <a:latin typeface="Arial" charset="0"/>
              </a:rPr>
              <a:pPr eaLnBrk="1" hangingPunct="1"/>
              <a:t>51</a:t>
            </a:fld>
            <a:endParaRPr lang="en-US" sz="1400">
              <a:latin typeface="Arial" charset="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remove() Method</a:t>
            </a: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029200"/>
          </a:xfrm>
        </p:spPr>
        <p:txBody>
          <a:bodyPr/>
          <a:lstStyle/>
          <a:p>
            <a:pPr lvl="1" eaLnBrk="1" hangingPunct="1"/>
            <a:r>
              <a:rPr lang="en-US" b="1">
                <a:solidFill>
                  <a:srgbClr val="33CC33"/>
                </a:solidFill>
                <a:latin typeface="Tahoma" charset="0"/>
                <a:ea typeface="ＭＳ Ｐゴシック" charset="0"/>
              </a:rPr>
              <a:t>remove()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Idea is simple: 1) Find the node and, 2) Delete it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However, it is much trickier than add – why?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Unlike add(), which is always at a leaf, the remove() operation could remove an arbitrary node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Depending upon where that node is, this could be a problem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Let's look at 3 cases, and discuss the differences between them</a:t>
            </a:r>
          </a:p>
        </p:txBody>
      </p:sp>
      <p:sp>
        <p:nvSpPr>
          <p:cNvPr id="1565700" name="Oval 4"/>
          <p:cNvSpPr>
            <a:spLocks noChangeArrowheads="1"/>
          </p:cNvSpPr>
          <p:nvPr/>
        </p:nvSpPr>
        <p:spPr bwMode="auto">
          <a:xfrm>
            <a:off x="4876800" y="5715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01" name="Oval 5"/>
          <p:cNvSpPr>
            <a:spLocks noChangeArrowheads="1"/>
          </p:cNvSpPr>
          <p:nvPr/>
        </p:nvSpPr>
        <p:spPr bwMode="auto">
          <a:xfrm>
            <a:off x="4419600" y="4953000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02" name="Oval 6"/>
          <p:cNvSpPr>
            <a:spLocks noChangeArrowheads="1"/>
          </p:cNvSpPr>
          <p:nvPr/>
        </p:nvSpPr>
        <p:spPr bwMode="auto">
          <a:xfrm>
            <a:off x="7010400" y="4876800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03" name="Oval 7"/>
          <p:cNvSpPr>
            <a:spLocks noChangeArrowheads="1"/>
          </p:cNvSpPr>
          <p:nvPr/>
        </p:nvSpPr>
        <p:spPr bwMode="auto">
          <a:xfrm>
            <a:off x="7391400" y="5638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04" name="Oval 8"/>
          <p:cNvSpPr>
            <a:spLocks noChangeArrowheads="1"/>
          </p:cNvSpPr>
          <p:nvPr/>
        </p:nvSpPr>
        <p:spPr bwMode="auto">
          <a:xfrm>
            <a:off x="6553200" y="5638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05" name="Line 9"/>
          <p:cNvSpPr>
            <a:spLocks noChangeShapeType="1"/>
          </p:cNvSpPr>
          <p:nvPr/>
        </p:nvSpPr>
        <p:spPr bwMode="auto">
          <a:xfrm flipH="1">
            <a:off x="6858000" y="52578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6" name="Line 10"/>
          <p:cNvSpPr>
            <a:spLocks noChangeShapeType="1"/>
          </p:cNvSpPr>
          <p:nvPr/>
        </p:nvSpPr>
        <p:spPr bwMode="auto">
          <a:xfrm>
            <a:off x="7391400" y="53340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7" name="Line 11"/>
          <p:cNvSpPr>
            <a:spLocks noChangeShapeType="1"/>
          </p:cNvSpPr>
          <p:nvPr/>
        </p:nvSpPr>
        <p:spPr bwMode="auto">
          <a:xfrm>
            <a:off x="4038600" y="46482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8" name="Line 12"/>
          <p:cNvSpPr>
            <a:spLocks noChangeShapeType="1"/>
          </p:cNvSpPr>
          <p:nvPr/>
        </p:nvSpPr>
        <p:spPr bwMode="auto">
          <a:xfrm>
            <a:off x="4800600" y="53340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09" name="Oval 13"/>
          <p:cNvSpPr>
            <a:spLocks noChangeArrowheads="1"/>
          </p:cNvSpPr>
          <p:nvPr/>
        </p:nvSpPr>
        <p:spPr bwMode="auto">
          <a:xfrm>
            <a:off x="1219200" y="5334000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5710" name="Line 14"/>
          <p:cNvSpPr>
            <a:spLocks noChangeShapeType="1"/>
          </p:cNvSpPr>
          <p:nvPr/>
        </p:nvSpPr>
        <p:spPr bwMode="auto">
          <a:xfrm flipV="1">
            <a:off x="1524000" y="4724400"/>
            <a:ext cx="533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5711" name="Text Box 15"/>
          <p:cNvSpPr txBox="1">
            <a:spLocks noChangeArrowheads="1"/>
          </p:cNvSpPr>
          <p:nvPr/>
        </p:nvSpPr>
        <p:spPr bwMode="auto">
          <a:xfrm>
            <a:off x="762000" y="42672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node is a leaf</a:t>
            </a:r>
          </a:p>
        </p:txBody>
      </p:sp>
      <p:sp>
        <p:nvSpPr>
          <p:cNvPr id="1565712" name="Text Box 16"/>
          <p:cNvSpPr txBox="1">
            <a:spLocks noChangeArrowheads="1"/>
          </p:cNvSpPr>
          <p:nvPr/>
        </p:nvSpPr>
        <p:spPr bwMode="auto">
          <a:xfrm>
            <a:off x="3733800" y="4191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node has 1 child</a:t>
            </a:r>
          </a:p>
        </p:txBody>
      </p:sp>
      <p:sp>
        <p:nvSpPr>
          <p:cNvPr id="1565713" name="Text Box 17"/>
          <p:cNvSpPr txBox="1">
            <a:spLocks noChangeArrowheads="1"/>
          </p:cNvSpPr>
          <p:nvPr/>
        </p:nvSpPr>
        <p:spPr bwMode="auto">
          <a:xfrm>
            <a:off x="6858000" y="41148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node has 2 children</a:t>
            </a:r>
          </a:p>
        </p:txBody>
      </p:sp>
      <p:sp>
        <p:nvSpPr>
          <p:cNvPr id="1565714" name="Line 18"/>
          <p:cNvSpPr>
            <a:spLocks noChangeShapeType="1"/>
          </p:cNvSpPr>
          <p:nvPr/>
        </p:nvSpPr>
        <p:spPr bwMode="auto">
          <a:xfrm flipH="1" flipV="1">
            <a:off x="6553200" y="46482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7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6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6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6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6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6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6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6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6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6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6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6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6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700" grpId="0" animBg="1"/>
      <p:bldP spid="1565701" grpId="0" animBg="1"/>
      <p:bldP spid="1565702" grpId="0" animBg="1"/>
      <p:bldP spid="1565703" grpId="0" animBg="1"/>
      <p:bldP spid="1565704" grpId="0" animBg="1"/>
      <p:bldP spid="1565705" grpId="0" animBg="1"/>
      <p:bldP spid="1565706" grpId="0" animBg="1"/>
      <p:bldP spid="1565707" grpId="0" animBg="1"/>
      <p:bldP spid="1565708" grpId="0" animBg="1"/>
      <p:bldP spid="1565709" grpId="0" animBg="1"/>
      <p:bldP spid="1565710" grpId="0" animBg="1"/>
      <p:bldP spid="1565711" grpId="0"/>
      <p:bldP spid="1565712" grpId="0"/>
      <p:bldP spid="1565713" grpId="0"/>
      <p:bldP spid="15657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6CB4080-25AD-D14C-957B-0D37C218F4FA}" type="slidenum">
              <a:rPr lang="en-US" sz="1400">
                <a:latin typeface="Arial" charset="0"/>
              </a:rPr>
              <a:pPr eaLnBrk="1" hangingPunct="1"/>
              <a:t>52</a:t>
            </a:fld>
            <a:endParaRPr lang="en-US" sz="1400">
              <a:latin typeface="Arial" charset="0"/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remove() Method</a:t>
            </a:r>
          </a:p>
        </p:txBody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0" lvl="1" indent="-495300" eaLnBrk="1" hangingPunct="1">
              <a:buFont typeface="Marlett" charset="0"/>
              <a:buAutoNum type="arabicParenR"/>
            </a:pPr>
            <a:r>
              <a:rPr lang="en-US">
                <a:latin typeface="Tahoma" charset="0"/>
                <a:ea typeface="ＭＳ Ｐゴシック" charset="0"/>
              </a:rPr>
              <a:t>Node is a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leaf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This one is easy – simply set its parent's appropriate child reference to null (so we need a ref. to parent)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Garbage collector takes care of the rest</a:t>
            </a:r>
          </a:p>
          <a:p>
            <a:pPr marL="952500" lvl="1" indent="-495300" eaLnBrk="1" hangingPunct="1">
              <a:buFont typeface="Marlett" charset="0"/>
              <a:buAutoNum type="arabicParenR" startAt="2"/>
            </a:pPr>
            <a:r>
              <a:rPr lang="en-US">
                <a:latin typeface="Tahoma" charset="0"/>
                <a:ea typeface="ＭＳ Ｐゴシック" charset="0"/>
              </a:rPr>
              <a:t>Node has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one child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Still not so bad…in fact this looks a lot like what?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Deleting a node from a linked list</a:t>
            </a:r>
          </a:p>
          <a:p>
            <a:pPr marL="1752600" lvl="3" indent="-381000" eaLnBrk="1" hangingPunct="1"/>
            <a:r>
              <a:rPr lang="en-US">
                <a:latin typeface="Tahoma" charset="0"/>
                <a:ea typeface="ＭＳ Ｐゴシック" charset="0"/>
              </a:rPr>
              <a:t>Set parent's child reference to node's child reference</a:t>
            </a:r>
          </a:p>
          <a:p>
            <a:pPr marL="952500" lvl="1" indent="-495300" eaLnBrk="1" hangingPunct="1">
              <a:buFont typeface="Marlett" charset="0"/>
              <a:buAutoNum type="arabicParenR" startAt="3"/>
            </a:pPr>
            <a:r>
              <a:rPr lang="en-US">
                <a:latin typeface="Tahoma" charset="0"/>
                <a:ea typeface="ＭＳ Ｐゴシック" charset="0"/>
              </a:rPr>
              <a:t>Node has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two children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This one is tricky!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Why -- only one reference coming in but two going out</a:t>
            </a:r>
          </a:p>
        </p:txBody>
      </p:sp>
    </p:spTree>
    <p:extLst>
      <p:ext uri="{BB962C8B-B14F-4D97-AF65-F5344CB8AC3E}">
        <p14:creationId xmlns:p14="http://schemas.microsoft.com/office/powerpoint/2010/main" val="174027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6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6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6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6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4E37802-4FD4-4949-B819-1CF3B721C2AD}" type="slidenum">
              <a:rPr lang="en-US" sz="1400">
                <a:latin typeface="Arial" charset="0"/>
              </a:rPr>
              <a:pPr eaLnBrk="1" hangingPunct="1"/>
              <a:t>53</a:t>
            </a:fld>
            <a:endParaRPr lang="en-US" sz="1400">
              <a:latin typeface="Arial" charset="0"/>
            </a:endParaRPr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remove() Method</a:t>
            </a:r>
          </a:p>
        </p:txBody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So to actually delete the node would require significant reorganization of the tree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But do we really even need to delete the </a:t>
            </a:r>
            <a:r>
              <a:rPr lang="en-US" b="1">
                <a:latin typeface="Tahoma" charset="0"/>
                <a:ea typeface="ＭＳ Ｐゴシック" charset="0"/>
              </a:rPr>
              <a:t>NODE</a:t>
            </a:r>
            <a:r>
              <a:rPr lang="en-US">
                <a:latin typeface="Tahoma" charset="0"/>
                <a:ea typeface="ＭＳ Ｐゴシック" charset="0"/>
              </a:rPr>
              <a:t>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No, we need to delete the </a:t>
            </a:r>
            <a:r>
              <a:rPr lang="en-US" b="1">
                <a:latin typeface="Tahoma" charset="0"/>
                <a:ea typeface="ＭＳ Ｐゴシック" charset="0"/>
              </a:rPr>
              <a:t>DATA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Perhaps we can accomplish this while leaving the node itself where it is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How?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Recall that what is important about a BST is the BST Property (i.e. the ordering)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 shape is irrelevant (except for efficiency concerns, which we will discuss next)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So perhaps we can move data from another node into the node whose value we want to delete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Perhaps the other node will be easier to delete</a:t>
            </a:r>
          </a:p>
        </p:txBody>
      </p:sp>
    </p:spTree>
    <p:extLst>
      <p:ext uri="{BB962C8B-B14F-4D97-AF65-F5344CB8AC3E}">
        <p14:creationId xmlns:p14="http://schemas.microsoft.com/office/powerpoint/2010/main" val="16931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6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6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192C092-4E39-BE43-8882-9A9CA17C2009}" type="slidenum">
              <a:rPr lang="en-US" sz="1400">
                <a:latin typeface="Arial" charset="0"/>
              </a:rPr>
              <a:pPr eaLnBrk="1" hangingPunct="1"/>
              <a:t>54</a:t>
            </a:fld>
            <a:endParaRPr lang="en-US" sz="1400">
              <a:latin typeface="Arial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remove() Method</a:t>
            </a:r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 do we choose this node?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Consider an </a:t>
            </a:r>
            <a:r>
              <a:rPr lang="en-US" dirty="0" err="1"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latin typeface="Tahoma" charset="0"/>
                <a:ea typeface="ＭＳ Ｐゴシック" charset="0"/>
              </a:rPr>
              <a:t> traversal of the tree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 could substitute the value directly before (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predecessor</a:t>
            </a:r>
            <a:r>
              <a:rPr lang="en-US" dirty="0">
                <a:latin typeface="Tahoma" charset="0"/>
                <a:ea typeface="ＭＳ Ｐゴシック" charset="0"/>
              </a:rPr>
              <a:t>) or the value directly after (</a:t>
            </a:r>
            <a:r>
              <a:rPr lang="en-US" dirty="0" err="1"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latin typeface="Tahoma" charset="0"/>
                <a:ea typeface="ＭＳ Ｐゴシック" charset="0"/>
              </a:rPr>
              <a:t> successor)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How to find this node?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Consider </a:t>
            </a:r>
            <a:r>
              <a:rPr lang="en-US" dirty="0" err="1"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latin typeface="Tahoma" charset="0"/>
                <a:ea typeface="ＭＳ Ｐゴシック" charset="0"/>
              </a:rPr>
              <a:t> predecessor – it is the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largest value </a:t>
            </a:r>
            <a:r>
              <a:rPr lang="en-US" dirty="0">
                <a:latin typeface="Tahoma" charset="0"/>
                <a:ea typeface="ＭＳ Ｐゴシック" charset="0"/>
              </a:rPr>
              <a:t>that is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less than </a:t>
            </a:r>
            <a:r>
              <a:rPr lang="en-US" dirty="0">
                <a:latin typeface="Tahoma" charset="0"/>
                <a:ea typeface="ＭＳ Ｐゴシック" charset="0"/>
              </a:rPr>
              <a:t>the current value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So we go to the left one node, then right as far as we can</a:t>
            </a:r>
          </a:p>
          <a:p>
            <a:pPr lvl="4" eaLnBrk="1" hangingPunct="1"/>
            <a:r>
              <a:rPr lang="en-US" dirty="0">
                <a:latin typeface="Tahoma" charset="0"/>
                <a:ea typeface="ＭＳ Ｐゴシック" charset="0"/>
              </a:rPr>
              <a:t>Show on board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What if this node also has two children?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Will not ever – since we know by how we found it that it has no right child</a:t>
            </a:r>
          </a:p>
        </p:txBody>
      </p:sp>
    </p:spTree>
    <p:extLst>
      <p:ext uri="{BB962C8B-B14F-4D97-AF65-F5344CB8AC3E}">
        <p14:creationId xmlns:p14="http://schemas.microsoft.com/office/powerpoint/2010/main" val="50655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6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23EF2E8-6BAD-3B4E-9524-E397C6602586}" type="slidenum">
              <a:rPr lang="en-US" sz="1400">
                <a:latin typeface="Arial" charset="0"/>
              </a:rPr>
              <a:pPr eaLnBrk="1" hangingPunct="1"/>
              <a:t>55</a:t>
            </a:fld>
            <a:endParaRPr lang="en-US" sz="1400">
              <a:latin typeface="Arial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remove() Method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</p:spPr>
        <p:txBody>
          <a:bodyPr/>
          <a:lstStyle/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Let's look at the code to see how this is done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We'll look at the iterative version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Recursive version works, but due to the same issues we discussed for add(), we will prefer the iterative version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Note that the code looks fairly tricky, but in reality we are just going down the tree one time, then changing some references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A lot of the complexity of the code is due to the author's object-oriented focus</a:t>
            </a:r>
          </a:p>
        </p:txBody>
      </p:sp>
    </p:spTree>
    <p:extLst>
      <p:ext uri="{BB962C8B-B14F-4D97-AF65-F5344CB8AC3E}">
        <p14:creationId xmlns:p14="http://schemas.microsoft.com/office/powerpoint/2010/main" val="6325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3ABBD2C-526C-5A4F-96E7-3B666B4A73AB}" type="slidenum">
              <a:rPr lang="en-US" sz="1400">
                <a:latin typeface="Arial" charset="0"/>
              </a:rPr>
              <a:pPr eaLnBrk="1" hangingPunct="1"/>
              <a:t>56</a:t>
            </a:fld>
            <a:endParaRPr lang="en-US" sz="1400">
              <a:latin typeface="Arial" charset="0"/>
            </a:endParaRP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Deleting a Node with 2 Children from a BST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3886200"/>
            <a:ext cx="4419600" cy="24384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30 is found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It has two children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Find </a:t>
            </a:r>
            <a:r>
              <a:rPr lang="en-US" sz="1600" dirty="0" err="1">
                <a:latin typeface="Tahoma" charset="0"/>
                <a:ea typeface="ＭＳ Ｐゴシック" charset="0"/>
              </a:rPr>
              <a:t>Inorder</a:t>
            </a:r>
            <a:r>
              <a:rPr lang="en-US" sz="1600" dirty="0">
                <a:latin typeface="Tahoma" charset="0"/>
                <a:ea typeface="ＭＳ Ｐゴシック" charset="0"/>
              </a:rPr>
              <a:t> Predecessor</a:t>
            </a:r>
          </a:p>
          <a:p>
            <a:pPr lvl="2" eaLnBrk="1" hangingPunct="1"/>
            <a:r>
              <a:rPr lang="en-US" sz="1400" dirty="0">
                <a:latin typeface="Tahoma" charset="0"/>
                <a:ea typeface="ＭＳ Ｐゴシック" charset="0"/>
              </a:rPr>
              <a:t>Go left</a:t>
            </a:r>
          </a:p>
          <a:p>
            <a:pPr lvl="2" eaLnBrk="1" hangingPunct="1"/>
            <a:r>
              <a:rPr lang="en-US" sz="1400" dirty="0">
                <a:latin typeface="Tahoma" charset="0"/>
                <a:ea typeface="ＭＳ Ｐゴシック" charset="0"/>
              </a:rPr>
              <a:t>Go right until null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Overwrite current node with </a:t>
            </a:r>
            <a:r>
              <a:rPr lang="en-US" sz="1600" dirty="0" err="1">
                <a:latin typeface="Tahoma" charset="0"/>
                <a:ea typeface="ＭＳ Ｐゴシック" charset="0"/>
              </a:rPr>
              <a:t>inorder</a:t>
            </a:r>
            <a:r>
              <a:rPr lang="en-US" sz="1600" dirty="0">
                <a:latin typeface="Tahoma" charset="0"/>
                <a:ea typeface="ＭＳ Ｐゴシック" charset="0"/>
              </a:rPr>
              <a:t> predecessor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Delete </a:t>
            </a:r>
            <a:r>
              <a:rPr lang="en-US" sz="1600" dirty="0" err="1">
                <a:latin typeface="Tahoma" charset="0"/>
                <a:ea typeface="ＭＳ Ｐゴシック" charset="0"/>
              </a:rPr>
              <a:t>inorder</a:t>
            </a:r>
            <a:r>
              <a:rPr lang="en-US" sz="1600" dirty="0">
                <a:latin typeface="Tahoma" charset="0"/>
                <a:ea typeface="ＭＳ Ｐゴシック" charset="0"/>
              </a:rPr>
              <a:t> predecessor</a:t>
            </a:r>
          </a:p>
        </p:txBody>
      </p:sp>
      <p:sp>
        <p:nvSpPr>
          <p:cNvPr id="393220" name="Oval 4"/>
          <p:cNvSpPr>
            <a:spLocks noChangeArrowheads="1"/>
          </p:cNvSpPr>
          <p:nvPr/>
        </p:nvSpPr>
        <p:spPr bwMode="auto">
          <a:xfrm>
            <a:off x="4343400" y="11430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393221" name="Oval 5"/>
          <p:cNvSpPr>
            <a:spLocks noChangeArrowheads="1"/>
          </p:cNvSpPr>
          <p:nvPr/>
        </p:nvSpPr>
        <p:spPr bwMode="auto">
          <a:xfrm>
            <a:off x="59436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85</a:t>
            </a:r>
          </a:p>
        </p:txBody>
      </p:sp>
      <p:sp>
        <p:nvSpPr>
          <p:cNvPr id="393222" name="Oval 6"/>
          <p:cNvSpPr>
            <a:spLocks noChangeArrowheads="1"/>
          </p:cNvSpPr>
          <p:nvPr/>
        </p:nvSpPr>
        <p:spPr bwMode="auto">
          <a:xfrm>
            <a:off x="5486400" y="1676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80</a:t>
            </a:r>
          </a:p>
        </p:txBody>
      </p:sp>
      <p:sp>
        <p:nvSpPr>
          <p:cNvPr id="393223" name="Oval 7"/>
          <p:cNvSpPr>
            <a:spLocks noChangeArrowheads="1"/>
          </p:cNvSpPr>
          <p:nvPr/>
        </p:nvSpPr>
        <p:spPr bwMode="auto">
          <a:xfrm>
            <a:off x="6324600" y="2362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90</a:t>
            </a:r>
          </a:p>
        </p:txBody>
      </p:sp>
      <p:sp>
        <p:nvSpPr>
          <p:cNvPr id="393224" name="Oval 8"/>
          <p:cNvSpPr>
            <a:spLocks noChangeArrowheads="1"/>
          </p:cNvSpPr>
          <p:nvPr/>
        </p:nvSpPr>
        <p:spPr bwMode="auto">
          <a:xfrm>
            <a:off x="44196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45</a:t>
            </a:r>
          </a:p>
        </p:txBody>
      </p:sp>
      <p:sp>
        <p:nvSpPr>
          <p:cNvPr id="1588233" name="Oval 9"/>
          <p:cNvSpPr>
            <a:spLocks noChangeArrowheads="1"/>
          </p:cNvSpPr>
          <p:nvPr/>
        </p:nvSpPr>
        <p:spPr bwMode="auto">
          <a:xfrm>
            <a:off x="3962400" y="2362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40</a:t>
            </a:r>
          </a:p>
        </p:txBody>
      </p:sp>
      <p:sp>
        <p:nvSpPr>
          <p:cNvPr id="1588234" name="Oval 10"/>
          <p:cNvSpPr>
            <a:spLocks noChangeArrowheads="1"/>
          </p:cNvSpPr>
          <p:nvPr/>
        </p:nvSpPr>
        <p:spPr bwMode="auto">
          <a:xfrm>
            <a:off x="3200400" y="1676400"/>
            <a:ext cx="457200" cy="457200"/>
          </a:xfrm>
          <a:prstGeom prst="ellipse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30</a:t>
            </a:r>
          </a:p>
        </p:txBody>
      </p:sp>
      <p:sp>
        <p:nvSpPr>
          <p:cNvPr id="1588235" name="Oval 11"/>
          <p:cNvSpPr>
            <a:spLocks noChangeArrowheads="1"/>
          </p:cNvSpPr>
          <p:nvPr/>
        </p:nvSpPr>
        <p:spPr bwMode="auto">
          <a:xfrm>
            <a:off x="2286000" y="2362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1588236" name="Oval 12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393229" name="Oval 13"/>
          <p:cNvSpPr>
            <a:spLocks noChangeArrowheads="1"/>
          </p:cNvSpPr>
          <p:nvPr/>
        </p:nvSpPr>
        <p:spPr bwMode="auto">
          <a:xfrm>
            <a:off x="18288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393230" name="Line 14"/>
          <p:cNvSpPr>
            <a:spLocks noChangeShapeType="1"/>
          </p:cNvSpPr>
          <p:nvPr/>
        </p:nvSpPr>
        <p:spPr bwMode="auto">
          <a:xfrm flipH="1">
            <a:off x="2667000" y="20574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1" name="Line 15"/>
          <p:cNvSpPr>
            <a:spLocks noChangeShapeType="1"/>
          </p:cNvSpPr>
          <p:nvPr/>
        </p:nvSpPr>
        <p:spPr bwMode="auto">
          <a:xfrm flipH="1">
            <a:off x="2133600" y="2743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2" name="Line 16"/>
          <p:cNvSpPr>
            <a:spLocks noChangeShapeType="1"/>
          </p:cNvSpPr>
          <p:nvPr/>
        </p:nvSpPr>
        <p:spPr bwMode="auto">
          <a:xfrm>
            <a:off x="2667000" y="2819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3" name="Line 17"/>
          <p:cNvSpPr>
            <a:spLocks noChangeShapeType="1"/>
          </p:cNvSpPr>
          <p:nvPr/>
        </p:nvSpPr>
        <p:spPr bwMode="auto">
          <a:xfrm>
            <a:off x="3581400" y="20574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4" name="Line 18"/>
          <p:cNvSpPr>
            <a:spLocks noChangeShapeType="1"/>
          </p:cNvSpPr>
          <p:nvPr/>
        </p:nvSpPr>
        <p:spPr bwMode="auto">
          <a:xfrm>
            <a:off x="4343400" y="27432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5" name="Line 19"/>
          <p:cNvSpPr>
            <a:spLocks noChangeShapeType="1"/>
          </p:cNvSpPr>
          <p:nvPr/>
        </p:nvSpPr>
        <p:spPr bwMode="auto">
          <a:xfrm>
            <a:off x="4800600" y="15240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6" name="Line 20"/>
          <p:cNvSpPr>
            <a:spLocks noChangeShapeType="1"/>
          </p:cNvSpPr>
          <p:nvPr/>
        </p:nvSpPr>
        <p:spPr bwMode="auto">
          <a:xfrm flipH="1">
            <a:off x="3657600" y="15240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7" name="Line 21"/>
          <p:cNvSpPr>
            <a:spLocks noChangeShapeType="1"/>
          </p:cNvSpPr>
          <p:nvPr/>
        </p:nvSpPr>
        <p:spPr bwMode="auto">
          <a:xfrm>
            <a:off x="5943600" y="20574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8" name="Line 22"/>
          <p:cNvSpPr>
            <a:spLocks noChangeShapeType="1"/>
          </p:cNvSpPr>
          <p:nvPr/>
        </p:nvSpPr>
        <p:spPr bwMode="auto">
          <a:xfrm flipH="1">
            <a:off x="6324600" y="28194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39" name="Oval 23"/>
          <p:cNvSpPr>
            <a:spLocks noChangeArrowheads="1"/>
          </p:cNvSpPr>
          <p:nvPr/>
        </p:nvSpPr>
        <p:spPr bwMode="auto">
          <a:xfrm>
            <a:off x="6858000" y="3124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95</a:t>
            </a:r>
          </a:p>
        </p:txBody>
      </p:sp>
      <p:sp>
        <p:nvSpPr>
          <p:cNvPr id="393240" name="Line 24"/>
          <p:cNvSpPr>
            <a:spLocks noChangeShapeType="1"/>
          </p:cNvSpPr>
          <p:nvPr/>
        </p:nvSpPr>
        <p:spPr bwMode="auto">
          <a:xfrm>
            <a:off x="6705600" y="28194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8249" name="Oval 25"/>
          <p:cNvSpPr>
            <a:spLocks noChangeArrowheads="1"/>
          </p:cNvSpPr>
          <p:nvPr/>
        </p:nvSpPr>
        <p:spPr bwMode="auto">
          <a:xfrm>
            <a:off x="3124200" y="3962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25</a:t>
            </a:r>
          </a:p>
        </p:txBody>
      </p:sp>
      <p:sp>
        <p:nvSpPr>
          <p:cNvPr id="1588252" name="Line 28"/>
          <p:cNvSpPr>
            <a:spLocks noChangeShapeType="1"/>
          </p:cNvSpPr>
          <p:nvPr/>
        </p:nvSpPr>
        <p:spPr bwMode="auto">
          <a:xfrm>
            <a:off x="3048000" y="35814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8253" name="Oval 29"/>
          <p:cNvSpPr>
            <a:spLocks noChangeArrowheads="1"/>
          </p:cNvSpPr>
          <p:nvPr/>
        </p:nvSpPr>
        <p:spPr bwMode="auto">
          <a:xfrm>
            <a:off x="3200400" y="1676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25</a:t>
            </a:r>
          </a:p>
        </p:txBody>
      </p:sp>
      <p:sp>
        <p:nvSpPr>
          <p:cNvPr id="393244" name="Text Box 30"/>
          <p:cNvSpPr txBox="1">
            <a:spLocks noChangeArrowheads="1"/>
          </p:cNvSpPr>
          <p:nvPr/>
        </p:nvSpPr>
        <p:spPr bwMode="auto">
          <a:xfrm>
            <a:off x="838200" y="5181600"/>
            <a:ext cx="2667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 To see this correctly you must run it in a Powerpoint slideshow</a:t>
            </a:r>
          </a:p>
        </p:txBody>
      </p:sp>
    </p:spTree>
    <p:extLst>
      <p:ext uri="{BB962C8B-B14F-4D97-AF65-F5344CB8AC3E}">
        <p14:creationId xmlns:p14="http://schemas.microsoft.com/office/powerpoint/2010/main" val="28387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5882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8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1588235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5882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4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8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xit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1588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882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158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8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5" presetClass="exit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4" dur="500"/>
                                        <p:tgtEl>
                                          <p:spTgt spid="1588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2" dur="500"/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233" grpId="0" animBg="1"/>
      <p:bldP spid="1588234" grpId="0" animBg="1"/>
      <p:bldP spid="1588235" grpId="0" animBg="1"/>
      <p:bldP spid="1588235" grpId="1" animBg="1"/>
      <p:bldP spid="1588235" grpId="2" animBg="1"/>
      <p:bldP spid="1588236" grpId="0" animBg="1"/>
      <p:bldP spid="1588249" grpId="0" build="allAtOnce" animBg="1"/>
      <p:bldP spid="1588249" grpId="1" build="allAtOnce" animBg="1"/>
      <p:bldP spid="1588252" grpId="0" animBg="1"/>
      <p:bldP spid="1588253" grpId="0" build="allAtOnce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1A5D30C-A90D-F443-A5A1-F3B8B86839D2}" type="slidenum">
              <a:rPr lang="en-US" sz="1400">
                <a:latin typeface="Arial" charset="0"/>
              </a:rPr>
              <a:pPr eaLnBrk="1" hangingPunct="1"/>
              <a:t>57</a:t>
            </a:fld>
            <a:endParaRPr lang="en-US" sz="1400">
              <a:latin typeface="Arial" charset="0"/>
            </a:endParaRP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getInoderIterator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() Method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1" eaLnBrk="1" hangingPunct="1"/>
            <a:r>
              <a:rPr lang="en-US" b="1" dirty="0" err="1">
                <a:solidFill>
                  <a:srgbClr val="996633"/>
                </a:solidFill>
                <a:latin typeface="Tahoma" charset="0"/>
                <a:ea typeface="ＭＳ Ｐゴシック" charset="0"/>
              </a:rPr>
              <a:t>getInorderIterator</a:t>
            </a:r>
            <a:r>
              <a:rPr lang="en-US" b="1" dirty="0">
                <a:solidFill>
                  <a:srgbClr val="996633"/>
                </a:solidFill>
                <a:latin typeface="Tahoma" charset="0"/>
                <a:ea typeface="ＭＳ Ｐゴシック" charset="0"/>
              </a:rPr>
              <a:t>()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As we discussed previously, this will be a step-by-step </a:t>
            </a:r>
            <a:r>
              <a:rPr lang="en-US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inorder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traversal</a:t>
            </a:r>
            <a:r>
              <a:rPr lang="en-US" dirty="0">
                <a:latin typeface="Tahoma" charset="0"/>
                <a:ea typeface="ＭＳ Ｐゴシック" charset="0"/>
              </a:rPr>
              <a:t> of the tree</a:t>
            </a: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Recall idea of iterator from lists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It is done iteratively so that we can pause indefinitely after each item is returned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Still the logic is much less clear than for the recursive traversals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This method is implemented in the </a:t>
            </a:r>
            <a:r>
              <a:rPr lang="en-US" dirty="0" err="1">
                <a:latin typeface="Tahoma" charset="0"/>
                <a:ea typeface="ＭＳ Ｐゴシック" charset="0"/>
              </a:rPr>
              <a:t>BinaryTree</a:t>
            </a:r>
            <a:r>
              <a:rPr lang="en-US" dirty="0">
                <a:latin typeface="Tahoma" charset="0"/>
                <a:ea typeface="ＭＳ Ｐゴシック" charset="0"/>
              </a:rPr>
              <a:t> class, so we don't have to add anything for </a:t>
            </a:r>
            <a:r>
              <a:rPr lang="en-US" dirty="0" err="1">
                <a:latin typeface="Tahoma" charset="0"/>
                <a:ea typeface="ＭＳ Ｐゴシック" charset="0"/>
              </a:rPr>
              <a:t>BinarySearchTree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3" eaLnBrk="1" hangingPunct="1"/>
            <a:r>
              <a:rPr lang="en-US" dirty="0">
                <a:latin typeface="Tahoma" charset="0"/>
                <a:ea typeface="ＭＳ Ｐゴシック" charset="0"/>
              </a:rPr>
              <a:t>See </a:t>
            </a:r>
            <a:r>
              <a:rPr lang="en-US" dirty="0" err="1">
                <a:latin typeface="Tahoma" charset="0"/>
                <a:ea typeface="ＭＳ Ｐゴシック" charset="0"/>
              </a:rPr>
              <a:t>BinaryTree.java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BDE7060-A885-7840-9C8B-280833D0829B}" type="slidenum">
              <a:rPr lang="en-US" sz="1400">
                <a:latin typeface="Arial" charset="0"/>
              </a:rPr>
              <a:pPr eaLnBrk="1" hangingPunct="1"/>
              <a:t>58</a:t>
            </a:fld>
            <a:endParaRPr lang="en-US" sz="1400">
              <a:latin typeface="Arial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getInorderIterator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() Method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What data and methods do we need?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Method simply returns an instance of private InorderIterator object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Recall the methods we need for an iterator()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hasNext() – is there an item left in the iteration?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next() – return the next item in the iteration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We also need some instance variables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To mimic the behavior of the run-time stack, we will use our own Stack object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Plus we need a BinaryNode to store the current node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How will it work?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Think about behavior of inorder traversal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We need to duplicate this iteratively</a:t>
            </a:r>
          </a:p>
        </p:txBody>
      </p:sp>
    </p:spTree>
    <p:extLst>
      <p:ext uri="{BB962C8B-B14F-4D97-AF65-F5344CB8AC3E}">
        <p14:creationId xmlns:p14="http://schemas.microsoft.com/office/powerpoint/2010/main" val="10737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8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8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8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8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8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58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58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5C6E2D5-225B-C246-A9B5-69D53B06C706}" type="slidenum">
              <a:rPr lang="en-US" sz="1400">
                <a:latin typeface="Arial" charset="0"/>
              </a:rPr>
              <a:pPr eaLnBrk="1" hangingPunct="1"/>
              <a:t>59</a:t>
            </a:fld>
            <a:endParaRPr lang="en-US" sz="1400">
              <a:latin typeface="Arial" charset="0"/>
            </a:endParaRPr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getInorderIterator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() Method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Initially (in the constructor), set the currentNode to the root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For each call of next()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Go left from root as far as we can, pushing all nodes onto the stack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Top of the stack will be the next value in the iteration (nextNode) 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Then set the currentNode to the right child of nextNode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After nextNode we should traverse the its right subtree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That is what currentNode now represents</a:t>
            </a:r>
          </a:p>
          <a:p>
            <a:pPr lvl="4" eaLnBrk="1" hangingPunct="1"/>
            <a:r>
              <a:rPr lang="en-US">
                <a:latin typeface="Tahoma" charset="0"/>
                <a:ea typeface="ＭＳ Ｐゴシック" charset="0"/>
              </a:rPr>
              <a:t>It could be null – in this case the previous node had no right subtree, and we backtrack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Let's trace this execution</a:t>
            </a:r>
          </a:p>
        </p:txBody>
      </p:sp>
    </p:spTree>
    <p:extLst>
      <p:ext uri="{BB962C8B-B14F-4D97-AF65-F5344CB8AC3E}">
        <p14:creationId xmlns:p14="http://schemas.microsoft.com/office/powerpoint/2010/main" val="32550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8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8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998C367-FB60-B840-8663-8CCF4800E458}" type="slidenum">
              <a:rPr lang="en-US" sz="1400">
                <a:latin typeface="Arial" charset="0"/>
              </a:rPr>
              <a:pPr eaLnBrk="1" hangingPunct="1"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Intro to Trees</a:t>
            </a:r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For any node V,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subtree rooted at V</a:t>
            </a:r>
            <a:r>
              <a:rPr lang="en-US">
                <a:latin typeface="Tahoma" charset="0"/>
                <a:ea typeface="ＭＳ Ｐゴシック" charset="0"/>
              </a:rPr>
              <a:t> is V and all of its descendants</a:t>
            </a:r>
          </a:p>
          <a:p>
            <a:pPr marL="1752600" lvl="3" indent="-381000" eaLnBrk="1" hangingPunct="1"/>
            <a:r>
              <a:rPr lang="en-US">
                <a:latin typeface="Tahoma" charset="0"/>
                <a:ea typeface="ＭＳ Ｐゴシック" charset="0"/>
              </a:rPr>
              <a:t>From V's point of view this is a tree in itself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Now we can define a tree recursively:</a:t>
            </a:r>
          </a:p>
          <a:p>
            <a:pPr marL="1752600" lvl="3" indent="-381000" eaLnBrk="1" hangingPunct="1">
              <a:buFontTx/>
              <a:buNone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 is a tree if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>
                <a:latin typeface="Tahoma" charset="0"/>
                <a:ea typeface="ＭＳ Ｐゴシック" charset="0"/>
              </a:rPr>
              <a:t>T is empty (no nodes) – base case, or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>
                <a:latin typeface="Tahoma" charset="0"/>
                <a:ea typeface="ＭＳ Ｐゴシック" charset="0"/>
              </a:rPr>
              <a:t>T is a node with 0 children – base case</a:t>
            </a:r>
          </a:p>
          <a:p>
            <a:pPr marL="1752600" lvl="3" indent="-381000" eaLnBrk="1" hangingPunct="1">
              <a:buFontTx/>
              <a:buNone/>
            </a:pPr>
            <a:r>
              <a:rPr lang="en-US">
                <a:latin typeface="Tahoma" charset="0"/>
                <a:ea typeface="ＭＳ Ｐゴシック" charset="0"/>
              </a:rPr>
              <a:t>	or 1 or more children that are all trees – recursive case</a:t>
            </a:r>
          </a:p>
          <a:p>
            <a:pPr marL="1752600" lvl="3" indent="-381000" eaLnBrk="1" hangingPunct="1"/>
            <a:endParaRPr lang="en-US">
              <a:latin typeface="Tahoma" charset="0"/>
              <a:ea typeface="ＭＳ Ｐゴシック" charset="0"/>
            </a:endParaRPr>
          </a:p>
          <a:p>
            <a:pPr marL="1752600" lvl="3" indent="-381000" eaLnBrk="1" hangingPunct="1"/>
            <a:r>
              <a:rPr lang="en-US">
                <a:latin typeface="Tahoma" charset="0"/>
                <a:ea typeface="ＭＳ Ｐゴシック" charset="0"/>
              </a:rPr>
              <a:t>Do example on board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1905000" y="2590800"/>
            <a:ext cx="6324600" cy="1828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8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1C869C8-1A01-BB48-A17C-59A233DAC214}" type="slidenum">
              <a:rPr lang="en-US" sz="1400">
                <a:latin typeface="Arial" charset="0"/>
              </a:rPr>
              <a:pPr eaLnBrk="1" hangingPunct="1"/>
              <a:t>60</a:t>
            </a:fld>
            <a:endParaRPr lang="en-US" sz="1400">
              <a:latin typeface="Arial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25: BST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getInorderIterator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() Method</a:t>
            </a:r>
          </a:p>
        </p:txBody>
      </p:sp>
      <p:sp>
        <p:nvSpPr>
          <p:cNvPr id="397315" name="Oval 3"/>
          <p:cNvSpPr>
            <a:spLocks noChangeArrowheads="1"/>
          </p:cNvSpPr>
          <p:nvPr/>
        </p:nvSpPr>
        <p:spPr bwMode="auto">
          <a:xfrm>
            <a:off x="5791200" y="28194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397316" name="Oval 4"/>
          <p:cNvSpPr>
            <a:spLocks noChangeArrowheads="1"/>
          </p:cNvSpPr>
          <p:nvPr/>
        </p:nvSpPr>
        <p:spPr bwMode="auto">
          <a:xfrm>
            <a:off x="7391400" y="4800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85</a:t>
            </a:r>
          </a:p>
        </p:txBody>
      </p:sp>
      <p:sp>
        <p:nvSpPr>
          <p:cNvPr id="397317" name="Oval 5"/>
          <p:cNvSpPr>
            <a:spLocks noChangeArrowheads="1"/>
          </p:cNvSpPr>
          <p:nvPr/>
        </p:nvSpPr>
        <p:spPr bwMode="auto">
          <a:xfrm>
            <a:off x="6934200" y="3352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80</a:t>
            </a:r>
          </a:p>
        </p:txBody>
      </p:sp>
      <p:sp>
        <p:nvSpPr>
          <p:cNvPr id="397318" name="Oval 6"/>
          <p:cNvSpPr>
            <a:spLocks noChangeArrowheads="1"/>
          </p:cNvSpPr>
          <p:nvPr/>
        </p:nvSpPr>
        <p:spPr bwMode="auto">
          <a:xfrm>
            <a:off x="7772400" y="4038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90</a:t>
            </a:r>
          </a:p>
        </p:txBody>
      </p:sp>
      <p:sp>
        <p:nvSpPr>
          <p:cNvPr id="397319" name="Oval 7"/>
          <p:cNvSpPr>
            <a:spLocks noChangeArrowheads="1"/>
          </p:cNvSpPr>
          <p:nvPr/>
        </p:nvSpPr>
        <p:spPr bwMode="auto">
          <a:xfrm>
            <a:off x="5867400" y="4800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45</a:t>
            </a:r>
          </a:p>
        </p:txBody>
      </p:sp>
      <p:sp>
        <p:nvSpPr>
          <p:cNvPr id="1583112" name="Oval 8"/>
          <p:cNvSpPr>
            <a:spLocks noChangeArrowheads="1"/>
          </p:cNvSpPr>
          <p:nvPr/>
        </p:nvSpPr>
        <p:spPr bwMode="auto">
          <a:xfrm>
            <a:off x="5410200" y="4038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40</a:t>
            </a:r>
          </a:p>
        </p:txBody>
      </p:sp>
      <p:sp>
        <p:nvSpPr>
          <p:cNvPr id="1583113" name="Oval 9"/>
          <p:cNvSpPr>
            <a:spLocks noChangeArrowheads="1"/>
          </p:cNvSpPr>
          <p:nvPr/>
        </p:nvSpPr>
        <p:spPr bwMode="auto">
          <a:xfrm>
            <a:off x="4648200" y="33528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30</a:t>
            </a:r>
          </a:p>
        </p:txBody>
      </p:sp>
      <p:sp>
        <p:nvSpPr>
          <p:cNvPr id="1583114" name="Oval 10"/>
          <p:cNvSpPr>
            <a:spLocks noChangeArrowheads="1"/>
          </p:cNvSpPr>
          <p:nvPr/>
        </p:nvSpPr>
        <p:spPr bwMode="auto">
          <a:xfrm>
            <a:off x="3733800" y="4038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1583115" name="Oval 11"/>
          <p:cNvSpPr>
            <a:spLocks noChangeArrowheads="1"/>
          </p:cNvSpPr>
          <p:nvPr/>
        </p:nvSpPr>
        <p:spPr bwMode="auto">
          <a:xfrm>
            <a:off x="4114800" y="4800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1583116" name="Oval 12"/>
          <p:cNvSpPr>
            <a:spLocks noChangeArrowheads="1"/>
          </p:cNvSpPr>
          <p:nvPr/>
        </p:nvSpPr>
        <p:spPr bwMode="auto">
          <a:xfrm>
            <a:off x="3276600" y="4800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397325" name="Line 13"/>
          <p:cNvSpPr>
            <a:spLocks noChangeShapeType="1"/>
          </p:cNvSpPr>
          <p:nvPr/>
        </p:nvSpPr>
        <p:spPr bwMode="auto">
          <a:xfrm flipH="1">
            <a:off x="4114800" y="3733800"/>
            <a:ext cx="533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6" name="Line 14"/>
          <p:cNvSpPr>
            <a:spLocks noChangeShapeType="1"/>
          </p:cNvSpPr>
          <p:nvPr/>
        </p:nvSpPr>
        <p:spPr bwMode="auto">
          <a:xfrm flipH="1">
            <a:off x="3581400" y="44196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7" name="Line 15"/>
          <p:cNvSpPr>
            <a:spLocks noChangeShapeType="1"/>
          </p:cNvSpPr>
          <p:nvPr/>
        </p:nvSpPr>
        <p:spPr bwMode="auto">
          <a:xfrm>
            <a:off x="4114800" y="44958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8" name="Line 16"/>
          <p:cNvSpPr>
            <a:spLocks noChangeShapeType="1"/>
          </p:cNvSpPr>
          <p:nvPr/>
        </p:nvSpPr>
        <p:spPr bwMode="auto">
          <a:xfrm>
            <a:off x="5029200" y="37338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29" name="Line 17"/>
          <p:cNvSpPr>
            <a:spLocks noChangeShapeType="1"/>
          </p:cNvSpPr>
          <p:nvPr/>
        </p:nvSpPr>
        <p:spPr bwMode="auto">
          <a:xfrm>
            <a:off x="5791200" y="44196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0" name="Line 18"/>
          <p:cNvSpPr>
            <a:spLocks noChangeShapeType="1"/>
          </p:cNvSpPr>
          <p:nvPr/>
        </p:nvSpPr>
        <p:spPr bwMode="auto">
          <a:xfrm>
            <a:off x="6248400" y="3200400"/>
            <a:ext cx="6858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1" name="Line 19"/>
          <p:cNvSpPr>
            <a:spLocks noChangeShapeType="1"/>
          </p:cNvSpPr>
          <p:nvPr/>
        </p:nvSpPr>
        <p:spPr bwMode="auto">
          <a:xfrm flipH="1">
            <a:off x="5105400" y="3200400"/>
            <a:ext cx="685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2" name="Line 20"/>
          <p:cNvSpPr>
            <a:spLocks noChangeShapeType="1"/>
          </p:cNvSpPr>
          <p:nvPr/>
        </p:nvSpPr>
        <p:spPr bwMode="auto">
          <a:xfrm>
            <a:off x="7391400" y="37338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3" name="Line 21"/>
          <p:cNvSpPr>
            <a:spLocks noChangeShapeType="1"/>
          </p:cNvSpPr>
          <p:nvPr/>
        </p:nvSpPr>
        <p:spPr bwMode="auto">
          <a:xfrm flipH="1">
            <a:off x="7772400" y="44958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4" name="Oval 22"/>
          <p:cNvSpPr>
            <a:spLocks noChangeArrowheads="1"/>
          </p:cNvSpPr>
          <p:nvPr/>
        </p:nvSpPr>
        <p:spPr bwMode="auto">
          <a:xfrm>
            <a:off x="8305800" y="48006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95</a:t>
            </a:r>
          </a:p>
        </p:txBody>
      </p:sp>
      <p:sp>
        <p:nvSpPr>
          <p:cNvPr id="397335" name="Line 23"/>
          <p:cNvSpPr>
            <a:spLocks noChangeShapeType="1"/>
          </p:cNvSpPr>
          <p:nvPr/>
        </p:nvSpPr>
        <p:spPr bwMode="auto">
          <a:xfrm>
            <a:off x="8153400" y="44958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28" name="Rectangle 24"/>
          <p:cNvSpPr>
            <a:spLocks noChangeArrowheads="1"/>
          </p:cNvSpPr>
          <p:nvPr/>
        </p:nvSpPr>
        <p:spPr bwMode="auto">
          <a:xfrm>
            <a:off x="685800" y="1295400"/>
            <a:ext cx="9906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3129" name="Line 25"/>
          <p:cNvSpPr>
            <a:spLocks noChangeShapeType="1"/>
          </p:cNvSpPr>
          <p:nvPr/>
        </p:nvSpPr>
        <p:spPr bwMode="auto">
          <a:xfrm>
            <a:off x="1295400" y="1600200"/>
            <a:ext cx="4419600" cy="1371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30" name="Rectangle 26"/>
          <p:cNvSpPr>
            <a:spLocks noChangeArrowheads="1"/>
          </p:cNvSpPr>
          <p:nvPr/>
        </p:nvSpPr>
        <p:spPr bwMode="auto">
          <a:xfrm>
            <a:off x="685800" y="1905000"/>
            <a:ext cx="9906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3131" name="Rectangle 27"/>
          <p:cNvSpPr>
            <a:spLocks noChangeArrowheads="1"/>
          </p:cNvSpPr>
          <p:nvPr/>
        </p:nvSpPr>
        <p:spPr bwMode="auto">
          <a:xfrm>
            <a:off x="685800" y="2514600"/>
            <a:ext cx="9906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3132" name="Rectangle 28"/>
          <p:cNvSpPr>
            <a:spLocks noChangeArrowheads="1"/>
          </p:cNvSpPr>
          <p:nvPr/>
        </p:nvSpPr>
        <p:spPr bwMode="auto">
          <a:xfrm>
            <a:off x="685800" y="3124200"/>
            <a:ext cx="9906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3133" name="Line 29"/>
          <p:cNvSpPr>
            <a:spLocks noChangeShapeType="1"/>
          </p:cNvSpPr>
          <p:nvPr/>
        </p:nvSpPr>
        <p:spPr bwMode="auto">
          <a:xfrm>
            <a:off x="1295400" y="2209800"/>
            <a:ext cx="33528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34" name="Line 30"/>
          <p:cNvSpPr>
            <a:spLocks noChangeShapeType="1"/>
          </p:cNvSpPr>
          <p:nvPr/>
        </p:nvSpPr>
        <p:spPr bwMode="auto">
          <a:xfrm>
            <a:off x="1295400" y="2819400"/>
            <a:ext cx="25146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35" name="Line 31"/>
          <p:cNvSpPr>
            <a:spLocks noChangeShapeType="1"/>
          </p:cNvSpPr>
          <p:nvPr/>
        </p:nvSpPr>
        <p:spPr bwMode="auto">
          <a:xfrm>
            <a:off x="1295400" y="3429000"/>
            <a:ext cx="1981200" cy="1371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44" name="Rectangle 32"/>
          <p:cNvSpPr>
            <a:spLocks noChangeArrowheads="1"/>
          </p:cNvSpPr>
          <p:nvPr/>
        </p:nvSpPr>
        <p:spPr bwMode="auto">
          <a:xfrm>
            <a:off x="457200" y="8382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/>
          <a:p>
            <a:r>
              <a:rPr lang="en-US"/>
              <a:t>nodeStack</a:t>
            </a:r>
          </a:p>
        </p:txBody>
      </p:sp>
      <p:sp>
        <p:nvSpPr>
          <p:cNvPr id="397345" name="Rectangle 33"/>
          <p:cNvSpPr>
            <a:spLocks noChangeArrowheads="1"/>
          </p:cNvSpPr>
          <p:nvPr/>
        </p:nvSpPr>
        <p:spPr bwMode="auto">
          <a:xfrm>
            <a:off x="152400" y="3962400"/>
            <a:ext cx="1828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r>
              <a:rPr lang="en-US"/>
              <a:t>currentNode</a:t>
            </a:r>
          </a:p>
        </p:txBody>
      </p:sp>
      <p:sp>
        <p:nvSpPr>
          <p:cNvPr id="1583138" name="Rectangle 34"/>
          <p:cNvSpPr>
            <a:spLocks noChangeArrowheads="1"/>
          </p:cNvSpPr>
          <p:nvPr/>
        </p:nvSpPr>
        <p:spPr bwMode="auto">
          <a:xfrm>
            <a:off x="152400" y="4267200"/>
            <a:ext cx="1828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r>
              <a:rPr lang="en-US"/>
              <a:t>nextNode</a:t>
            </a:r>
          </a:p>
        </p:txBody>
      </p:sp>
      <p:sp>
        <p:nvSpPr>
          <p:cNvPr id="1583139" name="Rectangle 35"/>
          <p:cNvSpPr>
            <a:spLocks noChangeArrowheads="1"/>
          </p:cNvSpPr>
          <p:nvPr/>
        </p:nvSpPr>
        <p:spPr bwMode="auto">
          <a:xfrm>
            <a:off x="1600200" y="3962400"/>
            <a:ext cx="3810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3140" name="Line 36"/>
          <p:cNvSpPr>
            <a:spLocks noChangeShapeType="1"/>
          </p:cNvSpPr>
          <p:nvPr/>
        </p:nvSpPr>
        <p:spPr bwMode="auto">
          <a:xfrm flipV="1">
            <a:off x="1600200" y="39624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1" name="Line 37"/>
          <p:cNvSpPr>
            <a:spLocks noChangeShapeType="1"/>
          </p:cNvSpPr>
          <p:nvPr/>
        </p:nvSpPr>
        <p:spPr bwMode="auto">
          <a:xfrm>
            <a:off x="1752600" y="4419600"/>
            <a:ext cx="14478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2" name="Line 38"/>
          <p:cNvSpPr>
            <a:spLocks noChangeShapeType="1"/>
          </p:cNvSpPr>
          <p:nvPr/>
        </p:nvSpPr>
        <p:spPr bwMode="auto">
          <a:xfrm flipV="1">
            <a:off x="1752600" y="3048000"/>
            <a:ext cx="3962400" cy="1066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3" name="Line 39"/>
          <p:cNvSpPr>
            <a:spLocks noChangeShapeType="1"/>
          </p:cNvSpPr>
          <p:nvPr/>
        </p:nvSpPr>
        <p:spPr bwMode="auto">
          <a:xfrm flipV="1">
            <a:off x="1752600" y="3581400"/>
            <a:ext cx="28956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4" name="Line 40"/>
          <p:cNvSpPr>
            <a:spLocks noChangeShapeType="1"/>
          </p:cNvSpPr>
          <p:nvPr/>
        </p:nvSpPr>
        <p:spPr bwMode="auto">
          <a:xfrm>
            <a:off x="1752600" y="4114800"/>
            <a:ext cx="19050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5" name="Line 41"/>
          <p:cNvSpPr>
            <a:spLocks noChangeShapeType="1"/>
          </p:cNvSpPr>
          <p:nvPr/>
        </p:nvSpPr>
        <p:spPr bwMode="auto">
          <a:xfrm>
            <a:off x="1752600" y="4114800"/>
            <a:ext cx="14478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54" name="Text Box 42"/>
          <p:cNvSpPr txBox="1">
            <a:spLocks noChangeArrowheads="1"/>
          </p:cNvSpPr>
          <p:nvPr/>
        </p:nvSpPr>
        <p:spPr bwMode="auto">
          <a:xfrm>
            <a:off x="3810000" y="5562600"/>
            <a:ext cx="4800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/>
              <a:t> To see this correctly you must run it in a Powerpoint slideshow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/>
              <a:t>Trace is only partially shown (up to 40)</a:t>
            </a:r>
          </a:p>
        </p:txBody>
      </p:sp>
      <p:sp>
        <p:nvSpPr>
          <p:cNvPr id="397355" name="Rectangle 43"/>
          <p:cNvSpPr>
            <a:spLocks noChangeArrowheads="1"/>
          </p:cNvSpPr>
          <p:nvPr/>
        </p:nvSpPr>
        <p:spPr bwMode="auto">
          <a:xfrm>
            <a:off x="6248400" y="1828800"/>
            <a:ext cx="1143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root</a:t>
            </a:r>
          </a:p>
        </p:txBody>
      </p:sp>
      <p:sp>
        <p:nvSpPr>
          <p:cNvPr id="397356" name="Line 44"/>
          <p:cNvSpPr>
            <a:spLocks noChangeShapeType="1"/>
          </p:cNvSpPr>
          <p:nvPr/>
        </p:nvSpPr>
        <p:spPr bwMode="auto">
          <a:xfrm flipH="1">
            <a:off x="6019800" y="2057400"/>
            <a:ext cx="3810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49" name="Line 45"/>
          <p:cNvSpPr>
            <a:spLocks noChangeShapeType="1"/>
          </p:cNvSpPr>
          <p:nvPr/>
        </p:nvSpPr>
        <p:spPr bwMode="auto">
          <a:xfrm flipV="1">
            <a:off x="1752600" y="4267200"/>
            <a:ext cx="19050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0" name="Line 46"/>
          <p:cNvSpPr>
            <a:spLocks noChangeShapeType="1"/>
          </p:cNvSpPr>
          <p:nvPr/>
        </p:nvSpPr>
        <p:spPr bwMode="auto">
          <a:xfrm>
            <a:off x="1752600" y="4114800"/>
            <a:ext cx="23622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1" name="Line 47"/>
          <p:cNvSpPr>
            <a:spLocks noChangeShapeType="1"/>
          </p:cNvSpPr>
          <p:nvPr/>
        </p:nvSpPr>
        <p:spPr bwMode="auto">
          <a:xfrm>
            <a:off x="1295400" y="2819400"/>
            <a:ext cx="2819400" cy="1981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2" name="Line 48"/>
          <p:cNvSpPr>
            <a:spLocks noChangeShapeType="1"/>
          </p:cNvSpPr>
          <p:nvPr/>
        </p:nvSpPr>
        <p:spPr bwMode="auto">
          <a:xfrm>
            <a:off x="1752600" y="4419600"/>
            <a:ext cx="2362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3" name="Line 49"/>
          <p:cNvSpPr>
            <a:spLocks noChangeShapeType="1"/>
          </p:cNvSpPr>
          <p:nvPr/>
        </p:nvSpPr>
        <p:spPr bwMode="auto">
          <a:xfrm flipV="1">
            <a:off x="1752600" y="3657600"/>
            <a:ext cx="28194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4" name="Freeform 50"/>
          <p:cNvSpPr>
            <a:spLocks/>
          </p:cNvSpPr>
          <p:nvPr/>
        </p:nvSpPr>
        <p:spPr bwMode="auto">
          <a:xfrm>
            <a:off x="1752600" y="3800475"/>
            <a:ext cx="3652838" cy="369888"/>
          </a:xfrm>
          <a:custGeom>
            <a:avLst/>
            <a:gdLst>
              <a:gd name="T0" fmla="*/ 0 w 2301"/>
              <a:gd name="T1" fmla="*/ 2147483647 h 233"/>
              <a:gd name="T2" fmla="*/ 2147483647 w 2301"/>
              <a:gd name="T3" fmla="*/ 2147483647 h 233"/>
              <a:gd name="T4" fmla="*/ 2147483647 w 2301"/>
              <a:gd name="T5" fmla="*/ 2147483647 h 233"/>
              <a:gd name="T6" fmla="*/ 0 60000 65536"/>
              <a:gd name="T7" fmla="*/ 0 60000 65536"/>
              <a:gd name="T8" fmla="*/ 0 60000 65536"/>
              <a:gd name="T9" fmla="*/ 0 w 2301"/>
              <a:gd name="T10" fmla="*/ 0 h 233"/>
              <a:gd name="T11" fmla="*/ 2301 w 2301"/>
              <a:gd name="T12" fmla="*/ 233 h 2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1" h="233">
                <a:moveTo>
                  <a:pt x="0" y="198"/>
                </a:moveTo>
                <a:cubicBezTo>
                  <a:pt x="456" y="102"/>
                  <a:pt x="913" y="0"/>
                  <a:pt x="1296" y="6"/>
                </a:cubicBezTo>
                <a:cubicBezTo>
                  <a:pt x="1679" y="12"/>
                  <a:pt x="2092" y="186"/>
                  <a:pt x="2301" y="233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5" name="Line 51"/>
          <p:cNvSpPr>
            <a:spLocks noChangeShapeType="1"/>
          </p:cNvSpPr>
          <p:nvPr/>
        </p:nvSpPr>
        <p:spPr bwMode="auto">
          <a:xfrm>
            <a:off x="1295400" y="2209800"/>
            <a:ext cx="4114800" cy="190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3156" name="Freeform 52"/>
          <p:cNvSpPr>
            <a:spLocks/>
          </p:cNvSpPr>
          <p:nvPr/>
        </p:nvSpPr>
        <p:spPr bwMode="auto">
          <a:xfrm>
            <a:off x="1752600" y="3848100"/>
            <a:ext cx="3581400" cy="571500"/>
          </a:xfrm>
          <a:custGeom>
            <a:avLst/>
            <a:gdLst>
              <a:gd name="T0" fmla="*/ 0 w 2256"/>
              <a:gd name="T1" fmla="*/ 2147483647 h 360"/>
              <a:gd name="T2" fmla="*/ 2147483647 w 2256"/>
              <a:gd name="T3" fmla="*/ 2147483647 h 360"/>
              <a:gd name="T4" fmla="*/ 2147483647 w 2256"/>
              <a:gd name="T5" fmla="*/ 2147483647 h 360"/>
              <a:gd name="T6" fmla="*/ 0 60000 65536"/>
              <a:gd name="T7" fmla="*/ 0 60000 65536"/>
              <a:gd name="T8" fmla="*/ 0 60000 65536"/>
              <a:gd name="T9" fmla="*/ 0 w 2256"/>
              <a:gd name="T10" fmla="*/ 0 h 360"/>
              <a:gd name="T11" fmla="*/ 2256 w 2256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360">
                <a:moveTo>
                  <a:pt x="0" y="360"/>
                </a:moveTo>
                <a:cubicBezTo>
                  <a:pt x="388" y="204"/>
                  <a:pt x="776" y="48"/>
                  <a:pt x="1152" y="24"/>
                </a:cubicBezTo>
                <a:cubicBezTo>
                  <a:pt x="1528" y="0"/>
                  <a:pt x="1892" y="108"/>
                  <a:pt x="2256" y="216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3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83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83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83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83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83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83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83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83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583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83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83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83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583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583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583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583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83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15831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583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583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583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583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583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83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1583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1583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583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1583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583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1583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1583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1583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83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158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2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583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583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9" dur="500"/>
                                        <p:tgtEl>
                                          <p:spTgt spid="1583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58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58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583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1583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1583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583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158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3116" grpId="0"/>
      <p:bldP spid="1583128" grpId="0" animBg="1"/>
      <p:bldP spid="1583129" grpId="0" animBg="1"/>
      <p:bldP spid="1583130" grpId="0" animBg="1"/>
      <p:bldP spid="1583130" grpId="1" animBg="1"/>
      <p:bldP spid="1583130" grpId="2" animBg="1"/>
      <p:bldP spid="1583130" grpId="3" animBg="1"/>
      <p:bldP spid="1583131" grpId="0" animBg="1"/>
      <p:bldP spid="1583131" grpId="1" animBg="1"/>
      <p:bldP spid="1583131" grpId="2" animBg="1"/>
      <p:bldP spid="1583131" grpId="3" animBg="1"/>
      <p:bldP spid="1583132" grpId="0" animBg="1"/>
      <p:bldP spid="1583132" grpId="1" animBg="1"/>
      <p:bldP spid="1583133" grpId="0" animBg="1"/>
      <p:bldP spid="1583133" grpId="1" animBg="1"/>
      <p:bldP spid="1583134" grpId="0" animBg="1"/>
      <p:bldP spid="1583134" grpId="1" animBg="1"/>
      <p:bldP spid="1583135" grpId="0" animBg="1"/>
      <p:bldP spid="1583135" grpId="1" animBg="1"/>
      <p:bldP spid="1583138" grpId="0" animBg="1"/>
      <p:bldP spid="1583139" grpId="0" animBg="1"/>
      <p:bldP spid="1583139" grpId="1" animBg="1"/>
      <p:bldP spid="1583139" grpId="2" animBg="1"/>
      <p:bldP spid="1583139" grpId="3" animBg="1"/>
      <p:bldP spid="1583139" grpId="4" animBg="1"/>
      <p:bldP spid="1583140" grpId="0" animBg="1"/>
      <p:bldP spid="1583140" grpId="1" animBg="1"/>
      <p:bldP spid="1583140" grpId="2" animBg="1"/>
      <p:bldP spid="1583140" grpId="3" animBg="1"/>
      <p:bldP spid="1583140" grpId="4" animBg="1"/>
      <p:bldP spid="1583141" grpId="0" animBg="1"/>
      <p:bldP spid="1583141" grpId="1" animBg="1"/>
      <p:bldP spid="1583142" grpId="0" animBg="1"/>
      <p:bldP spid="1583142" grpId="1" animBg="1"/>
      <p:bldP spid="1583143" grpId="0" animBg="1"/>
      <p:bldP spid="1583143" grpId="1" animBg="1"/>
      <p:bldP spid="1583144" grpId="0" animBg="1"/>
      <p:bldP spid="1583144" grpId="1" animBg="1"/>
      <p:bldP spid="1583145" grpId="0" animBg="1"/>
      <p:bldP spid="1583145" grpId="1" animBg="1"/>
      <p:bldP spid="1583149" grpId="0" animBg="1"/>
      <p:bldP spid="1583149" grpId="1" animBg="1"/>
      <p:bldP spid="1583150" grpId="0" animBg="1"/>
      <p:bldP spid="1583150" grpId="1" animBg="1"/>
      <p:bldP spid="1583151" grpId="0" animBg="1"/>
      <p:bldP spid="1583151" grpId="1" animBg="1"/>
      <p:bldP spid="1583152" grpId="0" animBg="1"/>
      <p:bldP spid="1583152" grpId="1" animBg="1"/>
      <p:bldP spid="1583153" grpId="0" animBg="1"/>
      <p:bldP spid="1583153" grpId="1" animBg="1"/>
      <p:bldP spid="1583154" grpId="0" animBg="1"/>
      <p:bldP spid="1583154" grpId="1" animBg="1"/>
      <p:bldP spid="1583155" grpId="0" animBg="1"/>
      <p:bldP spid="1583155" grpId="1" animBg="1"/>
      <p:bldP spid="158315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5122CF3-9F3E-734D-B658-FFF647443537}" type="slidenum">
              <a:rPr lang="en-US" sz="1400">
                <a:latin typeface="Arial" charset="0"/>
              </a:rPr>
              <a:pPr eaLnBrk="1" hangingPunct="1"/>
              <a:t>61</a:t>
            </a:fld>
            <a:endParaRPr lang="en-US" sz="1400">
              <a:latin typeface="Arial" charset="0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26: BST Run-times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029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So how long will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getEntry()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(and contains()),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add()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remove()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take to run?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It is clear that they are all proportional in run-time to the height of the tree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So if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BST is balanced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getEntry(), add() and remove() will all be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O(log</a:t>
            </a:r>
            <a:r>
              <a:rPr lang="en-US" baseline="-25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2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N)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If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BST is very unbalanced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getEntry(), add() and remove() will all be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O(N)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Given normal use, the tree tends to stay balanced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However, it could be unbalanced if the data is inserted in a particular way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Ex: If we do add()s of sorted data from a file</a:t>
            </a:r>
          </a:p>
        </p:txBody>
      </p:sp>
    </p:spTree>
    <p:extLst>
      <p:ext uri="{BB962C8B-B14F-4D97-AF65-F5344CB8AC3E}">
        <p14:creationId xmlns:p14="http://schemas.microsoft.com/office/powerpoint/2010/main" val="17946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8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58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58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644C1EA-254D-4E42-99EE-494ED7CBDDB5}" type="slidenum">
              <a:rPr lang="en-US" sz="1400">
                <a:latin typeface="Arial" charset="0"/>
              </a:rPr>
              <a:pPr eaLnBrk="1" hangingPunct="1"/>
              <a:t>62</a:t>
            </a:fld>
            <a:endParaRPr lang="en-US" sz="1400">
              <a:latin typeface="Arial" charset="0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26: BST Run-times</a:t>
            </a:r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Thus, in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AVERAGE CASE</a:t>
            </a:r>
            <a:r>
              <a:rPr lang="en-US" dirty="0">
                <a:latin typeface="Tahoma" charset="0"/>
                <a:ea typeface="ＭＳ Ｐゴシック" charset="0"/>
              </a:rPr>
              <a:t>, BST give us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O(log</a:t>
            </a:r>
            <a:r>
              <a:rPr lang="en-US" baseline="-250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N)</a:t>
            </a:r>
            <a:r>
              <a:rPr lang="en-US" dirty="0">
                <a:latin typeface="Tahoma" charset="0"/>
                <a:ea typeface="ＭＳ Ｐゴシック" charset="0"/>
              </a:rPr>
              <a:t> for Find, Insert and Delete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In 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WORST CASE</a:t>
            </a:r>
            <a:r>
              <a:rPr lang="en-US" dirty="0">
                <a:latin typeface="Tahoma" charset="0"/>
                <a:ea typeface="ＭＳ Ｐゴシック" charset="0"/>
              </a:rPr>
              <a:t>, BST gives us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O(N)</a:t>
            </a:r>
            <a:r>
              <a:rPr lang="en-US" dirty="0">
                <a:latin typeface="Tahoma" charset="0"/>
                <a:ea typeface="ＭＳ Ｐゴシック" charset="0"/>
              </a:rPr>
              <a:t> for Find, Insert and Delete</a:t>
            </a: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 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  <a:cs typeface="ＭＳ Ｐゴシック" charset="0"/>
              </a:rPr>
              <a:t>how does a BST compare to a Sorted array or </a:t>
            </a:r>
            <a:r>
              <a:rPr lang="en-US" dirty="0" err="1">
                <a:solidFill>
                  <a:srgbClr val="008000"/>
                </a:solidFill>
                <a:latin typeface="Tahoma" charset="0"/>
                <a:ea typeface="ＭＳ Ｐゴシック" charset="0"/>
                <a:cs typeface="ＭＳ Ｐゴシック" charset="0"/>
              </a:rPr>
              <a:t>ArrayList</a:t>
            </a:r>
            <a:r>
              <a:rPr lang="en-US" dirty="0">
                <a:solidFill>
                  <a:srgbClr val="008000"/>
                </a:solidFill>
                <a:latin typeface="Tahoma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Recall that a sorted array gives us (average)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O(log</a:t>
            </a:r>
            <a:r>
              <a:rPr lang="en-US" baseline="-25000" dirty="0">
                <a:latin typeface="Tahoma" charset="0"/>
                <a:ea typeface="ＭＳ Ｐゴシック" charset="0"/>
              </a:rPr>
              <a:t>2</a:t>
            </a:r>
            <a:r>
              <a:rPr lang="en-US" dirty="0">
                <a:latin typeface="Tahoma" charset="0"/>
                <a:ea typeface="ＭＳ Ｐゴシック" charset="0"/>
              </a:rPr>
              <a:t>N) to find an item using binary search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O(N) to add or remove an item (due to shifting)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Thus, in the average case, BST is better for Insert and Delete and about the same for Find</a:t>
            </a:r>
          </a:p>
          <a:p>
            <a:pPr lvl="2" eaLnBrk="1" hangingPunct="1"/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8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964ED94-379F-0043-8D7A-B6BAE4ED00F7}" type="slidenum">
              <a:rPr lang="en-US" sz="1400">
                <a:latin typeface="Arial" charset="0"/>
              </a:rPr>
              <a:pPr eaLnBrk="1" hangingPunct="1"/>
              <a:t>63</a:t>
            </a:fld>
            <a:endParaRPr lang="en-US" sz="1400">
              <a:latin typeface="Arial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26: Balanced BSTs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"On average", a BST will remain balanced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But it is possible for it to become unbalanced, yielding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worst case</a:t>
            </a:r>
            <a:r>
              <a:rPr lang="en-US">
                <a:latin typeface="Tahoma" charset="0"/>
                <a:ea typeface="ＭＳ Ｐゴシック" charset="0"/>
              </a:rPr>
              <a:t> run-times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Can we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guarantee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that the tree remains balanced? 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Yes, for example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AVL Tree </a:t>
            </a:r>
            <a:r>
              <a:rPr lang="en-US">
                <a:latin typeface="Tahoma" charset="0"/>
                <a:ea typeface="ＭＳ Ｐゴシック" charset="0"/>
              </a:rPr>
              <a:t>(Chapter 27)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When Inserts or Deletes are done, nodes may be "rotated" to ensure that the tree remains balanced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However, these rotations add overhead to the operations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we time the operations, on average it is actually slower than the regular BST</a:t>
            </a:r>
          </a:p>
        </p:txBody>
      </p:sp>
    </p:spTree>
    <p:extLst>
      <p:ext uri="{BB962C8B-B14F-4D97-AF65-F5344CB8AC3E}">
        <p14:creationId xmlns:p14="http://schemas.microsoft.com/office/powerpoint/2010/main" val="133166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8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8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8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8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4A78C40-C149-F943-864F-868C22EF49A9}" type="slidenum">
              <a:rPr lang="en-US" sz="1400">
                <a:latin typeface="Arial" charset="0"/>
              </a:rPr>
              <a:pPr eaLnBrk="1" hangingPunct="1"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Intro to Trees</a:t>
            </a:r>
          </a:p>
        </p:txBody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029200"/>
          </a:xfrm>
        </p:spPr>
        <p:txBody>
          <a:bodyPr/>
          <a:lstStyle/>
          <a:p>
            <a:pPr marL="571500" indent="-571500"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do we represent an arbitrary tree?</a:t>
            </a:r>
          </a:p>
          <a:p>
            <a:pPr marL="952500" lvl="1" indent="-495300" eaLnBrk="1" hangingPunct="1">
              <a:buFont typeface="Marlett" charset="0"/>
              <a:buAutoNum type="arabicParenR"/>
            </a:pPr>
            <a:r>
              <a:rPr lang="en-US" dirty="0">
                <a:latin typeface="Tahoma" charset="0"/>
                <a:ea typeface="ＭＳ Ｐゴシック" charset="0"/>
              </a:rPr>
              <a:t>We can have a node with data and an </a:t>
            </a:r>
            <a:r>
              <a:rPr lang="en-US" i="1" dirty="0">
                <a:latin typeface="Tahoma" charset="0"/>
                <a:ea typeface="ＭＳ Ｐゴシック" charset="0"/>
              </a:rPr>
              <a:t>adjacency list</a:t>
            </a:r>
            <a:r>
              <a:rPr lang="en-US" dirty="0">
                <a:latin typeface="Tahoma" charset="0"/>
                <a:ea typeface="ＭＳ Ｐゴシック" charset="0"/>
              </a:rPr>
              <a:t> of children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Draw on board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Note that the number of children can be arbitrary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List could be long if node has many children</a:t>
            </a:r>
          </a:p>
          <a:p>
            <a:pPr marL="952500" lvl="1" indent="-495300" eaLnBrk="1" hangingPunct="1">
              <a:buFont typeface="Marlett" charset="0"/>
              <a:buAutoNum type="arabicParenR"/>
            </a:pPr>
            <a:r>
              <a:rPr lang="en-US" dirty="0">
                <a:latin typeface="Tahoma" charset="0"/>
                <a:ea typeface="ＭＳ Ｐゴシック" charset="0"/>
              </a:rPr>
              <a:t>We can have a node with data, and two references, 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One to left child and one to right sibling</a:t>
            </a:r>
          </a:p>
          <a:p>
            <a:pPr marL="1752600" lvl="3" indent="-381000" eaLnBrk="1" hangingPunct="1"/>
            <a:r>
              <a:rPr lang="en-US" dirty="0">
                <a:latin typeface="Tahoma" charset="0"/>
                <a:ea typeface="ＭＳ Ｐゴシック" charset="0"/>
              </a:rPr>
              <a:t>Draw on board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Number of children can still be arbitrary</a:t>
            </a:r>
          </a:p>
          <a:p>
            <a:pPr marL="1790700" lvl="3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List can still be long</a:t>
            </a:r>
          </a:p>
          <a:p>
            <a:pPr marL="1333500" lvl="2" indent="-419100" eaLnBrk="1" hangingPunct="1"/>
            <a:r>
              <a:rPr lang="en-US" dirty="0">
                <a:latin typeface="Tahoma" charset="0"/>
                <a:ea typeface="ＭＳ Ｐゴシック" charset="0"/>
              </a:rPr>
              <a:t>Shows the levels of the tree better</a:t>
            </a:r>
          </a:p>
        </p:txBody>
      </p:sp>
    </p:spTree>
    <p:extLst>
      <p:ext uri="{BB962C8B-B14F-4D97-AF65-F5344CB8AC3E}">
        <p14:creationId xmlns:p14="http://schemas.microsoft.com/office/powerpoint/2010/main" val="11821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8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8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8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8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8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8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8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9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8EB89B-E110-8443-A28A-2484544A913E}" type="slidenum">
              <a:rPr lang="en-US" sz="1400">
                <a:latin typeface="Arial" charset="0"/>
              </a:rPr>
              <a:pPr eaLnBrk="1" hangingPunct="1"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Binary Trees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 many applications, we can limit the structure of our tree somewhat</a:t>
            </a:r>
          </a:p>
          <a:p>
            <a:pPr marL="952500" lvl="1" indent="-495300" eaLnBrk="1" hangingPunct="1"/>
            <a:r>
              <a:rPr lang="en-US">
                <a:latin typeface="Tahoma" charset="0"/>
                <a:ea typeface="ＭＳ Ｐゴシック" charset="0"/>
              </a:rPr>
              <a:t>BINARY TREE</a:t>
            </a:r>
          </a:p>
          <a:p>
            <a:pPr marL="1333500" lvl="2" indent="-419100" eaLnBrk="1" hangingPunct="1"/>
            <a:r>
              <a:rPr lang="en-US">
                <a:latin typeface="Tahoma" charset="0"/>
                <a:ea typeface="ＭＳ Ｐゴシック" charset="0"/>
              </a:rPr>
              <a:t>A tree such that all nodes have 0, 1, or 2 children</a:t>
            </a:r>
          </a:p>
          <a:p>
            <a:pPr marL="952500" lvl="1" indent="-495300" eaLnBrk="1" hangingPunct="1"/>
            <a:r>
              <a:rPr lang="en-US">
                <a:latin typeface="Tahoma" charset="0"/>
                <a:ea typeface="ＭＳ Ｐゴシック" charset="0"/>
              </a:rPr>
              <a:t>Recursive definition:</a:t>
            </a:r>
          </a:p>
          <a:p>
            <a:pPr marL="1333500" lvl="2" indent="-419100" eaLnBrk="1" hangingPunct="1">
              <a:buFont typeface="Arial" charset="0"/>
              <a:buNone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T is a binary tree</a:t>
            </a:r>
            <a:r>
              <a:rPr lang="en-US">
                <a:latin typeface="Tahoma" charset="0"/>
                <a:ea typeface="ＭＳ Ｐゴシック" charset="0"/>
              </a:rPr>
              <a:t> if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>
                <a:latin typeface="Tahoma" charset="0"/>
                <a:ea typeface="ＭＳ Ｐゴシック" charset="0"/>
              </a:rPr>
              <a:t>T is empty (base case) or</a:t>
            </a:r>
          </a:p>
          <a:p>
            <a:pPr marL="1752600" lvl="3" indent="-381000" eaLnBrk="1" hangingPunct="1">
              <a:buFontTx/>
              <a:buAutoNum type="arabicParenR"/>
            </a:pPr>
            <a:r>
              <a:rPr lang="en-US">
                <a:latin typeface="Tahoma" charset="0"/>
                <a:ea typeface="ＭＳ Ｐゴシック" charset="0"/>
              </a:rPr>
              <a:t>T is a node with the following structure</a:t>
            </a:r>
          </a:p>
          <a:p>
            <a:pPr marL="2171700" lvl="4" indent="-342900" eaLnBrk="1" hangingPunct="1">
              <a:buFont typeface="Arial" charset="0"/>
              <a:buChar char="–"/>
            </a:pPr>
            <a:endParaRPr lang="en-US">
              <a:latin typeface="Tahoma" charset="0"/>
              <a:ea typeface="ＭＳ Ｐゴシック" charset="0"/>
            </a:endParaRPr>
          </a:p>
          <a:p>
            <a:pPr marL="2171700" lvl="4" indent="-342900" eaLnBrk="1" hangingPunct="1">
              <a:buFont typeface="Arial" charset="0"/>
              <a:buChar char="–"/>
            </a:pPr>
            <a:endParaRPr lang="en-US">
              <a:latin typeface="Tahoma" charset="0"/>
              <a:ea typeface="ＭＳ Ｐゴシック" charset="0"/>
            </a:endParaRPr>
          </a:p>
          <a:p>
            <a:pPr marL="2171700" lvl="4" indent="-342900" eaLnBrk="1" hangingPunct="1">
              <a:buFont typeface="Arial" charset="0"/>
              <a:buChar char="–"/>
            </a:pPr>
            <a:r>
              <a:rPr lang="en-US">
                <a:latin typeface="Tahoma" charset="0"/>
                <a:ea typeface="ＭＳ Ｐゴシック" charset="0"/>
              </a:rPr>
              <a:t>where element is some data value</a:t>
            </a:r>
          </a:p>
          <a:p>
            <a:pPr marL="2171700" lvl="4" indent="-342900" eaLnBrk="1" hangingPunct="1">
              <a:buFont typeface="Arial" charset="0"/>
              <a:buChar char="–"/>
            </a:pPr>
            <a:r>
              <a:rPr lang="en-US">
                <a:latin typeface="Tahoma" charset="0"/>
                <a:ea typeface="ＭＳ Ｐゴシック" charset="0"/>
              </a:rPr>
              <a:t>where left and right are binary trees</a:t>
            </a:r>
          </a:p>
        </p:txBody>
      </p:sp>
      <p:graphicFrame>
        <p:nvGraphicFramePr>
          <p:cNvPr id="1490948" name="Group 4"/>
          <p:cNvGraphicFramePr>
            <a:graphicFrameLocks noGrp="1"/>
          </p:cNvGraphicFramePr>
          <p:nvPr/>
        </p:nvGraphicFramePr>
        <p:xfrm>
          <a:off x="2819400" y="4648200"/>
          <a:ext cx="4191000" cy="5080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Arial" pitchFamily="-109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-109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5886" name="Rectangle 14"/>
          <p:cNvSpPr>
            <a:spLocks noChangeArrowheads="1"/>
          </p:cNvSpPr>
          <p:nvPr/>
        </p:nvSpPr>
        <p:spPr bwMode="auto">
          <a:xfrm>
            <a:off x="1447800" y="3429000"/>
            <a:ext cx="6553200" cy="2743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9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9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D951404-524E-524D-A983-D09624ED6A90}" type="slidenum">
              <a:rPr lang="en-US" sz="1400">
                <a:latin typeface="Arial" charset="0"/>
              </a:rPr>
              <a:pPr eaLnBrk="1" hangingPunct="1"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22: Binary Tree Properties</a:t>
            </a:r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162800" cy="5029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Consider a binary tree with n nodes: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Height</a:t>
            </a:r>
            <a:r>
              <a:rPr lang="en-US" dirty="0">
                <a:latin typeface="Tahoma" charset="0"/>
                <a:ea typeface="ＭＳ Ｐゴシック" charset="0"/>
              </a:rPr>
              <a:t> of the tree is the maximum number of nodes from the root to any leaf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Tree to right has a height of 6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We can also think of heights of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 err="1">
                <a:latin typeface="Tahoma" charset="0"/>
                <a:ea typeface="ＭＳ Ｐゴシック" charset="0"/>
              </a:rPr>
              <a:t>subtrees</a:t>
            </a:r>
            <a:r>
              <a:rPr lang="en-US" dirty="0">
                <a:latin typeface="Tahoma" charset="0"/>
                <a:ea typeface="ＭＳ Ｐゴシック" charset="0"/>
              </a:rPr>
              <a:t> of trees</a:t>
            </a:r>
          </a:p>
          <a:p>
            <a:pPr lvl="2" eaLnBrk="1" hangingPunct="1"/>
            <a:r>
              <a:rPr lang="en-US" dirty="0" err="1">
                <a:latin typeface="Tahoma" charset="0"/>
                <a:ea typeface="ＭＳ Ｐゴシック" charset="0"/>
              </a:rPr>
              <a:t>Subtree</a:t>
            </a:r>
            <a:r>
              <a:rPr lang="en-US" dirty="0">
                <a:latin typeface="Tahoma" charset="0"/>
                <a:ea typeface="ＭＳ Ｐゴシック" charset="0"/>
              </a:rPr>
              <a:t> rooted at X has a height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of 3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Height is an important property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Many binary tree algorithms have run-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times proportional to the tree height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Let's establish some bounds on height</a:t>
            </a:r>
          </a:p>
        </p:txBody>
      </p:sp>
      <p:sp>
        <p:nvSpPr>
          <p:cNvPr id="336900" name="Oval 4"/>
          <p:cNvSpPr>
            <a:spLocks noChangeArrowheads="1"/>
          </p:cNvSpPr>
          <p:nvPr/>
        </p:nvSpPr>
        <p:spPr bwMode="auto">
          <a:xfrm>
            <a:off x="72390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01" name="Oval 5"/>
          <p:cNvSpPr>
            <a:spLocks noChangeArrowheads="1"/>
          </p:cNvSpPr>
          <p:nvPr/>
        </p:nvSpPr>
        <p:spPr bwMode="auto">
          <a:xfrm>
            <a:off x="6553200" y="3581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02" name="Oval 6"/>
          <p:cNvSpPr>
            <a:spLocks noChangeArrowheads="1"/>
          </p:cNvSpPr>
          <p:nvPr/>
        </p:nvSpPr>
        <p:spPr bwMode="auto">
          <a:xfrm>
            <a:off x="7848600" y="3581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03" name="Oval 7"/>
          <p:cNvSpPr>
            <a:spLocks noChangeArrowheads="1"/>
          </p:cNvSpPr>
          <p:nvPr/>
        </p:nvSpPr>
        <p:spPr bwMode="auto">
          <a:xfrm>
            <a:off x="6477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04" name="Oval 8"/>
          <p:cNvSpPr>
            <a:spLocks noChangeArrowheads="1"/>
          </p:cNvSpPr>
          <p:nvPr/>
        </p:nvSpPr>
        <p:spPr bwMode="auto">
          <a:xfrm>
            <a:off x="77724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05" name="Oval 9"/>
          <p:cNvSpPr>
            <a:spLocks noChangeArrowheads="1"/>
          </p:cNvSpPr>
          <p:nvPr/>
        </p:nvSpPr>
        <p:spPr bwMode="auto">
          <a:xfrm>
            <a:off x="68580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sz="18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336906" name="Oval 10"/>
          <p:cNvSpPr>
            <a:spLocks noChangeArrowheads="1"/>
          </p:cNvSpPr>
          <p:nvPr/>
        </p:nvSpPr>
        <p:spPr bwMode="auto">
          <a:xfrm>
            <a:off x="7162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07" name="Oval 11"/>
          <p:cNvSpPr>
            <a:spLocks noChangeArrowheads="1"/>
          </p:cNvSpPr>
          <p:nvPr/>
        </p:nvSpPr>
        <p:spPr bwMode="auto">
          <a:xfrm>
            <a:off x="83058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08" name="Oval 12"/>
          <p:cNvSpPr>
            <a:spLocks noChangeArrowheads="1"/>
          </p:cNvSpPr>
          <p:nvPr/>
        </p:nvSpPr>
        <p:spPr bwMode="auto">
          <a:xfrm>
            <a:off x="6172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09" name="Oval 13"/>
          <p:cNvSpPr>
            <a:spLocks noChangeArrowheads="1"/>
          </p:cNvSpPr>
          <p:nvPr/>
        </p:nvSpPr>
        <p:spPr bwMode="auto">
          <a:xfrm>
            <a:off x="86106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10" name="Oval 14"/>
          <p:cNvSpPr>
            <a:spLocks noChangeArrowheads="1"/>
          </p:cNvSpPr>
          <p:nvPr/>
        </p:nvSpPr>
        <p:spPr bwMode="auto">
          <a:xfrm>
            <a:off x="8001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11" name="Line 15"/>
          <p:cNvSpPr>
            <a:spLocks noChangeShapeType="1"/>
          </p:cNvSpPr>
          <p:nvPr/>
        </p:nvSpPr>
        <p:spPr bwMode="auto">
          <a:xfrm flipH="1">
            <a:off x="6781800" y="3352800"/>
            <a:ext cx="457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2" name="Line 16"/>
          <p:cNvSpPr>
            <a:spLocks noChangeShapeType="1"/>
          </p:cNvSpPr>
          <p:nvPr/>
        </p:nvSpPr>
        <p:spPr bwMode="auto">
          <a:xfrm flipH="1">
            <a:off x="6400800" y="38100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3" name="Line 17"/>
          <p:cNvSpPr>
            <a:spLocks noChangeShapeType="1"/>
          </p:cNvSpPr>
          <p:nvPr/>
        </p:nvSpPr>
        <p:spPr bwMode="auto">
          <a:xfrm>
            <a:off x="6705600" y="38100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 flipH="1">
            <a:off x="6629400" y="4343400"/>
            <a:ext cx="304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>
            <a:off x="7010400" y="43434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6" name="Line 20"/>
          <p:cNvSpPr>
            <a:spLocks noChangeShapeType="1"/>
          </p:cNvSpPr>
          <p:nvPr/>
        </p:nvSpPr>
        <p:spPr bwMode="auto">
          <a:xfrm>
            <a:off x="7467600" y="3352800"/>
            <a:ext cx="3810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7" name="Line 21"/>
          <p:cNvSpPr>
            <a:spLocks noChangeShapeType="1"/>
          </p:cNvSpPr>
          <p:nvPr/>
        </p:nvSpPr>
        <p:spPr bwMode="auto">
          <a:xfrm>
            <a:off x="8077200" y="38100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8" name="Line 22"/>
          <p:cNvSpPr>
            <a:spLocks noChangeShapeType="1"/>
          </p:cNvSpPr>
          <p:nvPr/>
        </p:nvSpPr>
        <p:spPr bwMode="auto">
          <a:xfrm flipH="1">
            <a:off x="8153400" y="43434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19" name="Line 23"/>
          <p:cNvSpPr>
            <a:spLocks noChangeShapeType="1"/>
          </p:cNvSpPr>
          <p:nvPr/>
        </p:nvSpPr>
        <p:spPr bwMode="auto">
          <a:xfrm>
            <a:off x="8458200" y="43434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0" name="Line 24"/>
          <p:cNvSpPr>
            <a:spLocks noChangeShapeType="1"/>
          </p:cNvSpPr>
          <p:nvPr/>
        </p:nvSpPr>
        <p:spPr bwMode="auto">
          <a:xfrm flipH="1">
            <a:off x="7924800" y="4953000"/>
            <a:ext cx="152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1" name="Oval 25"/>
          <p:cNvSpPr>
            <a:spLocks noChangeArrowheads="1"/>
          </p:cNvSpPr>
          <p:nvPr/>
        </p:nvSpPr>
        <p:spPr bwMode="auto">
          <a:xfrm>
            <a:off x="8077200" y="586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>
            <a:off x="7924800" y="55626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3" name="Oval 27"/>
          <p:cNvSpPr>
            <a:spLocks noChangeArrowheads="1"/>
          </p:cNvSpPr>
          <p:nvPr/>
        </p:nvSpPr>
        <p:spPr bwMode="auto">
          <a:xfrm>
            <a:off x="69342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924" name="Line 28"/>
          <p:cNvSpPr>
            <a:spLocks noChangeShapeType="1"/>
          </p:cNvSpPr>
          <p:nvPr/>
        </p:nvSpPr>
        <p:spPr bwMode="auto">
          <a:xfrm flipH="1">
            <a:off x="7086600" y="4953000"/>
            <a:ext cx="152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9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9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9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9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9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9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Office\Templates\1033\Generic.pot</Template>
  <TotalTime>40366</TotalTime>
  <Words>5356</Words>
  <Application>Microsoft Office PowerPoint</Application>
  <PresentationFormat>On-screen Show (4:3)</PresentationFormat>
  <Paragraphs>851</Paragraphs>
  <Slides>63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Courier New</vt:lpstr>
      <vt:lpstr>Lucida Grande</vt:lpstr>
      <vt:lpstr>Marlett</vt:lpstr>
      <vt:lpstr>Tahoma</vt:lpstr>
      <vt:lpstr>Times New Roman</vt:lpstr>
      <vt:lpstr>Generic</vt:lpstr>
      <vt:lpstr>PowerPoint Presentation</vt:lpstr>
      <vt:lpstr>PowerPoint Presentation</vt:lpstr>
      <vt:lpstr>Lecture 22: Intro to Trees</vt:lpstr>
      <vt:lpstr>Lecture 22: Intro to Trees</vt:lpstr>
      <vt:lpstr>Lecture 22: Intro to Trees</vt:lpstr>
      <vt:lpstr>Lecture 22: Intro to Trees</vt:lpstr>
      <vt:lpstr>Lecture 22: Intro to Trees</vt:lpstr>
      <vt:lpstr>Lecture 22: Binary Trees</vt:lpstr>
      <vt:lpstr>Lecture 22: Binary Tree Properties</vt:lpstr>
      <vt:lpstr>Lecture 22: Binary Tree Properties</vt:lpstr>
      <vt:lpstr>Lecture 22: Binary Tree Properties</vt:lpstr>
      <vt:lpstr>Lecture 22: Binary Tree Properties</vt:lpstr>
      <vt:lpstr>Lecture 22: Binary Tree Properties</vt:lpstr>
      <vt:lpstr>Lecture 22: Binary Tree Properties</vt:lpstr>
      <vt:lpstr>Lecture 23: Height of a Binary Tree</vt:lpstr>
      <vt:lpstr>Lecture 23: Height of a Binary Tree </vt:lpstr>
      <vt:lpstr>Lecture 23: Representing a Binary Tree</vt:lpstr>
      <vt:lpstr>Lecture 23: Representing a Binary Tree</vt:lpstr>
      <vt:lpstr>Lecture 23: Representing a Binary Tree</vt:lpstr>
      <vt:lpstr>Lecture 23: Representing a Binary Tree</vt:lpstr>
      <vt:lpstr>Lecture 23: Representing a Binary Tree</vt:lpstr>
      <vt:lpstr>Lecture 23: Representing a Binary Tree</vt:lpstr>
      <vt:lpstr>Lecture 23: Representing a Binary Tree </vt:lpstr>
      <vt:lpstr>Lecture 23: Representing a Binary Tree</vt:lpstr>
      <vt:lpstr>Lecture 23: Representing a Binary Tree</vt:lpstr>
      <vt:lpstr>Lecture 23: Implementing Some Operations</vt:lpstr>
      <vt:lpstr>Lecture 23: Implementing Some Operations</vt:lpstr>
      <vt:lpstr>Lecture 23: Implementing Some Operations</vt:lpstr>
      <vt:lpstr>Lecture 23: Trace of copy() method</vt:lpstr>
      <vt:lpstr>Lecture 24: Binary Tree Traversals</vt:lpstr>
      <vt:lpstr>Lecture 24: Binary Tree Traversals</vt:lpstr>
      <vt:lpstr>Lecture 24: Binary Tree Traversals</vt:lpstr>
      <vt:lpstr>Lecture 24: Binary Tree Traversals</vt:lpstr>
      <vt:lpstr>Lecture 24: Binary Tree Traversals</vt:lpstr>
      <vt:lpstr>Lecture 24: Binary Tree Traversals</vt:lpstr>
      <vt:lpstr>Lecture 24: Binary Search Trees</vt:lpstr>
      <vt:lpstr>Lecture 24: Binary Search Trees</vt:lpstr>
      <vt:lpstr>Lecture 24: Binary Search Trees</vt:lpstr>
      <vt:lpstr>Lecture 24: BST Interface</vt:lpstr>
      <vt:lpstr>Lecture 24: BST Interface</vt:lpstr>
      <vt:lpstr>Lecture 24: BST Search</vt:lpstr>
      <vt:lpstr>Lecture 24: BST Search vs. Sorted Array Search</vt:lpstr>
      <vt:lpstr>Lecture 24: BST Search vs. Sorted Array Search</vt:lpstr>
      <vt:lpstr>Lecture 24: BST Implementation</vt:lpstr>
      <vt:lpstr>Lecture 24: BST Implementation</vt:lpstr>
      <vt:lpstr>Lecture 24: BST Implementation</vt:lpstr>
      <vt:lpstr>Lecture 25: BST Implementation</vt:lpstr>
      <vt:lpstr>Lecture 25: BST Implementation</vt:lpstr>
      <vt:lpstr>Lecture 25: BST Recursive addEntry() Method</vt:lpstr>
      <vt:lpstr>Lecture 25: BST add() Method </vt:lpstr>
      <vt:lpstr>Lecture 25: BST remove() Method</vt:lpstr>
      <vt:lpstr>Lecture 25: BST remove() Method</vt:lpstr>
      <vt:lpstr>Lecture 25: BST remove() Method</vt:lpstr>
      <vt:lpstr>Lecture 25: BST remove() Method</vt:lpstr>
      <vt:lpstr>Lecture 25: BST remove() Method</vt:lpstr>
      <vt:lpstr>Lecture 25: Deleting a Node with 2 Children from a BST</vt:lpstr>
      <vt:lpstr>Lecture 25: BST getInoderIterator() Method</vt:lpstr>
      <vt:lpstr>Lecture 25: BST getInorderIterator() Method</vt:lpstr>
      <vt:lpstr>Lecture 25: BST getInorderIterator() Method</vt:lpstr>
      <vt:lpstr>Lecture 25: BST getInorderIterator() Method</vt:lpstr>
      <vt:lpstr>Lecture 26: BST Run-times</vt:lpstr>
      <vt:lpstr>Lecture 26: BST Run-times</vt:lpstr>
      <vt:lpstr>Lecture 26: Balanced BSTs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Avery Peiffer</cp:lastModifiedBy>
  <cp:revision>3104</cp:revision>
  <cp:lastPrinted>1601-01-01T00:00:00Z</cp:lastPrinted>
  <dcterms:created xsi:type="dcterms:W3CDTF">1601-01-01T00:00:00Z</dcterms:created>
  <dcterms:modified xsi:type="dcterms:W3CDTF">2019-03-18T19:05:31Z</dcterms:modified>
</cp:coreProperties>
</file>