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1"/>
  </p:notesMasterIdLst>
  <p:sldIdLst>
    <p:sldId id="256" r:id="rId2"/>
    <p:sldId id="460" r:id="rId3"/>
    <p:sldId id="475" r:id="rId4"/>
    <p:sldId id="476" r:id="rId5"/>
    <p:sldId id="477" r:id="rId6"/>
    <p:sldId id="478" r:id="rId7"/>
    <p:sldId id="479" r:id="rId8"/>
    <p:sldId id="480" r:id="rId9"/>
    <p:sldId id="496" r:id="rId10"/>
    <p:sldId id="465" r:id="rId11"/>
    <p:sldId id="467" r:id="rId12"/>
    <p:sldId id="472" r:id="rId13"/>
    <p:sldId id="485" r:id="rId14"/>
    <p:sldId id="484" r:id="rId15"/>
    <p:sldId id="482" r:id="rId16"/>
    <p:sldId id="466" r:id="rId17"/>
    <p:sldId id="470" r:id="rId18"/>
    <p:sldId id="490" r:id="rId19"/>
    <p:sldId id="468" r:id="rId20"/>
    <p:sldId id="489" r:id="rId21"/>
    <p:sldId id="497" r:id="rId22"/>
    <p:sldId id="498" r:id="rId23"/>
    <p:sldId id="488" r:id="rId24"/>
    <p:sldId id="487" r:id="rId25"/>
    <p:sldId id="492" r:id="rId26"/>
    <p:sldId id="491" r:id="rId27"/>
    <p:sldId id="493" r:id="rId28"/>
    <p:sldId id="494" r:id="rId29"/>
    <p:sldId id="495" r:id="rId30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3EDCCA-B4C6-9A43-BE64-2EB9DC47F8CD}">
          <p14:sldIdLst>
            <p14:sldId id="256"/>
          </p14:sldIdLst>
        </p14:section>
        <p14:section name="Administrivia" id="{4F84792A-A508-474E-893E-784387B1F8E0}">
          <p14:sldIdLst>
            <p14:sldId id="460"/>
            <p14:sldId id="475"/>
            <p14:sldId id="476"/>
            <p14:sldId id="477"/>
            <p14:sldId id="478"/>
            <p14:sldId id="479"/>
            <p14:sldId id="480"/>
            <p14:sldId id="496"/>
          </p14:sldIdLst>
        </p14:section>
        <p14:section name="Hello, world" id="{C937A42E-3768-1542-9BC1-E41F9504E52D}">
          <p14:sldIdLst>
            <p14:sldId id="465"/>
            <p14:sldId id="467"/>
            <p14:sldId id="472"/>
            <p14:sldId id="485"/>
            <p14:sldId id="484"/>
          </p14:sldIdLst>
        </p14:section>
        <p14:section name="C Basics" id="{7F421EAD-6D4A-AE45-9502-046A819689DD}">
          <p14:sldIdLst>
            <p14:sldId id="482"/>
            <p14:sldId id="466"/>
            <p14:sldId id="470"/>
            <p14:sldId id="490"/>
            <p14:sldId id="468"/>
            <p14:sldId id="489"/>
            <p14:sldId id="497"/>
            <p14:sldId id="498"/>
          </p14:sldIdLst>
        </p14:section>
        <p14:section name="Input and output" id="{F2EA6A65-C3ED-1844-8220-2A3D043DF4C9}">
          <p14:sldIdLst>
            <p14:sldId id="488"/>
            <p14:sldId id="487"/>
            <p14:sldId id="492"/>
            <p14:sldId id="491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95B3D7"/>
    <a:srgbClr val="9DE68C"/>
    <a:srgbClr val="C2F67C"/>
    <a:srgbClr val="F27C7C"/>
    <a:srgbClr val="D99694"/>
    <a:srgbClr val="FF0000"/>
    <a:srgbClr val="00B05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0730" autoAdjust="0"/>
  </p:normalViewPr>
  <p:slideViewPr>
    <p:cSldViewPr>
      <p:cViewPr varScale="1">
        <p:scale>
          <a:sx n="88" d="100"/>
          <a:sy n="88" d="100"/>
        </p:scale>
        <p:origin x="1469" y="91"/>
      </p:cViewPr>
      <p:guideLst>
        <p:guide orient="horz" pos="180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93253-51AE-4C40-AB6B-AA3A7DF4D21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729AB-B77D-48AE-AA10-D1BD2B4D0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6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-Wall</a:t>
            </a:r>
            <a:r>
              <a:rPr lang="en-US" baseline="0" dirty="0"/>
              <a:t> and -</a:t>
            </a:r>
            <a:r>
              <a:rPr lang="en-US" baseline="0" dirty="0" err="1"/>
              <a:t>Werror</a:t>
            </a:r>
            <a:r>
              <a:rPr lang="en-US" baseline="0" dirty="0"/>
              <a:t> are good habits </a:t>
            </a:r>
            <a:r>
              <a:rPr lang="mr-IN" baseline="0" dirty="0"/>
              <a:t>–</a:t>
            </a:r>
            <a:r>
              <a:rPr lang="en-US" baseline="0" dirty="0"/>
              <a:t> catch lots of errors which would otherwise go unnoticed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there is</a:t>
            </a:r>
            <a:r>
              <a:rPr lang="en-US" baseline="0" dirty="0"/>
              <a:t> only one </a:t>
            </a:r>
            <a:r>
              <a:rPr lang="en-US" baseline="0" dirty="0" err="1"/>
              <a:t>thoth</a:t>
            </a:r>
            <a:r>
              <a:rPr lang="en-US" baseline="0" dirty="0"/>
              <a:t> and many of you (and many sections of 449)</a:t>
            </a:r>
          </a:p>
          <a:p>
            <a:r>
              <a:rPr lang="en-US" baseline="0" dirty="0"/>
              <a:t>- your files are stored in a third place called AFS, which is universal to </a:t>
            </a:r>
            <a:r>
              <a:rPr lang="en-US" baseline="0" dirty="0" err="1"/>
              <a:t>pitt</a:t>
            </a:r>
            <a:r>
              <a:rPr lang="en-US" baseline="0" dirty="0"/>
              <a:t> (and in fact many institutions)</a:t>
            </a:r>
          </a:p>
          <a:p>
            <a:endParaRPr lang="en-US" baseline="0" dirty="0"/>
          </a:p>
          <a:p>
            <a:r>
              <a:rPr lang="en-US" baseline="0" dirty="0"/>
              <a:t>[diagram: your computer and </a:t>
            </a:r>
            <a:r>
              <a:rPr lang="en-US" baseline="0" dirty="0" err="1"/>
              <a:t>thoth</a:t>
            </a:r>
            <a:r>
              <a:rPr lang="en-US" baseline="0" dirty="0"/>
              <a:t> are connected over the internet.]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 prints "</a:t>
            </a:r>
            <a:r>
              <a:rPr lang="en-US" dirty="0" err="1"/>
              <a:t>alue</a:t>
            </a:r>
            <a:r>
              <a:rPr lang="en-US" dirty="0"/>
              <a:t> of x is: "</a:t>
            </a:r>
          </a:p>
          <a:p>
            <a:r>
              <a:rPr lang="en-US" dirty="0"/>
              <a:t>- if you change x, it changes where in the string it starts printing, but never prints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6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kiiiiiiiind</a:t>
            </a:r>
            <a:r>
              <a:rPr lang="en-US" dirty="0"/>
              <a:t> </a:t>
            </a:r>
            <a:r>
              <a:rPr lang="en-US" dirty="0" err="1"/>
              <a:t>oooooooooooooooooof</a:t>
            </a:r>
            <a:r>
              <a:rPr lang="en-US" dirty="0"/>
              <a:t>. it's understanding how we </a:t>
            </a:r>
            <a:r>
              <a:rPr lang="en-US" i="1" dirty="0"/>
              <a:t>think </a:t>
            </a:r>
            <a:r>
              <a:rPr lang="en-US" dirty="0"/>
              <a:t>modern computers work but really there are like five more levels of</a:t>
            </a:r>
            <a:r>
              <a:rPr lang="en-US" baseline="0" dirty="0"/>
              <a:t> abstraction below that, lol</a:t>
            </a:r>
          </a:p>
          <a:p>
            <a:endParaRPr lang="en-US" baseline="0" dirty="0"/>
          </a:p>
          <a:p>
            <a:r>
              <a:rPr lang="en-US" baseline="0" dirty="0"/>
              <a:t>[photo: a bird with a strangely shaped beak and a flower whose shape matches it perfectly]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0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MS decided to never implement C99 so if you want to write C programs that</a:t>
            </a:r>
            <a:r>
              <a:rPr lang="en-US" baseline="0" dirty="0"/>
              <a:t> work on all platforms, you're stuck with ANSI C</a:t>
            </a:r>
          </a:p>
          <a:p>
            <a:r>
              <a:rPr lang="en-US" baseline="0" dirty="0"/>
              <a:t>	- or maybe that is changing? idk what MS is even doing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8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is general life advice too</a:t>
            </a:r>
          </a:p>
          <a:p>
            <a:r>
              <a:rPr lang="en-US" dirty="0"/>
              <a:t>-</a:t>
            </a:r>
            <a:r>
              <a:rPr lang="en-US" baseline="0" dirty="0"/>
              <a:t> people had OOP fever in the 90s and 00s, but we've come to realize that many of its features are more trouble than benefit</a:t>
            </a:r>
          </a:p>
          <a:p>
            <a:r>
              <a:rPr lang="en-US" baseline="0" dirty="0"/>
              <a:t>- single-paradigm languages are annoying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92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you're fuzzy on any of these, ask</a:t>
            </a:r>
            <a:r>
              <a:rPr lang="en-US" baseline="0" dirty="0"/>
              <a:t>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8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first one: that's what else </a:t>
            </a:r>
            <a:r>
              <a:rPr lang="en-US" i="0" dirty="0"/>
              <a:t>is for. it's the code that's run if the "if" condition is false.</a:t>
            </a:r>
          </a:p>
          <a:p>
            <a:r>
              <a:rPr lang="en-US" i="0" dirty="0"/>
              <a:t>- second one: there's a big difference between "sequence of ifs" and "if-else if". think about it. draw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8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4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 you can absolutely use the "wrong" specifier</a:t>
            </a:r>
          </a:p>
          <a:p>
            <a:r>
              <a:rPr lang="en-US" baseline="0" dirty="0"/>
              <a:t>- if you have -Wall on, it will complain, but otherwise, it will compile and run and do weird shit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-Wall catches</a:t>
            </a:r>
            <a:r>
              <a:rPr lang="en-US" baseline="0" dirty="0"/>
              <a:t> so many things that are absolutely errors, it's just that C lets you do virtually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5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2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dangerous because you can hand off that array to someone</a:t>
            </a:r>
            <a:r>
              <a:rPr lang="en-US" baseline="0" dirty="0"/>
              <a:t> else, and then it can disappear, and then who knows what will happen when they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45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like buying a bottle of water vs. carrying your own reusable one</a:t>
            </a:r>
          </a:p>
          <a:p>
            <a:r>
              <a:rPr lang="en-US" dirty="0"/>
              <a:t>-</a:t>
            </a:r>
            <a:r>
              <a:rPr lang="en-US" baseline="0" dirty="0"/>
              <a:t> java is like buying a bottle of water</a:t>
            </a:r>
          </a:p>
          <a:p>
            <a:r>
              <a:rPr lang="en-US" baseline="0" dirty="0"/>
              <a:t>- this is like carrying your own</a:t>
            </a:r>
          </a:p>
          <a:p>
            <a:r>
              <a:rPr lang="en-US" baseline="0" dirty="0"/>
              <a:t>- but you have to watch out who you give your bottle to, and make sure they don't overfill it!!</a:t>
            </a:r>
          </a:p>
          <a:p>
            <a:endParaRPr lang="en-US" baseline="0" dirty="0"/>
          </a:p>
          <a:p>
            <a:r>
              <a:rPr lang="en-US" baseline="0" dirty="0"/>
              <a:t>[diagram: the main function has an array of 100 characters named input. it passes that array to </a:t>
            </a:r>
            <a:r>
              <a:rPr lang="en-US" baseline="0" dirty="0" err="1"/>
              <a:t>fgets</a:t>
            </a:r>
            <a:r>
              <a:rPr lang="en-US" baseline="0" dirty="0"/>
              <a:t>. </a:t>
            </a:r>
            <a:r>
              <a:rPr lang="en-US" baseline="0" dirty="0" err="1"/>
              <a:t>fgets</a:t>
            </a:r>
            <a:r>
              <a:rPr lang="en-US" baseline="0" dirty="0"/>
              <a:t> gets the characters from the keyboard, and puts them directly into main's input array.]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very old-fashioned, shows</a:t>
            </a:r>
            <a:r>
              <a:rPr lang="en-US" baseline="0" dirty="0"/>
              <a:t> some ways of doing things which aren't recommended today</a:t>
            </a:r>
          </a:p>
          <a:p>
            <a:r>
              <a:rPr lang="en-US" baseline="0" dirty="0"/>
              <a:t>- makes reference to things that aren't true anymore (like Windows not having memory protection)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- 5 projects is too much.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"teaching" does not mean "standing up at the front of the room and reading off a slide deck"</a:t>
            </a:r>
          </a:p>
          <a:p>
            <a:r>
              <a:rPr lang="en-US" dirty="0"/>
              <a:t>	- teachers who do that and nothing more are bad teachers. </a:t>
            </a:r>
          </a:p>
          <a:p>
            <a:r>
              <a:rPr lang="en-US" dirty="0"/>
              <a:t>- I am the most important resource available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if you "help" a friend, you are only delaying their failure until a later point when it will be too late to fix the problems.</a:t>
            </a:r>
          </a:p>
          <a:p>
            <a:r>
              <a:rPr lang="en-US" dirty="0"/>
              <a:t>	- a 0 will hurt way, way more than a 60, and it'll hurt you both.</a:t>
            </a:r>
          </a:p>
          <a:p>
            <a:r>
              <a:rPr lang="en-US" dirty="0"/>
              <a:t>- don't cheat if your enrollment is contingent upon your GPA. or your ROTC training or your student visa or whatever.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syntax looks similar</a:t>
            </a:r>
            <a:r>
              <a:rPr lang="en-US" baseline="0" dirty="0"/>
              <a:t> (braces, semicolons, keywords)</a:t>
            </a:r>
          </a:p>
          <a:p>
            <a:r>
              <a:rPr lang="en-US" baseline="0" dirty="0"/>
              <a:t>+ we use some kind of "print" function to write to the console</a:t>
            </a:r>
          </a:p>
          <a:p>
            <a:r>
              <a:rPr lang="en-US" baseline="0" dirty="0"/>
              <a:t>+ we have "int"</a:t>
            </a:r>
          </a:p>
          <a:p>
            <a:r>
              <a:rPr lang="en-US" baseline="0" dirty="0"/>
              <a:t>- there's #include, which probably works something like import</a:t>
            </a:r>
            <a:br>
              <a:rPr lang="en-US" baseline="0" dirty="0"/>
            </a:br>
            <a:r>
              <a:rPr lang="en-US" baseline="0" dirty="0"/>
              <a:t>- main returns a number for some reason</a:t>
            </a:r>
          </a:p>
          <a:p>
            <a:r>
              <a:rPr lang="en-US" baseline="0" dirty="0"/>
              <a:t>- there's no String[] </a:t>
            </a:r>
            <a:r>
              <a:rPr lang="en-US" baseline="0" dirty="0" err="1"/>
              <a:t>args</a:t>
            </a:r>
            <a:r>
              <a:rPr lang="en-US" baseline="0" dirty="0"/>
              <a:t> on main</a:t>
            </a:r>
          </a:p>
          <a:p>
            <a:r>
              <a:rPr lang="en-US" baseline="0" dirty="0"/>
              <a:t>- there's no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77645"/>
            <a:ext cx="7772400" cy="14605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00700"/>
            <a:ext cx="9144000" cy="114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95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95301"/>
            <a:ext cx="8991600" cy="4801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5296960"/>
            <a:ext cx="1219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5296960"/>
            <a:ext cx="6858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hf hdr="0" dt="0"/>
  <p:txStyles>
    <p:titleStyle>
      <a:lvl1pPr algn="l" defTabSz="82296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GulimChe" pitchFamily="49" charset="-127"/>
          <a:cs typeface="MoolBoran" pitchFamily="34" charset="0"/>
        </a:defRPr>
      </a:lvl1pPr>
    </p:titleStyle>
    <p:bodyStyle>
      <a:lvl1pPr marL="204312" indent="-204312" algn="l" defTabSz="822960" rtl="0" eaLnBrk="1" latinLnBrk="0" hangingPunct="1">
        <a:spcBef>
          <a:spcPts val="0"/>
        </a:spcBef>
        <a:buSzPct val="150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5767" indent="-207170" algn="l" defTabSz="822960" rtl="0" eaLnBrk="1" latinLnBrk="0" hangingPunct="1">
        <a:spcBef>
          <a:spcPts val="0"/>
        </a:spcBef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078" indent="-205740" algn="l" defTabSz="822960" rtl="0" eaLnBrk="1" latinLnBrk="0" hangingPunct="1">
        <a:spcBef>
          <a:spcPts val="0"/>
        </a:spcBef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21532" indent="-205740" algn="l" defTabSz="822960" rtl="0" eaLnBrk="1" latinLnBrk="0" hangingPunct="1">
        <a:spcBef>
          <a:spcPts val="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205740" algn="l" defTabSz="822960" rtl="0" eaLnBrk="1" latinLnBrk="0" hangingPunct="1">
        <a:spcBef>
          <a:spcPts val="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CS/COE 0449</a:t>
            </a:r>
          </a:p>
          <a:p>
            <a:r>
              <a:rPr lang="en-US" dirty="0"/>
              <a:t>Jarrett Billingsley</a:t>
            </a:r>
          </a:p>
          <a:p>
            <a:r>
              <a:rPr lang="en-US" sz="1200" dirty="0"/>
              <a:t>don't you just feel </a:t>
            </a:r>
            <a:r>
              <a:rPr lang="en-US" sz="1200" i="1" dirty="0"/>
              <a:t>great </a:t>
            </a:r>
            <a:r>
              <a:rPr lang="en-US" sz="1200" dirty="0"/>
              <a:t>about the future?</a:t>
            </a:r>
            <a:endParaRPr lang="en-US" sz="12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329EC-C7DF-6944-83A1-AE158119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36" y="302009"/>
            <a:ext cx="2579109" cy="25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5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Hello,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splashhhhh</a:t>
            </a:r>
            <a:r>
              <a:rPr lang="en-US" dirty="0"/>
              <a:t> 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3276599"/>
          </a:xfrm>
        </p:spPr>
        <p:txBody>
          <a:bodyPr/>
          <a:lstStyle/>
          <a:p>
            <a:r>
              <a:rPr lang="en-US" dirty="0"/>
              <a:t>let's jump in the the C swimming pool </a:t>
            </a:r>
            <a:r>
              <a:rPr lang="en-US" sz="1400" dirty="0"/>
              <a:t>(code examples are on the site)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"Hello, world!\n"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return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3009900"/>
            <a:ext cx="4046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what things are similar to Java?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3581280"/>
            <a:ext cx="3355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what things are different?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4229100"/>
            <a:ext cx="5595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what do you suppose those new things do?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Falling down the rabbit hole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compile that C program, you get an executable file</a:t>
            </a:r>
          </a:p>
          <a:p>
            <a:pPr lvl="1"/>
            <a:r>
              <a:rPr lang="en-US" dirty="0"/>
              <a:t>what does that executable file </a:t>
            </a:r>
            <a:r>
              <a:rPr lang="en-US" b="1" i="1" dirty="0"/>
              <a:t>contain</a:t>
            </a:r>
            <a:r>
              <a:rPr lang="en-US" i="1" dirty="0"/>
              <a:t>?</a:t>
            </a:r>
          </a:p>
          <a:p>
            <a:pPr lvl="1"/>
            <a:r>
              <a:rPr lang="en-US" dirty="0"/>
              <a:t>what </a:t>
            </a:r>
            <a:r>
              <a:rPr lang="en-US" b="1" i="1" dirty="0"/>
              <a:t>happens</a:t>
            </a:r>
            <a:r>
              <a:rPr lang="en-US" dirty="0"/>
              <a:t> when you run it?</a:t>
            </a:r>
          </a:p>
          <a:p>
            <a:pPr lvl="1"/>
            <a:r>
              <a:rPr lang="en-US" b="1" i="1" dirty="0"/>
              <a:t>how</a:t>
            </a:r>
            <a:r>
              <a:rPr lang="en-US" dirty="0"/>
              <a:t> does the program actually make things happen?</a:t>
            </a:r>
          </a:p>
          <a:p>
            <a:pPr lvl="1"/>
            <a:r>
              <a:rPr lang="en-US" b="1" i="1" dirty="0"/>
              <a:t>how</a:t>
            </a:r>
            <a:r>
              <a:rPr lang="en-US" dirty="0"/>
              <a:t> do programs control all the computer hardware?</a:t>
            </a:r>
          </a:p>
          <a:p>
            <a:pPr lvl="1"/>
            <a:r>
              <a:rPr lang="en-US" dirty="0"/>
              <a:t>how do </a:t>
            </a:r>
            <a:r>
              <a:rPr lang="en-US" b="1" i="1" dirty="0"/>
              <a:t>multiple programs </a:t>
            </a:r>
            <a:r>
              <a:rPr lang="en-US" dirty="0"/>
              <a:t>run at the same time?</a:t>
            </a:r>
          </a:p>
          <a:p>
            <a:r>
              <a:rPr lang="en-US" b="1" dirty="0"/>
              <a:t>that's what this course is all about.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yeah, </a:t>
            </a:r>
            <a:r>
              <a:rPr lang="en-US" dirty="0" err="1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is the C compiler we'll be using (the C analogue of 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to compile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name.c</a:t>
            </a:r>
            <a:r>
              <a:rPr lang="en-US" i="1" dirty="0"/>
              <a:t> </a:t>
            </a:r>
            <a:r>
              <a:rPr lang="en-US" dirty="0"/>
              <a:t>to a program called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i="1" dirty="0"/>
              <a:t>:</a:t>
            </a:r>
          </a:p>
          <a:p>
            <a:pPr marL="258605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-o name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name.c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if you just do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name.c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the output will be named</a:t>
            </a:r>
            <a:r>
              <a:rPr lang="en-US" b="1" dirty="0"/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-o 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ea typeface="Consolas" charset="0"/>
                <a:cs typeface="Consolas" charset="0"/>
              </a:rPr>
              <a:t>is a single thing; don't put anything between them!</a:t>
            </a:r>
          </a:p>
          <a:p>
            <a:r>
              <a:rPr lang="en-US" dirty="0"/>
              <a:t>you might see me type</a:t>
            </a:r>
          </a:p>
          <a:p>
            <a:pPr marL="264318" lvl="2" indent="0">
              <a:buSzPct val="100000"/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-Wall -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Werror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--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=c99 -o name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name.c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pPr marL="257175" lvl="1">
              <a:buSzPct val="100000"/>
              <a:buFont typeface="Trebuchet MS" pitchFamily="34" charset="0"/>
              <a:buChar char="●"/>
            </a:pPr>
            <a:r>
              <a:rPr lang="en-US" dirty="0"/>
              <a:t>the up/down arrows on your keyboard go through recent commands!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05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yeah, </a:t>
            </a:r>
            <a:r>
              <a:rPr lang="en-US" dirty="0" err="1"/>
              <a:t>thoth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914399"/>
          </a:xfrm>
        </p:spPr>
        <p:txBody>
          <a:bodyPr/>
          <a:lstStyle/>
          <a:p>
            <a:r>
              <a:rPr lang="en-US" b="1" dirty="0" err="1"/>
              <a:t>thoth</a:t>
            </a:r>
            <a:r>
              <a:rPr lang="en-US" dirty="0"/>
              <a:t> is a server we've set up for you to do your work.</a:t>
            </a:r>
          </a:p>
          <a:p>
            <a:pPr lvl="1"/>
            <a:r>
              <a:rPr lang="en-US" dirty="0"/>
              <a:t>you connect over the internet with </a:t>
            </a:r>
            <a:r>
              <a:rPr lang="en-US" b="1" dirty="0" err="1"/>
              <a:t>ssh</a:t>
            </a:r>
            <a:r>
              <a:rPr lang="en-US" dirty="0"/>
              <a:t> to run commands on it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52600" y="1485900"/>
            <a:ext cx="5302250" cy="2625124"/>
            <a:chOff x="1752600" y="1756032"/>
            <a:chExt cx="5302250" cy="2625124"/>
          </a:xfrm>
        </p:grpSpPr>
        <p:grpSp>
          <p:nvGrpSpPr>
            <p:cNvPr id="6" name="Group 5"/>
            <p:cNvGrpSpPr/>
            <p:nvPr/>
          </p:nvGrpSpPr>
          <p:grpSpPr>
            <a:xfrm>
              <a:off x="1752600" y="2317038"/>
              <a:ext cx="5302250" cy="2064118"/>
              <a:chOff x="1905000" y="2365619"/>
              <a:chExt cx="5302250" cy="2064118"/>
            </a:xfrm>
          </p:grpSpPr>
          <p:pic>
            <p:nvPicPr>
              <p:cNvPr id="9" name="Content Placeholder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000" y="2365619"/>
                <a:ext cx="5302250" cy="2064118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2404534" y="3005667"/>
                <a:ext cx="720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you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96466" y="3005978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thoth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Explosion 1 11"/>
            <p:cNvSpPr/>
            <p:nvPr/>
          </p:nvSpPr>
          <p:spPr>
            <a:xfrm rot="19980325">
              <a:off x="3311630" y="1756032"/>
              <a:ext cx="2319014" cy="1905000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internets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2000" y="4079036"/>
            <a:ext cx="5823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this isn't quite set up yet, but it will be shortly.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8B60F-C0A6-0544-AD77-3D727E282D9D}"/>
              </a:ext>
            </a:extLst>
          </p:cNvPr>
          <p:cNvSpPr txBox="1"/>
          <p:nvPr/>
        </p:nvSpPr>
        <p:spPr>
          <a:xfrm>
            <a:off x="2720147" y="4651633"/>
            <a:ext cx="5447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your first lab will walk you through all this!</a:t>
            </a:r>
          </a:p>
        </p:txBody>
      </p:sp>
    </p:spTree>
    <p:extLst>
      <p:ext uri="{BB962C8B-B14F-4D97-AF65-F5344CB8AC3E}">
        <p14:creationId xmlns:p14="http://schemas.microsoft.com/office/powerpoint/2010/main" val="1181460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Basics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34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Appearances can be deceiving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might </a:t>
            </a:r>
            <a:r>
              <a:rPr lang="en-US" i="1" dirty="0"/>
              <a:t>look</a:t>
            </a:r>
            <a:r>
              <a:rPr lang="en-US" dirty="0"/>
              <a:t> a bit like Java</a:t>
            </a:r>
          </a:p>
          <a:p>
            <a:r>
              <a:rPr lang="en-US" dirty="0"/>
              <a:t>but it </a:t>
            </a:r>
            <a:r>
              <a:rPr lang="en-US" b="1" dirty="0"/>
              <a:t>sure doesn't </a:t>
            </a:r>
            <a:r>
              <a:rPr lang="en-US" b="1" i="1" dirty="0"/>
              <a:t>behave</a:t>
            </a:r>
            <a:r>
              <a:rPr lang="en-US" b="1" dirty="0"/>
              <a:t> the same way</a:t>
            </a:r>
          </a:p>
          <a:p>
            <a:pPr lvl="0">
              <a:buNone/>
            </a:pP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int 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x = </a:t>
            </a:r>
            <a:r>
              <a:rPr lang="en-US" sz="3200" b="1" dirty="0">
                <a:solidFill>
                  <a:srgbClr val="9BBB5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"The value of x is: "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+ x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i="1" dirty="0"/>
          </a:p>
          <a:p>
            <a:r>
              <a:rPr lang="en-US" dirty="0"/>
              <a:t>what does this print?</a:t>
            </a:r>
          </a:p>
          <a:p>
            <a:r>
              <a:rPr lang="en-US" dirty="0"/>
              <a:t>oh.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429000" y="2705100"/>
            <a:ext cx="2190750" cy="2190750"/>
            <a:chOff x="6400800" y="3009900"/>
            <a:chExt cx="2190750" cy="2190750"/>
          </a:xfrm>
        </p:grpSpPr>
        <p:pic>
          <p:nvPicPr>
            <p:cNvPr id="1026" name="Picture 2" descr="mage result for oh 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009900"/>
              <a:ext cx="2190750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787487" y="4926340"/>
              <a:ext cx="1311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solidFill>
                    <a:schemeClr val="bg1"/>
                  </a:solidFill>
                </a:rPr>
                <a:t>webcomicname.com</a:t>
              </a:r>
              <a:endParaRPr lang="en-US" sz="1000" i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training wheels are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weird and prickly and unforgiving and like 50 years old</a:t>
            </a:r>
          </a:p>
          <a:p>
            <a:r>
              <a:rPr lang="en-US" dirty="0"/>
              <a:t>you will probably hate it</a:t>
            </a:r>
          </a:p>
          <a:p>
            <a:r>
              <a:rPr lang="en-US" dirty="0"/>
              <a:t>but like this flower and the weird bird</a:t>
            </a:r>
            <a:br>
              <a:rPr lang="en-US" dirty="0"/>
            </a:br>
            <a:r>
              <a:rPr lang="en-US" dirty="0"/>
              <a:t>that matches it, C and modern computers </a:t>
            </a:r>
            <a:br>
              <a:rPr lang="en-US" dirty="0"/>
            </a:br>
            <a:r>
              <a:rPr lang="en-US" dirty="0"/>
              <a:t>have </a:t>
            </a:r>
            <a:r>
              <a:rPr lang="en-US" b="1" dirty="0"/>
              <a:t>coevolved</a:t>
            </a:r>
          </a:p>
          <a:p>
            <a:r>
              <a:rPr lang="en-US" b="1" dirty="0">
                <a:solidFill>
                  <a:srgbClr val="FF0000"/>
                </a:solidFill>
              </a:rPr>
              <a:t>understanding C is understanding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how modern computers </a:t>
            </a:r>
            <a:r>
              <a:rPr lang="en-US" b="1" i="1" dirty="0">
                <a:solidFill>
                  <a:srgbClr val="FF0000"/>
                </a:solidFill>
              </a:rPr>
              <a:t>work*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952500"/>
            <a:ext cx="3255355" cy="25915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C89 (ANSI C)</a:t>
            </a:r>
          </a:p>
          <a:p>
            <a:pPr lvl="1"/>
            <a:r>
              <a:rPr lang="en-US" dirty="0"/>
              <a:t>most portable, but annoying</a:t>
            </a:r>
          </a:p>
          <a:p>
            <a:r>
              <a:rPr lang="en-US" dirty="0"/>
              <a:t>C11</a:t>
            </a:r>
          </a:p>
          <a:p>
            <a:pPr lvl="1"/>
            <a:r>
              <a:rPr lang="en-US" dirty="0"/>
              <a:t>new features not relevant for us here</a:t>
            </a:r>
          </a:p>
          <a:p>
            <a:r>
              <a:rPr lang="en-US" dirty="0"/>
              <a:t>we'll stick with </a:t>
            </a:r>
            <a:r>
              <a:rPr lang="en-US" b="1" dirty="0"/>
              <a:t>C99</a:t>
            </a:r>
            <a:r>
              <a:rPr lang="en-US" dirty="0"/>
              <a:t> for this course.</a:t>
            </a:r>
          </a:p>
          <a:p>
            <a:pPr lvl="1"/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--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=c99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71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5257800" cy="4609837"/>
          </a:xfrm>
        </p:spPr>
        <p:txBody>
          <a:bodyPr/>
          <a:lstStyle/>
          <a:p>
            <a:r>
              <a:rPr lang="en-US" dirty="0"/>
              <a:t>Java is OOP: "object-oriented programming"</a:t>
            </a:r>
          </a:p>
          <a:p>
            <a:r>
              <a:rPr lang="en-US" dirty="0"/>
              <a:t>that's fine, but...</a:t>
            </a:r>
          </a:p>
          <a:p>
            <a:r>
              <a:rPr lang="en-US" dirty="0"/>
              <a:t>if someone tells you that </a:t>
            </a:r>
            <a:r>
              <a:rPr lang="en-US" b="1" dirty="0"/>
              <a:t>their way of thinking </a:t>
            </a:r>
            <a:r>
              <a:rPr lang="en-US" dirty="0"/>
              <a:t>will solve all your problems, </a:t>
            </a:r>
            <a:r>
              <a:rPr lang="en-US" i="1" dirty="0"/>
              <a:t>they're lying.</a:t>
            </a:r>
          </a:p>
          <a:p>
            <a:r>
              <a:rPr lang="en-US" dirty="0"/>
              <a:t>part of being an engineer is knowing what tool is </a:t>
            </a:r>
            <a:r>
              <a:rPr lang="en-US" b="1" dirty="0"/>
              <a:t>appropriate for the situation</a:t>
            </a:r>
          </a:p>
          <a:p>
            <a:pPr lvl="1"/>
            <a:r>
              <a:rPr lang="en-US" dirty="0"/>
              <a:t>OOP is </a:t>
            </a:r>
            <a:r>
              <a:rPr lang="en-US" i="1" dirty="0"/>
              <a:t>not</a:t>
            </a:r>
            <a:r>
              <a:rPr lang="en-US" dirty="0"/>
              <a:t> always that tool</a:t>
            </a:r>
          </a:p>
          <a:p>
            <a:pPr lvl="1"/>
            <a:r>
              <a:rPr lang="en-US" dirty="0"/>
              <a:t>C is not always that tool either!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410200" y="571500"/>
            <a:ext cx="4272226" cy="4128695"/>
            <a:chOff x="3962400" y="800100"/>
            <a:chExt cx="4272226" cy="4128695"/>
          </a:xfrm>
        </p:grpSpPr>
        <p:grpSp>
          <p:nvGrpSpPr>
            <p:cNvPr id="11" name="Group 10"/>
            <p:cNvGrpSpPr/>
            <p:nvPr/>
          </p:nvGrpSpPr>
          <p:grpSpPr>
            <a:xfrm>
              <a:off x="3962400" y="800100"/>
              <a:ext cx="3962400" cy="4128695"/>
              <a:chOff x="3886200" y="723900"/>
              <a:chExt cx="3962400" cy="412869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886200" y="723900"/>
                <a:ext cx="3962400" cy="4128695"/>
                <a:chOff x="3886200" y="723900"/>
                <a:chExt cx="3962400" cy="4128695"/>
              </a:xfrm>
            </p:grpSpPr>
            <p:pic>
              <p:nvPicPr>
                <p:cNvPr id="50178" name="Picture 2" descr="Nails, Hammer, Woodwork, Tool, Hammering, Wooden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886200" y="723900"/>
                  <a:ext cx="3962400" cy="4128695"/>
                </a:xfrm>
                <a:prstGeom prst="rect">
                  <a:avLst/>
                </a:prstGeom>
                <a:noFill/>
              </p:spPr>
            </p:pic>
            <p:sp>
              <p:nvSpPr>
                <p:cNvPr id="8" name="TextBox 7"/>
                <p:cNvSpPr txBox="1"/>
                <p:nvPr/>
              </p:nvSpPr>
              <p:spPr>
                <a:xfrm rot="19965782">
                  <a:off x="4213475" y="743908"/>
                  <a:ext cx="21336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/>
                    <a:t>OOP</a:t>
                  </a: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272226" y="3317837"/>
                <a:ext cx="2590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>
                    <a:effectLst>
                      <a:glow rad="228600">
                        <a:schemeClr val="bg1"/>
                      </a:glow>
                    </a:effectLst>
                  </a:rPr>
                  <a:t>literally every programming problem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967481">
              <a:off x="6101026" y="2647163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/>
                <a:t>Java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Administrivia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I'm </a:t>
            </a:r>
            <a:r>
              <a:rPr lang="en-US" dirty="0" err="1"/>
              <a:t>gonna</a:t>
            </a:r>
            <a:r>
              <a:rPr lang="en-US" dirty="0"/>
              <a:t> assume you know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mathematical operators are and do</a:t>
            </a:r>
          </a:p>
          <a:p>
            <a:r>
              <a:rPr lang="en-US" dirty="0"/>
              <a:t>how to declare variables</a:t>
            </a:r>
          </a:p>
          <a:p>
            <a:r>
              <a:rPr lang="en-US" dirty="0"/>
              <a:t>how to write numbers and strings</a:t>
            </a:r>
          </a:p>
          <a:p>
            <a:r>
              <a:rPr lang="en-US" dirty="0"/>
              <a:t>how integer and floating point arithmetic differ</a:t>
            </a:r>
          </a:p>
          <a:p>
            <a:r>
              <a:rPr lang="en-US" dirty="0"/>
              <a:t>how to write comments // with these /* and these */</a:t>
            </a:r>
          </a:p>
          <a:p>
            <a:r>
              <a:rPr lang="en-US" dirty="0"/>
              <a:t>if-else, while, do-while, for, and switch-case statements</a:t>
            </a:r>
          </a:p>
          <a:p>
            <a:r>
              <a:rPr lang="en-US" b="1" dirty="0"/>
              <a:t>what indentation is, why it's important, and how to do it</a:t>
            </a:r>
          </a:p>
          <a:p>
            <a:pPr lvl="1"/>
            <a:r>
              <a:rPr lang="en-US" sz="900" dirty="0"/>
              <a:t>why are they not teaching this before me why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1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3F31-D6F3-4641-88BB-D48AF31B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6463-1C97-CC47-80C4-35B721A22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609599"/>
          </a:xfrm>
        </p:spPr>
        <p:txBody>
          <a:bodyPr/>
          <a:lstStyle/>
          <a:p>
            <a:r>
              <a:rPr lang="en-US" dirty="0"/>
              <a:t>break these habits.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FA6E9-B33A-5944-8228-1CEC2939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3545-A017-6F4F-8A08-BA25B399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F8144-1F58-F542-90EE-0A08402A34A1}"/>
              </a:ext>
            </a:extLst>
          </p:cNvPr>
          <p:cNvSpPr txBox="1"/>
          <p:nvPr/>
        </p:nvSpPr>
        <p:spPr>
          <a:xfrm>
            <a:off x="1066800" y="1104900"/>
            <a:ext cx="2733441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(a == b)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first();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(a != b)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second();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588B8-1A05-2544-9A0C-38EC90C5EA68}"/>
              </a:ext>
            </a:extLst>
          </p:cNvPr>
          <p:cNvSpPr txBox="1"/>
          <p:nvPr/>
        </p:nvSpPr>
        <p:spPr>
          <a:xfrm>
            <a:off x="5252441" y="1104900"/>
            <a:ext cx="2733440" cy="15696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(a == b)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first();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second();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29424C-9B81-7A46-BEC3-BFB3B4E6F7DB}"/>
              </a:ext>
            </a:extLst>
          </p:cNvPr>
          <p:cNvSpPr/>
          <p:nvPr/>
        </p:nvSpPr>
        <p:spPr>
          <a:xfrm>
            <a:off x="3949961" y="1546830"/>
            <a:ext cx="1152759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780BC-34CC-DF42-A689-F668A9530655}"/>
              </a:ext>
            </a:extLst>
          </p:cNvPr>
          <p:cNvSpPr txBox="1"/>
          <p:nvPr/>
        </p:nvSpPr>
        <p:spPr>
          <a:xfrm>
            <a:off x="1066800" y="3105429"/>
            <a:ext cx="2733440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(a ==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first();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(a ==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second();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5A799-3ED0-094B-84C9-1EC6311E48CE}"/>
              </a:ext>
            </a:extLst>
          </p:cNvPr>
          <p:cNvSpPr txBox="1"/>
          <p:nvPr/>
        </p:nvSpPr>
        <p:spPr>
          <a:xfrm>
            <a:off x="5252441" y="3105429"/>
            <a:ext cx="2733441" cy="15696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(a ==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first();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(a ==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second();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8751BA2-3B81-F049-938B-332179C27E13}"/>
              </a:ext>
            </a:extLst>
          </p:cNvPr>
          <p:cNvSpPr/>
          <p:nvPr/>
        </p:nvSpPr>
        <p:spPr>
          <a:xfrm>
            <a:off x="3949961" y="3547359"/>
            <a:ext cx="1152759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4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1E-A72A-A949-AF78-E87B6EE4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6D13-4A27-1245-AE08-C4BB5229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reason many instructors never teach these!</a:t>
            </a:r>
          </a:p>
          <a:p>
            <a:r>
              <a:rPr lang="en-US" dirty="0"/>
              <a:t>if you want to </a:t>
            </a:r>
            <a:r>
              <a:rPr lang="en-US" b="1" dirty="0"/>
              <a:t>leave a loop, </a:t>
            </a:r>
            <a:r>
              <a:rPr lang="en-US" dirty="0"/>
              <a:t>use the </a:t>
            </a:r>
            <a:r>
              <a:rPr lang="en-US" b="1" dirty="0"/>
              <a:t>break </a:t>
            </a:r>
            <a:r>
              <a:rPr lang="en-US" dirty="0"/>
              <a:t>statement.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index = -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i &lt; length; i++)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(array[i] == thing)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	index = i;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instantly stops looping.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/>
              <a:t>if you want to </a:t>
            </a:r>
            <a:r>
              <a:rPr lang="en-US" b="1" dirty="0"/>
              <a:t>go to the next iteration of a loop, </a:t>
            </a:r>
            <a:r>
              <a:rPr lang="en-US" dirty="0"/>
              <a:t>use </a:t>
            </a:r>
            <a:r>
              <a:rPr lang="en-US" b="1" dirty="0"/>
              <a:t>continue.</a:t>
            </a:r>
          </a:p>
          <a:p>
            <a:pPr lvl="1"/>
            <a:r>
              <a:rPr lang="en-US" dirty="0"/>
              <a:t>not as common, but maybe you </a:t>
            </a:r>
            <a:r>
              <a:rPr lang="en-US" dirty="0" err="1"/>
              <a:t>wanna</a:t>
            </a:r>
            <a:r>
              <a:rPr lang="en-US" dirty="0"/>
              <a:t> skip something.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27F05-0B4A-4D49-B6D6-7938AC12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753B6-3A31-174F-9969-9141D55B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94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39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lot shorter than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1904999"/>
          </a:xfrm>
        </p:spPr>
        <p:txBody>
          <a:bodyPr/>
          <a:lstStyle/>
          <a:p>
            <a:r>
              <a:rPr lang="en-US" dirty="0"/>
              <a:t>instead of using + like in Java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we use a </a:t>
            </a:r>
            <a:r>
              <a:rPr lang="en-US" b="1" dirty="0"/>
              <a:t>format string</a:t>
            </a:r>
            <a:r>
              <a:rPr lang="en-US" dirty="0"/>
              <a:t> with </a:t>
            </a:r>
            <a:r>
              <a:rPr lang="en-US" b="1" dirty="0"/>
              <a:t>format specifiers</a:t>
            </a:r>
          </a:p>
          <a:p>
            <a:pPr lvl="0">
              <a:buNone/>
            </a:pP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int 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 = </a:t>
            </a:r>
            <a:r>
              <a:rPr lang="en-US" sz="3200" b="1" dirty="0">
                <a:solidFill>
                  <a:srgbClr val="9BBB5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"The value of x is: %d\n"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x);</a:t>
            </a:r>
            <a:endParaRPr lang="en-US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49243"/>
              </p:ext>
            </p:extLst>
          </p:nvPr>
        </p:nvGraphicFramePr>
        <p:xfrm>
          <a:off x="609600" y="2476500"/>
          <a:ext cx="2895600" cy="25705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Specifier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Type</a:t>
                      </a: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%d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%f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float</a:t>
                      </a: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%s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latin typeface="Segoe UI" charset="0"/>
                          <a:ea typeface="Segoe UI" charset="0"/>
                          <a:cs typeface="Segoe UI" charset="0"/>
                        </a:rPr>
                        <a:t>string</a:t>
                      </a: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%c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char</a:t>
                      </a: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1055"/>
              </p:ext>
            </p:extLst>
          </p:nvPr>
        </p:nvGraphicFramePr>
        <p:xfrm>
          <a:off x="4648200" y="2476500"/>
          <a:ext cx="3192093" cy="25705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Escape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What it is</a:t>
                      </a: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\n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newline</a:t>
                      </a:r>
                      <a:endParaRPr lang="en-US" sz="2300" b="0" dirty="0">
                        <a:latin typeface="+mn-lt"/>
                        <a:ea typeface="Consolas" charset="0"/>
                        <a:cs typeface="Consolas" charset="0"/>
                      </a:endParaRP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\t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tab</a:t>
                      </a:r>
                      <a:endParaRPr lang="en-US" sz="2300" b="0" dirty="0">
                        <a:latin typeface="+mn-lt"/>
                        <a:ea typeface="Consolas" charset="0"/>
                        <a:cs typeface="Consolas" charset="0"/>
                      </a:endParaRP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\\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latin typeface="+mn-lt"/>
                          <a:ea typeface="Consolas" charset="0"/>
                          <a:cs typeface="Consolas" charset="0"/>
                        </a:rPr>
                        <a:t>\</a:t>
                      </a: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114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\a</a:t>
                      </a:r>
                    </a:p>
                  </a:txBody>
                  <a:tcPr marL="104590" marR="104590" marT="52295" marB="522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DING!!!</a:t>
                      </a:r>
                      <a:endParaRPr lang="en-US" sz="2300" b="0" dirty="0">
                        <a:latin typeface="+mn-lt"/>
                        <a:ea typeface="Consolas" charset="0"/>
                        <a:cs typeface="Consolas" charset="0"/>
                      </a:endParaRPr>
                    </a:p>
                  </a:txBody>
                  <a:tcPr marL="104590" marR="104590" marT="52295" marB="5229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804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big difference with variables in 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int 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x;</a:t>
            </a:r>
          </a:p>
          <a:p>
            <a:pPr lvl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"The value of x is: %d\n"</a:t>
            </a: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x);</a:t>
            </a:r>
            <a:endParaRPr lang="en-US" i="1" dirty="0">
              <a:solidFill>
                <a:srgbClr val="000000"/>
              </a:solidFill>
            </a:endParaRPr>
          </a:p>
          <a:p>
            <a:r>
              <a:rPr lang="en-US" dirty="0"/>
              <a:t>what will it print?</a:t>
            </a:r>
          </a:p>
          <a:p>
            <a:pPr lvl="1"/>
            <a:r>
              <a:rPr lang="en-US" dirty="0"/>
              <a:t>answer: </a:t>
            </a:r>
            <a:r>
              <a:rPr lang="en-US" b="1" dirty="0"/>
              <a:t>you don't know.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uninitialized variables in C can contain any value.</a:t>
            </a:r>
          </a:p>
          <a:p>
            <a:pPr lvl="1"/>
            <a:r>
              <a:rPr lang="en-US" dirty="0"/>
              <a:t>maybe 0!</a:t>
            </a:r>
          </a:p>
          <a:p>
            <a:pPr lvl="1"/>
            <a:r>
              <a:rPr lang="en-US" dirty="0"/>
              <a:t>maybe 2385!</a:t>
            </a:r>
          </a:p>
          <a:p>
            <a:pPr lvl="1"/>
            <a:r>
              <a:rPr lang="en-US" dirty="0"/>
              <a:t>maybe -100000!</a:t>
            </a:r>
          </a:p>
          <a:p>
            <a:r>
              <a:rPr lang="en-US" sz="4800" dirty="0"/>
              <a:t>use </a:t>
            </a:r>
            <a:r>
              <a:rPr lang="en-US" sz="4800" b="1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4800" b="1" dirty="0">
                <a:latin typeface="Consolas" charset="0"/>
                <a:ea typeface="Consolas" charset="0"/>
                <a:cs typeface="Consolas" charset="0"/>
              </a:rPr>
              <a:t> -Wall -</a:t>
            </a:r>
            <a:r>
              <a:rPr lang="en-US" sz="4800" b="1" dirty="0" err="1">
                <a:latin typeface="Consolas" charset="0"/>
                <a:ea typeface="Consolas" charset="0"/>
                <a:cs typeface="Consolas" charset="0"/>
              </a:rPr>
              <a:t>Werror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45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 of the weirdness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get a line of text input in Java with a Scanner?</a:t>
            </a:r>
          </a:p>
          <a:p>
            <a:pPr marL="0" indent="0">
              <a:buNone/>
            </a:pP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 String input =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someScanner.nextLine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dirty="0"/>
              <a:t>it's</a:t>
            </a:r>
            <a:r>
              <a:rPr lang="mr-IN" dirty="0"/>
              <a:t>…</a:t>
            </a:r>
            <a:r>
              <a:rPr lang="en-US" dirty="0"/>
              <a:t> a little different in C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char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input[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fgets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(input,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/>
          </a:p>
          <a:p>
            <a:r>
              <a:rPr lang="en-US" dirty="0"/>
              <a:t>let's pick this apart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15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local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here's something that doesn't exist at all in Java:</a:t>
            </a:r>
            <a:br>
              <a:rPr lang="en-US" dirty="0"/>
            </a:b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input[</a:t>
            </a:r>
            <a:r>
              <a:rPr lang="en-US" sz="24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];</a:t>
            </a:r>
            <a:endParaRPr lang="en-US" dirty="0"/>
          </a:p>
          <a:p>
            <a:r>
              <a:rPr lang="en-US" dirty="0"/>
              <a:t>it's an array of 100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chars</a:t>
            </a:r>
            <a:r>
              <a:rPr lang="en-US" dirty="0"/>
              <a:t>, but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it works like a local variable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disappears</a:t>
            </a:r>
            <a:r>
              <a:rPr lang="en-US" dirty="0"/>
              <a:t> when this function exits!</a:t>
            </a:r>
          </a:p>
          <a:p>
            <a:pPr lvl="2"/>
            <a:r>
              <a:rPr lang="en-US" dirty="0"/>
              <a:t>this can be dangerous</a:t>
            </a:r>
          </a:p>
          <a:p>
            <a:r>
              <a:rPr lang="en-US" dirty="0"/>
              <a:t>you will see local arrays used often in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3192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f'getsaboudit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2971799"/>
          </a:xfrm>
        </p:spPr>
        <p:txBody>
          <a:bodyPr/>
          <a:lstStyle/>
          <a:p>
            <a:r>
              <a:rPr lang="en-US" dirty="0"/>
              <a:t>then we have this function call:</a:t>
            </a:r>
            <a:br>
              <a:rPr lang="en-US" dirty="0"/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fgets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(input,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dirty="0"/>
              <a:t> = </a:t>
            </a:r>
            <a:r>
              <a:rPr lang="en-US" b="1" dirty="0"/>
              <a:t>f</a:t>
            </a:r>
            <a:r>
              <a:rPr lang="en-US" dirty="0"/>
              <a:t>ile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tring</a:t>
            </a:r>
          </a:p>
          <a:p>
            <a:pPr lvl="1"/>
            <a:r>
              <a:rPr lang="en-US" dirty="0"/>
              <a:t>that is, get a string (a line) from a file</a:t>
            </a:r>
          </a:p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dirty="0"/>
              <a:t> is C's name for what Java calls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System.in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here we see another common C pattern:</a:t>
            </a:r>
          </a:p>
          <a:p>
            <a:pPr lvl="1"/>
            <a:r>
              <a:rPr lang="en-US" dirty="0"/>
              <a:t>rather than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dirty="0"/>
              <a:t> </a:t>
            </a:r>
            <a:r>
              <a:rPr lang="en-US" i="1" dirty="0"/>
              <a:t>giving</a:t>
            </a:r>
            <a:r>
              <a:rPr lang="en-US" dirty="0"/>
              <a:t> us an array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we </a:t>
            </a:r>
            <a:r>
              <a:rPr lang="en-US" i="1" dirty="0"/>
              <a:t>ask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dirty="0"/>
              <a:t> to </a:t>
            </a:r>
            <a:r>
              <a:rPr lang="en-US" i="1" dirty="0"/>
              <a:t>fill in </a:t>
            </a:r>
            <a:r>
              <a:rPr lang="en-US" dirty="0"/>
              <a:t>an array that </a:t>
            </a:r>
            <a:r>
              <a:rPr lang="en-US" i="1" dirty="0"/>
              <a:t>we</a:t>
            </a:r>
            <a:r>
              <a:rPr lang="en-US" dirty="0"/>
              <a:t> created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03472" y="3437467"/>
            <a:ext cx="1439333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pic>
        <p:nvPicPr>
          <p:cNvPr id="9" name="Picture 2" descr="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4" t="19936" r="8294" b="24242"/>
          <a:stretch/>
        </p:blipFill>
        <p:spPr bwMode="auto">
          <a:xfrm>
            <a:off x="6400800" y="3314700"/>
            <a:ext cx="2285205" cy="152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09600" y="3314700"/>
            <a:ext cx="3124200" cy="1829860"/>
            <a:chOff x="609600" y="3314700"/>
            <a:chExt cx="3124200" cy="1829860"/>
          </a:xfrm>
        </p:grpSpPr>
        <p:sp>
          <p:nvSpPr>
            <p:cNvPr id="6" name="Rectangle 5"/>
            <p:cNvSpPr/>
            <p:nvPr/>
          </p:nvSpPr>
          <p:spPr>
            <a:xfrm>
              <a:off x="609600" y="3314700"/>
              <a:ext cx="3124200" cy="18298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main()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" y="3824551"/>
              <a:ext cx="2895600" cy="5037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Consolas" charset="0"/>
                  <a:ea typeface="Consolas" charset="0"/>
                  <a:cs typeface="Consolas" charset="0"/>
                </a:rPr>
                <a:t>char input[100];</a:t>
              </a:r>
              <a:endParaRPr lang="en-US" sz="24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3733800" y="3704167"/>
            <a:ext cx="7696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447653" y="4153297"/>
            <a:ext cx="2953147" cy="3509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>
            <a:off x="5942805" y="3704167"/>
            <a:ext cx="457995" cy="372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96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what's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type my name into 1_fgets.c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it says</a:t>
            </a:r>
          </a:p>
          <a:p>
            <a:pPr marL="0" indent="0">
              <a:buNone/>
            </a:pP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	Hello, Jarrett</a:t>
            </a:r>
          </a:p>
          <a:p>
            <a:pPr marL="0" indent="0">
              <a:buNone/>
            </a:pP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	!</a:t>
            </a:r>
          </a:p>
          <a:p>
            <a:r>
              <a:rPr lang="en-US" dirty="0"/>
              <a:t>what's wrong? why is the ! ending up on the second line?</a:t>
            </a:r>
          </a:p>
          <a:p>
            <a:r>
              <a:rPr lang="en-US" dirty="0"/>
              <a:t>hmmm 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84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just call me Jarrett</a:t>
            </a:r>
          </a:p>
          <a:p>
            <a:r>
              <a:rPr lang="en-US" sz="3600" b="1" dirty="0" err="1">
                <a:latin typeface="Consolas" charset="0"/>
                <a:ea typeface="Consolas" charset="0"/>
                <a:cs typeface="Consolas" charset="0"/>
              </a:rPr>
              <a:t>jarrett@cs.pitt.edu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 err="1">
                <a:latin typeface="Consolas" charset="0"/>
                <a:ea typeface="Consolas" charset="0"/>
                <a:cs typeface="Consolas" charset="0"/>
              </a:rPr>
              <a:t>pitt.edu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/~jfb42</a:t>
            </a:r>
          </a:p>
          <a:p>
            <a:r>
              <a:rPr lang="en-US" dirty="0"/>
              <a:t>I send announcements through </a:t>
            </a:r>
            <a:r>
              <a:rPr lang="en-US" dirty="0" err="1"/>
              <a:t>courseweb</a:t>
            </a:r>
            <a:r>
              <a:rPr lang="en-US" dirty="0"/>
              <a:t> which come thru email</a:t>
            </a:r>
          </a:p>
          <a:p>
            <a:r>
              <a:rPr lang="en-US" dirty="0"/>
              <a:t>announcements/grades are the </a:t>
            </a:r>
            <a:r>
              <a:rPr lang="en-US" b="1" dirty="0"/>
              <a:t>only</a:t>
            </a:r>
            <a:r>
              <a:rPr lang="en-US" dirty="0"/>
              <a:t> things I use </a:t>
            </a:r>
            <a:r>
              <a:rPr lang="en-US" dirty="0" err="1"/>
              <a:t>courseweb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everything else is on my site.</a:t>
            </a:r>
          </a:p>
          <a:p>
            <a:r>
              <a:rPr lang="en-US" dirty="0"/>
              <a:t>is it reasonable to take this class with 1501? maybe. depends.</a:t>
            </a:r>
          </a:p>
          <a:p>
            <a:r>
              <a:rPr lang="en-US" dirty="0"/>
              <a:t>also computers suck and the people who work with computers suck and get out while you can.</a:t>
            </a:r>
          </a:p>
          <a:p>
            <a:pPr lvl="1"/>
            <a:r>
              <a:rPr lang="en-US" dirty="0"/>
              <a:t>go grow plants.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4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5791200" cy="4609837"/>
          </a:xfrm>
        </p:spPr>
        <p:txBody>
          <a:bodyPr/>
          <a:lstStyle/>
          <a:p>
            <a:r>
              <a:rPr lang="en-US" b="1" i="1" dirty="0"/>
              <a:t>Practical C Programming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Oualline</a:t>
            </a:r>
            <a:r>
              <a:rPr lang="en-US" dirty="0"/>
              <a:t>)</a:t>
            </a:r>
          </a:p>
          <a:p>
            <a:r>
              <a:rPr lang="en-US" dirty="0"/>
              <a:t>it's an adorable time capsule</a:t>
            </a:r>
          </a:p>
          <a:p>
            <a:r>
              <a:rPr lang="en-US" dirty="0"/>
              <a:t>otherwise</a:t>
            </a:r>
            <a:r>
              <a:rPr lang="mr-IN" dirty="0"/>
              <a:t>…</a:t>
            </a:r>
            <a:r>
              <a:rPr lang="en-US" dirty="0"/>
              <a:t> meh</a:t>
            </a:r>
          </a:p>
          <a:p>
            <a:r>
              <a:rPr lang="en-US" dirty="0"/>
              <a:t>textbooks are a racket</a:t>
            </a:r>
          </a:p>
          <a:p>
            <a:pPr lvl="1"/>
            <a:r>
              <a:rPr lang="en-US" dirty="0"/>
              <a:t>pirate everything you can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 descr="Image result for practical c oual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495300"/>
            <a:ext cx="2971800" cy="3821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7133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there is no such thing as attendance</a:t>
            </a:r>
          </a:p>
          <a:p>
            <a:pPr lvl="0"/>
            <a:r>
              <a:rPr lang="en-US" b="1" dirty="0"/>
              <a:t>labs: 10%</a:t>
            </a:r>
          </a:p>
          <a:p>
            <a:pPr lvl="1"/>
            <a:r>
              <a:rPr lang="en-US" dirty="0"/>
              <a:t>graded on effort/completion</a:t>
            </a:r>
          </a:p>
          <a:p>
            <a:r>
              <a:rPr lang="en-US" b="1" dirty="0"/>
              <a:t>projects (x 4): 50%</a:t>
            </a:r>
          </a:p>
          <a:p>
            <a:pPr lvl="1"/>
            <a:r>
              <a:rPr lang="en-US" dirty="0"/>
              <a:t>lowest grade is weighted 5%, others 15%</a:t>
            </a:r>
          </a:p>
          <a:p>
            <a:r>
              <a:rPr lang="en-US" b="1" dirty="0"/>
              <a:t>exams: 40%</a:t>
            </a:r>
          </a:p>
          <a:p>
            <a:pPr lvl="1"/>
            <a:r>
              <a:rPr lang="en-US" dirty="0"/>
              <a:t>lowest grade worth 15%, other 25%</a:t>
            </a:r>
          </a:p>
          <a:p>
            <a:r>
              <a:rPr lang="en-US" dirty="0"/>
              <a:t>must get </a:t>
            </a:r>
            <a:r>
              <a:rPr lang="en-US" b="1" dirty="0"/>
              <a:t>at least a 75% to get a C, in order to pass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36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religious absences: contact me ASAP</a:t>
            </a:r>
          </a:p>
          <a:p>
            <a:r>
              <a:rPr lang="en-US" dirty="0"/>
              <a:t>students with disabilities: contact the DRS ASAP</a:t>
            </a:r>
          </a:p>
          <a:p>
            <a:r>
              <a:rPr lang="en-US" dirty="0"/>
              <a:t>jokes/comments about sex, gender, race, ethnicity, religion, etc. are inappropriate for class, emails, office hours, chats etc.</a:t>
            </a:r>
          </a:p>
          <a:p>
            <a:r>
              <a:rPr lang="en-US" dirty="0"/>
              <a:t>if someone is making you feel unwelcome/uncomfortable, please </a:t>
            </a:r>
            <a:r>
              <a:rPr lang="en-US" b="1" dirty="0"/>
              <a:t>contact me or the TAs privately</a:t>
            </a:r>
          </a:p>
          <a:p>
            <a:r>
              <a:rPr lang="en-US" dirty="0"/>
              <a:t>if you are making someone feel unwelcome/uncomfortable the </a:t>
            </a:r>
            <a:r>
              <a:rPr lang="en-US" i="1" dirty="0"/>
              <a:t>adult</a:t>
            </a:r>
            <a:r>
              <a:rPr lang="en-US" dirty="0"/>
              <a:t> response is to </a:t>
            </a:r>
            <a:r>
              <a:rPr lang="en-US" b="1" dirty="0"/>
              <a:t>accept responsibility and apologize</a:t>
            </a:r>
          </a:p>
          <a:p>
            <a:pPr lvl="1"/>
            <a:r>
              <a:rPr lang="en-US" dirty="0"/>
              <a:t>not to say "it was just a joke/meme" or "you're too sensitive"</a:t>
            </a:r>
          </a:p>
          <a:p>
            <a:r>
              <a:rPr lang="en-US" dirty="0"/>
              <a:t>have you considered </a:t>
            </a:r>
            <a:r>
              <a:rPr lang="en-US" b="1" dirty="0"/>
              <a:t>being nice?</a:t>
            </a:r>
          </a:p>
          <a:p>
            <a:pPr lvl="1"/>
            <a:r>
              <a:rPr lang="en-US" dirty="0"/>
              <a:t>humans are rational </a:t>
            </a:r>
            <a:r>
              <a:rPr lang="en-US" b="1" i="1" u="sng" dirty="0"/>
              <a:t>and</a:t>
            </a:r>
            <a:r>
              <a:rPr lang="en-US" dirty="0"/>
              <a:t> emotional.</a:t>
            </a:r>
          </a:p>
          <a:p>
            <a:pPr lvl="1"/>
            <a:r>
              <a:rPr lang="en-US" dirty="0"/>
              <a:t>consider others' happiness.</a:t>
            </a:r>
          </a:p>
          <a:p>
            <a:pPr lvl="1"/>
            <a:r>
              <a:rPr lang="en-US" b="1" dirty="0"/>
              <a:t>if you fail to acknowledge your own emotions, you are doomed to be controlled by them.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40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you are a student. you’re </a:t>
            </a:r>
            <a:r>
              <a:rPr lang="en-US" b="1" i="1" dirty="0"/>
              <a:t>supposed </a:t>
            </a:r>
            <a:r>
              <a:rPr lang="en-US" b="1" dirty="0"/>
              <a:t>to be confused.</a:t>
            </a:r>
          </a:p>
          <a:p>
            <a:pPr lvl="1"/>
            <a:r>
              <a:rPr lang="en-US" dirty="0"/>
              <a:t>I </a:t>
            </a:r>
            <a:r>
              <a:rPr lang="en-US" dirty="0" err="1"/>
              <a:t>wanna</a:t>
            </a:r>
            <a:r>
              <a:rPr lang="en-US" dirty="0"/>
              <a:t> help you understand!</a:t>
            </a:r>
          </a:p>
          <a:p>
            <a:pPr lvl="1"/>
            <a:r>
              <a:rPr lang="en-US" dirty="0"/>
              <a:t>No questions are dumb!</a:t>
            </a:r>
          </a:p>
          <a:p>
            <a:pPr lvl="1"/>
            <a:r>
              <a:rPr lang="en-US" dirty="0"/>
              <a:t>Never be afraid to ask them!</a:t>
            </a:r>
          </a:p>
          <a:p>
            <a:pPr lvl="1"/>
            <a:r>
              <a:rPr lang="en-US" sz="4000" b="1" dirty="0">
                <a:solidFill>
                  <a:srgbClr val="FF0000"/>
                </a:solidFill>
              </a:rPr>
              <a:t>DON’T STRUGGLE IN SILENCE ON YOUR PROJECTS/LABS!!!!!</a:t>
            </a:r>
          </a:p>
          <a:p>
            <a:r>
              <a:rPr lang="en-US" dirty="0"/>
              <a:t>what is a university setting good for today?</a:t>
            </a:r>
          </a:p>
          <a:p>
            <a:pPr lvl="1"/>
            <a:r>
              <a:rPr lang="en-US" dirty="0"/>
              <a:t>focus, practice, and </a:t>
            </a:r>
            <a:r>
              <a:rPr lang="en-US" i="1" dirty="0"/>
              <a:t>access to people who know stuff</a:t>
            </a:r>
          </a:p>
          <a:p>
            <a:pPr lvl="2"/>
            <a:r>
              <a:rPr lang="en-US" b="1" i="1" u="sng" dirty="0"/>
              <a:t>in other words, me</a:t>
            </a:r>
          </a:p>
          <a:p>
            <a:pPr lvl="2"/>
            <a:r>
              <a:rPr lang="en-US" b="1" i="1" u="sng" dirty="0">
                <a:solidFill>
                  <a:srgbClr val="FF0000"/>
                </a:solidFill>
              </a:rPr>
              <a:t>it is my job to teach you, please let me do my job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775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tell when you cheat </a:t>
            </a:r>
            <a:r>
              <a:rPr lang="en-US" dirty="0">
                <a:sym typeface="Wingdings"/>
              </a:rPr>
              <a:t>:^)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cheat, fail the assignment; second cheat, fail the class.</a:t>
            </a:r>
          </a:p>
          <a:p>
            <a:r>
              <a:rPr lang="en-US" b="1" dirty="0"/>
              <a:t>don't post your code on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b="1" dirty="0"/>
              <a:t>don't "help" your friends by giving them code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a graphical depiction of 'helping' someone by giving them your code">
            <a:extLst>
              <a:ext uri="{FF2B5EF4-FFF2-40B4-BE49-F238E27FC236}">
                <a16:creationId xmlns:a16="http://schemas.microsoft.com/office/drawing/2014/main" id="{506B4B4E-26C0-1746-A2AE-90C8DA05B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2130"/>
            <a:ext cx="9144000" cy="35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13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being said…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trust you!</a:t>
            </a:r>
          </a:p>
          <a:p>
            <a:pPr lvl="1"/>
            <a:r>
              <a:rPr lang="en-US" dirty="0"/>
              <a:t>I </a:t>
            </a:r>
            <a:r>
              <a:rPr lang="en-US" b="1" dirty="0"/>
              <a:t>try</a:t>
            </a:r>
            <a:r>
              <a:rPr lang="en-US" dirty="0"/>
              <a:t> to be accommodating about extensions and such</a:t>
            </a:r>
          </a:p>
          <a:p>
            <a:pPr lvl="1"/>
            <a:r>
              <a:rPr lang="en-US" dirty="0"/>
              <a:t>I don’t think most cheaters are being lazy</a:t>
            </a:r>
          </a:p>
          <a:p>
            <a:r>
              <a:rPr lang="en-US" dirty="0"/>
              <a:t>but you’re an adult, and are </a:t>
            </a:r>
            <a:r>
              <a:rPr lang="en-US" b="1" dirty="0"/>
              <a:t>responsible for your actions.</a:t>
            </a:r>
          </a:p>
          <a:p>
            <a:pPr lvl="1"/>
            <a:r>
              <a:rPr lang="en-US" sz="2000" dirty="0"/>
              <a:t>i</a:t>
            </a:r>
            <a:r>
              <a:rPr lang="en-US" dirty="0"/>
              <a:t>f you're confused, don't cheat, ask me for help.</a:t>
            </a:r>
          </a:p>
          <a:p>
            <a:pPr lvl="2"/>
            <a:r>
              <a:rPr lang="en-US" b="1" dirty="0"/>
              <a:t>again, that's what I'm here for??????????</a:t>
            </a:r>
          </a:p>
          <a:p>
            <a:r>
              <a:rPr lang="en-US" dirty="0">
                <a:solidFill>
                  <a:srgbClr val="FF0000"/>
                </a:solidFill>
              </a:rPr>
              <a:t>you </a:t>
            </a:r>
            <a:r>
              <a:rPr lang="en-US" i="1" dirty="0">
                <a:solidFill>
                  <a:srgbClr val="FF0000"/>
                </a:solidFill>
              </a:rPr>
              <a:t>can</a:t>
            </a:r>
            <a:r>
              <a:rPr lang="en-US" dirty="0">
                <a:solidFill>
                  <a:srgbClr val="FF0000"/>
                </a:solidFill>
              </a:rPr>
              <a:t> work with </a:t>
            </a:r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FF0000"/>
                </a:solidFill>
              </a:rPr>
              <a:t> partner on projects as long as…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you inform me </a:t>
            </a:r>
            <a:r>
              <a:rPr lang="en-US" b="1" dirty="0">
                <a:solidFill>
                  <a:srgbClr val="FF0000"/>
                </a:solidFill>
              </a:rPr>
              <a:t>ahead of time, </a:t>
            </a:r>
          </a:p>
          <a:p>
            <a:pPr lvl="1"/>
            <a:r>
              <a:rPr lang="en-US" dirty="0"/>
              <a:t>and you </a:t>
            </a:r>
            <a:r>
              <a:rPr lang="en-US" sz="3600" b="1" dirty="0">
                <a:solidFill>
                  <a:srgbClr val="FF0000"/>
                </a:solidFill>
              </a:rPr>
              <a:t>do not share code!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6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02 - C - Basics">
  <a:themeElements>
    <a:clrScheme name="Custom 2">
      <a:dk1>
        <a:srgbClr val="000000"/>
      </a:dk1>
      <a:lt1>
        <a:srgbClr val="FFFFFF"/>
      </a:lt1>
      <a:dk2>
        <a:srgbClr val="3B481E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Segoe WP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fall_2017" id="{93D034CE-FEB5-4D4D-96F7-6B7F8A5EB99A}" vid="{194AE869-5029-ED49-81EA-C574BDDBE6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 Welcome and Review</Template>
  <TotalTime>5753</TotalTime>
  <Words>1916</Words>
  <Application>Microsoft Office PowerPoint</Application>
  <PresentationFormat>On-screen Show (16:10)</PresentationFormat>
  <Paragraphs>365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Segoe UI</vt:lpstr>
      <vt:lpstr>Segoe WP Semibold</vt:lpstr>
      <vt:lpstr>Trebuchet MS</vt:lpstr>
      <vt:lpstr>Wingdings</vt:lpstr>
      <vt:lpstr>02 - C - Basics</vt:lpstr>
      <vt:lpstr>Welcome!</vt:lpstr>
      <vt:lpstr>Administrivia</vt:lpstr>
      <vt:lpstr>hi</vt:lpstr>
      <vt:lpstr>Textbook (optional)</vt:lpstr>
      <vt:lpstr>Grading</vt:lpstr>
      <vt:lpstr>Expectations</vt:lpstr>
      <vt:lpstr>Teaching philosophy</vt:lpstr>
      <vt:lpstr>I can tell when you cheat :^)</vt:lpstr>
      <vt:lpstr>That being said…</vt:lpstr>
      <vt:lpstr>Hello, world</vt:lpstr>
      <vt:lpstr>splashhhhh 💦</vt:lpstr>
      <vt:lpstr>Falling down the rabbit hole</vt:lpstr>
      <vt:lpstr>Oh yeah, gcc</vt:lpstr>
      <vt:lpstr>Oh yeah, thoth</vt:lpstr>
      <vt:lpstr>C Basics</vt:lpstr>
      <vt:lpstr>Appearances can be deceiving</vt:lpstr>
      <vt:lpstr>The training wheels are off</vt:lpstr>
      <vt:lpstr>Which C?</vt:lpstr>
      <vt:lpstr>OOPs</vt:lpstr>
      <vt:lpstr>I'm gonna assume you know the following:</vt:lpstr>
      <vt:lpstr>Anti-patterns</vt:lpstr>
      <vt:lpstr>break and continue</vt:lpstr>
      <vt:lpstr>Input and output</vt:lpstr>
      <vt:lpstr>It's a lot shorter than System.out.println()…</vt:lpstr>
      <vt:lpstr>One big difference with variables in C…</vt:lpstr>
      <vt:lpstr>The beginning of the weirdness</vt:lpstr>
      <vt:lpstr>A local array</vt:lpstr>
      <vt:lpstr>f'getsaboudit</vt:lpstr>
      <vt:lpstr>But what's wrong?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Intro to Computer Architecture!</dc:title>
  <dc:creator>me</dc:creator>
  <cp:lastModifiedBy>Avery Peiffer</cp:lastModifiedBy>
  <cp:revision>130</cp:revision>
  <dcterms:created xsi:type="dcterms:W3CDTF">2017-01-05T04:29:56Z</dcterms:created>
  <dcterms:modified xsi:type="dcterms:W3CDTF">2019-10-12T23:27:01Z</dcterms:modified>
</cp:coreProperties>
</file>