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60" r:id="rId2"/>
    <p:sldId id="476" r:id="rId3"/>
    <p:sldId id="391" r:id="rId4"/>
    <p:sldId id="493" r:id="rId5"/>
    <p:sldId id="392" r:id="rId6"/>
    <p:sldId id="393" r:id="rId7"/>
    <p:sldId id="394" r:id="rId8"/>
    <p:sldId id="395" r:id="rId9"/>
    <p:sldId id="396" r:id="rId10"/>
    <p:sldId id="397" r:id="rId11"/>
    <p:sldId id="466" r:id="rId12"/>
    <p:sldId id="467" r:id="rId13"/>
    <p:sldId id="494" r:id="rId14"/>
    <p:sldId id="477" r:id="rId15"/>
    <p:sldId id="434" r:id="rId16"/>
    <p:sldId id="426" r:id="rId17"/>
    <p:sldId id="286" r:id="rId18"/>
    <p:sldId id="443" r:id="rId19"/>
    <p:sldId id="470" r:id="rId20"/>
    <p:sldId id="287" r:id="rId21"/>
    <p:sldId id="445" r:id="rId22"/>
    <p:sldId id="498" r:id="rId23"/>
    <p:sldId id="499" r:id="rId24"/>
    <p:sldId id="480" r:id="rId25"/>
    <p:sldId id="428" r:id="rId26"/>
    <p:sldId id="437" r:id="rId27"/>
    <p:sldId id="481" r:id="rId28"/>
    <p:sldId id="482" r:id="rId29"/>
    <p:sldId id="483" r:id="rId30"/>
    <p:sldId id="489" r:id="rId31"/>
    <p:sldId id="490" r:id="rId32"/>
    <p:sldId id="491" r:id="rId33"/>
    <p:sldId id="492" r:id="rId34"/>
    <p:sldId id="484" r:id="rId35"/>
    <p:sldId id="438" r:id="rId36"/>
    <p:sldId id="439" r:id="rId37"/>
    <p:sldId id="485" r:id="rId38"/>
    <p:sldId id="440" r:id="rId39"/>
    <p:sldId id="441" r:id="rId40"/>
    <p:sldId id="486" r:id="rId41"/>
    <p:sldId id="487" r:id="rId42"/>
    <p:sldId id="48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hel sarwar" initials="ss" lastIdx="1" clrIdx="0">
    <p:extLst>
      <p:ext uri="{19B8F6BF-5375-455C-9EA6-DF929625EA0E}">
        <p15:presenceInfo xmlns:p15="http://schemas.microsoft.com/office/powerpoint/2012/main" userId="sohel sarw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9E2DF-6E59-4F8C-8AEA-F0CB48A109EF}" type="datetimeFigureOut">
              <a:rPr lang="en-US" smtClean="0"/>
              <a:t>6/20/2020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4652B-DF16-48D8-8EEB-AA982FD4E9EA}" type="slidenum">
              <a:rPr lang="en-US" smtClean="0"/>
              <a:t>‹#›</a:t>
            </a:fld>
            <a:endParaRPr lang="en-US"/>
          </a:p>
        </p:txBody>
      </p:sp>
    </p:spTree>
    <p:extLst>
      <p:ext uri="{BB962C8B-B14F-4D97-AF65-F5344CB8AC3E}">
        <p14:creationId xmlns:p14="http://schemas.microsoft.com/office/powerpoint/2010/main" val="87783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760-59AE-40C2-9267-ECEBB4D5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649F-A7EE-44EC-B290-D70995B05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EE904-F981-49F5-9093-F8AC9AF8351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F93A76E1-49F3-4119-8348-A207BF5C2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D593-3ABF-479D-B03E-B4C0B469A4CB}"/>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4887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595D-7DBD-4487-BD42-689DC89D9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80247-45F9-4D5A-A60C-FB4B9D68D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39631-D1C9-44D5-A867-07C03A8FB03C}"/>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EEF22FE7-F1E8-4A34-B956-8553D9EE7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42FDA-FEB5-45D6-A003-F66C85A0A95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2901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02015-94D3-46D2-ACF4-D676974B5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4C62D-8629-46C7-9A38-07F99FBF73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38A0-BEF7-456D-88CC-A0CB2A30E8F6}"/>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B40BA921-91E3-499B-A6E9-758BBE64C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9A847-0286-4448-85D0-7EF89EFC7C3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60265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BAC0-A1EB-4ED3-829A-71FB912AC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99D9D-388A-4D97-9B23-4E8851046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56BA5-9F5D-4208-B5BF-2FEAD7B05A5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6D7E50A2-67D5-407C-91F9-94B7714D3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3B6D8-DA06-4123-97EC-8368B09D69C7}"/>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2959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1918-3DAC-4878-A627-FFF8AF6E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30EA4-CFED-41C1-9E35-C57ED30B5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3939A3-F450-4679-B991-44F9F770A174}"/>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7BC281B9-CF29-4FD1-BFFF-EC8842D08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A874-452B-403A-BB8F-25E68D1D436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426892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8849-0DCE-4571-8B7F-32BFCCBD9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72129-DA0E-447B-9924-FC8D33B821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7414B-82A6-4347-A700-E8CBA14DE3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C79E7-2E52-403E-BBFC-70418D45F55D}"/>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07B5AE3F-4CDD-48B2-BC82-D697A91AF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FE4AE-6BE6-44A0-AB8F-458D5C576D9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8635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46A0-78A8-47C9-91F4-7566C57F7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5F554-4B47-411A-90DE-5355DD9F0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83D6D3-04C4-4A04-BFE7-6E111EFAB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5B59B-EB50-4110-A596-7F0B70A9C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AD0CDE-2D16-4CE0-947A-1BE71D971F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EB1769-50EF-40A1-9302-E4D087AF29F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8" name="Footer Placeholder 7">
            <a:extLst>
              <a:ext uri="{FF2B5EF4-FFF2-40B4-BE49-F238E27FC236}">
                <a16:creationId xmlns:a16="http://schemas.microsoft.com/office/drawing/2014/main" id="{8B3F4322-A820-4B05-9C05-6A7A6E31B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F34632-3B39-487A-B83F-2D1E94FBDA0E}"/>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43704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3DCD-D268-4812-82FF-EFBB674EA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62798-3854-4466-8344-45AAC2FF4B07}"/>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4" name="Footer Placeholder 3">
            <a:extLst>
              <a:ext uri="{FF2B5EF4-FFF2-40B4-BE49-F238E27FC236}">
                <a16:creationId xmlns:a16="http://schemas.microsoft.com/office/drawing/2014/main" id="{215217F6-09D9-4C23-95A0-DA7A2E75D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8FA75-093D-4311-AE33-6BF6E2A0F28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78989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EB8DA-4F62-409C-A59A-73B906A38A9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3" name="Footer Placeholder 2">
            <a:extLst>
              <a:ext uri="{FF2B5EF4-FFF2-40B4-BE49-F238E27FC236}">
                <a16:creationId xmlns:a16="http://schemas.microsoft.com/office/drawing/2014/main" id="{2AEE9ADA-F80F-4DA6-ACEA-B3CFCF2FD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BC7F4-EF3B-4B10-BA54-3DD799501D7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1750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578-EA2A-4823-B02C-03879FD12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526C-8670-46D5-BC95-E36350B8F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807B7-B6EB-42F2-B875-79F7FD88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96D3-E8A0-47DC-A489-AF89E6F03D8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F967D744-6C24-4920-8FE2-249A3A1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93D73-8157-49DD-95FE-FC9B5B751B7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25672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216-35AA-47BF-A0B0-426FC578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435AB-3088-4CF8-82D0-FC26B46D3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118BA-F108-427D-81AB-7D4348E1A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0A2F0D-6785-41A0-9827-316797DF8832}"/>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AC0CC219-A4D5-473B-A5EC-238F7F341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1C2F3-5409-46C9-BA49-52E277BDECE9}"/>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90438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3BFBB-3A30-486E-9DBC-238EA9E94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33485-7CAB-47A9-B226-D7C2EA98D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73F9-B5E9-486F-BC9D-823DE73A1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9ED81D29-41FB-4B1C-8B7F-C34932237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5501B-A86D-452D-9027-1953E7C2A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7FE7-B8B7-44D3-98D5-27197F6C1A35}" type="slidenum">
              <a:rPr lang="en-US" smtClean="0"/>
              <a:t>‹#›</a:t>
            </a:fld>
            <a:endParaRPr lang="en-US"/>
          </a:p>
        </p:txBody>
      </p:sp>
    </p:spTree>
    <p:extLst>
      <p:ext uri="{BB962C8B-B14F-4D97-AF65-F5344CB8AC3E}">
        <p14:creationId xmlns:p14="http://schemas.microsoft.com/office/powerpoint/2010/main" val="389877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uml-diagrams.org/class-reference.html"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D834-3126-47CB-A303-7411133BD795}"/>
              </a:ext>
            </a:extLst>
          </p:cNvPr>
          <p:cNvSpPr>
            <a:spLocks noGrp="1"/>
          </p:cNvSpPr>
          <p:nvPr>
            <p:ph type="ctrTitle"/>
          </p:nvPr>
        </p:nvSpPr>
        <p:spPr>
          <a:xfrm>
            <a:off x="1023257" y="965198"/>
            <a:ext cx="6766078" cy="4927601"/>
          </a:xfrm>
        </p:spPr>
        <p:txBody>
          <a:bodyPr vert="horz" lIns="91440" tIns="45720" rIns="91440" bIns="45720" rtlCol="0" anchor="ctr">
            <a:normAutofit/>
          </a:bodyPr>
          <a:lstStyle/>
          <a:p>
            <a:pPr algn="r"/>
            <a:r>
              <a:rPr lang="en-US" i="1" kern="1200" dirty="0">
                <a:effectLst>
                  <a:outerShdw blurRad="38100" dist="38100" dir="2700000" algn="tl">
                    <a:srgbClr val="000000">
                      <a:alpha val="43137"/>
                    </a:srgbClr>
                  </a:outerShdw>
                </a:effectLst>
                <a:latin typeface="+mj-lt"/>
                <a:ea typeface="+mj-ea"/>
                <a:cs typeface="+mj-cs"/>
              </a:rPr>
              <a:t>Software Engineering</a:t>
            </a:r>
            <a:br>
              <a:rPr lang="en-US" i="1" kern="1200" dirty="0">
                <a:effectLst>
                  <a:outerShdw blurRad="38100" dist="38100" dir="2700000" algn="tl">
                    <a:srgbClr val="000000">
                      <a:alpha val="43137"/>
                    </a:srgbClr>
                  </a:outerShdw>
                </a:effectLst>
                <a:latin typeface="+mj-lt"/>
                <a:ea typeface="+mj-ea"/>
                <a:cs typeface="+mj-cs"/>
              </a:rPr>
            </a:br>
            <a:r>
              <a:rPr lang="en-US" sz="4400" b="1" i="1" kern="1200" dirty="0">
                <a:effectLst>
                  <a:outerShdw blurRad="38100" dist="38100" dir="2700000" algn="tl">
                    <a:srgbClr val="000000">
                      <a:alpha val="43137"/>
                    </a:srgbClr>
                  </a:outerShdw>
                </a:effectLst>
                <a:latin typeface="+mj-lt"/>
                <a:ea typeface="+mj-ea"/>
                <a:cs typeface="+mj-cs"/>
              </a:rPr>
              <a:t>UML </a:t>
            </a:r>
          </a:p>
        </p:txBody>
      </p:sp>
      <p:sp>
        <p:nvSpPr>
          <p:cNvPr id="16" name="Rectangle 15">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A838B4-23EE-47C4-B701-22082DD54B73}"/>
              </a:ext>
            </a:extLst>
          </p:cNvPr>
          <p:cNvSpPr>
            <a:spLocks noGrp="1"/>
          </p:cNvSpPr>
          <p:nvPr>
            <p:ph type="subTitle" idx="1"/>
          </p:nvPr>
        </p:nvSpPr>
        <p:spPr>
          <a:xfrm>
            <a:off x="8454570" y="965199"/>
            <a:ext cx="3093963" cy="4927602"/>
          </a:xfrm>
        </p:spPr>
        <p:txBody>
          <a:bodyPr vert="horz" lIns="91440" tIns="45720" rIns="91440" bIns="45720" rtlCol="0" anchor="ctr">
            <a:normAutofit/>
          </a:bodyPr>
          <a:lstStyle/>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CS 1530</a:t>
            </a:r>
          </a:p>
          <a:p>
            <a:pPr indent="-228600" algn="l">
              <a:buFont typeface="Arial" panose="020B0604020202020204" pitchFamily="34" charset="0"/>
              <a:buChar char="•"/>
            </a:pPr>
            <a:r>
              <a:rPr lang="en-US" sz="2000" b="1">
                <a:solidFill>
                  <a:srgbClr val="FFFFFF"/>
                </a:solidFill>
                <a:effectLst>
                  <a:outerShdw blurRad="38100" dist="38100" dir="2700000" algn="tl">
                    <a:srgbClr val="000000">
                      <a:alpha val="43137"/>
                    </a:srgbClr>
                  </a:outerShdw>
                </a:effectLst>
              </a:rPr>
              <a:t>Summer </a:t>
            </a:r>
            <a:r>
              <a:rPr lang="en-US" sz="2000" b="1" dirty="0">
                <a:solidFill>
                  <a:srgbClr val="FFFFFF"/>
                </a:solidFill>
                <a:effectLst>
                  <a:outerShdw blurRad="38100" dist="38100" dir="2700000" algn="tl">
                    <a:srgbClr val="000000">
                      <a:alpha val="43137"/>
                    </a:srgbClr>
                  </a:outerShdw>
                </a:effectLst>
              </a:rPr>
              <a:t>2020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Instructor: Sohel Sarwar</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University of Pittsburgh</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Lecture 5 UML</a:t>
            </a:r>
          </a:p>
        </p:txBody>
      </p:sp>
    </p:spTree>
    <p:extLst>
      <p:ext uri="{BB962C8B-B14F-4D97-AF65-F5344CB8AC3E}">
        <p14:creationId xmlns:p14="http://schemas.microsoft.com/office/powerpoint/2010/main" val="16473050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6281779A-56D8-4F42-B14C-E1B459901937}"/>
              </a:ext>
            </a:extLst>
          </p:cNvPr>
          <p:cNvSpPr txBox="1">
            <a:spLocks noChangeArrowheads="1"/>
          </p:cNvSpPr>
          <p:nvPr/>
        </p:nvSpPr>
        <p:spPr>
          <a:xfrm>
            <a:off x="5734106" y="639820"/>
            <a:ext cx="5400322" cy="487363"/>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effectLst>
                  <a:outerShdw blurRad="38100" dist="38100" dir="2700000" algn="tl">
                    <a:srgbClr val="000000">
                      <a:alpha val="43137"/>
                    </a:srgbClr>
                  </a:outerShdw>
                </a:effectLst>
              </a:rPr>
              <a:t>Relationships in UML</a:t>
            </a:r>
            <a:endParaRPr lang="ru-RU" altLang="en-US" b="1" dirty="0">
              <a:effectLst>
                <a:outerShdw blurRad="38100" dist="38100" dir="2700000" algn="tl">
                  <a:srgbClr val="000000">
                    <a:alpha val="43137"/>
                  </a:srgbClr>
                </a:outerShdw>
              </a:effectLst>
            </a:endParaRPr>
          </a:p>
        </p:txBody>
      </p:sp>
      <p:graphicFrame>
        <p:nvGraphicFramePr>
          <p:cNvPr id="16" name="Таблица 1">
            <a:extLst>
              <a:ext uri="{FF2B5EF4-FFF2-40B4-BE49-F238E27FC236}">
                <a16:creationId xmlns:a16="http://schemas.microsoft.com/office/drawing/2014/main" id="{E914CA68-2936-4F35-9178-1F61F6E40B88}"/>
              </a:ext>
            </a:extLst>
          </p:cNvPr>
          <p:cNvGraphicFramePr>
            <a:graphicFrameLocks noGrp="1"/>
          </p:cNvGraphicFramePr>
          <p:nvPr>
            <p:extLst>
              <p:ext uri="{D42A27DB-BD31-4B8C-83A1-F6EECF244321}">
                <p14:modId xmlns:p14="http://schemas.microsoft.com/office/powerpoint/2010/main" val="2025626574"/>
              </p:ext>
            </p:extLst>
          </p:nvPr>
        </p:nvGraphicFramePr>
        <p:xfrm>
          <a:off x="4720662" y="1533386"/>
          <a:ext cx="7358796" cy="4241393"/>
        </p:xfrm>
        <a:graphic>
          <a:graphicData uri="http://schemas.openxmlformats.org/drawingml/2006/table">
            <a:tbl>
              <a:tblPr firstRow="1" bandRow="1">
                <a:tableStyleId>{5C22544A-7EE6-4342-B048-85BDC9FD1C3A}</a:tableStyleId>
              </a:tblPr>
              <a:tblGrid>
                <a:gridCol w="2452932">
                  <a:extLst>
                    <a:ext uri="{9D8B030D-6E8A-4147-A177-3AD203B41FA5}">
                      <a16:colId xmlns:a16="http://schemas.microsoft.com/office/drawing/2014/main" val="20000"/>
                    </a:ext>
                  </a:extLst>
                </a:gridCol>
                <a:gridCol w="2452932">
                  <a:extLst>
                    <a:ext uri="{9D8B030D-6E8A-4147-A177-3AD203B41FA5}">
                      <a16:colId xmlns:a16="http://schemas.microsoft.com/office/drawing/2014/main" val="20001"/>
                    </a:ext>
                  </a:extLst>
                </a:gridCol>
                <a:gridCol w="2452932">
                  <a:extLst>
                    <a:ext uri="{9D8B030D-6E8A-4147-A177-3AD203B41FA5}">
                      <a16:colId xmlns:a16="http://schemas.microsoft.com/office/drawing/2014/main" val="20002"/>
                    </a:ext>
                  </a:extLst>
                </a:gridCol>
              </a:tblGrid>
              <a:tr h="674788">
                <a:tc>
                  <a:txBody>
                    <a:bodyPr/>
                    <a:lstStyle/>
                    <a:p>
                      <a:pPr algn="ctr"/>
                      <a:r>
                        <a:rPr lang="en-US" sz="1800" dirty="0"/>
                        <a:t>Type of relationship</a:t>
                      </a:r>
                      <a:endParaRPr lang="ru-RU" sz="1800" dirty="0"/>
                    </a:p>
                  </a:txBody>
                  <a:tcPr marL="91439" marR="91439" marT="45727" marB="45727"/>
                </a:tc>
                <a:tc>
                  <a:txBody>
                    <a:bodyPr/>
                    <a:lstStyle/>
                    <a:p>
                      <a:pPr algn="ctr"/>
                      <a:r>
                        <a:rPr lang="en-US" sz="1800" dirty="0"/>
                        <a:t>UML syntax</a:t>
                      </a:r>
                    </a:p>
                    <a:p>
                      <a:pPr algn="ctr"/>
                      <a:r>
                        <a:rPr lang="en-US" sz="1800" dirty="0"/>
                        <a:t>Source – Target</a:t>
                      </a:r>
                      <a:endParaRPr lang="ru-RU" sz="1800" dirty="0"/>
                    </a:p>
                  </a:txBody>
                  <a:tcPr marL="91439" marR="91439" marT="45727" marB="45727"/>
                </a:tc>
                <a:tc>
                  <a:txBody>
                    <a:bodyPr/>
                    <a:lstStyle/>
                    <a:p>
                      <a:pPr algn="ctr"/>
                      <a:r>
                        <a:rPr lang="en-US" sz="1800" dirty="0"/>
                        <a:t>Semantics</a:t>
                      </a:r>
                      <a:endParaRPr lang="ru-RU" sz="1800" dirty="0"/>
                    </a:p>
                  </a:txBody>
                  <a:tcPr marL="91439" marR="91439" marT="45727" marB="45727"/>
                </a:tc>
                <a:extLst>
                  <a:ext uri="{0D108BD9-81ED-4DB2-BD59-A6C34878D82A}">
                    <a16:rowId xmlns:a16="http://schemas.microsoft.com/office/drawing/2014/main" val="10000"/>
                  </a:ext>
                </a:extLst>
              </a:tr>
              <a:tr h="640184">
                <a:tc>
                  <a:txBody>
                    <a:bodyPr/>
                    <a:lstStyle/>
                    <a:p>
                      <a:pPr algn="ctr"/>
                      <a:endParaRPr lang="en-US" sz="1800" dirty="0"/>
                    </a:p>
                    <a:p>
                      <a:pPr algn="ctr"/>
                      <a:r>
                        <a:rPr lang="en-US" sz="1800" dirty="0"/>
                        <a:t>Inclusion</a:t>
                      </a:r>
                      <a:endParaRPr lang="ru-RU" sz="1800" dirty="0"/>
                    </a:p>
                  </a:txBody>
                  <a:tcPr marL="91439" marR="91439" marT="45727" marB="45727"/>
                </a:tc>
                <a:tc>
                  <a:txBody>
                    <a:bodyPr/>
                    <a:lstStyle/>
                    <a:p>
                      <a:pPr algn="ctr"/>
                      <a:endParaRPr lang="ru-RU" sz="1800" dirty="0"/>
                    </a:p>
                  </a:txBody>
                  <a:tcPr marL="91439" marR="91439" marT="45727" marB="45727"/>
                </a:tc>
                <a:tc>
                  <a:txBody>
                    <a:bodyPr/>
                    <a:lstStyle/>
                    <a:p>
                      <a:pPr algn="l"/>
                      <a:r>
                        <a:rPr lang="en-US" sz="1800" dirty="0"/>
                        <a:t>Source element contains the target element.</a:t>
                      </a:r>
                      <a:endParaRPr lang="ru-RU" sz="1800" dirty="0"/>
                    </a:p>
                  </a:txBody>
                  <a:tcPr marL="91439" marR="91439" marT="45727" marB="45727"/>
                </a:tc>
                <a:extLst>
                  <a:ext uri="{0D108BD9-81ED-4DB2-BD59-A6C34878D82A}">
                    <a16:rowId xmlns:a16="http://schemas.microsoft.com/office/drawing/2014/main" val="10001"/>
                  </a:ext>
                </a:extLst>
              </a:tr>
              <a:tr h="1463278">
                <a:tc>
                  <a:txBody>
                    <a:bodyPr/>
                    <a:lstStyle/>
                    <a:p>
                      <a:pPr algn="ctr"/>
                      <a:endParaRPr lang="en-US" sz="1800" kern="1200" dirty="0">
                        <a:solidFill>
                          <a:schemeClr val="dk1"/>
                        </a:solidFill>
                        <a:latin typeface="+mn-lt"/>
                        <a:ea typeface="+mn-ea"/>
                        <a:cs typeface="+mn-cs"/>
                      </a:endParaRPr>
                    </a:p>
                    <a:p>
                      <a:pPr algn="ctr"/>
                      <a:r>
                        <a:rPr lang="en-US" sz="1800" kern="1200" dirty="0">
                          <a:solidFill>
                            <a:schemeClr val="dk1"/>
                          </a:solidFill>
                          <a:latin typeface="+mn-lt"/>
                          <a:ea typeface="+mn-ea"/>
                          <a:cs typeface="+mn-cs"/>
                        </a:rPr>
                        <a:t>Generalization</a:t>
                      </a:r>
                      <a:endParaRPr lang="ru-RU" sz="1800" dirty="0"/>
                    </a:p>
                  </a:txBody>
                  <a:tcPr marL="91439" marR="91439" marT="45727" marB="45727"/>
                </a:tc>
                <a:tc>
                  <a:txBody>
                    <a:bodyPr/>
                    <a:lstStyle/>
                    <a:p>
                      <a:pPr algn="ctr"/>
                      <a:endParaRPr lang="ru-RU" sz="1800" dirty="0"/>
                    </a:p>
                  </a:txBody>
                  <a:tcPr marL="91439" marR="91439" marT="45727" marB="45727"/>
                </a:tc>
                <a:tc>
                  <a:txBody>
                    <a:bodyPr/>
                    <a:lstStyle/>
                    <a:p>
                      <a:pPr algn="l"/>
                      <a:r>
                        <a:rPr lang="en-US" sz="1800" dirty="0"/>
                        <a:t>The source element is a specialization of a more generalized (the target) element; and can replace him.</a:t>
                      </a:r>
                      <a:endParaRPr lang="ru-RU" sz="1800" dirty="0"/>
                    </a:p>
                  </a:txBody>
                  <a:tcPr marL="91439" marR="91439" marT="45727" marB="45727"/>
                </a:tc>
                <a:extLst>
                  <a:ext uri="{0D108BD9-81ED-4DB2-BD59-A6C34878D82A}">
                    <a16:rowId xmlns:a16="http://schemas.microsoft.com/office/drawing/2014/main" val="10002"/>
                  </a:ext>
                </a:extLst>
              </a:tr>
              <a:tr h="1188913">
                <a:tc>
                  <a:txBody>
                    <a:bodyPr/>
                    <a:lstStyle/>
                    <a:p>
                      <a:pPr algn="ctr"/>
                      <a:endParaRPr lang="en-US" sz="1800" kern="1200" dirty="0">
                        <a:solidFill>
                          <a:schemeClr val="dk1"/>
                        </a:solidFill>
                        <a:latin typeface="+mn-lt"/>
                        <a:ea typeface="+mn-ea"/>
                        <a:cs typeface="+mn-cs"/>
                      </a:endParaRPr>
                    </a:p>
                    <a:p>
                      <a:pPr algn="ctr"/>
                      <a:r>
                        <a:rPr lang="en-US" sz="1800" kern="1200" dirty="0">
                          <a:solidFill>
                            <a:schemeClr val="dk1"/>
                          </a:solidFill>
                          <a:latin typeface="+mn-lt"/>
                          <a:ea typeface="+mn-ea"/>
                          <a:cs typeface="+mn-cs"/>
                        </a:rPr>
                        <a:t>Realization</a:t>
                      </a:r>
                      <a:endParaRPr lang="ru-RU" sz="1800" dirty="0"/>
                    </a:p>
                  </a:txBody>
                  <a:tcPr marL="91439" marR="91439" marT="45727" marB="45727"/>
                </a:tc>
                <a:tc>
                  <a:txBody>
                    <a:bodyPr/>
                    <a:lstStyle/>
                    <a:p>
                      <a:pPr algn="ctr"/>
                      <a:endParaRPr lang="ru-RU" sz="1800" dirty="0"/>
                    </a:p>
                  </a:txBody>
                  <a:tcPr marL="91439" marR="91439" marT="45727" marB="45727"/>
                </a:tc>
                <a:tc>
                  <a:txBody>
                    <a:bodyPr/>
                    <a:lstStyle/>
                    <a:p>
                      <a:pPr algn="l"/>
                      <a:r>
                        <a:rPr lang="en-US" sz="1800" dirty="0"/>
                        <a:t>The original item is guaranteed to perform the contract, a certain target element.</a:t>
                      </a:r>
                      <a:endParaRPr lang="ru-RU" sz="1800" dirty="0"/>
                    </a:p>
                  </a:txBody>
                  <a:tcPr marL="91439" marR="91439" marT="45727" marB="45727"/>
                </a:tc>
                <a:extLst>
                  <a:ext uri="{0D108BD9-81ED-4DB2-BD59-A6C34878D82A}">
                    <a16:rowId xmlns:a16="http://schemas.microsoft.com/office/drawing/2014/main" val="10003"/>
                  </a:ext>
                </a:extLst>
              </a:tr>
            </a:tbl>
          </a:graphicData>
        </a:graphic>
      </p:graphicFrame>
      <p:pic>
        <p:nvPicPr>
          <p:cNvPr id="17" name="Picture 6">
            <a:extLst>
              <a:ext uri="{FF2B5EF4-FFF2-40B4-BE49-F238E27FC236}">
                <a16:creationId xmlns:a16="http://schemas.microsoft.com/office/drawing/2014/main" id="{F9D1B58E-3426-4AE4-80B7-A4DAB877F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4860" y="2499907"/>
            <a:ext cx="12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a:extLst>
              <a:ext uri="{FF2B5EF4-FFF2-40B4-BE49-F238E27FC236}">
                <a16:creationId xmlns:a16="http://schemas.microsoft.com/office/drawing/2014/main" id="{309DFD7E-745D-456A-BC30-0F066984FB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4860" y="3549512"/>
            <a:ext cx="1370399"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a:extLst>
              <a:ext uri="{FF2B5EF4-FFF2-40B4-BE49-F238E27FC236}">
                <a16:creationId xmlns:a16="http://schemas.microsoft.com/office/drawing/2014/main" id="{134B1B43-7DAE-469C-AE11-BBC058722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100" y="4877198"/>
            <a:ext cx="1297419"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hlinkClick r:id="rId6"/>
            <a:extLst>
              <a:ext uri="{FF2B5EF4-FFF2-40B4-BE49-F238E27FC236}">
                <a16:creationId xmlns:a16="http://schemas.microsoft.com/office/drawing/2014/main" id="{52CF7031-77B7-4E59-9E75-DD311EAA4E3F}"/>
              </a:ext>
            </a:extLst>
          </p:cNvPr>
          <p:cNvSpPr/>
          <p:nvPr/>
        </p:nvSpPr>
        <p:spPr>
          <a:xfrm>
            <a:off x="5468627" y="5991643"/>
            <a:ext cx="5092228" cy="369332"/>
          </a:xfrm>
          <a:prstGeom prst="rect">
            <a:avLst/>
          </a:prstGeom>
        </p:spPr>
        <p:txBody>
          <a:bodyPr wrap="none">
            <a:spAutoFit/>
          </a:bodyPr>
          <a:lstStyle/>
          <a:p>
            <a:r>
              <a:rPr lang="en-US" dirty="0"/>
              <a:t>https://www.uml-diagrams.org/class-reference.html</a:t>
            </a:r>
          </a:p>
        </p:txBody>
      </p:sp>
    </p:spTree>
    <p:extLst>
      <p:ext uri="{BB962C8B-B14F-4D97-AF65-F5344CB8AC3E}">
        <p14:creationId xmlns:p14="http://schemas.microsoft.com/office/powerpoint/2010/main" val="141518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6281779A-56D8-4F42-B14C-E1B459901937}"/>
              </a:ext>
            </a:extLst>
          </p:cNvPr>
          <p:cNvSpPr txBox="1">
            <a:spLocks noChangeArrowheads="1"/>
          </p:cNvSpPr>
          <p:nvPr/>
        </p:nvSpPr>
        <p:spPr>
          <a:xfrm>
            <a:off x="5734106" y="639820"/>
            <a:ext cx="5400322" cy="487363"/>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effectLst>
                  <a:outerShdw blurRad="38100" dist="38100" dir="2700000" algn="tl">
                    <a:srgbClr val="000000">
                      <a:alpha val="43137"/>
                    </a:srgbClr>
                  </a:outerShdw>
                </a:effectLst>
              </a:rPr>
              <a:t>Realization Relationship in java code</a:t>
            </a:r>
            <a:endParaRPr lang="ru-RU" altLang="en-US" b="1" dirty="0">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1DF68F86-5EAF-4E01-9AC4-5341E89B7220}"/>
              </a:ext>
            </a:extLst>
          </p:cNvPr>
          <p:cNvSpPr/>
          <p:nvPr/>
        </p:nvSpPr>
        <p:spPr>
          <a:xfrm>
            <a:off x="5283200" y="1318122"/>
            <a:ext cx="6096000" cy="1754326"/>
          </a:xfrm>
          <a:prstGeom prst="rect">
            <a:avLst/>
          </a:prstGeom>
        </p:spPr>
        <p:txBody>
          <a:bodyPr>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interface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LivingEntityInterface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Bird </a:t>
            </a:r>
            <a:r>
              <a:rPr lang="en-US" b="1" i="1" dirty="0" err="1">
                <a:solidFill>
                  <a:srgbClr val="0000C0"/>
                </a:solidFill>
                <a:latin typeface="Consolas" panose="020B0609020204030204" pitchFamily="49" charset="0"/>
              </a:rPr>
              <a:t>bird</a:t>
            </a:r>
            <a:r>
              <a:rPr lang="en-US" b="1" i="1" dirty="0">
                <a:solidFill>
                  <a:srgbClr val="000000"/>
                </a:solidFill>
                <a:latin typeface="Consolas" panose="020B0609020204030204" pitchFamily="49" charset="0"/>
              </a:rPr>
              <a:t> = </a:t>
            </a:r>
            <a:r>
              <a:rPr lang="en-US" b="1" i="1" dirty="0">
                <a:solidFill>
                  <a:srgbClr val="7F0055"/>
                </a:solidFill>
                <a:latin typeface="Consolas" panose="020B0609020204030204" pitchFamily="49" charset="0"/>
              </a:rPr>
              <a:t>new</a:t>
            </a:r>
            <a:r>
              <a:rPr lang="en-US" b="1" i="1" dirty="0">
                <a:solidFill>
                  <a:srgbClr val="000000"/>
                </a:solidFill>
                <a:latin typeface="Consolas" panose="020B0609020204030204" pitchFamily="49" charset="0"/>
              </a:rPr>
              <a:t> Bird();</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fly();</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run();</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swim();</a:t>
            </a:r>
          </a:p>
          <a:p>
            <a:r>
              <a:rPr lang="en-US" dirty="0">
                <a:solidFill>
                  <a:srgbClr val="000000"/>
                </a:solidFill>
                <a:latin typeface="Consolas" panose="020B0609020204030204" pitchFamily="49" charset="0"/>
              </a:rPr>
              <a:t>}</a:t>
            </a:r>
            <a:endParaRPr lang="en-US" dirty="0"/>
          </a:p>
        </p:txBody>
      </p:sp>
      <p:sp>
        <p:nvSpPr>
          <p:cNvPr id="5" name="Rectangle 4">
            <a:extLst>
              <a:ext uri="{FF2B5EF4-FFF2-40B4-BE49-F238E27FC236}">
                <a16:creationId xmlns:a16="http://schemas.microsoft.com/office/drawing/2014/main" id="{A5989453-5FE1-49CC-A333-D27287AC85C7}"/>
              </a:ext>
            </a:extLst>
          </p:cNvPr>
          <p:cNvSpPr/>
          <p:nvPr/>
        </p:nvSpPr>
        <p:spPr>
          <a:xfrm>
            <a:off x="5283200" y="3072448"/>
            <a:ext cx="6096000" cy="2862322"/>
          </a:xfrm>
          <a:prstGeom prst="rect">
            <a:avLst/>
          </a:prstGeom>
        </p:spPr>
        <p:txBody>
          <a:bodyPr>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abstract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LivingEntity</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implements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LivingEntityInterface</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final</a:t>
            </a:r>
            <a:r>
              <a:rPr lang="en-US" b="1" dirty="0">
                <a:solidFill>
                  <a:srgbClr val="000000"/>
                </a:solidFill>
                <a:latin typeface="Consolas" panose="020B0609020204030204" pitchFamily="49" charset="0"/>
              </a:rPr>
              <a:t> String </a:t>
            </a:r>
            <a:r>
              <a:rPr lang="en-US" b="1" dirty="0">
                <a:solidFill>
                  <a:srgbClr val="0000C0"/>
                </a:solidFill>
                <a:latin typeface="Consolas" panose="020B0609020204030204" pitchFamily="49" charset="0"/>
              </a:rPr>
              <a:t>feature</a:t>
            </a:r>
            <a:r>
              <a:rPr lang="en-US" b="1" dirty="0">
                <a:solidFill>
                  <a:srgbClr val="000000"/>
                </a:solidFill>
                <a:latin typeface="Consolas" panose="020B0609020204030204" pitchFamily="49" charset="0"/>
              </a:rPr>
              <a:t> = </a:t>
            </a:r>
            <a:r>
              <a:rPr lang="en-US" b="1" dirty="0">
                <a:solidFill>
                  <a:srgbClr val="2A00FF"/>
                </a:solidFill>
                <a:latin typeface="Consolas" panose="020B0609020204030204" pitchFamily="49" charset="0"/>
              </a:rPr>
              <a:t>"LIVING"</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legs</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wings</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abstract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setEat</a:t>
            </a:r>
            <a:r>
              <a:rPr lang="en-US" b="1" dirty="0">
                <a:solidFill>
                  <a:srgbClr val="000000"/>
                </a:solidFill>
                <a:latin typeface="Consolas" panose="020B0609020204030204" pitchFamily="49" charset="0"/>
              </a:rPr>
              <a:t>(String </a:t>
            </a:r>
            <a:r>
              <a:rPr lang="en-US" b="1" dirty="0" err="1">
                <a:solidFill>
                  <a:srgbClr val="6A3E3E"/>
                </a:solidFill>
                <a:latin typeface="Consolas" panose="020B0609020204030204" pitchFamily="49" charset="0"/>
              </a:rPr>
              <a:t>val</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abstract</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getEat</a:t>
            </a:r>
            <a:r>
              <a:rPr lang="en-US" b="1" dirty="0">
                <a:solidFill>
                  <a:srgbClr val="000000"/>
                </a:solidFill>
                <a:latin typeface="Consolas" panose="020B0609020204030204" pitchFamily="49" charset="0"/>
              </a:rPr>
              <a:t>();</a:t>
            </a:r>
          </a:p>
          <a:p>
            <a:r>
              <a:rPr lang="en-US" dirty="0">
                <a:latin typeface="Consolas" panose="020B0609020204030204" pitchFamily="49" charset="0"/>
              </a:rPr>
              <a:t>….</a:t>
            </a:r>
          </a:p>
          <a:p>
            <a:r>
              <a:rPr lang="en-US" dirty="0">
                <a:latin typeface="Consolas" panose="020B0609020204030204" pitchFamily="49" charset="0"/>
              </a:rPr>
              <a:t>}</a:t>
            </a:r>
          </a:p>
        </p:txBody>
      </p:sp>
      <p:pic>
        <p:nvPicPr>
          <p:cNvPr id="14" name="Picture 8">
            <a:extLst>
              <a:ext uri="{FF2B5EF4-FFF2-40B4-BE49-F238E27FC236}">
                <a16:creationId xmlns:a16="http://schemas.microsoft.com/office/drawing/2014/main" id="{A7BC400F-F341-40EC-9D44-24E926EE5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848" y="5875280"/>
            <a:ext cx="1297419"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451EBE4-4B4A-4A29-B8B2-082FE5E01593}"/>
              </a:ext>
            </a:extLst>
          </p:cNvPr>
          <p:cNvSpPr txBox="1"/>
          <p:nvPr/>
        </p:nvSpPr>
        <p:spPr>
          <a:xfrm>
            <a:off x="11684000" y="2554514"/>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EAF524DA-FCA4-4B53-BCFB-E90B307722A8}"/>
              </a:ext>
            </a:extLst>
          </p:cNvPr>
          <p:cNvPicPr>
            <a:picLocks noChangeAspect="1"/>
          </p:cNvPicPr>
          <p:nvPr/>
        </p:nvPicPr>
        <p:blipFill>
          <a:blip r:embed="rId4"/>
          <a:stretch>
            <a:fillRect/>
          </a:stretch>
        </p:blipFill>
        <p:spPr>
          <a:xfrm>
            <a:off x="5788806" y="5653475"/>
            <a:ext cx="1438275" cy="923925"/>
          </a:xfrm>
          <a:prstGeom prst="rect">
            <a:avLst/>
          </a:prstGeom>
        </p:spPr>
      </p:pic>
      <p:pic>
        <p:nvPicPr>
          <p:cNvPr id="10" name="Picture 9">
            <a:extLst>
              <a:ext uri="{FF2B5EF4-FFF2-40B4-BE49-F238E27FC236}">
                <a16:creationId xmlns:a16="http://schemas.microsoft.com/office/drawing/2014/main" id="{650E6CC7-63C2-4B2F-8FD2-94123C40AFB8}"/>
              </a:ext>
            </a:extLst>
          </p:cNvPr>
          <p:cNvPicPr>
            <a:picLocks noChangeAspect="1"/>
          </p:cNvPicPr>
          <p:nvPr/>
        </p:nvPicPr>
        <p:blipFill>
          <a:blip r:embed="rId5"/>
          <a:stretch>
            <a:fillRect/>
          </a:stretch>
        </p:blipFill>
        <p:spPr>
          <a:xfrm>
            <a:off x="8458933" y="5610435"/>
            <a:ext cx="1447800" cy="942975"/>
          </a:xfrm>
          <a:prstGeom prst="rect">
            <a:avLst/>
          </a:prstGeom>
        </p:spPr>
      </p:pic>
    </p:spTree>
    <p:extLst>
      <p:ext uri="{BB962C8B-B14F-4D97-AF65-F5344CB8AC3E}">
        <p14:creationId xmlns:p14="http://schemas.microsoft.com/office/powerpoint/2010/main" val="37452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6281779A-56D8-4F42-B14C-E1B459901937}"/>
              </a:ext>
            </a:extLst>
          </p:cNvPr>
          <p:cNvSpPr txBox="1">
            <a:spLocks noChangeArrowheads="1"/>
          </p:cNvSpPr>
          <p:nvPr/>
        </p:nvSpPr>
        <p:spPr>
          <a:xfrm>
            <a:off x="5734106" y="639820"/>
            <a:ext cx="5400322" cy="487363"/>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effectLst>
                  <a:outerShdw blurRad="38100" dist="38100" dir="2700000" algn="tl">
                    <a:srgbClr val="000000">
                      <a:alpha val="43137"/>
                    </a:srgbClr>
                  </a:outerShdw>
                </a:effectLst>
              </a:rPr>
              <a:t>Generalization Relationship in java code</a:t>
            </a:r>
            <a:endParaRPr lang="ru-RU" altLang="en-US"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E451EBE4-4B4A-4A29-B8B2-082FE5E01593}"/>
              </a:ext>
            </a:extLst>
          </p:cNvPr>
          <p:cNvSpPr txBox="1"/>
          <p:nvPr/>
        </p:nvSpPr>
        <p:spPr>
          <a:xfrm>
            <a:off x="11684000" y="2554514"/>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EAF524DA-FCA4-4B53-BCFB-E90B307722A8}"/>
              </a:ext>
            </a:extLst>
          </p:cNvPr>
          <p:cNvPicPr>
            <a:picLocks noChangeAspect="1"/>
          </p:cNvPicPr>
          <p:nvPr/>
        </p:nvPicPr>
        <p:blipFill>
          <a:blip r:embed="rId3"/>
          <a:stretch>
            <a:fillRect/>
          </a:stretch>
        </p:blipFill>
        <p:spPr>
          <a:xfrm>
            <a:off x="8732451" y="5575241"/>
            <a:ext cx="1438275" cy="923925"/>
          </a:xfrm>
          <a:prstGeom prst="rect">
            <a:avLst/>
          </a:prstGeom>
        </p:spPr>
      </p:pic>
      <p:sp>
        <p:nvSpPr>
          <p:cNvPr id="11" name="Rectangle 10">
            <a:extLst>
              <a:ext uri="{FF2B5EF4-FFF2-40B4-BE49-F238E27FC236}">
                <a16:creationId xmlns:a16="http://schemas.microsoft.com/office/drawing/2014/main" id="{EF36929C-1347-4007-9164-EE8FD3502266}"/>
              </a:ext>
            </a:extLst>
          </p:cNvPr>
          <p:cNvSpPr/>
          <p:nvPr/>
        </p:nvSpPr>
        <p:spPr>
          <a:xfrm>
            <a:off x="5588000" y="1585018"/>
            <a:ext cx="6096000" cy="2862322"/>
          </a:xfrm>
          <a:prstGeom prst="rect">
            <a:avLst/>
          </a:prstGeom>
        </p:spPr>
        <p:txBody>
          <a:bodyPr>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Animal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LivingEntity</a:t>
            </a:r>
            <a:r>
              <a:rPr lang="en-US" b="1"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setEat</a:t>
            </a:r>
            <a:r>
              <a:rPr lang="en-US" b="1" dirty="0">
                <a:solidFill>
                  <a:srgbClr val="000000"/>
                </a:solidFill>
                <a:latin typeface="Consolas" panose="020B0609020204030204" pitchFamily="49" charset="0"/>
              </a:rPr>
              <a:t>(String </a:t>
            </a:r>
            <a:r>
              <a:rPr lang="en-US" b="1" dirty="0" err="1">
                <a:solidFill>
                  <a:srgbClr val="6A3E3E"/>
                </a:solidFill>
                <a:latin typeface="Consolas" panose="020B0609020204030204" pitchFamily="49" charset="0"/>
              </a:rPr>
              <a:t>val</a:t>
            </a:r>
            <a:r>
              <a:rPr lang="en-US" b="1" dirty="0">
                <a:solidFill>
                  <a:srgbClr val="000000"/>
                </a:solidFill>
                <a:latin typeface="Consolas" panose="020B0609020204030204" pitchFamily="49" charset="0"/>
              </a:rPr>
              <a:t>) {</a:t>
            </a:r>
          </a:p>
          <a:p>
            <a:pPr lvl="1"/>
            <a:r>
              <a:rPr lang="en-US" dirty="0">
                <a:solidFill>
                  <a:srgbClr val="0000C0"/>
                </a:solidFill>
                <a:latin typeface="Consolas" panose="020B0609020204030204" pitchFamily="49" charset="0"/>
              </a:rPr>
              <a:t>food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val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getEat</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food</a:t>
            </a:r>
            <a:r>
              <a:rPr lang="en-US" b="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pic>
        <p:nvPicPr>
          <p:cNvPr id="12" name="Picture 11">
            <a:extLst>
              <a:ext uri="{FF2B5EF4-FFF2-40B4-BE49-F238E27FC236}">
                <a16:creationId xmlns:a16="http://schemas.microsoft.com/office/drawing/2014/main" id="{B67A89F1-76F1-443E-BC9C-C9F49A7AB40F}"/>
              </a:ext>
            </a:extLst>
          </p:cNvPr>
          <p:cNvPicPr>
            <a:picLocks noChangeAspect="1"/>
          </p:cNvPicPr>
          <p:nvPr/>
        </p:nvPicPr>
        <p:blipFill>
          <a:blip r:embed="rId4"/>
          <a:stretch>
            <a:fillRect/>
          </a:stretch>
        </p:blipFill>
        <p:spPr>
          <a:xfrm>
            <a:off x="5798751" y="5584767"/>
            <a:ext cx="1466850" cy="904875"/>
          </a:xfrm>
          <a:prstGeom prst="rect">
            <a:avLst/>
          </a:prstGeom>
        </p:spPr>
      </p:pic>
      <p:pic>
        <p:nvPicPr>
          <p:cNvPr id="16" name="Picture 7">
            <a:extLst>
              <a:ext uri="{FF2B5EF4-FFF2-40B4-BE49-F238E27FC236}">
                <a16:creationId xmlns:a16="http://schemas.microsoft.com/office/drawing/2014/main" id="{09926861-2D28-43D2-BC07-C125407B83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5601" y="5860991"/>
            <a:ext cx="1370399"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91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sp>
        <p:nvSpPr>
          <p:cNvPr id="9" name="Rectangle 2">
            <a:extLst>
              <a:ext uri="{FF2B5EF4-FFF2-40B4-BE49-F238E27FC236}">
                <a16:creationId xmlns:a16="http://schemas.microsoft.com/office/drawing/2014/main" id="{6281779A-56D8-4F42-B14C-E1B459901937}"/>
              </a:ext>
            </a:extLst>
          </p:cNvPr>
          <p:cNvSpPr txBox="1">
            <a:spLocks noChangeArrowheads="1"/>
          </p:cNvSpPr>
          <p:nvPr/>
        </p:nvSpPr>
        <p:spPr>
          <a:xfrm>
            <a:off x="4898990" y="212783"/>
            <a:ext cx="7048316" cy="48736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effectLst>
                  <a:outerShdw blurRad="38100" dist="38100" dir="2700000" algn="tl">
                    <a:srgbClr val="000000">
                      <a:alpha val="43137"/>
                    </a:srgbClr>
                  </a:outerShdw>
                </a:effectLst>
              </a:rPr>
              <a:t>Aggregation &amp; Composition Relationships in java code</a:t>
            </a:r>
            <a:endParaRPr lang="ru-RU" altLang="en-US" sz="24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E451EBE4-4B4A-4A29-B8B2-082FE5E01593}"/>
              </a:ext>
            </a:extLst>
          </p:cNvPr>
          <p:cNvSpPr txBox="1"/>
          <p:nvPr/>
        </p:nvSpPr>
        <p:spPr>
          <a:xfrm>
            <a:off x="11684000" y="2554514"/>
            <a:ext cx="184731" cy="369332"/>
          </a:xfrm>
          <a:prstGeom prst="rect">
            <a:avLst/>
          </a:prstGeom>
          <a:noFill/>
        </p:spPr>
        <p:txBody>
          <a:bodyPr wrap="none" rtlCol="0">
            <a:spAutoFit/>
          </a:bodyPr>
          <a:lstStyle/>
          <a:p>
            <a:endParaRPr lang="en-US" dirty="0"/>
          </a:p>
        </p:txBody>
      </p:sp>
      <p:sp>
        <p:nvSpPr>
          <p:cNvPr id="11" name="Rectangle 10">
            <a:extLst>
              <a:ext uri="{FF2B5EF4-FFF2-40B4-BE49-F238E27FC236}">
                <a16:creationId xmlns:a16="http://schemas.microsoft.com/office/drawing/2014/main" id="{EF36929C-1347-4007-9164-EE8FD3502266}"/>
              </a:ext>
            </a:extLst>
          </p:cNvPr>
          <p:cNvSpPr/>
          <p:nvPr/>
        </p:nvSpPr>
        <p:spPr>
          <a:xfrm>
            <a:off x="5448982" y="1151916"/>
            <a:ext cx="6096000" cy="4985980"/>
          </a:xfrm>
          <a:prstGeom prst="rect">
            <a:avLst/>
          </a:prstGeom>
        </p:spPr>
        <p:txBody>
          <a:bodyPr>
            <a:spAutoFit/>
          </a:bodyPr>
          <a:lstStyle/>
          <a:p>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Student{</a:t>
            </a:r>
          </a:p>
          <a:p>
            <a:endParaRPr lang="en-US" sz="2000" b="1" dirty="0">
              <a:solidFill>
                <a:srgbClr val="000000"/>
              </a:solidFill>
              <a:latin typeface="Consolas" panose="020B0609020204030204" pitchFamily="49" charset="0"/>
            </a:endParaRPr>
          </a:p>
          <a:p>
            <a:r>
              <a:rPr lang="en-US" sz="2000" b="1" dirty="0">
                <a:solidFill>
                  <a:srgbClr val="000000"/>
                </a:solidFill>
                <a:latin typeface="Consolas" panose="020B0609020204030204" pitchFamily="49" charset="0"/>
              </a:rPr>
              <a:t>    Department dept;</a:t>
            </a:r>
          </a:p>
          <a:p>
            <a:r>
              <a:rPr lang="en-US" sz="2000" b="1" dirty="0">
                <a:solidFill>
                  <a:srgbClr val="000000"/>
                </a:solidFill>
                <a:latin typeface="Consolas" panose="020B0609020204030204" pitchFamily="49" charset="0"/>
              </a:rPr>
              <a:t>    Address </a:t>
            </a:r>
            <a:r>
              <a:rPr lang="en-US" sz="2000" b="1" dirty="0" err="1">
                <a:solidFill>
                  <a:srgbClr val="000000"/>
                </a:solidFill>
                <a:latin typeface="Consolas" panose="020B0609020204030204" pitchFamily="49" charset="0"/>
              </a:rPr>
              <a:t>addr</a:t>
            </a:r>
            <a:r>
              <a:rPr lang="en-US" sz="2000" b="1" dirty="0">
                <a:solidFill>
                  <a:srgbClr val="000000"/>
                </a:solidFill>
                <a:latin typeface="Consolas" panose="020B0609020204030204" pitchFamily="49" charset="0"/>
              </a:rPr>
              <a:t> = new Address();</a:t>
            </a:r>
          </a:p>
          <a:p>
            <a:r>
              <a:rPr lang="en-US" sz="2000" b="1" dirty="0">
                <a:solidFill>
                  <a:srgbClr val="000000"/>
                </a:solidFill>
                <a:latin typeface="Consolas" panose="020B0609020204030204" pitchFamily="49" charset="0"/>
              </a:rPr>
              <a:t>    </a:t>
            </a:r>
          </a:p>
          <a:p>
            <a:r>
              <a:rPr lang="en-US" sz="2000" b="1" dirty="0">
                <a:solidFill>
                  <a:srgbClr val="000000"/>
                </a:solidFill>
                <a:latin typeface="Consolas" panose="020B0609020204030204" pitchFamily="49" charset="0"/>
              </a:rPr>
              <a:t>    Student (Department var) {</a:t>
            </a:r>
          </a:p>
          <a:p>
            <a:r>
              <a:rPr lang="en-US" sz="2000" b="1" dirty="0">
                <a:solidFill>
                  <a:srgbClr val="000000"/>
                </a:solidFill>
                <a:latin typeface="Consolas" panose="020B0609020204030204" pitchFamily="49" charset="0"/>
              </a:rPr>
              <a:t>    	dept = var;</a:t>
            </a:r>
          </a:p>
          <a:p>
            <a:r>
              <a:rPr lang="en-US" sz="2000" b="1" dirty="0">
                <a:solidFill>
                  <a:srgbClr val="000000"/>
                </a:solidFill>
                <a:latin typeface="Consolas" panose="020B0609020204030204" pitchFamily="49" charset="0"/>
              </a:rPr>
              <a:t>    }</a:t>
            </a:r>
          </a:p>
          <a:p>
            <a:r>
              <a:rPr lang="en-US" sz="2000" b="1" dirty="0">
                <a:solidFill>
                  <a:srgbClr val="000000"/>
                </a:solidFill>
                <a:latin typeface="Consolas" panose="020B0609020204030204" pitchFamily="49" charset="0"/>
              </a:rPr>
              <a:t>    </a:t>
            </a:r>
          </a:p>
          <a:p>
            <a:r>
              <a:rPr lang="en-US" sz="2000" b="1" dirty="0">
                <a:solidFill>
                  <a:srgbClr val="000000"/>
                </a:solidFill>
                <a:latin typeface="Consolas" panose="020B0609020204030204" pitchFamily="49" charset="0"/>
              </a:rPr>
              <a:t>    private void </a:t>
            </a:r>
            <a:r>
              <a:rPr lang="en-US" sz="2000" b="1" dirty="0" err="1">
                <a:solidFill>
                  <a:srgbClr val="000000"/>
                </a:solidFill>
                <a:latin typeface="Consolas" panose="020B0609020204030204" pitchFamily="49" charset="0"/>
              </a:rPr>
              <a:t>populateAddress</a:t>
            </a:r>
            <a:r>
              <a:rPr lang="en-US" sz="2000" b="1"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 populate the address information in </a:t>
            </a:r>
          </a:p>
          <a:p>
            <a:pPr lvl="1"/>
            <a:r>
              <a:rPr lang="en-US" sz="2000" dirty="0">
                <a:solidFill>
                  <a:srgbClr val="000000"/>
                </a:solidFill>
                <a:latin typeface="Consolas" panose="020B0609020204030204" pitchFamily="49" charset="0"/>
              </a:rPr>
              <a:t>	the </a:t>
            </a:r>
            <a:r>
              <a:rPr lang="en-US" sz="2000" dirty="0" err="1">
                <a:solidFill>
                  <a:srgbClr val="000000"/>
                </a:solidFill>
                <a:latin typeface="Consolas" panose="020B0609020204030204" pitchFamily="49" charset="0"/>
              </a:rPr>
              <a:t>addr</a:t>
            </a:r>
            <a:r>
              <a:rPr lang="en-US" sz="2000" dirty="0">
                <a:solidFill>
                  <a:srgbClr val="000000"/>
                </a:solidFill>
                <a:latin typeface="Consolas" panose="020B0609020204030204" pitchFamily="49" charset="0"/>
              </a:rPr>
              <a:t> attribute;  </a:t>
            </a:r>
          </a:p>
          <a:p>
            <a:pPr lvl="1"/>
            <a:r>
              <a:rPr lang="en-US" sz="2000" dirty="0">
                <a:solidFill>
                  <a:srgbClr val="000000"/>
                </a:solidFill>
                <a:latin typeface="Consolas" panose="020B0609020204030204" pitchFamily="49" charset="0"/>
              </a:rPr>
              <a:t>*/ </a:t>
            </a:r>
          </a:p>
          <a:p>
            <a:pPr lvl="1"/>
            <a:r>
              <a:rPr lang="en-US" sz="2000" dirty="0">
                <a:solidFill>
                  <a:srgbClr val="000000"/>
                </a:solidFill>
                <a:latin typeface="Consolas" panose="020B0609020204030204" pitchFamily="49" charset="0"/>
              </a:rPr>
              <a:t>}</a:t>
            </a:r>
          </a:p>
          <a:p>
            <a:pPr marL="0" lvl="1">
              <a:tabLst>
                <a:tab pos="0" algn="l"/>
              </a:tabLst>
            </a:pPr>
            <a:r>
              <a:rPr lang="en-US" sz="2000" b="1"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p:txBody>
      </p:sp>
      <p:sp>
        <p:nvSpPr>
          <p:cNvPr id="3" name="Rectangle 2">
            <a:extLst>
              <a:ext uri="{FF2B5EF4-FFF2-40B4-BE49-F238E27FC236}">
                <a16:creationId xmlns:a16="http://schemas.microsoft.com/office/drawing/2014/main" id="{FA14B752-FDD4-46FC-807F-2508A74C1069}"/>
              </a:ext>
            </a:extLst>
          </p:cNvPr>
          <p:cNvSpPr/>
          <p:nvPr/>
        </p:nvSpPr>
        <p:spPr>
          <a:xfrm>
            <a:off x="594544" y="4505292"/>
            <a:ext cx="914400" cy="12550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4CF7799-D262-4579-891C-3EC6B5C863B4}"/>
              </a:ext>
            </a:extLst>
          </p:cNvPr>
          <p:cNvCxnSpPr>
            <a:cxnSpLocks/>
          </p:cNvCxnSpPr>
          <p:nvPr/>
        </p:nvCxnSpPr>
        <p:spPr>
          <a:xfrm>
            <a:off x="594544" y="4793496"/>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8D5C01-74A2-4B68-8036-C4C9C1E01BA1}"/>
              </a:ext>
            </a:extLst>
          </p:cNvPr>
          <p:cNvSpPr txBox="1"/>
          <p:nvPr/>
        </p:nvSpPr>
        <p:spPr>
          <a:xfrm>
            <a:off x="647018" y="4477987"/>
            <a:ext cx="923138" cy="369332"/>
          </a:xfrm>
          <a:prstGeom prst="rect">
            <a:avLst/>
          </a:prstGeom>
          <a:noFill/>
        </p:spPr>
        <p:txBody>
          <a:bodyPr wrap="square" rtlCol="0">
            <a:spAutoFit/>
          </a:bodyPr>
          <a:lstStyle/>
          <a:p>
            <a:r>
              <a:rPr lang="en-US" dirty="0"/>
              <a:t>Student</a:t>
            </a:r>
          </a:p>
        </p:txBody>
      </p:sp>
      <p:sp>
        <p:nvSpPr>
          <p:cNvPr id="17" name="Rectangle 16">
            <a:extLst>
              <a:ext uri="{FF2B5EF4-FFF2-40B4-BE49-F238E27FC236}">
                <a16:creationId xmlns:a16="http://schemas.microsoft.com/office/drawing/2014/main" id="{520E52A3-993B-4191-97D3-5FA10BA9CA08}"/>
              </a:ext>
            </a:extLst>
          </p:cNvPr>
          <p:cNvSpPr/>
          <p:nvPr/>
        </p:nvSpPr>
        <p:spPr>
          <a:xfrm>
            <a:off x="2643455" y="4043239"/>
            <a:ext cx="1553972"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25604F4-DCA7-4D1C-A6E3-7F3389252F11}"/>
              </a:ext>
            </a:extLst>
          </p:cNvPr>
          <p:cNvCxnSpPr>
            <a:cxnSpLocks/>
          </p:cNvCxnSpPr>
          <p:nvPr/>
        </p:nvCxnSpPr>
        <p:spPr>
          <a:xfrm>
            <a:off x="2643456" y="4331442"/>
            <a:ext cx="1553971"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C3AC24E-678C-41E5-BBE2-1EA37C03507F}"/>
              </a:ext>
            </a:extLst>
          </p:cNvPr>
          <p:cNvSpPr txBox="1"/>
          <p:nvPr/>
        </p:nvSpPr>
        <p:spPr>
          <a:xfrm>
            <a:off x="2756865" y="4043239"/>
            <a:ext cx="1327151" cy="369332"/>
          </a:xfrm>
          <a:prstGeom prst="rect">
            <a:avLst/>
          </a:prstGeom>
          <a:noFill/>
        </p:spPr>
        <p:txBody>
          <a:bodyPr wrap="square" rtlCol="0">
            <a:spAutoFit/>
          </a:bodyPr>
          <a:lstStyle/>
          <a:p>
            <a:r>
              <a:rPr lang="en-US" dirty="0"/>
              <a:t>Department</a:t>
            </a:r>
          </a:p>
        </p:txBody>
      </p:sp>
      <p:sp>
        <p:nvSpPr>
          <p:cNvPr id="21" name="Rectangle 20">
            <a:extLst>
              <a:ext uri="{FF2B5EF4-FFF2-40B4-BE49-F238E27FC236}">
                <a16:creationId xmlns:a16="http://schemas.microsoft.com/office/drawing/2014/main" id="{07B77AED-4051-461B-BD16-8EEFB33BE8C2}"/>
              </a:ext>
            </a:extLst>
          </p:cNvPr>
          <p:cNvSpPr/>
          <p:nvPr/>
        </p:nvSpPr>
        <p:spPr>
          <a:xfrm>
            <a:off x="2645083" y="5223496"/>
            <a:ext cx="1552344"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6C6E72A-29F6-4390-AB0B-282E1793B34E}"/>
              </a:ext>
            </a:extLst>
          </p:cNvPr>
          <p:cNvCxnSpPr>
            <a:cxnSpLocks/>
          </p:cNvCxnSpPr>
          <p:nvPr/>
        </p:nvCxnSpPr>
        <p:spPr>
          <a:xfrm>
            <a:off x="2645083" y="5511699"/>
            <a:ext cx="1552344"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7E5A86A-4EED-4347-B832-33D3D73B0877}"/>
              </a:ext>
            </a:extLst>
          </p:cNvPr>
          <p:cNvSpPr txBox="1"/>
          <p:nvPr/>
        </p:nvSpPr>
        <p:spPr>
          <a:xfrm>
            <a:off x="3026780" y="5166284"/>
            <a:ext cx="1386459" cy="369332"/>
          </a:xfrm>
          <a:prstGeom prst="rect">
            <a:avLst/>
          </a:prstGeom>
          <a:noFill/>
        </p:spPr>
        <p:txBody>
          <a:bodyPr wrap="square" rtlCol="0">
            <a:spAutoFit/>
          </a:bodyPr>
          <a:lstStyle/>
          <a:p>
            <a:r>
              <a:rPr lang="en-US" dirty="0"/>
              <a:t>Address</a:t>
            </a:r>
          </a:p>
        </p:txBody>
      </p:sp>
      <p:pic>
        <p:nvPicPr>
          <p:cNvPr id="24" name="Picture 4">
            <a:extLst>
              <a:ext uri="{FF2B5EF4-FFF2-40B4-BE49-F238E27FC236}">
                <a16:creationId xmlns:a16="http://schemas.microsoft.com/office/drawing/2014/main" id="{91C6CA29-C093-4D15-91F3-77A5F55B5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420" y="4505292"/>
            <a:ext cx="1099880" cy="41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a:extLst>
              <a:ext uri="{FF2B5EF4-FFF2-40B4-BE49-F238E27FC236}">
                <a16:creationId xmlns:a16="http://schemas.microsoft.com/office/drawing/2014/main" id="{449E633E-2F91-415C-BE75-99AFD3535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418" y="5375386"/>
            <a:ext cx="102245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rrow: Right 25">
            <a:extLst>
              <a:ext uri="{FF2B5EF4-FFF2-40B4-BE49-F238E27FC236}">
                <a16:creationId xmlns:a16="http://schemas.microsoft.com/office/drawing/2014/main" id="{85846B49-A954-4E91-A67F-636A9C0E16DA}"/>
              </a:ext>
            </a:extLst>
          </p:cNvPr>
          <p:cNvSpPr/>
          <p:nvPr/>
        </p:nvSpPr>
        <p:spPr>
          <a:xfrm rot="10800000">
            <a:off x="4631944" y="43088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64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F462378-CC3F-42D7-A4AF-D72FBFD88ED2}"/>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a:solidFill>
                  <a:schemeClr val="tx1"/>
                </a:solidFill>
                <a:latin typeface="+mj-lt"/>
                <a:ea typeface="+mj-ea"/>
                <a:cs typeface="+mj-cs"/>
              </a:rPr>
              <a:t>Diagrams in the UML</a:t>
            </a:r>
          </a:p>
        </p:txBody>
      </p:sp>
      <p:sp>
        <p:nvSpPr>
          <p:cNvPr id="14339" name="Rectangle 3">
            <a:extLst>
              <a:ext uri="{FF2B5EF4-FFF2-40B4-BE49-F238E27FC236}">
                <a16:creationId xmlns:a16="http://schemas.microsoft.com/office/drawing/2014/main" id="{40987579-23ED-4A28-B96E-E93531F09577}"/>
              </a:ext>
            </a:extLst>
          </p:cNvPr>
          <p:cNvSpPr>
            <a:spLocks noGrp="1" noChangeArrowheads="1"/>
          </p:cNvSpPr>
          <p:nvPr>
            <p:ph type="body" idx="4294967295"/>
          </p:nvPr>
        </p:nvSpPr>
        <p:spPr>
          <a:xfrm>
            <a:off x="1136429" y="2278173"/>
            <a:ext cx="6467867" cy="3450613"/>
          </a:xfrm>
        </p:spPr>
        <p:txBody>
          <a:bodyPr vert="horz" lIns="91440" tIns="45720" rIns="91440" bIns="45720" rtlCol="0" anchor="ctr">
            <a:normAutofit/>
          </a:bodyPr>
          <a:lstStyle/>
          <a:p>
            <a:r>
              <a:rPr lang="en-US" altLang="en-US" sz="2400" dirty="0"/>
              <a:t>A diagram is the graphical presentation of a set of elements, most often rendered as a connected graph of vertices (things) and arcs (</a:t>
            </a:r>
            <a:r>
              <a:rPr lang="en-US" altLang="en-US" sz="2400"/>
              <a:t>relationships).</a:t>
            </a:r>
            <a:endParaRPr lang="en-US" altLang="en-US" sz="2400" dirty="0"/>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Team">
            <a:extLst>
              <a:ext uri="{FF2B5EF4-FFF2-40B4-BE49-F238E27FC236}">
                <a16:creationId xmlns:a16="http://schemas.microsoft.com/office/drawing/2014/main" id="{6FCF1B97-0A6E-4C55-9294-6DAE72FA16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14340" name="Rectangle 4">
            <a:extLst>
              <a:ext uri="{FF2B5EF4-FFF2-40B4-BE49-F238E27FC236}">
                <a16:creationId xmlns:a16="http://schemas.microsoft.com/office/drawing/2014/main" id="{44E68649-8871-4033-8C8A-5D5A7AE0D4A1}"/>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0B3FBA8B-4886-4F90-8293-D7192647B9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96364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F462378-CC3F-42D7-A4AF-D72FBFD88ED2}"/>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dirty="0">
                <a:solidFill>
                  <a:schemeClr val="tx1"/>
                </a:solidFill>
                <a:latin typeface="+mj-lt"/>
                <a:ea typeface="+mj-ea"/>
                <a:cs typeface="+mj-cs"/>
              </a:rPr>
              <a:t>Diagrams in the UML</a:t>
            </a:r>
          </a:p>
        </p:txBody>
      </p:sp>
      <p:sp>
        <p:nvSpPr>
          <p:cNvPr id="14339" name="Rectangle 3">
            <a:extLst>
              <a:ext uri="{FF2B5EF4-FFF2-40B4-BE49-F238E27FC236}">
                <a16:creationId xmlns:a16="http://schemas.microsoft.com/office/drawing/2014/main" id="{40987579-23ED-4A28-B96E-E93531F09577}"/>
              </a:ext>
            </a:extLst>
          </p:cNvPr>
          <p:cNvSpPr>
            <a:spLocks noGrp="1" noChangeArrowheads="1"/>
          </p:cNvSpPr>
          <p:nvPr>
            <p:ph type="body" idx="4294967295"/>
          </p:nvPr>
        </p:nvSpPr>
        <p:spPr>
          <a:xfrm>
            <a:off x="1136429" y="2278173"/>
            <a:ext cx="6467867" cy="3450613"/>
          </a:xfrm>
        </p:spPr>
        <p:txBody>
          <a:bodyPr vert="horz" lIns="91440" tIns="45720" rIns="91440" bIns="45720" rtlCol="0" anchor="ctr">
            <a:noAutofit/>
          </a:bodyPr>
          <a:lstStyle/>
          <a:p>
            <a:pPr>
              <a:buFont typeface="Wingdings" panose="05000000000000000000" pitchFamily="2" charset="2"/>
              <a:buChar char="Ø"/>
            </a:pPr>
            <a:r>
              <a:rPr lang="en-US" altLang="en-US" sz="2400" dirty="0"/>
              <a:t>Class diagram</a:t>
            </a:r>
            <a:endParaRPr lang="ru-RU" altLang="en-US" sz="2400" dirty="0"/>
          </a:p>
          <a:p>
            <a:pPr>
              <a:buFont typeface="Wingdings" panose="05000000000000000000" pitchFamily="2" charset="2"/>
              <a:buChar char="Ø"/>
            </a:pPr>
            <a:r>
              <a:rPr lang="en-US" altLang="en-US" sz="2400" dirty="0"/>
              <a:t>Object diagram</a:t>
            </a:r>
            <a:endParaRPr lang="ru-RU" altLang="en-US" sz="2400" dirty="0"/>
          </a:p>
          <a:p>
            <a:pPr>
              <a:buFont typeface="Wingdings" panose="05000000000000000000" pitchFamily="2" charset="2"/>
              <a:buChar char="Ø"/>
            </a:pPr>
            <a:r>
              <a:rPr lang="en-US" altLang="en-US" sz="2400" dirty="0"/>
              <a:t>Use case diagram</a:t>
            </a:r>
            <a:endParaRPr lang="ru-RU" altLang="en-US" sz="2400" dirty="0"/>
          </a:p>
          <a:p>
            <a:pPr>
              <a:buFont typeface="Wingdings" panose="05000000000000000000" pitchFamily="2" charset="2"/>
              <a:buChar char="Ø"/>
            </a:pPr>
            <a:r>
              <a:rPr lang="en-US" altLang="en-US" sz="2400" dirty="0"/>
              <a:t>Sequence diagram</a:t>
            </a:r>
            <a:endParaRPr lang="ru-RU" altLang="en-US" sz="2400" dirty="0"/>
          </a:p>
          <a:p>
            <a:pPr>
              <a:buFont typeface="Wingdings" panose="05000000000000000000" pitchFamily="2" charset="2"/>
              <a:buChar char="Ø"/>
            </a:pPr>
            <a:r>
              <a:rPr lang="en-US" altLang="en-US" sz="2400" dirty="0"/>
              <a:t>Collaboration diagram</a:t>
            </a:r>
            <a:endParaRPr lang="ru-RU" altLang="en-US" sz="2400" dirty="0"/>
          </a:p>
          <a:p>
            <a:pPr>
              <a:buFont typeface="Wingdings" panose="05000000000000000000" pitchFamily="2" charset="2"/>
              <a:buChar char="Ø"/>
            </a:pPr>
            <a:r>
              <a:rPr lang="en-US" altLang="en-US" sz="2400" dirty="0" err="1"/>
              <a:t>Statechart</a:t>
            </a:r>
            <a:r>
              <a:rPr lang="en-US" altLang="en-US" sz="2400" dirty="0"/>
              <a:t> diagram</a:t>
            </a:r>
            <a:endParaRPr lang="ru-RU" altLang="en-US" sz="2400" dirty="0"/>
          </a:p>
          <a:p>
            <a:pPr>
              <a:buFont typeface="Wingdings" panose="05000000000000000000" pitchFamily="2" charset="2"/>
              <a:buChar char="Ø"/>
            </a:pPr>
            <a:r>
              <a:rPr lang="en-US" altLang="en-US" sz="2400" dirty="0"/>
              <a:t>Activity diagram</a:t>
            </a:r>
            <a:endParaRPr lang="ru-RU" altLang="en-US" sz="2400" dirty="0"/>
          </a:p>
          <a:p>
            <a:pPr>
              <a:buFont typeface="Wingdings" panose="05000000000000000000" pitchFamily="2" charset="2"/>
              <a:buChar char="Ø"/>
            </a:pPr>
            <a:r>
              <a:rPr lang="en-US" altLang="en-US" sz="2400" dirty="0"/>
              <a:t>Component diagram</a:t>
            </a:r>
            <a:endParaRPr lang="ru-RU" altLang="en-US" sz="2400" dirty="0"/>
          </a:p>
          <a:p>
            <a:pPr>
              <a:buFont typeface="Wingdings" panose="05000000000000000000" pitchFamily="2" charset="2"/>
              <a:buChar char="Ø"/>
            </a:pPr>
            <a:r>
              <a:rPr lang="en-US" altLang="en-US" sz="2400" dirty="0"/>
              <a:t>Deployment diagram</a:t>
            </a:r>
            <a:endParaRPr lang="ru-RU" altLang="en-US" sz="2400" dirty="0"/>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Team">
            <a:extLst>
              <a:ext uri="{FF2B5EF4-FFF2-40B4-BE49-F238E27FC236}">
                <a16:creationId xmlns:a16="http://schemas.microsoft.com/office/drawing/2014/main" id="{6FCF1B97-0A6E-4C55-9294-6DAE72FA16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14340" name="Rectangle 4">
            <a:extLst>
              <a:ext uri="{FF2B5EF4-FFF2-40B4-BE49-F238E27FC236}">
                <a16:creationId xmlns:a16="http://schemas.microsoft.com/office/drawing/2014/main" id="{44E68649-8871-4033-8C8A-5D5A7AE0D4A1}"/>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7C8FD135-8F32-4821-A6E3-E75A5E147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8770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4A50C67-D956-4966-A498-F65610C191D2}"/>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a:solidFill>
                  <a:schemeClr val="tx1"/>
                </a:solidFill>
                <a:latin typeface="+mj-lt"/>
                <a:ea typeface="+mj-ea"/>
                <a:cs typeface="+mj-cs"/>
              </a:rPr>
              <a:t>Class diagrams</a:t>
            </a:r>
          </a:p>
        </p:txBody>
      </p:sp>
      <p:sp>
        <p:nvSpPr>
          <p:cNvPr id="16387" name="Rectangle 3">
            <a:extLst>
              <a:ext uri="{FF2B5EF4-FFF2-40B4-BE49-F238E27FC236}">
                <a16:creationId xmlns:a16="http://schemas.microsoft.com/office/drawing/2014/main" id="{7C3060E8-BEAC-48B2-A969-952972E4AC3F}"/>
              </a:ext>
            </a:extLst>
          </p:cNvPr>
          <p:cNvSpPr>
            <a:spLocks noGrp="1" noChangeArrowheads="1"/>
          </p:cNvSpPr>
          <p:nvPr>
            <p:ph type="body" idx="4294967295"/>
          </p:nvPr>
        </p:nvSpPr>
        <p:spPr>
          <a:xfrm>
            <a:off x="1136429" y="2278173"/>
            <a:ext cx="6467867" cy="3450613"/>
          </a:xfrm>
        </p:spPr>
        <p:txBody>
          <a:bodyPr vert="horz" lIns="91440" tIns="45720" rIns="91440" bIns="45720" rtlCol="0" anchor="ctr">
            <a:normAutofit/>
          </a:bodyPr>
          <a:lstStyle/>
          <a:p>
            <a:r>
              <a:rPr lang="en-US" altLang="en-US" sz="2400" dirty="0"/>
              <a:t>A class diagram shows a set of classes, interfaces, and collaborations and their relationships.</a:t>
            </a:r>
          </a:p>
          <a:p>
            <a:r>
              <a:rPr lang="en-US" altLang="en-US" sz="2400" dirty="0"/>
              <a:t>These diagrams are the most common diagram found in modeling object-oriented systems. Class diagrams address the static design view of a system. Class diagrams that include active classes address the static process view of a system.</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Teacher">
            <a:extLst>
              <a:ext uri="{FF2B5EF4-FFF2-40B4-BE49-F238E27FC236}">
                <a16:creationId xmlns:a16="http://schemas.microsoft.com/office/drawing/2014/main" id="{B23EA99A-ACE7-4200-8CF5-CF3B230606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16388" name="Rectangle 4">
            <a:extLst>
              <a:ext uri="{FF2B5EF4-FFF2-40B4-BE49-F238E27FC236}">
                <a16:creationId xmlns:a16="http://schemas.microsoft.com/office/drawing/2014/main" id="{D93E3756-3D4E-4D05-BE35-0E0ECC3D3ACB}"/>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AF5B2532-BF27-4433-9322-708023F33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a:extLst>
              <a:ext uri="{FF2B5EF4-FFF2-40B4-BE49-F238E27FC236}">
                <a16:creationId xmlns:a16="http://schemas.microsoft.com/office/drawing/2014/main" id="{64BE74F7-2056-4AEF-94E6-0CCDB146DB04}"/>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Class Diagram</a:t>
            </a:r>
          </a:p>
        </p:txBody>
      </p:sp>
      <p:pic>
        <p:nvPicPr>
          <p:cNvPr id="24579" name="Picture 2" descr="C:\MyFiles\OOBOOK\Book-2ndEdition\ch3-figs\Slide9.TIF">
            <a:extLst>
              <a:ext uri="{FF2B5EF4-FFF2-40B4-BE49-F238E27FC236}">
                <a16:creationId xmlns:a16="http://schemas.microsoft.com/office/drawing/2014/main" id="{3DA04702-8D53-4F48-AE56-6D09BBE6AF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01028" y="961812"/>
            <a:ext cx="5544457" cy="4930987"/>
          </a:xfrm>
          <a:prstGeom prst="rect">
            <a:avLst/>
          </a:prstGeom>
        </p:spPr>
      </p:pic>
      <p:pic>
        <p:nvPicPr>
          <p:cNvPr id="6" name="Picture 1027" descr="C:\MyFiles\UML\UML Logo Small.gif">
            <a:extLst>
              <a:ext uri="{FF2B5EF4-FFF2-40B4-BE49-F238E27FC236}">
                <a16:creationId xmlns:a16="http://schemas.microsoft.com/office/drawing/2014/main" id="{AE75047C-3B9D-4974-BA02-6744B394F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508" y="5669283"/>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a:extLst>
              <a:ext uri="{FF2B5EF4-FFF2-40B4-BE49-F238E27FC236}">
                <a16:creationId xmlns:a16="http://schemas.microsoft.com/office/drawing/2014/main" id="{64BE74F7-2056-4AEF-94E6-0CCDB146DB04}"/>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Class Diagram</a:t>
            </a:r>
          </a:p>
        </p:txBody>
      </p:sp>
      <p:pic>
        <p:nvPicPr>
          <p:cNvPr id="6" name="Picture 1027" descr="C:\MyFiles\UML\UML Logo Small.gif">
            <a:extLst>
              <a:ext uri="{FF2B5EF4-FFF2-40B4-BE49-F238E27FC236}">
                <a16:creationId xmlns:a16="http://schemas.microsoft.com/office/drawing/2014/main" id="{AE75047C-3B9D-4974-BA02-6744B394F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1508" y="5669283"/>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0" name="Picture 2" descr="Related image">
            <a:extLst>
              <a:ext uri="{FF2B5EF4-FFF2-40B4-BE49-F238E27FC236}">
                <a16:creationId xmlns:a16="http://schemas.microsoft.com/office/drawing/2014/main" id="{3C1D13DE-5A22-40DC-A819-25E3021FD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514" y="1430039"/>
            <a:ext cx="6445048" cy="399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41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a:extLst>
              <a:ext uri="{FF2B5EF4-FFF2-40B4-BE49-F238E27FC236}">
                <a16:creationId xmlns:a16="http://schemas.microsoft.com/office/drawing/2014/main" id="{64BE74F7-2056-4AEF-94E6-0CCDB146DB04}"/>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Class Diagram</a:t>
            </a:r>
          </a:p>
        </p:txBody>
      </p:sp>
      <p:pic>
        <p:nvPicPr>
          <p:cNvPr id="6" name="Picture 1027" descr="C:\MyFiles\UML\UML Logo Small.gif">
            <a:extLst>
              <a:ext uri="{FF2B5EF4-FFF2-40B4-BE49-F238E27FC236}">
                <a16:creationId xmlns:a16="http://schemas.microsoft.com/office/drawing/2014/main" id="{AE75047C-3B9D-4974-BA02-6744B394F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1508" y="5669283"/>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9AB71D61-9D55-484F-98C3-F9CAAB04FBDA}"/>
              </a:ext>
            </a:extLst>
          </p:cNvPr>
          <p:cNvPicPr/>
          <p:nvPr/>
        </p:nvPicPr>
        <p:blipFill>
          <a:blip r:embed="rId3"/>
          <a:stretch>
            <a:fillRect/>
          </a:stretch>
        </p:blipFill>
        <p:spPr>
          <a:xfrm>
            <a:off x="3558759" y="1061723"/>
            <a:ext cx="7118766" cy="5077820"/>
          </a:xfrm>
          <a:prstGeom prst="rect">
            <a:avLst/>
          </a:prstGeom>
        </p:spPr>
      </p:pic>
    </p:spTree>
    <p:extLst>
      <p:ext uri="{BB962C8B-B14F-4D97-AF65-F5344CB8AC3E}">
        <p14:creationId xmlns:p14="http://schemas.microsoft.com/office/powerpoint/2010/main" val="215966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0" name="Rectangle 4">
            <a:extLst>
              <a:ext uri="{FF2B5EF4-FFF2-40B4-BE49-F238E27FC236}">
                <a16:creationId xmlns:a16="http://schemas.microsoft.com/office/drawing/2014/main" id="{44E68649-8871-4033-8C8A-5D5A7AE0D4A1}"/>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sp>
        <p:nvSpPr>
          <p:cNvPr id="22" name="Text Box 13">
            <a:extLst>
              <a:ext uri="{FF2B5EF4-FFF2-40B4-BE49-F238E27FC236}">
                <a16:creationId xmlns:a16="http://schemas.microsoft.com/office/drawing/2014/main" id="{C9856C8E-69BF-4B83-9C8B-4D28C302FB5D}"/>
              </a:ext>
            </a:extLst>
          </p:cNvPr>
          <p:cNvSpPr txBox="1">
            <a:spLocks noChangeArrowheads="1"/>
          </p:cNvSpPr>
          <p:nvPr/>
        </p:nvSpPr>
        <p:spPr bwMode="auto">
          <a:xfrm>
            <a:off x="2144513" y="265846"/>
            <a:ext cx="62376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dirty="0">
                <a:effectLst>
                  <a:outerShdw blurRad="38100" dist="38100" dir="2700000" algn="tl">
                    <a:srgbClr val="000000">
                      <a:alpha val="43137"/>
                    </a:srgbClr>
                  </a:outerShdw>
                </a:effectLst>
                <a:latin typeface="Arial" panose="020B0604020202020204" pitchFamily="34" charset="0"/>
              </a:rPr>
              <a:t>Modeling A System’s Architecture</a:t>
            </a:r>
          </a:p>
        </p:txBody>
      </p:sp>
      <p:pic>
        <p:nvPicPr>
          <p:cNvPr id="23" name="Picture 4" descr="Figure 6">
            <a:extLst>
              <a:ext uri="{FF2B5EF4-FFF2-40B4-BE49-F238E27FC236}">
                <a16:creationId xmlns:a16="http://schemas.microsoft.com/office/drawing/2014/main" id="{63585FAD-C0AC-4413-8A22-83562FD55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61795" y="1561549"/>
            <a:ext cx="5403042" cy="48838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 descr="Image result for software design image">
            <a:extLst>
              <a:ext uri="{FF2B5EF4-FFF2-40B4-BE49-F238E27FC236}">
                <a16:creationId xmlns:a16="http://schemas.microsoft.com/office/drawing/2014/main" id="{32C21BAD-DD31-4C43-91B2-B15AD1701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8057" y="2997434"/>
            <a:ext cx="1721646" cy="863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96329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Class Diagram</a:t>
            </a:r>
          </a:p>
        </p:txBody>
      </p:sp>
      <p:pic>
        <p:nvPicPr>
          <p:cNvPr id="25603" name="Picture 1028" descr="C:\MyFiles\OOBOOK\Book-2ndEdition\ch3-figs\Slide11-a.TIF">
            <a:extLst>
              <a:ext uri="{FF2B5EF4-FFF2-40B4-BE49-F238E27FC236}">
                <a16:creationId xmlns:a16="http://schemas.microsoft.com/office/drawing/2014/main" id="{AEBF6F10-AD42-4DCC-950A-0FBE4F6941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32366" y="493124"/>
            <a:ext cx="6154057" cy="5747657"/>
          </a:xfrm>
          <a:prstGeom prst="rect">
            <a:avLst/>
          </a:prstGeom>
        </p:spPr>
      </p:pic>
      <p:pic>
        <p:nvPicPr>
          <p:cNvPr id="6" name="Picture 1027" descr="C:\MyFiles\UML\UML Logo Small.gif">
            <a:extLst>
              <a:ext uri="{FF2B5EF4-FFF2-40B4-BE49-F238E27FC236}">
                <a16:creationId xmlns:a16="http://schemas.microsoft.com/office/drawing/2014/main" id="{C6BA5F1F-3EB2-4AFD-A426-6376D83C8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508" y="5669283"/>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Class Diagram</a:t>
            </a:r>
          </a:p>
        </p:txBody>
      </p:sp>
      <p:pic>
        <p:nvPicPr>
          <p:cNvPr id="6" name="Picture 1027" descr="C:\MyFiles\UML\UML Logo Small.gif">
            <a:extLst>
              <a:ext uri="{FF2B5EF4-FFF2-40B4-BE49-F238E27FC236}">
                <a16:creationId xmlns:a16="http://schemas.microsoft.com/office/drawing/2014/main" id="{C6BA5F1F-3EB2-4AFD-A426-6376D83C8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1508" y="5669283"/>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4" name="Picture 2" descr="Image result for class diagram with encapsulation  image">
            <a:extLst>
              <a:ext uri="{FF2B5EF4-FFF2-40B4-BE49-F238E27FC236}">
                <a16:creationId xmlns:a16="http://schemas.microsoft.com/office/drawing/2014/main" id="{F145B3AD-8350-488C-8EB1-D796E6BA0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8" y="1155430"/>
            <a:ext cx="6342062" cy="454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413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Class Diagram</a:t>
            </a:r>
          </a:p>
        </p:txBody>
      </p:sp>
      <p:pic>
        <p:nvPicPr>
          <p:cNvPr id="9" name="Picture 1027" descr="C:\MyFiles\UML\UML Logo Small.gif">
            <a:extLst>
              <a:ext uri="{FF2B5EF4-FFF2-40B4-BE49-F238E27FC236}">
                <a16:creationId xmlns:a16="http://schemas.microsoft.com/office/drawing/2014/main" id="{3ECC4A12-A707-4FD7-9EF8-C619F4973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descr="Image result for class diagram image">
            <a:extLst>
              <a:ext uri="{FF2B5EF4-FFF2-40B4-BE49-F238E27FC236}">
                <a16:creationId xmlns:a16="http://schemas.microsoft.com/office/drawing/2014/main" id="{0CED882B-CEB2-44A0-9ABA-6F6EEFAE3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907" y="1648369"/>
            <a:ext cx="6553809" cy="421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105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Class Diagram</a:t>
            </a:r>
          </a:p>
        </p:txBody>
      </p:sp>
      <p:pic>
        <p:nvPicPr>
          <p:cNvPr id="9" name="Picture 1027" descr="C:\MyFiles\UML\UML Logo Small.gif">
            <a:extLst>
              <a:ext uri="{FF2B5EF4-FFF2-40B4-BE49-F238E27FC236}">
                <a16:creationId xmlns:a16="http://schemas.microsoft.com/office/drawing/2014/main" id="{3ECC4A12-A707-4FD7-9EF8-C619F4973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6" name="Picture 2" descr="Image result for class diagram image">
            <a:extLst>
              <a:ext uri="{FF2B5EF4-FFF2-40B4-BE49-F238E27FC236}">
                <a16:creationId xmlns:a16="http://schemas.microsoft.com/office/drawing/2014/main" id="{85677AFE-B1EB-4B0B-AA47-BF978B388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353" y="670559"/>
            <a:ext cx="7226364" cy="511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820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Object</a:t>
            </a:r>
            <a:r>
              <a:rPr lang="en-US" altLang="en-US" sz="2600" kern="1200" dirty="0">
                <a:solidFill>
                  <a:srgbClr val="FFFFFF"/>
                </a:solidFill>
                <a:latin typeface="+mj-lt"/>
                <a:ea typeface="+mj-ea"/>
                <a:cs typeface="+mj-cs"/>
              </a:rPr>
              <a:t> Diagram</a:t>
            </a:r>
          </a:p>
        </p:txBody>
      </p:sp>
      <p:pic>
        <p:nvPicPr>
          <p:cNvPr id="9" name="Picture 1027" descr="C:\MyFiles\UML\UML Logo Small.gif">
            <a:extLst>
              <a:ext uri="{FF2B5EF4-FFF2-40B4-BE49-F238E27FC236}">
                <a16:creationId xmlns:a16="http://schemas.microsoft.com/office/drawing/2014/main" id="{3ECC4A12-A707-4FD7-9EF8-C619F4973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18020706-A3A2-42BA-87B4-FF979F603DAA}"/>
              </a:ext>
            </a:extLst>
          </p:cNvPr>
          <p:cNvSpPr txBox="1">
            <a:spLocks noChangeArrowheads="1"/>
          </p:cNvSpPr>
          <p:nvPr/>
        </p:nvSpPr>
        <p:spPr>
          <a:xfrm>
            <a:off x="3690938" y="1911949"/>
            <a:ext cx="8501062" cy="5214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An object diagram shows a set of objects and their relationships. Object diagrams represent static snapshots of instances of the things found in class diagrams. These diagrams address the static design view or static process view of a system as do class diagrams, but from the perspective of real or prototypical cases.</a:t>
            </a:r>
            <a:endParaRPr lang="ru-RU" altLang="en-US" dirty="0"/>
          </a:p>
        </p:txBody>
      </p:sp>
    </p:spTree>
    <p:extLst>
      <p:ext uri="{BB962C8B-B14F-4D97-AF65-F5344CB8AC3E}">
        <p14:creationId xmlns:p14="http://schemas.microsoft.com/office/powerpoint/2010/main" val="223309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ED53126-26A5-4ADE-8670-78A512E9F596}"/>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a:solidFill>
                  <a:schemeClr val="tx1"/>
                </a:solidFill>
                <a:latin typeface="+mj-lt"/>
                <a:ea typeface="+mj-ea"/>
                <a:cs typeface="+mj-cs"/>
              </a:rPr>
              <a:t>Use case diagram</a:t>
            </a:r>
          </a:p>
        </p:txBody>
      </p:sp>
      <p:sp>
        <p:nvSpPr>
          <p:cNvPr id="18435" name="Rectangle 3">
            <a:extLst>
              <a:ext uri="{FF2B5EF4-FFF2-40B4-BE49-F238E27FC236}">
                <a16:creationId xmlns:a16="http://schemas.microsoft.com/office/drawing/2014/main" id="{C3CE1150-CFBC-4309-ACD2-5F78D2318253}"/>
              </a:ext>
            </a:extLst>
          </p:cNvPr>
          <p:cNvSpPr>
            <a:spLocks noGrp="1" noChangeArrowheads="1"/>
          </p:cNvSpPr>
          <p:nvPr>
            <p:ph type="body" idx="4294967295"/>
          </p:nvPr>
        </p:nvSpPr>
        <p:spPr>
          <a:xfrm>
            <a:off x="1136429" y="2278173"/>
            <a:ext cx="6467867" cy="3450613"/>
          </a:xfrm>
        </p:spPr>
        <p:txBody>
          <a:bodyPr vert="horz" lIns="91440" tIns="45720" rIns="91440" bIns="45720" rtlCol="0" anchor="ctr">
            <a:normAutofit/>
          </a:bodyPr>
          <a:lstStyle/>
          <a:p>
            <a:r>
              <a:rPr lang="en-US" altLang="en-US" sz="2400"/>
              <a:t>A use case diagram shows a set of use cases and actors (a special kind of class) and their relationships. Use case diagrams address the static use case view of a system. These diagrams are especially important in organizing and modeling the behaviors of a system.</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User">
            <a:extLst>
              <a:ext uri="{FF2B5EF4-FFF2-40B4-BE49-F238E27FC236}">
                <a16:creationId xmlns:a16="http://schemas.microsoft.com/office/drawing/2014/main" id="{12D20425-D710-439F-B7DD-B8AA24229F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18436" name="Rectangle 4">
            <a:extLst>
              <a:ext uri="{FF2B5EF4-FFF2-40B4-BE49-F238E27FC236}">
                <a16:creationId xmlns:a16="http://schemas.microsoft.com/office/drawing/2014/main" id="{609B951C-874C-413B-A6B3-37AC384AE8E1}"/>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DC668813-8343-4A6D-8F0A-115D3D537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42000" name="Picture 16" descr="Image result for use case diagram">
            <a:extLst>
              <a:ext uri="{FF2B5EF4-FFF2-40B4-BE49-F238E27FC236}">
                <a16:creationId xmlns:a16="http://schemas.microsoft.com/office/drawing/2014/main" id="{A4177D5D-F252-4680-98ED-444210CD2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514" y="886401"/>
            <a:ext cx="6869896" cy="51457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27" descr="C:\MyFiles\UML\UML Logo Small.gif">
            <a:extLst>
              <a:ext uri="{FF2B5EF4-FFF2-40B4-BE49-F238E27FC236}">
                <a16:creationId xmlns:a16="http://schemas.microsoft.com/office/drawing/2014/main" id="{7EA1A4C5-1076-478D-B161-8757E6F7F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0221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7EA1A4C5-1076-478D-B161-8757E6F7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544FBCCE-029C-460D-99FD-A3043A9023B2}"/>
              </a:ext>
            </a:extLst>
          </p:cNvPr>
          <p:cNvSpPr txBox="1">
            <a:spLocks noChangeArrowheads="1"/>
          </p:cNvSpPr>
          <p:nvPr/>
        </p:nvSpPr>
        <p:spPr>
          <a:xfrm>
            <a:off x="3474720" y="1200943"/>
            <a:ext cx="8077200" cy="44561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A set of </a:t>
            </a:r>
            <a:r>
              <a:rPr lang="en-US" altLang="en-US" i="1">
                <a:solidFill>
                  <a:srgbClr val="FF0000"/>
                </a:solidFill>
              </a:rPr>
              <a:t>ACTORS </a:t>
            </a:r>
            <a:r>
              <a:rPr lang="en-US" altLang="en-US"/>
              <a:t>: roles users can play in interacting with the system.</a:t>
            </a:r>
          </a:p>
          <a:p>
            <a:pPr lvl="1"/>
            <a:r>
              <a:rPr lang="en-US" altLang="en-US"/>
              <a:t>An actor is used to represent something that users our system.</a:t>
            </a:r>
          </a:p>
          <a:p>
            <a:r>
              <a:rPr lang="en-US" altLang="en-US"/>
              <a:t>A set of </a:t>
            </a:r>
            <a:r>
              <a:rPr lang="en-US" altLang="en-US" i="1">
                <a:solidFill>
                  <a:srgbClr val="FF0000"/>
                </a:solidFill>
              </a:rPr>
              <a:t>USE CASES</a:t>
            </a:r>
            <a:r>
              <a:rPr lang="en-US" altLang="en-US"/>
              <a:t>: each describes a possible kind of interaction between an actor and the system.</a:t>
            </a:r>
          </a:p>
          <a:p>
            <a:pPr lvl="1"/>
            <a:r>
              <a:rPr lang="en-US" altLang="en-US"/>
              <a:t>Uses cases are actions that a user takes on a system</a:t>
            </a:r>
          </a:p>
          <a:p>
            <a:r>
              <a:rPr lang="en-US" altLang="en-US"/>
              <a:t>A number of </a:t>
            </a:r>
            <a:r>
              <a:rPr lang="en-US" altLang="en-US" i="1">
                <a:solidFill>
                  <a:srgbClr val="FF0000"/>
                </a:solidFill>
              </a:rPr>
              <a:t>RELATIONSHIPS</a:t>
            </a:r>
            <a:r>
              <a:rPr lang="en-US" altLang="en-US"/>
              <a:t> between these entities (Actors and Use Cases).</a:t>
            </a:r>
          </a:p>
          <a:p>
            <a:pPr lvl="1"/>
            <a:r>
              <a:rPr lang="en-US" altLang="en-US"/>
              <a:t>Relationships are simply illustrated with a line connecting actors to use cases.</a:t>
            </a:r>
            <a:endParaRPr lang="en-US" altLang="en-US" dirty="0"/>
          </a:p>
        </p:txBody>
      </p:sp>
    </p:spTree>
    <p:extLst>
      <p:ext uri="{BB962C8B-B14F-4D97-AF65-F5344CB8AC3E}">
        <p14:creationId xmlns:p14="http://schemas.microsoft.com/office/powerpoint/2010/main" val="1997957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7EA1A4C5-1076-478D-B161-8757E6F7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E2A2679F-E888-4D49-B772-8300B905C1BD}"/>
              </a:ext>
            </a:extLst>
          </p:cNvPr>
          <p:cNvSpPr txBox="1">
            <a:spLocks noChangeArrowheads="1"/>
          </p:cNvSpPr>
          <p:nvPr/>
        </p:nvSpPr>
        <p:spPr>
          <a:xfrm>
            <a:off x="3392434" y="1411788"/>
            <a:ext cx="8799565" cy="1616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An </a:t>
            </a:r>
            <a:r>
              <a:rPr lang="en-US" altLang="en-US" i="1" dirty="0">
                <a:solidFill>
                  <a:srgbClr val="FF0000"/>
                </a:solidFill>
              </a:rPr>
              <a:t>actor </a:t>
            </a:r>
            <a:r>
              <a:rPr lang="en-US" altLang="en-US" dirty="0"/>
              <a:t> is  a user of the system playing a particular role.</a:t>
            </a:r>
          </a:p>
          <a:p>
            <a:r>
              <a:rPr lang="en-US" altLang="en-US" dirty="0"/>
              <a:t>Actor is shown with a stick figure.</a:t>
            </a:r>
          </a:p>
          <a:p>
            <a:pPr>
              <a:buFont typeface="Wingdings" panose="05000000000000000000" pitchFamily="2" charset="2"/>
              <a:buNone/>
            </a:pPr>
            <a:endParaRPr lang="en-US" altLang="en-US" dirty="0"/>
          </a:p>
        </p:txBody>
      </p:sp>
      <p:grpSp>
        <p:nvGrpSpPr>
          <p:cNvPr id="9" name="Group 4">
            <a:extLst>
              <a:ext uri="{FF2B5EF4-FFF2-40B4-BE49-F238E27FC236}">
                <a16:creationId xmlns:a16="http://schemas.microsoft.com/office/drawing/2014/main" id="{CF23FED1-A617-4D92-B94A-9112788FD7B0}"/>
              </a:ext>
            </a:extLst>
          </p:cNvPr>
          <p:cNvGrpSpPr>
            <a:grpSpLocks/>
          </p:cNvGrpSpPr>
          <p:nvPr/>
        </p:nvGrpSpPr>
        <p:grpSpPr bwMode="auto">
          <a:xfrm>
            <a:off x="6377347" y="3128912"/>
            <a:ext cx="1828800" cy="1828800"/>
            <a:chOff x="1488" y="1824"/>
            <a:chExt cx="192" cy="384"/>
          </a:xfrm>
        </p:grpSpPr>
        <p:sp>
          <p:nvSpPr>
            <p:cNvPr id="10" name="Oval 5">
              <a:extLst>
                <a:ext uri="{FF2B5EF4-FFF2-40B4-BE49-F238E27FC236}">
                  <a16:creationId xmlns:a16="http://schemas.microsoft.com/office/drawing/2014/main" id="{C04623F2-475F-4B22-B7AF-012025465A0A}"/>
                </a:ext>
              </a:extLst>
            </p:cNvPr>
            <p:cNvSpPr>
              <a:spLocks noChangeArrowheads="1"/>
            </p:cNvSpPr>
            <p:nvPr/>
          </p:nvSpPr>
          <p:spPr bwMode="auto">
            <a:xfrm>
              <a:off x="1536" y="18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11" name="Line 6">
              <a:extLst>
                <a:ext uri="{FF2B5EF4-FFF2-40B4-BE49-F238E27FC236}">
                  <a16:creationId xmlns:a16="http://schemas.microsoft.com/office/drawing/2014/main" id="{1060013C-F466-49D2-8644-2A239A0429F4}"/>
                </a:ext>
              </a:extLst>
            </p:cNvPr>
            <p:cNvSpPr>
              <a:spLocks noChangeShapeType="1"/>
            </p:cNvSpPr>
            <p:nvPr/>
          </p:nvSpPr>
          <p:spPr bwMode="auto">
            <a:xfrm>
              <a:off x="1584"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7">
              <a:extLst>
                <a:ext uri="{FF2B5EF4-FFF2-40B4-BE49-F238E27FC236}">
                  <a16:creationId xmlns:a16="http://schemas.microsoft.com/office/drawing/2014/main" id="{9A3BA54C-5963-4462-950C-BBB30824D5C0}"/>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8">
              <a:extLst>
                <a:ext uri="{FF2B5EF4-FFF2-40B4-BE49-F238E27FC236}">
                  <a16:creationId xmlns:a16="http://schemas.microsoft.com/office/drawing/2014/main" id="{FF4A2427-6C64-433C-9240-DC7A77B56F27}"/>
                </a:ext>
              </a:extLst>
            </p:cNvPr>
            <p:cNvSpPr>
              <a:spLocks noChangeShapeType="1"/>
            </p:cNvSpPr>
            <p:nvPr/>
          </p:nvSpPr>
          <p:spPr bwMode="auto">
            <a:xfrm>
              <a:off x="1488" y="19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Text Box 9">
            <a:extLst>
              <a:ext uri="{FF2B5EF4-FFF2-40B4-BE49-F238E27FC236}">
                <a16:creationId xmlns:a16="http://schemas.microsoft.com/office/drawing/2014/main" id="{97DE33F3-69AE-4174-B702-9C1FE16D9C79}"/>
              </a:ext>
            </a:extLst>
          </p:cNvPr>
          <p:cNvSpPr txBox="1">
            <a:spLocks noChangeArrowheads="1"/>
          </p:cNvSpPr>
          <p:nvPr/>
        </p:nvSpPr>
        <p:spPr bwMode="auto">
          <a:xfrm>
            <a:off x="6529747" y="5186312"/>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employee</a:t>
            </a:r>
          </a:p>
        </p:txBody>
      </p:sp>
      <p:grpSp>
        <p:nvGrpSpPr>
          <p:cNvPr id="16" name="Group 10">
            <a:extLst>
              <a:ext uri="{FF2B5EF4-FFF2-40B4-BE49-F238E27FC236}">
                <a16:creationId xmlns:a16="http://schemas.microsoft.com/office/drawing/2014/main" id="{64ADA151-6BED-444D-9D65-63C23D096423}"/>
              </a:ext>
            </a:extLst>
          </p:cNvPr>
          <p:cNvGrpSpPr>
            <a:grpSpLocks/>
          </p:cNvGrpSpPr>
          <p:nvPr/>
        </p:nvGrpSpPr>
        <p:grpSpPr bwMode="auto">
          <a:xfrm>
            <a:off x="8739547" y="3052712"/>
            <a:ext cx="1828800" cy="1828800"/>
            <a:chOff x="1488" y="1824"/>
            <a:chExt cx="192" cy="384"/>
          </a:xfrm>
        </p:grpSpPr>
        <p:sp>
          <p:nvSpPr>
            <p:cNvPr id="17" name="Oval 11">
              <a:extLst>
                <a:ext uri="{FF2B5EF4-FFF2-40B4-BE49-F238E27FC236}">
                  <a16:creationId xmlns:a16="http://schemas.microsoft.com/office/drawing/2014/main" id="{B2E390EE-DB84-47EA-B97D-DDB37033A7C7}"/>
                </a:ext>
              </a:extLst>
            </p:cNvPr>
            <p:cNvSpPr>
              <a:spLocks noChangeArrowheads="1"/>
            </p:cNvSpPr>
            <p:nvPr/>
          </p:nvSpPr>
          <p:spPr bwMode="auto">
            <a:xfrm>
              <a:off x="1536" y="18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18" name="Line 12">
              <a:extLst>
                <a:ext uri="{FF2B5EF4-FFF2-40B4-BE49-F238E27FC236}">
                  <a16:creationId xmlns:a16="http://schemas.microsoft.com/office/drawing/2014/main" id="{29624A54-E91E-4093-93CC-4E1A88C24C56}"/>
                </a:ext>
              </a:extLst>
            </p:cNvPr>
            <p:cNvSpPr>
              <a:spLocks noChangeShapeType="1"/>
            </p:cNvSpPr>
            <p:nvPr/>
          </p:nvSpPr>
          <p:spPr bwMode="auto">
            <a:xfrm>
              <a:off x="1584"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3">
              <a:extLst>
                <a:ext uri="{FF2B5EF4-FFF2-40B4-BE49-F238E27FC236}">
                  <a16:creationId xmlns:a16="http://schemas.microsoft.com/office/drawing/2014/main" id="{F09DC2EE-A179-4C20-B8B7-DFC814302242}"/>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a:extLst>
                <a:ext uri="{FF2B5EF4-FFF2-40B4-BE49-F238E27FC236}">
                  <a16:creationId xmlns:a16="http://schemas.microsoft.com/office/drawing/2014/main" id="{AD9DA0BF-BA07-469E-AA63-DC961A281629}"/>
                </a:ext>
              </a:extLst>
            </p:cNvPr>
            <p:cNvSpPr>
              <a:spLocks noChangeShapeType="1"/>
            </p:cNvSpPr>
            <p:nvPr/>
          </p:nvSpPr>
          <p:spPr bwMode="auto">
            <a:xfrm>
              <a:off x="1488" y="19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Text Box 15">
            <a:extLst>
              <a:ext uri="{FF2B5EF4-FFF2-40B4-BE49-F238E27FC236}">
                <a16:creationId xmlns:a16="http://schemas.microsoft.com/office/drawing/2014/main" id="{DE1C3C43-3F43-4008-B41E-83B18FF66C6F}"/>
              </a:ext>
            </a:extLst>
          </p:cNvPr>
          <p:cNvSpPr txBox="1">
            <a:spLocks noChangeArrowheads="1"/>
          </p:cNvSpPr>
          <p:nvPr/>
        </p:nvSpPr>
        <p:spPr bwMode="auto">
          <a:xfrm>
            <a:off x="9138010" y="5262512"/>
            <a:ext cx="89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client</a:t>
            </a:r>
          </a:p>
        </p:txBody>
      </p:sp>
      <p:grpSp>
        <p:nvGrpSpPr>
          <p:cNvPr id="22" name="Group 16">
            <a:extLst>
              <a:ext uri="{FF2B5EF4-FFF2-40B4-BE49-F238E27FC236}">
                <a16:creationId xmlns:a16="http://schemas.microsoft.com/office/drawing/2014/main" id="{FBE0236A-1DC5-4E5B-AD1D-61275C81347D}"/>
              </a:ext>
            </a:extLst>
          </p:cNvPr>
          <p:cNvGrpSpPr>
            <a:grpSpLocks/>
          </p:cNvGrpSpPr>
          <p:nvPr/>
        </p:nvGrpSpPr>
        <p:grpSpPr bwMode="auto">
          <a:xfrm>
            <a:off x="3938947" y="3128912"/>
            <a:ext cx="1828800" cy="1828800"/>
            <a:chOff x="1488" y="1824"/>
            <a:chExt cx="192" cy="384"/>
          </a:xfrm>
        </p:grpSpPr>
        <p:sp>
          <p:nvSpPr>
            <p:cNvPr id="23" name="Oval 17">
              <a:extLst>
                <a:ext uri="{FF2B5EF4-FFF2-40B4-BE49-F238E27FC236}">
                  <a16:creationId xmlns:a16="http://schemas.microsoft.com/office/drawing/2014/main" id="{9ABA1891-4420-43E4-9EB0-B45F8126B03C}"/>
                </a:ext>
              </a:extLst>
            </p:cNvPr>
            <p:cNvSpPr>
              <a:spLocks noChangeArrowheads="1"/>
            </p:cNvSpPr>
            <p:nvPr/>
          </p:nvSpPr>
          <p:spPr bwMode="auto">
            <a:xfrm>
              <a:off x="1536" y="18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24" name="Line 18">
              <a:extLst>
                <a:ext uri="{FF2B5EF4-FFF2-40B4-BE49-F238E27FC236}">
                  <a16:creationId xmlns:a16="http://schemas.microsoft.com/office/drawing/2014/main" id="{26E24126-C385-4691-98BF-419A3944D2FB}"/>
                </a:ext>
              </a:extLst>
            </p:cNvPr>
            <p:cNvSpPr>
              <a:spLocks noChangeShapeType="1"/>
            </p:cNvSpPr>
            <p:nvPr/>
          </p:nvSpPr>
          <p:spPr bwMode="auto">
            <a:xfrm>
              <a:off x="1584"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19">
              <a:extLst>
                <a:ext uri="{FF2B5EF4-FFF2-40B4-BE49-F238E27FC236}">
                  <a16:creationId xmlns:a16="http://schemas.microsoft.com/office/drawing/2014/main" id="{2DB4CBBB-A11B-4AD5-8FDD-9E7B3EDE784C}"/>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0">
              <a:extLst>
                <a:ext uri="{FF2B5EF4-FFF2-40B4-BE49-F238E27FC236}">
                  <a16:creationId xmlns:a16="http://schemas.microsoft.com/office/drawing/2014/main" id="{F8ADB47C-987B-4776-9F91-A0A18C5C389F}"/>
                </a:ext>
              </a:extLst>
            </p:cNvPr>
            <p:cNvSpPr>
              <a:spLocks noChangeShapeType="1"/>
            </p:cNvSpPr>
            <p:nvPr/>
          </p:nvSpPr>
          <p:spPr bwMode="auto">
            <a:xfrm>
              <a:off x="1488" y="19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 name="Text Box 21">
            <a:extLst>
              <a:ext uri="{FF2B5EF4-FFF2-40B4-BE49-F238E27FC236}">
                <a16:creationId xmlns:a16="http://schemas.microsoft.com/office/drawing/2014/main" id="{048B748A-337E-4BDB-B23D-DED22B90A86C}"/>
              </a:ext>
            </a:extLst>
          </p:cNvPr>
          <p:cNvSpPr txBox="1">
            <a:spLocks noChangeArrowheads="1"/>
          </p:cNvSpPr>
          <p:nvPr/>
        </p:nvSpPr>
        <p:spPr bwMode="auto">
          <a:xfrm>
            <a:off x="4091347" y="5186312"/>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employer</a:t>
            </a:r>
          </a:p>
        </p:txBody>
      </p:sp>
    </p:spTree>
    <p:extLst>
      <p:ext uri="{BB962C8B-B14F-4D97-AF65-F5344CB8AC3E}">
        <p14:creationId xmlns:p14="http://schemas.microsoft.com/office/powerpoint/2010/main" val="3660241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7EA1A4C5-1076-478D-B161-8757E6F7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BEA3E266-715E-4A74-B56A-287419124E46}"/>
              </a:ext>
            </a:extLst>
          </p:cNvPr>
          <p:cNvSpPr txBox="1">
            <a:spLocks noChangeArrowheads="1"/>
          </p:cNvSpPr>
          <p:nvPr/>
        </p:nvSpPr>
        <p:spPr>
          <a:xfrm>
            <a:off x="3036747" y="785448"/>
            <a:ext cx="9154333" cy="4456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effectLst>
                  <a:outerShdw blurRad="38100" dist="38100" dir="2700000" algn="tl">
                    <a:srgbClr val="000000">
                      <a:alpha val="43137"/>
                    </a:srgbClr>
                  </a:outerShdw>
                </a:effectLst>
              </a:rPr>
              <a:t>Use case is a particular activity a user can do on the system.</a:t>
            </a:r>
          </a:p>
          <a:p>
            <a:r>
              <a:rPr lang="en-US" altLang="en-US" dirty="0">
                <a:effectLst>
                  <a:outerShdw blurRad="38100" dist="38100" dir="2700000" algn="tl">
                    <a:srgbClr val="000000">
                      <a:alpha val="43137"/>
                    </a:srgbClr>
                  </a:outerShdw>
                </a:effectLst>
              </a:rPr>
              <a:t>Use Case is represented by an ellipse.</a:t>
            </a:r>
          </a:p>
          <a:p>
            <a:r>
              <a:rPr lang="en-US" altLang="en-US" dirty="0">
                <a:effectLst>
                  <a:outerShdw blurRad="38100" dist="38100" dir="2700000" algn="tl">
                    <a:srgbClr val="000000">
                      <a:alpha val="43137"/>
                    </a:srgbClr>
                  </a:outerShdw>
                </a:effectLst>
              </a:rPr>
              <a:t>Following are two use cases for a library system.</a:t>
            </a:r>
          </a:p>
          <a:p>
            <a:endParaRPr lang="en-US" altLang="en-US" dirty="0"/>
          </a:p>
        </p:txBody>
      </p:sp>
      <p:grpSp>
        <p:nvGrpSpPr>
          <p:cNvPr id="9" name="Group 4">
            <a:extLst>
              <a:ext uri="{FF2B5EF4-FFF2-40B4-BE49-F238E27FC236}">
                <a16:creationId xmlns:a16="http://schemas.microsoft.com/office/drawing/2014/main" id="{B283AE99-97EC-494D-AF63-EAF6CBA520F0}"/>
              </a:ext>
            </a:extLst>
          </p:cNvPr>
          <p:cNvGrpSpPr>
            <a:grpSpLocks/>
          </p:cNvGrpSpPr>
          <p:nvPr/>
        </p:nvGrpSpPr>
        <p:grpSpPr bwMode="auto">
          <a:xfrm>
            <a:off x="8040059" y="4327161"/>
            <a:ext cx="3536255" cy="914400"/>
            <a:chOff x="912" y="2016"/>
            <a:chExt cx="2064" cy="576"/>
          </a:xfrm>
        </p:grpSpPr>
        <p:sp>
          <p:nvSpPr>
            <p:cNvPr id="10" name="Oval 5">
              <a:extLst>
                <a:ext uri="{FF2B5EF4-FFF2-40B4-BE49-F238E27FC236}">
                  <a16:creationId xmlns:a16="http://schemas.microsoft.com/office/drawing/2014/main" id="{E1FA143F-6384-450D-9F34-B0CDCB2FDDB4}"/>
                </a:ext>
              </a:extLst>
            </p:cNvPr>
            <p:cNvSpPr>
              <a:spLocks noChangeArrowheads="1"/>
            </p:cNvSpPr>
            <p:nvPr/>
          </p:nvSpPr>
          <p:spPr bwMode="auto">
            <a:xfrm>
              <a:off x="912" y="2016"/>
              <a:ext cx="2064"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11" name="Text Box 6">
              <a:extLst>
                <a:ext uri="{FF2B5EF4-FFF2-40B4-BE49-F238E27FC236}">
                  <a16:creationId xmlns:a16="http://schemas.microsoft.com/office/drawing/2014/main" id="{CEFE60F1-406B-4D4D-9EF0-2ED9C1E173CF}"/>
                </a:ext>
              </a:extLst>
            </p:cNvPr>
            <p:cNvSpPr txBox="1">
              <a:spLocks noChangeArrowheads="1"/>
            </p:cNvSpPr>
            <p:nvPr/>
          </p:nvSpPr>
          <p:spPr bwMode="auto">
            <a:xfrm>
              <a:off x="1550" y="2160"/>
              <a:ext cx="7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2400">
                  <a:solidFill>
                    <a:schemeClr val="tx1"/>
                  </a:solidFill>
                </a:rPr>
                <a:t>Reserve</a:t>
              </a:r>
            </a:p>
          </p:txBody>
        </p:sp>
      </p:grpSp>
      <p:grpSp>
        <p:nvGrpSpPr>
          <p:cNvPr id="12" name="Group 7">
            <a:extLst>
              <a:ext uri="{FF2B5EF4-FFF2-40B4-BE49-F238E27FC236}">
                <a16:creationId xmlns:a16="http://schemas.microsoft.com/office/drawing/2014/main" id="{D755A22B-FCF0-4495-9395-EEBED838C2DE}"/>
              </a:ext>
            </a:extLst>
          </p:cNvPr>
          <p:cNvGrpSpPr>
            <a:grpSpLocks/>
          </p:cNvGrpSpPr>
          <p:nvPr/>
        </p:nvGrpSpPr>
        <p:grpSpPr bwMode="auto">
          <a:xfrm>
            <a:off x="4077659" y="4327161"/>
            <a:ext cx="3536255" cy="914400"/>
            <a:chOff x="912" y="2016"/>
            <a:chExt cx="2064" cy="576"/>
          </a:xfrm>
        </p:grpSpPr>
        <p:sp>
          <p:nvSpPr>
            <p:cNvPr id="13" name="Oval 8">
              <a:extLst>
                <a:ext uri="{FF2B5EF4-FFF2-40B4-BE49-F238E27FC236}">
                  <a16:creationId xmlns:a16="http://schemas.microsoft.com/office/drawing/2014/main" id="{45042DC8-9FA4-49C2-B912-F5653827A3F8}"/>
                </a:ext>
              </a:extLst>
            </p:cNvPr>
            <p:cNvSpPr>
              <a:spLocks noChangeArrowheads="1"/>
            </p:cNvSpPr>
            <p:nvPr/>
          </p:nvSpPr>
          <p:spPr bwMode="auto">
            <a:xfrm>
              <a:off x="912" y="2016"/>
              <a:ext cx="2064"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15" name="Text Box 9">
              <a:extLst>
                <a:ext uri="{FF2B5EF4-FFF2-40B4-BE49-F238E27FC236}">
                  <a16:creationId xmlns:a16="http://schemas.microsoft.com/office/drawing/2014/main" id="{950E5BDA-601F-415A-AEB7-B00228AA6BAF}"/>
                </a:ext>
              </a:extLst>
            </p:cNvPr>
            <p:cNvSpPr txBox="1">
              <a:spLocks noChangeArrowheads="1"/>
            </p:cNvSpPr>
            <p:nvPr/>
          </p:nvSpPr>
          <p:spPr bwMode="auto">
            <a:xfrm>
              <a:off x="1585" y="2160"/>
              <a:ext cx="7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2400">
                  <a:solidFill>
                    <a:schemeClr val="tx1"/>
                  </a:solidFill>
                </a:rPr>
                <a:t>Borrow</a:t>
              </a:r>
            </a:p>
          </p:txBody>
        </p:sp>
      </p:grpSp>
    </p:spTree>
    <p:extLst>
      <p:ext uri="{BB962C8B-B14F-4D97-AF65-F5344CB8AC3E}">
        <p14:creationId xmlns:p14="http://schemas.microsoft.com/office/powerpoint/2010/main" val="396885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sp>
        <p:nvSpPr>
          <p:cNvPr id="10" name="Rectangle 3">
            <a:extLst>
              <a:ext uri="{FF2B5EF4-FFF2-40B4-BE49-F238E27FC236}">
                <a16:creationId xmlns:a16="http://schemas.microsoft.com/office/drawing/2014/main" id="{7C6C45DE-FC31-44E8-91AE-D63F8128620B}"/>
              </a:ext>
            </a:extLst>
          </p:cNvPr>
          <p:cNvSpPr txBox="1">
            <a:spLocks noChangeArrowheads="1"/>
          </p:cNvSpPr>
          <p:nvPr/>
        </p:nvSpPr>
        <p:spPr>
          <a:xfrm>
            <a:off x="4654296" y="1033310"/>
            <a:ext cx="7315200" cy="5214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defRPr/>
            </a:pPr>
            <a:r>
              <a:rPr lang="en-US" sz="2400" dirty="0"/>
              <a:t>The Unified Modeling Language (UML) is a standard language for writing software blueprints. The UML may be used to visualize, specify, construct, and document the artifacts of a software intensive system.</a:t>
            </a:r>
            <a:endParaRPr lang="ru-RU" sz="2400" dirty="0"/>
          </a:p>
          <a:p>
            <a:pPr>
              <a:buFont typeface="Wingdings" panose="05000000000000000000" pitchFamily="2" charset="2"/>
              <a:buChar char="Ø"/>
              <a:defRPr/>
            </a:pPr>
            <a:r>
              <a:rPr lang="en-US" sz="2400" dirty="0"/>
              <a:t>The UML is only a language and so is just one part of a software development method.</a:t>
            </a:r>
          </a:p>
          <a:p>
            <a:pPr>
              <a:buFont typeface="Wingdings" panose="05000000000000000000" pitchFamily="2" charset="2"/>
              <a:buChar char="Ø"/>
              <a:defRPr/>
            </a:pPr>
            <a:r>
              <a:rPr lang="en-US" sz="2400" dirty="0"/>
              <a:t>Three major elements of model: </a:t>
            </a:r>
          </a:p>
          <a:p>
            <a:pPr lvl="1">
              <a:buFont typeface="Wingdings" panose="05000000000000000000" pitchFamily="2" charset="2"/>
              <a:buChar char="v"/>
              <a:defRPr/>
            </a:pPr>
            <a:r>
              <a:rPr lang="en-US" dirty="0"/>
              <a:t>the UML's basic building blocks, </a:t>
            </a:r>
          </a:p>
          <a:p>
            <a:pPr lvl="1">
              <a:buFont typeface="Wingdings" panose="05000000000000000000" pitchFamily="2" charset="2"/>
              <a:buChar char="v"/>
              <a:defRPr/>
            </a:pPr>
            <a:r>
              <a:rPr lang="en-US" dirty="0"/>
              <a:t>the rules that dictate how those building blocks may be put together, </a:t>
            </a:r>
          </a:p>
          <a:p>
            <a:pPr lvl="1">
              <a:buFont typeface="Wingdings" panose="05000000000000000000" pitchFamily="2" charset="2"/>
              <a:buChar char="v"/>
              <a:defRPr/>
            </a:pPr>
            <a:r>
              <a:rPr lang="en-US" dirty="0"/>
              <a:t>some common mechanisms that apply throughout the UML.</a:t>
            </a:r>
            <a:endParaRPr lang="ru-RU" dirty="0"/>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10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7EA1A4C5-1076-478D-B161-8757E6F7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3">
            <a:extLst>
              <a:ext uri="{FF2B5EF4-FFF2-40B4-BE49-F238E27FC236}">
                <a16:creationId xmlns:a16="http://schemas.microsoft.com/office/drawing/2014/main" id="{1D4FD9AA-7D34-4CD1-9076-E953EEDA64DF}"/>
              </a:ext>
            </a:extLst>
          </p:cNvPr>
          <p:cNvSpPr txBox="1">
            <a:spLocks noChangeArrowheads="1"/>
          </p:cNvSpPr>
          <p:nvPr/>
        </p:nvSpPr>
        <p:spPr>
          <a:xfrm>
            <a:off x="3753617" y="1831020"/>
            <a:ext cx="8077200" cy="4456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Inclusion</a:t>
            </a:r>
          </a:p>
          <a:p>
            <a:pPr lvl="1"/>
            <a:r>
              <a:rPr lang="en-US" altLang="en-US" i="1" dirty="0"/>
              <a:t>Inclusion enables to reuse one use case's steps inside another use case.</a:t>
            </a:r>
          </a:p>
          <a:p>
            <a:r>
              <a:rPr lang="en-US" altLang="en-US" dirty="0"/>
              <a:t>Extension</a:t>
            </a:r>
          </a:p>
          <a:p>
            <a:pPr lvl="1"/>
            <a:r>
              <a:rPr lang="en-US" altLang="en-US" i="1" dirty="0"/>
              <a:t>Allows creating a new use case by adding steps to existing use cases</a:t>
            </a:r>
          </a:p>
          <a:p>
            <a:r>
              <a:rPr lang="en-US" altLang="en-US" dirty="0"/>
              <a:t>Generalization</a:t>
            </a:r>
          </a:p>
          <a:p>
            <a:pPr lvl="1"/>
            <a:r>
              <a:rPr lang="en-US" altLang="en-US" i="1" dirty="0"/>
              <a:t>Allows child use cases to inherit behavior from parent use cases</a:t>
            </a:r>
          </a:p>
          <a:p>
            <a:pPr>
              <a:buFont typeface="Wingdings" panose="05000000000000000000" pitchFamily="2" charset="2"/>
              <a:buNone/>
            </a:pPr>
            <a:endParaRPr lang="en-US" altLang="en-US" dirty="0"/>
          </a:p>
          <a:p>
            <a:pPr lvl="1">
              <a:buFont typeface="Wingdings" panose="05000000000000000000" pitchFamily="2" charset="2"/>
              <a:buNone/>
            </a:pPr>
            <a:endParaRPr lang="en-US" altLang="en-US" i="1" dirty="0">
              <a:solidFill>
                <a:schemeClr val="accent2"/>
              </a:solidFill>
            </a:endParaRPr>
          </a:p>
          <a:p>
            <a:pPr lvl="1">
              <a:buFont typeface="Wingdings" panose="05000000000000000000" pitchFamily="2" charset="2"/>
              <a:buNone/>
            </a:pPr>
            <a:endParaRPr lang="en-US" altLang="en-US" dirty="0"/>
          </a:p>
        </p:txBody>
      </p:sp>
      <p:sp>
        <p:nvSpPr>
          <p:cNvPr id="17" name="Rectangle 2">
            <a:extLst>
              <a:ext uri="{FF2B5EF4-FFF2-40B4-BE49-F238E27FC236}">
                <a16:creationId xmlns:a16="http://schemas.microsoft.com/office/drawing/2014/main" id="{88012369-3F85-44D4-AA9C-05DE2949A3A9}"/>
              </a:ext>
            </a:extLst>
          </p:cNvPr>
          <p:cNvSpPr txBox="1">
            <a:spLocks noChangeArrowheads="1"/>
          </p:cNvSpPr>
          <p:nvPr/>
        </p:nvSpPr>
        <p:spPr>
          <a:xfrm>
            <a:off x="3441218" y="269553"/>
            <a:ext cx="8791575"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Use Case Diagrams - Relationships  </a:t>
            </a:r>
          </a:p>
        </p:txBody>
      </p:sp>
    </p:spTree>
    <p:extLst>
      <p:ext uri="{BB962C8B-B14F-4D97-AF65-F5344CB8AC3E}">
        <p14:creationId xmlns:p14="http://schemas.microsoft.com/office/powerpoint/2010/main" val="3415357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7EA1A4C5-1076-478D-B161-8757E6F7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88012369-3F85-44D4-AA9C-05DE2949A3A9}"/>
              </a:ext>
            </a:extLst>
          </p:cNvPr>
          <p:cNvSpPr txBox="1">
            <a:spLocks noChangeArrowheads="1"/>
          </p:cNvSpPr>
          <p:nvPr/>
        </p:nvSpPr>
        <p:spPr>
          <a:xfrm>
            <a:off x="3441218" y="269553"/>
            <a:ext cx="8791575" cy="99060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Use Case Diagrams – Inclusion Relationship </a:t>
            </a:r>
          </a:p>
        </p:txBody>
      </p:sp>
      <p:sp>
        <p:nvSpPr>
          <p:cNvPr id="8" name="Slide Number Placeholder 2">
            <a:extLst>
              <a:ext uri="{FF2B5EF4-FFF2-40B4-BE49-F238E27FC236}">
                <a16:creationId xmlns:a16="http://schemas.microsoft.com/office/drawing/2014/main" id="{6E8A7433-8F8B-4052-818B-3B09DA0ACC8D}"/>
              </a:ext>
            </a:extLst>
          </p:cNvPr>
          <p:cNvSpPr txBox="1">
            <a:spLocks/>
          </p:cNvSpPr>
          <p:nvPr/>
        </p:nvSpPr>
        <p:spPr>
          <a:xfrm>
            <a:off x="9747514" y="5949846"/>
            <a:ext cx="1905000" cy="457200"/>
          </a:xfrm>
          <a:prstGeom prst="rect">
            <a:avLst/>
          </a:prstGeom>
          <a:noFill/>
        </p:spPr>
        <p:txBody>
          <a:bodyPr vert="horz" lIns="91440" tIns="45720" rIns="91440" bIns="45720" rtlCol="0" anchor="ctr"/>
          <a:lstStyle>
            <a:defPPr>
              <a:defRPr lang="en-US"/>
            </a:defPPr>
            <a:lvl1pPr marL="0" algn="l" defTabSz="914400" rtl="0" eaLnBrk="1" latinLnBrk="0" hangingPunct="1">
              <a:spcBef>
                <a:spcPct val="20000"/>
              </a:spcBef>
              <a:buClr>
                <a:schemeClr val="accent2"/>
              </a:buClr>
              <a:buSzPct val="60000"/>
              <a:buFont typeface="Wingdings" panose="05000000000000000000" pitchFamily="2" charset="2"/>
              <a:buChar char="n"/>
              <a:defRPr sz="3200" kern="1200">
                <a:solidFill>
                  <a:srgbClr val="0000FF"/>
                </a:solidFill>
                <a:latin typeface="Tahoma" panose="020B0604030504040204" pitchFamily="34" charset="0"/>
                <a:ea typeface="SimSun"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SimSun"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SimSun"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SimSun"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SimSun"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SimSun"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SimSun"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SimSun"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SimSun" panose="02010600030101010101" pitchFamily="2" charset="-122"/>
                <a:cs typeface="+mn-cs"/>
              </a:defRPr>
            </a:lvl9pPr>
          </a:lstStyle>
          <a:p>
            <a:pPr>
              <a:spcBef>
                <a:spcPct val="0"/>
              </a:spcBef>
              <a:buClrTx/>
              <a:buSzTx/>
              <a:buFontTx/>
              <a:buNone/>
            </a:pPr>
            <a:fld id="{DA52EF49-49D1-40BB-9CDA-10E6C683EFD8}" type="slidenum">
              <a:rPr lang="zh-CN" altLang="en-GB" sz="1400" smtClean="0">
                <a:solidFill>
                  <a:schemeClr val="tx1"/>
                </a:solidFill>
              </a:rPr>
              <a:pPr>
                <a:spcBef>
                  <a:spcPct val="0"/>
                </a:spcBef>
                <a:buClrTx/>
                <a:buSzTx/>
                <a:buFontTx/>
                <a:buNone/>
              </a:pPr>
              <a:t>31</a:t>
            </a:fld>
            <a:endParaRPr lang="en-GB" altLang="zh-CN" sz="1400">
              <a:solidFill>
                <a:schemeClr val="tx1"/>
              </a:solidFill>
            </a:endParaRPr>
          </a:p>
        </p:txBody>
      </p:sp>
      <p:grpSp>
        <p:nvGrpSpPr>
          <p:cNvPr id="9" name="Group 3">
            <a:extLst>
              <a:ext uri="{FF2B5EF4-FFF2-40B4-BE49-F238E27FC236}">
                <a16:creationId xmlns:a16="http://schemas.microsoft.com/office/drawing/2014/main" id="{D0FDEE7C-F6DA-4049-9DB4-F796CF046473}"/>
              </a:ext>
            </a:extLst>
          </p:cNvPr>
          <p:cNvGrpSpPr>
            <a:grpSpLocks/>
          </p:cNvGrpSpPr>
          <p:nvPr/>
        </p:nvGrpSpPr>
        <p:grpSpPr bwMode="auto">
          <a:xfrm>
            <a:off x="7655189" y="5310084"/>
            <a:ext cx="2170113" cy="944562"/>
            <a:chOff x="3168" y="1296"/>
            <a:chExt cx="1409" cy="480"/>
          </a:xfrm>
        </p:grpSpPr>
        <p:sp>
          <p:nvSpPr>
            <p:cNvPr id="10" name="Oval 4">
              <a:extLst>
                <a:ext uri="{FF2B5EF4-FFF2-40B4-BE49-F238E27FC236}">
                  <a16:creationId xmlns:a16="http://schemas.microsoft.com/office/drawing/2014/main" id="{5807D543-ABB7-4930-BB48-9AC31C92C486}"/>
                </a:ext>
              </a:extLst>
            </p:cNvPr>
            <p:cNvSpPr>
              <a:spLocks noChangeArrowheads="1"/>
            </p:cNvSpPr>
            <p:nvPr/>
          </p:nvSpPr>
          <p:spPr bwMode="auto">
            <a:xfrm>
              <a:off x="3168" y="1296"/>
              <a:ext cx="1316"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11" name="Text Box 5">
              <a:extLst>
                <a:ext uri="{FF2B5EF4-FFF2-40B4-BE49-F238E27FC236}">
                  <a16:creationId xmlns:a16="http://schemas.microsoft.com/office/drawing/2014/main" id="{E70B8E32-A0A3-4FB5-8E95-59D44C4EB501}"/>
                </a:ext>
              </a:extLst>
            </p:cNvPr>
            <p:cNvSpPr txBox="1">
              <a:spLocks noChangeArrowheads="1"/>
            </p:cNvSpPr>
            <p:nvPr/>
          </p:nvSpPr>
          <p:spPr bwMode="auto">
            <a:xfrm>
              <a:off x="3216" y="1440"/>
              <a:ext cx="136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Arial" panose="020B0604020202020204" pitchFamily="34" charset="0"/>
                </a:rPr>
                <a:t>Close Machine</a:t>
              </a:r>
            </a:p>
          </p:txBody>
        </p:sp>
      </p:grpSp>
      <p:sp>
        <p:nvSpPr>
          <p:cNvPr id="12" name="Text Box 6">
            <a:extLst>
              <a:ext uri="{FF2B5EF4-FFF2-40B4-BE49-F238E27FC236}">
                <a16:creationId xmlns:a16="http://schemas.microsoft.com/office/drawing/2014/main" id="{50AFA2B5-CD26-40D5-9B04-D03BC8A56434}"/>
              </a:ext>
            </a:extLst>
          </p:cNvPr>
          <p:cNvSpPr txBox="1">
            <a:spLocks noChangeArrowheads="1"/>
          </p:cNvSpPr>
          <p:nvPr/>
        </p:nvSpPr>
        <p:spPr bwMode="auto">
          <a:xfrm>
            <a:off x="4565914" y="4197246"/>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      </a:t>
            </a:r>
            <a:endParaRPr lang="en-US" altLang="en-US" sz="2400">
              <a:solidFill>
                <a:schemeClr val="tx1"/>
              </a:solidFill>
            </a:endParaRPr>
          </a:p>
        </p:txBody>
      </p:sp>
      <p:grpSp>
        <p:nvGrpSpPr>
          <p:cNvPr id="13" name="Group 7">
            <a:extLst>
              <a:ext uri="{FF2B5EF4-FFF2-40B4-BE49-F238E27FC236}">
                <a16:creationId xmlns:a16="http://schemas.microsoft.com/office/drawing/2014/main" id="{753D0109-85CE-476E-AC81-4737DD64D9DE}"/>
              </a:ext>
            </a:extLst>
          </p:cNvPr>
          <p:cNvGrpSpPr>
            <a:grpSpLocks/>
          </p:cNvGrpSpPr>
          <p:nvPr/>
        </p:nvGrpSpPr>
        <p:grpSpPr bwMode="auto">
          <a:xfrm>
            <a:off x="4108714" y="1662009"/>
            <a:ext cx="1852613" cy="839787"/>
            <a:chOff x="864" y="1536"/>
            <a:chExt cx="1203" cy="427"/>
          </a:xfrm>
        </p:grpSpPr>
        <p:sp>
          <p:nvSpPr>
            <p:cNvPr id="15" name="Oval 8">
              <a:extLst>
                <a:ext uri="{FF2B5EF4-FFF2-40B4-BE49-F238E27FC236}">
                  <a16:creationId xmlns:a16="http://schemas.microsoft.com/office/drawing/2014/main" id="{3C215DD1-F424-4FB7-8F52-54469B6AC484}"/>
                </a:ext>
              </a:extLst>
            </p:cNvPr>
            <p:cNvSpPr>
              <a:spLocks noChangeArrowheads="1"/>
            </p:cNvSpPr>
            <p:nvPr/>
          </p:nvSpPr>
          <p:spPr bwMode="auto">
            <a:xfrm>
              <a:off x="864" y="1584"/>
              <a:ext cx="1203" cy="37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18" name="Text Box 9">
              <a:extLst>
                <a:ext uri="{FF2B5EF4-FFF2-40B4-BE49-F238E27FC236}">
                  <a16:creationId xmlns:a16="http://schemas.microsoft.com/office/drawing/2014/main" id="{9D93F8E0-6691-4238-A04F-D31219423015}"/>
                </a:ext>
              </a:extLst>
            </p:cNvPr>
            <p:cNvSpPr txBox="1">
              <a:spLocks noChangeArrowheads="1"/>
            </p:cNvSpPr>
            <p:nvPr/>
          </p:nvSpPr>
          <p:spPr bwMode="auto">
            <a:xfrm>
              <a:off x="1104" y="1536"/>
              <a:ext cx="7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      </a:t>
              </a:r>
              <a:r>
                <a:rPr lang="en-US" altLang="en-US" sz="2000">
                  <a:solidFill>
                    <a:schemeClr val="tx1"/>
                  </a:solidFill>
                </a:rPr>
                <a:t>Restock</a:t>
              </a:r>
            </a:p>
          </p:txBody>
        </p:sp>
      </p:grpSp>
      <p:grpSp>
        <p:nvGrpSpPr>
          <p:cNvPr id="19" name="Group 10">
            <a:extLst>
              <a:ext uri="{FF2B5EF4-FFF2-40B4-BE49-F238E27FC236}">
                <a16:creationId xmlns:a16="http://schemas.microsoft.com/office/drawing/2014/main" id="{52514E39-6BD0-41B6-B6A1-A90094AB5E1F}"/>
              </a:ext>
            </a:extLst>
          </p:cNvPr>
          <p:cNvGrpSpPr>
            <a:grpSpLocks/>
          </p:cNvGrpSpPr>
          <p:nvPr/>
        </p:nvGrpSpPr>
        <p:grpSpPr bwMode="auto">
          <a:xfrm>
            <a:off x="7731389" y="2795484"/>
            <a:ext cx="2170113" cy="944562"/>
            <a:chOff x="3168" y="1296"/>
            <a:chExt cx="1409" cy="480"/>
          </a:xfrm>
        </p:grpSpPr>
        <p:sp>
          <p:nvSpPr>
            <p:cNvPr id="20" name="Oval 11">
              <a:extLst>
                <a:ext uri="{FF2B5EF4-FFF2-40B4-BE49-F238E27FC236}">
                  <a16:creationId xmlns:a16="http://schemas.microsoft.com/office/drawing/2014/main" id="{E85D622D-B289-479D-A245-5426F81843BC}"/>
                </a:ext>
              </a:extLst>
            </p:cNvPr>
            <p:cNvSpPr>
              <a:spLocks noChangeArrowheads="1"/>
            </p:cNvSpPr>
            <p:nvPr/>
          </p:nvSpPr>
          <p:spPr bwMode="auto">
            <a:xfrm>
              <a:off x="3168" y="1296"/>
              <a:ext cx="1316"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21" name="Text Box 12">
              <a:extLst>
                <a:ext uri="{FF2B5EF4-FFF2-40B4-BE49-F238E27FC236}">
                  <a16:creationId xmlns:a16="http://schemas.microsoft.com/office/drawing/2014/main" id="{AF07CEE0-3355-49D2-8932-31B0A4B02D72}"/>
                </a:ext>
              </a:extLst>
            </p:cNvPr>
            <p:cNvSpPr txBox="1">
              <a:spLocks noChangeArrowheads="1"/>
            </p:cNvSpPr>
            <p:nvPr/>
          </p:nvSpPr>
          <p:spPr bwMode="auto">
            <a:xfrm>
              <a:off x="3216" y="1440"/>
              <a:ext cx="136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Arial" panose="020B0604020202020204" pitchFamily="34" charset="0"/>
                </a:rPr>
                <a:t>Close Machine</a:t>
              </a:r>
            </a:p>
          </p:txBody>
        </p:sp>
      </p:grpSp>
      <p:grpSp>
        <p:nvGrpSpPr>
          <p:cNvPr id="22" name="Group 13">
            <a:extLst>
              <a:ext uri="{FF2B5EF4-FFF2-40B4-BE49-F238E27FC236}">
                <a16:creationId xmlns:a16="http://schemas.microsoft.com/office/drawing/2014/main" id="{E72D7F1B-4E47-4AC5-80D1-0EEA54202ED8}"/>
              </a:ext>
            </a:extLst>
          </p:cNvPr>
          <p:cNvGrpSpPr>
            <a:grpSpLocks/>
          </p:cNvGrpSpPr>
          <p:nvPr/>
        </p:nvGrpSpPr>
        <p:grpSpPr bwMode="auto">
          <a:xfrm>
            <a:off x="7806002" y="1377846"/>
            <a:ext cx="2170112" cy="944563"/>
            <a:chOff x="3168" y="1296"/>
            <a:chExt cx="1409" cy="480"/>
          </a:xfrm>
        </p:grpSpPr>
        <p:sp>
          <p:nvSpPr>
            <p:cNvPr id="23" name="Oval 14">
              <a:extLst>
                <a:ext uri="{FF2B5EF4-FFF2-40B4-BE49-F238E27FC236}">
                  <a16:creationId xmlns:a16="http://schemas.microsoft.com/office/drawing/2014/main" id="{00ECAAC1-E4D4-455F-B13A-C6CB852187E2}"/>
                </a:ext>
              </a:extLst>
            </p:cNvPr>
            <p:cNvSpPr>
              <a:spLocks noChangeArrowheads="1"/>
            </p:cNvSpPr>
            <p:nvPr/>
          </p:nvSpPr>
          <p:spPr bwMode="auto">
            <a:xfrm>
              <a:off x="3168" y="1296"/>
              <a:ext cx="1316"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24" name="Text Box 15">
              <a:extLst>
                <a:ext uri="{FF2B5EF4-FFF2-40B4-BE49-F238E27FC236}">
                  <a16:creationId xmlns:a16="http://schemas.microsoft.com/office/drawing/2014/main" id="{F300FF75-C08F-44F9-9035-323BCF3780BF}"/>
                </a:ext>
              </a:extLst>
            </p:cNvPr>
            <p:cNvSpPr txBox="1">
              <a:spLocks noChangeArrowheads="1"/>
            </p:cNvSpPr>
            <p:nvPr/>
          </p:nvSpPr>
          <p:spPr bwMode="auto">
            <a:xfrm>
              <a:off x="3216" y="1440"/>
              <a:ext cx="136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Arial" panose="020B0604020202020204" pitchFamily="34" charset="0"/>
                </a:rPr>
                <a:t>Open Machine</a:t>
              </a:r>
            </a:p>
          </p:txBody>
        </p:sp>
      </p:grpSp>
      <p:sp>
        <p:nvSpPr>
          <p:cNvPr id="25" name="Line 16">
            <a:extLst>
              <a:ext uri="{FF2B5EF4-FFF2-40B4-BE49-F238E27FC236}">
                <a16:creationId xmlns:a16="http://schemas.microsoft.com/office/drawing/2014/main" id="{0B705726-2437-4C81-9595-BFB06D9E72F3}"/>
              </a:ext>
            </a:extLst>
          </p:cNvPr>
          <p:cNvSpPr>
            <a:spLocks noChangeShapeType="1"/>
          </p:cNvSpPr>
          <p:nvPr/>
        </p:nvSpPr>
        <p:spPr bwMode="auto">
          <a:xfrm flipV="1">
            <a:off x="5956564" y="1755671"/>
            <a:ext cx="1849438" cy="377825"/>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7">
            <a:extLst>
              <a:ext uri="{FF2B5EF4-FFF2-40B4-BE49-F238E27FC236}">
                <a16:creationId xmlns:a16="http://schemas.microsoft.com/office/drawing/2014/main" id="{4B3119FD-0B81-49C0-8F00-ACE2CB8FF22B}"/>
              </a:ext>
            </a:extLst>
          </p:cNvPr>
          <p:cNvSpPr>
            <a:spLocks noChangeShapeType="1"/>
          </p:cNvSpPr>
          <p:nvPr/>
        </p:nvSpPr>
        <p:spPr bwMode="auto">
          <a:xfrm>
            <a:off x="5883539" y="2322409"/>
            <a:ext cx="1882775" cy="960437"/>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Text Box 18">
            <a:extLst>
              <a:ext uri="{FF2B5EF4-FFF2-40B4-BE49-F238E27FC236}">
                <a16:creationId xmlns:a16="http://schemas.microsoft.com/office/drawing/2014/main" id="{EF9CF813-7FAB-4865-BA00-FACE99B3FA96}"/>
              </a:ext>
            </a:extLst>
          </p:cNvPr>
          <p:cNvSpPr txBox="1">
            <a:spLocks noChangeArrowheads="1"/>
          </p:cNvSpPr>
          <p:nvPr/>
        </p:nvSpPr>
        <p:spPr bwMode="auto">
          <a:xfrm>
            <a:off x="5404114" y="2978046"/>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hlink"/>
                </a:solidFill>
                <a:latin typeface="Times New Roman" panose="02020603050405020304" pitchFamily="18" charset="0"/>
              </a:rPr>
              <a:t>&lt;&lt;includes&gt;&gt;</a:t>
            </a:r>
          </a:p>
        </p:txBody>
      </p:sp>
      <p:sp>
        <p:nvSpPr>
          <p:cNvPr id="28" name="Text Box 19">
            <a:extLst>
              <a:ext uri="{FF2B5EF4-FFF2-40B4-BE49-F238E27FC236}">
                <a16:creationId xmlns:a16="http://schemas.microsoft.com/office/drawing/2014/main" id="{958EBD32-34EE-4BDE-9B71-03F6DCD30D18}"/>
              </a:ext>
            </a:extLst>
          </p:cNvPr>
          <p:cNvSpPr txBox="1">
            <a:spLocks noChangeArrowheads="1"/>
          </p:cNvSpPr>
          <p:nvPr/>
        </p:nvSpPr>
        <p:spPr bwMode="auto">
          <a:xfrm>
            <a:off x="6031177" y="1377846"/>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Times New Roman" panose="02020603050405020304" pitchFamily="18" charset="0"/>
              </a:rPr>
              <a:t>&lt;&lt;includes&gt;&gt;</a:t>
            </a:r>
          </a:p>
        </p:txBody>
      </p:sp>
      <p:grpSp>
        <p:nvGrpSpPr>
          <p:cNvPr id="29" name="Group 20">
            <a:extLst>
              <a:ext uri="{FF2B5EF4-FFF2-40B4-BE49-F238E27FC236}">
                <a16:creationId xmlns:a16="http://schemas.microsoft.com/office/drawing/2014/main" id="{A389582A-D22D-40CB-84ED-E56AC88DAC7F}"/>
              </a:ext>
            </a:extLst>
          </p:cNvPr>
          <p:cNvGrpSpPr>
            <a:grpSpLocks/>
          </p:cNvGrpSpPr>
          <p:nvPr/>
        </p:nvGrpSpPr>
        <p:grpSpPr bwMode="auto">
          <a:xfrm>
            <a:off x="4032514" y="4176609"/>
            <a:ext cx="1852613" cy="839787"/>
            <a:chOff x="864" y="1536"/>
            <a:chExt cx="1203" cy="427"/>
          </a:xfrm>
        </p:grpSpPr>
        <p:sp>
          <p:nvSpPr>
            <p:cNvPr id="30" name="Oval 21">
              <a:extLst>
                <a:ext uri="{FF2B5EF4-FFF2-40B4-BE49-F238E27FC236}">
                  <a16:creationId xmlns:a16="http://schemas.microsoft.com/office/drawing/2014/main" id="{9C1CC99C-CCE8-436F-8914-6235B8D957AC}"/>
                </a:ext>
              </a:extLst>
            </p:cNvPr>
            <p:cNvSpPr>
              <a:spLocks noChangeArrowheads="1"/>
            </p:cNvSpPr>
            <p:nvPr/>
          </p:nvSpPr>
          <p:spPr bwMode="auto">
            <a:xfrm>
              <a:off x="864" y="1584"/>
              <a:ext cx="1203" cy="37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31" name="Text Box 22">
              <a:extLst>
                <a:ext uri="{FF2B5EF4-FFF2-40B4-BE49-F238E27FC236}">
                  <a16:creationId xmlns:a16="http://schemas.microsoft.com/office/drawing/2014/main" id="{4D1FCF5E-4936-4761-9D86-353A09D7AFE4}"/>
                </a:ext>
              </a:extLst>
            </p:cNvPr>
            <p:cNvSpPr txBox="1">
              <a:spLocks noChangeArrowheads="1"/>
            </p:cNvSpPr>
            <p:nvPr/>
          </p:nvSpPr>
          <p:spPr bwMode="auto">
            <a:xfrm>
              <a:off x="1104" y="1536"/>
              <a:ext cx="7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      </a:t>
              </a:r>
              <a:r>
                <a:rPr lang="en-US" altLang="en-US" sz="2000">
                  <a:solidFill>
                    <a:schemeClr val="tx1"/>
                  </a:solidFill>
                </a:rPr>
                <a:t>Collect</a:t>
              </a:r>
            </a:p>
          </p:txBody>
        </p:sp>
      </p:grpSp>
      <p:grpSp>
        <p:nvGrpSpPr>
          <p:cNvPr id="32" name="Group 23">
            <a:extLst>
              <a:ext uri="{FF2B5EF4-FFF2-40B4-BE49-F238E27FC236}">
                <a16:creationId xmlns:a16="http://schemas.microsoft.com/office/drawing/2014/main" id="{8B9D2B60-8996-4180-B782-08F2786AFE73}"/>
              </a:ext>
            </a:extLst>
          </p:cNvPr>
          <p:cNvGrpSpPr>
            <a:grpSpLocks/>
          </p:cNvGrpSpPr>
          <p:nvPr/>
        </p:nvGrpSpPr>
        <p:grpSpPr bwMode="auto">
          <a:xfrm>
            <a:off x="7729802" y="3892446"/>
            <a:ext cx="2170112" cy="944563"/>
            <a:chOff x="3168" y="1296"/>
            <a:chExt cx="1409" cy="480"/>
          </a:xfrm>
        </p:grpSpPr>
        <p:sp>
          <p:nvSpPr>
            <p:cNvPr id="33" name="Oval 24">
              <a:extLst>
                <a:ext uri="{FF2B5EF4-FFF2-40B4-BE49-F238E27FC236}">
                  <a16:creationId xmlns:a16="http://schemas.microsoft.com/office/drawing/2014/main" id="{704FE57E-0825-40F7-BFD9-024AB82EE92F}"/>
                </a:ext>
              </a:extLst>
            </p:cNvPr>
            <p:cNvSpPr>
              <a:spLocks noChangeArrowheads="1"/>
            </p:cNvSpPr>
            <p:nvPr/>
          </p:nvSpPr>
          <p:spPr bwMode="auto">
            <a:xfrm>
              <a:off x="3168" y="1296"/>
              <a:ext cx="1316"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34" name="Text Box 25">
              <a:extLst>
                <a:ext uri="{FF2B5EF4-FFF2-40B4-BE49-F238E27FC236}">
                  <a16:creationId xmlns:a16="http://schemas.microsoft.com/office/drawing/2014/main" id="{1A9593F4-2288-4307-AA0D-46B20CB6A6AD}"/>
                </a:ext>
              </a:extLst>
            </p:cNvPr>
            <p:cNvSpPr txBox="1">
              <a:spLocks noChangeArrowheads="1"/>
            </p:cNvSpPr>
            <p:nvPr/>
          </p:nvSpPr>
          <p:spPr bwMode="auto">
            <a:xfrm>
              <a:off x="3216" y="1440"/>
              <a:ext cx="136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Arial" panose="020B0604020202020204" pitchFamily="34" charset="0"/>
                </a:rPr>
                <a:t>Open Machine</a:t>
              </a:r>
            </a:p>
          </p:txBody>
        </p:sp>
      </p:grpSp>
      <p:sp>
        <p:nvSpPr>
          <p:cNvPr id="35" name="Line 26">
            <a:extLst>
              <a:ext uri="{FF2B5EF4-FFF2-40B4-BE49-F238E27FC236}">
                <a16:creationId xmlns:a16="http://schemas.microsoft.com/office/drawing/2014/main" id="{23544158-B433-469B-AC47-14BA7AC91B52}"/>
              </a:ext>
            </a:extLst>
          </p:cNvPr>
          <p:cNvSpPr>
            <a:spLocks noChangeShapeType="1"/>
          </p:cNvSpPr>
          <p:nvPr/>
        </p:nvSpPr>
        <p:spPr bwMode="auto">
          <a:xfrm flipV="1">
            <a:off x="5880364" y="4270271"/>
            <a:ext cx="1849438" cy="377825"/>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7">
            <a:extLst>
              <a:ext uri="{FF2B5EF4-FFF2-40B4-BE49-F238E27FC236}">
                <a16:creationId xmlns:a16="http://schemas.microsoft.com/office/drawing/2014/main" id="{FAF309E1-767C-439C-BEE3-188381BB66FA}"/>
              </a:ext>
            </a:extLst>
          </p:cNvPr>
          <p:cNvSpPr>
            <a:spLocks noChangeShapeType="1"/>
          </p:cNvSpPr>
          <p:nvPr/>
        </p:nvSpPr>
        <p:spPr bwMode="auto">
          <a:xfrm>
            <a:off x="5807339" y="4837009"/>
            <a:ext cx="1847850" cy="944562"/>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Text Box 28">
            <a:extLst>
              <a:ext uri="{FF2B5EF4-FFF2-40B4-BE49-F238E27FC236}">
                <a16:creationId xmlns:a16="http://schemas.microsoft.com/office/drawing/2014/main" id="{6E6C0B36-5835-4D28-A7B1-79FB723ED754}"/>
              </a:ext>
            </a:extLst>
          </p:cNvPr>
          <p:cNvSpPr txBox="1">
            <a:spLocks noChangeArrowheads="1"/>
          </p:cNvSpPr>
          <p:nvPr/>
        </p:nvSpPr>
        <p:spPr bwMode="auto">
          <a:xfrm>
            <a:off x="5807339" y="5403746"/>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Times New Roman" panose="02020603050405020304" pitchFamily="18" charset="0"/>
              </a:rPr>
              <a:t>&lt;&lt;includes&gt;&gt;</a:t>
            </a:r>
          </a:p>
        </p:txBody>
      </p:sp>
      <p:sp>
        <p:nvSpPr>
          <p:cNvPr id="38" name="Text Box 29">
            <a:extLst>
              <a:ext uri="{FF2B5EF4-FFF2-40B4-BE49-F238E27FC236}">
                <a16:creationId xmlns:a16="http://schemas.microsoft.com/office/drawing/2014/main" id="{4DBA5E54-B8C2-4CB7-B570-EDF63B8B0F9E}"/>
              </a:ext>
            </a:extLst>
          </p:cNvPr>
          <p:cNvSpPr txBox="1">
            <a:spLocks noChangeArrowheads="1"/>
          </p:cNvSpPr>
          <p:nvPr/>
        </p:nvSpPr>
        <p:spPr bwMode="auto">
          <a:xfrm>
            <a:off x="5954977" y="3892446"/>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Times New Roman" panose="02020603050405020304" pitchFamily="18" charset="0"/>
              </a:rPr>
              <a:t>&lt;&lt;includes&gt;&gt;</a:t>
            </a:r>
          </a:p>
        </p:txBody>
      </p:sp>
    </p:spTree>
    <p:extLst>
      <p:ext uri="{BB962C8B-B14F-4D97-AF65-F5344CB8AC3E}">
        <p14:creationId xmlns:p14="http://schemas.microsoft.com/office/powerpoint/2010/main" val="3018019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7EA1A4C5-1076-478D-B161-8757E6F7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88012369-3F85-44D4-AA9C-05DE2949A3A9}"/>
              </a:ext>
            </a:extLst>
          </p:cNvPr>
          <p:cNvSpPr txBox="1">
            <a:spLocks noChangeArrowheads="1"/>
          </p:cNvSpPr>
          <p:nvPr/>
        </p:nvSpPr>
        <p:spPr>
          <a:xfrm>
            <a:off x="3441218" y="269553"/>
            <a:ext cx="8791575" cy="99060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Use Case Diagrams – Extension Relationship </a:t>
            </a:r>
          </a:p>
        </p:txBody>
      </p:sp>
      <p:grpSp>
        <p:nvGrpSpPr>
          <p:cNvPr id="39" name="Group 3">
            <a:extLst>
              <a:ext uri="{FF2B5EF4-FFF2-40B4-BE49-F238E27FC236}">
                <a16:creationId xmlns:a16="http://schemas.microsoft.com/office/drawing/2014/main" id="{5CAD9EE8-4F52-4793-B87D-46CC0B74E3A0}"/>
              </a:ext>
            </a:extLst>
          </p:cNvPr>
          <p:cNvGrpSpPr>
            <a:grpSpLocks/>
          </p:cNvGrpSpPr>
          <p:nvPr/>
        </p:nvGrpSpPr>
        <p:grpSpPr bwMode="auto">
          <a:xfrm>
            <a:off x="4032514" y="1529706"/>
            <a:ext cx="6172200" cy="4038600"/>
            <a:chOff x="672" y="1104"/>
            <a:chExt cx="3888" cy="2544"/>
          </a:xfrm>
        </p:grpSpPr>
        <p:sp>
          <p:nvSpPr>
            <p:cNvPr id="40" name="Text Box 4">
              <a:extLst>
                <a:ext uri="{FF2B5EF4-FFF2-40B4-BE49-F238E27FC236}">
                  <a16:creationId xmlns:a16="http://schemas.microsoft.com/office/drawing/2014/main" id="{8859B635-017B-4800-9797-799842FC8767}"/>
                </a:ext>
              </a:extLst>
            </p:cNvPr>
            <p:cNvSpPr txBox="1">
              <a:spLocks noChangeArrowheads="1"/>
            </p:cNvSpPr>
            <p:nvPr/>
          </p:nvSpPr>
          <p:spPr bwMode="auto">
            <a:xfrm>
              <a:off x="1152" y="2880"/>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      </a:t>
              </a:r>
              <a:endParaRPr lang="en-US" altLang="en-US" sz="2400">
                <a:solidFill>
                  <a:schemeClr val="tx1"/>
                </a:solidFill>
              </a:endParaRPr>
            </a:p>
          </p:txBody>
        </p:sp>
        <p:grpSp>
          <p:nvGrpSpPr>
            <p:cNvPr id="41" name="Group 5">
              <a:extLst>
                <a:ext uri="{FF2B5EF4-FFF2-40B4-BE49-F238E27FC236}">
                  <a16:creationId xmlns:a16="http://schemas.microsoft.com/office/drawing/2014/main" id="{3F852DF5-C83C-46B6-9184-4307C828C2C3}"/>
                </a:ext>
              </a:extLst>
            </p:cNvPr>
            <p:cNvGrpSpPr>
              <a:grpSpLocks/>
            </p:cNvGrpSpPr>
            <p:nvPr/>
          </p:nvGrpSpPr>
          <p:grpSpPr bwMode="auto">
            <a:xfrm>
              <a:off x="864" y="1283"/>
              <a:ext cx="1167" cy="529"/>
              <a:chOff x="864" y="1536"/>
              <a:chExt cx="1203" cy="427"/>
            </a:xfrm>
          </p:grpSpPr>
          <p:sp>
            <p:nvSpPr>
              <p:cNvPr id="57" name="Oval 6">
                <a:extLst>
                  <a:ext uri="{FF2B5EF4-FFF2-40B4-BE49-F238E27FC236}">
                    <a16:creationId xmlns:a16="http://schemas.microsoft.com/office/drawing/2014/main" id="{3DD668F8-799C-4095-BC7F-D5480190548A}"/>
                  </a:ext>
                </a:extLst>
              </p:cNvPr>
              <p:cNvSpPr>
                <a:spLocks noChangeArrowheads="1"/>
              </p:cNvSpPr>
              <p:nvPr/>
            </p:nvSpPr>
            <p:spPr bwMode="auto">
              <a:xfrm>
                <a:off x="864" y="1584"/>
                <a:ext cx="1203" cy="37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58" name="Text Box 7">
                <a:extLst>
                  <a:ext uri="{FF2B5EF4-FFF2-40B4-BE49-F238E27FC236}">
                    <a16:creationId xmlns:a16="http://schemas.microsoft.com/office/drawing/2014/main" id="{846945EE-335D-41DD-BF83-3883EA58543F}"/>
                  </a:ext>
                </a:extLst>
              </p:cNvPr>
              <p:cNvSpPr txBox="1">
                <a:spLocks noChangeArrowheads="1"/>
              </p:cNvSpPr>
              <p:nvPr/>
            </p:nvSpPr>
            <p:spPr bwMode="auto">
              <a:xfrm>
                <a:off x="1104" y="1536"/>
                <a:ext cx="7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      </a:t>
                </a:r>
                <a:r>
                  <a:rPr lang="en-US" altLang="en-US" sz="2000">
                    <a:solidFill>
                      <a:schemeClr val="tx1"/>
                    </a:solidFill>
                  </a:rPr>
                  <a:t>Restock</a:t>
                </a:r>
              </a:p>
            </p:txBody>
          </p:sp>
        </p:grpSp>
        <p:grpSp>
          <p:nvGrpSpPr>
            <p:cNvPr id="42" name="Group 8">
              <a:extLst>
                <a:ext uri="{FF2B5EF4-FFF2-40B4-BE49-F238E27FC236}">
                  <a16:creationId xmlns:a16="http://schemas.microsoft.com/office/drawing/2014/main" id="{405D619D-E786-4062-B834-6BBC468E3F75}"/>
                </a:ext>
              </a:extLst>
            </p:cNvPr>
            <p:cNvGrpSpPr>
              <a:grpSpLocks/>
            </p:cNvGrpSpPr>
            <p:nvPr/>
          </p:nvGrpSpPr>
          <p:grpSpPr bwMode="auto">
            <a:xfrm>
              <a:off x="3146" y="1997"/>
              <a:ext cx="1367" cy="595"/>
              <a:chOff x="3168" y="1296"/>
              <a:chExt cx="1409" cy="480"/>
            </a:xfrm>
          </p:grpSpPr>
          <p:sp>
            <p:nvSpPr>
              <p:cNvPr id="55" name="Oval 9">
                <a:extLst>
                  <a:ext uri="{FF2B5EF4-FFF2-40B4-BE49-F238E27FC236}">
                    <a16:creationId xmlns:a16="http://schemas.microsoft.com/office/drawing/2014/main" id="{A6685CB9-3A09-4F44-907E-FAB047DBF199}"/>
                  </a:ext>
                </a:extLst>
              </p:cNvPr>
              <p:cNvSpPr>
                <a:spLocks noChangeArrowheads="1"/>
              </p:cNvSpPr>
              <p:nvPr/>
            </p:nvSpPr>
            <p:spPr bwMode="auto">
              <a:xfrm>
                <a:off x="3168" y="1296"/>
                <a:ext cx="1316"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56" name="Text Box 10">
                <a:extLst>
                  <a:ext uri="{FF2B5EF4-FFF2-40B4-BE49-F238E27FC236}">
                    <a16:creationId xmlns:a16="http://schemas.microsoft.com/office/drawing/2014/main" id="{7FCFAFFD-D7A9-405B-9477-8946BD4432BB}"/>
                  </a:ext>
                </a:extLst>
              </p:cNvPr>
              <p:cNvSpPr txBox="1">
                <a:spLocks noChangeArrowheads="1"/>
              </p:cNvSpPr>
              <p:nvPr/>
            </p:nvSpPr>
            <p:spPr bwMode="auto">
              <a:xfrm>
                <a:off x="3216" y="1440"/>
                <a:ext cx="136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Arial" panose="020B0604020202020204" pitchFamily="34" charset="0"/>
                  </a:rPr>
                  <a:t>Close Machine</a:t>
                </a:r>
              </a:p>
            </p:txBody>
          </p:sp>
        </p:grpSp>
        <p:grpSp>
          <p:nvGrpSpPr>
            <p:cNvPr id="43" name="Group 11">
              <a:extLst>
                <a:ext uri="{FF2B5EF4-FFF2-40B4-BE49-F238E27FC236}">
                  <a16:creationId xmlns:a16="http://schemas.microsoft.com/office/drawing/2014/main" id="{41E20694-12D9-4013-9716-26785EF01955}"/>
                </a:ext>
              </a:extLst>
            </p:cNvPr>
            <p:cNvGrpSpPr>
              <a:grpSpLocks/>
            </p:cNvGrpSpPr>
            <p:nvPr/>
          </p:nvGrpSpPr>
          <p:grpSpPr bwMode="auto">
            <a:xfrm>
              <a:off x="3193" y="1104"/>
              <a:ext cx="1367" cy="595"/>
              <a:chOff x="3168" y="1296"/>
              <a:chExt cx="1409" cy="480"/>
            </a:xfrm>
          </p:grpSpPr>
          <p:sp>
            <p:nvSpPr>
              <p:cNvPr id="53" name="Oval 12">
                <a:extLst>
                  <a:ext uri="{FF2B5EF4-FFF2-40B4-BE49-F238E27FC236}">
                    <a16:creationId xmlns:a16="http://schemas.microsoft.com/office/drawing/2014/main" id="{0CE98714-D6E2-44B0-888A-3D2C6F5DE096}"/>
                  </a:ext>
                </a:extLst>
              </p:cNvPr>
              <p:cNvSpPr>
                <a:spLocks noChangeArrowheads="1"/>
              </p:cNvSpPr>
              <p:nvPr/>
            </p:nvSpPr>
            <p:spPr bwMode="auto">
              <a:xfrm>
                <a:off x="3168" y="1296"/>
                <a:ext cx="1316"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54" name="Text Box 13">
                <a:extLst>
                  <a:ext uri="{FF2B5EF4-FFF2-40B4-BE49-F238E27FC236}">
                    <a16:creationId xmlns:a16="http://schemas.microsoft.com/office/drawing/2014/main" id="{B1B12B4A-4DB1-4984-8D82-190A13D14E32}"/>
                  </a:ext>
                </a:extLst>
              </p:cNvPr>
              <p:cNvSpPr txBox="1">
                <a:spLocks noChangeArrowheads="1"/>
              </p:cNvSpPr>
              <p:nvPr/>
            </p:nvSpPr>
            <p:spPr bwMode="auto">
              <a:xfrm>
                <a:off x="3216" y="1440"/>
                <a:ext cx="136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Arial" panose="020B0604020202020204" pitchFamily="34" charset="0"/>
                  </a:rPr>
                  <a:t>Open Machine</a:t>
                </a:r>
              </a:p>
            </p:txBody>
          </p:sp>
        </p:grpSp>
        <p:sp>
          <p:nvSpPr>
            <p:cNvPr id="44" name="Line 14">
              <a:extLst>
                <a:ext uri="{FF2B5EF4-FFF2-40B4-BE49-F238E27FC236}">
                  <a16:creationId xmlns:a16="http://schemas.microsoft.com/office/drawing/2014/main" id="{B5F2D03E-5210-4160-A869-85BC35FB351C}"/>
                </a:ext>
              </a:extLst>
            </p:cNvPr>
            <p:cNvSpPr>
              <a:spLocks noChangeShapeType="1"/>
            </p:cNvSpPr>
            <p:nvPr/>
          </p:nvSpPr>
          <p:spPr bwMode="auto">
            <a:xfrm flipV="1">
              <a:off x="2028" y="1342"/>
              <a:ext cx="1165" cy="238"/>
            </a:xfrm>
            <a:prstGeom prst="line">
              <a:avLst/>
            </a:prstGeom>
            <a:noFill/>
            <a:ln w="2857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a16="http://schemas.microsoft.com/office/drawing/2014/main" id="{43D221BD-F9C2-4CF1-9754-122F79DD0D52}"/>
                </a:ext>
              </a:extLst>
            </p:cNvPr>
            <p:cNvSpPr>
              <a:spLocks noChangeShapeType="1"/>
            </p:cNvSpPr>
            <p:nvPr/>
          </p:nvSpPr>
          <p:spPr bwMode="auto">
            <a:xfrm>
              <a:off x="1982" y="1699"/>
              <a:ext cx="1164" cy="595"/>
            </a:xfrm>
            <a:prstGeom prst="line">
              <a:avLst/>
            </a:prstGeom>
            <a:noFill/>
            <a:ln w="2857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16">
              <a:extLst>
                <a:ext uri="{FF2B5EF4-FFF2-40B4-BE49-F238E27FC236}">
                  <a16:creationId xmlns:a16="http://schemas.microsoft.com/office/drawing/2014/main" id="{B34846E8-AD36-4FC4-9F90-C4E5BD74D17A}"/>
                </a:ext>
              </a:extLst>
            </p:cNvPr>
            <p:cNvSpPr txBox="1">
              <a:spLocks noChangeArrowheads="1"/>
            </p:cNvSpPr>
            <p:nvPr/>
          </p:nvSpPr>
          <p:spPr bwMode="auto">
            <a:xfrm>
              <a:off x="1982" y="2056"/>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Times New Roman" panose="02020603050405020304" pitchFamily="18" charset="0"/>
                </a:rPr>
                <a:t>&lt;&lt;includes&gt;&gt;</a:t>
              </a:r>
            </a:p>
          </p:txBody>
        </p:sp>
        <p:sp>
          <p:nvSpPr>
            <p:cNvPr id="47" name="Text Box 17">
              <a:extLst>
                <a:ext uri="{FF2B5EF4-FFF2-40B4-BE49-F238E27FC236}">
                  <a16:creationId xmlns:a16="http://schemas.microsoft.com/office/drawing/2014/main" id="{B423CF15-9386-4966-B9CF-7E8053F48B0E}"/>
                </a:ext>
              </a:extLst>
            </p:cNvPr>
            <p:cNvSpPr txBox="1">
              <a:spLocks noChangeArrowheads="1"/>
            </p:cNvSpPr>
            <p:nvPr/>
          </p:nvSpPr>
          <p:spPr bwMode="auto">
            <a:xfrm>
              <a:off x="2075" y="110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Times New Roman" panose="02020603050405020304" pitchFamily="18" charset="0"/>
                </a:rPr>
                <a:t>&lt;&lt;includes&gt;&gt;</a:t>
              </a:r>
            </a:p>
          </p:txBody>
        </p:sp>
        <p:sp>
          <p:nvSpPr>
            <p:cNvPr id="48" name="Oval 18">
              <a:extLst>
                <a:ext uri="{FF2B5EF4-FFF2-40B4-BE49-F238E27FC236}">
                  <a16:creationId xmlns:a16="http://schemas.microsoft.com/office/drawing/2014/main" id="{FC10A855-3583-4EEE-93C9-D475EF0DFAB8}"/>
                </a:ext>
              </a:extLst>
            </p:cNvPr>
            <p:cNvSpPr>
              <a:spLocks noChangeArrowheads="1"/>
            </p:cNvSpPr>
            <p:nvPr/>
          </p:nvSpPr>
          <p:spPr bwMode="auto">
            <a:xfrm>
              <a:off x="912" y="2919"/>
              <a:ext cx="1824" cy="72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49" name="Text Box 19">
              <a:extLst>
                <a:ext uri="{FF2B5EF4-FFF2-40B4-BE49-F238E27FC236}">
                  <a16:creationId xmlns:a16="http://schemas.microsoft.com/office/drawing/2014/main" id="{41553837-D254-44A0-A6D4-02E41D8DA516}"/>
                </a:ext>
              </a:extLst>
            </p:cNvPr>
            <p:cNvSpPr txBox="1">
              <a:spLocks noChangeArrowheads="1"/>
            </p:cNvSpPr>
            <p:nvPr/>
          </p:nvSpPr>
          <p:spPr bwMode="auto">
            <a:xfrm>
              <a:off x="1343" y="2784"/>
              <a:ext cx="133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     </a:t>
              </a:r>
              <a:endParaRPr lang="en-US" altLang="en-US" sz="2000">
                <a:solidFill>
                  <a:schemeClr val="tx1"/>
                </a:solidFill>
              </a:endParaRPr>
            </a:p>
          </p:txBody>
        </p:sp>
        <p:sp>
          <p:nvSpPr>
            <p:cNvPr id="50" name="Text Box 20">
              <a:extLst>
                <a:ext uri="{FF2B5EF4-FFF2-40B4-BE49-F238E27FC236}">
                  <a16:creationId xmlns:a16="http://schemas.microsoft.com/office/drawing/2014/main" id="{268083CE-221B-4133-A788-F99B0A26291E}"/>
                </a:ext>
              </a:extLst>
            </p:cNvPr>
            <p:cNvSpPr txBox="1">
              <a:spLocks noChangeArrowheads="1"/>
            </p:cNvSpPr>
            <p:nvPr/>
          </p:nvSpPr>
          <p:spPr bwMode="auto">
            <a:xfrm>
              <a:off x="1104" y="3072"/>
              <a:ext cx="149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Restock According </a:t>
              </a:r>
            </a:p>
            <a:p>
              <a:pPr algn="ctr" eaLnBrk="1" hangingPunct="1">
                <a:spcBef>
                  <a:spcPct val="0"/>
                </a:spcBef>
                <a:buClrTx/>
                <a:buSzTx/>
                <a:buFontTx/>
                <a:buNone/>
              </a:pPr>
              <a:r>
                <a:rPr lang="en-US" altLang="en-US" sz="2000">
                  <a:solidFill>
                    <a:schemeClr val="tx1"/>
                  </a:solidFill>
                  <a:latin typeface="Arial" panose="020B0604020202020204" pitchFamily="34" charset="0"/>
                </a:rPr>
                <a:t>to Sales</a:t>
              </a:r>
            </a:p>
          </p:txBody>
        </p:sp>
        <p:sp>
          <p:nvSpPr>
            <p:cNvPr id="51" name="Line 21">
              <a:extLst>
                <a:ext uri="{FF2B5EF4-FFF2-40B4-BE49-F238E27FC236}">
                  <a16:creationId xmlns:a16="http://schemas.microsoft.com/office/drawing/2014/main" id="{7381F91B-0364-4904-99C5-1E54F022A9B5}"/>
                </a:ext>
              </a:extLst>
            </p:cNvPr>
            <p:cNvSpPr>
              <a:spLocks noChangeShapeType="1"/>
            </p:cNvSpPr>
            <p:nvPr/>
          </p:nvSpPr>
          <p:spPr bwMode="auto">
            <a:xfrm flipV="1">
              <a:off x="1584" y="1776"/>
              <a:ext cx="0" cy="1152"/>
            </a:xfrm>
            <a:prstGeom prst="line">
              <a:avLst/>
            </a:prstGeom>
            <a:noFill/>
            <a:ln w="2857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22">
              <a:extLst>
                <a:ext uri="{FF2B5EF4-FFF2-40B4-BE49-F238E27FC236}">
                  <a16:creationId xmlns:a16="http://schemas.microsoft.com/office/drawing/2014/main" id="{BF4CBA75-4B4F-46AD-A191-9730FDD6DD47}"/>
                </a:ext>
              </a:extLst>
            </p:cNvPr>
            <p:cNvSpPr txBox="1">
              <a:spLocks noChangeArrowheads="1"/>
            </p:cNvSpPr>
            <p:nvPr/>
          </p:nvSpPr>
          <p:spPr bwMode="auto">
            <a:xfrm>
              <a:off x="672" y="2448"/>
              <a:ext cx="9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b="1">
                  <a:solidFill>
                    <a:schemeClr val="hlink"/>
                  </a:solidFill>
                  <a:latin typeface="Times New Roman" panose="02020603050405020304" pitchFamily="18" charset="0"/>
                </a:rPr>
                <a:t>&lt;&lt;extends&gt;&gt;</a:t>
              </a:r>
            </a:p>
          </p:txBody>
        </p:sp>
      </p:grpSp>
    </p:spTree>
    <p:extLst>
      <p:ext uri="{BB962C8B-B14F-4D97-AF65-F5344CB8AC3E}">
        <p14:creationId xmlns:p14="http://schemas.microsoft.com/office/powerpoint/2010/main" val="1405721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7EA1A4C5-1076-478D-B161-8757E6F7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88012369-3F85-44D4-AA9C-05DE2949A3A9}"/>
              </a:ext>
            </a:extLst>
          </p:cNvPr>
          <p:cNvSpPr txBox="1">
            <a:spLocks noChangeArrowheads="1"/>
          </p:cNvSpPr>
          <p:nvPr/>
        </p:nvSpPr>
        <p:spPr>
          <a:xfrm>
            <a:off x="2578309" y="137140"/>
            <a:ext cx="9511268" cy="99060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Use Case Diagrams – Generalization Relationship </a:t>
            </a:r>
          </a:p>
        </p:txBody>
      </p:sp>
      <p:grpSp>
        <p:nvGrpSpPr>
          <p:cNvPr id="27" name="Group 3">
            <a:extLst>
              <a:ext uri="{FF2B5EF4-FFF2-40B4-BE49-F238E27FC236}">
                <a16:creationId xmlns:a16="http://schemas.microsoft.com/office/drawing/2014/main" id="{AD9A0261-7A8C-4F3B-93C5-7A44439A20A3}"/>
              </a:ext>
            </a:extLst>
          </p:cNvPr>
          <p:cNvGrpSpPr>
            <a:grpSpLocks/>
          </p:cNvGrpSpPr>
          <p:nvPr/>
        </p:nvGrpSpPr>
        <p:grpSpPr bwMode="auto">
          <a:xfrm>
            <a:off x="6503624" y="1372849"/>
            <a:ext cx="1447800" cy="1828800"/>
            <a:chOff x="1488" y="1824"/>
            <a:chExt cx="192" cy="384"/>
          </a:xfrm>
        </p:grpSpPr>
        <p:sp>
          <p:nvSpPr>
            <p:cNvPr id="28" name="Oval 4">
              <a:extLst>
                <a:ext uri="{FF2B5EF4-FFF2-40B4-BE49-F238E27FC236}">
                  <a16:creationId xmlns:a16="http://schemas.microsoft.com/office/drawing/2014/main" id="{E6BCE081-FB9A-445A-BC87-7B1EBDD2C06A}"/>
                </a:ext>
              </a:extLst>
            </p:cNvPr>
            <p:cNvSpPr>
              <a:spLocks noChangeArrowheads="1"/>
            </p:cNvSpPr>
            <p:nvPr/>
          </p:nvSpPr>
          <p:spPr bwMode="auto">
            <a:xfrm>
              <a:off x="1536" y="18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29" name="Line 5">
              <a:extLst>
                <a:ext uri="{FF2B5EF4-FFF2-40B4-BE49-F238E27FC236}">
                  <a16:creationId xmlns:a16="http://schemas.microsoft.com/office/drawing/2014/main" id="{55B26F11-F196-4B17-8CEB-B53686BF0BE6}"/>
                </a:ext>
              </a:extLst>
            </p:cNvPr>
            <p:cNvSpPr>
              <a:spLocks noChangeShapeType="1"/>
            </p:cNvSpPr>
            <p:nvPr/>
          </p:nvSpPr>
          <p:spPr bwMode="auto">
            <a:xfrm>
              <a:off x="1584"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6">
              <a:extLst>
                <a:ext uri="{FF2B5EF4-FFF2-40B4-BE49-F238E27FC236}">
                  <a16:creationId xmlns:a16="http://schemas.microsoft.com/office/drawing/2014/main" id="{63D6F9A8-A812-4F05-AFB2-CC2228B8A319}"/>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7">
              <a:extLst>
                <a:ext uri="{FF2B5EF4-FFF2-40B4-BE49-F238E27FC236}">
                  <a16:creationId xmlns:a16="http://schemas.microsoft.com/office/drawing/2014/main" id="{A0D374BC-27AF-4727-A852-7A5D251B6259}"/>
                </a:ext>
              </a:extLst>
            </p:cNvPr>
            <p:cNvSpPr>
              <a:spLocks noChangeShapeType="1"/>
            </p:cNvSpPr>
            <p:nvPr/>
          </p:nvSpPr>
          <p:spPr bwMode="auto">
            <a:xfrm>
              <a:off x="1488" y="19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8">
            <a:extLst>
              <a:ext uri="{FF2B5EF4-FFF2-40B4-BE49-F238E27FC236}">
                <a16:creationId xmlns:a16="http://schemas.microsoft.com/office/drawing/2014/main" id="{7641A8AC-A53D-408A-89CC-89B5D13BFFE0}"/>
              </a:ext>
            </a:extLst>
          </p:cNvPr>
          <p:cNvGrpSpPr>
            <a:grpSpLocks/>
          </p:cNvGrpSpPr>
          <p:nvPr/>
        </p:nvGrpSpPr>
        <p:grpSpPr bwMode="auto">
          <a:xfrm>
            <a:off x="4217624" y="3887449"/>
            <a:ext cx="1447800" cy="1828800"/>
            <a:chOff x="1488" y="1824"/>
            <a:chExt cx="192" cy="384"/>
          </a:xfrm>
        </p:grpSpPr>
        <p:sp>
          <p:nvSpPr>
            <p:cNvPr id="33" name="Oval 9">
              <a:extLst>
                <a:ext uri="{FF2B5EF4-FFF2-40B4-BE49-F238E27FC236}">
                  <a16:creationId xmlns:a16="http://schemas.microsoft.com/office/drawing/2014/main" id="{68C04AEB-885E-4EF3-ACCF-2F201BDD979F}"/>
                </a:ext>
              </a:extLst>
            </p:cNvPr>
            <p:cNvSpPr>
              <a:spLocks noChangeArrowheads="1"/>
            </p:cNvSpPr>
            <p:nvPr/>
          </p:nvSpPr>
          <p:spPr bwMode="auto">
            <a:xfrm>
              <a:off x="1536" y="18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34" name="Line 10">
              <a:extLst>
                <a:ext uri="{FF2B5EF4-FFF2-40B4-BE49-F238E27FC236}">
                  <a16:creationId xmlns:a16="http://schemas.microsoft.com/office/drawing/2014/main" id="{8D3B6E77-C1B1-45F2-AB3E-E1E0B47BB672}"/>
                </a:ext>
              </a:extLst>
            </p:cNvPr>
            <p:cNvSpPr>
              <a:spLocks noChangeShapeType="1"/>
            </p:cNvSpPr>
            <p:nvPr/>
          </p:nvSpPr>
          <p:spPr bwMode="auto">
            <a:xfrm>
              <a:off x="1584"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Freeform 11">
              <a:extLst>
                <a:ext uri="{FF2B5EF4-FFF2-40B4-BE49-F238E27FC236}">
                  <a16:creationId xmlns:a16="http://schemas.microsoft.com/office/drawing/2014/main" id="{7E56E1BB-03E3-4EB0-83AD-A5B781AD2B12}"/>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2">
              <a:extLst>
                <a:ext uri="{FF2B5EF4-FFF2-40B4-BE49-F238E27FC236}">
                  <a16:creationId xmlns:a16="http://schemas.microsoft.com/office/drawing/2014/main" id="{1E635D8C-9615-43CD-A126-C8ABF20DC223}"/>
                </a:ext>
              </a:extLst>
            </p:cNvPr>
            <p:cNvSpPr>
              <a:spLocks noChangeShapeType="1"/>
            </p:cNvSpPr>
            <p:nvPr/>
          </p:nvSpPr>
          <p:spPr bwMode="auto">
            <a:xfrm>
              <a:off x="1488" y="19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 name="Group 13">
            <a:extLst>
              <a:ext uri="{FF2B5EF4-FFF2-40B4-BE49-F238E27FC236}">
                <a16:creationId xmlns:a16="http://schemas.microsoft.com/office/drawing/2014/main" id="{6D397506-5B2F-4DAD-A635-EDB84D6F1656}"/>
              </a:ext>
            </a:extLst>
          </p:cNvPr>
          <p:cNvGrpSpPr>
            <a:grpSpLocks/>
          </p:cNvGrpSpPr>
          <p:nvPr/>
        </p:nvGrpSpPr>
        <p:grpSpPr bwMode="auto">
          <a:xfrm>
            <a:off x="9170624" y="3735049"/>
            <a:ext cx="1447800" cy="1828800"/>
            <a:chOff x="1488" y="1824"/>
            <a:chExt cx="192" cy="384"/>
          </a:xfrm>
        </p:grpSpPr>
        <p:sp>
          <p:nvSpPr>
            <p:cNvPr id="38" name="Oval 14">
              <a:extLst>
                <a:ext uri="{FF2B5EF4-FFF2-40B4-BE49-F238E27FC236}">
                  <a16:creationId xmlns:a16="http://schemas.microsoft.com/office/drawing/2014/main" id="{078DFAE6-1768-4FD3-8895-391F0168B6B8}"/>
                </a:ext>
              </a:extLst>
            </p:cNvPr>
            <p:cNvSpPr>
              <a:spLocks noChangeArrowheads="1"/>
            </p:cNvSpPr>
            <p:nvPr/>
          </p:nvSpPr>
          <p:spPr bwMode="auto">
            <a:xfrm>
              <a:off x="1536" y="1824"/>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59" name="Line 15">
              <a:extLst>
                <a:ext uri="{FF2B5EF4-FFF2-40B4-BE49-F238E27FC236}">
                  <a16:creationId xmlns:a16="http://schemas.microsoft.com/office/drawing/2014/main" id="{05B1B1CE-A842-4821-98C8-AAF643CFCB45}"/>
                </a:ext>
              </a:extLst>
            </p:cNvPr>
            <p:cNvSpPr>
              <a:spLocks noChangeShapeType="1"/>
            </p:cNvSpPr>
            <p:nvPr/>
          </p:nvSpPr>
          <p:spPr bwMode="auto">
            <a:xfrm>
              <a:off x="1584"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Freeform 16">
              <a:extLst>
                <a:ext uri="{FF2B5EF4-FFF2-40B4-BE49-F238E27FC236}">
                  <a16:creationId xmlns:a16="http://schemas.microsoft.com/office/drawing/2014/main" id="{4C0E06EC-13CA-4BEB-9296-6F357CE6966A}"/>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17">
              <a:extLst>
                <a:ext uri="{FF2B5EF4-FFF2-40B4-BE49-F238E27FC236}">
                  <a16:creationId xmlns:a16="http://schemas.microsoft.com/office/drawing/2014/main" id="{D0AB6A59-9FCB-4414-934F-6C0BBC6B1D0E}"/>
                </a:ext>
              </a:extLst>
            </p:cNvPr>
            <p:cNvSpPr>
              <a:spLocks noChangeShapeType="1"/>
            </p:cNvSpPr>
            <p:nvPr/>
          </p:nvSpPr>
          <p:spPr bwMode="auto">
            <a:xfrm>
              <a:off x="1488" y="19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 name="Text Box 18">
            <a:extLst>
              <a:ext uri="{FF2B5EF4-FFF2-40B4-BE49-F238E27FC236}">
                <a16:creationId xmlns:a16="http://schemas.microsoft.com/office/drawing/2014/main" id="{FE9AECD2-54D3-4E4E-9834-7401532A18C1}"/>
              </a:ext>
            </a:extLst>
          </p:cNvPr>
          <p:cNvSpPr txBox="1">
            <a:spLocks noChangeArrowheads="1"/>
          </p:cNvSpPr>
          <p:nvPr/>
        </p:nvSpPr>
        <p:spPr bwMode="auto">
          <a:xfrm>
            <a:off x="6732224" y="3506449"/>
            <a:ext cx="1100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latin typeface="Arial" panose="020B0604020202020204" pitchFamily="34" charset="0"/>
              </a:rPr>
              <a:t>Cook</a:t>
            </a:r>
          </a:p>
        </p:txBody>
      </p:sp>
      <p:sp>
        <p:nvSpPr>
          <p:cNvPr id="63" name="Text Box 19">
            <a:extLst>
              <a:ext uri="{FF2B5EF4-FFF2-40B4-BE49-F238E27FC236}">
                <a16:creationId xmlns:a16="http://schemas.microsoft.com/office/drawing/2014/main" id="{B4F7894B-6D24-43A3-9A83-143813F9DF2C}"/>
              </a:ext>
            </a:extLst>
          </p:cNvPr>
          <p:cNvSpPr txBox="1">
            <a:spLocks noChangeArrowheads="1"/>
          </p:cNvSpPr>
          <p:nvPr/>
        </p:nvSpPr>
        <p:spPr bwMode="auto">
          <a:xfrm>
            <a:off x="4174761" y="5679737"/>
            <a:ext cx="165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latin typeface="Arial" panose="020B0604020202020204" pitchFamily="34" charset="0"/>
              </a:rPr>
              <a:t>Mom Cook</a:t>
            </a:r>
          </a:p>
        </p:txBody>
      </p:sp>
      <p:sp>
        <p:nvSpPr>
          <p:cNvPr id="64" name="Text Box 20">
            <a:extLst>
              <a:ext uri="{FF2B5EF4-FFF2-40B4-BE49-F238E27FC236}">
                <a16:creationId xmlns:a16="http://schemas.microsoft.com/office/drawing/2014/main" id="{5FC48CDC-B412-4473-AB9C-E1C57D241666}"/>
              </a:ext>
            </a:extLst>
          </p:cNvPr>
          <p:cNvSpPr txBox="1">
            <a:spLocks noChangeArrowheads="1"/>
          </p:cNvSpPr>
          <p:nvPr/>
        </p:nvSpPr>
        <p:spPr bwMode="auto">
          <a:xfrm>
            <a:off x="9170624" y="5716249"/>
            <a:ext cx="1938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latin typeface="Arial" panose="020B0604020202020204" pitchFamily="34" charset="0"/>
              </a:rPr>
              <a:t>Father Cook</a:t>
            </a:r>
          </a:p>
        </p:txBody>
      </p:sp>
      <p:grpSp>
        <p:nvGrpSpPr>
          <p:cNvPr id="65" name="Group 21">
            <a:extLst>
              <a:ext uri="{FF2B5EF4-FFF2-40B4-BE49-F238E27FC236}">
                <a16:creationId xmlns:a16="http://schemas.microsoft.com/office/drawing/2014/main" id="{A73D83BD-0700-4CE8-80E9-9BDE84545FDD}"/>
              </a:ext>
            </a:extLst>
          </p:cNvPr>
          <p:cNvGrpSpPr>
            <a:grpSpLocks/>
          </p:cNvGrpSpPr>
          <p:nvPr/>
        </p:nvGrpSpPr>
        <p:grpSpPr bwMode="auto">
          <a:xfrm rot="2943574">
            <a:off x="5779724" y="2934949"/>
            <a:ext cx="457200" cy="1447800"/>
            <a:chOff x="2688" y="2400"/>
            <a:chExt cx="192" cy="432"/>
          </a:xfrm>
        </p:grpSpPr>
        <p:sp>
          <p:nvSpPr>
            <p:cNvPr id="66" name="Line 22">
              <a:extLst>
                <a:ext uri="{FF2B5EF4-FFF2-40B4-BE49-F238E27FC236}">
                  <a16:creationId xmlns:a16="http://schemas.microsoft.com/office/drawing/2014/main" id="{621353AF-DF5D-42B8-93A0-4E5ADBDE824D}"/>
                </a:ext>
              </a:extLst>
            </p:cNvPr>
            <p:cNvSpPr>
              <a:spLocks noChangeShapeType="1"/>
            </p:cNvSpPr>
            <p:nvPr/>
          </p:nvSpPr>
          <p:spPr bwMode="auto">
            <a:xfrm flipV="1">
              <a:off x="2784" y="25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Line 23">
              <a:extLst>
                <a:ext uri="{FF2B5EF4-FFF2-40B4-BE49-F238E27FC236}">
                  <a16:creationId xmlns:a16="http://schemas.microsoft.com/office/drawing/2014/main" id="{3469C0A2-2AD5-4BF3-ADB2-0052D7BD5ECA}"/>
                </a:ext>
              </a:extLst>
            </p:cNvPr>
            <p:cNvSpPr>
              <a:spLocks noChangeShapeType="1"/>
            </p:cNvSpPr>
            <p:nvPr/>
          </p:nvSpPr>
          <p:spPr bwMode="auto">
            <a:xfrm>
              <a:off x="2688" y="2592"/>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24">
              <a:extLst>
                <a:ext uri="{FF2B5EF4-FFF2-40B4-BE49-F238E27FC236}">
                  <a16:creationId xmlns:a16="http://schemas.microsoft.com/office/drawing/2014/main" id="{07CC1C67-CC4C-464C-AB7F-569935C3A5B5}"/>
                </a:ext>
              </a:extLst>
            </p:cNvPr>
            <p:cNvSpPr>
              <a:spLocks noChangeShapeType="1"/>
            </p:cNvSpPr>
            <p:nvPr/>
          </p:nvSpPr>
          <p:spPr bwMode="auto">
            <a:xfrm>
              <a:off x="2688" y="259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25">
              <a:extLst>
                <a:ext uri="{FF2B5EF4-FFF2-40B4-BE49-F238E27FC236}">
                  <a16:creationId xmlns:a16="http://schemas.microsoft.com/office/drawing/2014/main" id="{8185A59E-279C-4CF6-988B-5B595A67FCA7}"/>
                </a:ext>
              </a:extLst>
            </p:cNvPr>
            <p:cNvSpPr>
              <a:spLocks noChangeShapeType="1"/>
            </p:cNvSpPr>
            <p:nvPr/>
          </p:nvSpPr>
          <p:spPr bwMode="auto">
            <a:xfrm flipV="1">
              <a:off x="2688" y="2400"/>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Line 26">
              <a:extLst>
                <a:ext uri="{FF2B5EF4-FFF2-40B4-BE49-F238E27FC236}">
                  <a16:creationId xmlns:a16="http://schemas.microsoft.com/office/drawing/2014/main" id="{B29B07A4-958A-42B7-A446-4BB8580149D6}"/>
                </a:ext>
              </a:extLst>
            </p:cNvPr>
            <p:cNvSpPr>
              <a:spLocks noChangeShapeType="1"/>
            </p:cNvSpPr>
            <p:nvPr/>
          </p:nvSpPr>
          <p:spPr bwMode="auto">
            <a:xfrm flipH="1" flipV="1">
              <a:off x="2784" y="2400"/>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1" name="Group 27">
            <a:extLst>
              <a:ext uri="{FF2B5EF4-FFF2-40B4-BE49-F238E27FC236}">
                <a16:creationId xmlns:a16="http://schemas.microsoft.com/office/drawing/2014/main" id="{10242997-2349-43D1-98F6-0AD7CB74B8A7}"/>
              </a:ext>
            </a:extLst>
          </p:cNvPr>
          <p:cNvGrpSpPr>
            <a:grpSpLocks/>
          </p:cNvGrpSpPr>
          <p:nvPr/>
        </p:nvGrpSpPr>
        <p:grpSpPr bwMode="auto">
          <a:xfrm rot="-3908716">
            <a:off x="8218124" y="2858749"/>
            <a:ext cx="457200" cy="1447800"/>
            <a:chOff x="2688" y="2400"/>
            <a:chExt cx="192" cy="432"/>
          </a:xfrm>
        </p:grpSpPr>
        <p:sp>
          <p:nvSpPr>
            <p:cNvPr id="73" name="Line 28">
              <a:extLst>
                <a:ext uri="{FF2B5EF4-FFF2-40B4-BE49-F238E27FC236}">
                  <a16:creationId xmlns:a16="http://schemas.microsoft.com/office/drawing/2014/main" id="{92829E6C-A913-4201-A277-C306CDD6FDE2}"/>
                </a:ext>
              </a:extLst>
            </p:cNvPr>
            <p:cNvSpPr>
              <a:spLocks noChangeShapeType="1"/>
            </p:cNvSpPr>
            <p:nvPr/>
          </p:nvSpPr>
          <p:spPr bwMode="auto">
            <a:xfrm flipV="1">
              <a:off x="2784" y="25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29">
              <a:extLst>
                <a:ext uri="{FF2B5EF4-FFF2-40B4-BE49-F238E27FC236}">
                  <a16:creationId xmlns:a16="http://schemas.microsoft.com/office/drawing/2014/main" id="{D3D0DEDF-639E-4581-8188-C19B2FD459F5}"/>
                </a:ext>
              </a:extLst>
            </p:cNvPr>
            <p:cNvSpPr>
              <a:spLocks noChangeShapeType="1"/>
            </p:cNvSpPr>
            <p:nvPr/>
          </p:nvSpPr>
          <p:spPr bwMode="auto">
            <a:xfrm>
              <a:off x="2688" y="2592"/>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30">
              <a:extLst>
                <a:ext uri="{FF2B5EF4-FFF2-40B4-BE49-F238E27FC236}">
                  <a16:creationId xmlns:a16="http://schemas.microsoft.com/office/drawing/2014/main" id="{2AB26778-7098-46ED-8CA5-836CBF3F1DEB}"/>
                </a:ext>
              </a:extLst>
            </p:cNvPr>
            <p:cNvSpPr>
              <a:spLocks noChangeShapeType="1"/>
            </p:cNvSpPr>
            <p:nvPr/>
          </p:nvSpPr>
          <p:spPr bwMode="auto">
            <a:xfrm>
              <a:off x="2688" y="259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31">
              <a:extLst>
                <a:ext uri="{FF2B5EF4-FFF2-40B4-BE49-F238E27FC236}">
                  <a16:creationId xmlns:a16="http://schemas.microsoft.com/office/drawing/2014/main" id="{6113AAE4-21DA-4C9F-AD64-7D20DE26F431}"/>
                </a:ext>
              </a:extLst>
            </p:cNvPr>
            <p:cNvSpPr>
              <a:spLocks noChangeShapeType="1"/>
            </p:cNvSpPr>
            <p:nvPr/>
          </p:nvSpPr>
          <p:spPr bwMode="auto">
            <a:xfrm flipV="1">
              <a:off x="2688" y="2400"/>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Line 32">
              <a:extLst>
                <a:ext uri="{FF2B5EF4-FFF2-40B4-BE49-F238E27FC236}">
                  <a16:creationId xmlns:a16="http://schemas.microsoft.com/office/drawing/2014/main" id="{AEB98CD3-52F8-467E-A0F0-C6AD4C8D99A2}"/>
                </a:ext>
              </a:extLst>
            </p:cNvPr>
            <p:cNvSpPr>
              <a:spLocks noChangeShapeType="1"/>
            </p:cNvSpPr>
            <p:nvPr/>
          </p:nvSpPr>
          <p:spPr bwMode="auto">
            <a:xfrm flipH="1" flipV="1">
              <a:off x="2784" y="2400"/>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9" name="Rectangle 33">
            <a:extLst>
              <a:ext uri="{FF2B5EF4-FFF2-40B4-BE49-F238E27FC236}">
                <a16:creationId xmlns:a16="http://schemas.microsoft.com/office/drawing/2014/main" id="{7C94AB75-9920-49B0-97AD-C01E947A4655}"/>
              </a:ext>
            </a:extLst>
          </p:cNvPr>
          <p:cNvSpPr>
            <a:spLocks noChangeArrowheads="1"/>
          </p:cNvSpPr>
          <p:nvPr/>
        </p:nvSpPr>
        <p:spPr bwMode="auto">
          <a:xfrm>
            <a:off x="3641361" y="1982449"/>
            <a:ext cx="1719263" cy="3365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generalized actor</a:t>
            </a:r>
          </a:p>
        </p:txBody>
      </p:sp>
    </p:spTree>
    <p:extLst>
      <p:ext uri="{BB962C8B-B14F-4D97-AF65-F5344CB8AC3E}">
        <p14:creationId xmlns:p14="http://schemas.microsoft.com/office/powerpoint/2010/main" val="1835844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7EA1A4C5-1076-478D-B161-8757E6F7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a:extLst>
              <a:ext uri="{FF2B5EF4-FFF2-40B4-BE49-F238E27FC236}">
                <a16:creationId xmlns:a16="http://schemas.microsoft.com/office/drawing/2014/main" id="{8358C632-EF81-42E1-81E8-5207743A4798}"/>
              </a:ext>
            </a:extLst>
          </p:cNvPr>
          <p:cNvSpPr txBox="1">
            <a:spLocks noChangeArrowheads="1"/>
          </p:cNvSpPr>
          <p:nvPr/>
        </p:nvSpPr>
        <p:spPr bwMode="auto">
          <a:xfrm>
            <a:off x="5617672" y="5617564"/>
            <a:ext cx="254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A Library System.</a:t>
            </a:r>
          </a:p>
        </p:txBody>
      </p:sp>
      <p:sp>
        <p:nvSpPr>
          <p:cNvPr id="9" name="Rectangle 5">
            <a:extLst>
              <a:ext uri="{FF2B5EF4-FFF2-40B4-BE49-F238E27FC236}">
                <a16:creationId xmlns:a16="http://schemas.microsoft.com/office/drawing/2014/main" id="{79EF04E8-4C0A-4549-9454-735BE5679F4A}"/>
              </a:ext>
            </a:extLst>
          </p:cNvPr>
          <p:cNvSpPr>
            <a:spLocks noChangeArrowheads="1"/>
          </p:cNvSpPr>
          <p:nvPr/>
        </p:nvSpPr>
        <p:spPr bwMode="auto">
          <a:xfrm>
            <a:off x="5592272" y="816964"/>
            <a:ext cx="2355850" cy="457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GB" altLang="en-US" sz="2400">
              <a:solidFill>
                <a:schemeClr val="bg1"/>
              </a:solidFill>
            </a:endParaRPr>
          </a:p>
        </p:txBody>
      </p:sp>
      <p:grpSp>
        <p:nvGrpSpPr>
          <p:cNvPr id="10" name="Group 6">
            <a:extLst>
              <a:ext uri="{FF2B5EF4-FFF2-40B4-BE49-F238E27FC236}">
                <a16:creationId xmlns:a16="http://schemas.microsoft.com/office/drawing/2014/main" id="{58744218-B127-40EE-9802-0915C2846283}"/>
              </a:ext>
            </a:extLst>
          </p:cNvPr>
          <p:cNvGrpSpPr>
            <a:grpSpLocks/>
          </p:cNvGrpSpPr>
          <p:nvPr/>
        </p:nvGrpSpPr>
        <p:grpSpPr bwMode="auto">
          <a:xfrm>
            <a:off x="4141297" y="1351952"/>
            <a:ext cx="363538" cy="731837"/>
            <a:chOff x="1488" y="1824"/>
            <a:chExt cx="192" cy="384"/>
          </a:xfrm>
        </p:grpSpPr>
        <p:sp>
          <p:nvSpPr>
            <p:cNvPr id="11" name="Oval 7">
              <a:extLst>
                <a:ext uri="{FF2B5EF4-FFF2-40B4-BE49-F238E27FC236}">
                  <a16:creationId xmlns:a16="http://schemas.microsoft.com/office/drawing/2014/main" id="{360D85EE-BF5E-41BA-8734-01DF3A4B3605}"/>
                </a:ext>
              </a:extLst>
            </p:cNvPr>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12" name="Line 8">
              <a:extLst>
                <a:ext uri="{FF2B5EF4-FFF2-40B4-BE49-F238E27FC236}">
                  <a16:creationId xmlns:a16="http://schemas.microsoft.com/office/drawing/2014/main" id="{ADCF3736-0BB1-4DF8-A377-02A160B89748}"/>
                </a:ext>
              </a:extLst>
            </p:cNvPr>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Freeform 9">
              <a:extLst>
                <a:ext uri="{FF2B5EF4-FFF2-40B4-BE49-F238E27FC236}">
                  <a16:creationId xmlns:a16="http://schemas.microsoft.com/office/drawing/2014/main" id="{312594C8-51A2-4465-BA41-FD5F208D76F4}"/>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
              <a:extLst>
                <a:ext uri="{FF2B5EF4-FFF2-40B4-BE49-F238E27FC236}">
                  <a16:creationId xmlns:a16="http://schemas.microsoft.com/office/drawing/2014/main" id="{C5C59BAC-71BC-419A-B1D2-DC49FE43E881}"/>
                </a:ext>
              </a:extLst>
            </p:cNvPr>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11">
            <a:extLst>
              <a:ext uri="{FF2B5EF4-FFF2-40B4-BE49-F238E27FC236}">
                <a16:creationId xmlns:a16="http://schemas.microsoft.com/office/drawing/2014/main" id="{4335F031-C556-456A-9C8A-63164D551873}"/>
              </a:ext>
            </a:extLst>
          </p:cNvPr>
          <p:cNvGrpSpPr>
            <a:grpSpLocks/>
          </p:cNvGrpSpPr>
          <p:nvPr/>
        </p:nvGrpSpPr>
        <p:grpSpPr bwMode="auto">
          <a:xfrm>
            <a:off x="9127635" y="3796702"/>
            <a:ext cx="361950" cy="731837"/>
            <a:chOff x="1488" y="1824"/>
            <a:chExt cx="192" cy="384"/>
          </a:xfrm>
        </p:grpSpPr>
        <p:sp>
          <p:nvSpPr>
            <p:cNvPr id="17" name="Oval 12">
              <a:extLst>
                <a:ext uri="{FF2B5EF4-FFF2-40B4-BE49-F238E27FC236}">
                  <a16:creationId xmlns:a16="http://schemas.microsoft.com/office/drawing/2014/main" id="{9848D94E-B72B-4C4F-9859-54161F05C593}"/>
                </a:ext>
              </a:extLst>
            </p:cNvPr>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18" name="Line 13">
              <a:extLst>
                <a:ext uri="{FF2B5EF4-FFF2-40B4-BE49-F238E27FC236}">
                  <a16:creationId xmlns:a16="http://schemas.microsoft.com/office/drawing/2014/main" id="{DCEA728B-9533-430B-80FA-B087385E51E6}"/>
                </a:ext>
              </a:extLst>
            </p:cNvPr>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4">
              <a:extLst>
                <a:ext uri="{FF2B5EF4-FFF2-40B4-BE49-F238E27FC236}">
                  <a16:creationId xmlns:a16="http://schemas.microsoft.com/office/drawing/2014/main" id="{61D9899E-6CF6-4600-88ED-8328F7DF4BB8}"/>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5">
              <a:extLst>
                <a:ext uri="{FF2B5EF4-FFF2-40B4-BE49-F238E27FC236}">
                  <a16:creationId xmlns:a16="http://schemas.microsoft.com/office/drawing/2014/main" id="{577A6A3B-B44C-4642-9805-5E02E408D906}"/>
                </a:ext>
              </a:extLst>
            </p:cNvPr>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16">
            <a:extLst>
              <a:ext uri="{FF2B5EF4-FFF2-40B4-BE49-F238E27FC236}">
                <a16:creationId xmlns:a16="http://schemas.microsoft.com/office/drawing/2014/main" id="{EEFE2591-3DB9-406D-9226-B6389B8B897B}"/>
              </a:ext>
            </a:extLst>
          </p:cNvPr>
          <p:cNvGrpSpPr>
            <a:grpSpLocks/>
          </p:cNvGrpSpPr>
          <p:nvPr/>
        </p:nvGrpSpPr>
        <p:grpSpPr bwMode="auto">
          <a:xfrm>
            <a:off x="9127635" y="1418627"/>
            <a:ext cx="361950" cy="731837"/>
            <a:chOff x="1488" y="1824"/>
            <a:chExt cx="192" cy="384"/>
          </a:xfrm>
        </p:grpSpPr>
        <p:sp>
          <p:nvSpPr>
            <p:cNvPr id="22" name="Oval 17">
              <a:extLst>
                <a:ext uri="{FF2B5EF4-FFF2-40B4-BE49-F238E27FC236}">
                  <a16:creationId xmlns:a16="http://schemas.microsoft.com/office/drawing/2014/main" id="{2E0CC35C-CEE9-4AF4-9AEA-F4BB0AA29850}"/>
                </a:ext>
              </a:extLst>
            </p:cNvPr>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23" name="Line 18">
              <a:extLst>
                <a:ext uri="{FF2B5EF4-FFF2-40B4-BE49-F238E27FC236}">
                  <a16:creationId xmlns:a16="http://schemas.microsoft.com/office/drawing/2014/main" id="{F9936FEC-DA01-491B-A157-F16E18D0E1F3}"/>
                </a:ext>
              </a:extLst>
            </p:cNvPr>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19">
              <a:extLst>
                <a:ext uri="{FF2B5EF4-FFF2-40B4-BE49-F238E27FC236}">
                  <a16:creationId xmlns:a16="http://schemas.microsoft.com/office/drawing/2014/main" id="{2F431C25-DF6B-497C-8DE8-571FA7F268DA}"/>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0">
              <a:extLst>
                <a:ext uri="{FF2B5EF4-FFF2-40B4-BE49-F238E27FC236}">
                  <a16:creationId xmlns:a16="http://schemas.microsoft.com/office/drawing/2014/main" id="{250DA359-6030-4DAE-89D7-7B0F23EE2ADC}"/>
                </a:ext>
              </a:extLst>
            </p:cNvPr>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Oval 21">
            <a:extLst>
              <a:ext uri="{FF2B5EF4-FFF2-40B4-BE49-F238E27FC236}">
                <a16:creationId xmlns:a16="http://schemas.microsoft.com/office/drawing/2014/main" id="{E5F82394-2ED1-4AA5-84EE-7AA2EB755AED}"/>
              </a:ext>
            </a:extLst>
          </p:cNvPr>
          <p:cNvSpPr>
            <a:spLocks noChangeArrowheads="1"/>
          </p:cNvSpPr>
          <p:nvPr/>
        </p:nvSpPr>
        <p:spPr bwMode="auto">
          <a:xfrm>
            <a:off x="6044710" y="1548802"/>
            <a:ext cx="1541462" cy="54768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27" name="Oval 22">
            <a:extLst>
              <a:ext uri="{FF2B5EF4-FFF2-40B4-BE49-F238E27FC236}">
                <a16:creationId xmlns:a16="http://schemas.microsoft.com/office/drawing/2014/main" id="{79FAAA63-42F2-40A2-A09F-CD1BDFF8E4FD}"/>
              </a:ext>
            </a:extLst>
          </p:cNvPr>
          <p:cNvSpPr>
            <a:spLocks noChangeArrowheads="1"/>
          </p:cNvSpPr>
          <p:nvPr/>
        </p:nvSpPr>
        <p:spPr bwMode="auto">
          <a:xfrm>
            <a:off x="6044710" y="3195039"/>
            <a:ext cx="1541462" cy="5476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28" name="Oval 23">
            <a:extLst>
              <a:ext uri="{FF2B5EF4-FFF2-40B4-BE49-F238E27FC236}">
                <a16:creationId xmlns:a16="http://schemas.microsoft.com/office/drawing/2014/main" id="{8421DD90-1687-4FB1-80BE-9B5E4C58042D}"/>
              </a:ext>
            </a:extLst>
          </p:cNvPr>
          <p:cNvSpPr>
            <a:spLocks noChangeArrowheads="1"/>
          </p:cNvSpPr>
          <p:nvPr/>
        </p:nvSpPr>
        <p:spPr bwMode="auto">
          <a:xfrm>
            <a:off x="6044710" y="4017364"/>
            <a:ext cx="1541462" cy="549275"/>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29" name="Text Box 27">
            <a:extLst>
              <a:ext uri="{FF2B5EF4-FFF2-40B4-BE49-F238E27FC236}">
                <a16:creationId xmlns:a16="http://schemas.microsoft.com/office/drawing/2014/main" id="{071A088E-1EF8-4539-90DA-35A8AF4A4096}"/>
              </a:ext>
            </a:extLst>
          </p:cNvPr>
          <p:cNvSpPr txBox="1">
            <a:spLocks noChangeArrowheads="1"/>
          </p:cNvSpPr>
          <p:nvPr/>
        </p:nvSpPr>
        <p:spPr bwMode="auto">
          <a:xfrm>
            <a:off x="3941272" y="2123477"/>
            <a:ext cx="925513"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client</a:t>
            </a:r>
          </a:p>
        </p:txBody>
      </p:sp>
      <p:sp>
        <p:nvSpPr>
          <p:cNvPr id="30" name="Text Box 28">
            <a:extLst>
              <a:ext uri="{FF2B5EF4-FFF2-40B4-BE49-F238E27FC236}">
                <a16:creationId xmlns:a16="http://schemas.microsoft.com/office/drawing/2014/main" id="{6D3F6DC1-1692-4532-8C94-F6445966ACFB}"/>
              </a:ext>
            </a:extLst>
          </p:cNvPr>
          <p:cNvSpPr txBox="1">
            <a:spLocks noChangeArrowheads="1"/>
          </p:cNvSpPr>
          <p:nvPr/>
        </p:nvSpPr>
        <p:spPr bwMode="auto">
          <a:xfrm>
            <a:off x="8673610" y="2123477"/>
            <a:ext cx="1504950"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employee</a:t>
            </a:r>
          </a:p>
        </p:txBody>
      </p:sp>
      <p:sp>
        <p:nvSpPr>
          <p:cNvPr id="31" name="Text Box 29">
            <a:extLst>
              <a:ext uri="{FF2B5EF4-FFF2-40B4-BE49-F238E27FC236}">
                <a16:creationId xmlns:a16="http://schemas.microsoft.com/office/drawing/2014/main" id="{42C6AE87-E738-4DA6-B0BC-CF17464E7F18}"/>
              </a:ext>
            </a:extLst>
          </p:cNvPr>
          <p:cNvSpPr txBox="1">
            <a:spLocks noChangeArrowheads="1"/>
          </p:cNvSpPr>
          <p:nvPr/>
        </p:nvSpPr>
        <p:spPr bwMode="auto">
          <a:xfrm>
            <a:off x="8673610" y="4501552"/>
            <a:ext cx="1590675"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supervisor</a:t>
            </a:r>
          </a:p>
        </p:txBody>
      </p:sp>
      <p:sp>
        <p:nvSpPr>
          <p:cNvPr id="32" name="Text Box 30">
            <a:extLst>
              <a:ext uri="{FF2B5EF4-FFF2-40B4-BE49-F238E27FC236}">
                <a16:creationId xmlns:a16="http://schemas.microsoft.com/office/drawing/2014/main" id="{984F5C66-5503-454D-8F2C-7CF662155FDB}"/>
              </a:ext>
            </a:extLst>
          </p:cNvPr>
          <p:cNvSpPr txBox="1">
            <a:spLocks noChangeArrowheads="1"/>
          </p:cNvSpPr>
          <p:nvPr/>
        </p:nvSpPr>
        <p:spPr bwMode="auto">
          <a:xfrm>
            <a:off x="5773247" y="848714"/>
            <a:ext cx="2262188" cy="42545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Arial" panose="020B0604020202020204" pitchFamily="34" charset="0"/>
              </a:rPr>
              <a:t>library system</a:t>
            </a:r>
          </a:p>
        </p:txBody>
      </p:sp>
      <p:sp>
        <p:nvSpPr>
          <p:cNvPr id="33" name="Line 31">
            <a:extLst>
              <a:ext uri="{FF2B5EF4-FFF2-40B4-BE49-F238E27FC236}">
                <a16:creationId xmlns:a16="http://schemas.microsoft.com/office/drawing/2014/main" id="{76D90430-FC23-4792-8419-AB0AFE05374B}"/>
              </a:ext>
            </a:extLst>
          </p:cNvPr>
          <p:cNvSpPr>
            <a:spLocks noChangeShapeType="1"/>
          </p:cNvSpPr>
          <p:nvPr/>
        </p:nvSpPr>
        <p:spPr bwMode="auto">
          <a:xfrm>
            <a:off x="4595322" y="1823439"/>
            <a:ext cx="1358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2">
            <a:extLst>
              <a:ext uri="{FF2B5EF4-FFF2-40B4-BE49-F238E27FC236}">
                <a16:creationId xmlns:a16="http://schemas.microsoft.com/office/drawing/2014/main" id="{98C064E2-576B-459F-B649-24DE8E316C99}"/>
              </a:ext>
            </a:extLst>
          </p:cNvPr>
          <p:cNvSpPr>
            <a:spLocks noChangeShapeType="1"/>
          </p:cNvSpPr>
          <p:nvPr/>
        </p:nvSpPr>
        <p:spPr bwMode="auto">
          <a:xfrm>
            <a:off x="4595322" y="1913927"/>
            <a:ext cx="1403350" cy="24082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a:extLst>
              <a:ext uri="{FF2B5EF4-FFF2-40B4-BE49-F238E27FC236}">
                <a16:creationId xmlns:a16="http://schemas.microsoft.com/office/drawing/2014/main" id="{86A4CB8A-99D9-4E7F-AAD1-6F2C6053CCDF}"/>
              </a:ext>
            </a:extLst>
          </p:cNvPr>
          <p:cNvSpPr>
            <a:spLocks noChangeShapeType="1"/>
          </p:cNvSpPr>
          <p:nvPr/>
        </p:nvSpPr>
        <p:spPr bwMode="auto">
          <a:xfrm flipH="1">
            <a:off x="7676660" y="1823439"/>
            <a:ext cx="1270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4">
            <a:extLst>
              <a:ext uri="{FF2B5EF4-FFF2-40B4-BE49-F238E27FC236}">
                <a16:creationId xmlns:a16="http://schemas.microsoft.com/office/drawing/2014/main" id="{8872629B-B411-4265-9B21-CA933E5DC08E}"/>
              </a:ext>
            </a:extLst>
          </p:cNvPr>
          <p:cNvSpPr>
            <a:spLocks noChangeShapeType="1"/>
          </p:cNvSpPr>
          <p:nvPr/>
        </p:nvSpPr>
        <p:spPr bwMode="auto">
          <a:xfrm flipH="1">
            <a:off x="7586172" y="1913927"/>
            <a:ext cx="1360488" cy="15541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5">
            <a:extLst>
              <a:ext uri="{FF2B5EF4-FFF2-40B4-BE49-F238E27FC236}">
                <a16:creationId xmlns:a16="http://schemas.microsoft.com/office/drawing/2014/main" id="{65D2A7B6-56E6-4354-8661-8F93182353D9}"/>
              </a:ext>
            </a:extLst>
          </p:cNvPr>
          <p:cNvSpPr>
            <a:spLocks noChangeShapeType="1"/>
          </p:cNvSpPr>
          <p:nvPr/>
        </p:nvSpPr>
        <p:spPr bwMode="auto">
          <a:xfrm flipH="1">
            <a:off x="7676660" y="2006002"/>
            <a:ext cx="1270000" cy="228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6">
            <a:extLst>
              <a:ext uri="{FF2B5EF4-FFF2-40B4-BE49-F238E27FC236}">
                <a16:creationId xmlns:a16="http://schemas.microsoft.com/office/drawing/2014/main" id="{6749D221-3B2E-4335-971C-842C0E555CBE}"/>
              </a:ext>
            </a:extLst>
          </p:cNvPr>
          <p:cNvSpPr>
            <a:spLocks noChangeShapeType="1"/>
          </p:cNvSpPr>
          <p:nvPr/>
        </p:nvSpPr>
        <p:spPr bwMode="auto">
          <a:xfrm flipH="1">
            <a:off x="7676660" y="4292002"/>
            <a:ext cx="13604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7">
            <a:extLst>
              <a:ext uri="{FF2B5EF4-FFF2-40B4-BE49-F238E27FC236}">
                <a16:creationId xmlns:a16="http://schemas.microsoft.com/office/drawing/2014/main" id="{82AC3058-BAAD-4BE1-8825-1D5583B9D6EC}"/>
              </a:ext>
            </a:extLst>
          </p:cNvPr>
          <p:cNvSpPr>
            <a:spLocks noChangeShapeType="1"/>
          </p:cNvSpPr>
          <p:nvPr/>
        </p:nvSpPr>
        <p:spPr bwMode="auto">
          <a:xfrm flipH="1" flipV="1">
            <a:off x="7586172" y="3560164"/>
            <a:ext cx="1450975" cy="6397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8">
            <a:extLst>
              <a:ext uri="{FF2B5EF4-FFF2-40B4-BE49-F238E27FC236}">
                <a16:creationId xmlns:a16="http://schemas.microsoft.com/office/drawing/2014/main" id="{60403DD0-7B08-4E54-95F2-77251B8E3783}"/>
              </a:ext>
            </a:extLst>
          </p:cNvPr>
          <p:cNvSpPr>
            <a:spLocks noChangeArrowheads="1"/>
          </p:cNvSpPr>
          <p:nvPr/>
        </p:nvSpPr>
        <p:spPr bwMode="auto">
          <a:xfrm>
            <a:off x="6044710" y="2371127"/>
            <a:ext cx="1541462" cy="54927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41" name="Line 40">
            <a:extLst>
              <a:ext uri="{FF2B5EF4-FFF2-40B4-BE49-F238E27FC236}">
                <a16:creationId xmlns:a16="http://schemas.microsoft.com/office/drawing/2014/main" id="{F3ACDB8C-3A91-46EB-BD6E-622CE66AF7BF}"/>
              </a:ext>
            </a:extLst>
          </p:cNvPr>
          <p:cNvSpPr>
            <a:spLocks noChangeShapeType="1"/>
          </p:cNvSpPr>
          <p:nvPr/>
        </p:nvSpPr>
        <p:spPr bwMode="auto">
          <a:xfrm>
            <a:off x="4595322" y="1823439"/>
            <a:ext cx="1449388" cy="822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41">
            <a:extLst>
              <a:ext uri="{FF2B5EF4-FFF2-40B4-BE49-F238E27FC236}">
                <a16:creationId xmlns:a16="http://schemas.microsoft.com/office/drawing/2014/main" id="{77EE20C6-7EA5-45FB-9C68-8AF1101C98BB}"/>
              </a:ext>
            </a:extLst>
          </p:cNvPr>
          <p:cNvSpPr txBox="1">
            <a:spLocks noChangeArrowheads="1"/>
          </p:cNvSpPr>
          <p:nvPr/>
        </p:nvSpPr>
        <p:spPr bwMode="auto">
          <a:xfrm>
            <a:off x="6455872" y="1655164"/>
            <a:ext cx="815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borrow</a:t>
            </a:r>
          </a:p>
        </p:txBody>
      </p:sp>
      <p:sp>
        <p:nvSpPr>
          <p:cNvPr id="43" name="Text Box 42">
            <a:extLst>
              <a:ext uri="{FF2B5EF4-FFF2-40B4-BE49-F238E27FC236}">
                <a16:creationId xmlns:a16="http://schemas.microsoft.com/office/drawing/2014/main" id="{8BF6417C-F541-4F1B-BEB8-CFC36096046F}"/>
              </a:ext>
            </a:extLst>
          </p:cNvPr>
          <p:cNvSpPr txBox="1">
            <a:spLocks noChangeArrowheads="1"/>
          </p:cNvSpPr>
          <p:nvPr/>
        </p:nvSpPr>
        <p:spPr bwMode="auto">
          <a:xfrm>
            <a:off x="6303472" y="2493364"/>
            <a:ext cx="841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reserve</a:t>
            </a:r>
          </a:p>
        </p:txBody>
      </p:sp>
      <p:sp>
        <p:nvSpPr>
          <p:cNvPr id="44" name="Text Box 43">
            <a:extLst>
              <a:ext uri="{FF2B5EF4-FFF2-40B4-BE49-F238E27FC236}">
                <a16:creationId xmlns:a16="http://schemas.microsoft.com/office/drawing/2014/main" id="{6D499BCE-93C5-4E66-BB0D-64409A1490B5}"/>
              </a:ext>
            </a:extLst>
          </p:cNvPr>
          <p:cNvSpPr txBox="1">
            <a:spLocks noChangeArrowheads="1"/>
          </p:cNvSpPr>
          <p:nvPr/>
        </p:nvSpPr>
        <p:spPr bwMode="auto">
          <a:xfrm>
            <a:off x="6151072" y="3331564"/>
            <a:ext cx="109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Order title</a:t>
            </a:r>
          </a:p>
        </p:txBody>
      </p:sp>
      <p:sp>
        <p:nvSpPr>
          <p:cNvPr id="45" name="Oval 44">
            <a:extLst>
              <a:ext uri="{FF2B5EF4-FFF2-40B4-BE49-F238E27FC236}">
                <a16:creationId xmlns:a16="http://schemas.microsoft.com/office/drawing/2014/main" id="{BDAB02B9-03DE-4800-BC04-8BB6ACD17C52}"/>
              </a:ext>
            </a:extLst>
          </p:cNvPr>
          <p:cNvSpPr>
            <a:spLocks noChangeArrowheads="1"/>
          </p:cNvSpPr>
          <p:nvPr/>
        </p:nvSpPr>
        <p:spPr bwMode="auto">
          <a:xfrm>
            <a:off x="6074872" y="4093564"/>
            <a:ext cx="1541463" cy="5476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46" name="Text Box 45">
            <a:extLst>
              <a:ext uri="{FF2B5EF4-FFF2-40B4-BE49-F238E27FC236}">
                <a16:creationId xmlns:a16="http://schemas.microsoft.com/office/drawing/2014/main" id="{BA7EB989-0E2A-4D21-895D-9F1EBDEAF53E}"/>
              </a:ext>
            </a:extLst>
          </p:cNvPr>
          <p:cNvSpPr txBox="1">
            <a:spLocks noChangeArrowheads="1"/>
          </p:cNvSpPr>
          <p:nvPr/>
        </p:nvSpPr>
        <p:spPr bwMode="auto">
          <a:xfrm>
            <a:off x="6151072" y="4245964"/>
            <a:ext cx="1398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Fine payment</a:t>
            </a:r>
          </a:p>
        </p:txBody>
      </p:sp>
    </p:spTree>
    <p:extLst>
      <p:ext uri="{BB962C8B-B14F-4D97-AF65-F5344CB8AC3E}">
        <p14:creationId xmlns:p14="http://schemas.microsoft.com/office/powerpoint/2010/main" val="1177890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43010" name="Picture 2" descr="Image result for use case diagram">
            <a:extLst>
              <a:ext uri="{FF2B5EF4-FFF2-40B4-BE49-F238E27FC236}">
                <a16:creationId xmlns:a16="http://schemas.microsoft.com/office/drawing/2014/main" id="{7406F963-0A39-4504-8683-87A9C8858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108" y="1358276"/>
            <a:ext cx="6791973" cy="41414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27" descr="C:\MyFiles\UML\UML Logo Small.gif">
            <a:extLst>
              <a:ext uri="{FF2B5EF4-FFF2-40B4-BE49-F238E27FC236}">
                <a16:creationId xmlns:a16="http://schemas.microsoft.com/office/drawing/2014/main" id="{8D9E02D5-A202-4B1B-8BAD-F5DA351F7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22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44034" name="Picture 2" descr="Image result for use case diagram">
            <a:extLst>
              <a:ext uri="{FF2B5EF4-FFF2-40B4-BE49-F238E27FC236}">
                <a16:creationId xmlns:a16="http://schemas.microsoft.com/office/drawing/2014/main" id="{8E0269CD-1B98-4EB1-98B1-3EDB81735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528" y="1178989"/>
            <a:ext cx="6375836" cy="47573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27" descr="C:\MyFiles\UML\UML Logo Small.gif">
            <a:extLst>
              <a:ext uri="{FF2B5EF4-FFF2-40B4-BE49-F238E27FC236}">
                <a16:creationId xmlns:a16="http://schemas.microsoft.com/office/drawing/2014/main" id="{A957FEB4-059B-4106-990D-87B7DE0F5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985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7" name="Picture 1027" descr="C:\MyFiles\UML\UML Logo Small.gif">
            <a:extLst>
              <a:ext uri="{FF2B5EF4-FFF2-40B4-BE49-F238E27FC236}">
                <a16:creationId xmlns:a16="http://schemas.microsoft.com/office/drawing/2014/main" id="{A957FEB4-059B-4106-990D-87B7DE0F5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5">
            <a:extLst>
              <a:ext uri="{FF2B5EF4-FFF2-40B4-BE49-F238E27FC236}">
                <a16:creationId xmlns:a16="http://schemas.microsoft.com/office/drawing/2014/main" id="{AE029B1F-7375-4A3E-BA11-0386DB2CBD14}"/>
              </a:ext>
            </a:extLst>
          </p:cNvPr>
          <p:cNvSpPr>
            <a:spLocks noChangeArrowheads="1"/>
          </p:cNvSpPr>
          <p:nvPr/>
        </p:nvSpPr>
        <p:spPr bwMode="auto">
          <a:xfrm>
            <a:off x="6019773" y="944380"/>
            <a:ext cx="2355850" cy="457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GB" altLang="en-US" sz="2400">
              <a:solidFill>
                <a:schemeClr val="bg1"/>
              </a:solidFill>
            </a:endParaRPr>
          </a:p>
        </p:txBody>
      </p:sp>
      <p:grpSp>
        <p:nvGrpSpPr>
          <p:cNvPr id="44" name="Group 6">
            <a:extLst>
              <a:ext uri="{FF2B5EF4-FFF2-40B4-BE49-F238E27FC236}">
                <a16:creationId xmlns:a16="http://schemas.microsoft.com/office/drawing/2014/main" id="{837B2C02-B7F3-469D-8A28-86EB86FB272C}"/>
              </a:ext>
            </a:extLst>
          </p:cNvPr>
          <p:cNvGrpSpPr>
            <a:grpSpLocks/>
          </p:cNvGrpSpPr>
          <p:nvPr/>
        </p:nvGrpSpPr>
        <p:grpSpPr bwMode="auto">
          <a:xfrm>
            <a:off x="4035398" y="2306455"/>
            <a:ext cx="363538" cy="731838"/>
            <a:chOff x="1488" y="1824"/>
            <a:chExt cx="192" cy="384"/>
          </a:xfrm>
        </p:grpSpPr>
        <p:sp>
          <p:nvSpPr>
            <p:cNvPr id="45" name="Oval 7">
              <a:extLst>
                <a:ext uri="{FF2B5EF4-FFF2-40B4-BE49-F238E27FC236}">
                  <a16:creationId xmlns:a16="http://schemas.microsoft.com/office/drawing/2014/main" id="{7978A709-8616-4B86-95D9-0F578DA9C936}"/>
                </a:ext>
              </a:extLst>
            </p:cNvPr>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46" name="Line 8">
              <a:extLst>
                <a:ext uri="{FF2B5EF4-FFF2-40B4-BE49-F238E27FC236}">
                  <a16:creationId xmlns:a16="http://schemas.microsoft.com/office/drawing/2014/main" id="{E33A8144-1642-4CF5-991B-D3120626B935}"/>
                </a:ext>
              </a:extLst>
            </p:cNvPr>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Freeform 9">
              <a:extLst>
                <a:ext uri="{FF2B5EF4-FFF2-40B4-BE49-F238E27FC236}">
                  <a16:creationId xmlns:a16="http://schemas.microsoft.com/office/drawing/2014/main" id="{8A39CA78-E8CD-4590-BC6F-AF75F7561D2E}"/>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0">
              <a:extLst>
                <a:ext uri="{FF2B5EF4-FFF2-40B4-BE49-F238E27FC236}">
                  <a16:creationId xmlns:a16="http://schemas.microsoft.com/office/drawing/2014/main" id="{FD0CBA31-DBDC-408D-82A4-0F6BCD4B4958}"/>
                </a:ext>
              </a:extLst>
            </p:cNvPr>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11">
            <a:extLst>
              <a:ext uri="{FF2B5EF4-FFF2-40B4-BE49-F238E27FC236}">
                <a16:creationId xmlns:a16="http://schemas.microsoft.com/office/drawing/2014/main" id="{F292439F-4346-41C2-A52B-604718777027}"/>
              </a:ext>
            </a:extLst>
          </p:cNvPr>
          <p:cNvGrpSpPr>
            <a:grpSpLocks/>
          </p:cNvGrpSpPr>
          <p:nvPr/>
        </p:nvGrpSpPr>
        <p:grpSpPr bwMode="auto">
          <a:xfrm>
            <a:off x="9555136" y="3924118"/>
            <a:ext cx="361950" cy="731837"/>
            <a:chOff x="1488" y="1824"/>
            <a:chExt cx="192" cy="384"/>
          </a:xfrm>
        </p:grpSpPr>
        <p:sp>
          <p:nvSpPr>
            <p:cNvPr id="50" name="Oval 12">
              <a:extLst>
                <a:ext uri="{FF2B5EF4-FFF2-40B4-BE49-F238E27FC236}">
                  <a16:creationId xmlns:a16="http://schemas.microsoft.com/office/drawing/2014/main" id="{EBE7E584-562D-415D-9538-E4B13B5FDC2E}"/>
                </a:ext>
              </a:extLst>
            </p:cNvPr>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51" name="Line 13">
              <a:extLst>
                <a:ext uri="{FF2B5EF4-FFF2-40B4-BE49-F238E27FC236}">
                  <a16:creationId xmlns:a16="http://schemas.microsoft.com/office/drawing/2014/main" id="{F81795B0-B632-4942-AB1A-849E7D6500F7}"/>
                </a:ext>
              </a:extLst>
            </p:cNvPr>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14">
              <a:extLst>
                <a:ext uri="{FF2B5EF4-FFF2-40B4-BE49-F238E27FC236}">
                  <a16:creationId xmlns:a16="http://schemas.microsoft.com/office/drawing/2014/main" id="{7B0646DD-3ADA-4631-A565-73BE5100307C}"/>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15">
              <a:extLst>
                <a:ext uri="{FF2B5EF4-FFF2-40B4-BE49-F238E27FC236}">
                  <a16:creationId xmlns:a16="http://schemas.microsoft.com/office/drawing/2014/main" id="{72DC71BA-6505-4F07-AB3C-DD6313521798}"/>
                </a:ext>
              </a:extLst>
            </p:cNvPr>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16">
            <a:extLst>
              <a:ext uri="{FF2B5EF4-FFF2-40B4-BE49-F238E27FC236}">
                <a16:creationId xmlns:a16="http://schemas.microsoft.com/office/drawing/2014/main" id="{0B6DEEF8-FDD3-4CA6-A012-E2722EB55D3D}"/>
              </a:ext>
            </a:extLst>
          </p:cNvPr>
          <p:cNvGrpSpPr>
            <a:grpSpLocks/>
          </p:cNvGrpSpPr>
          <p:nvPr/>
        </p:nvGrpSpPr>
        <p:grpSpPr bwMode="auto">
          <a:xfrm>
            <a:off x="9555136" y="1546043"/>
            <a:ext cx="361950" cy="731837"/>
            <a:chOff x="1488" y="1824"/>
            <a:chExt cx="192" cy="384"/>
          </a:xfrm>
        </p:grpSpPr>
        <p:sp>
          <p:nvSpPr>
            <p:cNvPr id="55" name="Oval 17">
              <a:extLst>
                <a:ext uri="{FF2B5EF4-FFF2-40B4-BE49-F238E27FC236}">
                  <a16:creationId xmlns:a16="http://schemas.microsoft.com/office/drawing/2014/main" id="{663C258D-1269-4B58-B2EE-662CAC9AC23A}"/>
                </a:ext>
              </a:extLst>
            </p:cNvPr>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56" name="Line 18">
              <a:extLst>
                <a:ext uri="{FF2B5EF4-FFF2-40B4-BE49-F238E27FC236}">
                  <a16:creationId xmlns:a16="http://schemas.microsoft.com/office/drawing/2014/main" id="{CA79AC4B-AE90-4EB2-B3DB-E565B71B0C7B}"/>
                </a:ext>
              </a:extLst>
            </p:cNvPr>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9">
              <a:extLst>
                <a:ext uri="{FF2B5EF4-FFF2-40B4-BE49-F238E27FC236}">
                  <a16:creationId xmlns:a16="http://schemas.microsoft.com/office/drawing/2014/main" id="{8378763A-DD71-4224-BBD5-2C905DF1AD5D}"/>
                </a:ext>
              </a:extLst>
            </p:cNvPr>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0">
              <a:extLst>
                <a:ext uri="{FF2B5EF4-FFF2-40B4-BE49-F238E27FC236}">
                  <a16:creationId xmlns:a16="http://schemas.microsoft.com/office/drawing/2014/main" id="{FC2FFFEF-3FBE-487C-A828-AF4870CA79E0}"/>
                </a:ext>
              </a:extLst>
            </p:cNvPr>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 name="Oval 21">
            <a:extLst>
              <a:ext uri="{FF2B5EF4-FFF2-40B4-BE49-F238E27FC236}">
                <a16:creationId xmlns:a16="http://schemas.microsoft.com/office/drawing/2014/main" id="{A0395D87-398D-4836-9617-829531B9F5F9}"/>
              </a:ext>
            </a:extLst>
          </p:cNvPr>
          <p:cNvSpPr>
            <a:spLocks noChangeArrowheads="1"/>
          </p:cNvSpPr>
          <p:nvPr/>
        </p:nvSpPr>
        <p:spPr bwMode="auto">
          <a:xfrm>
            <a:off x="6472211" y="1676218"/>
            <a:ext cx="1541462" cy="54768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60" name="Oval 22">
            <a:extLst>
              <a:ext uri="{FF2B5EF4-FFF2-40B4-BE49-F238E27FC236}">
                <a16:creationId xmlns:a16="http://schemas.microsoft.com/office/drawing/2014/main" id="{957F9E71-28DB-483D-AF00-A063729E73E0}"/>
              </a:ext>
            </a:extLst>
          </p:cNvPr>
          <p:cNvSpPr>
            <a:spLocks noChangeArrowheads="1"/>
          </p:cNvSpPr>
          <p:nvPr/>
        </p:nvSpPr>
        <p:spPr bwMode="auto">
          <a:xfrm>
            <a:off x="6502373" y="3230380"/>
            <a:ext cx="1524000" cy="66992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61" name="Oval 23">
            <a:extLst>
              <a:ext uri="{FF2B5EF4-FFF2-40B4-BE49-F238E27FC236}">
                <a16:creationId xmlns:a16="http://schemas.microsoft.com/office/drawing/2014/main" id="{C54B0EA2-908D-4653-951B-CCD50D1B0703}"/>
              </a:ext>
            </a:extLst>
          </p:cNvPr>
          <p:cNvSpPr>
            <a:spLocks noChangeArrowheads="1"/>
          </p:cNvSpPr>
          <p:nvPr/>
        </p:nvSpPr>
        <p:spPr bwMode="auto">
          <a:xfrm>
            <a:off x="6472211" y="4144780"/>
            <a:ext cx="1541462" cy="549275"/>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62" name="Text Box 24">
            <a:extLst>
              <a:ext uri="{FF2B5EF4-FFF2-40B4-BE49-F238E27FC236}">
                <a16:creationId xmlns:a16="http://schemas.microsoft.com/office/drawing/2014/main" id="{F48E491D-4735-41A7-A948-815012B62F2A}"/>
              </a:ext>
            </a:extLst>
          </p:cNvPr>
          <p:cNvSpPr txBox="1">
            <a:spLocks noChangeArrowheads="1"/>
          </p:cNvSpPr>
          <p:nvPr/>
        </p:nvSpPr>
        <p:spPr bwMode="auto">
          <a:xfrm>
            <a:off x="3835373" y="3077980"/>
            <a:ext cx="1292225"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Teacher</a:t>
            </a:r>
          </a:p>
        </p:txBody>
      </p:sp>
      <p:sp>
        <p:nvSpPr>
          <p:cNvPr id="63" name="Text Box 25">
            <a:extLst>
              <a:ext uri="{FF2B5EF4-FFF2-40B4-BE49-F238E27FC236}">
                <a16:creationId xmlns:a16="http://schemas.microsoft.com/office/drawing/2014/main" id="{B33C59B6-7A09-4B05-8D0D-3A0731B4866B}"/>
              </a:ext>
            </a:extLst>
          </p:cNvPr>
          <p:cNvSpPr txBox="1">
            <a:spLocks noChangeArrowheads="1"/>
          </p:cNvSpPr>
          <p:nvPr/>
        </p:nvSpPr>
        <p:spPr bwMode="auto">
          <a:xfrm>
            <a:off x="9101111" y="2250893"/>
            <a:ext cx="1254125"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Student</a:t>
            </a:r>
          </a:p>
        </p:txBody>
      </p:sp>
      <p:sp>
        <p:nvSpPr>
          <p:cNvPr id="64" name="Text Box 26">
            <a:extLst>
              <a:ext uri="{FF2B5EF4-FFF2-40B4-BE49-F238E27FC236}">
                <a16:creationId xmlns:a16="http://schemas.microsoft.com/office/drawing/2014/main" id="{C6E170B3-99FE-4346-B47E-FA4604E65704}"/>
              </a:ext>
            </a:extLst>
          </p:cNvPr>
          <p:cNvSpPr txBox="1">
            <a:spLocks noChangeArrowheads="1"/>
          </p:cNvSpPr>
          <p:nvPr/>
        </p:nvSpPr>
        <p:spPr bwMode="auto">
          <a:xfrm>
            <a:off x="8635973" y="4628968"/>
            <a:ext cx="3113088"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400">
                <a:solidFill>
                  <a:schemeClr val="tx1"/>
                </a:solidFill>
              </a:rPr>
              <a:t>Printing administrator</a:t>
            </a:r>
          </a:p>
        </p:txBody>
      </p:sp>
      <p:sp>
        <p:nvSpPr>
          <p:cNvPr id="65" name="Text Box 27">
            <a:extLst>
              <a:ext uri="{FF2B5EF4-FFF2-40B4-BE49-F238E27FC236}">
                <a16:creationId xmlns:a16="http://schemas.microsoft.com/office/drawing/2014/main" id="{22118C63-FCC7-4368-99AA-D3C6603AC8A6}"/>
              </a:ext>
            </a:extLst>
          </p:cNvPr>
          <p:cNvSpPr txBox="1">
            <a:spLocks noChangeArrowheads="1"/>
          </p:cNvSpPr>
          <p:nvPr/>
        </p:nvSpPr>
        <p:spPr bwMode="auto">
          <a:xfrm>
            <a:off x="6200748" y="976130"/>
            <a:ext cx="2262188" cy="42545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eaLnBrk="1" hangingPunct="1">
              <a:spcBef>
                <a:spcPct val="0"/>
              </a:spcBef>
              <a:buClrTx/>
              <a:buSzTx/>
              <a:buFontTx/>
              <a:buNone/>
            </a:pPr>
            <a:r>
              <a:rPr lang="en-US" altLang="en-US" sz="2000">
                <a:solidFill>
                  <a:schemeClr val="tx1"/>
                </a:solidFill>
                <a:latin typeface="Arial" panose="020B0604020202020204" pitchFamily="34" charset="0"/>
              </a:rPr>
              <a:t>Grade system</a:t>
            </a:r>
          </a:p>
        </p:txBody>
      </p:sp>
      <p:sp>
        <p:nvSpPr>
          <p:cNvPr id="66" name="Line 28">
            <a:extLst>
              <a:ext uri="{FF2B5EF4-FFF2-40B4-BE49-F238E27FC236}">
                <a16:creationId xmlns:a16="http://schemas.microsoft.com/office/drawing/2014/main" id="{F56FED34-90BB-46D6-9626-0EF999913172}"/>
              </a:ext>
            </a:extLst>
          </p:cNvPr>
          <p:cNvSpPr>
            <a:spLocks noChangeShapeType="1"/>
          </p:cNvSpPr>
          <p:nvPr/>
        </p:nvSpPr>
        <p:spPr bwMode="auto">
          <a:xfrm flipV="1">
            <a:off x="4521173" y="1950855"/>
            <a:ext cx="1860550" cy="822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29">
            <a:extLst>
              <a:ext uri="{FF2B5EF4-FFF2-40B4-BE49-F238E27FC236}">
                <a16:creationId xmlns:a16="http://schemas.microsoft.com/office/drawing/2014/main" id="{3AD76D8D-5AD2-4C30-9A18-19F4AFD67D40}"/>
              </a:ext>
            </a:extLst>
          </p:cNvPr>
          <p:cNvSpPr>
            <a:spLocks noChangeShapeType="1"/>
          </p:cNvSpPr>
          <p:nvPr/>
        </p:nvSpPr>
        <p:spPr bwMode="auto">
          <a:xfrm>
            <a:off x="4521173" y="2773180"/>
            <a:ext cx="198120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30">
            <a:extLst>
              <a:ext uri="{FF2B5EF4-FFF2-40B4-BE49-F238E27FC236}">
                <a16:creationId xmlns:a16="http://schemas.microsoft.com/office/drawing/2014/main" id="{DAC18582-42B2-40A1-909F-ED663AA71790}"/>
              </a:ext>
            </a:extLst>
          </p:cNvPr>
          <p:cNvSpPr>
            <a:spLocks noChangeShapeType="1"/>
          </p:cNvSpPr>
          <p:nvPr/>
        </p:nvSpPr>
        <p:spPr bwMode="auto">
          <a:xfrm flipH="1">
            <a:off x="8102573" y="1950855"/>
            <a:ext cx="1271588" cy="822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33">
            <a:extLst>
              <a:ext uri="{FF2B5EF4-FFF2-40B4-BE49-F238E27FC236}">
                <a16:creationId xmlns:a16="http://schemas.microsoft.com/office/drawing/2014/main" id="{0BFF541B-508E-4E8F-8022-DB2F767B73DE}"/>
              </a:ext>
            </a:extLst>
          </p:cNvPr>
          <p:cNvSpPr>
            <a:spLocks noChangeShapeType="1"/>
          </p:cNvSpPr>
          <p:nvPr/>
        </p:nvSpPr>
        <p:spPr bwMode="auto">
          <a:xfrm flipH="1">
            <a:off x="8102573" y="4419418"/>
            <a:ext cx="1362075" cy="106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34">
            <a:extLst>
              <a:ext uri="{FF2B5EF4-FFF2-40B4-BE49-F238E27FC236}">
                <a16:creationId xmlns:a16="http://schemas.microsoft.com/office/drawing/2014/main" id="{27DBFD32-B106-4E62-BB90-C198BF1A9E0D}"/>
              </a:ext>
            </a:extLst>
          </p:cNvPr>
          <p:cNvSpPr>
            <a:spLocks noChangeShapeType="1"/>
          </p:cNvSpPr>
          <p:nvPr/>
        </p:nvSpPr>
        <p:spPr bwMode="auto">
          <a:xfrm flipH="1" flipV="1">
            <a:off x="8026373" y="2849380"/>
            <a:ext cx="1438275" cy="1477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35">
            <a:extLst>
              <a:ext uri="{FF2B5EF4-FFF2-40B4-BE49-F238E27FC236}">
                <a16:creationId xmlns:a16="http://schemas.microsoft.com/office/drawing/2014/main" id="{ABB4BFCF-115D-4F89-B4D5-8221DA1B09AB}"/>
              </a:ext>
            </a:extLst>
          </p:cNvPr>
          <p:cNvSpPr>
            <a:spLocks noChangeArrowheads="1"/>
          </p:cNvSpPr>
          <p:nvPr/>
        </p:nvSpPr>
        <p:spPr bwMode="auto">
          <a:xfrm>
            <a:off x="6472211" y="2498543"/>
            <a:ext cx="1541462" cy="54927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73" name="Line 36">
            <a:extLst>
              <a:ext uri="{FF2B5EF4-FFF2-40B4-BE49-F238E27FC236}">
                <a16:creationId xmlns:a16="http://schemas.microsoft.com/office/drawing/2014/main" id="{5FAE3274-5C4C-499C-817D-C99BCF1FFCFD}"/>
              </a:ext>
            </a:extLst>
          </p:cNvPr>
          <p:cNvSpPr>
            <a:spLocks noChangeShapeType="1"/>
          </p:cNvSpPr>
          <p:nvPr/>
        </p:nvSpPr>
        <p:spPr bwMode="auto">
          <a:xfrm>
            <a:off x="4521173" y="2773180"/>
            <a:ext cx="19510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Text Box 37">
            <a:extLst>
              <a:ext uri="{FF2B5EF4-FFF2-40B4-BE49-F238E27FC236}">
                <a16:creationId xmlns:a16="http://schemas.microsoft.com/office/drawing/2014/main" id="{AA7E663A-6066-45C5-B877-FCD5F42F181F}"/>
              </a:ext>
            </a:extLst>
          </p:cNvPr>
          <p:cNvSpPr txBox="1">
            <a:spLocks noChangeArrowheads="1"/>
          </p:cNvSpPr>
          <p:nvPr/>
        </p:nvSpPr>
        <p:spPr bwMode="auto">
          <a:xfrm>
            <a:off x="6883373" y="1630180"/>
            <a:ext cx="815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Record grades</a:t>
            </a:r>
          </a:p>
        </p:txBody>
      </p:sp>
      <p:sp>
        <p:nvSpPr>
          <p:cNvPr id="76" name="Text Box 38">
            <a:extLst>
              <a:ext uri="{FF2B5EF4-FFF2-40B4-BE49-F238E27FC236}">
                <a16:creationId xmlns:a16="http://schemas.microsoft.com/office/drawing/2014/main" id="{B25AB4E0-7896-4453-9567-296953E21622}"/>
              </a:ext>
            </a:extLst>
          </p:cNvPr>
          <p:cNvSpPr txBox="1">
            <a:spLocks noChangeArrowheads="1"/>
          </p:cNvSpPr>
          <p:nvPr/>
        </p:nvSpPr>
        <p:spPr bwMode="auto">
          <a:xfrm>
            <a:off x="6521423" y="2620780"/>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View grades</a:t>
            </a:r>
          </a:p>
        </p:txBody>
      </p:sp>
      <p:sp>
        <p:nvSpPr>
          <p:cNvPr id="77" name="Text Box 39">
            <a:extLst>
              <a:ext uri="{FF2B5EF4-FFF2-40B4-BE49-F238E27FC236}">
                <a16:creationId xmlns:a16="http://schemas.microsoft.com/office/drawing/2014/main" id="{04F2B74F-FE72-4B25-B4DE-DF64D2E632EC}"/>
              </a:ext>
            </a:extLst>
          </p:cNvPr>
          <p:cNvSpPr txBox="1">
            <a:spLocks noChangeArrowheads="1"/>
          </p:cNvSpPr>
          <p:nvPr/>
        </p:nvSpPr>
        <p:spPr bwMode="auto">
          <a:xfrm>
            <a:off x="6553173" y="3258955"/>
            <a:ext cx="1320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Distribute</a:t>
            </a:r>
          </a:p>
          <a:p>
            <a:pPr algn="ctr" eaLnBrk="1" hangingPunct="1">
              <a:spcBef>
                <a:spcPct val="0"/>
              </a:spcBef>
              <a:buClrTx/>
              <a:buSzTx/>
              <a:buFontTx/>
              <a:buNone/>
            </a:pPr>
            <a:r>
              <a:rPr lang="en-US" altLang="en-US" sz="1600">
                <a:solidFill>
                  <a:schemeClr val="tx1"/>
                </a:solidFill>
              </a:rPr>
              <a:t>Report cards</a:t>
            </a:r>
          </a:p>
        </p:txBody>
      </p:sp>
      <p:sp>
        <p:nvSpPr>
          <p:cNvPr id="78" name="Oval 40">
            <a:extLst>
              <a:ext uri="{FF2B5EF4-FFF2-40B4-BE49-F238E27FC236}">
                <a16:creationId xmlns:a16="http://schemas.microsoft.com/office/drawing/2014/main" id="{16D281FE-BCC2-4513-8242-7B0999079554}"/>
              </a:ext>
            </a:extLst>
          </p:cNvPr>
          <p:cNvSpPr>
            <a:spLocks noChangeArrowheads="1"/>
          </p:cNvSpPr>
          <p:nvPr/>
        </p:nvSpPr>
        <p:spPr bwMode="auto">
          <a:xfrm>
            <a:off x="6502373" y="4220980"/>
            <a:ext cx="1541463" cy="8382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endParaRPr lang="en-US" altLang="en-US" sz="1600">
              <a:solidFill>
                <a:schemeClr val="tx1"/>
              </a:solidFill>
            </a:endParaRPr>
          </a:p>
        </p:txBody>
      </p:sp>
      <p:sp>
        <p:nvSpPr>
          <p:cNvPr id="79" name="Text Box 41">
            <a:extLst>
              <a:ext uri="{FF2B5EF4-FFF2-40B4-BE49-F238E27FC236}">
                <a16:creationId xmlns:a16="http://schemas.microsoft.com/office/drawing/2014/main" id="{9621B8BF-69E4-44E8-9B1D-F4C942AAEE78}"/>
              </a:ext>
            </a:extLst>
          </p:cNvPr>
          <p:cNvSpPr txBox="1">
            <a:spLocks noChangeArrowheads="1"/>
          </p:cNvSpPr>
          <p:nvPr/>
        </p:nvSpPr>
        <p:spPr bwMode="auto">
          <a:xfrm>
            <a:off x="6426173" y="4373380"/>
            <a:ext cx="1550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60000"/>
              <a:buFont typeface="Wingdings" panose="05000000000000000000" pitchFamily="2" charset="2"/>
              <a:buChar char="n"/>
              <a:defRPr sz="3200">
                <a:solidFill>
                  <a:srgbClr val="0000FF"/>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9pPr>
          </a:lstStyle>
          <a:p>
            <a:pPr algn="ctr" eaLnBrk="1" hangingPunct="1">
              <a:spcBef>
                <a:spcPct val="0"/>
              </a:spcBef>
              <a:buClrTx/>
              <a:buSzTx/>
              <a:buFontTx/>
              <a:buNone/>
            </a:pPr>
            <a:r>
              <a:rPr lang="en-US" altLang="en-US" sz="1600">
                <a:solidFill>
                  <a:schemeClr val="tx1"/>
                </a:solidFill>
              </a:rPr>
              <a:t>Create report cards</a:t>
            </a:r>
          </a:p>
        </p:txBody>
      </p:sp>
    </p:spTree>
    <p:extLst>
      <p:ext uri="{BB962C8B-B14F-4D97-AF65-F5344CB8AC3E}">
        <p14:creationId xmlns:p14="http://schemas.microsoft.com/office/powerpoint/2010/main" val="3985740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45058" name="Picture 2" descr="Image result for use case diagram">
            <a:extLst>
              <a:ext uri="{FF2B5EF4-FFF2-40B4-BE49-F238E27FC236}">
                <a16:creationId xmlns:a16="http://schemas.microsoft.com/office/drawing/2014/main" id="{1D3BE2EA-4F90-49A8-AB26-A9C56299B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095" y="894275"/>
            <a:ext cx="5200879" cy="50694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wrong image">
            <a:extLst>
              <a:ext uri="{FF2B5EF4-FFF2-40B4-BE49-F238E27FC236}">
                <a16:creationId xmlns:a16="http://schemas.microsoft.com/office/drawing/2014/main" id="{03E707F1-8A85-4372-B9ED-87E9E4E84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557" y="0"/>
            <a:ext cx="2013557" cy="12005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5312D1-6CC8-4219-96B8-FA255A1A26C9}"/>
              </a:ext>
            </a:extLst>
          </p:cNvPr>
          <p:cNvSpPr txBox="1"/>
          <p:nvPr/>
        </p:nvSpPr>
        <p:spPr>
          <a:xfrm>
            <a:off x="5777399" y="138626"/>
            <a:ext cx="3457037" cy="461665"/>
          </a:xfrm>
          <a:prstGeom prst="rect">
            <a:avLst/>
          </a:prstGeom>
          <a:noFill/>
        </p:spPr>
        <p:txBody>
          <a:bodyPr wrap="none" rtlCol="0">
            <a:spAutoFit/>
          </a:bodyPr>
          <a:lstStyle/>
          <a:p>
            <a:r>
              <a:rPr lang="en-US" sz="2400" b="1" dirty="0">
                <a:solidFill>
                  <a:srgbClr val="FF0000"/>
                </a:solidFill>
                <a:effectLst>
                  <a:outerShdw blurRad="38100" dist="38100" dir="2700000" algn="tl">
                    <a:srgbClr val="000000">
                      <a:alpha val="43137"/>
                    </a:srgbClr>
                  </a:outerShdw>
                </a:effectLst>
              </a:rPr>
              <a:t>Missing System Boundary</a:t>
            </a:r>
          </a:p>
        </p:txBody>
      </p:sp>
      <p:pic>
        <p:nvPicPr>
          <p:cNvPr id="9" name="Picture 1027" descr="C:\MyFiles\UML\UML Logo Small.gif">
            <a:extLst>
              <a:ext uri="{FF2B5EF4-FFF2-40B4-BE49-F238E27FC236}">
                <a16:creationId xmlns:a16="http://schemas.microsoft.com/office/drawing/2014/main" id="{85A2A71C-62EB-4F42-9622-941CD2B65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787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0D29DE-9FA0-4DDB-A571-FACF1AF2F139}"/>
              </a:ext>
            </a:extLst>
          </p:cNvPr>
          <p:cNvSpPr/>
          <p:nvPr/>
        </p:nvSpPr>
        <p:spPr>
          <a:xfrm>
            <a:off x="6879102" y="600291"/>
            <a:ext cx="3686628" cy="59440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B3F447B-BE74-4406-96B0-824923724E43}"/>
              </a:ext>
            </a:extLst>
          </p:cNvPr>
          <p:cNvSpPr/>
          <p:nvPr/>
        </p:nvSpPr>
        <p:spPr>
          <a:xfrm>
            <a:off x="6879102" y="580571"/>
            <a:ext cx="3686628" cy="5383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5" name="Picture 4">
            <a:extLst>
              <a:ext uri="{FF2B5EF4-FFF2-40B4-BE49-F238E27FC236}">
                <a16:creationId xmlns:a16="http://schemas.microsoft.com/office/drawing/2014/main" id="{7FA94F7A-3570-4212-8F99-E23C45D359BA}"/>
              </a:ext>
            </a:extLst>
          </p:cNvPr>
          <p:cNvPicPr>
            <a:picLocks noChangeAspect="1"/>
          </p:cNvPicPr>
          <p:nvPr/>
        </p:nvPicPr>
        <p:blipFill>
          <a:blip r:embed="rId2"/>
          <a:stretch>
            <a:fillRect/>
          </a:stretch>
        </p:blipFill>
        <p:spPr>
          <a:xfrm>
            <a:off x="4322166" y="1076779"/>
            <a:ext cx="6048375" cy="5200650"/>
          </a:xfrm>
          <a:prstGeom prst="rect">
            <a:avLst/>
          </a:prstGeom>
        </p:spPr>
      </p:pic>
      <p:sp>
        <p:nvSpPr>
          <p:cNvPr id="11" name="TextBox 10">
            <a:extLst>
              <a:ext uri="{FF2B5EF4-FFF2-40B4-BE49-F238E27FC236}">
                <a16:creationId xmlns:a16="http://schemas.microsoft.com/office/drawing/2014/main" id="{EB0CDF4C-531E-4B61-8AF1-F8AA12E0F2A4}"/>
              </a:ext>
            </a:extLst>
          </p:cNvPr>
          <p:cNvSpPr txBox="1"/>
          <p:nvPr/>
        </p:nvSpPr>
        <p:spPr>
          <a:xfrm>
            <a:off x="6096000" y="265375"/>
            <a:ext cx="3315972" cy="461665"/>
          </a:xfrm>
          <a:prstGeom prst="rect">
            <a:avLst/>
          </a:prstGeom>
          <a:noFill/>
        </p:spPr>
        <p:txBody>
          <a:bodyPr wrap="none" rtlCol="0">
            <a:spAutoFit/>
          </a:bodyPr>
          <a:lstStyle/>
          <a:p>
            <a:r>
              <a:rPr lang="en-US" sz="2400" b="1" dirty="0">
                <a:solidFill>
                  <a:schemeClr val="accent6">
                    <a:lumMod val="75000"/>
                  </a:schemeClr>
                </a:solidFill>
                <a:effectLst>
                  <a:outerShdw blurRad="38100" dist="38100" dir="2700000" algn="tl">
                    <a:srgbClr val="000000">
                      <a:alpha val="43137"/>
                    </a:srgbClr>
                  </a:outerShdw>
                </a:effectLst>
              </a:rPr>
              <a:t>Added System Boundary</a:t>
            </a:r>
          </a:p>
        </p:txBody>
      </p:sp>
      <p:sp>
        <p:nvSpPr>
          <p:cNvPr id="6" name="Arrow: Down 5">
            <a:extLst>
              <a:ext uri="{FF2B5EF4-FFF2-40B4-BE49-F238E27FC236}">
                <a16:creationId xmlns:a16="http://schemas.microsoft.com/office/drawing/2014/main" id="{C9D61E36-5B41-4842-ADD2-81106654B019}"/>
              </a:ext>
            </a:extLst>
          </p:cNvPr>
          <p:cNvSpPr/>
          <p:nvPr/>
        </p:nvSpPr>
        <p:spPr>
          <a:xfrm>
            <a:off x="7753986" y="727040"/>
            <a:ext cx="533671" cy="349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084" name="Picture 4" descr="Image result for correct image">
            <a:extLst>
              <a:ext uri="{FF2B5EF4-FFF2-40B4-BE49-F238E27FC236}">
                <a16:creationId xmlns:a16="http://schemas.microsoft.com/office/drawing/2014/main" id="{95CF2F72-E84B-4B01-8EED-1278ECA65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757" y="24930"/>
            <a:ext cx="2228587" cy="13248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36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sp>
        <p:nvSpPr>
          <p:cNvPr id="10" name="Rectangle 3">
            <a:extLst>
              <a:ext uri="{FF2B5EF4-FFF2-40B4-BE49-F238E27FC236}">
                <a16:creationId xmlns:a16="http://schemas.microsoft.com/office/drawing/2014/main" id="{7C6C45DE-FC31-44E8-91AE-D63F8128620B}"/>
              </a:ext>
            </a:extLst>
          </p:cNvPr>
          <p:cNvSpPr txBox="1">
            <a:spLocks noChangeArrowheads="1"/>
          </p:cNvSpPr>
          <p:nvPr/>
        </p:nvSpPr>
        <p:spPr>
          <a:xfrm>
            <a:off x="4654296" y="1033310"/>
            <a:ext cx="7315200" cy="5214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t>Aims of modeling:</a:t>
            </a:r>
            <a:endParaRPr lang="ru-RU" dirty="0"/>
          </a:p>
          <a:p>
            <a:pPr lvl="1">
              <a:defRPr/>
            </a:pPr>
            <a:r>
              <a:rPr lang="en-US" dirty="0"/>
              <a:t>Models help us to visualize a system as it is or as we want it to be.</a:t>
            </a:r>
            <a:endParaRPr lang="ru-RU" sz="2000" dirty="0"/>
          </a:p>
          <a:p>
            <a:pPr lvl="1">
              <a:defRPr/>
            </a:pPr>
            <a:r>
              <a:rPr lang="en-US" dirty="0"/>
              <a:t>Models permit us to specify the structure or behavior of a system.</a:t>
            </a:r>
            <a:endParaRPr lang="ru-RU" sz="2000" dirty="0"/>
          </a:p>
          <a:p>
            <a:pPr lvl="1">
              <a:defRPr/>
            </a:pPr>
            <a:r>
              <a:rPr lang="en-US" dirty="0"/>
              <a:t>Models give us a template that guides us in constructing a system.</a:t>
            </a:r>
            <a:endParaRPr lang="ru-RU" sz="2000" dirty="0"/>
          </a:p>
          <a:p>
            <a:pPr lvl="1">
              <a:defRPr/>
            </a:pPr>
            <a:r>
              <a:rPr lang="en-US" dirty="0"/>
              <a:t>Models document the decisions we have made.</a:t>
            </a:r>
            <a:endParaRPr lang="ru-RU" sz="2000" dirty="0"/>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964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7" name="Picture 1027" descr="C:\MyFiles\UML\UML Logo Small.gif">
            <a:extLst>
              <a:ext uri="{FF2B5EF4-FFF2-40B4-BE49-F238E27FC236}">
                <a16:creationId xmlns:a16="http://schemas.microsoft.com/office/drawing/2014/main" id="{A957FEB4-059B-4106-990D-87B7DE0F5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FEDAD545-9037-45F9-85B6-4E6B987A2FB3}"/>
              </a:ext>
            </a:extLst>
          </p:cNvPr>
          <p:cNvSpPr txBox="1">
            <a:spLocks noChangeArrowheads="1"/>
          </p:cNvSpPr>
          <p:nvPr/>
        </p:nvSpPr>
        <p:spPr>
          <a:xfrm>
            <a:off x="3474720" y="1305874"/>
            <a:ext cx="8077200" cy="4456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Each use case is one or more scenarios.</a:t>
            </a:r>
          </a:p>
          <a:p>
            <a:pPr lvl="1"/>
            <a:r>
              <a:rPr lang="en-US" altLang="en-US"/>
              <a:t>Add Subject Use Case :</a:t>
            </a:r>
          </a:p>
          <a:p>
            <a:pPr lvl="2"/>
            <a:r>
              <a:rPr lang="en-US" altLang="en-US">
                <a:solidFill>
                  <a:schemeClr val="hlink"/>
                </a:solidFill>
              </a:rPr>
              <a:t>Scenario 1 : Subject gets added successfully.</a:t>
            </a:r>
          </a:p>
          <a:p>
            <a:pPr lvl="2"/>
            <a:r>
              <a:rPr lang="en-US" altLang="en-US">
                <a:solidFill>
                  <a:schemeClr val="hlink"/>
                </a:solidFill>
              </a:rPr>
              <a:t>Scenario 2 : Adding the subject fails since the subject is already in the database.</a:t>
            </a:r>
          </a:p>
          <a:p>
            <a:pPr lvl="1"/>
            <a:r>
              <a:rPr lang="en-US" altLang="en-US"/>
              <a:t>Enroll  Subject Use Case:</a:t>
            </a:r>
          </a:p>
          <a:p>
            <a:pPr lvl="2"/>
            <a:r>
              <a:rPr lang="en-US" altLang="en-US">
                <a:solidFill>
                  <a:schemeClr val="hlink"/>
                </a:solidFill>
              </a:rPr>
              <a:t>Scenario 1 : Student is enrolled for the subject.  </a:t>
            </a:r>
          </a:p>
          <a:p>
            <a:pPr lvl="2"/>
            <a:r>
              <a:rPr lang="en-US" altLang="en-US">
                <a:solidFill>
                  <a:schemeClr val="hlink"/>
                </a:solidFill>
              </a:rPr>
              <a:t>Scenario 2 : Enrollment fails since the student is already enrolled in the subject.</a:t>
            </a:r>
          </a:p>
          <a:p>
            <a:pPr lvl="3">
              <a:buFont typeface="Wingdings" panose="05000000000000000000" pitchFamily="2" charset="2"/>
              <a:buNone/>
            </a:pPr>
            <a:endParaRPr lang="en-US" altLang="en-US"/>
          </a:p>
          <a:p>
            <a:r>
              <a:rPr lang="en-US" altLang="en-US"/>
              <a:t>Each scenario has a sequence of steps.</a:t>
            </a:r>
          </a:p>
        </p:txBody>
      </p:sp>
      <p:sp>
        <p:nvSpPr>
          <p:cNvPr id="9" name="Rectangle 2">
            <a:extLst>
              <a:ext uri="{FF2B5EF4-FFF2-40B4-BE49-F238E27FC236}">
                <a16:creationId xmlns:a16="http://schemas.microsoft.com/office/drawing/2014/main" id="{F28B81F6-1242-4A0C-B5F0-B203817F0A23}"/>
              </a:ext>
            </a:extLst>
          </p:cNvPr>
          <p:cNvSpPr txBox="1">
            <a:spLocks noChangeArrowheads="1"/>
          </p:cNvSpPr>
          <p:nvPr/>
        </p:nvSpPr>
        <p:spPr>
          <a:xfrm>
            <a:off x="4131006" y="0"/>
            <a:ext cx="8791575"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effectLst>
                  <a:outerShdw blurRad="38100" dist="38100" dir="2700000" algn="tl">
                    <a:srgbClr val="000000">
                      <a:alpha val="43137"/>
                    </a:srgbClr>
                  </a:outerShdw>
                </a:effectLst>
              </a:rPr>
              <a:t>Use Case Vs Scenarios</a:t>
            </a:r>
          </a:p>
        </p:txBody>
      </p:sp>
    </p:spTree>
    <p:extLst>
      <p:ext uri="{BB962C8B-B14F-4D97-AF65-F5344CB8AC3E}">
        <p14:creationId xmlns:p14="http://schemas.microsoft.com/office/powerpoint/2010/main" val="283582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7" name="Picture 1027" descr="C:\MyFiles\UML\UML Logo Small.gif">
            <a:extLst>
              <a:ext uri="{FF2B5EF4-FFF2-40B4-BE49-F238E27FC236}">
                <a16:creationId xmlns:a16="http://schemas.microsoft.com/office/drawing/2014/main" id="{A957FEB4-059B-4106-990D-87B7DE0F5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F28B81F6-1242-4A0C-B5F0-B203817F0A23}"/>
              </a:ext>
            </a:extLst>
          </p:cNvPr>
          <p:cNvSpPr txBox="1">
            <a:spLocks noChangeArrowheads="1"/>
          </p:cNvSpPr>
          <p:nvPr/>
        </p:nvSpPr>
        <p:spPr>
          <a:xfrm>
            <a:off x="5465131" y="420210"/>
            <a:ext cx="2554607"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effectLst>
                  <a:outerShdw blurRad="38100" dist="38100" dir="2700000" algn="tl">
                    <a:srgbClr val="000000">
                      <a:alpha val="43137"/>
                    </a:srgbClr>
                  </a:outerShdw>
                </a:effectLst>
              </a:rPr>
              <a:t>Scenarios</a:t>
            </a:r>
          </a:p>
        </p:txBody>
      </p:sp>
      <p:sp>
        <p:nvSpPr>
          <p:cNvPr id="10" name="Rectangle 3">
            <a:extLst>
              <a:ext uri="{FF2B5EF4-FFF2-40B4-BE49-F238E27FC236}">
                <a16:creationId xmlns:a16="http://schemas.microsoft.com/office/drawing/2014/main" id="{91BB83A1-7F75-40CE-B93D-C0434227F4B8}"/>
              </a:ext>
            </a:extLst>
          </p:cNvPr>
          <p:cNvSpPr txBox="1">
            <a:spLocks noChangeArrowheads="1"/>
          </p:cNvSpPr>
          <p:nvPr/>
        </p:nvSpPr>
        <p:spPr>
          <a:xfrm>
            <a:off x="3866213" y="1831020"/>
            <a:ext cx="8077200" cy="4456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Each scenario has a sequence of steps.</a:t>
            </a:r>
          </a:p>
          <a:p>
            <a:pPr lvl="1"/>
            <a:r>
              <a:rPr lang="en-US" altLang="en-US" dirty="0"/>
              <a:t>Scenario 1 : Student is enrolled for the subject. </a:t>
            </a:r>
          </a:p>
          <a:p>
            <a:pPr lvl="2"/>
            <a:r>
              <a:rPr lang="en-US" altLang="en-US" sz="2400" dirty="0"/>
              <a:t>Student chooses the “enroll subject” action.</a:t>
            </a:r>
          </a:p>
          <a:p>
            <a:pPr lvl="2"/>
            <a:r>
              <a:rPr lang="en-US" altLang="en-US" sz="2400" dirty="0"/>
              <a:t>Check the student has enrolled in less than 10 subjects.</a:t>
            </a:r>
          </a:p>
          <a:p>
            <a:pPr lvl="2"/>
            <a:r>
              <a:rPr lang="en-US" altLang="en-US" sz="2400" dirty="0"/>
              <a:t>Check if the subject is valid.</a:t>
            </a:r>
          </a:p>
          <a:p>
            <a:pPr lvl="2"/>
            <a:r>
              <a:rPr lang="en-US" altLang="en-US" sz="2400" dirty="0"/>
              <a:t> Assign the subject to the student.</a:t>
            </a:r>
          </a:p>
          <a:p>
            <a:pPr lvl="3">
              <a:buFont typeface="Wingdings" panose="05000000000000000000" pitchFamily="2" charset="2"/>
              <a:buNone/>
            </a:pPr>
            <a:endParaRPr lang="en-US" altLang="en-US" dirty="0">
              <a:solidFill>
                <a:srgbClr val="438E00"/>
              </a:solidFill>
            </a:endParaRPr>
          </a:p>
        </p:txBody>
      </p:sp>
    </p:spTree>
    <p:extLst>
      <p:ext uri="{BB962C8B-B14F-4D97-AF65-F5344CB8AC3E}">
        <p14:creationId xmlns:p14="http://schemas.microsoft.com/office/powerpoint/2010/main" val="1459369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Use Case</a:t>
            </a:r>
            <a:r>
              <a:rPr lang="en-US" altLang="en-US" sz="2600" kern="1200" dirty="0">
                <a:solidFill>
                  <a:srgbClr val="FFFFFF"/>
                </a:solidFill>
                <a:latin typeface="+mj-lt"/>
                <a:ea typeface="+mj-ea"/>
                <a:cs typeface="+mj-cs"/>
              </a:rPr>
              <a:t> Diagram</a:t>
            </a:r>
          </a:p>
        </p:txBody>
      </p:sp>
      <p:pic>
        <p:nvPicPr>
          <p:cNvPr id="7" name="Picture 1027" descr="C:\MyFiles\UML\UML Logo Small.gif">
            <a:extLst>
              <a:ext uri="{FF2B5EF4-FFF2-40B4-BE49-F238E27FC236}">
                <a16:creationId xmlns:a16="http://schemas.microsoft.com/office/drawing/2014/main" id="{A957FEB4-059B-4106-990D-87B7DE0F5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F28B81F6-1242-4A0C-B5F0-B203817F0A23}"/>
              </a:ext>
            </a:extLst>
          </p:cNvPr>
          <p:cNvSpPr txBox="1">
            <a:spLocks noChangeArrowheads="1"/>
          </p:cNvSpPr>
          <p:nvPr/>
        </p:nvSpPr>
        <p:spPr>
          <a:xfrm>
            <a:off x="5465131" y="420210"/>
            <a:ext cx="2554607"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effectLst>
                  <a:outerShdw blurRad="38100" dist="38100" dir="2700000" algn="tl">
                    <a:srgbClr val="000000">
                      <a:alpha val="43137"/>
                    </a:srgbClr>
                  </a:outerShdw>
                </a:effectLst>
              </a:rPr>
              <a:t>Scenarios</a:t>
            </a:r>
          </a:p>
        </p:txBody>
      </p:sp>
      <p:sp>
        <p:nvSpPr>
          <p:cNvPr id="8" name="Rectangle 3">
            <a:extLst>
              <a:ext uri="{FF2B5EF4-FFF2-40B4-BE49-F238E27FC236}">
                <a16:creationId xmlns:a16="http://schemas.microsoft.com/office/drawing/2014/main" id="{6B901EBC-8040-406F-9DD4-E97C26885B9E}"/>
              </a:ext>
            </a:extLst>
          </p:cNvPr>
          <p:cNvSpPr txBox="1">
            <a:spLocks noChangeArrowheads="1"/>
          </p:cNvSpPr>
          <p:nvPr/>
        </p:nvSpPr>
        <p:spPr>
          <a:xfrm>
            <a:off x="3474720" y="2074363"/>
            <a:ext cx="8077200" cy="4456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Each scenario has a sequence of steps.</a:t>
            </a:r>
          </a:p>
          <a:p>
            <a:pPr lvl="1"/>
            <a:r>
              <a:rPr lang="en-US" altLang="en-US" dirty="0"/>
              <a:t>Scenario 2 : Enrolling fails since the student is already enrolled in 10 subjects.</a:t>
            </a:r>
          </a:p>
          <a:p>
            <a:pPr lvl="2"/>
            <a:r>
              <a:rPr lang="en-US" altLang="en-US" sz="2400" dirty="0"/>
              <a:t>Student chooses the “enroll subject” action.</a:t>
            </a:r>
          </a:p>
          <a:p>
            <a:pPr lvl="2"/>
            <a:r>
              <a:rPr lang="en-US" altLang="en-US" sz="2400" dirty="0"/>
              <a:t>Check the student has enrolled in less than 10 subjects.</a:t>
            </a:r>
          </a:p>
          <a:p>
            <a:pPr lvl="2"/>
            <a:r>
              <a:rPr lang="en-US" altLang="en-US" sz="2400" dirty="0"/>
              <a:t> Return an error message to the student.</a:t>
            </a:r>
          </a:p>
        </p:txBody>
      </p:sp>
    </p:spTree>
    <p:extLst>
      <p:ext uri="{BB962C8B-B14F-4D97-AF65-F5344CB8AC3E}">
        <p14:creationId xmlns:p14="http://schemas.microsoft.com/office/powerpoint/2010/main" val="38478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72076FD1-B964-4CD3-B536-1FDBE9C2C353}"/>
              </a:ext>
            </a:extLst>
          </p:cNvPr>
          <p:cNvSpPr txBox="1">
            <a:spLocks noChangeArrowheads="1"/>
          </p:cNvSpPr>
          <p:nvPr/>
        </p:nvSpPr>
        <p:spPr>
          <a:xfrm>
            <a:off x="6528293" y="2138290"/>
            <a:ext cx="3150279" cy="4194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en-US" sz="3200" dirty="0"/>
              <a:t>Things (entities)</a:t>
            </a:r>
            <a:endParaRPr lang="ru-RU" altLang="en-US" sz="3200" dirty="0"/>
          </a:p>
          <a:p>
            <a:pPr>
              <a:buFont typeface="Wingdings" panose="05000000000000000000" pitchFamily="2" charset="2"/>
              <a:buChar char="Ø"/>
            </a:pPr>
            <a:r>
              <a:rPr lang="en-US" altLang="en-US" sz="3200" dirty="0"/>
              <a:t>Relationships</a:t>
            </a:r>
            <a:endParaRPr lang="ru-RU" altLang="en-US" sz="3200" dirty="0"/>
          </a:p>
          <a:p>
            <a:pPr>
              <a:buFont typeface="Wingdings" panose="05000000000000000000" pitchFamily="2" charset="2"/>
              <a:buChar char="Ø"/>
            </a:pPr>
            <a:r>
              <a:rPr lang="en-US" altLang="en-US" sz="3200" dirty="0"/>
              <a:t>Diagrams</a:t>
            </a:r>
            <a:endParaRPr lang="ru-RU" altLang="en-US" sz="3200" dirty="0"/>
          </a:p>
          <a:p>
            <a:endParaRPr lang="ru-RU" altLang="en-US" sz="6000" dirty="0"/>
          </a:p>
        </p:txBody>
      </p:sp>
      <p:sp>
        <p:nvSpPr>
          <p:cNvPr id="9" name="Rectangle 2">
            <a:extLst>
              <a:ext uri="{FF2B5EF4-FFF2-40B4-BE49-F238E27FC236}">
                <a16:creationId xmlns:a16="http://schemas.microsoft.com/office/drawing/2014/main" id="{6281779A-56D8-4F42-B14C-E1B459901937}"/>
              </a:ext>
            </a:extLst>
          </p:cNvPr>
          <p:cNvSpPr txBox="1">
            <a:spLocks noChangeArrowheads="1"/>
          </p:cNvSpPr>
          <p:nvPr/>
        </p:nvSpPr>
        <p:spPr>
          <a:xfrm>
            <a:off x="5826272" y="845209"/>
            <a:ext cx="6248400" cy="487363"/>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effectLst>
                  <a:outerShdw blurRad="38100" dist="38100" dir="2700000" algn="tl">
                    <a:srgbClr val="000000">
                      <a:alpha val="43137"/>
                    </a:srgbClr>
                  </a:outerShdw>
                </a:effectLst>
              </a:rPr>
              <a:t>Building Blocks of the UML</a:t>
            </a:r>
            <a:endParaRPr lang="ru-RU"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644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6281779A-56D8-4F42-B14C-E1B459901937}"/>
              </a:ext>
            </a:extLst>
          </p:cNvPr>
          <p:cNvSpPr txBox="1">
            <a:spLocks noChangeArrowheads="1"/>
          </p:cNvSpPr>
          <p:nvPr/>
        </p:nvSpPr>
        <p:spPr>
          <a:xfrm>
            <a:off x="6599557" y="643467"/>
            <a:ext cx="3669420" cy="487363"/>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effectLst>
                  <a:outerShdw blurRad="38100" dist="38100" dir="2700000" algn="tl">
                    <a:srgbClr val="000000">
                      <a:alpha val="43137"/>
                    </a:srgbClr>
                  </a:outerShdw>
                </a:effectLst>
              </a:rPr>
              <a:t>Entities of the UML</a:t>
            </a:r>
            <a:endParaRPr lang="ru-RU" altLang="en-US" b="1" dirty="0">
              <a:effectLst>
                <a:outerShdw blurRad="38100" dist="38100" dir="2700000" algn="tl">
                  <a:srgbClr val="000000">
                    <a:alpha val="43137"/>
                  </a:srgbClr>
                </a:outerShdw>
              </a:effectLst>
            </a:endParaRPr>
          </a:p>
        </p:txBody>
      </p:sp>
      <p:sp>
        <p:nvSpPr>
          <p:cNvPr id="10" name="Rectangle 3">
            <a:extLst>
              <a:ext uri="{FF2B5EF4-FFF2-40B4-BE49-F238E27FC236}">
                <a16:creationId xmlns:a16="http://schemas.microsoft.com/office/drawing/2014/main" id="{10E8BF1A-0ED3-4BBA-9B12-0EF0AB9C5752}"/>
              </a:ext>
            </a:extLst>
          </p:cNvPr>
          <p:cNvSpPr txBox="1">
            <a:spLocks noChangeArrowheads="1"/>
          </p:cNvSpPr>
          <p:nvPr/>
        </p:nvSpPr>
        <p:spPr>
          <a:xfrm>
            <a:off x="4898990" y="1516787"/>
            <a:ext cx="7070554" cy="44960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defRPr/>
            </a:pPr>
            <a:r>
              <a:rPr lang="en-US" sz="2400" dirty="0"/>
              <a:t>Entities are the elements of models. </a:t>
            </a:r>
          </a:p>
          <a:p>
            <a:pPr>
              <a:buFont typeface="Wingdings" panose="05000000000000000000" pitchFamily="2" charset="2"/>
              <a:buChar char="Ø"/>
              <a:defRPr/>
            </a:pPr>
            <a:r>
              <a:rPr lang="en-US" sz="2400" dirty="0"/>
              <a:t>All UML entities can be divided into: </a:t>
            </a:r>
          </a:p>
          <a:p>
            <a:pPr lvl="1">
              <a:buFont typeface="Wingdings" panose="05000000000000000000" pitchFamily="2" charset="2"/>
              <a:buChar char="v"/>
              <a:defRPr/>
            </a:pPr>
            <a:r>
              <a:rPr lang="en-US" b="1" dirty="0">
                <a:effectLst>
                  <a:outerShdw blurRad="38100" dist="38100" dir="2700000" algn="tl">
                    <a:srgbClr val="000000">
                      <a:alpha val="43137"/>
                    </a:srgbClr>
                  </a:outerShdw>
                </a:effectLst>
              </a:rPr>
              <a:t>structural entities </a:t>
            </a:r>
            <a:r>
              <a:rPr lang="en-US" dirty="0"/>
              <a:t>- nouns UML models, such as class, interface, cooperation, precedent, the active class, component, unit, </a:t>
            </a:r>
          </a:p>
          <a:p>
            <a:pPr lvl="1">
              <a:buFont typeface="Wingdings" panose="05000000000000000000" pitchFamily="2" charset="2"/>
              <a:buChar char="v"/>
              <a:defRPr/>
            </a:pPr>
            <a:r>
              <a:rPr lang="en-US" b="1" dirty="0">
                <a:effectLst>
                  <a:outerShdw blurRad="38100" dist="38100" dir="2700000" algn="tl">
                    <a:srgbClr val="000000">
                      <a:alpha val="43137"/>
                    </a:srgbClr>
                  </a:outerShdw>
                </a:effectLst>
              </a:rPr>
              <a:t>behavioral entities </a:t>
            </a:r>
            <a:r>
              <a:rPr lang="en-US" dirty="0"/>
              <a:t>- verbs UML models, such as interaction, activity, machines; grouping the essence of the package that is used for grouping semantically related elements of the model in forming a single whole modules; </a:t>
            </a:r>
          </a:p>
          <a:p>
            <a:pPr lvl="1">
              <a:buFont typeface="Wingdings" panose="05000000000000000000" pitchFamily="2" charset="2"/>
              <a:buChar char="v"/>
              <a:defRPr/>
            </a:pPr>
            <a:r>
              <a:rPr lang="en-US" b="1" dirty="0">
                <a:effectLst>
                  <a:outerShdw blurRad="38100" dist="38100" dir="2700000" algn="tl">
                    <a:srgbClr val="000000">
                      <a:alpha val="43137"/>
                    </a:srgbClr>
                  </a:outerShdw>
                </a:effectLst>
              </a:rPr>
              <a:t>summary entity </a:t>
            </a:r>
            <a:r>
              <a:rPr lang="en-US" dirty="0"/>
              <a:t>- note, which can be added to the model to record specific information, very much like the sticker.</a:t>
            </a:r>
            <a:endParaRPr lang="ru-RU" dirty="0"/>
          </a:p>
        </p:txBody>
      </p:sp>
    </p:spTree>
    <p:extLst>
      <p:ext uri="{BB962C8B-B14F-4D97-AF65-F5344CB8AC3E}">
        <p14:creationId xmlns:p14="http://schemas.microsoft.com/office/powerpoint/2010/main" val="178740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6281779A-56D8-4F42-B14C-E1B459901937}"/>
              </a:ext>
            </a:extLst>
          </p:cNvPr>
          <p:cNvSpPr txBox="1">
            <a:spLocks noChangeArrowheads="1"/>
          </p:cNvSpPr>
          <p:nvPr/>
        </p:nvSpPr>
        <p:spPr>
          <a:xfrm>
            <a:off x="5614681" y="643467"/>
            <a:ext cx="5400322" cy="487363"/>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effectLst>
                  <a:outerShdw blurRad="38100" dist="38100" dir="2700000" algn="tl">
                    <a:srgbClr val="000000">
                      <a:alpha val="43137"/>
                    </a:srgbClr>
                  </a:outerShdw>
                </a:effectLst>
              </a:rPr>
              <a:t>Structural Entities of the UML</a:t>
            </a:r>
            <a:endParaRPr lang="ru-RU" altLang="en-US" b="1" dirty="0">
              <a:effectLst>
                <a:outerShdw blurRad="38100" dist="38100" dir="2700000" algn="tl">
                  <a:srgbClr val="000000">
                    <a:alpha val="43137"/>
                  </a:srgbClr>
                </a:outerShdw>
              </a:effectLst>
            </a:endParaRPr>
          </a:p>
        </p:txBody>
      </p:sp>
      <p:sp>
        <p:nvSpPr>
          <p:cNvPr id="10" name="Rectangle 3">
            <a:extLst>
              <a:ext uri="{FF2B5EF4-FFF2-40B4-BE49-F238E27FC236}">
                <a16:creationId xmlns:a16="http://schemas.microsoft.com/office/drawing/2014/main" id="{10E8BF1A-0ED3-4BBA-9B12-0EF0AB9C5752}"/>
              </a:ext>
            </a:extLst>
          </p:cNvPr>
          <p:cNvSpPr txBox="1">
            <a:spLocks noChangeArrowheads="1"/>
          </p:cNvSpPr>
          <p:nvPr/>
        </p:nvSpPr>
        <p:spPr>
          <a:xfrm>
            <a:off x="4898990" y="1516787"/>
            <a:ext cx="7070554" cy="44960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en-US" dirty="0"/>
              <a:t>Structural entities are the nouns of UML models. These are the mostly static parts of a model, representing elements that are either conceptual or physical.</a:t>
            </a:r>
          </a:p>
          <a:p>
            <a:pPr lvl="1">
              <a:buFont typeface="Wingdings" panose="05000000000000000000" pitchFamily="2" charset="2"/>
              <a:buChar char="v"/>
            </a:pPr>
            <a:r>
              <a:rPr lang="en-US" altLang="en-US" sz="3200" dirty="0"/>
              <a:t>Class</a:t>
            </a:r>
          </a:p>
          <a:p>
            <a:pPr lvl="1">
              <a:buFont typeface="Wingdings" panose="05000000000000000000" pitchFamily="2" charset="2"/>
              <a:buChar char="v"/>
            </a:pPr>
            <a:r>
              <a:rPr lang="en-US" altLang="en-US" sz="3200" dirty="0"/>
              <a:t>Interface</a:t>
            </a:r>
          </a:p>
          <a:p>
            <a:pPr lvl="1">
              <a:buFont typeface="Wingdings" panose="05000000000000000000" pitchFamily="2" charset="2"/>
              <a:buChar char="v"/>
            </a:pPr>
            <a:r>
              <a:rPr lang="en-US" altLang="en-US" sz="3200" dirty="0"/>
              <a:t>Collaboration</a:t>
            </a:r>
          </a:p>
          <a:p>
            <a:pPr lvl="1">
              <a:buFont typeface="Wingdings" panose="05000000000000000000" pitchFamily="2" charset="2"/>
              <a:buChar char="v"/>
            </a:pPr>
            <a:r>
              <a:rPr lang="en-US" altLang="en-US" sz="3200" dirty="0"/>
              <a:t>Use case</a:t>
            </a:r>
          </a:p>
        </p:txBody>
      </p:sp>
    </p:spTree>
    <p:extLst>
      <p:ext uri="{BB962C8B-B14F-4D97-AF65-F5344CB8AC3E}">
        <p14:creationId xmlns:p14="http://schemas.microsoft.com/office/powerpoint/2010/main" val="292417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6281779A-56D8-4F42-B14C-E1B459901937}"/>
              </a:ext>
            </a:extLst>
          </p:cNvPr>
          <p:cNvSpPr txBox="1">
            <a:spLocks noChangeArrowheads="1"/>
          </p:cNvSpPr>
          <p:nvPr/>
        </p:nvSpPr>
        <p:spPr>
          <a:xfrm>
            <a:off x="5734106" y="639820"/>
            <a:ext cx="5400322" cy="487363"/>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effectLst>
                  <a:outerShdw blurRad="38100" dist="38100" dir="2700000" algn="tl">
                    <a:srgbClr val="000000">
                      <a:alpha val="43137"/>
                    </a:srgbClr>
                  </a:outerShdw>
                </a:effectLst>
              </a:rPr>
              <a:t>Relationships in UML</a:t>
            </a:r>
            <a:endParaRPr lang="ru-RU" altLang="en-US" b="1" dirty="0">
              <a:effectLst>
                <a:outerShdw blurRad="38100" dist="38100" dir="2700000" algn="tl">
                  <a:srgbClr val="000000">
                    <a:alpha val="43137"/>
                  </a:srgbClr>
                </a:outerShdw>
              </a:effectLst>
            </a:endParaRPr>
          </a:p>
        </p:txBody>
      </p:sp>
      <p:sp>
        <p:nvSpPr>
          <p:cNvPr id="10" name="Rectangle 3">
            <a:extLst>
              <a:ext uri="{FF2B5EF4-FFF2-40B4-BE49-F238E27FC236}">
                <a16:creationId xmlns:a16="http://schemas.microsoft.com/office/drawing/2014/main" id="{10E8BF1A-0ED3-4BBA-9B12-0EF0AB9C5752}"/>
              </a:ext>
            </a:extLst>
          </p:cNvPr>
          <p:cNvSpPr txBox="1">
            <a:spLocks noChangeArrowheads="1"/>
          </p:cNvSpPr>
          <p:nvPr/>
        </p:nvSpPr>
        <p:spPr>
          <a:xfrm>
            <a:off x="4898990" y="1516787"/>
            <a:ext cx="7070554" cy="44960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en-US" dirty="0"/>
              <a:t>Dependency</a:t>
            </a:r>
            <a:endParaRPr lang="ru-RU" altLang="en-US" dirty="0"/>
          </a:p>
          <a:p>
            <a:pPr>
              <a:buFont typeface="Wingdings" panose="05000000000000000000" pitchFamily="2" charset="2"/>
              <a:buChar char="Ø"/>
            </a:pPr>
            <a:r>
              <a:rPr lang="en-US" altLang="en-US" dirty="0"/>
              <a:t>Association</a:t>
            </a:r>
            <a:endParaRPr lang="ru-RU" altLang="en-US" dirty="0"/>
          </a:p>
          <a:p>
            <a:pPr>
              <a:buFont typeface="Wingdings" panose="05000000000000000000" pitchFamily="2" charset="2"/>
              <a:buChar char="Ø"/>
            </a:pPr>
            <a:r>
              <a:rPr lang="en-US" altLang="en-US" dirty="0"/>
              <a:t>Generalization</a:t>
            </a:r>
            <a:endParaRPr lang="ru-RU" altLang="en-US" dirty="0"/>
          </a:p>
          <a:p>
            <a:pPr>
              <a:buFont typeface="Wingdings" panose="05000000000000000000" pitchFamily="2" charset="2"/>
              <a:buChar char="Ø"/>
            </a:pPr>
            <a:r>
              <a:rPr lang="en-US" altLang="en-US" dirty="0"/>
              <a:t>Realization</a:t>
            </a:r>
            <a:endParaRPr lang="ru-RU" altLang="en-US" dirty="0"/>
          </a:p>
        </p:txBody>
      </p:sp>
    </p:spTree>
    <p:extLst>
      <p:ext uri="{BB962C8B-B14F-4D97-AF65-F5344CB8AC3E}">
        <p14:creationId xmlns:p14="http://schemas.microsoft.com/office/powerpoint/2010/main" val="260489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2332BA3-1B1A-4CE2-AFCB-E9DF5E222C7B}"/>
              </a:ext>
            </a:extLst>
          </p:cNvPr>
          <p:cNvSpPr/>
          <p:nvPr/>
        </p:nvSpPr>
        <p:spPr>
          <a:xfrm>
            <a:off x="112542" y="3527474"/>
            <a:ext cx="4431323" cy="322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6CB9A79-E3B4-4200-9683-1666FBEDD10E}"/>
              </a:ext>
            </a:extLst>
          </p:cNvPr>
          <p:cNvSpPr txBox="1">
            <a:spLocks/>
          </p:cNvSpPr>
          <p:nvPr/>
        </p:nvSpPr>
        <p:spPr>
          <a:xfrm>
            <a:off x="244694" y="643467"/>
            <a:ext cx="415849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a:solidFill>
                  <a:schemeClr val="bg1"/>
                </a:solidFill>
                <a:effectLst>
                  <a:outerShdw blurRad="38100" dist="38100" dir="2700000" algn="tl">
                    <a:srgbClr val="000000">
                      <a:alpha val="43137"/>
                    </a:srgbClr>
                  </a:outerShdw>
                </a:effectLst>
                <a:latin typeface="Arial Black" panose="020B0A04020102020204" pitchFamily="34" charset="0"/>
              </a:rPr>
              <a:t>Software Design</a:t>
            </a:r>
          </a:p>
          <a:p>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Modeling</a:t>
            </a:r>
          </a:p>
        </p:txBody>
      </p:sp>
      <p:pic>
        <p:nvPicPr>
          <p:cNvPr id="9218" name="Picture 2" descr="Image result for uml image">
            <a:extLst>
              <a:ext uri="{FF2B5EF4-FFF2-40B4-BE49-F238E27FC236}">
                <a16:creationId xmlns:a16="http://schemas.microsoft.com/office/drawing/2014/main" id="{8B3C2502-B5E5-41CF-B4D1-D51E52D1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3527474"/>
            <a:ext cx="4440732" cy="32250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6281779A-56D8-4F42-B14C-E1B459901937}"/>
              </a:ext>
            </a:extLst>
          </p:cNvPr>
          <p:cNvSpPr txBox="1">
            <a:spLocks noChangeArrowheads="1"/>
          </p:cNvSpPr>
          <p:nvPr/>
        </p:nvSpPr>
        <p:spPr>
          <a:xfrm>
            <a:off x="5714663" y="125014"/>
            <a:ext cx="5400322" cy="487363"/>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effectLst>
                  <a:outerShdw blurRad="38100" dist="38100" dir="2700000" algn="tl">
                    <a:srgbClr val="000000">
                      <a:alpha val="43137"/>
                    </a:srgbClr>
                  </a:outerShdw>
                </a:effectLst>
              </a:rPr>
              <a:t>Relationships in UML</a:t>
            </a:r>
            <a:endParaRPr lang="ru-RU" altLang="en-US" b="1" dirty="0">
              <a:effectLst>
                <a:outerShdw blurRad="38100" dist="38100" dir="2700000" algn="tl">
                  <a:srgbClr val="000000">
                    <a:alpha val="43137"/>
                  </a:srgbClr>
                </a:outerShdw>
              </a:effectLst>
            </a:endParaRPr>
          </a:p>
        </p:txBody>
      </p:sp>
      <p:graphicFrame>
        <p:nvGraphicFramePr>
          <p:cNvPr id="11" name="Таблица 1">
            <a:extLst>
              <a:ext uri="{FF2B5EF4-FFF2-40B4-BE49-F238E27FC236}">
                <a16:creationId xmlns:a16="http://schemas.microsoft.com/office/drawing/2014/main" id="{5AB0F698-CC47-4A2C-984A-89D4B36E90B8}"/>
              </a:ext>
            </a:extLst>
          </p:cNvPr>
          <p:cNvGraphicFramePr>
            <a:graphicFrameLocks noGrp="1"/>
          </p:cNvGraphicFramePr>
          <p:nvPr>
            <p:extLst>
              <p:ext uri="{D42A27DB-BD31-4B8C-83A1-F6EECF244321}">
                <p14:modId xmlns:p14="http://schemas.microsoft.com/office/powerpoint/2010/main" val="518451877"/>
              </p:ext>
            </p:extLst>
          </p:nvPr>
        </p:nvGraphicFramePr>
        <p:xfrm>
          <a:off x="4750191" y="612377"/>
          <a:ext cx="7329267" cy="5689464"/>
        </p:xfrm>
        <a:graphic>
          <a:graphicData uri="http://schemas.openxmlformats.org/drawingml/2006/table">
            <a:tbl>
              <a:tblPr firstRow="1" bandRow="1">
                <a:tableStyleId>{5C22544A-7EE6-4342-B048-85BDC9FD1C3A}</a:tableStyleId>
              </a:tblPr>
              <a:tblGrid>
                <a:gridCol w="1365796">
                  <a:extLst>
                    <a:ext uri="{9D8B030D-6E8A-4147-A177-3AD203B41FA5}">
                      <a16:colId xmlns:a16="http://schemas.microsoft.com/office/drawing/2014/main" val="20000"/>
                    </a:ext>
                  </a:extLst>
                </a:gridCol>
                <a:gridCol w="2068643">
                  <a:extLst>
                    <a:ext uri="{9D8B030D-6E8A-4147-A177-3AD203B41FA5}">
                      <a16:colId xmlns:a16="http://schemas.microsoft.com/office/drawing/2014/main" val="20001"/>
                    </a:ext>
                  </a:extLst>
                </a:gridCol>
                <a:gridCol w="3894828">
                  <a:extLst>
                    <a:ext uri="{9D8B030D-6E8A-4147-A177-3AD203B41FA5}">
                      <a16:colId xmlns:a16="http://schemas.microsoft.com/office/drawing/2014/main" val="20002"/>
                    </a:ext>
                  </a:extLst>
                </a:gridCol>
              </a:tblGrid>
              <a:tr h="790702">
                <a:tc>
                  <a:txBody>
                    <a:bodyPr/>
                    <a:lstStyle/>
                    <a:p>
                      <a:pPr algn="ctr"/>
                      <a:r>
                        <a:rPr lang="en-US" sz="1800" dirty="0"/>
                        <a:t>Type of relationship</a:t>
                      </a:r>
                      <a:endParaRPr lang="ru-RU" sz="1800" dirty="0"/>
                    </a:p>
                  </a:txBody>
                  <a:tcPr marL="91439" marR="91439" marT="45708" marB="45708"/>
                </a:tc>
                <a:tc>
                  <a:txBody>
                    <a:bodyPr/>
                    <a:lstStyle/>
                    <a:p>
                      <a:pPr algn="ctr"/>
                      <a:r>
                        <a:rPr lang="en-US" sz="1800" dirty="0"/>
                        <a:t>UML syntax</a:t>
                      </a:r>
                    </a:p>
                    <a:p>
                      <a:pPr algn="ctr"/>
                      <a:r>
                        <a:rPr lang="en-US" sz="1800" dirty="0"/>
                        <a:t>Source – Target</a:t>
                      </a:r>
                      <a:endParaRPr lang="ru-RU" sz="1800" dirty="0"/>
                    </a:p>
                  </a:txBody>
                  <a:tcPr marL="91439" marR="91439" marT="45708" marB="45708"/>
                </a:tc>
                <a:tc>
                  <a:txBody>
                    <a:bodyPr/>
                    <a:lstStyle/>
                    <a:p>
                      <a:pPr algn="ctr"/>
                      <a:r>
                        <a:rPr lang="en-US" sz="1800" dirty="0"/>
                        <a:t>Semantics</a:t>
                      </a:r>
                      <a:endParaRPr lang="ru-RU" sz="1800" dirty="0"/>
                    </a:p>
                  </a:txBody>
                  <a:tcPr marL="91439" marR="91439" marT="45708" marB="45708"/>
                </a:tc>
                <a:extLst>
                  <a:ext uri="{0D108BD9-81ED-4DB2-BD59-A6C34878D82A}">
                    <a16:rowId xmlns:a16="http://schemas.microsoft.com/office/drawing/2014/main" val="10000"/>
                  </a:ext>
                </a:extLst>
              </a:tr>
              <a:tr h="1220200">
                <a:tc>
                  <a:txBody>
                    <a:bodyPr/>
                    <a:lstStyle/>
                    <a:p>
                      <a:pPr algn="ctr"/>
                      <a:endParaRPr lang="en-US" sz="1800" kern="1200" dirty="0">
                        <a:solidFill>
                          <a:schemeClr val="dk1"/>
                        </a:solidFill>
                        <a:latin typeface="+mn-lt"/>
                        <a:ea typeface="+mn-ea"/>
                        <a:cs typeface="+mn-cs"/>
                      </a:endParaRPr>
                    </a:p>
                    <a:p>
                      <a:pPr algn="ctr"/>
                      <a:r>
                        <a:rPr lang="en-US" sz="1800" kern="1200" dirty="0">
                          <a:solidFill>
                            <a:schemeClr val="dk1"/>
                          </a:solidFill>
                          <a:latin typeface="+mn-lt"/>
                          <a:ea typeface="+mn-ea"/>
                          <a:cs typeface="+mn-cs"/>
                        </a:rPr>
                        <a:t>Dependency</a:t>
                      </a:r>
                      <a:endParaRPr lang="ru-RU" sz="1800" dirty="0"/>
                    </a:p>
                  </a:txBody>
                  <a:tcPr marL="91439" marR="91439" marT="45708" marB="45708"/>
                </a:tc>
                <a:tc>
                  <a:txBody>
                    <a:bodyPr/>
                    <a:lstStyle/>
                    <a:p>
                      <a:pPr algn="ctr"/>
                      <a:endParaRPr lang="ru-RU" sz="1800" dirty="0"/>
                    </a:p>
                  </a:txBody>
                  <a:tcPr marL="91439" marR="91439" marT="45708" marB="45708"/>
                </a:tc>
                <a:tc>
                  <a:txBody>
                    <a:bodyPr/>
                    <a:lstStyle/>
                    <a:p>
                      <a:pPr algn="l"/>
                      <a:r>
                        <a:rPr lang="en-US" sz="1800" dirty="0"/>
                        <a:t>Source element depends on the target element and change last may affect the first.</a:t>
                      </a:r>
                      <a:endParaRPr lang="ru-RU" sz="1800" dirty="0"/>
                    </a:p>
                  </a:txBody>
                  <a:tcPr marL="91439" marR="91439" marT="45708" marB="45708"/>
                </a:tc>
                <a:extLst>
                  <a:ext uri="{0D108BD9-81ED-4DB2-BD59-A6C34878D82A}">
                    <a16:rowId xmlns:a16="http://schemas.microsoft.com/office/drawing/2014/main" val="10001"/>
                  </a:ext>
                </a:extLst>
              </a:tr>
              <a:tr h="1071924">
                <a:tc>
                  <a:txBody>
                    <a:bodyPr/>
                    <a:lstStyle/>
                    <a:p>
                      <a:pPr algn="ctr"/>
                      <a:endParaRPr lang="en-US" sz="1800" kern="1200" dirty="0">
                        <a:solidFill>
                          <a:schemeClr val="dk1"/>
                        </a:solidFill>
                        <a:latin typeface="+mn-lt"/>
                        <a:ea typeface="+mn-ea"/>
                        <a:cs typeface="+mn-cs"/>
                      </a:endParaRPr>
                    </a:p>
                    <a:p>
                      <a:pPr algn="ctr"/>
                      <a:r>
                        <a:rPr lang="en-US" sz="1800" kern="1200" dirty="0">
                          <a:solidFill>
                            <a:schemeClr val="dk1"/>
                          </a:solidFill>
                          <a:latin typeface="+mn-lt"/>
                          <a:ea typeface="+mn-ea"/>
                          <a:cs typeface="+mn-cs"/>
                        </a:rPr>
                        <a:t>Association</a:t>
                      </a:r>
                      <a:endParaRPr lang="ru-RU" sz="1800" dirty="0"/>
                    </a:p>
                  </a:txBody>
                  <a:tcPr marL="91439" marR="91439" marT="45708" marB="45708"/>
                </a:tc>
                <a:tc>
                  <a:txBody>
                    <a:bodyPr/>
                    <a:lstStyle/>
                    <a:p>
                      <a:pPr algn="ctr"/>
                      <a:endParaRPr lang="ru-RU" sz="1800" dirty="0"/>
                    </a:p>
                  </a:txBody>
                  <a:tcPr marL="91439" marR="91439"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Description of the set of relationships between objects.</a:t>
                      </a:r>
                      <a:endParaRPr lang="ru-RU" sz="1800" dirty="0"/>
                    </a:p>
                  </a:txBody>
                  <a:tcPr marL="91439" marR="91439" marT="45708" marB="45708"/>
                </a:tc>
                <a:extLst>
                  <a:ext uri="{0D108BD9-81ED-4DB2-BD59-A6C34878D82A}">
                    <a16:rowId xmlns:a16="http://schemas.microsoft.com/office/drawing/2014/main" val="10002"/>
                  </a:ext>
                </a:extLst>
              </a:tr>
              <a:tr h="1326502">
                <a:tc>
                  <a:txBody>
                    <a:bodyPr/>
                    <a:lstStyle/>
                    <a:p>
                      <a:pPr algn="ctr"/>
                      <a:endParaRPr lang="en-US" sz="1800" dirty="0"/>
                    </a:p>
                    <a:p>
                      <a:pPr algn="ctr"/>
                      <a:r>
                        <a:rPr lang="en-US" sz="1800" dirty="0"/>
                        <a:t>Aggregation</a:t>
                      </a:r>
                      <a:endParaRPr lang="ru-RU" sz="1800" dirty="0"/>
                    </a:p>
                  </a:txBody>
                  <a:tcPr marL="91439" marR="91439" marT="45708" marB="45708"/>
                </a:tc>
                <a:tc>
                  <a:txBody>
                    <a:bodyPr/>
                    <a:lstStyle/>
                    <a:p>
                      <a:pPr algn="ctr"/>
                      <a:endParaRPr lang="ru-RU" sz="1800" dirty="0"/>
                    </a:p>
                  </a:txBody>
                  <a:tcPr marL="91439" marR="91439" marT="45708" marB="45708"/>
                </a:tc>
                <a:tc>
                  <a:txBody>
                    <a:bodyPr/>
                    <a:lstStyle/>
                    <a:p>
                      <a:pPr algn="l"/>
                      <a:r>
                        <a:rPr lang="en-US" sz="1800" dirty="0"/>
                        <a:t>The target element is a part of the source (container) element. But the target </a:t>
                      </a:r>
                      <a:r>
                        <a:rPr lang="en-US" sz="2400" b="1" dirty="0">
                          <a:solidFill>
                            <a:srgbClr val="FF0000"/>
                          </a:solidFill>
                          <a:effectLst>
                            <a:outerShdw blurRad="38100" dist="38100" dir="2700000" algn="tl">
                              <a:srgbClr val="000000">
                                <a:alpha val="43137"/>
                              </a:srgbClr>
                            </a:outerShdw>
                          </a:effectLst>
                        </a:rPr>
                        <a:t>can</a:t>
                      </a:r>
                      <a:r>
                        <a:rPr lang="en-US" sz="1800" dirty="0"/>
                        <a:t> sustain without the existence of the source (container).</a:t>
                      </a:r>
                      <a:endParaRPr lang="ru-RU" sz="1800" dirty="0"/>
                    </a:p>
                  </a:txBody>
                  <a:tcPr marL="91439" marR="91439" marT="45708" marB="45708"/>
                </a:tc>
                <a:extLst>
                  <a:ext uri="{0D108BD9-81ED-4DB2-BD59-A6C34878D82A}">
                    <a16:rowId xmlns:a16="http://schemas.microsoft.com/office/drawing/2014/main" val="10003"/>
                  </a:ext>
                </a:extLst>
              </a:tr>
              <a:tr h="750338">
                <a:tc>
                  <a:txBody>
                    <a:bodyPr/>
                    <a:lstStyle/>
                    <a:p>
                      <a:pPr algn="ctr"/>
                      <a:endParaRPr lang="en-US" sz="1800" dirty="0"/>
                    </a:p>
                    <a:p>
                      <a:pPr algn="ctr"/>
                      <a:r>
                        <a:rPr lang="en-US" sz="1800" dirty="0"/>
                        <a:t>Composition</a:t>
                      </a:r>
                      <a:endParaRPr lang="ru-RU" sz="1800" dirty="0"/>
                    </a:p>
                  </a:txBody>
                  <a:tcPr marL="91439" marR="91439" marT="45708" marB="45708"/>
                </a:tc>
                <a:tc>
                  <a:txBody>
                    <a:bodyPr/>
                    <a:lstStyle/>
                    <a:p>
                      <a:pPr algn="ctr"/>
                      <a:endParaRPr lang="ru-RU" sz="1800" dirty="0"/>
                    </a:p>
                  </a:txBody>
                  <a:tcPr marL="91439" marR="91439" marT="45708" marB="45708"/>
                </a:tc>
                <a:tc>
                  <a:txBody>
                    <a:bodyPr/>
                    <a:lstStyle/>
                    <a:p>
                      <a:pPr algn="l"/>
                      <a:r>
                        <a:rPr lang="en-US" sz="1800" dirty="0"/>
                        <a:t>The target element is a part of the source (container) element. But the </a:t>
                      </a:r>
                      <a:r>
                        <a:rPr lang="en-US" sz="1800" b="0" dirty="0">
                          <a:solidFill>
                            <a:schemeClr val="tx1"/>
                          </a:solidFill>
                          <a:effectLst/>
                        </a:rPr>
                        <a:t>target </a:t>
                      </a:r>
                      <a:r>
                        <a:rPr lang="en-US" sz="2400" b="1" dirty="0">
                          <a:solidFill>
                            <a:srgbClr val="FF0000"/>
                          </a:solidFill>
                          <a:effectLst>
                            <a:outerShdw blurRad="38100" dist="38100" dir="2700000" algn="tl">
                              <a:srgbClr val="000000">
                                <a:alpha val="43137"/>
                              </a:srgbClr>
                            </a:outerShdw>
                          </a:effectLst>
                        </a:rPr>
                        <a:t>can’t</a:t>
                      </a:r>
                      <a:r>
                        <a:rPr lang="en-US" sz="1800" b="0" dirty="0">
                          <a:solidFill>
                            <a:schemeClr val="tx1"/>
                          </a:solidFill>
                          <a:effectLst/>
                        </a:rPr>
                        <a:t> sustain without the existence of the source (container).</a:t>
                      </a:r>
                      <a:endParaRPr lang="ru-RU" sz="1800" b="0" dirty="0">
                        <a:solidFill>
                          <a:schemeClr val="tx1"/>
                        </a:solidFill>
                        <a:effectLst/>
                      </a:endParaRPr>
                    </a:p>
                  </a:txBody>
                  <a:tcPr marL="91439" marR="91439" marT="45708" marB="45708"/>
                </a:tc>
                <a:extLst>
                  <a:ext uri="{0D108BD9-81ED-4DB2-BD59-A6C34878D82A}">
                    <a16:rowId xmlns:a16="http://schemas.microsoft.com/office/drawing/2014/main" val="10004"/>
                  </a:ext>
                </a:extLst>
              </a:tr>
            </a:tbl>
          </a:graphicData>
        </a:graphic>
      </p:graphicFrame>
      <p:pic>
        <p:nvPicPr>
          <p:cNvPr id="12" name="Picture 2">
            <a:extLst>
              <a:ext uri="{FF2B5EF4-FFF2-40B4-BE49-F238E27FC236}">
                <a16:creationId xmlns:a16="http://schemas.microsoft.com/office/drawing/2014/main" id="{E3C9A59E-5040-4412-B01F-0B4BAE2A1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661" y="1753205"/>
            <a:ext cx="127606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a:extLst>
              <a:ext uri="{FF2B5EF4-FFF2-40B4-BE49-F238E27FC236}">
                <a16:creationId xmlns:a16="http://schemas.microsoft.com/office/drawing/2014/main" id="{D62E5FED-771C-4912-9321-B392EB37D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6661" y="2884508"/>
            <a:ext cx="127606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8E707997-1F41-4D68-878A-D78ECD1E10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6661" y="4025336"/>
            <a:ext cx="130836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a:extLst>
              <a:ext uri="{FF2B5EF4-FFF2-40B4-BE49-F238E27FC236}">
                <a16:creationId xmlns:a16="http://schemas.microsoft.com/office/drawing/2014/main" id="{51733C17-94D7-4ED4-BBAB-93E8965FA5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736" y="5304276"/>
            <a:ext cx="130029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1469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1464</Words>
  <Application>Microsoft Office PowerPoint</Application>
  <PresentationFormat>Widescreen</PresentationFormat>
  <Paragraphs>278</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 Black</vt:lpstr>
      <vt:lpstr>Calibri</vt:lpstr>
      <vt:lpstr>Calibri Light</vt:lpstr>
      <vt:lpstr>Consolas</vt:lpstr>
      <vt:lpstr>Tahoma</vt:lpstr>
      <vt:lpstr>Times New Roman</vt:lpstr>
      <vt:lpstr>Wingdings</vt:lpstr>
      <vt:lpstr>Office Theme</vt:lpstr>
      <vt:lpstr>Software Engineering UML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Diagrams in the UML</vt:lpstr>
      <vt:lpstr>Diagrams in the UML</vt:lpstr>
      <vt:lpstr>Class diagrams</vt:lpstr>
      <vt:lpstr>Class Diagram</vt:lpstr>
      <vt:lpstr>Class Diagram</vt:lpstr>
      <vt:lpstr>Class Diagram</vt:lpstr>
      <vt:lpstr>Class Diagram</vt:lpstr>
      <vt:lpstr>Class Diagram</vt:lpstr>
      <vt:lpstr>Class Diagram</vt:lpstr>
      <vt:lpstr>Class Diagram</vt:lpstr>
      <vt:lpstr>Object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UML Continued</dc:title>
  <dc:creator>sohel sarwar</dc:creator>
  <cp:lastModifiedBy>Avery Peiffer</cp:lastModifiedBy>
  <cp:revision>27</cp:revision>
  <dcterms:created xsi:type="dcterms:W3CDTF">2020-01-21T01:23:56Z</dcterms:created>
  <dcterms:modified xsi:type="dcterms:W3CDTF">2020-06-20T18:52:31Z</dcterms:modified>
</cp:coreProperties>
</file>