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60" r:id="rId2"/>
    <p:sldId id="434" r:id="rId3"/>
    <p:sldId id="429" r:id="rId4"/>
    <p:sldId id="450" r:id="rId5"/>
    <p:sldId id="476" r:id="rId6"/>
    <p:sldId id="449" r:id="rId7"/>
    <p:sldId id="480" r:id="rId8"/>
    <p:sldId id="469" r:id="rId9"/>
    <p:sldId id="481" r:id="rId10"/>
    <p:sldId id="448" r:id="rId11"/>
    <p:sldId id="451" r:id="rId12"/>
    <p:sldId id="468" r:id="rId13"/>
    <p:sldId id="447" r:id="rId14"/>
    <p:sldId id="475" r:id="rId15"/>
    <p:sldId id="474" r:id="rId16"/>
    <p:sldId id="477" r:id="rId17"/>
    <p:sldId id="478" r:id="rId18"/>
    <p:sldId id="430" r:id="rId19"/>
    <p:sldId id="260" r:id="rId20"/>
    <p:sldId id="452" r:id="rId21"/>
    <p:sldId id="482" r:id="rId22"/>
    <p:sldId id="483" r:id="rId23"/>
    <p:sldId id="487" r:id="rId24"/>
    <p:sldId id="488" r:id="rId25"/>
    <p:sldId id="489" r:id="rId26"/>
    <p:sldId id="490" r:id="rId27"/>
    <p:sldId id="485" r:id="rId28"/>
    <p:sldId id="454" r:id="rId29"/>
    <p:sldId id="484" r:id="rId30"/>
    <p:sldId id="455" r:id="rId31"/>
    <p:sldId id="453" r:id="rId32"/>
    <p:sldId id="431" r:id="rId33"/>
    <p:sldId id="464" r:id="rId34"/>
    <p:sldId id="472" r:id="rId35"/>
    <p:sldId id="473" r:id="rId36"/>
    <p:sldId id="470" r:id="rId37"/>
    <p:sldId id="462" r:id="rId38"/>
    <p:sldId id="471" r:id="rId39"/>
    <p:sldId id="465" r:id="rId40"/>
    <p:sldId id="463" r:id="rId41"/>
    <p:sldId id="432" r:id="rId42"/>
    <p:sldId id="456" r:id="rId43"/>
    <p:sldId id="433" r:id="rId44"/>
    <p:sldId id="457" r:id="rId45"/>
    <p:sldId id="458" r:id="rId46"/>
    <p:sldId id="459" r:id="rId47"/>
    <p:sldId id="460" r:id="rId48"/>
    <p:sldId id="46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hel sarwar" initials="ss" lastIdx="1" clrIdx="0">
    <p:extLst>
      <p:ext uri="{19B8F6BF-5375-455C-9EA6-DF929625EA0E}">
        <p15:presenceInfo xmlns:p15="http://schemas.microsoft.com/office/powerpoint/2012/main" userId="sohel sarw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86" d="100"/>
          <a:sy n="86" d="100"/>
        </p:scale>
        <p:origin x="5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31T13:11:12.292" idx="1">
    <p:pos x="6717" y="1914"/>
    <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9E2DF-6E59-4F8C-8AEA-F0CB48A109EF}" type="datetimeFigureOut">
              <a:rPr lang="en-US" smtClean="0"/>
              <a:t>6/20/2020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4652B-DF16-48D8-8EEB-AA982FD4E9EA}" type="slidenum">
              <a:rPr lang="en-US" smtClean="0"/>
              <a:t>‹#›</a:t>
            </a:fld>
            <a:endParaRPr lang="en-US"/>
          </a:p>
        </p:txBody>
      </p:sp>
    </p:spTree>
    <p:extLst>
      <p:ext uri="{BB962C8B-B14F-4D97-AF65-F5344CB8AC3E}">
        <p14:creationId xmlns:p14="http://schemas.microsoft.com/office/powerpoint/2010/main" val="87783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887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2901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0265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295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42689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863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3704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7898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1750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672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90438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389877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4.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png"/><Relationship Id="rId5" Type="http://schemas.openxmlformats.org/officeDocument/2006/relationships/image" Target="../media/image31.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7.xml"/><Relationship Id="rId6" Type="http://schemas.openxmlformats.org/officeDocument/2006/relationships/hyperlink" Target="https://www.visual-paradigm.com/guide/uml-unified-modeling-language/what-is-sequence-diagram/" TargetMode="External"/><Relationship Id="rId5" Type="http://schemas.openxmlformats.org/officeDocument/2006/relationships/image" Target="../media/image4.png"/><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View_mode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en.wikipedia.org/wiki/Use_case" TargetMode="External"/><Relationship Id="rId4" Type="http://schemas.openxmlformats.org/officeDocument/2006/relationships/hyperlink" Target="https://en.wikipedia.org/wiki/Philippe_Kruchten"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Class_diagra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en.wikipedia.org/wiki/Activity_diagram" TargetMode="External"/><Relationship Id="rId4" Type="http://schemas.openxmlformats.org/officeDocument/2006/relationships/hyperlink" Target="https://en.wikipedia.org/wiki/State_diagra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Component_diagram"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en.wikipedia.org/wiki/Deployment_diagram" TargetMode="External"/><Relationship Id="rId4" Type="http://schemas.openxmlformats.org/officeDocument/2006/relationships/hyperlink" Target="https://en.wikipedia.org/wiki/Package_diagra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Use_cas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visual-paradigm.com/guide/uml-unified-modeling-language/what-is-sequence-diagra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visual-paradigm.com/guide/uml-unified-modeling-language/what-is-sequence-diagra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visual-paradigm.com/guide/uml-unified-modeling-language/what-is-sequence-diagram/"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visual-paradigm.com/guide/uml-unified-modeling-language/what-is-sequence-diagram/"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834-3126-47CB-A303-7411133BD795}"/>
              </a:ext>
            </a:extLst>
          </p:cNvPr>
          <p:cNvSpPr>
            <a:spLocks noGrp="1"/>
          </p:cNvSpPr>
          <p:nvPr>
            <p:ph type="ctrTitle"/>
          </p:nvPr>
        </p:nvSpPr>
        <p:spPr>
          <a:xfrm>
            <a:off x="1023257" y="965198"/>
            <a:ext cx="6766078" cy="4927601"/>
          </a:xfrm>
        </p:spPr>
        <p:txBody>
          <a:bodyPr vert="horz" lIns="91440" tIns="45720" rIns="91440" bIns="45720" rtlCol="0" anchor="ctr">
            <a:normAutofit/>
          </a:bodyPr>
          <a:lstStyle/>
          <a:p>
            <a:pPr algn="r"/>
            <a:r>
              <a:rPr lang="en-US" i="1" kern="1200" dirty="0">
                <a:effectLst>
                  <a:outerShdw blurRad="38100" dist="38100" dir="2700000" algn="tl">
                    <a:srgbClr val="000000">
                      <a:alpha val="43137"/>
                    </a:srgbClr>
                  </a:outerShdw>
                </a:effectLst>
                <a:latin typeface="+mj-lt"/>
                <a:ea typeface="+mj-ea"/>
                <a:cs typeface="+mj-cs"/>
              </a:rPr>
              <a:t>Software Engineering</a:t>
            </a:r>
            <a:br>
              <a:rPr lang="en-US" i="1" kern="1200" dirty="0">
                <a:effectLst>
                  <a:outerShdw blurRad="38100" dist="38100" dir="2700000" algn="tl">
                    <a:srgbClr val="000000">
                      <a:alpha val="43137"/>
                    </a:srgbClr>
                  </a:outerShdw>
                </a:effectLst>
                <a:latin typeface="+mj-lt"/>
                <a:ea typeface="+mj-ea"/>
                <a:cs typeface="+mj-cs"/>
              </a:rPr>
            </a:br>
            <a:r>
              <a:rPr lang="en-US" sz="4400" b="1" i="1" kern="1200" dirty="0">
                <a:effectLst>
                  <a:outerShdw blurRad="38100" dist="38100" dir="2700000" algn="tl">
                    <a:srgbClr val="000000">
                      <a:alpha val="43137"/>
                    </a:srgbClr>
                  </a:outerShdw>
                </a:effectLst>
                <a:latin typeface="+mj-lt"/>
                <a:ea typeface="+mj-ea"/>
                <a:cs typeface="+mj-cs"/>
              </a:rPr>
              <a:t>UML Continued</a:t>
            </a:r>
          </a:p>
        </p:txBody>
      </p:sp>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A838B4-23EE-47C4-B701-22082DD54B73}"/>
              </a:ext>
            </a:extLst>
          </p:cNvPr>
          <p:cNvSpPr>
            <a:spLocks noGrp="1"/>
          </p:cNvSpPr>
          <p:nvPr>
            <p:ph type="subTitle" idx="1"/>
          </p:nvPr>
        </p:nvSpPr>
        <p:spPr>
          <a:xfrm>
            <a:off x="8454570" y="965199"/>
            <a:ext cx="3093963" cy="492760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CS 1530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SUMMER 2020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Instructor: Sohel Sarwar</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University of Pittsburgh</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Lecture 6</a:t>
            </a:r>
          </a:p>
        </p:txBody>
      </p:sp>
    </p:spTree>
    <p:extLst>
      <p:ext uri="{BB962C8B-B14F-4D97-AF65-F5344CB8AC3E}">
        <p14:creationId xmlns:p14="http://schemas.microsoft.com/office/powerpoint/2010/main" val="16473050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0" name="Picture 2" descr="Image result for sequence diagram  image">
            <a:extLst>
              <a:ext uri="{FF2B5EF4-FFF2-40B4-BE49-F238E27FC236}">
                <a16:creationId xmlns:a16="http://schemas.microsoft.com/office/drawing/2014/main" id="{F770E053-EA1C-4308-B113-0BC608A98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514" y="1269674"/>
            <a:ext cx="6426200" cy="435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7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descr="Image result for sequence diagram">
            <a:extLst>
              <a:ext uri="{FF2B5EF4-FFF2-40B4-BE49-F238E27FC236}">
                <a16:creationId xmlns:a16="http://schemas.microsoft.com/office/drawing/2014/main" id="{B1AA3944-39F2-42B6-9FCD-6BB16848F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051" y="0"/>
            <a:ext cx="6915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9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id="{E9D0F62F-DD07-4AD2-89F8-BE99C1850A99}"/>
              </a:ext>
            </a:extLst>
          </p:cNvPr>
          <p:cNvSpPr>
            <a:spLocks noChangeArrowheads="1"/>
          </p:cNvSpPr>
          <p:nvPr/>
        </p:nvSpPr>
        <p:spPr bwMode="auto">
          <a:xfrm>
            <a:off x="4870714" y="1655263"/>
            <a:ext cx="1524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u="sng"/>
              <a:t>member:</a:t>
            </a:r>
            <a:br>
              <a:rPr lang="en-US" altLang="en-US" sz="1800" u="sng"/>
            </a:br>
            <a:r>
              <a:rPr lang="en-US" altLang="en-US" sz="1800" u="sng"/>
              <a:t>LibraryMember</a:t>
            </a:r>
          </a:p>
        </p:txBody>
      </p:sp>
      <p:sp>
        <p:nvSpPr>
          <p:cNvPr id="8" name="Line 16">
            <a:extLst>
              <a:ext uri="{FF2B5EF4-FFF2-40B4-BE49-F238E27FC236}">
                <a16:creationId xmlns:a16="http://schemas.microsoft.com/office/drawing/2014/main" id="{B05A35AB-4A87-4B5B-A0A8-1B2FB3C872E5}"/>
              </a:ext>
            </a:extLst>
          </p:cNvPr>
          <p:cNvSpPr>
            <a:spLocks noChangeShapeType="1"/>
          </p:cNvSpPr>
          <p:nvPr/>
        </p:nvSpPr>
        <p:spPr bwMode="auto">
          <a:xfrm>
            <a:off x="5632714" y="2493463"/>
            <a:ext cx="0" cy="2895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 name="Group 39">
            <a:extLst>
              <a:ext uri="{FF2B5EF4-FFF2-40B4-BE49-F238E27FC236}">
                <a16:creationId xmlns:a16="http://schemas.microsoft.com/office/drawing/2014/main" id="{C1E620BE-6E37-4672-83DA-D5447C86BC45}"/>
              </a:ext>
            </a:extLst>
          </p:cNvPr>
          <p:cNvGrpSpPr>
            <a:grpSpLocks/>
          </p:cNvGrpSpPr>
          <p:nvPr/>
        </p:nvGrpSpPr>
        <p:grpSpPr bwMode="auto">
          <a:xfrm>
            <a:off x="7385314" y="1655263"/>
            <a:ext cx="1219200" cy="3733800"/>
            <a:chOff x="2592" y="1392"/>
            <a:chExt cx="768" cy="2352"/>
          </a:xfrm>
        </p:grpSpPr>
        <p:sp>
          <p:nvSpPr>
            <p:cNvPr id="10" name="Rectangle 14">
              <a:extLst>
                <a:ext uri="{FF2B5EF4-FFF2-40B4-BE49-F238E27FC236}">
                  <a16:creationId xmlns:a16="http://schemas.microsoft.com/office/drawing/2014/main" id="{E4AB0379-3752-4EA3-84A8-C6D0319CE20F}"/>
                </a:ext>
              </a:extLst>
            </p:cNvPr>
            <p:cNvSpPr>
              <a:spLocks noChangeArrowheads="1"/>
            </p:cNvSpPr>
            <p:nvPr/>
          </p:nvSpPr>
          <p:spPr bwMode="auto">
            <a:xfrm>
              <a:off x="2592" y="1392"/>
              <a:ext cx="76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u="sng"/>
                <a:t>book:Book</a:t>
              </a:r>
            </a:p>
          </p:txBody>
        </p:sp>
        <p:sp>
          <p:nvSpPr>
            <p:cNvPr id="11" name="Line 17">
              <a:extLst>
                <a:ext uri="{FF2B5EF4-FFF2-40B4-BE49-F238E27FC236}">
                  <a16:creationId xmlns:a16="http://schemas.microsoft.com/office/drawing/2014/main" id="{DE769181-87A1-4D9D-ACD8-1CE87413B0EE}"/>
                </a:ext>
              </a:extLst>
            </p:cNvPr>
            <p:cNvSpPr>
              <a:spLocks noChangeShapeType="1"/>
            </p:cNvSpPr>
            <p:nvPr/>
          </p:nvSpPr>
          <p:spPr bwMode="auto">
            <a:xfrm>
              <a:off x="2976"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41">
            <a:extLst>
              <a:ext uri="{FF2B5EF4-FFF2-40B4-BE49-F238E27FC236}">
                <a16:creationId xmlns:a16="http://schemas.microsoft.com/office/drawing/2014/main" id="{0EDF4517-012E-4CC6-AC2E-D3DE234D5AFC}"/>
              </a:ext>
            </a:extLst>
          </p:cNvPr>
          <p:cNvGrpSpPr>
            <a:grpSpLocks/>
          </p:cNvGrpSpPr>
          <p:nvPr/>
        </p:nvGrpSpPr>
        <p:grpSpPr bwMode="auto">
          <a:xfrm>
            <a:off x="9518914" y="1655263"/>
            <a:ext cx="1219200" cy="3733800"/>
            <a:chOff x="3744" y="1392"/>
            <a:chExt cx="768" cy="2352"/>
          </a:xfrm>
        </p:grpSpPr>
        <p:sp>
          <p:nvSpPr>
            <p:cNvPr id="13" name="Rectangle 15">
              <a:extLst>
                <a:ext uri="{FF2B5EF4-FFF2-40B4-BE49-F238E27FC236}">
                  <a16:creationId xmlns:a16="http://schemas.microsoft.com/office/drawing/2014/main" id="{F9E858F1-5D1B-4B8D-B1A0-4633A845D392}"/>
                </a:ext>
              </a:extLst>
            </p:cNvPr>
            <p:cNvSpPr>
              <a:spLocks noChangeArrowheads="1"/>
            </p:cNvSpPr>
            <p:nvPr/>
          </p:nvSpPr>
          <p:spPr bwMode="auto">
            <a:xfrm>
              <a:off x="3744" y="1392"/>
              <a:ext cx="76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u="sng"/>
                <a:t>:Book</a:t>
              </a:r>
              <a:br>
                <a:rPr lang="en-US" altLang="en-US" sz="1800" u="sng"/>
              </a:br>
              <a:r>
                <a:rPr lang="en-US" altLang="en-US" sz="1800" u="sng"/>
                <a:t>Copy</a:t>
              </a:r>
            </a:p>
          </p:txBody>
        </p:sp>
        <p:sp>
          <p:nvSpPr>
            <p:cNvPr id="15" name="Line 18">
              <a:extLst>
                <a:ext uri="{FF2B5EF4-FFF2-40B4-BE49-F238E27FC236}">
                  <a16:creationId xmlns:a16="http://schemas.microsoft.com/office/drawing/2014/main" id="{85B44C74-16CB-40E9-9A32-0A1913E6E50D}"/>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21">
            <a:extLst>
              <a:ext uri="{FF2B5EF4-FFF2-40B4-BE49-F238E27FC236}">
                <a16:creationId xmlns:a16="http://schemas.microsoft.com/office/drawing/2014/main" id="{0A3B19C3-A325-42C0-8451-A276E8CAA357}"/>
              </a:ext>
            </a:extLst>
          </p:cNvPr>
          <p:cNvGrpSpPr>
            <a:grpSpLocks/>
          </p:cNvGrpSpPr>
          <p:nvPr/>
        </p:nvGrpSpPr>
        <p:grpSpPr bwMode="auto">
          <a:xfrm>
            <a:off x="4032514" y="2722064"/>
            <a:ext cx="1524000" cy="366713"/>
            <a:chOff x="768" y="2064"/>
            <a:chExt cx="960" cy="231"/>
          </a:xfrm>
        </p:grpSpPr>
        <p:sp>
          <p:nvSpPr>
            <p:cNvPr id="17" name="Line 19">
              <a:extLst>
                <a:ext uri="{FF2B5EF4-FFF2-40B4-BE49-F238E27FC236}">
                  <a16:creationId xmlns:a16="http://schemas.microsoft.com/office/drawing/2014/main" id="{3A847433-4FDD-4F35-AB20-E1078A4554A5}"/>
                </a:ext>
              </a:extLst>
            </p:cNvPr>
            <p:cNvSpPr>
              <a:spLocks noChangeShapeType="1"/>
            </p:cNvSpPr>
            <p:nvPr/>
          </p:nvSpPr>
          <p:spPr bwMode="auto">
            <a:xfrm>
              <a:off x="816" y="2256"/>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20">
              <a:extLst>
                <a:ext uri="{FF2B5EF4-FFF2-40B4-BE49-F238E27FC236}">
                  <a16:creationId xmlns:a16="http://schemas.microsoft.com/office/drawing/2014/main" id="{3936B839-18E3-4379-8141-76C9FF04874A}"/>
                </a:ext>
              </a:extLst>
            </p:cNvPr>
            <p:cNvSpPr txBox="1">
              <a:spLocks noChangeArrowheads="1"/>
            </p:cNvSpPr>
            <p:nvPr/>
          </p:nvSpPr>
          <p:spPr bwMode="auto">
            <a:xfrm>
              <a:off x="768" y="2064"/>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borrow(book)</a:t>
              </a:r>
            </a:p>
          </p:txBody>
        </p:sp>
      </p:grpSp>
      <p:sp>
        <p:nvSpPr>
          <p:cNvPr id="19" name="Rectangle 22">
            <a:extLst>
              <a:ext uri="{FF2B5EF4-FFF2-40B4-BE49-F238E27FC236}">
                <a16:creationId xmlns:a16="http://schemas.microsoft.com/office/drawing/2014/main" id="{84700B6B-E2F6-48D8-94AC-4372F6D774A6}"/>
              </a:ext>
            </a:extLst>
          </p:cNvPr>
          <p:cNvSpPr>
            <a:spLocks noChangeArrowheads="1"/>
          </p:cNvSpPr>
          <p:nvPr/>
        </p:nvSpPr>
        <p:spPr bwMode="auto">
          <a:xfrm>
            <a:off x="5556514" y="2950663"/>
            <a:ext cx="1524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grpSp>
        <p:nvGrpSpPr>
          <p:cNvPr id="20" name="Group 34">
            <a:extLst>
              <a:ext uri="{FF2B5EF4-FFF2-40B4-BE49-F238E27FC236}">
                <a16:creationId xmlns:a16="http://schemas.microsoft.com/office/drawing/2014/main" id="{E5D0462C-79FB-4E2A-BD27-94C233A3C064}"/>
              </a:ext>
            </a:extLst>
          </p:cNvPr>
          <p:cNvGrpSpPr>
            <a:grpSpLocks/>
          </p:cNvGrpSpPr>
          <p:nvPr/>
        </p:nvGrpSpPr>
        <p:grpSpPr bwMode="auto">
          <a:xfrm>
            <a:off x="5632714" y="3026863"/>
            <a:ext cx="1976438" cy="914400"/>
            <a:chOff x="1728" y="2256"/>
            <a:chExt cx="1245" cy="576"/>
          </a:xfrm>
        </p:grpSpPr>
        <p:grpSp>
          <p:nvGrpSpPr>
            <p:cNvPr id="21" name="Group 33">
              <a:extLst>
                <a:ext uri="{FF2B5EF4-FFF2-40B4-BE49-F238E27FC236}">
                  <a16:creationId xmlns:a16="http://schemas.microsoft.com/office/drawing/2014/main" id="{72EFACC4-7B5D-4A9C-A9C8-92805651463B}"/>
                </a:ext>
              </a:extLst>
            </p:cNvPr>
            <p:cNvGrpSpPr>
              <a:grpSpLocks/>
            </p:cNvGrpSpPr>
            <p:nvPr/>
          </p:nvGrpSpPr>
          <p:grpSpPr bwMode="auto">
            <a:xfrm>
              <a:off x="1728" y="2448"/>
              <a:ext cx="720" cy="384"/>
              <a:chOff x="1728" y="2448"/>
              <a:chExt cx="720" cy="384"/>
            </a:xfrm>
          </p:grpSpPr>
          <p:sp>
            <p:nvSpPr>
              <p:cNvPr id="23" name="Line 24">
                <a:extLst>
                  <a:ext uri="{FF2B5EF4-FFF2-40B4-BE49-F238E27FC236}">
                    <a16:creationId xmlns:a16="http://schemas.microsoft.com/office/drawing/2014/main" id="{7B615332-F73B-4CD1-8712-94CE0C1543F8}"/>
                  </a:ext>
                </a:extLst>
              </p:cNvPr>
              <p:cNvSpPr>
                <a:spLocks noChangeShapeType="1"/>
              </p:cNvSpPr>
              <p:nvPr/>
            </p:nvSpPr>
            <p:spPr bwMode="auto">
              <a:xfrm>
                <a:off x="1776" y="244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6">
                <a:extLst>
                  <a:ext uri="{FF2B5EF4-FFF2-40B4-BE49-F238E27FC236}">
                    <a16:creationId xmlns:a16="http://schemas.microsoft.com/office/drawing/2014/main" id="{5AEA9DC3-EE08-41CC-9C13-A42EF37F8D7A}"/>
                  </a:ext>
                </a:extLst>
              </p:cNvPr>
              <p:cNvSpPr>
                <a:spLocks noChangeShapeType="1"/>
              </p:cNvSpPr>
              <p:nvPr/>
            </p:nvSpPr>
            <p:spPr bwMode="auto">
              <a:xfrm>
                <a:off x="2448" y="24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7">
                <a:extLst>
                  <a:ext uri="{FF2B5EF4-FFF2-40B4-BE49-F238E27FC236}">
                    <a16:creationId xmlns:a16="http://schemas.microsoft.com/office/drawing/2014/main" id="{4AF087D4-3CA8-4800-A776-F5467D191356}"/>
                  </a:ext>
                </a:extLst>
              </p:cNvPr>
              <p:cNvSpPr>
                <a:spLocks noChangeShapeType="1"/>
              </p:cNvSpPr>
              <p:nvPr/>
            </p:nvSpPr>
            <p:spPr bwMode="auto">
              <a:xfrm flipH="1">
                <a:off x="1824" y="2592"/>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29">
                <a:extLst>
                  <a:ext uri="{FF2B5EF4-FFF2-40B4-BE49-F238E27FC236}">
                    <a16:creationId xmlns:a16="http://schemas.microsoft.com/office/drawing/2014/main" id="{D8C2504C-2158-4D6D-9105-8EA3BD7A342C}"/>
                  </a:ext>
                </a:extLst>
              </p:cNvPr>
              <p:cNvSpPr>
                <a:spLocks noChangeArrowheads="1"/>
              </p:cNvSpPr>
              <p:nvPr/>
            </p:nvSpPr>
            <p:spPr bwMode="auto">
              <a:xfrm>
                <a:off x="1728" y="2544"/>
                <a:ext cx="9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grpSp>
        <p:sp>
          <p:nvSpPr>
            <p:cNvPr id="22" name="Text Box 31">
              <a:extLst>
                <a:ext uri="{FF2B5EF4-FFF2-40B4-BE49-F238E27FC236}">
                  <a16:creationId xmlns:a16="http://schemas.microsoft.com/office/drawing/2014/main" id="{B5EB5715-B324-441C-80C9-02E9B59576C0}"/>
                </a:ext>
              </a:extLst>
            </p:cNvPr>
            <p:cNvSpPr txBox="1">
              <a:spLocks noChangeArrowheads="1"/>
            </p:cNvSpPr>
            <p:nvPr/>
          </p:nvSpPr>
          <p:spPr bwMode="auto">
            <a:xfrm>
              <a:off x="1776" y="2256"/>
              <a:ext cx="1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ok = mayBorrow()</a:t>
              </a:r>
            </a:p>
          </p:txBody>
        </p:sp>
      </p:grpSp>
      <p:sp>
        <p:nvSpPr>
          <p:cNvPr id="27" name="Line 36">
            <a:extLst>
              <a:ext uri="{FF2B5EF4-FFF2-40B4-BE49-F238E27FC236}">
                <a16:creationId xmlns:a16="http://schemas.microsoft.com/office/drawing/2014/main" id="{D07107D7-707B-4E3A-885B-B270B1851615}"/>
              </a:ext>
            </a:extLst>
          </p:cNvPr>
          <p:cNvSpPr>
            <a:spLocks noChangeShapeType="1"/>
          </p:cNvSpPr>
          <p:nvPr/>
        </p:nvSpPr>
        <p:spPr bwMode="auto">
          <a:xfrm>
            <a:off x="5708914" y="4322263"/>
            <a:ext cx="21923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37">
            <a:extLst>
              <a:ext uri="{FF2B5EF4-FFF2-40B4-BE49-F238E27FC236}">
                <a16:creationId xmlns:a16="http://schemas.microsoft.com/office/drawing/2014/main" id="{9E6FFC26-3560-4182-BA3D-20DBBD0C0BF0}"/>
              </a:ext>
            </a:extLst>
          </p:cNvPr>
          <p:cNvSpPr txBox="1">
            <a:spLocks noChangeArrowheads="1"/>
          </p:cNvSpPr>
          <p:nvPr/>
        </p:nvSpPr>
        <p:spPr bwMode="auto">
          <a:xfrm>
            <a:off x="5708914" y="3941264"/>
            <a:ext cx="218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[ok] borrow(member)</a:t>
            </a:r>
          </a:p>
        </p:txBody>
      </p:sp>
      <p:sp>
        <p:nvSpPr>
          <p:cNvPr id="29" name="Rectangle 40">
            <a:extLst>
              <a:ext uri="{FF2B5EF4-FFF2-40B4-BE49-F238E27FC236}">
                <a16:creationId xmlns:a16="http://schemas.microsoft.com/office/drawing/2014/main" id="{CE05B392-72E0-4517-93B4-96BF5B803C55}"/>
              </a:ext>
            </a:extLst>
          </p:cNvPr>
          <p:cNvSpPr>
            <a:spLocks noChangeArrowheads="1"/>
          </p:cNvSpPr>
          <p:nvPr/>
        </p:nvSpPr>
        <p:spPr bwMode="auto">
          <a:xfrm>
            <a:off x="7918714" y="4246063"/>
            <a:ext cx="152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grpSp>
        <p:nvGrpSpPr>
          <p:cNvPr id="30" name="Group 42">
            <a:extLst>
              <a:ext uri="{FF2B5EF4-FFF2-40B4-BE49-F238E27FC236}">
                <a16:creationId xmlns:a16="http://schemas.microsoft.com/office/drawing/2014/main" id="{D611969B-78EC-4BCC-A17A-5BBF2FF3CD96}"/>
              </a:ext>
            </a:extLst>
          </p:cNvPr>
          <p:cNvGrpSpPr>
            <a:grpSpLocks/>
          </p:cNvGrpSpPr>
          <p:nvPr/>
        </p:nvGrpSpPr>
        <p:grpSpPr bwMode="auto">
          <a:xfrm>
            <a:off x="8071114" y="4169864"/>
            <a:ext cx="1981200" cy="366713"/>
            <a:chOff x="1776" y="2880"/>
            <a:chExt cx="912" cy="231"/>
          </a:xfrm>
        </p:grpSpPr>
        <p:sp>
          <p:nvSpPr>
            <p:cNvPr id="31" name="Line 43">
              <a:extLst>
                <a:ext uri="{FF2B5EF4-FFF2-40B4-BE49-F238E27FC236}">
                  <a16:creationId xmlns:a16="http://schemas.microsoft.com/office/drawing/2014/main" id="{44F654AE-9C87-450D-AADF-DDC577C07AA4}"/>
                </a:ext>
              </a:extLst>
            </p:cNvPr>
            <p:cNvSpPr>
              <a:spLocks noChangeShapeType="1"/>
            </p:cNvSpPr>
            <p:nvPr/>
          </p:nvSpPr>
          <p:spPr bwMode="auto">
            <a:xfrm>
              <a:off x="1776" y="3072"/>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44">
              <a:extLst>
                <a:ext uri="{FF2B5EF4-FFF2-40B4-BE49-F238E27FC236}">
                  <a16:creationId xmlns:a16="http://schemas.microsoft.com/office/drawing/2014/main" id="{AA569A7D-4AF3-4192-B753-C333ECF01F72}"/>
                </a:ext>
              </a:extLst>
            </p:cNvPr>
            <p:cNvSpPr txBox="1">
              <a:spLocks noChangeArrowheads="1"/>
            </p:cNvSpPr>
            <p:nvPr/>
          </p:nvSpPr>
          <p:spPr bwMode="auto">
            <a:xfrm>
              <a:off x="1776" y="2880"/>
              <a:ext cx="8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setTaken(member)</a:t>
              </a:r>
            </a:p>
          </p:txBody>
        </p:sp>
      </p:grpSp>
      <p:sp>
        <p:nvSpPr>
          <p:cNvPr id="33" name="Rectangle 45">
            <a:extLst>
              <a:ext uri="{FF2B5EF4-FFF2-40B4-BE49-F238E27FC236}">
                <a16:creationId xmlns:a16="http://schemas.microsoft.com/office/drawing/2014/main" id="{C858B7A2-50F9-4BD7-8319-A5B7F6E2282B}"/>
              </a:ext>
            </a:extLst>
          </p:cNvPr>
          <p:cNvSpPr>
            <a:spLocks noChangeArrowheads="1"/>
          </p:cNvSpPr>
          <p:nvPr/>
        </p:nvSpPr>
        <p:spPr bwMode="auto">
          <a:xfrm>
            <a:off x="10052314" y="4398463"/>
            <a:ext cx="15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spTree>
    <p:extLst>
      <p:ext uri="{BB962C8B-B14F-4D97-AF65-F5344CB8AC3E}">
        <p14:creationId xmlns:p14="http://schemas.microsoft.com/office/powerpoint/2010/main" val="410113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Image result for sequence diagram">
            <a:extLst>
              <a:ext uri="{FF2B5EF4-FFF2-40B4-BE49-F238E27FC236}">
                <a16:creationId xmlns:a16="http://schemas.microsoft.com/office/drawing/2014/main" id="{9248E025-FF28-43A5-BFA1-A594FF757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444" y="358967"/>
            <a:ext cx="8388669" cy="61400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spTree>
    <p:extLst>
      <p:ext uri="{BB962C8B-B14F-4D97-AF65-F5344CB8AC3E}">
        <p14:creationId xmlns:p14="http://schemas.microsoft.com/office/powerpoint/2010/main" val="228254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4" name="Picture 2" descr="Related image">
            <a:extLst>
              <a:ext uri="{FF2B5EF4-FFF2-40B4-BE49-F238E27FC236}">
                <a16:creationId xmlns:a16="http://schemas.microsoft.com/office/drawing/2014/main" id="{8DD5BA1D-9300-4D65-A19B-71FA96874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714" y="556305"/>
            <a:ext cx="809625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86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2" descr="Image result for sequence diagram">
            <a:extLst>
              <a:ext uri="{FF2B5EF4-FFF2-40B4-BE49-F238E27FC236}">
                <a16:creationId xmlns:a16="http://schemas.microsoft.com/office/drawing/2014/main" id="{8123653B-E08C-429B-8A6F-890FEF18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514" y="311006"/>
            <a:ext cx="5885045" cy="623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7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6" name="Picture 2" descr="Image result for sequence diagram">
            <a:extLst>
              <a:ext uri="{FF2B5EF4-FFF2-40B4-BE49-F238E27FC236}">
                <a16:creationId xmlns:a16="http://schemas.microsoft.com/office/drawing/2014/main" id="{32915139-CB40-4078-9FD7-F28B5DD49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372" y="228183"/>
            <a:ext cx="6267684" cy="662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5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6" name="Picture 2" descr="Image result for sequence diagram  image">
            <a:extLst>
              <a:ext uri="{FF2B5EF4-FFF2-40B4-BE49-F238E27FC236}">
                <a16:creationId xmlns:a16="http://schemas.microsoft.com/office/drawing/2014/main" id="{704EBC11-69A8-458E-AD2A-43B2DCEB1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611" y="861243"/>
            <a:ext cx="7795374" cy="46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123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D60B7E5-4898-4B78-94C9-785982968AF0}"/>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a:solidFill>
                  <a:schemeClr val="tx1"/>
                </a:solidFill>
                <a:latin typeface="+mj-lt"/>
                <a:ea typeface="+mj-ea"/>
                <a:cs typeface="+mj-cs"/>
              </a:rPr>
              <a:t>Statechart  diagrams</a:t>
            </a:r>
          </a:p>
        </p:txBody>
      </p:sp>
      <p:sp>
        <p:nvSpPr>
          <p:cNvPr id="20483" name="Rectangle 3">
            <a:extLst>
              <a:ext uri="{FF2B5EF4-FFF2-40B4-BE49-F238E27FC236}">
                <a16:creationId xmlns:a16="http://schemas.microsoft.com/office/drawing/2014/main" id="{A8520F18-FE28-45F9-B4F8-012BFC53B5DE}"/>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rmAutofit/>
          </a:bodyPr>
          <a:lstStyle/>
          <a:p>
            <a:r>
              <a:rPr lang="en-US" altLang="en-US" sz="2400"/>
              <a:t>A statechart diagram shows a state machine, consisting of states, transitions, events, and activities. Statechart diagrams address the dynamic view of a system. They are especially important in modeling the behavior of an interface, class, or collaboration and emphasize the event-ordered behavior of an object, which is especially useful in modeling reactive systems.</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Users">
            <a:extLst>
              <a:ext uri="{FF2B5EF4-FFF2-40B4-BE49-F238E27FC236}">
                <a16:creationId xmlns:a16="http://schemas.microsoft.com/office/drawing/2014/main" id="{89882D0C-7654-446D-A292-6664EB7952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0484" name="Rectangle 4">
            <a:extLst>
              <a:ext uri="{FF2B5EF4-FFF2-40B4-BE49-F238E27FC236}">
                <a16:creationId xmlns:a16="http://schemas.microsoft.com/office/drawing/2014/main" id="{4561A6C6-1E92-4F52-83F1-43C7FCE48FE3}"/>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77C5FFCF-C7E1-4F95-A5F9-42FB4B102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6CB21B1-5906-43BE-8B1C-F3CC31BB7443}"/>
              </a:ext>
            </a:extLst>
          </p:cNvPr>
          <p:cNvSpPr>
            <a:spLocks noGrp="1" noChangeArrowheads="1"/>
          </p:cNvSpPr>
          <p:nvPr>
            <p:ph type="title"/>
          </p:nvPr>
        </p:nvSpPr>
        <p:spPr>
          <a:xfrm>
            <a:off x="1031497" y="237819"/>
            <a:ext cx="7474172" cy="1325563"/>
          </a:xfrm>
        </p:spPr>
        <p:txBody>
          <a:bodyPr>
            <a:normAutofit/>
          </a:bodyPr>
          <a:lstStyle/>
          <a:p>
            <a:pPr eaLnBrk="1" hangingPunct="1"/>
            <a:r>
              <a:rPr lang="de-AT" altLang="en-US" dirty="0"/>
              <a:t>Elements of State Diagrams</a:t>
            </a:r>
            <a:endParaRPr lang="en-US" altLang="en-US" dirty="0"/>
          </a:p>
        </p:txBody>
      </p:sp>
      <p:sp>
        <p:nvSpPr>
          <p:cNvPr id="6147" name="Rectangle 3">
            <a:extLst>
              <a:ext uri="{FF2B5EF4-FFF2-40B4-BE49-F238E27FC236}">
                <a16:creationId xmlns:a16="http://schemas.microsoft.com/office/drawing/2014/main" id="{889B8241-3C21-4BFD-A745-5C506D223C3B}"/>
              </a:ext>
            </a:extLst>
          </p:cNvPr>
          <p:cNvSpPr>
            <a:spLocks noGrp="1" noChangeArrowheads="1"/>
          </p:cNvSpPr>
          <p:nvPr>
            <p:ph type="body" idx="1"/>
          </p:nvPr>
        </p:nvSpPr>
        <p:spPr>
          <a:xfrm>
            <a:off x="1136429" y="1678898"/>
            <a:ext cx="7474171" cy="4551537"/>
          </a:xfrm>
        </p:spPr>
        <p:txBody>
          <a:bodyPr anchor="ctr">
            <a:normAutofit fontScale="70000" lnSpcReduction="20000"/>
          </a:bodyPr>
          <a:lstStyle/>
          <a:p>
            <a:pPr eaLnBrk="1" hangingPunct="1"/>
            <a:r>
              <a:rPr lang="en-AU" altLang="en-US" sz="3100" dirty="0">
                <a:sym typeface="Symbol" panose="05050102010706020507" pitchFamily="18" charset="2"/>
              </a:rPr>
              <a:t>The basic elements of state diagrams are</a:t>
            </a:r>
          </a:p>
          <a:p>
            <a:pPr lvl="1" eaLnBrk="1" hangingPunct="1"/>
            <a:r>
              <a:rPr lang="en-AU" altLang="en-US" sz="3100" i="1" u="sng" dirty="0">
                <a:sym typeface="Symbol" panose="05050102010706020507" pitchFamily="18" charset="2"/>
              </a:rPr>
              <a:t>states</a:t>
            </a:r>
            <a:r>
              <a:rPr lang="en-AU" altLang="en-US" sz="3100" dirty="0">
                <a:sym typeface="Symbol" panose="05050102010706020507" pitchFamily="18" charset="2"/>
              </a:rPr>
              <a:t> – the state in which the object finds itself at any moment</a:t>
            </a:r>
          </a:p>
          <a:p>
            <a:pPr lvl="1" eaLnBrk="1" hangingPunct="1"/>
            <a:r>
              <a:rPr lang="en-AU" altLang="en-US" sz="3100" i="1" u="sng" dirty="0">
                <a:sym typeface="Symbol" panose="05050102010706020507" pitchFamily="18" charset="2"/>
              </a:rPr>
              <a:t>transitions</a:t>
            </a:r>
            <a:r>
              <a:rPr lang="en-AU" altLang="en-US" sz="3100" dirty="0">
                <a:sym typeface="Symbol" panose="05050102010706020507" pitchFamily="18" charset="2"/>
              </a:rPr>
              <a:t> – take the object from one state to another</a:t>
            </a:r>
          </a:p>
          <a:p>
            <a:pPr lvl="1" eaLnBrk="1" hangingPunct="1"/>
            <a:r>
              <a:rPr lang="en-AU" altLang="en-US" sz="3100" i="1" u="sng" dirty="0">
                <a:sym typeface="Symbol" panose="05050102010706020507" pitchFamily="18" charset="2"/>
              </a:rPr>
              <a:t>events</a:t>
            </a:r>
            <a:r>
              <a:rPr lang="en-AU" altLang="en-US" sz="3100" dirty="0">
                <a:sym typeface="Symbol" panose="05050102010706020507" pitchFamily="18" charset="2"/>
              </a:rPr>
              <a:t> – cause the transition from one state to another</a:t>
            </a:r>
          </a:p>
          <a:p>
            <a:pPr lvl="1" eaLnBrk="1" hangingPunct="1"/>
            <a:r>
              <a:rPr lang="en-AU" altLang="en-US" sz="3100" i="1" u="sng" dirty="0">
                <a:sym typeface="Symbol" panose="05050102010706020507" pitchFamily="18" charset="2"/>
              </a:rPr>
              <a:t>actions</a:t>
            </a:r>
            <a:r>
              <a:rPr lang="en-AU" altLang="en-US" sz="3100" dirty="0">
                <a:sym typeface="Symbol" panose="05050102010706020507" pitchFamily="18" charset="2"/>
              </a:rPr>
              <a:t> – take place as a result of a transition</a:t>
            </a:r>
          </a:p>
          <a:p>
            <a:pPr eaLnBrk="1" hangingPunct="1"/>
            <a:r>
              <a:rPr lang="en-AU" altLang="en-US" sz="3100" dirty="0"/>
              <a:t>In the UML, many other extensions have been added, </a:t>
            </a:r>
            <a:br>
              <a:rPr lang="en-AU" altLang="en-US" sz="3100" dirty="0"/>
            </a:br>
            <a:r>
              <a:rPr lang="en-AU" altLang="en-US" sz="3100" dirty="0"/>
              <a:t>such as:</a:t>
            </a:r>
          </a:p>
          <a:p>
            <a:pPr lvl="1" eaLnBrk="1" hangingPunct="1"/>
            <a:r>
              <a:rPr lang="en-AU" altLang="en-US" sz="3100" dirty="0"/>
              <a:t>generalization/Inheritance among events (i.e. a mouse click and keyboard input as subclasses of user interface events)</a:t>
            </a:r>
          </a:p>
          <a:p>
            <a:pPr lvl="1" eaLnBrk="1" hangingPunct="1"/>
            <a:r>
              <a:rPr lang="en-AU" altLang="en-US" sz="3100" dirty="0"/>
              <a:t>hierarchical diagrams for managing complexity (from </a:t>
            </a:r>
            <a:r>
              <a:rPr lang="en-AU" altLang="en-US" sz="3100" dirty="0" err="1"/>
              <a:t>StateCharts</a:t>
            </a:r>
            <a:r>
              <a:rPr lang="en-AU" altLang="en-US" sz="3100" dirty="0"/>
              <a:t>)</a:t>
            </a:r>
          </a:p>
          <a:p>
            <a:pPr lvl="1" eaLnBrk="1" hangingPunct="1"/>
            <a:r>
              <a:rPr lang="en-AU" altLang="en-US" sz="3100" dirty="0"/>
              <a:t>guards – conditions on transitions</a:t>
            </a:r>
          </a:p>
          <a:p>
            <a:pPr eaLnBrk="1" hangingPunct="1"/>
            <a:r>
              <a:rPr lang="en-AU" altLang="en-US" sz="3100" dirty="0"/>
              <a:t>State Diagrams should only be used for objects with significant dynamic </a:t>
            </a:r>
            <a:r>
              <a:rPr lang="en-AU" altLang="en-US" sz="3100" dirty="0" err="1"/>
              <a:t>behavior</a:t>
            </a:r>
            <a:endParaRPr lang="en-AU" altLang="en-US" sz="3100" dirty="0"/>
          </a:p>
          <a:p>
            <a:pPr eaLnBrk="1" hangingPunct="1"/>
            <a:endParaRPr lang="en-AU" altLang="en-US" sz="1300" dirty="0"/>
          </a:p>
          <a:p>
            <a:pPr eaLnBrk="1" hangingPunct="1"/>
            <a:endParaRPr lang="en-AU" altLang="en-US" sz="1300" dirty="0"/>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5C61220-7436-4872-B833-A60628CCB464}"/>
              </a:ext>
            </a:extLst>
          </p:cNvPr>
          <p:cNvSpPr/>
          <p:nvPr/>
        </p:nvSpPr>
        <p:spPr>
          <a:xfrm>
            <a:off x="9460503" y="2999779"/>
            <a:ext cx="1256754" cy="830997"/>
          </a:xfrm>
          <a:prstGeom prst="rect">
            <a:avLst/>
          </a:prstGeom>
        </p:spPr>
        <p:txBody>
          <a:bodyPr wrap="none">
            <a:spAutoFit/>
          </a:bodyPr>
          <a:lstStyle/>
          <a:p>
            <a:r>
              <a:rPr lang="en-US" altLang="en-US" sz="2400" b="1" dirty="0">
                <a:effectLst>
                  <a:outerShdw blurRad="38100" dist="38100" dir="2700000" algn="tl">
                    <a:srgbClr val="000000">
                      <a:alpha val="43137"/>
                    </a:srgbClr>
                  </a:outerShdw>
                </a:effectLst>
              </a:rPr>
              <a:t>State </a:t>
            </a:r>
          </a:p>
          <a:p>
            <a:r>
              <a:rPr lang="en-US" altLang="en-US" sz="2400" b="1" dirty="0">
                <a:effectLst>
                  <a:outerShdw blurRad="38100" dist="38100" dir="2700000" algn="tl">
                    <a:srgbClr val="000000">
                      <a:alpha val="43137"/>
                    </a:srgbClr>
                  </a:outerShdw>
                </a:effectLst>
              </a:rPr>
              <a:t>Diagram</a:t>
            </a:r>
            <a:endParaRPr lang="en-US" sz="2400" b="1"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Image result for done image">
            <a:extLst>
              <a:ext uri="{FF2B5EF4-FFF2-40B4-BE49-F238E27FC236}">
                <a16:creationId xmlns:a16="http://schemas.microsoft.com/office/drawing/2014/main" id="{2188BCCF-ADE9-466F-813B-807BC305B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698" y="1380621"/>
            <a:ext cx="3159967" cy="1986134"/>
          </a:xfrm>
          <a:prstGeom prst="rect">
            <a:avLst/>
          </a:prstGeom>
          <a:noFill/>
          <a:extLst>
            <a:ext uri="{909E8E84-426E-40DD-AFC4-6F175D3DCCD1}">
              <a14:hiddenFill xmlns:a14="http://schemas.microsoft.com/office/drawing/2010/main">
                <a:solidFill>
                  <a:srgbClr val="FFFFFF"/>
                </a:solidFill>
              </a14:hiddenFill>
            </a:ext>
          </a:extLst>
        </p:spPr>
      </p:pic>
      <p:sp>
        <p:nvSpPr>
          <p:cNvPr id="14338" name="Rectangle 2">
            <a:extLst>
              <a:ext uri="{FF2B5EF4-FFF2-40B4-BE49-F238E27FC236}">
                <a16:creationId xmlns:a16="http://schemas.microsoft.com/office/drawing/2014/main" id="{FF462378-CC3F-42D7-A4AF-D72FBFD88ED2}"/>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dirty="0">
                <a:solidFill>
                  <a:schemeClr val="tx1"/>
                </a:solidFill>
                <a:latin typeface="+mj-lt"/>
                <a:ea typeface="+mj-ea"/>
                <a:cs typeface="+mj-cs"/>
              </a:rPr>
              <a:t>Diagrams in the UML</a:t>
            </a:r>
          </a:p>
        </p:txBody>
      </p:sp>
      <p:sp>
        <p:nvSpPr>
          <p:cNvPr id="14339" name="Rectangle 3">
            <a:extLst>
              <a:ext uri="{FF2B5EF4-FFF2-40B4-BE49-F238E27FC236}">
                <a16:creationId xmlns:a16="http://schemas.microsoft.com/office/drawing/2014/main" id="{40987579-23ED-4A28-B96E-E93531F09577}"/>
              </a:ext>
            </a:extLst>
          </p:cNvPr>
          <p:cNvSpPr>
            <a:spLocks noGrp="1" noChangeArrowheads="1"/>
          </p:cNvSpPr>
          <p:nvPr>
            <p:ph type="body" idx="4294967295"/>
          </p:nvPr>
        </p:nvSpPr>
        <p:spPr>
          <a:xfrm>
            <a:off x="964712" y="2224367"/>
            <a:ext cx="6467867" cy="3450613"/>
          </a:xfrm>
        </p:spPr>
        <p:txBody>
          <a:bodyPr vert="horz" lIns="91440" tIns="45720" rIns="91440" bIns="45720" rtlCol="0" anchor="ctr">
            <a:noAutofit/>
          </a:bodyPr>
          <a:lstStyle/>
          <a:p>
            <a:pPr>
              <a:buFont typeface="Wingdings" panose="05000000000000000000" pitchFamily="2" charset="2"/>
              <a:buChar char="Ø"/>
            </a:pPr>
            <a:r>
              <a:rPr lang="en-US" altLang="en-US" sz="2400" b="1" dirty="0"/>
              <a:t>Class diagram </a:t>
            </a:r>
            <a:endParaRPr lang="ru-RU" altLang="en-US" sz="2400" b="1" dirty="0"/>
          </a:p>
          <a:p>
            <a:pPr>
              <a:buFont typeface="Wingdings" panose="05000000000000000000" pitchFamily="2" charset="2"/>
              <a:buChar char="Ø"/>
            </a:pPr>
            <a:r>
              <a:rPr lang="en-US" altLang="en-US" sz="2400" b="1" dirty="0"/>
              <a:t>Object diagram</a:t>
            </a:r>
            <a:endParaRPr lang="ru-RU" altLang="en-US" sz="2400" b="1" dirty="0"/>
          </a:p>
          <a:p>
            <a:pPr>
              <a:buFont typeface="Wingdings" panose="05000000000000000000" pitchFamily="2" charset="2"/>
              <a:buChar char="Ø"/>
            </a:pPr>
            <a:r>
              <a:rPr lang="en-US" altLang="en-US" sz="2400" b="1" dirty="0"/>
              <a:t>Use case diagram</a:t>
            </a:r>
            <a:endParaRPr lang="ru-RU" altLang="en-US" sz="2400" b="1" dirty="0"/>
          </a:p>
          <a:p>
            <a:pPr>
              <a:buFont typeface="Wingdings" panose="05000000000000000000" pitchFamily="2" charset="2"/>
              <a:buChar char="Ø"/>
            </a:pPr>
            <a:r>
              <a:rPr lang="en-US" altLang="en-US" sz="2400" dirty="0">
                <a:highlight>
                  <a:srgbClr val="FFFF00"/>
                </a:highlight>
              </a:rPr>
              <a:t>Sequence diagram</a:t>
            </a:r>
            <a:endParaRPr lang="ru-RU" altLang="en-US" sz="2400" dirty="0">
              <a:highlight>
                <a:srgbClr val="FFFF00"/>
              </a:highlight>
            </a:endParaRPr>
          </a:p>
          <a:p>
            <a:pPr>
              <a:buFont typeface="Wingdings" panose="05000000000000000000" pitchFamily="2" charset="2"/>
              <a:buChar char="Ø"/>
            </a:pPr>
            <a:r>
              <a:rPr lang="en-US" altLang="en-US" sz="2400" dirty="0" err="1">
                <a:highlight>
                  <a:srgbClr val="FFFF00"/>
                </a:highlight>
              </a:rPr>
              <a:t>Statechart</a:t>
            </a:r>
            <a:r>
              <a:rPr lang="en-US" altLang="en-US" sz="2400" dirty="0">
                <a:highlight>
                  <a:srgbClr val="FFFF00"/>
                </a:highlight>
              </a:rPr>
              <a:t> diagram</a:t>
            </a:r>
            <a:endParaRPr lang="ru-RU" altLang="en-US" sz="2400" dirty="0">
              <a:highlight>
                <a:srgbClr val="FFFF00"/>
              </a:highlight>
            </a:endParaRPr>
          </a:p>
          <a:p>
            <a:pPr>
              <a:buFont typeface="Wingdings" panose="05000000000000000000" pitchFamily="2" charset="2"/>
              <a:buChar char="Ø"/>
            </a:pPr>
            <a:r>
              <a:rPr lang="en-US" altLang="en-US" sz="2400" dirty="0">
                <a:highlight>
                  <a:srgbClr val="FFFF00"/>
                </a:highlight>
              </a:rPr>
              <a:t>Activity diagram</a:t>
            </a:r>
            <a:endParaRPr lang="ru-RU" altLang="en-US" sz="2400" dirty="0">
              <a:highlight>
                <a:srgbClr val="FFFF00"/>
              </a:highlight>
            </a:endParaRPr>
          </a:p>
          <a:p>
            <a:pPr>
              <a:buFont typeface="Wingdings" panose="05000000000000000000" pitchFamily="2" charset="2"/>
              <a:buChar char="Ø"/>
            </a:pPr>
            <a:r>
              <a:rPr lang="en-US" altLang="en-US" sz="2400" dirty="0"/>
              <a:t>Component diagram</a:t>
            </a:r>
            <a:endParaRPr lang="ru-RU" altLang="en-US" sz="2400" dirty="0"/>
          </a:p>
          <a:p>
            <a:pPr>
              <a:buFont typeface="Wingdings" panose="05000000000000000000" pitchFamily="2" charset="2"/>
              <a:buChar char="Ø"/>
            </a:pPr>
            <a:r>
              <a:rPr lang="en-US" altLang="en-US" sz="2400" dirty="0"/>
              <a:t>Deployment diagram</a:t>
            </a:r>
            <a:endParaRPr lang="ru-RU" altLang="en-US" sz="2400" dirty="0"/>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Team">
            <a:extLst>
              <a:ext uri="{FF2B5EF4-FFF2-40B4-BE49-F238E27FC236}">
                <a16:creationId xmlns:a16="http://schemas.microsoft.com/office/drawing/2014/main" id="{6FCF1B97-0A6E-4C55-9294-6DAE72FA16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14340" name="Rectangle 4">
            <a:extLst>
              <a:ext uri="{FF2B5EF4-FFF2-40B4-BE49-F238E27FC236}">
                <a16:creationId xmlns:a16="http://schemas.microsoft.com/office/drawing/2014/main" id="{44E68649-8871-4033-8C8A-5D5A7AE0D4A1}"/>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7C8FD135-8F32-4821-A6E3-E75A5E1471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Image result for new image">
            <a:extLst>
              <a:ext uri="{FF2B5EF4-FFF2-40B4-BE49-F238E27FC236}">
                <a16:creationId xmlns:a16="http://schemas.microsoft.com/office/drawing/2014/main" id="{15C539F7-0A8D-430C-B76F-1DD0193EAF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7939" y="3296219"/>
            <a:ext cx="3752940" cy="1683125"/>
          </a:xfrm>
          <a:prstGeom prst="rect">
            <a:avLst/>
          </a:prstGeom>
          <a:noFill/>
          <a:extLst>
            <a:ext uri="{909E8E84-426E-40DD-AFC4-6F175D3DCCD1}">
              <a14:hiddenFill xmlns:a14="http://schemas.microsoft.com/office/drawing/2010/main">
                <a:solidFill>
                  <a:srgbClr val="FFFFFF"/>
                </a:solidFill>
              </a14:hiddenFill>
            </a:ext>
          </a:extLst>
        </p:spPr>
      </p:pic>
      <p:sp>
        <p:nvSpPr>
          <p:cNvPr id="3" name="Right Brace 2">
            <a:extLst>
              <a:ext uri="{FF2B5EF4-FFF2-40B4-BE49-F238E27FC236}">
                <a16:creationId xmlns:a16="http://schemas.microsoft.com/office/drawing/2014/main" id="{1AAC3CFD-744B-4B2A-B545-1BF188F4BE12}"/>
              </a:ext>
            </a:extLst>
          </p:cNvPr>
          <p:cNvSpPr/>
          <p:nvPr/>
        </p:nvSpPr>
        <p:spPr>
          <a:xfrm>
            <a:off x="3175637" y="1953128"/>
            <a:ext cx="703615" cy="12588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4" name="Right Brace 3">
            <a:extLst>
              <a:ext uri="{FF2B5EF4-FFF2-40B4-BE49-F238E27FC236}">
                <a16:creationId xmlns:a16="http://schemas.microsoft.com/office/drawing/2014/main" id="{38F7A150-C6D5-424A-A49A-9A95F4DEA730}"/>
              </a:ext>
            </a:extLst>
          </p:cNvPr>
          <p:cNvSpPr/>
          <p:nvPr/>
        </p:nvSpPr>
        <p:spPr>
          <a:xfrm>
            <a:off x="3669701" y="3210411"/>
            <a:ext cx="805796" cy="18547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5B9346A9-1905-42AA-AB8E-D1544A1F0443}"/>
              </a:ext>
            </a:extLst>
          </p:cNvPr>
          <p:cNvSpPr/>
          <p:nvPr/>
        </p:nvSpPr>
        <p:spPr>
          <a:xfrm>
            <a:off x="4072545" y="7620771"/>
            <a:ext cx="564323" cy="4006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272" name="Picture 8" descr="Image result for later image">
            <a:extLst>
              <a:ext uri="{FF2B5EF4-FFF2-40B4-BE49-F238E27FC236}">
                <a16:creationId xmlns:a16="http://schemas.microsoft.com/office/drawing/2014/main" id="{DFE5C1AF-39E3-487F-88EE-3D37E31BDC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6821" y="4979049"/>
            <a:ext cx="1834429" cy="122072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85C37020-9C89-4484-9A2E-B3E0CCF45CC8}"/>
              </a:ext>
            </a:extLst>
          </p:cNvPr>
          <p:cNvSpPr/>
          <p:nvPr/>
        </p:nvSpPr>
        <p:spPr>
          <a:xfrm>
            <a:off x="3669701" y="5132213"/>
            <a:ext cx="564323"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71877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6" name="Picture 2" descr="Image result for state diagram  image">
            <a:extLst>
              <a:ext uri="{FF2B5EF4-FFF2-40B4-BE49-F238E27FC236}">
                <a16:creationId xmlns:a16="http://schemas.microsoft.com/office/drawing/2014/main" id="{0D3A1C5D-052D-4410-B5E6-E8F0EE426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084" y="831894"/>
            <a:ext cx="3890645" cy="519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60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6CB21B1-5906-43BE-8B1C-F3CC31BB7443}"/>
              </a:ext>
            </a:extLst>
          </p:cNvPr>
          <p:cNvSpPr>
            <a:spLocks noGrp="1" noChangeArrowheads="1"/>
          </p:cNvSpPr>
          <p:nvPr>
            <p:ph type="title"/>
          </p:nvPr>
        </p:nvSpPr>
        <p:spPr>
          <a:xfrm>
            <a:off x="971537" y="0"/>
            <a:ext cx="8277394" cy="1325563"/>
          </a:xfrm>
        </p:spPr>
        <p:txBody>
          <a:bodyPr>
            <a:normAutofit/>
          </a:bodyPr>
          <a:lstStyle/>
          <a:p>
            <a:pPr eaLnBrk="1" hangingPunct="1"/>
            <a:r>
              <a:rPr lang="de-AT" altLang="en-US" dirty="0"/>
              <a:t>Elements of State Diagrams: Events</a:t>
            </a:r>
            <a:endParaRPr lang="en-US" altLang="en-US" dirty="0"/>
          </a:p>
        </p:txBody>
      </p:sp>
      <p:sp>
        <p:nvSpPr>
          <p:cNvPr id="6147" name="Rectangle 3">
            <a:extLst>
              <a:ext uri="{FF2B5EF4-FFF2-40B4-BE49-F238E27FC236}">
                <a16:creationId xmlns:a16="http://schemas.microsoft.com/office/drawing/2014/main" id="{889B8241-3C21-4BFD-A745-5C506D223C3B}"/>
              </a:ext>
            </a:extLst>
          </p:cNvPr>
          <p:cNvSpPr>
            <a:spLocks noGrp="1" noChangeArrowheads="1"/>
          </p:cNvSpPr>
          <p:nvPr>
            <p:ph type="body" idx="1"/>
          </p:nvPr>
        </p:nvSpPr>
        <p:spPr>
          <a:xfrm>
            <a:off x="464695" y="1094282"/>
            <a:ext cx="8450705" cy="5381469"/>
          </a:xfrm>
        </p:spPr>
        <p:txBody>
          <a:bodyPr anchor="ctr">
            <a:normAutofit/>
          </a:bodyPr>
          <a:lstStyle/>
          <a:p>
            <a:r>
              <a:rPr lang="en-US" altLang="en-US" sz="2400" b="1" dirty="0" err="1"/>
              <a:t>ChangeEvent</a:t>
            </a:r>
            <a:r>
              <a:rPr lang="en-US" altLang="en-US" sz="2400" dirty="0"/>
              <a:t> (i.e.: when(x&gt;y))</a:t>
            </a:r>
          </a:p>
          <a:p>
            <a:pPr lvl="1"/>
            <a:r>
              <a:rPr lang="en-US" altLang="en-US" dirty="0"/>
              <a:t>A change event models an event that occurs when an explicit </a:t>
            </a:r>
            <a:r>
              <a:rPr lang="en-US" altLang="en-US" dirty="0" err="1"/>
              <a:t>boolean</a:t>
            </a:r>
            <a:r>
              <a:rPr lang="en-US" altLang="en-US" dirty="0"/>
              <a:t> expression becomes true as a result of a change in value of one or more attributes or associations. </a:t>
            </a:r>
          </a:p>
          <a:p>
            <a:pPr lvl="1"/>
            <a:r>
              <a:rPr lang="en-US" altLang="en-US" dirty="0"/>
              <a:t>A change event is raised implicitly and is not the result of some explicit change event action.</a:t>
            </a:r>
          </a:p>
          <a:p>
            <a:pPr marL="457200" lvl="1" indent="0">
              <a:buNone/>
            </a:pPr>
            <a:endParaRPr lang="en-US" altLang="en-US" dirty="0"/>
          </a:p>
          <a:p>
            <a:r>
              <a:rPr lang="en-US" altLang="en-US" sz="2400" b="1" dirty="0" err="1"/>
              <a:t>CallEvent</a:t>
            </a:r>
            <a:r>
              <a:rPr lang="en-US" altLang="en-US" sz="2400" dirty="0"/>
              <a:t> (i.e.: </a:t>
            </a:r>
            <a:r>
              <a:rPr lang="en-US" altLang="en-US" sz="2400" dirty="0" err="1"/>
              <a:t>conflictsWith</a:t>
            </a:r>
            <a:r>
              <a:rPr lang="en-US" altLang="en-US" sz="2400" dirty="0"/>
              <a:t>(Appointment))</a:t>
            </a:r>
          </a:p>
          <a:p>
            <a:pPr lvl="1"/>
            <a:r>
              <a:rPr lang="en-US" altLang="en-US" dirty="0"/>
              <a:t>A call event represents the reception of a request to synchronously invoke a specific operation.</a:t>
            </a:r>
          </a:p>
          <a:p>
            <a:pPr lvl="1"/>
            <a:r>
              <a:rPr lang="en-US" altLang="en-US" dirty="0"/>
              <a:t>Note that a call event instance is distinct from the call action that caused it.</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5C61220-7436-4872-B833-A60628CCB464}"/>
              </a:ext>
            </a:extLst>
          </p:cNvPr>
          <p:cNvSpPr/>
          <p:nvPr/>
        </p:nvSpPr>
        <p:spPr>
          <a:xfrm>
            <a:off x="9460503" y="2999779"/>
            <a:ext cx="1256754" cy="830997"/>
          </a:xfrm>
          <a:prstGeom prst="rect">
            <a:avLst/>
          </a:prstGeom>
        </p:spPr>
        <p:txBody>
          <a:bodyPr wrap="none">
            <a:spAutoFit/>
          </a:bodyPr>
          <a:lstStyle/>
          <a:p>
            <a:r>
              <a:rPr lang="en-US" altLang="en-US" sz="2400" b="1" dirty="0">
                <a:effectLst>
                  <a:outerShdw blurRad="38100" dist="38100" dir="2700000" algn="tl">
                    <a:srgbClr val="000000">
                      <a:alpha val="43137"/>
                    </a:srgbClr>
                  </a:outerShdw>
                </a:effectLst>
              </a:rPr>
              <a:t>State </a:t>
            </a:r>
          </a:p>
          <a:p>
            <a:r>
              <a:rPr lang="en-US" altLang="en-US" sz="2400" b="1" dirty="0">
                <a:effectLst>
                  <a:outerShdw blurRad="38100" dist="38100" dir="2700000" algn="tl">
                    <a:srgbClr val="000000">
                      <a:alpha val="43137"/>
                    </a:srgbClr>
                  </a:outerShdw>
                </a:effectLst>
              </a:rPr>
              <a:t>Diagram</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697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6CB21B1-5906-43BE-8B1C-F3CC31BB7443}"/>
              </a:ext>
            </a:extLst>
          </p:cNvPr>
          <p:cNvSpPr>
            <a:spLocks noGrp="1" noChangeArrowheads="1"/>
          </p:cNvSpPr>
          <p:nvPr>
            <p:ph type="title"/>
          </p:nvPr>
        </p:nvSpPr>
        <p:spPr>
          <a:xfrm>
            <a:off x="971537" y="0"/>
            <a:ext cx="8488966" cy="1325563"/>
          </a:xfrm>
        </p:spPr>
        <p:txBody>
          <a:bodyPr>
            <a:normAutofit/>
          </a:bodyPr>
          <a:lstStyle/>
          <a:p>
            <a:pPr eaLnBrk="1" hangingPunct="1"/>
            <a:r>
              <a:rPr lang="de-AT" altLang="en-US" dirty="0"/>
              <a:t>Elements of State Diagrams: Events</a:t>
            </a:r>
            <a:endParaRPr lang="en-US" altLang="en-US" dirty="0"/>
          </a:p>
        </p:txBody>
      </p:sp>
      <p:sp>
        <p:nvSpPr>
          <p:cNvPr id="6147" name="Rectangle 3">
            <a:extLst>
              <a:ext uri="{FF2B5EF4-FFF2-40B4-BE49-F238E27FC236}">
                <a16:creationId xmlns:a16="http://schemas.microsoft.com/office/drawing/2014/main" id="{889B8241-3C21-4BFD-A745-5C506D223C3B}"/>
              </a:ext>
            </a:extLst>
          </p:cNvPr>
          <p:cNvSpPr>
            <a:spLocks noGrp="1" noChangeArrowheads="1"/>
          </p:cNvSpPr>
          <p:nvPr>
            <p:ph type="body" idx="1"/>
          </p:nvPr>
        </p:nvSpPr>
        <p:spPr>
          <a:xfrm>
            <a:off x="464695" y="1094282"/>
            <a:ext cx="8450705" cy="5381469"/>
          </a:xfrm>
        </p:spPr>
        <p:txBody>
          <a:bodyPr anchor="ctr">
            <a:normAutofit/>
          </a:bodyPr>
          <a:lstStyle/>
          <a:p>
            <a:r>
              <a:rPr lang="en-US" altLang="en-US" sz="2400" b="1" dirty="0" err="1"/>
              <a:t>SignalEvent</a:t>
            </a:r>
            <a:r>
              <a:rPr lang="en-US" altLang="en-US" sz="2400" dirty="0"/>
              <a:t> (i.e.: </a:t>
            </a:r>
            <a:r>
              <a:rPr lang="en-US" altLang="en-US" sz="2400" dirty="0" err="1"/>
              <a:t>leftButtonDown</a:t>
            </a:r>
            <a:r>
              <a:rPr lang="en-US" altLang="en-US" sz="2400" dirty="0"/>
              <a:t>)</a:t>
            </a:r>
          </a:p>
          <a:p>
            <a:pPr lvl="1"/>
            <a:r>
              <a:rPr lang="en-US" altLang="en-US" dirty="0"/>
              <a:t>A signal event represents the reception of a particular (asynchronous) signal. </a:t>
            </a:r>
          </a:p>
          <a:p>
            <a:pPr marL="457200" lvl="1" indent="0">
              <a:buNone/>
            </a:pPr>
            <a:endParaRPr lang="en-US" altLang="en-US" dirty="0"/>
          </a:p>
          <a:p>
            <a:r>
              <a:rPr lang="en-US" altLang="en-US" sz="2400" b="1" dirty="0" err="1"/>
              <a:t>TimeEvent</a:t>
            </a:r>
            <a:r>
              <a:rPr lang="en-US" altLang="en-US" sz="2400" dirty="0"/>
              <a:t> (i.e.: after(1 second))</a:t>
            </a:r>
          </a:p>
          <a:p>
            <a:pPr lvl="1"/>
            <a:r>
              <a:rPr lang="en-US" altLang="en-US" dirty="0"/>
              <a:t>A </a:t>
            </a:r>
            <a:r>
              <a:rPr lang="en-US" altLang="en-US" dirty="0" err="1"/>
              <a:t>TimeEvent</a:t>
            </a:r>
            <a:r>
              <a:rPr lang="en-US" altLang="en-US" dirty="0"/>
              <a:t> models the expiration of a specific deadline. Note that the time of occurrence of a time event instance (i.e., the expiration of the deadline) is the same as the time of its reception. </a:t>
            </a:r>
            <a:endParaRPr lang="en-AU" altLang="en-US" dirty="0"/>
          </a:p>
          <a:p>
            <a:pPr eaLnBrk="1" hangingPunct="1"/>
            <a:endParaRPr lang="en-AU" altLang="en-US" sz="1300" dirty="0"/>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5C61220-7436-4872-B833-A60628CCB464}"/>
              </a:ext>
            </a:extLst>
          </p:cNvPr>
          <p:cNvSpPr/>
          <p:nvPr/>
        </p:nvSpPr>
        <p:spPr>
          <a:xfrm>
            <a:off x="9460503" y="2999779"/>
            <a:ext cx="1256754" cy="830997"/>
          </a:xfrm>
          <a:prstGeom prst="rect">
            <a:avLst/>
          </a:prstGeom>
        </p:spPr>
        <p:txBody>
          <a:bodyPr wrap="none">
            <a:spAutoFit/>
          </a:bodyPr>
          <a:lstStyle/>
          <a:p>
            <a:r>
              <a:rPr lang="en-US" altLang="en-US" sz="2400" b="1" dirty="0">
                <a:effectLst>
                  <a:outerShdw blurRad="38100" dist="38100" dir="2700000" algn="tl">
                    <a:srgbClr val="000000">
                      <a:alpha val="43137"/>
                    </a:srgbClr>
                  </a:outerShdw>
                </a:effectLst>
              </a:rPr>
              <a:t>State </a:t>
            </a:r>
          </a:p>
          <a:p>
            <a:r>
              <a:rPr lang="en-US" altLang="en-US" sz="2400" b="1" dirty="0">
                <a:effectLst>
                  <a:outerShdw blurRad="38100" dist="38100" dir="2700000" algn="tl">
                    <a:srgbClr val="000000">
                      <a:alpha val="43137"/>
                    </a:srgbClr>
                  </a:outerShdw>
                </a:effectLst>
              </a:rPr>
              <a:t>Diagram</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2790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C9DE7D4-B072-4856-8215-849BBC8A2C07}"/>
              </a:ext>
            </a:extLst>
          </p:cNvPr>
          <p:cNvSpPr txBox="1"/>
          <p:nvPr/>
        </p:nvSpPr>
        <p:spPr>
          <a:xfrm>
            <a:off x="3667780" y="122807"/>
            <a:ext cx="6337697" cy="646331"/>
          </a:xfrm>
          <a:prstGeom prst="rect">
            <a:avLst/>
          </a:prstGeom>
          <a:noFill/>
        </p:spPr>
        <p:txBody>
          <a:bodyPr wrap="none" rtlCol="0">
            <a:spAutoFit/>
          </a:bodyPr>
          <a:lstStyle/>
          <a:p>
            <a:r>
              <a:rPr lang="en-US" altLang="en-US" sz="3600" b="1" dirty="0">
                <a:effectLst>
                  <a:outerShdw blurRad="38100" dist="38100" dir="2700000" algn="tl">
                    <a:srgbClr val="000000">
                      <a:alpha val="43137"/>
                    </a:srgbClr>
                  </a:outerShdw>
                </a:effectLst>
              </a:rPr>
              <a:t>Basic UML State Diagram Syntax</a:t>
            </a:r>
            <a:endParaRPr lang="en-US" sz="3600" b="1" dirty="0">
              <a:effectLst>
                <a:outerShdw blurRad="38100" dist="38100" dir="2700000" algn="tl">
                  <a:srgbClr val="000000">
                    <a:alpha val="43137"/>
                  </a:srgbClr>
                </a:outerShdw>
              </a:effectLst>
            </a:endParaRPr>
          </a:p>
        </p:txBody>
      </p:sp>
      <p:sp>
        <p:nvSpPr>
          <p:cNvPr id="10" name="Rectangle 1027">
            <a:extLst>
              <a:ext uri="{FF2B5EF4-FFF2-40B4-BE49-F238E27FC236}">
                <a16:creationId xmlns:a16="http://schemas.microsoft.com/office/drawing/2014/main" id="{E4ADD1BC-9921-4FBE-A4CC-B0FFCC81F193}"/>
              </a:ext>
            </a:extLst>
          </p:cNvPr>
          <p:cNvSpPr txBox="1">
            <a:spLocks noChangeArrowheads="1"/>
          </p:cNvSpPr>
          <p:nvPr/>
        </p:nvSpPr>
        <p:spPr>
          <a:xfrm>
            <a:off x="3733799" y="1315387"/>
            <a:ext cx="3962400" cy="4724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A state is drawn with a round box, with three compartments for</a:t>
            </a:r>
          </a:p>
          <a:p>
            <a:pPr lvl="1"/>
            <a:r>
              <a:rPr lang="en-US" altLang="en-US"/>
              <a:t>name</a:t>
            </a:r>
          </a:p>
          <a:p>
            <a:pPr lvl="1"/>
            <a:r>
              <a:rPr lang="en-US" altLang="en-US"/>
              <a:t>state variables (if any)</a:t>
            </a:r>
          </a:p>
          <a:p>
            <a:pPr lvl="1"/>
            <a:r>
              <a:rPr lang="en-US" altLang="en-US"/>
              <a:t>actions to be performed</a:t>
            </a:r>
          </a:p>
          <a:p>
            <a:r>
              <a:rPr lang="en-US" altLang="en-US"/>
              <a:t>A transition is drawn with an arrow, possibly labeled with</a:t>
            </a:r>
          </a:p>
          <a:p>
            <a:pPr lvl="1"/>
            <a:r>
              <a:rPr lang="en-US" altLang="en-US"/>
              <a:t>event causing the transaction</a:t>
            </a:r>
          </a:p>
          <a:p>
            <a:pPr lvl="1"/>
            <a:r>
              <a:rPr lang="en-US" altLang="en-US"/>
              <a:t>guard condition</a:t>
            </a:r>
          </a:p>
          <a:p>
            <a:pPr lvl="1"/>
            <a:r>
              <a:rPr lang="en-US" altLang="en-US"/>
              <a:t>Action to perform</a:t>
            </a:r>
            <a:endParaRPr lang="en-US" altLang="en-US" dirty="0"/>
          </a:p>
        </p:txBody>
      </p:sp>
      <p:graphicFrame>
        <p:nvGraphicFramePr>
          <p:cNvPr id="11" name="Object 1028">
            <a:extLst>
              <a:ext uri="{FF2B5EF4-FFF2-40B4-BE49-F238E27FC236}">
                <a16:creationId xmlns:a16="http://schemas.microsoft.com/office/drawing/2014/main" id="{69DB25CE-8AB6-488A-85E6-4A4E26B9BA07}"/>
              </a:ext>
            </a:extLst>
          </p:cNvPr>
          <p:cNvGraphicFramePr>
            <a:graphicFrameLocks noChangeAspect="1"/>
          </p:cNvGraphicFramePr>
          <p:nvPr>
            <p:extLst>
              <p:ext uri="{D42A27DB-BD31-4B8C-83A1-F6EECF244321}">
                <p14:modId xmlns:p14="http://schemas.microsoft.com/office/powerpoint/2010/main" val="2921990423"/>
              </p:ext>
            </p:extLst>
          </p:nvPr>
        </p:nvGraphicFramePr>
        <p:xfrm>
          <a:off x="7543799" y="1848788"/>
          <a:ext cx="4648200" cy="1349375"/>
        </p:xfrm>
        <a:graphic>
          <a:graphicData uri="http://schemas.openxmlformats.org/presentationml/2006/ole">
            <mc:AlternateContent xmlns:mc="http://schemas.openxmlformats.org/markup-compatibility/2006">
              <mc:Choice xmlns:v="urn:schemas-microsoft-com:vml" Requires="v">
                <p:oleObj spid="_x0000_s5138" name="VISIO" r:id="rId4" imgW="2206752" imgH="640080" progId="Visio.Drawing.6">
                  <p:embed/>
                </p:oleObj>
              </mc:Choice>
              <mc:Fallback>
                <p:oleObj name="VISIO" r:id="rId4" imgW="2206752" imgH="640080" progId="Visio.Drawing.6">
                  <p:embed/>
                  <p:pic>
                    <p:nvPicPr>
                      <p:cNvPr id="9220" name="Object 1028">
                        <a:extLst>
                          <a:ext uri="{FF2B5EF4-FFF2-40B4-BE49-F238E27FC236}">
                            <a16:creationId xmlns:a16="http://schemas.microsoft.com/office/drawing/2014/main" id="{2AA75F33-2D23-465A-AD9F-6DAD6168D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799" y="1848788"/>
                        <a:ext cx="46482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29">
            <a:extLst>
              <a:ext uri="{FF2B5EF4-FFF2-40B4-BE49-F238E27FC236}">
                <a16:creationId xmlns:a16="http://schemas.microsoft.com/office/drawing/2014/main" id="{5779C4AE-5ABE-4094-B88B-63D107B87370}"/>
              </a:ext>
            </a:extLst>
          </p:cNvPr>
          <p:cNvGraphicFramePr>
            <a:graphicFrameLocks noChangeAspect="1"/>
          </p:cNvGraphicFramePr>
          <p:nvPr>
            <p:extLst>
              <p:ext uri="{D42A27DB-BD31-4B8C-83A1-F6EECF244321}">
                <p14:modId xmlns:p14="http://schemas.microsoft.com/office/powerpoint/2010/main" val="4121350438"/>
              </p:ext>
            </p:extLst>
          </p:nvPr>
        </p:nvGraphicFramePr>
        <p:xfrm>
          <a:off x="7619999" y="4591988"/>
          <a:ext cx="3886200" cy="658813"/>
        </p:xfrm>
        <a:graphic>
          <a:graphicData uri="http://schemas.openxmlformats.org/presentationml/2006/ole">
            <mc:AlternateContent xmlns:mc="http://schemas.openxmlformats.org/markup-compatibility/2006">
              <mc:Choice xmlns:v="urn:schemas-microsoft-com:vml" Requires="v">
                <p:oleObj spid="_x0000_s5139" name="VISIO" r:id="rId6" imgW="2368296" imgH="402336" progId="Visio.Drawing.6">
                  <p:embed/>
                </p:oleObj>
              </mc:Choice>
              <mc:Fallback>
                <p:oleObj name="VISIO" r:id="rId6" imgW="2368296" imgH="402336" progId="Visio.Drawing.6">
                  <p:embed/>
                  <p:pic>
                    <p:nvPicPr>
                      <p:cNvPr id="9221" name="Object 1029">
                        <a:extLst>
                          <a:ext uri="{FF2B5EF4-FFF2-40B4-BE49-F238E27FC236}">
                            <a16:creationId xmlns:a16="http://schemas.microsoft.com/office/drawing/2014/main" id="{E7F6BDA6-DE1C-4850-80C8-22367BCCBA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9999" y="4591988"/>
                        <a:ext cx="38862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9298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C9DE7D4-B072-4856-8215-849BBC8A2C07}"/>
              </a:ext>
            </a:extLst>
          </p:cNvPr>
          <p:cNvSpPr txBox="1"/>
          <p:nvPr/>
        </p:nvSpPr>
        <p:spPr>
          <a:xfrm>
            <a:off x="3667780" y="122807"/>
            <a:ext cx="7871578" cy="646331"/>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rPr>
              <a:t>State Diagram: Predefined Action Labels</a:t>
            </a:r>
          </a:p>
        </p:txBody>
      </p:sp>
      <p:sp>
        <p:nvSpPr>
          <p:cNvPr id="9" name="Rectangle 3">
            <a:extLst>
              <a:ext uri="{FF2B5EF4-FFF2-40B4-BE49-F238E27FC236}">
                <a16:creationId xmlns:a16="http://schemas.microsoft.com/office/drawing/2014/main" id="{1572C2C8-CF79-43E2-8C00-E1BBB431F53F}"/>
              </a:ext>
            </a:extLst>
          </p:cNvPr>
          <p:cNvSpPr txBox="1">
            <a:spLocks noChangeArrowheads="1"/>
          </p:cNvSpPr>
          <p:nvPr/>
        </p:nvSpPr>
        <p:spPr>
          <a:xfrm>
            <a:off x="3520189" y="1061821"/>
            <a:ext cx="8456951" cy="4114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b="1" dirty="0"/>
              <a:t>“entry/”</a:t>
            </a:r>
          </a:p>
          <a:p>
            <a:pPr lvl="1"/>
            <a:r>
              <a:rPr lang="en-US" altLang="en-US" sz="2200" dirty="0"/>
              <a:t>identifies an action, specified by the corresponding action expression, which is performed upon entry to the state (entry action)</a:t>
            </a:r>
          </a:p>
          <a:p>
            <a:r>
              <a:rPr lang="en-US" altLang="en-US" sz="2200" b="1" dirty="0"/>
              <a:t>“exit/”</a:t>
            </a:r>
          </a:p>
          <a:p>
            <a:pPr lvl="1"/>
            <a:r>
              <a:rPr lang="en-US" altLang="en-US" sz="2200" dirty="0"/>
              <a:t>identifies an action, specified by the corresponding action expression, that is performed upon exit from the state (exit action)</a:t>
            </a:r>
          </a:p>
          <a:p>
            <a:r>
              <a:rPr lang="en-US" altLang="en-US" sz="2200" b="1" dirty="0"/>
              <a:t>“do/”</a:t>
            </a:r>
          </a:p>
          <a:p>
            <a:pPr lvl="1"/>
            <a:r>
              <a:rPr lang="en-US" altLang="en-US" sz="2200" dirty="0"/>
              <a:t>identifies an ongoing activity (“do activity”) that is performed as long as the modeled element is in the state or until the computation specified by the action expression is completed (the latter may result in a completion event being generated).</a:t>
            </a:r>
          </a:p>
          <a:p>
            <a:r>
              <a:rPr lang="en-US" altLang="en-US" sz="2200" b="1" dirty="0"/>
              <a:t>“include/” </a:t>
            </a:r>
          </a:p>
          <a:p>
            <a:pPr lvl="1"/>
            <a:r>
              <a:rPr lang="en-US" altLang="en-US" sz="2200" dirty="0"/>
              <a:t>is used to identify a submachine invocation. The action expression contains the name of the submachine that is to be invoked.</a:t>
            </a:r>
          </a:p>
        </p:txBody>
      </p:sp>
    </p:spTree>
    <p:extLst>
      <p:ext uri="{BB962C8B-B14F-4D97-AF65-F5344CB8AC3E}">
        <p14:creationId xmlns:p14="http://schemas.microsoft.com/office/powerpoint/2010/main" val="23859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C9DE7D4-B072-4856-8215-849BBC8A2C07}"/>
              </a:ext>
            </a:extLst>
          </p:cNvPr>
          <p:cNvSpPr txBox="1"/>
          <p:nvPr/>
        </p:nvSpPr>
        <p:spPr>
          <a:xfrm>
            <a:off x="3667780" y="122807"/>
            <a:ext cx="5775620" cy="646331"/>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rPr>
              <a:t>State Diagram: State Variable</a:t>
            </a:r>
          </a:p>
        </p:txBody>
      </p:sp>
      <p:sp>
        <p:nvSpPr>
          <p:cNvPr id="8" name="Rectangle 3">
            <a:extLst>
              <a:ext uri="{FF2B5EF4-FFF2-40B4-BE49-F238E27FC236}">
                <a16:creationId xmlns:a16="http://schemas.microsoft.com/office/drawing/2014/main" id="{0798F1F3-8D2D-4DC8-85CA-D869A35DD9F8}"/>
              </a:ext>
            </a:extLst>
          </p:cNvPr>
          <p:cNvSpPr txBox="1">
            <a:spLocks noChangeArrowheads="1"/>
          </p:cNvSpPr>
          <p:nvPr/>
        </p:nvSpPr>
        <p:spPr>
          <a:xfrm>
            <a:off x="3667780" y="1647187"/>
            <a:ext cx="35052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a:t>We can e</a:t>
            </a:r>
            <a:r>
              <a:rPr lang="en-US" altLang="en-US" sz="2000">
                <a:solidFill>
                  <a:srgbClr val="000000"/>
                </a:solidFill>
                <a:latin typeface="MS Sans Serif" charset="0"/>
              </a:rPr>
              <a:t>xplore the phenomenon of rapid state diagram growth by examining a typical class with three attributes</a:t>
            </a:r>
          </a:p>
          <a:p>
            <a:r>
              <a:rPr lang="en-US" altLang="en-US" sz="2000">
                <a:solidFill>
                  <a:srgbClr val="000000"/>
                </a:solidFill>
                <a:latin typeface="MS Sans Serif" charset="0"/>
              </a:rPr>
              <a:t>Each combination of values of the attributes of this class constitute a different state for the class</a:t>
            </a:r>
          </a:p>
          <a:p>
            <a:r>
              <a:rPr lang="en-US" altLang="en-US" sz="2000">
                <a:solidFill>
                  <a:srgbClr val="000000"/>
                </a:solidFill>
                <a:latin typeface="MS Sans Serif" charset="0"/>
              </a:rPr>
              <a:t>Note that the attributes are effectively </a:t>
            </a:r>
            <a:r>
              <a:rPr lang="en-US" altLang="en-US" sz="2000" b="1">
                <a:solidFill>
                  <a:srgbClr val="000000"/>
                </a:solidFill>
                <a:latin typeface="MS Sans Serif" charset="0"/>
              </a:rPr>
              <a:t>independent</a:t>
            </a:r>
            <a:r>
              <a:rPr lang="en-US" altLang="en-US" sz="2000">
                <a:solidFill>
                  <a:srgbClr val="000000"/>
                </a:solidFill>
                <a:latin typeface="MS Sans Serif" charset="0"/>
              </a:rPr>
              <a:t> of each other</a:t>
            </a:r>
          </a:p>
          <a:p>
            <a:pPr lvl="1"/>
            <a:r>
              <a:rPr lang="en-US" altLang="en-US" sz="1800">
                <a:solidFill>
                  <a:srgbClr val="000000"/>
                </a:solidFill>
                <a:latin typeface="MS Sans Serif" charset="0"/>
              </a:rPr>
              <a:t>any combination is valid</a:t>
            </a:r>
            <a:endParaRPr lang="en-US" altLang="en-US" sz="1800" dirty="0">
              <a:solidFill>
                <a:srgbClr val="000000"/>
              </a:solidFill>
              <a:latin typeface="MS Sans Serif" charset="0"/>
            </a:endParaRPr>
          </a:p>
        </p:txBody>
      </p:sp>
      <p:graphicFrame>
        <p:nvGraphicFramePr>
          <p:cNvPr id="10" name="Object 4">
            <a:extLst>
              <a:ext uri="{FF2B5EF4-FFF2-40B4-BE49-F238E27FC236}">
                <a16:creationId xmlns:a16="http://schemas.microsoft.com/office/drawing/2014/main" id="{FE3246EC-CEE0-4957-8A72-6CC730705490}"/>
              </a:ext>
            </a:extLst>
          </p:cNvPr>
          <p:cNvGraphicFramePr>
            <a:graphicFrameLocks noChangeAspect="1"/>
          </p:cNvGraphicFramePr>
          <p:nvPr>
            <p:extLst>
              <p:ext uri="{D42A27DB-BD31-4B8C-83A1-F6EECF244321}">
                <p14:modId xmlns:p14="http://schemas.microsoft.com/office/powerpoint/2010/main" val="1231067018"/>
              </p:ext>
            </p:extLst>
          </p:nvPr>
        </p:nvGraphicFramePr>
        <p:xfrm>
          <a:off x="7782580" y="1418587"/>
          <a:ext cx="3205163" cy="2468563"/>
        </p:xfrm>
        <a:graphic>
          <a:graphicData uri="http://schemas.openxmlformats.org/presentationml/2006/ole">
            <mc:AlternateContent xmlns:mc="http://schemas.openxmlformats.org/markup-compatibility/2006">
              <mc:Choice xmlns:v="urn:schemas-microsoft-com:vml" Requires="v">
                <p:oleObj spid="_x0000_s6156" name="VISIO" r:id="rId4" imgW="1993392" imgH="1533144" progId="Visio.Drawing.6">
                  <p:embed/>
                </p:oleObj>
              </mc:Choice>
              <mc:Fallback>
                <p:oleObj name="VISIO" r:id="rId4" imgW="1993392" imgH="1533144" progId="Visio.Drawing.6">
                  <p:embed/>
                  <p:pic>
                    <p:nvPicPr>
                      <p:cNvPr id="13316" name="Object 4">
                        <a:extLst>
                          <a:ext uri="{FF2B5EF4-FFF2-40B4-BE49-F238E27FC236}">
                            <a16:creationId xmlns:a16="http://schemas.microsoft.com/office/drawing/2014/main" id="{59908444-D794-47A6-8A02-780149154C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580" y="1418587"/>
                        <a:ext cx="3205163"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5">
            <a:extLst>
              <a:ext uri="{FF2B5EF4-FFF2-40B4-BE49-F238E27FC236}">
                <a16:creationId xmlns:a16="http://schemas.microsoft.com/office/drawing/2014/main" id="{6D8F2EE8-3EBE-4965-B174-B40667B908B4}"/>
              </a:ext>
            </a:extLst>
          </p:cNvPr>
          <p:cNvGraphicFramePr>
            <a:graphicFrameLocks noChangeAspect="1"/>
          </p:cNvGraphicFramePr>
          <p:nvPr>
            <p:extLst>
              <p:ext uri="{D42A27DB-BD31-4B8C-83A1-F6EECF244321}">
                <p14:modId xmlns:p14="http://schemas.microsoft.com/office/powerpoint/2010/main" val="3338322823"/>
              </p:ext>
            </p:extLst>
          </p:nvPr>
        </p:nvGraphicFramePr>
        <p:xfrm>
          <a:off x="7572686" y="4453080"/>
          <a:ext cx="3657600" cy="584200"/>
        </p:xfrm>
        <a:graphic>
          <a:graphicData uri="http://schemas.openxmlformats.org/presentationml/2006/ole">
            <mc:AlternateContent xmlns:mc="http://schemas.openxmlformats.org/markup-compatibility/2006">
              <mc:Choice xmlns:v="urn:schemas-microsoft-com:vml" Requires="v">
                <p:oleObj spid="_x0000_s6157" name="VISIO" r:id="rId6" imgW="2791968" imgH="448056" progId="Visio.Drawing.6">
                  <p:embed/>
                </p:oleObj>
              </mc:Choice>
              <mc:Fallback>
                <p:oleObj name="VISIO" r:id="rId6" imgW="2791968" imgH="448056" progId="Visio.Drawing.6">
                  <p:embed/>
                  <p:pic>
                    <p:nvPicPr>
                      <p:cNvPr id="13318" name="Object 15">
                        <a:extLst>
                          <a:ext uri="{FF2B5EF4-FFF2-40B4-BE49-F238E27FC236}">
                            <a16:creationId xmlns:a16="http://schemas.microsoft.com/office/drawing/2014/main" id="{024A48D8-6E03-449C-BD7D-C37290CE47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686" y="4453080"/>
                        <a:ext cx="3657600" cy="584200"/>
                      </a:xfrm>
                      <a:prstGeom prst="rect">
                        <a:avLst/>
                      </a:prstGeom>
                      <a:noFill/>
                      <a:ln>
                        <a:noFill/>
                      </a:ln>
                      <a:effectLst>
                        <a:outerShdw dist="107763" dir="81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1607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C9DE7D4-B072-4856-8215-849BBC8A2C07}"/>
              </a:ext>
            </a:extLst>
          </p:cNvPr>
          <p:cNvSpPr txBox="1"/>
          <p:nvPr/>
        </p:nvSpPr>
        <p:spPr>
          <a:xfrm>
            <a:off x="3667780" y="122807"/>
            <a:ext cx="7783221" cy="646331"/>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rPr>
              <a:t>State Diagram: Combinatorial Explosion</a:t>
            </a:r>
          </a:p>
        </p:txBody>
      </p:sp>
      <p:sp>
        <p:nvSpPr>
          <p:cNvPr id="11" name="Rectangle 3">
            <a:extLst>
              <a:ext uri="{FF2B5EF4-FFF2-40B4-BE49-F238E27FC236}">
                <a16:creationId xmlns:a16="http://schemas.microsoft.com/office/drawing/2014/main" id="{088F764F-636C-4046-9BAB-754D7B040363}"/>
              </a:ext>
            </a:extLst>
          </p:cNvPr>
          <p:cNvSpPr txBox="1">
            <a:spLocks noChangeArrowheads="1"/>
          </p:cNvSpPr>
          <p:nvPr/>
        </p:nvSpPr>
        <p:spPr>
          <a:xfrm>
            <a:off x="3793768" y="1647187"/>
            <a:ext cx="52578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The number of states and the number of transitions grows very quickly as you model complex state machines </a:t>
            </a:r>
            <a:br>
              <a:rPr lang="en-US" altLang="en-US"/>
            </a:br>
            <a:r>
              <a:rPr lang="en-US" altLang="en-US"/>
              <a:t>(</a:t>
            </a:r>
            <a:r>
              <a:rPr lang="en-US" altLang="en-US">
                <a:sym typeface="Wingdings" panose="05000000000000000000" pitchFamily="2" charset="2"/>
              </a:rPr>
              <a:t> </a:t>
            </a:r>
            <a:r>
              <a:rPr lang="en-US" altLang="en-US" b="1">
                <a:sym typeface="Wingdings" panose="05000000000000000000" pitchFamily="2" charset="2"/>
              </a:rPr>
              <a:t>combinatorial explosion</a:t>
            </a:r>
            <a:r>
              <a:rPr lang="en-US" altLang="en-US">
                <a:sym typeface="Wingdings" panose="05000000000000000000" pitchFamily="2" charset="2"/>
              </a:rPr>
              <a:t>)</a:t>
            </a:r>
          </a:p>
          <a:p>
            <a:r>
              <a:rPr lang="en-US" altLang="en-US">
                <a:sym typeface="Wingdings" panose="05000000000000000000" pitchFamily="2" charset="2"/>
              </a:rPr>
              <a:t>This is the Achilles Heel of finite state machines</a:t>
            </a:r>
          </a:p>
          <a:p>
            <a:pPr lvl="1"/>
            <a:r>
              <a:rPr lang="en-US" altLang="en-US">
                <a:sym typeface="Wingdings" panose="05000000000000000000" pitchFamily="2" charset="2"/>
              </a:rPr>
              <a:t>It has prevented the widespread use of state machines in the past</a:t>
            </a:r>
            <a:endParaRPr lang="en-US" altLang="en-US"/>
          </a:p>
          <a:p>
            <a:pPr lvl="1"/>
            <a:endParaRPr lang="en-US" altLang="en-US" dirty="0"/>
          </a:p>
        </p:txBody>
      </p:sp>
      <p:pic>
        <p:nvPicPr>
          <p:cNvPr id="12" name="Picture 5" descr="C:\msoffice2000\Clipart\standard\stddir4\SY00547_.wmf">
            <a:extLst>
              <a:ext uri="{FF2B5EF4-FFF2-40B4-BE49-F238E27FC236}">
                <a16:creationId xmlns:a16="http://schemas.microsoft.com/office/drawing/2014/main" id="{38C22734-761B-4A53-87B0-51C461E34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0168" y="1799587"/>
            <a:ext cx="160655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580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C9DE7D4-B072-4856-8215-849BBC8A2C07}"/>
              </a:ext>
            </a:extLst>
          </p:cNvPr>
          <p:cNvSpPr txBox="1"/>
          <p:nvPr/>
        </p:nvSpPr>
        <p:spPr>
          <a:xfrm>
            <a:off x="3233332" y="267275"/>
            <a:ext cx="8626400" cy="646331"/>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rPr>
              <a:t>Simple Heart Monitor System State Diagram</a:t>
            </a:r>
          </a:p>
        </p:txBody>
      </p:sp>
      <p:graphicFrame>
        <p:nvGraphicFramePr>
          <p:cNvPr id="8" name="Object 4">
            <a:extLst>
              <a:ext uri="{FF2B5EF4-FFF2-40B4-BE49-F238E27FC236}">
                <a16:creationId xmlns:a16="http://schemas.microsoft.com/office/drawing/2014/main" id="{E26CB910-FCE2-40CE-BFE2-668AFB47FE35}"/>
              </a:ext>
            </a:extLst>
          </p:cNvPr>
          <p:cNvGraphicFramePr>
            <a:graphicFrameLocks noChangeAspect="1"/>
          </p:cNvGraphicFramePr>
          <p:nvPr>
            <p:extLst>
              <p:ext uri="{D42A27DB-BD31-4B8C-83A1-F6EECF244321}">
                <p14:modId xmlns:p14="http://schemas.microsoft.com/office/powerpoint/2010/main" val="601573927"/>
              </p:ext>
            </p:extLst>
          </p:nvPr>
        </p:nvGraphicFramePr>
        <p:xfrm>
          <a:off x="3741295" y="1827212"/>
          <a:ext cx="7610475" cy="3203575"/>
        </p:xfrm>
        <a:graphic>
          <a:graphicData uri="http://schemas.openxmlformats.org/presentationml/2006/ole">
            <mc:AlternateContent xmlns:mc="http://schemas.openxmlformats.org/markup-compatibility/2006">
              <mc:Choice xmlns:v="urn:schemas-microsoft-com:vml" Requires="v">
                <p:oleObj spid="_x0000_s4108" name="VISIO" r:id="rId4" imgW="5166360" imgH="2173224" progId="Visio.Drawing.6">
                  <p:embed/>
                </p:oleObj>
              </mc:Choice>
              <mc:Fallback>
                <p:oleObj name="VISIO" r:id="rId4" imgW="5166360" imgH="2173224" progId="Visio.Drawing.6">
                  <p:embed/>
                  <p:pic>
                    <p:nvPicPr>
                      <p:cNvPr id="11267" name="Object 4">
                        <a:extLst>
                          <a:ext uri="{FF2B5EF4-FFF2-40B4-BE49-F238E27FC236}">
                            <a16:creationId xmlns:a16="http://schemas.microsoft.com/office/drawing/2014/main" id="{DA874223-FF2A-4435-A8B6-9F1986F58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295" y="1827212"/>
                        <a:ext cx="7610475"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AF9BDF0F-E632-4654-A29A-5CF53CBE8550}"/>
              </a:ext>
            </a:extLst>
          </p:cNvPr>
          <p:cNvPicPr>
            <a:picLocks noChangeAspect="1"/>
          </p:cNvPicPr>
          <p:nvPr/>
        </p:nvPicPr>
        <p:blipFill>
          <a:blip r:embed="rId6"/>
          <a:stretch>
            <a:fillRect/>
          </a:stretch>
        </p:blipFill>
        <p:spPr>
          <a:xfrm>
            <a:off x="7893883" y="5015797"/>
            <a:ext cx="571500" cy="257175"/>
          </a:xfrm>
          <a:prstGeom prst="rect">
            <a:avLst/>
          </a:prstGeom>
        </p:spPr>
      </p:pic>
    </p:spTree>
    <p:extLst>
      <p:ext uri="{BB962C8B-B14F-4D97-AF65-F5344CB8AC3E}">
        <p14:creationId xmlns:p14="http://schemas.microsoft.com/office/powerpoint/2010/main" val="3940684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9DE7D4-B072-4856-8215-849BBC8A2C07}"/>
              </a:ext>
            </a:extLst>
          </p:cNvPr>
          <p:cNvSpPr txBox="1"/>
          <p:nvPr/>
        </p:nvSpPr>
        <p:spPr>
          <a:xfrm>
            <a:off x="5833295" y="413364"/>
            <a:ext cx="3102709" cy="461665"/>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rPr>
              <a:t>Elevator State Diagram</a:t>
            </a:r>
          </a:p>
        </p:txBody>
      </p:sp>
      <p:pic>
        <p:nvPicPr>
          <p:cNvPr id="3074" name="Picture 2" descr="Image result for elevator state diagram">
            <a:extLst>
              <a:ext uri="{FF2B5EF4-FFF2-40B4-BE49-F238E27FC236}">
                <a16:creationId xmlns:a16="http://schemas.microsoft.com/office/drawing/2014/main" id="{1DAE2B4D-C870-4AAC-B9A3-F5511199B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846" y="932367"/>
            <a:ext cx="8017489" cy="54109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2" name="Picture 1">
            <a:extLst>
              <a:ext uri="{FF2B5EF4-FFF2-40B4-BE49-F238E27FC236}">
                <a16:creationId xmlns:a16="http://schemas.microsoft.com/office/drawing/2014/main" id="{2780550F-B7A9-4D3B-A3EA-53273FEBDB0F}"/>
              </a:ext>
            </a:extLst>
          </p:cNvPr>
          <p:cNvPicPr>
            <a:picLocks noChangeAspect="1"/>
          </p:cNvPicPr>
          <p:nvPr/>
        </p:nvPicPr>
        <p:blipFill>
          <a:blip r:embed="rId4"/>
          <a:stretch>
            <a:fillRect/>
          </a:stretch>
        </p:blipFill>
        <p:spPr>
          <a:xfrm>
            <a:off x="7534119" y="1299636"/>
            <a:ext cx="571500" cy="257175"/>
          </a:xfrm>
          <a:prstGeom prst="rect">
            <a:avLst/>
          </a:prstGeom>
        </p:spPr>
      </p:pic>
    </p:spTree>
    <p:extLst>
      <p:ext uri="{BB962C8B-B14F-4D97-AF65-F5344CB8AC3E}">
        <p14:creationId xmlns:p14="http://schemas.microsoft.com/office/powerpoint/2010/main" val="3614547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C9DE7D4-B072-4856-8215-849BBC8A2C07}"/>
              </a:ext>
            </a:extLst>
          </p:cNvPr>
          <p:cNvSpPr txBox="1"/>
          <p:nvPr/>
        </p:nvSpPr>
        <p:spPr>
          <a:xfrm>
            <a:off x="4473236" y="335671"/>
            <a:ext cx="4712829" cy="461665"/>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rPr>
              <a:t>Seminar Registration State Diagram</a:t>
            </a:r>
          </a:p>
        </p:txBody>
      </p:sp>
      <p:graphicFrame>
        <p:nvGraphicFramePr>
          <p:cNvPr id="9" name="Object 3">
            <a:extLst>
              <a:ext uri="{FF2B5EF4-FFF2-40B4-BE49-F238E27FC236}">
                <a16:creationId xmlns:a16="http://schemas.microsoft.com/office/drawing/2014/main" id="{DF9F6404-E7A8-4D32-8A42-024A17E323F7}"/>
              </a:ext>
            </a:extLst>
          </p:cNvPr>
          <p:cNvGraphicFramePr>
            <a:graphicFrameLocks noChangeAspect="1"/>
          </p:cNvGraphicFramePr>
          <p:nvPr>
            <p:extLst>
              <p:ext uri="{D42A27DB-BD31-4B8C-83A1-F6EECF244321}">
                <p14:modId xmlns:p14="http://schemas.microsoft.com/office/powerpoint/2010/main" val="4025708251"/>
              </p:ext>
            </p:extLst>
          </p:nvPr>
        </p:nvGraphicFramePr>
        <p:xfrm>
          <a:off x="2949878" y="1133006"/>
          <a:ext cx="8305800" cy="4822825"/>
        </p:xfrm>
        <a:graphic>
          <a:graphicData uri="http://schemas.openxmlformats.org/presentationml/2006/ole">
            <mc:AlternateContent xmlns:mc="http://schemas.openxmlformats.org/markup-compatibility/2006">
              <mc:Choice xmlns:v="urn:schemas-microsoft-com:vml" Requires="v">
                <p:oleObj spid="_x0000_s3085" name="VISIO" r:id="rId4" imgW="5654040" imgH="3279648" progId="Visio.Drawing.6">
                  <p:embed/>
                </p:oleObj>
              </mc:Choice>
              <mc:Fallback>
                <p:oleObj name="VISIO" r:id="rId4" imgW="5654040" imgH="3279648" progId="Visio.Drawing.6">
                  <p:embed/>
                  <p:pic>
                    <p:nvPicPr>
                      <p:cNvPr id="9219" name="Object 3">
                        <a:extLst>
                          <a:ext uri="{FF2B5EF4-FFF2-40B4-BE49-F238E27FC236}">
                            <a16:creationId xmlns:a16="http://schemas.microsoft.com/office/drawing/2014/main" id="{A2B11C79-323F-4F42-A0E0-5C2636057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878" y="1133006"/>
                        <a:ext cx="8305800"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BC9B5310-72EF-4413-B41D-17C98DE07353}"/>
              </a:ext>
            </a:extLst>
          </p:cNvPr>
          <p:cNvPicPr>
            <a:picLocks noChangeAspect="1"/>
          </p:cNvPicPr>
          <p:nvPr/>
        </p:nvPicPr>
        <p:blipFill>
          <a:blip r:embed="rId6"/>
          <a:stretch>
            <a:fillRect/>
          </a:stretch>
        </p:blipFill>
        <p:spPr>
          <a:xfrm>
            <a:off x="8778302" y="1688157"/>
            <a:ext cx="571500" cy="257175"/>
          </a:xfrm>
          <a:prstGeom prst="rect">
            <a:avLst/>
          </a:prstGeom>
        </p:spPr>
      </p:pic>
    </p:spTree>
    <p:extLst>
      <p:ext uri="{BB962C8B-B14F-4D97-AF65-F5344CB8AC3E}">
        <p14:creationId xmlns:p14="http://schemas.microsoft.com/office/powerpoint/2010/main" val="24586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458D6FE-2242-4DF1-97C3-19B75489C895}"/>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dirty="0">
                <a:solidFill>
                  <a:schemeClr val="tx1"/>
                </a:solidFill>
                <a:latin typeface="+mj-lt"/>
                <a:ea typeface="+mj-ea"/>
                <a:cs typeface="+mj-cs"/>
              </a:rPr>
              <a:t>Sequence Diagrams</a:t>
            </a:r>
          </a:p>
        </p:txBody>
      </p:sp>
      <p:sp>
        <p:nvSpPr>
          <p:cNvPr id="19459" name="Rectangle 3">
            <a:extLst>
              <a:ext uri="{FF2B5EF4-FFF2-40B4-BE49-F238E27FC236}">
                <a16:creationId xmlns:a16="http://schemas.microsoft.com/office/drawing/2014/main" id="{2DED3674-E4A2-4B25-B49B-3310DCF4D05B}"/>
              </a:ext>
            </a:extLst>
          </p:cNvPr>
          <p:cNvSpPr>
            <a:spLocks noGrp="1" noChangeArrowheads="1"/>
          </p:cNvSpPr>
          <p:nvPr>
            <p:ph type="body" idx="4294967295"/>
          </p:nvPr>
        </p:nvSpPr>
        <p:spPr>
          <a:xfrm>
            <a:off x="734518" y="2278173"/>
            <a:ext cx="8227241" cy="3450613"/>
          </a:xfrm>
        </p:spPr>
        <p:txBody>
          <a:bodyPr vert="horz" lIns="91440" tIns="45720" rIns="91440" bIns="45720" rtlCol="0" anchor="ctr">
            <a:noAutofit/>
          </a:bodyPr>
          <a:lstStyle/>
          <a:p>
            <a:r>
              <a:rPr lang="en-US" altLang="en-US" sz="2400"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hlinkClick r:id="rId2"/>
              </a:rPr>
              <a:t>UML</a:t>
            </a:r>
            <a:r>
              <a:rPr lang="en-US" sz="2400" dirty="0">
                <a:latin typeface="Arial" panose="020B0604020202020204" pitchFamily="34" charset="0"/>
                <a:cs typeface="Arial" panose="020B0604020202020204" pitchFamily="34" charset="0"/>
              </a:rPr>
              <a:t> Sequence Diagram is an interaction diagram that details how operations are carried out. It captures the interactions between objects in the context of a collaboration. </a:t>
            </a:r>
          </a:p>
          <a:p>
            <a:r>
              <a:rPr lang="en-US" sz="2400" dirty="0">
                <a:latin typeface="Arial" panose="020B0604020202020204" pitchFamily="34" charset="0"/>
                <a:cs typeface="Arial" panose="020B0604020202020204" pitchFamily="34" charset="0"/>
              </a:rPr>
              <a:t>Sequence Diagrams are time focus and they show the order of the interaction visually by using the vertical axis of the diagram to represent time what messages are sent and when.</a:t>
            </a:r>
            <a:r>
              <a:rPr lang="en-US" altLang="en-US" sz="2400" dirty="0">
                <a:latin typeface="Arial" panose="020B0604020202020204" pitchFamily="34" charset="0"/>
                <a:cs typeface="Arial" panose="020B0604020202020204" pitchFamily="34" charset="0"/>
              </a:rPr>
              <a:t> sequence diagram is an interaction diagram that emphasizes the time-ordering of messages; </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Database">
            <a:extLst>
              <a:ext uri="{FF2B5EF4-FFF2-40B4-BE49-F238E27FC236}">
                <a16:creationId xmlns:a16="http://schemas.microsoft.com/office/drawing/2014/main" id="{B4209BD0-806F-47B3-A32C-1840B9BC05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19460" name="Rectangle 4">
            <a:extLst>
              <a:ext uri="{FF2B5EF4-FFF2-40B4-BE49-F238E27FC236}">
                <a16:creationId xmlns:a16="http://schemas.microsoft.com/office/drawing/2014/main" id="{C8225C6E-7B98-47F7-9D82-490F497EAC87}"/>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76C476C8-C2C7-4A09-91CE-C1213BEB28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826B7390-738F-4C25-BCC3-6FD0E4386837}"/>
              </a:ext>
            </a:extLst>
          </p:cNvPr>
          <p:cNvSpPr/>
          <p:nvPr/>
        </p:nvSpPr>
        <p:spPr>
          <a:xfrm>
            <a:off x="449702" y="6034878"/>
            <a:ext cx="9639178" cy="369332"/>
          </a:xfrm>
          <a:prstGeom prst="rect">
            <a:avLst/>
          </a:prstGeom>
        </p:spPr>
        <p:txBody>
          <a:bodyPr wrap="square">
            <a:spAutoFit/>
          </a:bodyPr>
          <a:lstStyle/>
          <a:p>
            <a:r>
              <a:rPr lang="en-US" dirty="0">
                <a:hlinkClick r:id="rId6"/>
              </a:rPr>
              <a:t>https://www.visual-paradigm.com/guide/uml-unified-modeling-language/what-is-sequence-diagram/</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C9DE7D4-B072-4856-8215-849BBC8A2C07}"/>
              </a:ext>
            </a:extLst>
          </p:cNvPr>
          <p:cNvSpPr txBox="1"/>
          <p:nvPr/>
        </p:nvSpPr>
        <p:spPr>
          <a:xfrm>
            <a:off x="5252724" y="489706"/>
            <a:ext cx="4537524" cy="461665"/>
          </a:xfrm>
          <a:prstGeom prst="rect">
            <a:avLst/>
          </a:prstGeom>
          <a:noFill/>
        </p:spPr>
        <p:txBody>
          <a:bodyPr wrap="none" rtlCol="0">
            <a:spAutoFit/>
          </a:bodyPr>
          <a:lstStyle/>
          <a:p>
            <a:r>
              <a:rPr lang="en-US" sz="2400" b="1" dirty="0">
                <a:effectLst>
                  <a:outerShdw blurRad="38100" dist="38100" dir="2700000" algn="tl">
                    <a:srgbClr val="000000">
                      <a:alpha val="43137"/>
                    </a:srgbClr>
                  </a:outerShdw>
                </a:effectLst>
              </a:rPr>
              <a:t>Course Registration State Diagram</a:t>
            </a:r>
          </a:p>
        </p:txBody>
      </p:sp>
      <p:pic>
        <p:nvPicPr>
          <p:cNvPr id="8" name="Picture 1026">
            <a:extLst>
              <a:ext uri="{FF2B5EF4-FFF2-40B4-BE49-F238E27FC236}">
                <a16:creationId xmlns:a16="http://schemas.microsoft.com/office/drawing/2014/main" id="{B2A156C1-646D-486D-89CA-75ED23537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824" y="1441077"/>
            <a:ext cx="7136894" cy="397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454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State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360CFC44-1B5A-42F4-BE0E-1B4C6CBCD103}"/>
              </a:ext>
            </a:extLst>
          </p:cNvPr>
          <p:cNvPicPr>
            <a:picLocks noChangeAspect="1"/>
          </p:cNvPicPr>
          <p:nvPr/>
        </p:nvPicPr>
        <p:blipFill>
          <a:blip r:embed="rId3"/>
          <a:stretch>
            <a:fillRect/>
          </a:stretch>
        </p:blipFill>
        <p:spPr>
          <a:xfrm>
            <a:off x="3953337" y="727392"/>
            <a:ext cx="6872677" cy="4819968"/>
          </a:xfrm>
          <a:prstGeom prst="rect">
            <a:avLst/>
          </a:prstGeom>
        </p:spPr>
      </p:pic>
      <p:pic>
        <p:nvPicPr>
          <p:cNvPr id="3" name="Picture 2">
            <a:extLst>
              <a:ext uri="{FF2B5EF4-FFF2-40B4-BE49-F238E27FC236}">
                <a16:creationId xmlns:a16="http://schemas.microsoft.com/office/drawing/2014/main" id="{B3B9D525-B714-4423-90C2-35F8C7F6FF31}"/>
              </a:ext>
            </a:extLst>
          </p:cNvPr>
          <p:cNvPicPr>
            <a:picLocks noChangeAspect="1"/>
          </p:cNvPicPr>
          <p:nvPr/>
        </p:nvPicPr>
        <p:blipFill>
          <a:blip r:embed="rId4"/>
          <a:stretch>
            <a:fillRect/>
          </a:stretch>
        </p:blipFill>
        <p:spPr>
          <a:xfrm>
            <a:off x="5030761" y="1606523"/>
            <a:ext cx="571500" cy="257175"/>
          </a:xfrm>
          <a:prstGeom prst="rect">
            <a:avLst/>
          </a:prstGeom>
        </p:spPr>
      </p:pic>
    </p:spTree>
    <p:extLst>
      <p:ext uri="{BB962C8B-B14F-4D97-AF65-F5344CB8AC3E}">
        <p14:creationId xmlns:p14="http://schemas.microsoft.com/office/powerpoint/2010/main" val="2127106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18F6678-16DE-4126-B3B5-011E2792FAEE}"/>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a:solidFill>
                  <a:schemeClr val="tx1"/>
                </a:solidFill>
                <a:latin typeface="+mj-lt"/>
                <a:ea typeface="+mj-ea"/>
                <a:cs typeface="+mj-cs"/>
              </a:rPr>
              <a:t>Activity diagram</a:t>
            </a:r>
          </a:p>
        </p:txBody>
      </p:sp>
      <p:sp>
        <p:nvSpPr>
          <p:cNvPr id="21507" name="Rectangle 3">
            <a:extLst>
              <a:ext uri="{FF2B5EF4-FFF2-40B4-BE49-F238E27FC236}">
                <a16:creationId xmlns:a16="http://schemas.microsoft.com/office/drawing/2014/main" id="{3718AD58-A124-43CA-A101-B205164C1466}"/>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rmAutofit/>
          </a:bodyPr>
          <a:lstStyle/>
          <a:p>
            <a:r>
              <a:rPr lang="en-US" altLang="en-US" sz="2400"/>
              <a:t>An activity diagram is a special kind of a statechart diagram that shows the flow from activity to activity within a system. Activity diagrams address the dynamic view of a system. They are especially important in modeling the function of a system and emphasize the flow of control among objects.</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Group Brainstorm">
            <a:extLst>
              <a:ext uri="{FF2B5EF4-FFF2-40B4-BE49-F238E27FC236}">
                <a16:creationId xmlns:a16="http://schemas.microsoft.com/office/drawing/2014/main" id="{9AF921FE-EBC2-4E59-ADEE-1C8397C1D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1508" name="Rectangle 4">
            <a:extLst>
              <a:ext uri="{FF2B5EF4-FFF2-40B4-BE49-F238E27FC236}">
                <a16:creationId xmlns:a16="http://schemas.microsoft.com/office/drawing/2014/main" id="{24E86F70-0D1D-45B4-B18B-F7299CEA52F0}"/>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B657A91D-1113-47FC-95B8-71700DEBE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423565C8-5463-444C-8DF4-2301A4AFA521}"/>
              </a:ext>
            </a:extLst>
          </p:cNvPr>
          <p:cNvPicPr>
            <a:picLocks noChangeAspect="1"/>
          </p:cNvPicPr>
          <p:nvPr/>
        </p:nvPicPr>
        <p:blipFill>
          <a:blip r:embed="rId3"/>
          <a:stretch>
            <a:fillRect/>
          </a:stretch>
        </p:blipFill>
        <p:spPr>
          <a:xfrm>
            <a:off x="5291917" y="885825"/>
            <a:ext cx="2657475" cy="5086350"/>
          </a:xfrm>
          <a:prstGeom prst="rect">
            <a:avLst/>
          </a:prstGeom>
        </p:spPr>
      </p:pic>
    </p:spTree>
    <p:extLst>
      <p:ext uri="{BB962C8B-B14F-4D97-AF65-F5344CB8AC3E}">
        <p14:creationId xmlns:p14="http://schemas.microsoft.com/office/powerpoint/2010/main" val="1044610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AAAF649B-D8EA-4F39-A19D-9A992AA1B384}"/>
              </a:ext>
            </a:extLst>
          </p:cNvPr>
          <p:cNvPicPr>
            <a:picLocks noChangeAspect="1"/>
          </p:cNvPicPr>
          <p:nvPr/>
        </p:nvPicPr>
        <p:blipFill>
          <a:blip r:embed="rId3"/>
          <a:stretch>
            <a:fillRect/>
          </a:stretch>
        </p:blipFill>
        <p:spPr>
          <a:xfrm>
            <a:off x="3709808" y="1162050"/>
            <a:ext cx="7829550" cy="4533900"/>
          </a:xfrm>
          <a:prstGeom prst="rect">
            <a:avLst/>
          </a:prstGeom>
        </p:spPr>
      </p:pic>
    </p:spTree>
    <p:extLst>
      <p:ext uri="{BB962C8B-B14F-4D97-AF65-F5344CB8AC3E}">
        <p14:creationId xmlns:p14="http://schemas.microsoft.com/office/powerpoint/2010/main" val="3793476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938582" y="2353455"/>
            <a:ext cx="2013557" cy="190552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761" y="580770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Image result for UML Activity diagrams image">
            <a:extLst>
              <a:ext uri="{FF2B5EF4-FFF2-40B4-BE49-F238E27FC236}">
                <a16:creationId xmlns:a16="http://schemas.microsoft.com/office/drawing/2014/main" id="{B47E54D3-86E2-42C6-A927-23D53B83A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603" y="626815"/>
            <a:ext cx="8879975" cy="539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08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Image result for UML Activity diagrams image">
            <a:extLst>
              <a:ext uri="{FF2B5EF4-FFF2-40B4-BE49-F238E27FC236}">
                <a16:creationId xmlns:a16="http://schemas.microsoft.com/office/drawing/2014/main" id="{481F73C6-5AB9-4E1D-BD17-9552E33F8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316" y="465711"/>
            <a:ext cx="4352925"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740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Image result for UML Activity diagrams image">
            <a:extLst>
              <a:ext uri="{FF2B5EF4-FFF2-40B4-BE49-F238E27FC236}">
                <a16:creationId xmlns:a16="http://schemas.microsoft.com/office/drawing/2014/main" id="{9829B700-32CD-42E3-B24D-DE400D32A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274" y="304800"/>
            <a:ext cx="54483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80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descr="Image result for UML Activity diagrams image">
            <a:extLst>
              <a:ext uri="{FF2B5EF4-FFF2-40B4-BE49-F238E27FC236}">
                <a16:creationId xmlns:a16="http://schemas.microsoft.com/office/drawing/2014/main" id="{A4DF3120-3FCE-4CF4-A3A2-A601014B2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3077" y="921895"/>
            <a:ext cx="7263640" cy="501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36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Image result for UML Activity diagrams image">
            <a:extLst>
              <a:ext uri="{FF2B5EF4-FFF2-40B4-BE49-F238E27FC236}">
                <a16:creationId xmlns:a16="http://schemas.microsoft.com/office/drawing/2014/main" id="{DBFE4F31-9F37-4ED8-A813-EA97920D2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514" y="1094737"/>
            <a:ext cx="509587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3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8" name="Picture 2" descr="Image result for sequence diagram  image">
            <a:extLst>
              <a:ext uri="{FF2B5EF4-FFF2-40B4-BE49-F238E27FC236}">
                <a16:creationId xmlns:a16="http://schemas.microsoft.com/office/drawing/2014/main" id="{70810B3D-DD76-44B2-9DBB-B112B7DC9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007" y="1286748"/>
            <a:ext cx="5567680" cy="428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830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Activity</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Image result for UML Activity diagrams image">
            <a:extLst>
              <a:ext uri="{FF2B5EF4-FFF2-40B4-BE49-F238E27FC236}">
                <a16:creationId xmlns:a16="http://schemas.microsoft.com/office/drawing/2014/main" id="{E55699EB-53BE-453B-A0CE-086D38D42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232" y="368051"/>
            <a:ext cx="5736444" cy="612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92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BBC320E-5C53-4940-98A2-36CD23FF47B2}"/>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a:solidFill>
                  <a:schemeClr val="tx1"/>
                </a:solidFill>
                <a:latin typeface="+mj-lt"/>
                <a:ea typeface="+mj-ea"/>
                <a:cs typeface="+mj-cs"/>
              </a:rPr>
              <a:t>Component diagram</a:t>
            </a:r>
          </a:p>
        </p:txBody>
      </p:sp>
      <p:sp>
        <p:nvSpPr>
          <p:cNvPr id="22531" name="Rectangle 3">
            <a:extLst>
              <a:ext uri="{FF2B5EF4-FFF2-40B4-BE49-F238E27FC236}">
                <a16:creationId xmlns:a16="http://schemas.microsoft.com/office/drawing/2014/main" id="{7E5E9E4A-8421-4040-ACD1-FEF81BAF35A2}"/>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rmAutofit/>
          </a:bodyPr>
          <a:lstStyle/>
          <a:p>
            <a:r>
              <a:rPr lang="en-US" altLang="en-US" sz="2400"/>
              <a:t>A component diagram shows the organizations and dependencies among a set of components. Component diagrams address the static implementation view of a system. They are related to class diagrams in that a component typically maps to one or more classes, interfaces, or collaborations.</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Pencil">
            <a:extLst>
              <a:ext uri="{FF2B5EF4-FFF2-40B4-BE49-F238E27FC236}">
                <a16:creationId xmlns:a16="http://schemas.microsoft.com/office/drawing/2014/main" id="{B45CEFA7-1583-44D2-9729-2901CAB928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2532" name="Rectangle 4">
            <a:extLst>
              <a:ext uri="{FF2B5EF4-FFF2-40B4-BE49-F238E27FC236}">
                <a16:creationId xmlns:a16="http://schemas.microsoft.com/office/drawing/2014/main" id="{48464615-3D11-42C2-9CF2-649F2303EE5B}"/>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F7759E95-06AB-4AF9-8512-D8F18D7C2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Component</a:t>
            </a:r>
            <a:r>
              <a:rPr lang="en-US" altLang="en-US" sz="2600" kern="1200" dirty="0">
                <a:solidFill>
                  <a:srgbClr val="FFFFFF"/>
                </a:solidFill>
                <a:latin typeface="+mj-lt"/>
                <a:ea typeface="+mj-ea"/>
                <a:cs typeface="+mj-cs"/>
              </a:rPr>
              <a:t>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26">
            <a:extLst>
              <a:ext uri="{FF2B5EF4-FFF2-40B4-BE49-F238E27FC236}">
                <a16:creationId xmlns:a16="http://schemas.microsoft.com/office/drawing/2014/main" id="{B4DE6B56-B0CB-4557-8E7D-895F9BE86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800" y="1264599"/>
            <a:ext cx="7620000" cy="449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70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FACB390-ACA6-4E0B-B456-7742437A8BA0}"/>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a:solidFill>
                  <a:schemeClr val="tx1"/>
                </a:solidFill>
                <a:latin typeface="+mj-lt"/>
                <a:ea typeface="+mj-ea"/>
                <a:cs typeface="+mj-cs"/>
              </a:rPr>
              <a:t>Deployment diagram</a:t>
            </a:r>
          </a:p>
        </p:txBody>
      </p:sp>
      <p:sp>
        <p:nvSpPr>
          <p:cNvPr id="23555" name="Rectangle 3">
            <a:extLst>
              <a:ext uri="{FF2B5EF4-FFF2-40B4-BE49-F238E27FC236}">
                <a16:creationId xmlns:a16="http://schemas.microsoft.com/office/drawing/2014/main" id="{039CD58C-F56F-4B11-8505-7D749F104476}"/>
              </a:ext>
            </a:extLst>
          </p:cNvPr>
          <p:cNvSpPr>
            <a:spLocks noGrp="1" noChangeArrowheads="1"/>
          </p:cNvSpPr>
          <p:nvPr>
            <p:ph type="body" idx="4294967295"/>
          </p:nvPr>
        </p:nvSpPr>
        <p:spPr>
          <a:xfrm>
            <a:off x="1136429" y="2278173"/>
            <a:ext cx="6467867" cy="3450613"/>
          </a:xfrm>
        </p:spPr>
        <p:txBody>
          <a:bodyPr vert="horz" lIns="91440" tIns="45720" rIns="91440" bIns="45720" rtlCol="0" anchor="ctr">
            <a:normAutofit/>
          </a:bodyPr>
          <a:lstStyle/>
          <a:p>
            <a:r>
              <a:rPr lang="en-US" altLang="en-US" sz="2400"/>
              <a:t>A deployment diagram shows the configuration of run-time processing nodes and the components that live on them. Deployment diagrams address the static deployment view of an architecture. They are related to component diagrams in that a node typically encloses one or more components.</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Gears">
            <a:extLst>
              <a:ext uri="{FF2B5EF4-FFF2-40B4-BE49-F238E27FC236}">
                <a16:creationId xmlns:a16="http://schemas.microsoft.com/office/drawing/2014/main" id="{63D9CCF3-FB45-47BA-8D90-0C6FE07DB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3556" name="Rectangle 4">
            <a:extLst>
              <a:ext uri="{FF2B5EF4-FFF2-40B4-BE49-F238E27FC236}">
                <a16:creationId xmlns:a16="http://schemas.microsoft.com/office/drawing/2014/main" id="{ADC37ADF-86F0-4553-8977-8213C77D019B}"/>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DA5EEA5F-C4D1-4D7E-BA37-7F7B513FD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2">
            <a:extLst>
              <a:ext uri="{FF2B5EF4-FFF2-40B4-BE49-F238E27FC236}">
                <a16:creationId xmlns:a16="http://schemas.microsoft.com/office/drawing/2014/main" id="{CF9F267A-B36F-4BEF-91F2-6C01B389AF9A}"/>
              </a:ext>
            </a:extLst>
          </p:cNvPr>
          <p:cNvGrpSpPr>
            <a:grpSpLocks/>
          </p:cNvGrpSpPr>
          <p:nvPr/>
        </p:nvGrpSpPr>
        <p:grpSpPr bwMode="auto">
          <a:xfrm>
            <a:off x="4724400" y="2429782"/>
            <a:ext cx="5105400" cy="2667000"/>
            <a:chOff x="1008" y="1104"/>
            <a:chExt cx="3216" cy="1680"/>
          </a:xfrm>
        </p:grpSpPr>
        <p:sp>
          <p:nvSpPr>
            <p:cNvPr id="8" name="Rectangle 3">
              <a:extLst>
                <a:ext uri="{FF2B5EF4-FFF2-40B4-BE49-F238E27FC236}">
                  <a16:creationId xmlns:a16="http://schemas.microsoft.com/office/drawing/2014/main" id="{77FB4575-BACE-4298-8F43-262627E60937}"/>
                </a:ext>
              </a:extLst>
            </p:cNvPr>
            <p:cNvSpPr>
              <a:spLocks noChangeArrowheads="1"/>
            </p:cNvSpPr>
            <p:nvPr/>
          </p:nvSpPr>
          <p:spPr bwMode="auto">
            <a:xfrm>
              <a:off x="1008" y="1104"/>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a:latin typeface="Arial" panose="020B0604020202020204" pitchFamily="34" charset="0"/>
                </a:rPr>
                <a:t>design</a:t>
              </a:r>
            </a:p>
            <a:p>
              <a:pPr algn="ctr">
                <a:spcBef>
                  <a:spcPct val="0"/>
                </a:spcBef>
                <a:buClrTx/>
                <a:buFontTx/>
                <a:buNone/>
              </a:pPr>
              <a:r>
                <a:rPr lang="en-US" altLang="en-US" sz="2000" b="1">
                  <a:latin typeface="Arial" panose="020B0604020202020204" pitchFamily="34" charset="0"/>
                </a:rPr>
                <a:t>view</a:t>
              </a:r>
            </a:p>
          </p:txBody>
        </p:sp>
        <p:sp>
          <p:nvSpPr>
            <p:cNvPr id="10" name="Rectangle 4">
              <a:extLst>
                <a:ext uri="{FF2B5EF4-FFF2-40B4-BE49-F238E27FC236}">
                  <a16:creationId xmlns:a16="http://schemas.microsoft.com/office/drawing/2014/main" id="{B6A2F57C-4AFF-4E3B-85EF-A7239C7B6E93}"/>
                </a:ext>
              </a:extLst>
            </p:cNvPr>
            <p:cNvSpPr>
              <a:spLocks noChangeArrowheads="1"/>
            </p:cNvSpPr>
            <p:nvPr/>
          </p:nvSpPr>
          <p:spPr bwMode="auto">
            <a:xfrm>
              <a:off x="1008" y="2016"/>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a:latin typeface="Arial" panose="020B0604020202020204" pitchFamily="34" charset="0"/>
                </a:rPr>
                <a:t>process</a:t>
              </a:r>
            </a:p>
            <a:p>
              <a:pPr algn="ctr">
                <a:spcBef>
                  <a:spcPct val="0"/>
                </a:spcBef>
                <a:buClrTx/>
                <a:buFontTx/>
                <a:buNone/>
              </a:pPr>
              <a:r>
                <a:rPr lang="en-US" altLang="en-US" sz="2000" b="1">
                  <a:latin typeface="Arial" panose="020B0604020202020204" pitchFamily="34" charset="0"/>
                </a:rPr>
                <a:t>view</a:t>
              </a:r>
            </a:p>
          </p:txBody>
        </p:sp>
        <p:sp>
          <p:nvSpPr>
            <p:cNvPr id="11" name="Rectangle 5">
              <a:extLst>
                <a:ext uri="{FF2B5EF4-FFF2-40B4-BE49-F238E27FC236}">
                  <a16:creationId xmlns:a16="http://schemas.microsoft.com/office/drawing/2014/main" id="{8D62AEF6-CEDF-41DD-88A7-C40C58693128}"/>
                </a:ext>
              </a:extLst>
            </p:cNvPr>
            <p:cNvSpPr>
              <a:spLocks noChangeArrowheads="1"/>
            </p:cNvSpPr>
            <p:nvPr/>
          </p:nvSpPr>
          <p:spPr bwMode="auto">
            <a:xfrm>
              <a:off x="2784" y="2016"/>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a:latin typeface="Arial" panose="020B0604020202020204" pitchFamily="34" charset="0"/>
                </a:rPr>
                <a:t>deployment</a:t>
              </a:r>
            </a:p>
            <a:p>
              <a:pPr algn="ctr">
                <a:spcBef>
                  <a:spcPct val="0"/>
                </a:spcBef>
                <a:buClrTx/>
                <a:buFontTx/>
                <a:buNone/>
              </a:pPr>
              <a:r>
                <a:rPr lang="en-US" altLang="en-US" sz="2000" b="1">
                  <a:latin typeface="Arial" panose="020B0604020202020204" pitchFamily="34" charset="0"/>
                </a:rPr>
                <a:t>view</a:t>
              </a:r>
            </a:p>
          </p:txBody>
        </p:sp>
        <p:sp>
          <p:nvSpPr>
            <p:cNvPr id="12" name="Rectangle 6">
              <a:extLst>
                <a:ext uri="{FF2B5EF4-FFF2-40B4-BE49-F238E27FC236}">
                  <a16:creationId xmlns:a16="http://schemas.microsoft.com/office/drawing/2014/main" id="{5ACCB20A-7EE0-4ABD-8A3D-2AAB6D54253F}"/>
                </a:ext>
              </a:extLst>
            </p:cNvPr>
            <p:cNvSpPr>
              <a:spLocks noChangeArrowheads="1"/>
            </p:cNvSpPr>
            <p:nvPr/>
          </p:nvSpPr>
          <p:spPr bwMode="auto">
            <a:xfrm>
              <a:off x="2784" y="1104"/>
              <a:ext cx="1440" cy="76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a:latin typeface="Arial" panose="020B0604020202020204" pitchFamily="34" charset="0"/>
                </a:rPr>
                <a:t>implementation</a:t>
              </a:r>
            </a:p>
            <a:p>
              <a:pPr algn="ctr">
                <a:spcBef>
                  <a:spcPct val="0"/>
                </a:spcBef>
                <a:buClrTx/>
                <a:buFontTx/>
                <a:buNone/>
              </a:pPr>
              <a:r>
                <a:rPr lang="en-US" altLang="en-US" sz="2000" b="1">
                  <a:latin typeface="Arial" panose="020B0604020202020204" pitchFamily="34" charset="0"/>
                </a:rPr>
                <a:t>view</a:t>
              </a:r>
            </a:p>
          </p:txBody>
        </p:sp>
      </p:grpSp>
      <p:sp>
        <p:nvSpPr>
          <p:cNvPr id="13" name="Oval 7">
            <a:extLst>
              <a:ext uri="{FF2B5EF4-FFF2-40B4-BE49-F238E27FC236}">
                <a16:creationId xmlns:a16="http://schemas.microsoft.com/office/drawing/2014/main" id="{F8B9CD51-DD6D-4FC5-B3BD-DE64B150F877}"/>
              </a:ext>
            </a:extLst>
          </p:cNvPr>
          <p:cNvSpPr>
            <a:spLocks noChangeArrowheads="1"/>
          </p:cNvSpPr>
          <p:nvPr/>
        </p:nvSpPr>
        <p:spPr bwMode="auto">
          <a:xfrm>
            <a:off x="6096000" y="3191782"/>
            <a:ext cx="2362200" cy="1143000"/>
          </a:xfrm>
          <a:prstGeom prst="ellipse">
            <a:avLst/>
          </a:prstGeom>
          <a:solidFill>
            <a:srgbClr val="FF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000" b="1">
                <a:latin typeface="Arial" panose="020B0604020202020204" pitchFamily="34" charset="0"/>
              </a:rPr>
              <a:t>use case</a:t>
            </a:r>
          </a:p>
          <a:p>
            <a:pPr algn="ctr">
              <a:spcBef>
                <a:spcPct val="0"/>
              </a:spcBef>
              <a:buClrTx/>
              <a:buFontTx/>
              <a:buNone/>
            </a:pPr>
            <a:r>
              <a:rPr lang="en-US" altLang="en-US" sz="2000" b="1">
                <a:latin typeface="Arial" panose="020B0604020202020204" pitchFamily="34" charset="0"/>
              </a:rPr>
              <a:t>view</a:t>
            </a:r>
          </a:p>
        </p:txBody>
      </p:sp>
      <p:sp>
        <p:nvSpPr>
          <p:cNvPr id="15" name="Text Box 8">
            <a:extLst>
              <a:ext uri="{FF2B5EF4-FFF2-40B4-BE49-F238E27FC236}">
                <a16:creationId xmlns:a16="http://schemas.microsoft.com/office/drawing/2014/main" id="{C5AD4FDE-7964-4F7F-AC4F-D36EF4E0AB50}"/>
              </a:ext>
            </a:extLst>
          </p:cNvPr>
          <p:cNvSpPr txBox="1">
            <a:spLocks noChangeArrowheads="1"/>
          </p:cNvSpPr>
          <p:nvPr/>
        </p:nvSpPr>
        <p:spPr bwMode="auto">
          <a:xfrm>
            <a:off x="4202113" y="1734457"/>
            <a:ext cx="1543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FontTx/>
              <a:buNone/>
            </a:pPr>
            <a:r>
              <a:rPr lang="en-US" altLang="en-US" sz="1800" b="1">
                <a:latin typeface="Arial" panose="020B0604020202020204" pitchFamily="34" charset="0"/>
              </a:rPr>
              <a:t>vocabulary</a:t>
            </a:r>
          </a:p>
          <a:p>
            <a:pPr algn="r">
              <a:spcBef>
                <a:spcPct val="0"/>
              </a:spcBef>
              <a:buClrTx/>
              <a:buFontTx/>
              <a:buNone/>
            </a:pPr>
            <a:r>
              <a:rPr lang="en-US" altLang="en-US" sz="1800" b="1">
                <a:latin typeface="Arial" panose="020B0604020202020204" pitchFamily="34" charset="0"/>
              </a:rPr>
              <a:t>functionality</a:t>
            </a:r>
          </a:p>
        </p:txBody>
      </p:sp>
      <p:sp>
        <p:nvSpPr>
          <p:cNvPr id="16" name="Text Box 9">
            <a:extLst>
              <a:ext uri="{FF2B5EF4-FFF2-40B4-BE49-F238E27FC236}">
                <a16:creationId xmlns:a16="http://schemas.microsoft.com/office/drawing/2014/main" id="{A8E596D5-D7F8-4990-B032-53DCC43EDAFF}"/>
              </a:ext>
            </a:extLst>
          </p:cNvPr>
          <p:cNvSpPr txBox="1">
            <a:spLocks noChangeArrowheads="1"/>
          </p:cNvSpPr>
          <p:nvPr/>
        </p:nvSpPr>
        <p:spPr bwMode="auto">
          <a:xfrm>
            <a:off x="3565525" y="3456895"/>
            <a:ext cx="1136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en-US" sz="1800" b="1">
                <a:latin typeface="Arial" panose="020B0604020202020204" pitchFamily="34" charset="0"/>
              </a:rPr>
              <a:t>behavior</a:t>
            </a:r>
          </a:p>
        </p:txBody>
      </p:sp>
      <p:sp>
        <p:nvSpPr>
          <p:cNvPr id="17" name="Text Box 10">
            <a:extLst>
              <a:ext uri="{FF2B5EF4-FFF2-40B4-BE49-F238E27FC236}">
                <a16:creationId xmlns:a16="http://schemas.microsoft.com/office/drawing/2014/main" id="{432C4837-07A2-4307-8FAB-A0BB9FBD9BBD}"/>
              </a:ext>
            </a:extLst>
          </p:cNvPr>
          <p:cNvSpPr txBox="1">
            <a:spLocks noChangeArrowheads="1"/>
          </p:cNvSpPr>
          <p:nvPr/>
        </p:nvSpPr>
        <p:spPr bwMode="auto">
          <a:xfrm>
            <a:off x="4176713" y="5087257"/>
            <a:ext cx="1568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FontTx/>
              <a:buNone/>
            </a:pPr>
            <a:r>
              <a:rPr lang="en-US" altLang="en-US" sz="1800" b="1">
                <a:latin typeface="Arial" panose="020B0604020202020204" pitchFamily="34" charset="0"/>
              </a:rPr>
              <a:t>performance</a:t>
            </a:r>
          </a:p>
          <a:p>
            <a:pPr algn="r">
              <a:spcBef>
                <a:spcPct val="0"/>
              </a:spcBef>
              <a:buClrTx/>
              <a:buFontTx/>
              <a:buNone/>
            </a:pPr>
            <a:r>
              <a:rPr lang="en-US" altLang="en-US" sz="1800" b="1">
                <a:latin typeface="Arial" panose="020B0604020202020204" pitchFamily="34" charset="0"/>
              </a:rPr>
              <a:t>scalability</a:t>
            </a:r>
          </a:p>
          <a:p>
            <a:pPr algn="r">
              <a:spcBef>
                <a:spcPct val="0"/>
              </a:spcBef>
              <a:buClrTx/>
              <a:buFontTx/>
              <a:buNone/>
            </a:pPr>
            <a:r>
              <a:rPr lang="en-US" altLang="en-US" sz="1800" b="1">
                <a:latin typeface="Arial" panose="020B0604020202020204" pitchFamily="34" charset="0"/>
              </a:rPr>
              <a:t>throughput</a:t>
            </a:r>
          </a:p>
        </p:txBody>
      </p:sp>
      <p:sp>
        <p:nvSpPr>
          <p:cNvPr id="18" name="Text Box 11">
            <a:extLst>
              <a:ext uri="{FF2B5EF4-FFF2-40B4-BE49-F238E27FC236}">
                <a16:creationId xmlns:a16="http://schemas.microsoft.com/office/drawing/2014/main" id="{940CADFB-25A5-42C2-AC91-B85BB8B73147}"/>
              </a:ext>
            </a:extLst>
          </p:cNvPr>
          <p:cNvSpPr txBox="1">
            <a:spLocks noChangeArrowheads="1"/>
          </p:cNvSpPr>
          <p:nvPr/>
        </p:nvSpPr>
        <p:spPr bwMode="auto">
          <a:xfrm>
            <a:off x="8686800" y="1734457"/>
            <a:ext cx="3117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en-US" sz="1800" b="1">
                <a:latin typeface="Arial" panose="020B0604020202020204" pitchFamily="34" charset="0"/>
              </a:rPr>
              <a:t>system assembly</a:t>
            </a:r>
          </a:p>
          <a:p>
            <a:pPr>
              <a:spcBef>
                <a:spcPct val="0"/>
              </a:spcBef>
              <a:buClrTx/>
              <a:buFontTx/>
              <a:buNone/>
            </a:pPr>
            <a:r>
              <a:rPr lang="en-US" altLang="en-US" sz="1800" b="1">
                <a:latin typeface="Arial" panose="020B0604020202020204" pitchFamily="34" charset="0"/>
              </a:rPr>
              <a:t>configuration management</a:t>
            </a:r>
          </a:p>
        </p:txBody>
      </p:sp>
      <p:sp>
        <p:nvSpPr>
          <p:cNvPr id="19" name="Text Box 12">
            <a:extLst>
              <a:ext uri="{FF2B5EF4-FFF2-40B4-BE49-F238E27FC236}">
                <a16:creationId xmlns:a16="http://schemas.microsoft.com/office/drawing/2014/main" id="{1B56D1C4-AB2A-4010-B192-FC880C5BC6D0}"/>
              </a:ext>
            </a:extLst>
          </p:cNvPr>
          <p:cNvSpPr txBox="1">
            <a:spLocks noChangeArrowheads="1"/>
          </p:cNvSpPr>
          <p:nvPr/>
        </p:nvSpPr>
        <p:spPr bwMode="auto">
          <a:xfrm>
            <a:off x="8686800" y="5103133"/>
            <a:ext cx="2000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en-US" sz="1800" b="1" dirty="0">
                <a:latin typeface="Arial" panose="020B0604020202020204" pitchFamily="34" charset="0"/>
              </a:rPr>
              <a:t>system topology</a:t>
            </a:r>
          </a:p>
          <a:p>
            <a:pPr>
              <a:spcBef>
                <a:spcPct val="0"/>
              </a:spcBef>
              <a:buClrTx/>
              <a:buFontTx/>
              <a:buNone/>
            </a:pPr>
            <a:r>
              <a:rPr lang="en-US" altLang="en-US" sz="1800" b="1" dirty="0">
                <a:latin typeface="Arial" panose="020B0604020202020204" pitchFamily="34" charset="0"/>
              </a:rPr>
              <a:t>distribution</a:t>
            </a:r>
          </a:p>
          <a:p>
            <a:pPr>
              <a:spcBef>
                <a:spcPct val="0"/>
              </a:spcBef>
              <a:buClrTx/>
              <a:buFontTx/>
              <a:buNone/>
            </a:pPr>
            <a:r>
              <a:rPr lang="en-US" altLang="en-US" sz="1800" b="1" dirty="0">
                <a:latin typeface="Arial" panose="020B0604020202020204" pitchFamily="34" charset="0"/>
              </a:rPr>
              <a:t>delivery</a:t>
            </a:r>
          </a:p>
          <a:p>
            <a:pPr>
              <a:spcBef>
                <a:spcPct val="0"/>
              </a:spcBef>
              <a:buClrTx/>
              <a:buFontTx/>
              <a:buNone/>
            </a:pPr>
            <a:r>
              <a:rPr lang="en-US" altLang="en-US" sz="1800" b="1" dirty="0">
                <a:latin typeface="Arial" panose="020B0604020202020204" pitchFamily="34" charset="0"/>
              </a:rPr>
              <a:t>installation</a:t>
            </a:r>
          </a:p>
        </p:txBody>
      </p:sp>
      <p:sp>
        <p:nvSpPr>
          <p:cNvPr id="20" name="Text Box 13">
            <a:extLst>
              <a:ext uri="{FF2B5EF4-FFF2-40B4-BE49-F238E27FC236}">
                <a16:creationId xmlns:a16="http://schemas.microsoft.com/office/drawing/2014/main" id="{DCA5C3E8-4F0C-4EFE-B770-F85A456F48BB}"/>
              </a:ext>
            </a:extLst>
          </p:cNvPr>
          <p:cNvSpPr txBox="1">
            <a:spLocks noChangeArrowheads="1"/>
          </p:cNvSpPr>
          <p:nvPr/>
        </p:nvSpPr>
        <p:spPr bwMode="auto">
          <a:xfrm>
            <a:off x="4206876" y="566057"/>
            <a:ext cx="62531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en-US" sz="2400" b="1">
                <a:solidFill>
                  <a:srgbClr val="FF0000"/>
                </a:solidFill>
                <a:latin typeface="Arial" panose="020B0604020202020204" pitchFamily="34" charset="0"/>
              </a:rPr>
              <a:t>modeling a system’s architecture</a:t>
            </a:r>
            <a:endParaRPr lang="en-US" altLang="en-US" sz="900">
              <a:latin typeface="Arial" panose="020B0604020202020204" pitchFamily="34" charset="0"/>
            </a:endParaRPr>
          </a:p>
          <a:p>
            <a:pPr algn="ctr">
              <a:spcBef>
                <a:spcPct val="0"/>
              </a:spcBef>
              <a:buClrTx/>
              <a:buFontTx/>
              <a:buNone/>
            </a:pPr>
            <a:r>
              <a:rPr lang="en-US" altLang="en-US" sz="1000">
                <a:latin typeface="Arial" panose="020B0604020202020204" pitchFamily="34" charset="0"/>
              </a:rPr>
              <a:t>Booch, Jacobson, Rumbaugh. The Unified Modeling Language User Guide. Addison Wesley. 1999. fig. 2-20</a:t>
            </a:r>
            <a:r>
              <a:rPr lang="en-US" altLang="en-US" sz="900">
                <a:latin typeface="Arial" panose="020B0604020202020204" pitchFamily="34" charset="0"/>
              </a:rPr>
              <a:t> </a:t>
            </a:r>
          </a:p>
        </p:txBody>
      </p:sp>
    </p:spTree>
    <p:extLst>
      <p:ext uri="{BB962C8B-B14F-4D97-AF65-F5344CB8AC3E}">
        <p14:creationId xmlns:p14="http://schemas.microsoft.com/office/powerpoint/2010/main" val="1824831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4054778" y="618534"/>
            <a:ext cx="6650736" cy="5878532"/>
          </a:xfrm>
          <a:prstGeom prst="rect">
            <a:avLst/>
          </a:prstGeom>
        </p:spPr>
        <p:txBody>
          <a:bodyPr wrap="square">
            <a:spAutoFit/>
          </a:bodyPr>
          <a:lstStyle/>
          <a:p>
            <a:pPr marL="342900" indent="-342900">
              <a:buFont typeface="Wingdings" panose="05000000000000000000" pitchFamily="2" charset="2"/>
              <a:buChar char="Ø"/>
            </a:pPr>
            <a:r>
              <a:rPr lang="en-US" sz="2400" b="1" dirty="0">
                <a:solidFill>
                  <a:srgbClr val="222222"/>
                </a:solidFill>
                <a:latin typeface="Arial" panose="020B0604020202020204" pitchFamily="34" charset="0"/>
              </a:rPr>
              <a:t>4+1</a:t>
            </a:r>
            <a:r>
              <a:rPr lang="en-US" sz="2400" dirty="0">
                <a:solidFill>
                  <a:srgbClr val="222222"/>
                </a:solidFill>
                <a:latin typeface="Arial" panose="020B0604020202020204" pitchFamily="34" charset="0"/>
              </a:rPr>
              <a:t> is a </a:t>
            </a:r>
            <a:r>
              <a:rPr lang="en-US" sz="2400" dirty="0">
                <a:solidFill>
                  <a:srgbClr val="0B0080"/>
                </a:solidFill>
                <a:latin typeface="Arial" panose="020B0604020202020204" pitchFamily="34" charset="0"/>
                <a:hlinkClick r:id="rId3" tooltip="View model"/>
              </a:rPr>
              <a:t>view model</a:t>
            </a:r>
            <a:r>
              <a:rPr lang="en-US" sz="2400" dirty="0">
                <a:solidFill>
                  <a:srgbClr val="222222"/>
                </a:solidFill>
                <a:latin typeface="Arial" panose="020B0604020202020204" pitchFamily="34" charset="0"/>
              </a:rPr>
              <a:t> designed by </a:t>
            </a:r>
            <a:r>
              <a:rPr lang="en-US" sz="2400" dirty="0">
                <a:solidFill>
                  <a:srgbClr val="0B0080"/>
                </a:solidFill>
                <a:latin typeface="Arial" panose="020B0604020202020204" pitchFamily="34" charset="0"/>
                <a:hlinkClick r:id="rId4" tooltip="Philippe Kruchten"/>
              </a:rPr>
              <a:t>Philippe </a:t>
            </a:r>
            <a:r>
              <a:rPr lang="en-US" sz="2400" dirty="0" err="1">
                <a:solidFill>
                  <a:srgbClr val="0B0080"/>
                </a:solidFill>
                <a:latin typeface="Arial" panose="020B0604020202020204" pitchFamily="34" charset="0"/>
                <a:hlinkClick r:id="rId4" tooltip="Philippe Kruchten"/>
              </a:rPr>
              <a:t>Kruchten</a:t>
            </a:r>
            <a:r>
              <a:rPr lang="en-US" sz="2400" dirty="0">
                <a:solidFill>
                  <a:srgbClr val="222222"/>
                </a:solidFill>
                <a:latin typeface="Arial" panose="020B0604020202020204" pitchFamily="34" charset="0"/>
              </a:rPr>
              <a:t> for "describing the architecture of software-intensive systems, based on the use of multiple, concurrent views".</a:t>
            </a:r>
            <a:endParaRPr lang="en-US" sz="2400" baseline="30000" dirty="0">
              <a:solidFill>
                <a:srgbClr val="0B0080"/>
              </a:solidFill>
              <a:latin typeface="Arial" panose="020B0604020202020204" pitchFamily="34" charset="0"/>
            </a:endParaRPr>
          </a:p>
          <a:p>
            <a:pPr marL="342900" indent="-342900">
              <a:buFont typeface="Wingdings" panose="05000000000000000000" pitchFamily="2" charset="2"/>
              <a:buChar char="Ø"/>
            </a:pPr>
            <a:endParaRPr lang="en-US" sz="2400" baseline="30000" dirty="0">
              <a:solidFill>
                <a:srgbClr val="0B0080"/>
              </a:solidFill>
              <a:latin typeface="Arial" panose="020B0604020202020204" pitchFamily="34" charset="0"/>
            </a:endParaRPr>
          </a:p>
          <a:p>
            <a:pPr marL="342900" indent="-342900">
              <a:buFont typeface="Wingdings" panose="05000000000000000000" pitchFamily="2" charset="2"/>
              <a:buChar char="Ø"/>
            </a:pPr>
            <a:r>
              <a:rPr lang="en-US" sz="2400" dirty="0">
                <a:solidFill>
                  <a:srgbClr val="222222"/>
                </a:solidFill>
                <a:latin typeface="Arial" panose="020B0604020202020204" pitchFamily="34" charset="0"/>
              </a:rPr>
              <a:t>The views are used to describe the system from the viewpoint of different stakeholders, such as end-users, developers and project managers. </a:t>
            </a:r>
          </a:p>
          <a:p>
            <a:pPr marL="342900" indent="-342900">
              <a:buFont typeface="Wingdings" panose="05000000000000000000" pitchFamily="2" charset="2"/>
              <a:buChar char="Ø"/>
            </a:pPr>
            <a:endParaRPr lang="en-US" sz="2400" dirty="0">
              <a:solidFill>
                <a:srgbClr val="222222"/>
              </a:solidFill>
              <a:latin typeface="Arial" panose="020B0604020202020204" pitchFamily="34" charset="0"/>
            </a:endParaRPr>
          </a:p>
          <a:p>
            <a:pPr marL="342900" indent="-342900">
              <a:buFont typeface="Wingdings" panose="05000000000000000000" pitchFamily="2" charset="2"/>
              <a:buChar char="Ø"/>
            </a:pPr>
            <a:r>
              <a:rPr lang="en-US" sz="2400" dirty="0">
                <a:solidFill>
                  <a:srgbClr val="222222"/>
                </a:solidFill>
                <a:latin typeface="Arial" panose="020B0604020202020204" pitchFamily="34" charset="0"/>
              </a:rPr>
              <a:t>The four views of the model are logical, development, process and physical view. In addition selected </a:t>
            </a:r>
            <a:r>
              <a:rPr lang="en-US" sz="2400" dirty="0">
                <a:solidFill>
                  <a:srgbClr val="0B0080"/>
                </a:solidFill>
                <a:latin typeface="Arial" panose="020B0604020202020204" pitchFamily="34" charset="0"/>
                <a:hlinkClick r:id="rId5" tooltip="Use case"/>
              </a:rPr>
              <a:t>use cases</a:t>
            </a:r>
            <a:r>
              <a:rPr lang="en-US" sz="2400" dirty="0">
                <a:solidFill>
                  <a:srgbClr val="222222"/>
                </a:solidFill>
                <a:latin typeface="Arial" panose="020B0604020202020204" pitchFamily="34" charset="0"/>
              </a:rPr>
              <a:t> or scenarios are used to illustrate the architecture serving as the 'plus one' view. Hence the model contains 4+1 views.</a:t>
            </a:r>
            <a:endParaRPr lang="en-US" sz="2400" dirty="0"/>
          </a:p>
        </p:txBody>
      </p:sp>
    </p:spTree>
    <p:extLst>
      <p:ext uri="{BB962C8B-B14F-4D97-AF65-F5344CB8AC3E}">
        <p14:creationId xmlns:p14="http://schemas.microsoft.com/office/powerpoint/2010/main" val="3999280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3815627" y="1054633"/>
            <a:ext cx="6946157" cy="5262979"/>
          </a:xfrm>
          <a:prstGeom prst="rect">
            <a:avLst/>
          </a:prstGeom>
        </p:spPr>
        <p:txBody>
          <a:bodyPr wrap="square">
            <a:spAutoFit/>
          </a:bodyPr>
          <a:lstStyle/>
          <a:p>
            <a:pPr marL="342900" indent="-342900">
              <a:buFont typeface="Wingdings" panose="05000000000000000000" pitchFamily="2" charset="2"/>
              <a:buChar char="v"/>
            </a:pPr>
            <a:r>
              <a:rPr lang="en-US" sz="2400" b="1" i="1" dirty="0"/>
              <a:t>Logical view</a:t>
            </a:r>
            <a:r>
              <a:rPr lang="en-US" sz="2400" dirty="0"/>
              <a:t>: The logical view is concerned with the functionality that the system provides to end-users. UML diagrams used to represent the logical view include, </a:t>
            </a:r>
            <a:r>
              <a:rPr lang="en-US" sz="2400" dirty="0">
                <a:hlinkClick r:id="rId3" tooltip="Class diagram"/>
              </a:rPr>
              <a:t>class diagrams</a:t>
            </a:r>
            <a:r>
              <a:rPr lang="en-US" sz="2400" dirty="0"/>
              <a:t>, and </a:t>
            </a:r>
            <a:r>
              <a:rPr lang="en-US" sz="2400" dirty="0">
                <a:hlinkClick r:id="rId4" tooltip="State diagram"/>
              </a:rPr>
              <a:t>state diagrams</a:t>
            </a:r>
            <a:r>
              <a:rPr lang="en-US" sz="2400" dirty="0"/>
              <a:t>.</a:t>
            </a:r>
            <a:endParaRPr lang="en-US" sz="2400" baseline="30000" dirty="0"/>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b="1" i="1" dirty="0"/>
              <a:t>Process view</a:t>
            </a:r>
            <a:r>
              <a:rPr lang="en-US" sz="2400" dirty="0"/>
              <a:t>: The process view deals with the dynamic aspects of the system, explains the system processes and how they communicate, and focuses on the runtime behavior of the system. The process view addresses concurrency, distribution, integrators, performance, and scalability, etc. UML diagrams to represent process view include the </a:t>
            </a:r>
            <a:r>
              <a:rPr lang="en-US" sz="2400" dirty="0">
                <a:hlinkClick r:id="rId5" tooltip="Activity diagram"/>
              </a:rPr>
              <a:t>activity diagram</a:t>
            </a:r>
            <a:r>
              <a:rPr lang="en-US" sz="2400" dirty="0"/>
              <a:t>. It is used by Integrators, QA, etc.</a:t>
            </a:r>
          </a:p>
        </p:txBody>
      </p:sp>
    </p:spTree>
    <p:extLst>
      <p:ext uri="{BB962C8B-B14F-4D97-AF65-F5344CB8AC3E}">
        <p14:creationId xmlns:p14="http://schemas.microsoft.com/office/powerpoint/2010/main" val="1160593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3829695" y="505993"/>
            <a:ext cx="7382256" cy="5632311"/>
          </a:xfrm>
          <a:prstGeom prst="rect">
            <a:avLst/>
          </a:prstGeom>
        </p:spPr>
        <p:txBody>
          <a:bodyPr wrap="square">
            <a:spAutoFit/>
          </a:bodyPr>
          <a:lstStyle/>
          <a:p>
            <a:pPr marL="342900" indent="-342900">
              <a:buFont typeface="Wingdings" panose="05000000000000000000" pitchFamily="2" charset="2"/>
              <a:buChar char="v"/>
            </a:pPr>
            <a:r>
              <a:rPr lang="en-US" sz="2400" b="1" i="1" dirty="0"/>
              <a:t>Development view</a:t>
            </a:r>
            <a:r>
              <a:rPr lang="en-US" sz="2400" dirty="0"/>
              <a:t>: The development view illustrates a system from a programmer's perspective and is concerned with software management. This view is also known as the implementation view. It uses the UML </a:t>
            </a:r>
            <a:r>
              <a:rPr lang="en-US" sz="2400" dirty="0">
                <a:hlinkClick r:id="rId3" tooltip="Component diagram"/>
              </a:rPr>
              <a:t>Component diagram</a:t>
            </a:r>
            <a:r>
              <a:rPr lang="en-US" sz="2400" dirty="0"/>
              <a:t> to describe system components. UML Diagrams used to represent the development view include the </a:t>
            </a:r>
            <a:r>
              <a:rPr lang="en-US" sz="2400" dirty="0">
                <a:hlinkClick r:id="rId4" tooltip="Package diagram"/>
              </a:rPr>
              <a:t>Package diagram</a:t>
            </a:r>
            <a:r>
              <a:rPr lang="en-US" sz="2400" dirty="0"/>
              <a:t>.</a:t>
            </a:r>
            <a:endParaRPr lang="en-US" sz="2400" baseline="30000" dirty="0"/>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b="1" i="1" dirty="0"/>
              <a:t>Physical view</a:t>
            </a:r>
            <a:r>
              <a:rPr lang="en-US" sz="2400" dirty="0"/>
              <a:t>: The physical view depicts the system from a system engineer's point of view. It is concerned with the topology of software components on the physical layer as well as the physical connections between these components. This view is also known as the deployment view. UML diagrams used to represent the physical view include the </a:t>
            </a:r>
            <a:r>
              <a:rPr lang="en-US" sz="2400" dirty="0">
                <a:hlinkClick r:id="rId5" tooltip="Deployment diagram"/>
              </a:rPr>
              <a:t>deployment diagram</a:t>
            </a:r>
            <a:endParaRPr lang="en-US" sz="2400" dirty="0"/>
          </a:p>
        </p:txBody>
      </p:sp>
    </p:spTree>
    <p:extLst>
      <p:ext uri="{BB962C8B-B14F-4D97-AF65-F5344CB8AC3E}">
        <p14:creationId xmlns:p14="http://schemas.microsoft.com/office/powerpoint/2010/main" val="3060092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dirty="0">
                <a:solidFill>
                  <a:srgbClr val="FFFFFF"/>
                </a:solidFill>
              </a:rPr>
              <a:t>System Architecture</a:t>
            </a:r>
            <a:br>
              <a:rPr lang="en-US" altLang="en-US" sz="2600" dirty="0">
                <a:solidFill>
                  <a:srgbClr val="FFFFFF"/>
                </a:solidFill>
              </a:rPr>
            </a:br>
            <a:r>
              <a:rPr lang="en-US" altLang="en-US" sz="2600" dirty="0">
                <a:solidFill>
                  <a:srgbClr val="FFFFFF"/>
                </a:solidFill>
              </a:rPr>
              <a:t>4+1 View</a:t>
            </a:r>
            <a:endParaRPr lang="en-US" altLang="en-US" sz="2600" kern="1200" dirty="0">
              <a:solidFill>
                <a:srgbClr val="FFFFFF"/>
              </a:solidFill>
              <a:latin typeface="+mj-lt"/>
              <a:ea typeface="+mj-ea"/>
              <a:cs typeface="+mj-cs"/>
            </a:endParaRP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B5AA3-3895-4520-9430-D7E605458DE9}"/>
              </a:ext>
            </a:extLst>
          </p:cNvPr>
          <p:cNvSpPr/>
          <p:nvPr/>
        </p:nvSpPr>
        <p:spPr>
          <a:xfrm>
            <a:off x="3885966" y="1561070"/>
            <a:ext cx="6650736" cy="3785652"/>
          </a:xfrm>
          <a:prstGeom prst="rect">
            <a:avLst/>
          </a:prstGeom>
        </p:spPr>
        <p:txBody>
          <a:bodyPr wrap="square">
            <a:spAutoFit/>
          </a:bodyPr>
          <a:lstStyle/>
          <a:p>
            <a:r>
              <a:rPr lang="en-US" sz="2400" b="1" i="1" dirty="0"/>
              <a:t>Scenarios</a:t>
            </a:r>
            <a:r>
              <a:rPr lang="en-US" sz="2400" dirty="0"/>
              <a:t>: The description of an architecture is illustrated using a small set of </a:t>
            </a:r>
            <a:r>
              <a:rPr lang="en-US" sz="2400" dirty="0">
                <a:hlinkClick r:id="rId3" tooltip="Use case"/>
              </a:rPr>
              <a:t>use cases</a:t>
            </a:r>
            <a:r>
              <a:rPr lang="en-US" sz="2400" dirty="0"/>
              <a:t>,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a:t>
            </a:r>
            <a:r>
              <a:rPr lang="en-US" sz="2400" b="1" dirty="0"/>
              <a:t>use case view</a:t>
            </a:r>
            <a:r>
              <a:rPr lang="en-US" sz="2400" dirty="0"/>
              <a:t>. It is used by </a:t>
            </a:r>
            <a:r>
              <a:rPr lang="en-US" sz="2400"/>
              <a:t>all stakeholders.</a:t>
            </a:r>
            <a:endParaRPr lang="en-US" sz="2400" dirty="0"/>
          </a:p>
        </p:txBody>
      </p:sp>
    </p:spTree>
    <p:extLst>
      <p:ext uri="{BB962C8B-B14F-4D97-AF65-F5344CB8AC3E}">
        <p14:creationId xmlns:p14="http://schemas.microsoft.com/office/powerpoint/2010/main" val="190467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image">
            <a:extLst>
              <a:ext uri="{FF2B5EF4-FFF2-40B4-BE49-F238E27FC236}">
                <a16:creationId xmlns:a16="http://schemas.microsoft.com/office/drawing/2014/main" id="{AC79873E-AC1F-4E90-87FB-A3BE7E43E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434" y="1864503"/>
            <a:ext cx="6770897" cy="45397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B820FFA-1A4D-42C1-82C5-5969F8B4DB4A}"/>
              </a:ext>
            </a:extLst>
          </p:cNvPr>
          <p:cNvSpPr/>
          <p:nvPr/>
        </p:nvSpPr>
        <p:spPr>
          <a:xfrm>
            <a:off x="3047999" y="360368"/>
            <a:ext cx="8764249" cy="1569660"/>
          </a:xfrm>
          <a:prstGeom prst="rect">
            <a:avLst/>
          </a:prstGeom>
        </p:spPr>
        <p:txBody>
          <a:bodyPr wrap="square">
            <a:spAutoFit/>
          </a:bodyPr>
          <a:lstStyle/>
          <a:p>
            <a:pPr>
              <a:buFont typeface="Wingdings" panose="05000000000000000000" pitchFamily="2" charset="2"/>
              <a:buChar char="q"/>
            </a:pPr>
            <a:r>
              <a:rPr lang="en-US" sz="2400" dirty="0"/>
              <a:t>Sequence Diagrams captures:</a:t>
            </a:r>
          </a:p>
          <a:p>
            <a:pPr>
              <a:buFont typeface="Wingdings" panose="05000000000000000000" pitchFamily="2" charset="2"/>
              <a:buChar char="v"/>
            </a:pPr>
            <a:r>
              <a:rPr lang="en-US" sz="2400" dirty="0"/>
              <a:t>The interaction that takes place in a collaboration that either realizes a use case or an operation (instance diagrams or generic diagrams)</a:t>
            </a:r>
          </a:p>
        </p:txBody>
      </p:sp>
      <p:sp>
        <p:nvSpPr>
          <p:cNvPr id="8" name="Rectangle 7">
            <a:extLst>
              <a:ext uri="{FF2B5EF4-FFF2-40B4-BE49-F238E27FC236}">
                <a16:creationId xmlns:a16="http://schemas.microsoft.com/office/drawing/2014/main" id="{696DDB1C-95EA-4D89-A873-5C31C95C753B}"/>
              </a:ext>
            </a:extLst>
          </p:cNvPr>
          <p:cNvSpPr/>
          <p:nvPr/>
        </p:nvSpPr>
        <p:spPr>
          <a:xfrm>
            <a:off x="2254758" y="6376170"/>
            <a:ext cx="9639178" cy="369332"/>
          </a:xfrm>
          <a:prstGeom prst="rect">
            <a:avLst/>
          </a:prstGeom>
        </p:spPr>
        <p:txBody>
          <a:bodyPr wrap="square">
            <a:spAutoFit/>
          </a:bodyPr>
          <a:lstStyle/>
          <a:p>
            <a:r>
              <a:rPr lang="en-US" dirty="0">
                <a:hlinkClick r:id="rId4"/>
              </a:rPr>
              <a:t>https://www.visual-paradigm.com/guide/uml-unified-modeling-language/what-is-sequence-diagram/</a:t>
            </a:r>
            <a:endParaRPr lang="en-US" dirty="0"/>
          </a:p>
        </p:txBody>
      </p:sp>
    </p:spTree>
    <p:extLst>
      <p:ext uri="{BB962C8B-B14F-4D97-AF65-F5344CB8AC3E}">
        <p14:creationId xmlns:p14="http://schemas.microsoft.com/office/powerpoint/2010/main" val="192948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9" y="5403209"/>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42B89CF3-0F91-4136-A677-87EB8C2B79C6}"/>
              </a:ext>
            </a:extLst>
          </p:cNvPr>
          <p:cNvPicPr>
            <a:picLocks noChangeAspect="1"/>
          </p:cNvPicPr>
          <p:nvPr/>
        </p:nvPicPr>
        <p:blipFill>
          <a:blip r:embed="rId3"/>
          <a:stretch>
            <a:fillRect/>
          </a:stretch>
        </p:blipFill>
        <p:spPr>
          <a:xfrm>
            <a:off x="3392434" y="1936869"/>
            <a:ext cx="7172325" cy="4657725"/>
          </a:xfrm>
          <a:prstGeom prst="rect">
            <a:avLst/>
          </a:prstGeom>
        </p:spPr>
      </p:pic>
      <p:sp>
        <p:nvSpPr>
          <p:cNvPr id="7" name="Rectangle 6">
            <a:extLst>
              <a:ext uri="{FF2B5EF4-FFF2-40B4-BE49-F238E27FC236}">
                <a16:creationId xmlns:a16="http://schemas.microsoft.com/office/drawing/2014/main" id="{5D988A91-BE1D-40FF-A3D9-114CBF314071}"/>
              </a:ext>
            </a:extLst>
          </p:cNvPr>
          <p:cNvSpPr/>
          <p:nvPr/>
        </p:nvSpPr>
        <p:spPr>
          <a:xfrm>
            <a:off x="2413417" y="263406"/>
            <a:ext cx="9473784" cy="1569660"/>
          </a:xfrm>
          <a:prstGeom prst="rect">
            <a:avLst/>
          </a:prstGeom>
        </p:spPr>
        <p:txBody>
          <a:bodyPr wrap="square">
            <a:spAutoFit/>
          </a:bodyPr>
          <a:lstStyle/>
          <a:p>
            <a:pPr>
              <a:buFont typeface="Wingdings" panose="05000000000000000000" pitchFamily="2" charset="2"/>
              <a:buChar char="q"/>
            </a:pPr>
            <a:r>
              <a:rPr lang="en-US" sz="2400" dirty="0"/>
              <a:t>Sequence Diagrams captures:</a:t>
            </a:r>
          </a:p>
          <a:p>
            <a:pPr>
              <a:buFont typeface="Wingdings" panose="05000000000000000000" pitchFamily="2" charset="2"/>
              <a:buChar char="v"/>
            </a:pPr>
            <a:r>
              <a:rPr lang="en-US" sz="2400" dirty="0"/>
              <a:t>High-level interactions between user of the system and the system, between the system and other systems, or between subsystems (sometimes known as system sequence diagrams)</a:t>
            </a:r>
          </a:p>
        </p:txBody>
      </p:sp>
      <p:sp>
        <p:nvSpPr>
          <p:cNvPr id="8" name="Rectangle 7">
            <a:extLst>
              <a:ext uri="{FF2B5EF4-FFF2-40B4-BE49-F238E27FC236}">
                <a16:creationId xmlns:a16="http://schemas.microsoft.com/office/drawing/2014/main" id="{E047B502-2E63-4522-8A87-CFBA48E2C9CE}"/>
              </a:ext>
            </a:extLst>
          </p:cNvPr>
          <p:cNvSpPr/>
          <p:nvPr/>
        </p:nvSpPr>
        <p:spPr>
          <a:xfrm>
            <a:off x="2159007" y="6409928"/>
            <a:ext cx="9639178" cy="369332"/>
          </a:xfrm>
          <a:prstGeom prst="rect">
            <a:avLst/>
          </a:prstGeom>
        </p:spPr>
        <p:txBody>
          <a:bodyPr wrap="square">
            <a:spAutoFit/>
          </a:bodyPr>
          <a:lstStyle/>
          <a:p>
            <a:r>
              <a:rPr lang="en-US" dirty="0">
                <a:hlinkClick r:id="rId4"/>
              </a:rPr>
              <a:t>https://www.visual-paradigm.com/guide/uml-unified-modeling-language/what-is-sequence-diagram/</a:t>
            </a:r>
            <a:endParaRPr lang="en-US" dirty="0"/>
          </a:p>
        </p:txBody>
      </p:sp>
    </p:spTree>
    <p:extLst>
      <p:ext uri="{BB962C8B-B14F-4D97-AF65-F5344CB8AC3E}">
        <p14:creationId xmlns:p14="http://schemas.microsoft.com/office/powerpoint/2010/main" val="301801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458D6FE-2242-4DF1-97C3-19B75489C895}"/>
              </a:ext>
            </a:extLst>
          </p:cNvPr>
          <p:cNvSpPr>
            <a:spLocks noGrp="1" noChangeArrowheads="1"/>
          </p:cNvSpPr>
          <p:nvPr>
            <p:ph type="title" idx="4294967295"/>
          </p:nvPr>
        </p:nvSpPr>
        <p:spPr>
          <a:xfrm>
            <a:off x="1136428" y="627564"/>
            <a:ext cx="7474172" cy="1325563"/>
          </a:xfrm>
        </p:spPr>
        <p:txBody>
          <a:bodyPr vert="horz" lIns="91440" tIns="45720" rIns="91440" bIns="45720" rtlCol="0" anchor="ctr">
            <a:normAutofit/>
          </a:bodyPr>
          <a:lstStyle/>
          <a:p>
            <a:r>
              <a:rPr lang="en-US" altLang="en-US" kern="1200" dirty="0">
                <a:solidFill>
                  <a:schemeClr val="tx1"/>
                </a:solidFill>
                <a:latin typeface="+mj-lt"/>
                <a:ea typeface="+mj-ea"/>
                <a:cs typeface="+mj-cs"/>
              </a:rPr>
              <a:t>Sequence Diagrams</a:t>
            </a:r>
          </a:p>
        </p:txBody>
      </p:sp>
      <p:sp>
        <p:nvSpPr>
          <p:cNvPr id="19459" name="Rectangle 3">
            <a:extLst>
              <a:ext uri="{FF2B5EF4-FFF2-40B4-BE49-F238E27FC236}">
                <a16:creationId xmlns:a16="http://schemas.microsoft.com/office/drawing/2014/main" id="{2DED3674-E4A2-4B25-B49B-3310DCF4D05B}"/>
              </a:ext>
            </a:extLst>
          </p:cNvPr>
          <p:cNvSpPr>
            <a:spLocks noGrp="1" noChangeArrowheads="1"/>
          </p:cNvSpPr>
          <p:nvPr>
            <p:ph type="body" idx="4294967295"/>
          </p:nvPr>
        </p:nvSpPr>
        <p:spPr>
          <a:xfrm>
            <a:off x="734518" y="2278173"/>
            <a:ext cx="8227241" cy="3450613"/>
          </a:xfrm>
        </p:spPr>
        <p:txBody>
          <a:bodyPr vert="horz" lIns="91440" tIns="45720" rIns="91440" bIns="45720" rtlCol="0" anchor="ctr">
            <a:noAutofit/>
          </a:bodyPr>
          <a:lstStyle/>
          <a:p>
            <a:pPr>
              <a:buFont typeface="Wingdings" panose="05000000000000000000" pitchFamily="2" charset="2"/>
              <a:buChar char="Ø"/>
            </a:pPr>
            <a:r>
              <a:rPr lang="en-US" dirty="0"/>
              <a:t>Sequence Diagram Dimensions:</a:t>
            </a:r>
          </a:p>
          <a:p>
            <a:pPr>
              <a:buFont typeface="Wingdings" panose="05000000000000000000" pitchFamily="2" charset="2"/>
              <a:buChar char="q"/>
            </a:pPr>
            <a:r>
              <a:rPr lang="en-US" dirty="0"/>
              <a:t>Object Dimension</a:t>
            </a:r>
          </a:p>
          <a:p>
            <a:pPr lvl="1">
              <a:buFont typeface="Wingdings" panose="05000000000000000000" pitchFamily="2" charset="2"/>
              <a:buChar char="v"/>
            </a:pPr>
            <a:r>
              <a:rPr lang="en-US" dirty="0"/>
              <a:t>The horizontal axis shows the elements that are involved in the interaction</a:t>
            </a:r>
          </a:p>
          <a:p>
            <a:pPr lvl="1">
              <a:buFont typeface="Wingdings" panose="05000000000000000000" pitchFamily="2" charset="2"/>
              <a:buChar char="v"/>
            </a:pPr>
            <a:r>
              <a:rPr lang="en-US" dirty="0"/>
              <a:t>Conventionally, the objects involved in the operation are listed from left to right according to when they take part in the message sequence. However, the elements on the horizontal axis may appear in any order</a:t>
            </a:r>
          </a:p>
          <a:p>
            <a:pPr>
              <a:buFont typeface="Wingdings" panose="05000000000000000000" pitchFamily="2" charset="2"/>
              <a:buChar char="q"/>
            </a:pPr>
            <a:r>
              <a:rPr lang="en-US" dirty="0"/>
              <a:t>Time Dimension</a:t>
            </a:r>
          </a:p>
          <a:p>
            <a:pPr lvl="1">
              <a:buFont typeface="Wingdings" panose="05000000000000000000" pitchFamily="2" charset="2"/>
              <a:buChar char="v"/>
            </a:pPr>
            <a:r>
              <a:rPr lang="en-US" dirty="0"/>
              <a:t>The vertical axis represents time proceedings (or progressing) down the page.</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Database">
            <a:extLst>
              <a:ext uri="{FF2B5EF4-FFF2-40B4-BE49-F238E27FC236}">
                <a16:creationId xmlns:a16="http://schemas.microsoft.com/office/drawing/2014/main" id="{B4209BD0-806F-47B3-A32C-1840B9BC0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19460" name="Rectangle 4">
            <a:extLst>
              <a:ext uri="{FF2B5EF4-FFF2-40B4-BE49-F238E27FC236}">
                <a16:creationId xmlns:a16="http://schemas.microsoft.com/office/drawing/2014/main" id="{C8225C6E-7B98-47F7-9D82-490F497EAC87}"/>
              </a:ext>
            </a:extLst>
          </p:cNvPr>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v"/>
              <a:defRPr sz="3200">
                <a:solidFill>
                  <a:schemeClr val="tx1"/>
                </a:solidFill>
                <a:latin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Tx/>
              <a:buFontTx/>
              <a:buNone/>
            </a:pPr>
            <a:endParaRPr lang="ru-RU" altLang="en-US"/>
          </a:p>
        </p:txBody>
      </p:sp>
      <p:pic>
        <p:nvPicPr>
          <p:cNvPr id="8" name="Picture 1027" descr="C:\MyFiles\UML\UML Logo Small.gif">
            <a:extLst>
              <a:ext uri="{FF2B5EF4-FFF2-40B4-BE49-F238E27FC236}">
                <a16:creationId xmlns:a16="http://schemas.microsoft.com/office/drawing/2014/main" id="{76C476C8-C2C7-4A09-91CE-C1213BEB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9ABEF904-C655-4684-9BE7-FEC12C504FD3}"/>
              </a:ext>
            </a:extLst>
          </p:cNvPr>
          <p:cNvSpPr/>
          <p:nvPr/>
        </p:nvSpPr>
        <p:spPr>
          <a:xfrm>
            <a:off x="449702" y="6202919"/>
            <a:ext cx="9639178" cy="369332"/>
          </a:xfrm>
          <a:prstGeom prst="rect">
            <a:avLst/>
          </a:prstGeom>
        </p:spPr>
        <p:txBody>
          <a:bodyPr wrap="square">
            <a:spAutoFit/>
          </a:bodyPr>
          <a:lstStyle/>
          <a:p>
            <a:r>
              <a:rPr lang="en-US" dirty="0">
                <a:hlinkClick r:id="rId5"/>
              </a:rPr>
              <a:t>https://www.visual-paradigm.com/guide/uml-unified-modeling-language/what-is-sequence-diagram/</a:t>
            </a:r>
            <a:endParaRPr lang="en-US" dirty="0"/>
          </a:p>
        </p:txBody>
      </p:sp>
    </p:spTree>
    <p:extLst>
      <p:ext uri="{BB962C8B-B14F-4D97-AF65-F5344CB8AC3E}">
        <p14:creationId xmlns:p14="http://schemas.microsoft.com/office/powerpoint/2010/main" val="7692230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a:extLst>
              <a:ext uri="{FF2B5EF4-FFF2-40B4-BE49-F238E27FC236}">
                <a16:creationId xmlns:a16="http://schemas.microsoft.com/office/drawing/2014/main" id="{725A0C61-CA73-4431-8DB6-0CA86D8E224D}"/>
              </a:ext>
            </a:extLst>
          </p:cNvPr>
          <p:cNvSpPr>
            <a:spLocks noGrp="1" noChangeArrowheads="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dirty="0">
                <a:solidFill>
                  <a:srgbClr val="FFFFFF"/>
                </a:solidFill>
                <a:latin typeface="+mj-lt"/>
                <a:ea typeface="+mj-ea"/>
                <a:cs typeface="+mj-cs"/>
              </a:rPr>
              <a:t>Sequence Diagram</a:t>
            </a:r>
          </a:p>
        </p:txBody>
      </p:sp>
      <p:pic>
        <p:nvPicPr>
          <p:cNvPr id="14" name="Picture 1027" descr="C:\MyFiles\UML\UML Logo Small.gif">
            <a:extLst>
              <a:ext uri="{FF2B5EF4-FFF2-40B4-BE49-F238E27FC236}">
                <a16:creationId xmlns:a16="http://schemas.microsoft.com/office/drawing/2014/main" id="{2EE178A1-E1D1-4769-A4CD-C6C57C489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718" y="5761987"/>
            <a:ext cx="1305281" cy="105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
            <a:extLst>
              <a:ext uri="{FF2B5EF4-FFF2-40B4-BE49-F238E27FC236}">
                <a16:creationId xmlns:a16="http://schemas.microsoft.com/office/drawing/2014/main" id="{FB50FC89-AE81-4C2B-917F-F1DABBE039E6}"/>
              </a:ext>
            </a:extLst>
          </p:cNvPr>
          <p:cNvSpPr>
            <a:spLocks noChangeArrowheads="1"/>
          </p:cNvSpPr>
          <p:nvPr/>
        </p:nvSpPr>
        <p:spPr bwMode="auto">
          <a:xfrm>
            <a:off x="4897902" y="1356994"/>
            <a:ext cx="1524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u="sng"/>
              <a:t>member:</a:t>
            </a:r>
            <a:br>
              <a:rPr lang="en-US" altLang="en-US" sz="1800" u="sng"/>
            </a:br>
            <a:r>
              <a:rPr lang="en-US" altLang="en-US" sz="1800" u="sng"/>
              <a:t>LibraryMember</a:t>
            </a:r>
          </a:p>
        </p:txBody>
      </p:sp>
      <p:sp>
        <p:nvSpPr>
          <p:cNvPr id="35" name="Line 4">
            <a:extLst>
              <a:ext uri="{FF2B5EF4-FFF2-40B4-BE49-F238E27FC236}">
                <a16:creationId xmlns:a16="http://schemas.microsoft.com/office/drawing/2014/main" id="{9B570806-1C23-4E79-9C20-EF265EB3A979}"/>
              </a:ext>
            </a:extLst>
          </p:cNvPr>
          <p:cNvSpPr>
            <a:spLocks noChangeShapeType="1"/>
          </p:cNvSpPr>
          <p:nvPr/>
        </p:nvSpPr>
        <p:spPr bwMode="auto">
          <a:xfrm>
            <a:off x="5659902" y="2195194"/>
            <a:ext cx="0" cy="2895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 name="Group 5">
            <a:extLst>
              <a:ext uri="{FF2B5EF4-FFF2-40B4-BE49-F238E27FC236}">
                <a16:creationId xmlns:a16="http://schemas.microsoft.com/office/drawing/2014/main" id="{C8EEF81A-11A2-4373-B005-45942A2BFE57}"/>
              </a:ext>
            </a:extLst>
          </p:cNvPr>
          <p:cNvGrpSpPr>
            <a:grpSpLocks/>
          </p:cNvGrpSpPr>
          <p:nvPr/>
        </p:nvGrpSpPr>
        <p:grpSpPr bwMode="auto">
          <a:xfrm>
            <a:off x="7412502" y="1356994"/>
            <a:ext cx="1219200" cy="3733800"/>
            <a:chOff x="2592" y="1392"/>
            <a:chExt cx="768" cy="2352"/>
          </a:xfrm>
        </p:grpSpPr>
        <p:sp>
          <p:nvSpPr>
            <p:cNvPr id="37" name="Rectangle 6">
              <a:extLst>
                <a:ext uri="{FF2B5EF4-FFF2-40B4-BE49-F238E27FC236}">
                  <a16:creationId xmlns:a16="http://schemas.microsoft.com/office/drawing/2014/main" id="{1A552AE0-EAC0-459B-8117-3418A9555E53}"/>
                </a:ext>
              </a:extLst>
            </p:cNvPr>
            <p:cNvSpPr>
              <a:spLocks noChangeArrowheads="1"/>
            </p:cNvSpPr>
            <p:nvPr/>
          </p:nvSpPr>
          <p:spPr bwMode="auto">
            <a:xfrm>
              <a:off x="2592" y="1392"/>
              <a:ext cx="76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u="sng" dirty="0" err="1"/>
                <a:t>book:Book</a:t>
              </a:r>
              <a:endParaRPr lang="en-US" altLang="en-US" sz="1800" u="sng" dirty="0"/>
            </a:p>
          </p:txBody>
        </p:sp>
        <p:sp>
          <p:nvSpPr>
            <p:cNvPr id="38" name="Line 7">
              <a:extLst>
                <a:ext uri="{FF2B5EF4-FFF2-40B4-BE49-F238E27FC236}">
                  <a16:creationId xmlns:a16="http://schemas.microsoft.com/office/drawing/2014/main" id="{A9B8A617-36FC-4F37-B337-E99D921FDB8B}"/>
                </a:ext>
              </a:extLst>
            </p:cNvPr>
            <p:cNvSpPr>
              <a:spLocks noChangeShapeType="1"/>
            </p:cNvSpPr>
            <p:nvPr/>
          </p:nvSpPr>
          <p:spPr bwMode="auto">
            <a:xfrm>
              <a:off x="2976"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 name="Group 8">
            <a:extLst>
              <a:ext uri="{FF2B5EF4-FFF2-40B4-BE49-F238E27FC236}">
                <a16:creationId xmlns:a16="http://schemas.microsoft.com/office/drawing/2014/main" id="{776D7937-90D8-4316-A542-4FB911C420F9}"/>
              </a:ext>
            </a:extLst>
          </p:cNvPr>
          <p:cNvGrpSpPr>
            <a:grpSpLocks/>
          </p:cNvGrpSpPr>
          <p:nvPr/>
        </p:nvGrpSpPr>
        <p:grpSpPr bwMode="auto">
          <a:xfrm>
            <a:off x="9546102" y="1356994"/>
            <a:ext cx="1219200" cy="3733800"/>
            <a:chOff x="3744" y="1392"/>
            <a:chExt cx="768" cy="2352"/>
          </a:xfrm>
        </p:grpSpPr>
        <p:sp>
          <p:nvSpPr>
            <p:cNvPr id="40" name="Rectangle 9">
              <a:extLst>
                <a:ext uri="{FF2B5EF4-FFF2-40B4-BE49-F238E27FC236}">
                  <a16:creationId xmlns:a16="http://schemas.microsoft.com/office/drawing/2014/main" id="{97301FD3-79AE-4B9B-ABEC-4743C6136790}"/>
                </a:ext>
              </a:extLst>
            </p:cNvPr>
            <p:cNvSpPr>
              <a:spLocks noChangeArrowheads="1"/>
            </p:cNvSpPr>
            <p:nvPr/>
          </p:nvSpPr>
          <p:spPr bwMode="auto">
            <a:xfrm>
              <a:off x="3744" y="1392"/>
              <a:ext cx="76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800" u="sng"/>
                <a:t>:Book</a:t>
              </a:r>
              <a:br>
                <a:rPr lang="en-US" altLang="en-US" sz="1800" u="sng"/>
              </a:br>
              <a:r>
                <a:rPr lang="en-US" altLang="en-US" sz="1800" u="sng"/>
                <a:t>Copy</a:t>
              </a:r>
            </a:p>
          </p:txBody>
        </p:sp>
        <p:sp>
          <p:nvSpPr>
            <p:cNvPr id="41" name="Line 10">
              <a:extLst>
                <a:ext uri="{FF2B5EF4-FFF2-40B4-BE49-F238E27FC236}">
                  <a16:creationId xmlns:a16="http://schemas.microsoft.com/office/drawing/2014/main" id="{DD0BB81F-9BA0-4FC5-82BB-7875A79D48EE}"/>
                </a:ext>
              </a:extLst>
            </p:cNvPr>
            <p:cNvSpPr>
              <a:spLocks noChangeShapeType="1"/>
            </p:cNvSpPr>
            <p:nvPr/>
          </p:nvSpPr>
          <p:spPr bwMode="auto">
            <a:xfrm>
              <a:off x="4128" y="1920"/>
              <a:ext cx="0" cy="182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 name="Group 11">
            <a:extLst>
              <a:ext uri="{FF2B5EF4-FFF2-40B4-BE49-F238E27FC236}">
                <a16:creationId xmlns:a16="http://schemas.microsoft.com/office/drawing/2014/main" id="{BC2B0329-D9D5-421D-9431-B45B55108A2C}"/>
              </a:ext>
            </a:extLst>
          </p:cNvPr>
          <p:cNvGrpSpPr>
            <a:grpSpLocks/>
          </p:cNvGrpSpPr>
          <p:nvPr/>
        </p:nvGrpSpPr>
        <p:grpSpPr bwMode="auto">
          <a:xfrm>
            <a:off x="4059702" y="2423795"/>
            <a:ext cx="1524000" cy="366713"/>
            <a:chOff x="768" y="2064"/>
            <a:chExt cx="960" cy="231"/>
          </a:xfrm>
        </p:grpSpPr>
        <p:sp>
          <p:nvSpPr>
            <p:cNvPr id="43" name="Line 12">
              <a:extLst>
                <a:ext uri="{FF2B5EF4-FFF2-40B4-BE49-F238E27FC236}">
                  <a16:creationId xmlns:a16="http://schemas.microsoft.com/office/drawing/2014/main" id="{FDFEA17D-A935-4C1B-9A4B-CE15953038D1}"/>
                </a:ext>
              </a:extLst>
            </p:cNvPr>
            <p:cNvSpPr>
              <a:spLocks noChangeShapeType="1"/>
            </p:cNvSpPr>
            <p:nvPr/>
          </p:nvSpPr>
          <p:spPr bwMode="auto">
            <a:xfrm>
              <a:off x="816" y="2256"/>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13">
              <a:extLst>
                <a:ext uri="{FF2B5EF4-FFF2-40B4-BE49-F238E27FC236}">
                  <a16:creationId xmlns:a16="http://schemas.microsoft.com/office/drawing/2014/main" id="{954AEFC4-B734-452F-81CB-5DAF9B1B20A1}"/>
                </a:ext>
              </a:extLst>
            </p:cNvPr>
            <p:cNvSpPr txBox="1">
              <a:spLocks noChangeArrowheads="1"/>
            </p:cNvSpPr>
            <p:nvPr/>
          </p:nvSpPr>
          <p:spPr bwMode="auto">
            <a:xfrm>
              <a:off x="768" y="2064"/>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borrow(book)</a:t>
              </a:r>
            </a:p>
          </p:txBody>
        </p:sp>
      </p:grpSp>
      <p:sp>
        <p:nvSpPr>
          <p:cNvPr id="45" name="Rectangle 14">
            <a:extLst>
              <a:ext uri="{FF2B5EF4-FFF2-40B4-BE49-F238E27FC236}">
                <a16:creationId xmlns:a16="http://schemas.microsoft.com/office/drawing/2014/main" id="{5DC380E2-778E-424C-BBD2-CD563FC49F55}"/>
              </a:ext>
            </a:extLst>
          </p:cNvPr>
          <p:cNvSpPr>
            <a:spLocks noChangeArrowheads="1"/>
          </p:cNvSpPr>
          <p:nvPr/>
        </p:nvSpPr>
        <p:spPr bwMode="auto">
          <a:xfrm>
            <a:off x="5583702" y="2652394"/>
            <a:ext cx="1524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grpSp>
        <p:nvGrpSpPr>
          <p:cNvPr id="46" name="Group 15">
            <a:extLst>
              <a:ext uri="{FF2B5EF4-FFF2-40B4-BE49-F238E27FC236}">
                <a16:creationId xmlns:a16="http://schemas.microsoft.com/office/drawing/2014/main" id="{88623D78-D920-4564-AFB3-4337277D91BD}"/>
              </a:ext>
            </a:extLst>
          </p:cNvPr>
          <p:cNvGrpSpPr>
            <a:grpSpLocks/>
          </p:cNvGrpSpPr>
          <p:nvPr/>
        </p:nvGrpSpPr>
        <p:grpSpPr bwMode="auto">
          <a:xfrm>
            <a:off x="5659902" y="2728594"/>
            <a:ext cx="1976438" cy="914400"/>
            <a:chOff x="1728" y="2256"/>
            <a:chExt cx="1245" cy="576"/>
          </a:xfrm>
        </p:grpSpPr>
        <p:grpSp>
          <p:nvGrpSpPr>
            <p:cNvPr id="47" name="Group 16">
              <a:extLst>
                <a:ext uri="{FF2B5EF4-FFF2-40B4-BE49-F238E27FC236}">
                  <a16:creationId xmlns:a16="http://schemas.microsoft.com/office/drawing/2014/main" id="{F56F3042-F476-490E-9972-2A3199031CC5}"/>
                </a:ext>
              </a:extLst>
            </p:cNvPr>
            <p:cNvGrpSpPr>
              <a:grpSpLocks/>
            </p:cNvGrpSpPr>
            <p:nvPr/>
          </p:nvGrpSpPr>
          <p:grpSpPr bwMode="auto">
            <a:xfrm>
              <a:off x="1728" y="2448"/>
              <a:ext cx="720" cy="384"/>
              <a:chOff x="1728" y="2448"/>
              <a:chExt cx="720" cy="384"/>
            </a:xfrm>
          </p:grpSpPr>
          <p:sp>
            <p:nvSpPr>
              <p:cNvPr id="49" name="Line 17">
                <a:extLst>
                  <a:ext uri="{FF2B5EF4-FFF2-40B4-BE49-F238E27FC236}">
                    <a16:creationId xmlns:a16="http://schemas.microsoft.com/office/drawing/2014/main" id="{BE9438E3-C0B6-4A3C-87FD-9770FE3D58F7}"/>
                  </a:ext>
                </a:extLst>
              </p:cNvPr>
              <p:cNvSpPr>
                <a:spLocks noChangeShapeType="1"/>
              </p:cNvSpPr>
              <p:nvPr/>
            </p:nvSpPr>
            <p:spPr bwMode="auto">
              <a:xfrm>
                <a:off x="1776" y="244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8">
                <a:extLst>
                  <a:ext uri="{FF2B5EF4-FFF2-40B4-BE49-F238E27FC236}">
                    <a16:creationId xmlns:a16="http://schemas.microsoft.com/office/drawing/2014/main" id="{B1D8B7AB-A20F-4871-85D4-BACDCFBC805C}"/>
                  </a:ext>
                </a:extLst>
              </p:cNvPr>
              <p:cNvSpPr>
                <a:spLocks noChangeShapeType="1"/>
              </p:cNvSpPr>
              <p:nvPr/>
            </p:nvSpPr>
            <p:spPr bwMode="auto">
              <a:xfrm>
                <a:off x="2448" y="24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9">
                <a:extLst>
                  <a:ext uri="{FF2B5EF4-FFF2-40B4-BE49-F238E27FC236}">
                    <a16:creationId xmlns:a16="http://schemas.microsoft.com/office/drawing/2014/main" id="{D4F026EB-114A-4AB1-B131-06103BCC23FF}"/>
                  </a:ext>
                </a:extLst>
              </p:cNvPr>
              <p:cNvSpPr>
                <a:spLocks noChangeShapeType="1"/>
              </p:cNvSpPr>
              <p:nvPr/>
            </p:nvSpPr>
            <p:spPr bwMode="auto">
              <a:xfrm flipH="1">
                <a:off x="1824" y="2592"/>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Rectangle 20">
                <a:extLst>
                  <a:ext uri="{FF2B5EF4-FFF2-40B4-BE49-F238E27FC236}">
                    <a16:creationId xmlns:a16="http://schemas.microsoft.com/office/drawing/2014/main" id="{F926D129-458A-4A90-B47F-CFF8425088CB}"/>
                  </a:ext>
                </a:extLst>
              </p:cNvPr>
              <p:cNvSpPr>
                <a:spLocks noChangeArrowheads="1"/>
              </p:cNvSpPr>
              <p:nvPr/>
            </p:nvSpPr>
            <p:spPr bwMode="auto">
              <a:xfrm>
                <a:off x="1728" y="2544"/>
                <a:ext cx="96"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grpSp>
        <p:sp>
          <p:nvSpPr>
            <p:cNvPr id="48" name="Text Box 21">
              <a:extLst>
                <a:ext uri="{FF2B5EF4-FFF2-40B4-BE49-F238E27FC236}">
                  <a16:creationId xmlns:a16="http://schemas.microsoft.com/office/drawing/2014/main" id="{A0B82CCD-94FF-4E6E-9D50-310B4C0AE94C}"/>
                </a:ext>
              </a:extLst>
            </p:cNvPr>
            <p:cNvSpPr txBox="1">
              <a:spLocks noChangeArrowheads="1"/>
            </p:cNvSpPr>
            <p:nvPr/>
          </p:nvSpPr>
          <p:spPr bwMode="auto">
            <a:xfrm>
              <a:off x="1776" y="2256"/>
              <a:ext cx="11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ok = mayBorrow()</a:t>
              </a:r>
            </a:p>
          </p:txBody>
        </p:sp>
      </p:grpSp>
      <p:grpSp>
        <p:nvGrpSpPr>
          <p:cNvPr id="53" name="Group 22">
            <a:extLst>
              <a:ext uri="{FF2B5EF4-FFF2-40B4-BE49-F238E27FC236}">
                <a16:creationId xmlns:a16="http://schemas.microsoft.com/office/drawing/2014/main" id="{7557FEDE-0698-43B4-9499-F65E2ACD9BD9}"/>
              </a:ext>
            </a:extLst>
          </p:cNvPr>
          <p:cNvGrpSpPr>
            <a:grpSpLocks/>
          </p:cNvGrpSpPr>
          <p:nvPr/>
        </p:nvGrpSpPr>
        <p:grpSpPr bwMode="auto">
          <a:xfrm>
            <a:off x="5736102" y="3719195"/>
            <a:ext cx="2192338" cy="366713"/>
            <a:chOff x="1776" y="2880"/>
            <a:chExt cx="912" cy="231"/>
          </a:xfrm>
        </p:grpSpPr>
        <p:sp>
          <p:nvSpPr>
            <p:cNvPr id="54" name="Line 23">
              <a:extLst>
                <a:ext uri="{FF2B5EF4-FFF2-40B4-BE49-F238E27FC236}">
                  <a16:creationId xmlns:a16="http://schemas.microsoft.com/office/drawing/2014/main" id="{8FC83C5A-28AA-4E61-8513-F122A920F878}"/>
                </a:ext>
              </a:extLst>
            </p:cNvPr>
            <p:cNvSpPr>
              <a:spLocks noChangeShapeType="1"/>
            </p:cNvSpPr>
            <p:nvPr/>
          </p:nvSpPr>
          <p:spPr bwMode="auto">
            <a:xfrm>
              <a:off x="1776" y="3072"/>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Text Box 24">
              <a:extLst>
                <a:ext uri="{FF2B5EF4-FFF2-40B4-BE49-F238E27FC236}">
                  <a16:creationId xmlns:a16="http://schemas.microsoft.com/office/drawing/2014/main" id="{66113E50-2630-45B4-8719-656E12EE87FA}"/>
                </a:ext>
              </a:extLst>
            </p:cNvPr>
            <p:cNvSpPr txBox="1">
              <a:spLocks noChangeArrowheads="1"/>
            </p:cNvSpPr>
            <p:nvPr/>
          </p:nvSpPr>
          <p:spPr bwMode="auto">
            <a:xfrm>
              <a:off x="1776" y="2880"/>
              <a:ext cx="9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[ok] borrow(member)</a:t>
              </a:r>
            </a:p>
          </p:txBody>
        </p:sp>
      </p:grpSp>
      <p:sp>
        <p:nvSpPr>
          <p:cNvPr id="56" name="Rectangle 25">
            <a:extLst>
              <a:ext uri="{FF2B5EF4-FFF2-40B4-BE49-F238E27FC236}">
                <a16:creationId xmlns:a16="http://schemas.microsoft.com/office/drawing/2014/main" id="{52AC0A1E-55F9-449E-8691-79085CB2B851}"/>
              </a:ext>
            </a:extLst>
          </p:cNvPr>
          <p:cNvSpPr>
            <a:spLocks noChangeArrowheads="1"/>
          </p:cNvSpPr>
          <p:nvPr/>
        </p:nvSpPr>
        <p:spPr bwMode="auto">
          <a:xfrm>
            <a:off x="7945902" y="3947794"/>
            <a:ext cx="152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grpSp>
        <p:nvGrpSpPr>
          <p:cNvPr id="57" name="Group 26">
            <a:extLst>
              <a:ext uri="{FF2B5EF4-FFF2-40B4-BE49-F238E27FC236}">
                <a16:creationId xmlns:a16="http://schemas.microsoft.com/office/drawing/2014/main" id="{4F5E0E3B-4890-4399-911A-82B03BE6B27F}"/>
              </a:ext>
            </a:extLst>
          </p:cNvPr>
          <p:cNvGrpSpPr>
            <a:grpSpLocks/>
          </p:cNvGrpSpPr>
          <p:nvPr/>
        </p:nvGrpSpPr>
        <p:grpSpPr bwMode="auto">
          <a:xfrm>
            <a:off x="8098302" y="3871595"/>
            <a:ext cx="1981200" cy="366713"/>
            <a:chOff x="1776" y="2880"/>
            <a:chExt cx="912" cy="231"/>
          </a:xfrm>
        </p:grpSpPr>
        <p:sp>
          <p:nvSpPr>
            <p:cNvPr id="58" name="Line 27">
              <a:extLst>
                <a:ext uri="{FF2B5EF4-FFF2-40B4-BE49-F238E27FC236}">
                  <a16:creationId xmlns:a16="http://schemas.microsoft.com/office/drawing/2014/main" id="{5F6C1161-E19A-4663-AE34-F67256147A9D}"/>
                </a:ext>
              </a:extLst>
            </p:cNvPr>
            <p:cNvSpPr>
              <a:spLocks noChangeShapeType="1"/>
            </p:cNvSpPr>
            <p:nvPr/>
          </p:nvSpPr>
          <p:spPr bwMode="auto">
            <a:xfrm>
              <a:off x="1776" y="3072"/>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Text Box 28">
              <a:extLst>
                <a:ext uri="{FF2B5EF4-FFF2-40B4-BE49-F238E27FC236}">
                  <a16:creationId xmlns:a16="http://schemas.microsoft.com/office/drawing/2014/main" id="{3B68FD13-C258-4154-BB25-5FA3FCFE262E}"/>
                </a:ext>
              </a:extLst>
            </p:cNvPr>
            <p:cNvSpPr txBox="1">
              <a:spLocks noChangeArrowheads="1"/>
            </p:cNvSpPr>
            <p:nvPr/>
          </p:nvSpPr>
          <p:spPr bwMode="auto">
            <a:xfrm>
              <a:off x="1776" y="2880"/>
              <a:ext cx="8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a:t>setTaken(member)</a:t>
              </a:r>
            </a:p>
          </p:txBody>
        </p:sp>
      </p:grpSp>
      <p:sp>
        <p:nvSpPr>
          <p:cNvPr id="60" name="Rectangle 29">
            <a:extLst>
              <a:ext uri="{FF2B5EF4-FFF2-40B4-BE49-F238E27FC236}">
                <a16:creationId xmlns:a16="http://schemas.microsoft.com/office/drawing/2014/main" id="{1C6BE826-E2AC-4558-BB03-CE6478EB5A5A}"/>
              </a:ext>
            </a:extLst>
          </p:cNvPr>
          <p:cNvSpPr>
            <a:spLocks noChangeArrowheads="1"/>
          </p:cNvSpPr>
          <p:nvPr/>
        </p:nvSpPr>
        <p:spPr bwMode="auto">
          <a:xfrm>
            <a:off x="10079502" y="4100194"/>
            <a:ext cx="152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a:p>
        </p:txBody>
      </p:sp>
      <p:sp>
        <p:nvSpPr>
          <p:cNvPr id="61" name="Line 30">
            <a:extLst>
              <a:ext uri="{FF2B5EF4-FFF2-40B4-BE49-F238E27FC236}">
                <a16:creationId xmlns:a16="http://schemas.microsoft.com/office/drawing/2014/main" id="{85ADDA02-1990-4F9A-9E4B-3519E4B4F409}"/>
              </a:ext>
            </a:extLst>
          </p:cNvPr>
          <p:cNvSpPr>
            <a:spLocks noChangeShapeType="1"/>
          </p:cNvSpPr>
          <p:nvPr/>
        </p:nvSpPr>
        <p:spPr bwMode="auto">
          <a:xfrm>
            <a:off x="3831102" y="1128394"/>
            <a:ext cx="6934200" cy="0"/>
          </a:xfrm>
          <a:prstGeom prst="line">
            <a:avLst/>
          </a:prstGeom>
          <a:noFill/>
          <a:ln w="222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31">
            <a:extLst>
              <a:ext uri="{FF2B5EF4-FFF2-40B4-BE49-F238E27FC236}">
                <a16:creationId xmlns:a16="http://schemas.microsoft.com/office/drawing/2014/main" id="{E91E2657-B84D-4387-A1C9-D4A2B2015206}"/>
              </a:ext>
            </a:extLst>
          </p:cNvPr>
          <p:cNvSpPr>
            <a:spLocks noChangeShapeType="1"/>
          </p:cNvSpPr>
          <p:nvPr/>
        </p:nvSpPr>
        <p:spPr bwMode="auto">
          <a:xfrm>
            <a:off x="3831102" y="1128394"/>
            <a:ext cx="0" cy="3810000"/>
          </a:xfrm>
          <a:prstGeom prst="line">
            <a:avLst/>
          </a:prstGeom>
          <a:noFill/>
          <a:ln w="25400">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Text Box 33">
            <a:extLst>
              <a:ext uri="{FF2B5EF4-FFF2-40B4-BE49-F238E27FC236}">
                <a16:creationId xmlns:a16="http://schemas.microsoft.com/office/drawing/2014/main" id="{C2B7AA0C-42C0-40DC-AE65-F3DAF74B97A3}"/>
              </a:ext>
            </a:extLst>
          </p:cNvPr>
          <p:cNvSpPr txBox="1">
            <a:spLocks noChangeArrowheads="1"/>
          </p:cNvSpPr>
          <p:nvPr/>
        </p:nvSpPr>
        <p:spPr bwMode="auto">
          <a:xfrm>
            <a:off x="5964702" y="671194"/>
            <a:ext cx="222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a:t>X-Axis (objects)</a:t>
            </a:r>
          </a:p>
        </p:txBody>
      </p:sp>
      <p:sp>
        <p:nvSpPr>
          <p:cNvPr id="64" name="Text Box 34">
            <a:extLst>
              <a:ext uri="{FF2B5EF4-FFF2-40B4-BE49-F238E27FC236}">
                <a16:creationId xmlns:a16="http://schemas.microsoft.com/office/drawing/2014/main" id="{D985236E-93A6-408C-A151-E4A2A59EA25D}"/>
              </a:ext>
            </a:extLst>
          </p:cNvPr>
          <p:cNvSpPr txBox="1">
            <a:spLocks noChangeArrowheads="1"/>
          </p:cNvSpPr>
          <p:nvPr/>
        </p:nvSpPr>
        <p:spPr bwMode="auto">
          <a:xfrm>
            <a:off x="3292979" y="2804794"/>
            <a:ext cx="553998" cy="1792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a:t>Y-Axis (time)</a:t>
            </a:r>
          </a:p>
        </p:txBody>
      </p:sp>
      <p:sp>
        <p:nvSpPr>
          <p:cNvPr id="65" name="AutoShape 35">
            <a:extLst>
              <a:ext uri="{FF2B5EF4-FFF2-40B4-BE49-F238E27FC236}">
                <a16:creationId xmlns:a16="http://schemas.microsoft.com/office/drawing/2014/main" id="{B05228C7-32F5-47BB-A46B-71033BD896DD}"/>
              </a:ext>
            </a:extLst>
          </p:cNvPr>
          <p:cNvSpPr>
            <a:spLocks noChangeArrowheads="1"/>
          </p:cNvSpPr>
          <p:nvPr/>
        </p:nvSpPr>
        <p:spPr bwMode="auto">
          <a:xfrm>
            <a:off x="10689102" y="2347594"/>
            <a:ext cx="1143000" cy="685800"/>
          </a:xfrm>
          <a:prstGeom prst="wedgeRectCallout">
            <a:avLst>
              <a:gd name="adj1" fmla="val -40000"/>
              <a:gd name="adj2" fmla="val -10509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Object</a:t>
            </a:r>
          </a:p>
        </p:txBody>
      </p:sp>
      <p:sp>
        <p:nvSpPr>
          <p:cNvPr id="66" name="AutoShape 36">
            <a:extLst>
              <a:ext uri="{FF2B5EF4-FFF2-40B4-BE49-F238E27FC236}">
                <a16:creationId xmlns:a16="http://schemas.microsoft.com/office/drawing/2014/main" id="{51C1557F-B46E-4404-A511-186E1BDA5D69}"/>
              </a:ext>
            </a:extLst>
          </p:cNvPr>
          <p:cNvSpPr>
            <a:spLocks noChangeArrowheads="1"/>
          </p:cNvSpPr>
          <p:nvPr/>
        </p:nvSpPr>
        <p:spPr bwMode="auto">
          <a:xfrm>
            <a:off x="8326902" y="2499994"/>
            <a:ext cx="1143000" cy="838200"/>
          </a:xfrm>
          <a:prstGeom prst="wedgeRectCallout">
            <a:avLst>
              <a:gd name="adj1" fmla="val -73333"/>
              <a:gd name="adj2" fmla="val -2519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Life Line</a:t>
            </a:r>
          </a:p>
        </p:txBody>
      </p:sp>
      <p:sp>
        <p:nvSpPr>
          <p:cNvPr id="67" name="AutoShape 37">
            <a:extLst>
              <a:ext uri="{FF2B5EF4-FFF2-40B4-BE49-F238E27FC236}">
                <a16:creationId xmlns:a16="http://schemas.microsoft.com/office/drawing/2014/main" id="{D5EA98AB-38DB-4F10-B4D7-1F14D869B564}"/>
              </a:ext>
            </a:extLst>
          </p:cNvPr>
          <p:cNvSpPr>
            <a:spLocks noChangeArrowheads="1"/>
          </p:cNvSpPr>
          <p:nvPr/>
        </p:nvSpPr>
        <p:spPr bwMode="auto">
          <a:xfrm>
            <a:off x="4059702" y="3033394"/>
            <a:ext cx="1295400" cy="609600"/>
          </a:xfrm>
          <a:prstGeom prst="wedgeRectCallout">
            <a:avLst>
              <a:gd name="adj1" fmla="val 35662"/>
              <a:gd name="adj2" fmla="val -940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message</a:t>
            </a:r>
          </a:p>
        </p:txBody>
      </p:sp>
      <p:sp>
        <p:nvSpPr>
          <p:cNvPr id="68" name="AutoShape 38">
            <a:extLst>
              <a:ext uri="{FF2B5EF4-FFF2-40B4-BE49-F238E27FC236}">
                <a16:creationId xmlns:a16="http://schemas.microsoft.com/office/drawing/2014/main" id="{9114DBBA-FFDD-46E5-AD93-31AF440FAA38}"/>
              </a:ext>
            </a:extLst>
          </p:cNvPr>
          <p:cNvSpPr>
            <a:spLocks noChangeArrowheads="1"/>
          </p:cNvSpPr>
          <p:nvPr/>
        </p:nvSpPr>
        <p:spPr bwMode="auto">
          <a:xfrm>
            <a:off x="10308102" y="3490594"/>
            <a:ext cx="1524000" cy="762000"/>
          </a:xfrm>
          <a:prstGeom prst="wedgeRectCallout">
            <a:avLst>
              <a:gd name="adj1" fmla="val -52500"/>
              <a:gd name="adj2" fmla="val 629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Activation box</a:t>
            </a:r>
          </a:p>
        </p:txBody>
      </p:sp>
      <p:sp>
        <p:nvSpPr>
          <p:cNvPr id="69" name="AutoShape 39">
            <a:extLst>
              <a:ext uri="{FF2B5EF4-FFF2-40B4-BE49-F238E27FC236}">
                <a16:creationId xmlns:a16="http://schemas.microsoft.com/office/drawing/2014/main" id="{7A04B690-C78E-4F5A-85D9-DF1720396A19}"/>
              </a:ext>
            </a:extLst>
          </p:cNvPr>
          <p:cNvSpPr>
            <a:spLocks noChangeArrowheads="1"/>
          </p:cNvSpPr>
          <p:nvPr/>
        </p:nvSpPr>
        <p:spPr bwMode="auto">
          <a:xfrm>
            <a:off x="5964702" y="4404994"/>
            <a:ext cx="1447800" cy="609600"/>
          </a:xfrm>
          <a:prstGeom prst="wedgeRectCallout">
            <a:avLst>
              <a:gd name="adj1" fmla="val -42106"/>
              <a:gd name="adj2" fmla="val -9948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condition</a:t>
            </a:r>
          </a:p>
        </p:txBody>
      </p:sp>
    </p:spTree>
    <p:extLst>
      <p:ext uri="{BB962C8B-B14F-4D97-AF65-F5344CB8AC3E}">
        <p14:creationId xmlns:p14="http://schemas.microsoft.com/office/powerpoint/2010/main" val="264754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458D6FE-2242-4DF1-97C3-19B75489C895}"/>
              </a:ext>
            </a:extLst>
          </p:cNvPr>
          <p:cNvSpPr>
            <a:spLocks noGrp="1" noChangeArrowheads="1"/>
          </p:cNvSpPr>
          <p:nvPr>
            <p:ph type="title" idx="4294967295"/>
          </p:nvPr>
        </p:nvSpPr>
        <p:spPr>
          <a:xfrm>
            <a:off x="1136428" y="372734"/>
            <a:ext cx="7474172" cy="1325563"/>
          </a:xfrm>
        </p:spPr>
        <p:txBody>
          <a:bodyPr vert="horz" lIns="91440" tIns="45720" rIns="91440" bIns="45720" rtlCol="0" anchor="ctr">
            <a:normAutofit/>
          </a:bodyPr>
          <a:lstStyle/>
          <a:p>
            <a:r>
              <a:rPr lang="en-US" altLang="en-US" kern="1200" dirty="0">
                <a:solidFill>
                  <a:schemeClr val="tx1"/>
                </a:solidFill>
                <a:latin typeface="+mj-lt"/>
                <a:ea typeface="+mj-ea"/>
                <a:cs typeface="+mj-cs"/>
              </a:rPr>
              <a:t>Sequence Diagrams</a:t>
            </a:r>
          </a:p>
        </p:txBody>
      </p:sp>
      <p:sp>
        <p:nvSpPr>
          <p:cNvPr id="75" name="Rectangle 7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Database">
            <a:extLst>
              <a:ext uri="{FF2B5EF4-FFF2-40B4-BE49-F238E27FC236}">
                <a16:creationId xmlns:a16="http://schemas.microsoft.com/office/drawing/2014/main" id="{B4209BD0-806F-47B3-A32C-1840B9BC0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8" name="Picture 1027" descr="C:\MyFiles\UML\UML Logo Small.gif">
            <a:extLst>
              <a:ext uri="{FF2B5EF4-FFF2-40B4-BE49-F238E27FC236}">
                <a16:creationId xmlns:a16="http://schemas.microsoft.com/office/drawing/2014/main" id="{76C476C8-C2C7-4A09-91CE-C1213BEB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420" y="2857502"/>
            <a:ext cx="1420492" cy="114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1D30C3F-C379-4FEB-916B-F959B144C6A3}"/>
              </a:ext>
            </a:extLst>
          </p:cNvPr>
          <p:cNvSpPr/>
          <p:nvPr/>
        </p:nvSpPr>
        <p:spPr>
          <a:xfrm>
            <a:off x="449705" y="1313926"/>
            <a:ext cx="8964281" cy="646331"/>
          </a:xfrm>
          <a:prstGeom prst="rect">
            <a:avLst/>
          </a:prstGeom>
        </p:spPr>
        <p:txBody>
          <a:bodyPr wrap="square">
            <a:spAutoFit/>
          </a:bodyPr>
          <a:lstStyle/>
          <a:p>
            <a:r>
              <a:rPr lang="en-US" b="1" dirty="0">
                <a:solidFill>
                  <a:srgbClr val="737C85"/>
                </a:solidFill>
                <a:latin typeface="Open Sans"/>
              </a:rPr>
              <a:t>Lifeline</a:t>
            </a:r>
            <a:endParaRPr lang="en-US" dirty="0">
              <a:solidFill>
                <a:srgbClr val="737C85"/>
              </a:solidFill>
              <a:latin typeface="Open Sans"/>
            </a:endParaRPr>
          </a:p>
          <a:p>
            <a:pPr>
              <a:buFont typeface="Arial" panose="020B0604020202020204" pitchFamily="34" charset="0"/>
              <a:buChar char="•"/>
            </a:pPr>
            <a:r>
              <a:rPr lang="en-US" dirty="0">
                <a:solidFill>
                  <a:srgbClr val="737C85"/>
                </a:solidFill>
                <a:latin typeface="Open Sans"/>
              </a:rPr>
              <a:t>A lifeline represents an individual participant in the Interaction.</a:t>
            </a:r>
            <a:endParaRPr lang="en-US" b="0" i="0" dirty="0">
              <a:solidFill>
                <a:srgbClr val="737C85"/>
              </a:solidFill>
              <a:effectLst/>
              <a:latin typeface="Open Sans"/>
            </a:endParaRPr>
          </a:p>
        </p:txBody>
      </p:sp>
      <p:sp>
        <p:nvSpPr>
          <p:cNvPr id="3" name="Rectangle 2">
            <a:extLst>
              <a:ext uri="{FF2B5EF4-FFF2-40B4-BE49-F238E27FC236}">
                <a16:creationId xmlns:a16="http://schemas.microsoft.com/office/drawing/2014/main" id="{D24D5F31-49E5-45C0-8C0B-82C45440A9F5}"/>
              </a:ext>
            </a:extLst>
          </p:cNvPr>
          <p:cNvSpPr/>
          <p:nvPr/>
        </p:nvSpPr>
        <p:spPr>
          <a:xfrm>
            <a:off x="449704" y="1991343"/>
            <a:ext cx="8848715" cy="1477328"/>
          </a:xfrm>
          <a:prstGeom prst="rect">
            <a:avLst/>
          </a:prstGeom>
        </p:spPr>
        <p:txBody>
          <a:bodyPr wrap="square">
            <a:spAutoFit/>
          </a:bodyPr>
          <a:lstStyle/>
          <a:p>
            <a:r>
              <a:rPr lang="en-US" b="1" dirty="0">
                <a:solidFill>
                  <a:srgbClr val="737C85"/>
                </a:solidFill>
                <a:latin typeface="Open Sans"/>
              </a:rPr>
              <a:t>Activations</a:t>
            </a:r>
            <a:endParaRPr lang="en-US" dirty="0">
              <a:solidFill>
                <a:srgbClr val="737C85"/>
              </a:solidFill>
              <a:latin typeface="Open Sans"/>
            </a:endParaRPr>
          </a:p>
          <a:p>
            <a:pPr>
              <a:buFont typeface="Arial" panose="020B0604020202020204" pitchFamily="34" charset="0"/>
              <a:buChar char="•"/>
            </a:pPr>
            <a:r>
              <a:rPr lang="en-US" dirty="0">
                <a:solidFill>
                  <a:srgbClr val="737C85"/>
                </a:solidFill>
                <a:latin typeface="Open Sans"/>
              </a:rPr>
              <a:t>A thin rectangle on a lifeline) represents the period during which an element is performing an operation.</a:t>
            </a:r>
          </a:p>
          <a:p>
            <a:pPr>
              <a:buFont typeface="Arial" panose="020B0604020202020204" pitchFamily="34" charset="0"/>
              <a:buChar char="•"/>
            </a:pPr>
            <a:r>
              <a:rPr lang="en-US" dirty="0">
                <a:solidFill>
                  <a:srgbClr val="737C85"/>
                </a:solidFill>
                <a:latin typeface="Open Sans"/>
              </a:rPr>
              <a:t>The top and the bottom of the of the rectangle are aligned with the initiation and the completion time respectively</a:t>
            </a:r>
            <a:endParaRPr lang="en-US" b="0" i="0" dirty="0">
              <a:solidFill>
                <a:srgbClr val="737C85"/>
              </a:solidFill>
              <a:effectLst/>
              <a:latin typeface="Open Sans"/>
            </a:endParaRPr>
          </a:p>
        </p:txBody>
      </p:sp>
      <p:sp>
        <p:nvSpPr>
          <p:cNvPr id="4" name="Rectangle 3">
            <a:extLst>
              <a:ext uri="{FF2B5EF4-FFF2-40B4-BE49-F238E27FC236}">
                <a16:creationId xmlns:a16="http://schemas.microsoft.com/office/drawing/2014/main" id="{EDFD7318-6CC4-4DBE-ADEE-4D4EAF904AED}"/>
              </a:ext>
            </a:extLst>
          </p:cNvPr>
          <p:cNvSpPr/>
          <p:nvPr/>
        </p:nvSpPr>
        <p:spPr>
          <a:xfrm>
            <a:off x="449705" y="3542515"/>
            <a:ext cx="8964280" cy="1200329"/>
          </a:xfrm>
          <a:prstGeom prst="rect">
            <a:avLst/>
          </a:prstGeom>
        </p:spPr>
        <p:txBody>
          <a:bodyPr wrap="square">
            <a:spAutoFit/>
          </a:bodyPr>
          <a:lstStyle/>
          <a:p>
            <a:r>
              <a:rPr lang="en-US" b="1" dirty="0">
                <a:solidFill>
                  <a:srgbClr val="737C85"/>
                </a:solidFill>
                <a:latin typeface="Open Sans"/>
              </a:rPr>
              <a:t>Call Message</a:t>
            </a:r>
            <a:endParaRPr lang="en-US" dirty="0">
              <a:solidFill>
                <a:srgbClr val="737C85"/>
              </a:solidFill>
              <a:latin typeface="Open Sans"/>
            </a:endParaRPr>
          </a:p>
          <a:p>
            <a:pPr>
              <a:buFont typeface="Arial" panose="020B0604020202020204" pitchFamily="34" charset="0"/>
              <a:buChar char="•"/>
            </a:pPr>
            <a:r>
              <a:rPr lang="en-US" dirty="0">
                <a:solidFill>
                  <a:srgbClr val="737C85"/>
                </a:solidFill>
                <a:latin typeface="Open Sans"/>
              </a:rPr>
              <a:t>A message defines a particular communication between Lifelines of an Interaction.</a:t>
            </a:r>
          </a:p>
          <a:p>
            <a:pPr>
              <a:buFont typeface="Arial" panose="020B0604020202020204" pitchFamily="34" charset="0"/>
              <a:buChar char="•"/>
            </a:pPr>
            <a:r>
              <a:rPr lang="en-US" dirty="0">
                <a:solidFill>
                  <a:srgbClr val="737C85"/>
                </a:solidFill>
                <a:latin typeface="Open Sans"/>
              </a:rPr>
              <a:t>Call message is a kind of message that represents an invocation of operation of target lifeline.</a:t>
            </a:r>
            <a:endParaRPr lang="en-US" b="0" i="0" dirty="0">
              <a:solidFill>
                <a:srgbClr val="737C85"/>
              </a:solidFill>
              <a:effectLst/>
              <a:latin typeface="Open Sans"/>
            </a:endParaRPr>
          </a:p>
        </p:txBody>
      </p:sp>
      <p:sp>
        <p:nvSpPr>
          <p:cNvPr id="5" name="Rectangle 4">
            <a:extLst>
              <a:ext uri="{FF2B5EF4-FFF2-40B4-BE49-F238E27FC236}">
                <a16:creationId xmlns:a16="http://schemas.microsoft.com/office/drawing/2014/main" id="{A4E5A8A1-792D-40C0-8095-BE950416D056}"/>
              </a:ext>
            </a:extLst>
          </p:cNvPr>
          <p:cNvSpPr/>
          <p:nvPr/>
        </p:nvSpPr>
        <p:spPr>
          <a:xfrm>
            <a:off x="449702" y="4742844"/>
            <a:ext cx="8848717" cy="1200329"/>
          </a:xfrm>
          <a:prstGeom prst="rect">
            <a:avLst/>
          </a:prstGeom>
        </p:spPr>
        <p:txBody>
          <a:bodyPr wrap="square">
            <a:spAutoFit/>
          </a:bodyPr>
          <a:lstStyle/>
          <a:p>
            <a:r>
              <a:rPr lang="en-US" b="1" dirty="0">
                <a:solidFill>
                  <a:srgbClr val="737C85"/>
                </a:solidFill>
                <a:latin typeface="Open Sans"/>
              </a:rPr>
              <a:t>Return Message</a:t>
            </a:r>
            <a:endParaRPr lang="en-US" dirty="0">
              <a:solidFill>
                <a:srgbClr val="737C85"/>
              </a:solidFill>
              <a:latin typeface="Open Sans"/>
            </a:endParaRPr>
          </a:p>
          <a:p>
            <a:pPr>
              <a:buFont typeface="Arial" panose="020B0604020202020204" pitchFamily="34" charset="0"/>
              <a:buChar char="•"/>
            </a:pPr>
            <a:r>
              <a:rPr lang="en-US" dirty="0">
                <a:solidFill>
                  <a:srgbClr val="737C85"/>
                </a:solidFill>
                <a:latin typeface="Open Sans"/>
              </a:rPr>
              <a:t>A message defines a particular communication between Lifelines of an Interaction.</a:t>
            </a:r>
          </a:p>
          <a:p>
            <a:pPr>
              <a:buFont typeface="Arial" panose="020B0604020202020204" pitchFamily="34" charset="0"/>
              <a:buChar char="•"/>
            </a:pPr>
            <a:r>
              <a:rPr lang="en-US" dirty="0">
                <a:solidFill>
                  <a:srgbClr val="737C85"/>
                </a:solidFill>
                <a:latin typeface="Open Sans"/>
              </a:rPr>
              <a:t>Return message is a kind of message that represents the pass of information back to the caller of a corresponded former message.</a:t>
            </a:r>
            <a:endParaRPr lang="en-US" b="0" i="0" dirty="0">
              <a:solidFill>
                <a:srgbClr val="737C85"/>
              </a:solidFill>
              <a:effectLst/>
              <a:latin typeface="Open Sans"/>
            </a:endParaRPr>
          </a:p>
        </p:txBody>
      </p:sp>
      <p:sp>
        <p:nvSpPr>
          <p:cNvPr id="6" name="Rectangle 5">
            <a:extLst>
              <a:ext uri="{FF2B5EF4-FFF2-40B4-BE49-F238E27FC236}">
                <a16:creationId xmlns:a16="http://schemas.microsoft.com/office/drawing/2014/main" id="{5A77327D-B4A5-46BB-B6CF-97F62CD5588C}"/>
              </a:ext>
            </a:extLst>
          </p:cNvPr>
          <p:cNvSpPr/>
          <p:nvPr/>
        </p:nvSpPr>
        <p:spPr>
          <a:xfrm>
            <a:off x="449702" y="6034878"/>
            <a:ext cx="9639178" cy="369332"/>
          </a:xfrm>
          <a:prstGeom prst="rect">
            <a:avLst/>
          </a:prstGeom>
        </p:spPr>
        <p:txBody>
          <a:bodyPr wrap="square">
            <a:spAutoFit/>
          </a:bodyPr>
          <a:lstStyle/>
          <a:p>
            <a:r>
              <a:rPr lang="en-US" dirty="0">
                <a:hlinkClick r:id="rId5"/>
              </a:rPr>
              <a:t>https://www.visual-paradigm.com/guide/uml-unified-modeling-language/what-is-sequence-diagram/</a:t>
            </a:r>
            <a:endParaRPr lang="en-US" dirty="0"/>
          </a:p>
        </p:txBody>
      </p:sp>
    </p:spTree>
    <p:extLst>
      <p:ext uri="{BB962C8B-B14F-4D97-AF65-F5344CB8AC3E}">
        <p14:creationId xmlns:p14="http://schemas.microsoft.com/office/powerpoint/2010/main" val="275423543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1891</Words>
  <Application>Microsoft Office PowerPoint</Application>
  <PresentationFormat>Widescreen</PresentationFormat>
  <Paragraphs>209</Paragraphs>
  <Slides>48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Arial</vt:lpstr>
      <vt:lpstr>Calibri</vt:lpstr>
      <vt:lpstr>Calibri Light</vt:lpstr>
      <vt:lpstr>MS Sans Serif</vt:lpstr>
      <vt:lpstr>Open Sans</vt:lpstr>
      <vt:lpstr>Times New Roman</vt:lpstr>
      <vt:lpstr>Wingdings</vt:lpstr>
      <vt:lpstr>Office Theme</vt:lpstr>
      <vt:lpstr>VISIO</vt:lpstr>
      <vt:lpstr>Software Engineering UML Continued</vt:lpstr>
      <vt:lpstr>Diagrams in the UML</vt:lpstr>
      <vt:lpstr>Sequence Diagrams</vt:lpstr>
      <vt:lpstr>Sequence Diagram</vt:lpstr>
      <vt:lpstr>Sequence Diagram</vt:lpstr>
      <vt:lpstr>Sequence Diagram</vt:lpstr>
      <vt:lpstr>Sequence Diagrams</vt:lpstr>
      <vt:lpstr>Sequence Diagram</vt:lpstr>
      <vt:lpstr>Sequence Diagrams</vt:lpstr>
      <vt:lpstr>Sequence Diagram</vt:lpstr>
      <vt:lpstr>Sequence Diagram</vt:lpstr>
      <vt:lpstr>Sequence Diagram</vt:lpstr>
      <vt:lpstr>Sequence Diagram</vt:lpstr>
      <vt:lpstr>Sequence Diagram</vt:lpstr>
      <vt:lpstr>Sequence Diagram</vt:lpstr>
      <vt:lpstr>Sequence Diagram</vt:lpstr>
      <vt:lpstr>Sequence Diagram</vt:lpstr>
      <vt:lpstr>Statechart  diagrams</vt:lpstr>
      <vt:lpstr>Elements of State Diagrams</vt:lpstr>
      <vt:lpstr>State Diagram</vt:lpstr>
      <vt:lpstr>Elements of State Diagrams: Events</vt:lpstr>
      <vt:lpstr>Elements of State Diagrams: Events</vt:lpstr>
      <vt:lpstr>State Diagram</vt:lpstr>
      <vt:lpstr>State Diagram</vt:lpstr>
      <vt:lpstr>State Diagram</vt:lpstr>
      <vt:lpstr>State Diagram</vt:lpstr>
      <vt:lpstr>State Diagram</vt:lpstr>
      <vt:lpstr>State Diagram</vt:lpstr>
      <vt:lpstr>State Diagram</vt:lpstr>
      <vt:lpstr>State Diagram</vt:lpstr>
      <vt:lpstr>State Diagram</vt:lpstr>
      <vt:lpstr>Activity diagram</vt:lpstr>
      <vt:lpstr>Activity Diagram</vt:lpstr>
      <vt:lpstr>Activity Diagram</vt:lpstr>
      <vt:lpstr>Activity Diagram</vt:lpstr>
      <vt:lpstr>Activity Diagram</vt:lpstr>
      <vt:lpstr>Activity Diagram</vt:lpstr>
      <vt:lpstr>Activity Diagram</vt:lpstr>
      <vt:lpstr>Activity Diagram</vt:lpstr>
      <vt:lpstr>Activity Diagram</vt:lpstr>
      <vt:lpstr>Component diagram</vt:lpstr>
      <vt:lpstr>Component Diagram</vt:lpstr>
      <vt:lpstr>Deployment diagram</vt:lpstr>
      <vt:lpstr>System Architecture 4+1 View</vt:lpstr>
      <vt:lpstr>System Architecture 4+1 View</vt:lpstr>
      <vt:lpstr>System Architecture 4+1 View</vt:lpstr>
      <vt:lpstr>System Architecture 4+1 View</vt:lpstr>
      <vt:lpstr>System Architecture 4+1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Requirements Analysis</dc:title>
  <dc:creator>sohel sarwar</dc:creator>
  <cp:lastModifiedBy>Avery Peiffer</cp:lastModifiedBy>
  <cp:revision>72</cp:revision>
  <dcterms:created xsi:type="dcterms:W3CDTF">2019-01-28T16:31:34Z</dcterms:created>
  <dcterms:modified xsi:type="dcterms:W3CDTF">2020-06-20T18:53:46Z</dcterms:modified>
</cp:coreProperties>
</file>