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8" r:id="rId3"/>
    <p:sldId id="378" r:id="rId4"/>
    <p:sldId id="361" r:id="rId5"/>
    <p:sldId id="366" r:id="rId6"/>
    <p:sldId id="370" r:id="rId7"/>
    <p:sldId id="372" r:id="rId8"/>
    <p:sldId id="373" r:id="rId9"/>
    <p:sldId id="374" r:id="rId10"/>
    <p:sldId id="375" r:id="rId11"/>
    <p:sldId id="376" r:id="rId12"/>
    <p:sldId id="377" r:id="rId13"/>
    <p:sldId id="341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3021"/>
  </p:normalViewPr>
  <p:slideViewPr>
    <p:cSldViewPr snapToGrid="0" snapToObjects="1">
      <p:cViewPr varScale="1">
        <p:scale>
          <a:sx n="95" d="100"/>
          <a:sy n="95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6" d="100"/>
          <a:sy n="116" d="100"/>
        </p:scale>
        <p:origin x="26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06578-32D1-764A-B6B0-6C5E8DEED4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6D8CF-F8C4-DE45-B2FC-1349A8D3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3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223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1331259"/>
            <a:ext cx="12720917" cy="7446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10/5/17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10/5/17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8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463899"/>
              </p:ext>
            </p:extLst>
          </p:nvPr>
        </p:nvGraphicFramePr>
        <p:xfrm>
          <a:off x="330200" y="1346200"/>
          <a:ext cx="11564527" cy="630936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2873672"/>
                <a:gridCol w="8690855"/>
              </a:tblGrid>
              <a:tr h="584200">
                <a:tc gridSpan="2"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>
                          <a:solidFill>
                            <a:srgbClr val="FFFFFF"/>
                          </a:solidFill>
                          <a:latin typeface="+mn-lt"/>
                          <a:ea typeface="Gill Sans"/>
                          <a:cs typeface="Gill Sans"/>
                        </a:rPr>
                        <a:t>built-in functions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len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Returns the number of characters in a text string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trim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Removes all spaces from text except for single spaces between words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left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Returns the first character or characters in a text string, based on the number of characters you specify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right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Returns the last character or characters in a text string, based on the number of characters you specify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081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mid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Returns a specific number of characters from a text string, starting at the position that you specify, based on the number of characters that you specify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Manipulation</a:t>
            </a:r>
            <a:endParaRPr lang="en-US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6172"/>
              </p:ext>
            </p:extLst>
          </p:nvPr>
        </p:nvGraphicFramePr>
        <p:xfrm>
          <a:off x="330200" y="1346200"/>
          <a:ext cx="11564527" cy="535432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2873672"/>
                <a:gridCol w="8690855"/>
              </a:tblGrid>
              <a:tr h="584200">
                <a:tc gridSpan="2"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 dirty="0">
                          <a:solidFill>
                            <a:srgbClr val="FFFFFF"/>
                          </a:solidFill>
                          <a:latin typeface="+mn-lt"/>
                          <a:ea typeface="Gill Sans"/>
                          <a:cs typeface="Gill Sans"/>
                        </a:rPr>
                        <a:t>built-in functions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find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Finds one text string (find_text) within another text string (within_text), and returns the number of the starting position of find_text, from the first character of within_text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081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search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Returns the number of the character at which a specific character or text string is first found, beginning with start_num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replace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Replaces part of a text string, based on the number of characters you specify, with a different text string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substitute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Substitutes new_text for old_text in a text string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Manipulation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join multiple strings, use </a:t>
            </a:r>
            <a:r>
              <a:rPr lang="en-US" dirty="0" smtClean="0">
                <a:solidFill>
                  <a:srgbClr val="FF0000"/>
                </a:solidFill>
              </a:rPr>
              <a:t>concatenate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CONCATENATE</a:t>
            </a:r>
            <a:r>
              <a:rPr lang="en-US" dirty="0" smtClean="0"/>
              <a:t>(A2, “ ”,B7)</a:t>
            </a:r>
          </a:p>
          <a:p>
            <a:pPr marL="0" indent="0" algn="ctr">
              <a:buNone/>
            </a:pPr>
            <a:r>
              <a:rPr lang="en-US" dirty="0" smtClean="0"/>
              <a:t>=A2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“ ”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B7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Ampersand (&amp;) can also be used in COUNTIF/S statements</a:t>
            </a:r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/>
              <a:t>=IF()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IF()</a:t>
            </a:r>
          </a:p>
          <a:p>
            <a:pPr marL="0" indent="0" algn="ctr">
              <a:buNone/>
            </a:pPr>
            <a:r>
              <a:rPr lang="en-US" dirty="0" smtClean="0"/>
              <a:t>=COUNTIFS(</a:t>
            </a:r>
            <a:r>
              <a:rPr lang="mr-IN" dirty="0" smtClean="0"/>
              <a:t>…</a:t>
            </a:r>
            <a:r>
              <a:rPr lang="en-US" dirty="0" smtClean="0"/>
              <a:t>, “&lt;=”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F8)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Archived:</a:t>
            </a:r>
          </a:p>
          <a:p>
            <a:pPr lvl="1"/>
            <a:r>
              <a:rPr lang="en-US" dirty="0" smtClean="0"/>
              <a:t>You need to get 60% or more over Test-1 and Test-2 to pass the course.</a:t>
            </a:r>
          </a:p>
          <a:p>
            <a:pPr lvl="1"/>
            <a:r>
              <a:rPr lang="en-US" dirty="0" smtClean="0"/>
              <a:t>You will be assigned seating, and split into groups for computer test.</a:t>
            </a:r>
          </a:p>
          <a:p>
            <a:pPr lvl="1"/>
            <a:r>
              <a:rPr lang="en-US" dirty="0" smtClean="0"/>
              <a:t>DRS and other special cases, speak with me in private.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</a:p>
          <a:p>
            <a:r>
              <a:rPr lang="en-US" dirty="0" smtClean="0"/>
              <a:t>Overwhelmingly positive! 👍🏾</a:t>
            </a:r>
          </a:p>
          <a:p>
            <a:pPr lvl="1"/>
            <a:r>
              <a:rPr lang="en-US" smtClean="0"/>
              <a:t>Instructor and 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Critiques:</a:t>
            </a:r>
          </a:p>
          <a:p>
            <a:pPr lvl="1"/>
            <a:r>
              <a:rPr lang="en-US" dirty="0" smtClean="0"/>
              <a:t>Should explain complex topics slower 👍🏾</a:t>
            </a:r>
          </a:p>
          <a:p>
            <a:pPr lvl="1"/>
            <a:r>
              <a:rPr lang="en-US" dirty="0" smtClean="0"/>
              <a:t>Should focus on HW and Quizzes 👎🏾</a:t>
            </a:r>
          </a:p>
          <a:p>
            <a:pPr lvl="1"/>
            <a:r>
              <a:rPr lang="en-US" dirty="0" smtClean="0"/>
              <a:t>Discuss HW and Quizzes/give additional feedback 👍🏾</a:t>
            </a:r>
          </a:p>
          <a:p>
            <a:pPr lvl="1"/>
            <a:r>
              <a:rPr lang="en-US" dirty="0" smtClean="0"/>
              <a:t>UNIX is dumb 👎🏾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Centrality</a:t>
            </a:r>
            <a:r>
              <a:rPr lang="en-US" dirty="0" smtClean="0"/>
              <a:t> of data (or around what value does data cluster)?</a:t>
            </a:r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Mode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Spread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dispersion</a:t>
            </a:r>
            <a:r>
              <a:rPr lang="en-US" dirty="0" smtClean="0"/>
              <a:t> of data around the center?</a:t>
            </a:r>
          </a:p>
          <a:p>
            <a:pPr lvl="1"/>
            <a:r>
              <a:rPr lang="en-US" dirty="0" smtClean="0"/>
              <a:t>Max</a:t>
            </a:r>
          </a:p>
          <a:p>
            <a:pPr lvl="1"/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bins or intervals spanning the range of data, and then count number of times a value in the dataset falls within that interval or bin.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graphicFrame>
        <p:nvGraphicFramePr>
          <p:cNvPr id="7" name="Table"/>
          <p:cNvGraphicFramePr/>
          <p:nvPr/>
        </p:nvGraphicFramePr>
        <p:xfrm>
          <a:off x="241300" y="4877642"/>
          <a:ext cx="12522199" cy="353568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8516094"/>
                <a:gridCol w="4006105"/>
              </a:tblGrid>
              <a:tr h="584200">
                <a:tc gridSpan="2"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</a:rPr>
                        <a:t>built-in functions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COUNTIF</a:t>
                      </a:r>
                      <a:r>
                        <a:rPr b="0" dirty="0"/>
                        <a:t>(</a:t>
                      </a:r>
                      <a:r>
                        <a:rPr b="0" i="1" dirty="0"/>
                        <a:t>range, criteria</a:t>
                      </a:r>
                      <a:r>
                        <a:rPr b="0" dirty="0"/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Counts the number of cells within a range that meet the given criteria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COUNTIFS</a:t>
                      </a:r>
                      <a:r>
                        <a:t>(</a:t>
                      </a:r>
                      <a:r>
                        <a:rPr i="1"/>
                        <a:t>range1, criteria1,range2, criteria2, …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Counts the number of cells within a range that meet multiple criteria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Tables: 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graphicFrame>
        <p:nvGraphicFramePr>
          <p:cNvPr id="7" name="Table"/>
          <p:cNvGraphicFramePr/>
          <p:nvPr>
            <p:extLst>
              <p:ext uri="{D42A27DB-BD31-4B8C-83A1-F6EECF244321}">
                <p14:modId xmlns:p14="http://schemas.microsoft.com/office/powerpoint/2010/main" val="697620762"/>
              </p:ext>
            </p:extLst>
          </p:nvPr>
        </p:nvGraphicFramePr>
        <p:xfrm>
          <a:off x="3791416" y="3214270"/>
          <a:ext cx="6579217" cy="4057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184417"/>
                <a:gridCol w="2184417"/>
                <a:gridCol w="2210383"/>
              </a:tblGrid>
              <a:tr h="10304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A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AND</a:t>
                      </a:r>
                      <a:r>
                        <a:t> B</a:t>
                      </a:r>
                    </a:p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A </a:t>
                      </a:r>
                      <a:r>
                        <a:rPr b="1"/>
                        <a:t>∧</a:t>
                      </a:r>
                      <a:r>
                        <a:t> B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</a:tr>
            </a:tbl>
          </a:graphicData>
        </a:graphic>
      </p:graphicFrame>
      <p:sp>
        <p:nvSpPr>
          <p:cNvPr id="8" name="Truth table of two input variables and their AND outcome"/>
          <p:cNvSpPr txBox="1"/>
          <p:nvPr/>
        </p:nvSpPr>
        <p:spPr>
          <a:xfrm>
            <a:off x="1512257" y="8014047"/>
            <a:ext cx="121060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Truth table of two input variables and their </a:t>
            </a:r>
            <a:r>
              <a:rPr>
                <a:solidFill>
                  <a:srgbClr val="800020"/>
                </a:solidFill>
              </a:rPr>
              <a:t>AND</a:t>
            </a:r>
            <a:r>
              <a:t> outcome</a:t>
            </a:r>
          </a:p>
        </p:txBody>
      </p:sp>
      <p:sp>
        <p:nvSpPr>
          <p:cNvPr id="9" name="Assume 1=TRUE and 0=FALSE"/>
          <p:cNvSpPr txBox="1"/>
          <p:nvPr/>
        </p:nvSpPr>
        <p:spPr>
          <a:xfrm>
            <a:off x="1569575" y="1830318"/>
            <a:ext cx="648042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Assume 1=TRUE and 0=FALSE</a:t>
            </a:r>
          </a:p>
        </p:txBody>
      </p:sp>
    </p:spTree>
    <p:extLst>
      <p:ext uri="{BB962C8B-B14F-4D97-AF65-F5344CB8AC3E}">
        <p14:creationId xmlns:p14="http://schemas.microsoft.com/office/powerpoint/2010/main" val="874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tables: 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graphicFrame>
        <p:nvGraphicFramePr>
          <p:cNvPr id="7" name="Table"/>
          <p:cNvGraphicFramePr/>
          <p:nvPr/>
        </p:nvGraphicFramePr>
        <p:xfrm>
          <a:off x="3858449" y="3214270"/>
          <a:ext cx="5292228" cy="4057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57114"/>
                <a:gridCol w="1757114"/>
                <a:gridCol w="1778000"/>
              </a:tblGrid>
              <a:tr h="10304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A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OR</a:t>
                      </a:r>
                      <a:r>
                        <a:t> B</a:t>
                      </a:r>
                    </a:p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A ∨ B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</a:tr>
              <a:tr h="745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F2EA"/>
                    </a:solidFill>
                  </a:tcPr>
                </a:tc>
              </a:tr>
            </a:tbl>
          </a:graphicData>
        </a:graphic>
      </p:graphicFrame>
      <p:sp>
        <p:nvSpPr>
          <p:cNvPr id="8" name="Truth table of two input variables and their OR outcome"/>
          <p:cNvSpPr txBox="1"/>
          <p:nvPr/>
        </p:nvSpPr>
        <p:spPr>
          <a:xfrm>
            <a:off x="1635602" y="8032164"/>
            <a:ext cx="94654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Truth table of two input variables and their </a:t>
            </a:r>
            <a:r>
              <a:rPr>
                <a:solidFill>
                  <a:srgbClr val="800020"/>
                </a:solidFill>
              </a:rPr>
              <a:t>OR</a:t>
            </a:r>
            <a:r>
              <a:t> outcome</a:t>
            </a:r>
          </a:p>
        </p:txBody>
      </p:sp>
      <p:sp>
        <p:nvSpPr>
          <p:cNvPr id="9" name="Assume 1=TRUE and 0=FALSE"/>
          <p:cNvSpPr txBox="1"/>
          <p:nvPr/>
        </p:nvSpPr>
        <p:spPr>
          <a:xfrm>
            <a:off x="1635602" y="1848435"/>
            <a:ext cx="521275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Assume 1=TRUE and 0=FALSE</a:t>
            </a:r>
          </a:p>
        </p:txBody>
      </p:sp>
    </p:spTree>
    <p:extLst>
      <p:ext uri="{BB962C8B-B14F-4D97-AF65-F5344CB8AC3E}">
        <p14:creationId xmlns:p14="http://schemas.microsoft.com/office/powerpoint/2010/main" val="15801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Logic: Built-in Excel Function</a:t>
            </a:r>
            <a:endParaRPr lang="en-US" dirty="0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</p:nvPr>
        </p:nvGraphicFramePr>
        <p:xfrm>
          <a:off x="330200" y="1346200"/>
          <a:ext cx="11678195" cy="7275945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7277100"/>
                <a:gridCol w="4401095"/>
              </a:tblGrid>
              <a:tr h="1027545">
                <a:tc gridSpan="2"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</a:rPr>
                        <a:t>built-in functions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68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IF</a:t>
                      </a:r>
                      <a:r>
                        <a:rPr b="0"/>
                        <a:t>(</a:t>
                      </a:r>
                      <a:r>
                        <a:rPr b="0" i="1"/>
                        <a:t>logical_test</a:t>
                      </a:r>
                      <a:r>
                        <a:rPr b="0"/>
                        <a:t>, </a:t>
                      </a:r>
                      <a:r>
                        <a:rPr b="0" i="1"/>
                        <a:t>value_if_true</a:t>
                      </a:r>
                      <a:r>
                        <a:rPr b="0"/>
                        <a:t>, </a:t>
                      </a:r>
                      <a:r>
                        <a:rPr b="0" i="1"/>
                        <a:t>value_if_false</a:t>
                      </a:r>
                      <a:r>
                        <a:rPr b="0"/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Returns one value if a condition you specify evaluates to TRUE and another value if it evaluates to FALSE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AND</a:t>
                      </a:r>
                      <a:r>
                        <a:t>(</a:t>
                      </a:r>
                      <a:r>
                        <a:rPr i="1"/>
                        <a:t>logical1</a:t>
                      </a:r>
                      <a:r>
                        <a:t>, </a:t>
                      </a:r>
                      <a:r>
                        <a:rPr i="1"/>
                        <a:t>logical2</a:t>
                      </a:r>
                      <a:r>
                        <a:t>,…)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Returns TRUE if all its arguments are TRUE; returns FALSE if one or more arguments are FALSE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OR</a:t>
                      </a:r>
                      <a:r>
                        <a:t>(</a:t>
                      </a:r>
                      <a:r>
                        <a:rPr i="1"/>
                        <a:t>logical1</a:t>
                      </a:r>
                      <a:r>
                        <a:t>, </a:t>
                      </a:r>
                      <a:r>
                        <a:rPr i="1"/>
                        <a:t>logical2</a:t>
                      </a:r>
                      <a:r>
                        <a:t>,…)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Returns TRUE if any argument is TRUE; returns FALSE if all arguments are FALSE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32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Text Manipulation</a:t>
            </a:r>
            <a:endParaRPr lang="en-US" dirty="0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558113"/>
              </p:ext>
            </p:extLst>
          </p:nvPr>
        </p:nvGraphicFramePr>
        <p:xfrm>
          <a:off x="330199" y="1037135"/>
          <a:ext cx="11564527" cy="788416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2873672"/>
                <a:gridCol w="8690855"/>
              </a:tblGrid>
              <a:tr h="584200">
                <a:tc gridSpan="2"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>
                          <a:solidFill>
                            <a:srgbClr val="FFFFFF"/>
                          </a:solidFill>
                          <a:latin typeface="+mn-lt"/>
                          <a:ea typeface="Gill Sans"/>
                          <a:cs typeface="Gill Sans"/>
                        </a:rPr>
                        <a:t>built-in functions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Returns the character specified by a number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code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Returns a numeric code for the first character in a text string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6891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clean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Removes all non-printable characters from text. Use this command on text imported from other applications that contains characters that may not print with your operating system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upper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Converts text to uppercase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lower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Converts all uppercase letters in a text string to lowercase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proper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Capitalizes the first letter in a text string and any other letters in text that follow any character other than a letter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400" b="1" cap="all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exact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+mn-lt"/>
                          <a:ea typeface="Garamond"/>
                          <a:cs typeface="Garamond"/>
                          <a:sym typeface="Garamond"/>
                        </a:rPr>
                        <a:t>Compares two text strings and returns TRUE if they are exactly the same, FALSE otherwise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1900</TotalTime>
  <Words>813</Words>
  <Application>Microsoft Macintosh PowerPoint</Application>
  <PresentationFormat>Custom</PresentationFormat>
  <Paragraphs>170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Avenir Roman</vt:lpstr>
      <vt:lpstr>Calibri</vt:lpstr>
      <vt:lpstr>Cambria</vt:lpstr>
      <vt:lpstr>Garamond</vt:lpstr>
      <vt:lpstr>Gill Sans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Announcements</vt:lpstr>
      <vt:lpstr>Feedback!</vt:lpstr>
      <vt:lpstr>Basic Stats</vt:lpstr>
      <vt:lpstr>Histogram</vt:lpstr>
      <vt:lpstr>TRUTH Tables: AND</vt:lpstr>
      <vt:lpstr>Truth tables: or</vt:lpstr>
      <vt:lpstr>Logic: Built-in Excel Function</vt:lpstr>
      <vt:lpstr>Today: Text Manipulation</vt:lpstr>
      <vt:lpstr>TEXT Manipulation</vt:lpstr>
      <vt:lpstr>TEXT Manipulation</vt:lpstr>
      <vt:lpstr>TEXT Manipulation</vt:lpstr>
      <vt:lpstr>acknowledgment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Mandala, Mahender Arjun</cp:lastModifiedBy>
  <cp:revision>114</cp:revision>
  <dcterms:modified xsi:type="dcterms:W3CDTF">2017-10-05T13:40:44Z</dcterms:modified>
</cp:coreProperties>
</file>