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39"/>
  </p:notesMasterIdLst>
  <p:sldIdLst>
    <p:sldId id="256" r:id="rId2"/>
    <p:sldId id="361" r:id="rId3"/>
    <p:sldId id="374" r:id="rId4"/>
    <p:sldId id="375" r:id="rId5"/>
    <p:sldId id="376" r:id="rId6"/>
    <p:sldId id="377" r:id="rId7"/>
    <p:sldId id="378" r:id="rId8"/>
    <p:sldId id="380" r:id="rId9"/>
    <p:sldId id="379" r:id="rId10"/>
    <p:sldId id="381" r:id="rId11"/>
    <p:sldId id="382" r:id="rId12"/>
    <p:sldId id="383" r:id="rId13"/>
    <p:sldId id="384" r:id="rId14"/>
    <p:sldId id="385" r:id="rId15"/>
    <p:sldId id="386" r:id="rId16"/>
    <p:sldId id="388" r:id="rId17"/>
    <p:sldId id="387" r:id="rId18"/>
    <p:sldId id="389" r:id="rId19"/>
    <p:sldId id="390" r:id="rId20"/>
    <p:sldId id="391" r:id="rId21"/>
    <p:sldId id="406" r:id="rId22"/>
    <p:sldId id="392" r:id="rId23"/>
    <p:sldId id="393" r:id="rId24"/>
    <p:sldId id="395" r:id="rId25"/>
    <p:sldId id="396" r:id="rId26"/>
    <p:sldId id="397" r:id="rId27"/>
    <p:sldId id="398" r:id="rId28"/>
    <p:sldId id="399" r:id="rId29"/>
    <p:sldId id="394" r:id="rId30"/>
    <p:sldId id="404" r:id="rId31"/>
    <p:sldId id="405" r:id="rId32"/>
    <p:sldId id="400" r:id="rId33"/>
    <p:sldId id="401" r:id="rId34"/>
    <p:sldId id="402" r:id="rId35"/>
    <p:sldId id="403" r:id="rId36"/>
    <p:sldId id="407" r:id="rId37"/>
    <p:sldId id="341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/>
    <p:restoredTop sz="92994"/>
  </p:normalViewPr>
  <p:slideViewPr>
    <p:cSldViewPr snapToGrid="0" snapToObjects="1">
      <p:cViewPr varScale="1">
        <p:scale>
          <a:sx n="70" d="100"/>
          <a:sy n="70" d="100"/>
        </p:scale>
        <p:origin x="18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0" y="1"/>
            <a:ext cx="13004800" cy="11637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1387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635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10/24/17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10/24/17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ahoo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itt.edu/~your_username" TargetMode="External"/><Relationship Id="rId3" Type="http://schemas.openxmlformats.org/officeDocument/2006/relationships/hyperlink" Target="https://www.pitt.edu/~budn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&lt;!</a:t>
            </a:r>
            <a:r>
              <a:rPr lang="mr-IN" dirty="0" smtClean="0"/>
              <a:t>--</a:t>
            </a:r>
            <a:r>
              <a:rPr lang="en-US" dirty="0" smtClean="0"/>
              <a:t> COMMENTS --&gt;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habit to consistently comment your files</a:t>
            </a:r>
          </a:p>
          <a:p>
            <a:r>
              <a:rPr lang="en-US" dirty="0" smtClean="0"/>
              <a:t>Recommend:</a:t>
            </a:r>
          </a:p>
          <a:p>
            <a:pPr lvl="1"/>
            <a:r>
              <a:rPr lang="en-US" dirty="0" smtClean="0"/>
              <a:t>Put following comments at the beginning of your HTML document:</a:t>
            </a:r>
          </a:p>
          <a:p>
            <a:pPr lvl="1"/>
            <a:r>
              <a:rPr lang="en-US" dirty="0" smtClean="0"/>
              <a:t>Name of person creating file</a:t>
            </a:r>
          </a:p>
          <a:p>
            <a:pPr lvl="1"/>
            <a:r>
              <a:rPr lang="en-US" dirty="0" smtClean="0"/>
              <a:t>Date of creation</a:t>
            </a:r>
          </a:p>
          <a:p>
            <a:pPr lvl="1"/>
            <a:r>
              <a:rPr lang="en-US" dirty="0" smtClean="0"/>
              <a:t>Name of person modifying or updating file</a:t>
            </a:r>
          </a:p>
          <a:p>
            <a:pPr lvl="1"/>
            <a:r>
              <a:rPr lang="en-US" dirty="0" smtClean="0"/>
              <a:t>Date of modification</a:t>
            </a:r>
          </a:p>
          <a:p>
            <a:pPr lvl="1"/>
            <a:r>
              <a:rPr lang="en-US" dirty="0" smtClean="0"/>
              <a:t>Software used to create or update file</a:t>
            </a:r>
          </a:p>
          <a:p>
            <a:pPr lvl="1"/>
            <a:r>
              <a:rPr lang="en-US" dirty="0" smtClean="0"/>
              <a:t>Purpose of the file</a:t>
            </a:r>
          </a:p>
          <a:p>
            <a:pPr lvl="1"/>
            <a:endParaRPr lang="en-US" dirty="0"/>
          </a:p>
          <a:p>
            <a:r>
              <a:rPr lang="en-US" dirty="0" smtClean="0"/>
              <a:t>&lt;!</a:t>
            </a:r>
            <a:r>
              <a:rPr lang="mr-IN" dirty="0" smtClean="0"/>
              <a:t>--</a:t>
            </a:r>
            <a:r>
              <a:rPr lang="en-US" dirty="0" smtClean="0"/>
              <a:t> </a:t>
            </a:r>
            <a:r>
              <a:rPr lang="en-US" i="1" dirty="0" smtClean="0"/>
              <a:t>comments can be written anywhere in the document</a:t>
            </a:r>
            <a:r>
              <a:rPr lang="en-US" dirty="0" smtClean="0"/>
              <a:t> </a:t>
            </a:r>
            <a:r>
              <a:rPr lang="mr-IN" dirty="0" smtClean="0">
                <a:sym typeface="Wingdings"/>
              </a:rPr>
              <a:t>--&gt;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1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view your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Locally: use any web browser to open file location or drag-drop html file onto open browser window</a:t>
            </a:r>
          </a:p>
          <a:p>
            <a:r>
              <a:rPr lang="en-US" dirty="0" smtClean="0"/>
              <a:t>Remote: type URL in any open web browser</a:t>
            </a:r>
          </a:p>
          <a:p>
            <a:pPr lvl="1"/>
            <a:r>
              <a:rPr lang="en-US" dirty="0" smtClean="0"/>
              <a:t>when you type home URL, e.g. </a:t>
            </a:r>
            <a:r>
              <a:rPr lang="en-US" dirty="0" smtClean="0">
                <a:hlinkClick r:id="rId2"/>
              </a:rPr>
              <a:t>www.yahoo.com</a:t>
            </a:r>
            <a:r>
              <a:rPr lang="en-US" dirty="0" smtClean="0"/>
              <a:t>, the browser searches for a HTML files named </a:t>
            </a:r>
            <a:r>
              <a:rPr lang="en-US" b="1" dirty="0" err="1" smtClean="0"/>
              <a:t>index.html</a:t>
            </a:r>
            <a:r>
              <a:rPr lang="en-US" dirty="0" smtClean="0"/>
              <a:t> in the </a:t>
            </a:r>
            <a:r>
              <a:rPr lang="en-US" b="1" dirty="0" smtClean="0"/>
              <a:t>public/html</a:t>
            </a:r>
            <a:r>
              <a:rPr lang="en-US" dirty="0" smtClean="0"/>
              <a:t> director of the URL server.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31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get your files to remote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Pitt your public server is accessed by typing the following URL: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https://www.pitt.edu/~your_username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for example: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https://www.pitt.edu/~budny</a:t>
            </a:r>
            <a:endParaRPr lang="en-US" dirty="0" smtClean="0"/>
          </a:p>
          <a:p>
            <a:r>
              <a:rPr lang="en-US" dirty="0" smtClean="0"/>
              <a:t>How do you get your files to create your web page?</a:t>
            </a:r>
          </a:p>
          <a:p>
            <a:pPr lvl="1"/>
            <a:r>
              <a:rPr lang="en-US" dirty="0" smtClean="0"/>
              <a:t>Place your HTML files, specifically, home page titled </a:t>
            </a:r>
            <a:r>
              <a:rPr lang="en-US" b="1" dirty="0" err="1" smtClean="0"/>
              <a:t>index.html</a:t>
            </a:r>
            <a:r>
              <a:rPr lang="en-US" b="1" dirty="0" smtClean="0"/>
              <a:t> </a:t>
            </a:r>
            <a:r>
              <a:rPr lang="en-US" dirty="0" smtClean="0"/>
              <a:t>under directory 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 in your UNIX public folder.</a:t>
            </a:r>
          </a:p>
          <a:p>
            <a:pPr lvl="1"/>
            <a:r>
              <a:rPr lang="en-US" dirty="0" smtClean="0"/>
              <a:t>When you type your Pitt URL, server automatically sends request to your </a:t>
            </a:r>
            <a:r>
              <a:rPr lang="en-US" dirty="0" smtClean="0">
                <a:solidFill>
                  <a:srgbClr val="FF0000"/>
                </a:solidFill>
              </a:rPr>
              <a:t>public/html</a:t>
            </a:r>
            <a:r>
              <a:rPr lang="en-US" dirty="0" smtClean="0"/>
              <a:t> and looks for file </a:t>
            </a:r>
            <a:r>
              <a:rPr lang="en-US" dirty="0" err="1" smtClean="0">
                <a:solidFill>
                  <a:srgbClr val="FF0000"/>
                </a:solidFill>
              </a:rPr>
              <a:t>index.html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What permissions do visitors of your site need to view your </a:t>
            </a:r>
            <a:r>
              <a:rPr lang="en-US" dirty="0" err="1" smtClean="0"/>
              <a:t>index.html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416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your </a:t>
            </a:r>
            <a:r>
              <a:rPr lang="en-US" dirty="0" err="1" smtClean="0"/>
              <a:t>index.html</a:t>
            </a:r>
            <a:r>
              <a:rPr lang="en-US" dirty="0" smtClean="0"/>
              <a:t> file is viewable by general public your need to ensure the directories and files have </a:t>
            </a:r>
            <a:r>
              <a:rPr lang="en-US" dirty="0" smtClean="0">
                <a:solidFill>
                  <a:srgbClr val="FF0000"/>
                </a:solidFill>
              </a:rPr>
              <a:t>execute</a:t>
            </a:r>
            <a:r>
              <a:rPr lang="en-US" dirty="0" smtClean="0"/>
              <a:t> permission for public.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</a:p>
          <a:p>
            <a:pPr marL="0" indent="0" algn="ctr">
              <a:buNone/>
            </a:pPr>
            <a:r>
              <a:rPr lang="en-US" dirty="0" smtClean="0"/>
              <a:t>chmod </a:t>
            </a:r>
            <a:r>
              <a:rPr lang="en-US" dirty="0" err="1" smtClean="0"/>
              <a:t>go+x</a:t>
            </a:r>
            <a:r>
              <a:rPr lang="en-US" dirty="0" smtClean="0"/>
              <a:t> public</a:t>
            </a:r>
          </a:p>
          <a:p>
            <a:pPr marL="0" indent="0" algn="ctr">
              <a:buNone/>
            </a:pPr>
            <a:r>
              <a:rPr lang="en-US" dirty="0" smtClean="0"/>
              <a:t>chmod </a:t>
            </a:r>
            <a:r>
              <a:rPr lang="en-US" dirty="0" err="1" smtClean="0"/>
              <a:t>go+x</a:t>
            </a:r>
            <a:r>
              <a:rPr lang="en-US" dirty="0" smtClean="0"/>
              <a:t> public/html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554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open handout-1</a:t>
            </a:r>
          </a:p>
          <a:p>
            <a:r>
              <a:rPr lang="en-US" dirty="0" smtClean="0"/>
              <a:t>&lt;10 mins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095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information within tags to specify layout/structure/visualization.</a:t>
            </a:r>
          </a:p>
          <a:p>
            <a:r>
              <a:rPr lang="en-US" dirty="0" smtClean="0"/>
              <a:t>Syntax:</a:t>
            </a:r>
          </a:p>
          <a:p>
            <a:pPr marL="0" indent="0" algn="ctr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tag_name</a:t>
            </a:r>
            <a:r>
              <a:rPr lang="en-US" dirty="0" smtClean="0"/>
              <a:t> attribute1=</a:t>
            </a:r>
            <a:r>
              <a:rPr lang="mr-IN" dirty="0" smtClean="0"/>
              <a:t>…</a:t>
            </a:r>
            <a:r>
              <a:rPr lang="en-US" dirty="0" smtClean="0"/>
              <a:t> attribute2=...&gt;content&lt;/</a:t>
            </a:r>
            <a:r>
              <a:rPr lang="en-US" dirty="0" err="1" smtClean="0"/>
              <a:t>tag_name</a:t>
            </a:r>
            <a:r>
              <a:rPr lang="en-US" dirty="0" smtClean="0"/>
              <a:t>&gt;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&lt;h1 color=“#000000” align=center&gt;</a:t>
            </a:r>
            <a:r>
              <a:rPr lang="en-US" dirty="0" smtClean="0"/>
              <a:t>Introduction to HTML</a:t>
            </a:r>
            <a:r>
              <a:rPr lang="en-US" dirty="0" smtClean="0">
                <a:solidFill>
                  <a:srgbClr val="FF0000"/>
                </a:solidFill>
              </a:rPr>
              <a:t>&lt;/h1&gt;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417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quote or not to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Quotes are not needed: color=“#12FF00” or color =#12FF00 </a:t>
            </a:r>
          </a:p>
          <a:p>
            <a:r>
              <a:rPr lang="en-US" dirty="0" smtClean="0"/>
              <a:t>Always use some form of quotes (double or single).</a:t>
            </a:r>
          </a:p>
          <a:p>
            <a:pPr lvl="1"/>
            <a:r>
              <a:rPr lang="en-US" dirty="0" smtClean="0"/>
              <a:t>In the future when you assign class attribute, you may have multi-worded names with spaces, and it can create problems</a:t>
            </a:r>
          </a:p>
          <a:p>
            <a:r>
              <a:rPr lang="en-US" dirty="0" smtClean="0"/>
              <a:t>Example:</a:t>
            </a:r>
          </a:p>
          <a:p>
            <a:pPr marL="390138" lvl="1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class=“foo bar” </a:t>
            </a:r>
            <a:r>
              <a:rPr lang="en-US" dirty="0" smtClean="0"/>
              <a:t>is read by browser as class named foo bar</a:t>
            </a:r>
          </a:p>
          <a:p>
            <a:pPr marL="390138" lvl="1" indent="0" algn="ctr">
              <a:buNone/>
            </a:pPr>
            <a:endParaRPr lang="en-US" dirty="0" smtClean="0"/>
          </a:p>
          <a:p>
            <a:pPr marL="390138" lvl="1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class=foo bar </a:t>
            </a:r>
            <a:r>
              <a:rPr lang="en-US" dirty="0" smtClean="0"/>
              <a:t>is read as class named foo and an attribute named bar</a:t>
            </a:r>
          </a:p>
          <a:p>
            <a:pPr marL="390138" lvl="1" indent="0" algn="ctr">
              <a:buNone/>
            </a:pPr>
            <a:r>
              <a:rPr lang="en-US" dirty="0" smtClean="0"/>
              <a:t>or</a:t>
            </a:r>
          </a:p>
          <a:p>
            <a:pPr marL="390138" lvl="1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class=foo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bar=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86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957541"/>
              </p:ext>
            </p:extLst>
          </p:nvPr>
        </p:nvGraphicFramePr>
        <p:xfrm>
          <a:off x="330200" y="1346200"/>
          <a:ext cx="12018169" cy="5944323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6197600"/>
                <a:gridCol w="5820569"/>
              </a:tblGrid>
              <a:tr h="1521261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/>
                        <a:t>&lt;body </a:t>
                      </a:r>
                      <a:r>
                        <a:rPr sz="3200">
                          <a:solidFill>
                            <a:srgbClr val="800020"/>
                          </a:solidFill>
                        </a:rPr>
                        <a:t>bgcolor</a:t>
                      </a:r>
                      <a:r>
                        <a:rPr sz="3200"/>
                        <a:t>=“#000000”&gt;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Change background color; choose your background color wisely - some background colors might not be suited for printing, for example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957198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/>
                        <a:t>&lt;body </a:t>
                      </a:r>
                      <a:r>
                        <a:rPr sz="3200">
                          <a:solidFill>
                            <a:srgbClr val="800020"/>
                          </a:solidFill>
                        </a:rPr>
                        <a:t>background</a:t>
                      </a:r>
                      <a:r>
                        <a:rPr sz="3200"/>
                        <a:t>=“filename”&gt;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Add background image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336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 dirty="0"/>
                        <a:t>&lt;body </a:t>
                      </a:r>
                      <a:r>
                        <a:rPr sz="3200" dirty="0">
                          <a:solidFill>
                            <a:srgbClr val="800020"/>
                          </a:solidFill>
                        </a:rPr>
                        <a:t>text</a:t>
                      </a:r>
                      <a:r>
                        <a:rPr sz="3200" dirty="0"/>
                        <a:t>=“#FFFFFF”&gt;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/>
                        <a:t>Change text color (</a:t>
                      </a:r>
                      <a:r>
                        <a:rPr sz="2400" b="1"/>
                        <a:t>entire document</a:t>
                      </a:r>
                      <a:r>
                        <a:rPr sz="2400"/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336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/>
                        <a:t>&lt;body </a:t>
                      </a:r>
                      <a:r>
                        <a:rPr sz="3200">
                          <a:solidFill>
                            <a:srgbClr val="800020"/>
                          </a:solidFill>
                        </a:rPr>
                        <a:t>link</a:t>
                      </a:r>
                      <a:r>
                        <a:rPr sz="3200"/>
                        <a:t>=“#FFFFFF”&gt;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/>
                        <a:t>Define the color of </a:t>
                      </a:r>
                      <a:r>
                        <a:rPr sz="2400" b="1"/>
                        <a:t>hyperlinks</a:t>
                      </a:r>
                      <a:r>
                        <a:rPr sz="2400"/>
                        <a:t> before they are viewed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336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/>
                        <a:t>&lt;body </a:t>
                      </a:r>
                      <a:r>
                        <a:rPr sz="3200">
                          <a:solidFill>
                            <a:srgbClr val="800020"/>
                          </a:solidFill>
                        </a:rPr>
                        <a:t>vlink</a:t>
                      </a:r>
                      <a:r>
                        <a:rPr sz="3200"/>
                        <a:t>=“#FFFFFF”&gt;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/>
                        <a:t>Define the color of </a:t>
                      </a:r>
                      <a:r>
                        <a:rPr sz="2400" b="1"/>
                        <a:t>hyperlinks</a:t>
                      </a:r>
                      <a:r>
                        <a:rPr sz="2400"/>
                        <a:t> after they are viewed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336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3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3200"/>
                        <a:t>&lt;body </a:t>
                      </a:r>
                      <a:r>
                        <a:rPr sz="3200">
                          <a:solidFill>
                            <a:srgbClr val="800020"/>
                          </a:solidFill>
                        </a:rPr>
                        <a:t>alink</a:t>
                      </a:r>
                      <a:r>
                        <a:rPr sz="3200"/>
                        <a:t>=“#FFFFFF”&gt;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8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sz="2400" dirty="0"/>
                        <a:t>Define the color of </a:t>
                      </a:r>
                      <a:r>
                        <a:rPr sz="2400" b="1" dirty="0"/>
                        <a:t>hyperlinks</a:t>
                      </a:r>
                      <a:r>
                        <a:rPr sz="2400" dirty="0"/>
                        <a:t> while they are active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0199" y="7735824"/>
            <a:ext cx="1201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can only be one &lt;body&gt; tag in your HTML doc!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577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>
                <a:solidFill>
                  <a:srgbClr val="00008B"/>
                </a:solidFill>
                <a:latin typeface="+mj-lt"/>
              </a:rPr>
              <a:t>&lt;body </a:t>
            </a:r>
            <a:r>
              <a:rPr lang="en-US" b="1" dirty="0">
                <a:solidFill>
                  <a:srgbClr val="800020"/>
                </a:solidFill>
                <a:latin typeface="+mj-lt"/>
              </a:rPr>
              <a:t>background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=“</a:t>
            </a:r>
            <a:r>
              <a:rPr lang="en-US" b="1" dirty="0" err="1">
                <a:solidFill>
                  <a:srgbClr val="00008B"/>
                </a:solidFill>
                <a:latin typeface="+mj-lt"/>
              </a:rPr>
              <a:t>myPic.png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”&gt;</a:t>
            </a:r>
            <a:endParaRPr lang="en-US" dirty="0">
              <a:solidFill>
                <a:srgbClr val="00008B"/>
              </a:solidFill>
              <a:latin typeface="+mj-lt"/>
            </a:endParaRP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  <a:latin typeface="+mj-lt"/>
            </a:endParaRP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  <a:latin typeface="+mj-lt"/>
              </a:rPr>
              <a:t>or</a:t>
            </a: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  <a:latin typeface="+mj-lt"/>
            </a:endParaRP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>
                <a:solidFill>
                  <a:srgbClr val="00008B"/>
                </a:solidFill>
                <a:latin typeface="+mj-lt"/>
              </a:rPr>
              <a:t>&lt;body </a:t>
            </a:r>
            <a:r>
              <a:rPr lang="en-US" b="1" dirty="0">
                <a:solidFill>
                  <a:srgbClr val="800020"/>
                </a:solidFill>
                <a:latin typeface="+mj-lt"/>
              </a:rPr>
              <a:t>background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=“</a:t>
            </a:r>
            <a:r>
              <a:rPr lang="en-US" b="1" dirty="0" err="1">
                <a:solidFill>
                  <a:srgbClr val="00008B"/>
                </a:solidFill>
                <a:latin typeface="+mj-lt"/>
              </a:rPr>
              <a:t>img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/</a:t>
            </a:r>
            <a:r>
              <a:rPr lang="en-US" b="1" dirty="0" err="1">
                <a:solidFill>
                  <a:srgbClr val="00008B"/>
                </a:solidFill>
                <a:latin typeface="+mj-lt"/>
              </a:rPr>
              <a:t>myPic.png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”&gt;</a:t>
            </a: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Note that when using </a:t>
            </a:r>
            <a:r>
              <a:rPr lang="en-US" i="1" dirty="0">
                <a:solidFill>
                  <a:srgbClr val="00008B"/>
                </a:solidFill>
              </a:rPr>
              <a:t>relative</a:t>
            </a:r>
            <a:r>
              <a:rPr lang="en-US" dirty="0">
                <a:solidFill>
                  <a:srgbClr val="00008B"/>
                </a:solidFill>
              </a:rPr>
              <a:t> addressing on the filename(s), the present </a:t>
            </a:r>
            <a:r>
              <a:rPr lang="en-US" dirty="0">
                <a:solidFill>
                  <a:srgbClr val="00008B"/>
                </a:solidFill>
                <a:ea typeface="Gill Sans SemiBold"/>
                <a:cs typeface="Gill Sans SemiBold"/>
                <a:sym typeface="Gill Sans SemiBold"/>
              </a:rPr>
              <a:t>working directory</a:t>
            </a:r>
            <a:r>
              <a:rPr lang="en-US" dirty="0">
                <a:solidFill>
                  <a:srgbClr val="00008B"/>
                </a:solidFill>
              </a:rPr>
              <a:t> is the directory that the </a:t>
            </a:r>
            <a:r>
              <a:rPr lang="en-US" dirty="0">
                <a:solidFill>
                  <a:srgbClr val="00008B"/>
                </a:solidFill>
                <a:ea typeface="Gill Sans SemiBold"/>
                <a:cs typeface="Gill Sans SemiBold"/>
                <a:sym typeface="Gill Sans SemiBold"/>
              </a:rPr>
              <a:t>html file</a:t>
            </a:r>
            <a:r>
              <a:rPr lang="en-US" dirty="0">
                <a:solidFill>
                  <a:srgbClr val="00008B"/>
                </a:solidFill>
              </a:rPr>
              <a:t> is located 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534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smtClean="0">
                <a:solidFill>
                  <a:srgbClr val="00008B"/>
                </a:solidFill>
                <a:latin typeface="+mj-lt"/>
              </a:rPr>
              <a:t>&lt;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body </a:t>
            </a:r>
            <a:r>
              <a:rPr lang="en-US" b="1" dirty="0">
                <a:solidFill>
                  <a:srgbClr val="800020"/>
                </a:solidFill>
                <a:latin typeface="+mj-lt"/>
              </a:rPr>
              <a:t>text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=“#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FF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FF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FF</a:t>
            </a:r>
            <a:r>
              <a:rPr lang="en-US" b="1" dirty="0" smtClean="0">
                <a:solidFill>
                  <a:srgbClr val="00008B"/>
                </a:solidFill>
                <a:latin typeface="+mj-lt"/>
              </a:rPr>
              <a:t>”&gt;</a:t>
            </a: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smtClean="0">
                <a:solidFill>
                  <a:srgbClr val="00008B"/>
                </a:solidFill>
                <a:latin typeface="+mj-lt"/>
              </a:rPr>
              <a:t>or </a:t>
            </a: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smtClean="0">
                <a:solidFill>
                  <a:srgbClr val="00008B"/>
                </a:solidFill>
                <a:latin typeface="+mj-lt"/>
              </a:rPr>
              <a:t>&lt;body </a:t>
            </a:r>
            <a:r>
              <a:rPr lang="en-US" b="1" dirty="0" smtClean="0">
                <a:solidFill>
                  <a:schemeClr val="accent2"/>
                </a:solidFill>
                <a:latin typeface="+mj-lt"/>
              </a:rPr>
              <a:t>text</a:t>
            </a:r>
            <a:r>
              <a:rPr lang="en-US" b="1" dirty="0" smtClean="0">
                <a:solidFill>
                  <a:srgbClr val="00008B"/>
                </a:solidFill>
                <a:latin typeface="+mj-lt"/>
              </a:rPr>
              <a:t>=“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en-US" b="1" dirty="0" smtClean="0">
                <a:solidFill>
                  <a:srgbClr val="00008B"/>
                </a:solidFill>
                <a:latin typeface="+mj-lt"/>
              </a:rPr>
              <a:t>”&gt;</a:t>
            </a: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smtClean="0">
                <a:solidFill>
                  <a:srgbClr val="00008B"/>
                </a:solidFill>
                <a:latin typeface="+mj-lt"/>
              </a:rPr>
              <a:t>or</a:t>
            </a:r>
          </a:p>
          <a:p>
            <a:pPr marL="0" indent="0" algn="ctr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b="1" dirty="0" smtClean="0">
                <a:solidFill>
                  <a:srgbClr val="00008B"/>
                </a:solidFill>
                <a:latin typeface="+mj-lt"/>
              </a:rPr>
              <a:t>&lt;body </a:t>
            </a:r>
            <a:r>
              <a:rPr lang="en-US" b="1" dirty="0" smtClean="0">
                <a:solidFill>
                  <a:schemeClr val="accent2"/>
                </a:solidFill>
                <a:latin typeface="+mj-lt"/>
              </a:rPr>
              <a:t>text</a:t>
            </a:r>
            <a:r>
              <a:rPr lang="en-US" b="1" dirty="0" smtClean="0">
                <a:solidFill>
                  <a:srgbClr val="00008B"/>
                </a:solidFill>
                <a:latin typeface="+mj-lt"/>
              </a:rPr>
              <a:t>=“</a:t>
            </a:r>
            <a:r>
              <a:rPr lang="mr-IN" b="1" dirty="0" err="1" smtClean="0">
                <a:solidFill>
                  <a:srgbClr val="00008B"/>
                </a:solidFill>
                <a:latin typeface="+mj-lt"/>
              </a:rPr>
              <a:t>rgb</a:t>
            </a:r>
            <a:r>
              <a:rPr lang="mr-IN" b="1" dirty="0" smtClean="0">
                <a:solidFill>
                  <a:srgbClr val="00008B"/>
                </a:solidFill>
                <a:latin typeface="+mj-lt"/>
              </a:rPr>
              <a:t>(</a:t>
            </a:r>
            <a:r>
              <a:rPr lang="mr-IN" b="1" dirty="0" smtClean="0">
                <a:solidFill>
                  <a:srgbClr val="FF0000"/>
                </a:solidFill>
                <a:latin typeface="+mj-lt"/>
              </a:rPr>
              <a:t>255</a:t>
            </a:r>
            <a:r>
              <a:rPr lang="mr-IN" b="1" dirty="0" smtClean="0">
                <a:solidFill>
                  <a:srgbClr val="00008B"/>
                </a:solidFill>
                <a:latin typeface="+mj-lt"/>
              </a:rPr>
              <a:t>,</a:t>
            </a:r>
            <a:r>
              <a:rPr lang="mr-IN" b="1" dirty="0" smtClean="0">
                <a:solidFill>
                  <a:srgbClr val="00B050"/>
                </a:solidFill>
                <a:latin typeface="+mj-lt"/>
              </a:rPr>
              <a:t>0</a:t>
            </a:r>
            <a:r>
              <a:rPr lang="mr-IN" b="1" dirty="0" smtClean="0">
                <a:solidFill>
                  <a:srgbClr val="00008B"/>
                </a:solidFill>
                <a:latin typeface="+mj-lt"/>
              </a:rPr>
              <a:t>,0)</a:t>
            </a:r>
            <a:r>
              <a:rPr lang="en-US" b="1" dirty="0" smtClean="0">
                <a:solidFill>
                  <a:srgbClr val="00008B"/>
                </a:solidFill>
                <a:latin typeface="+mj-lt"/>
              </a:rPr>
              <a:t>”</a:t>
            </a:r>
            <a:endParaRPr lang="en-US" dirty="0">
              <a:solidFill>
                <a:srgbClr val="00008B"/>
              </a:solidFill>
              <a:latin typeface="+mj-lt"/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  <a:latin typeface="+mj-lt"/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Note that the </a:t>
            </a:r>
            <a:r>
              <a:rPr lang="en-US" dirty="0">
                <a:solidFill>
                  <a:srgbClr val="800020"/>
                </a:solidFill>
                <a:ea typeface="Gill Sans SemiBold"/>
                <a:cs typeface="Gill Sans SemiBold"/>
                <a:sym typeface="Gill Sans SemiBold"/>
              </a:rPr>
              <a:t>text</a:t>
            </a:r>
            <a:r>
              <a:rPr lang="en-US" dirty="0">
                <a:solidFill>
                  <a:srgbClr val="00008B"/>
                </a:solidFill>
              </a:rPr>
              <a:t> </a:t>
            </a:r>
            <a:r>
              <a:rPr lang="en-US" i="1" dirty="0">
                <a:solidFill>
                  <a:srgbClr val="00008B"/>
                </a:solidFill>
              </a:rPr>
              <a:t>attribute</a:t>
            </a:r>
            <a:r>
              <a:rPr lang="en-US" dirty="0">
                <a:solidFill>
                  <a:srgbClr val="00008B"/>
                </a:solidFill>
              </a:rPr>
              <a:t> changes the </a:t>
            </a:r>
            <a:r>
              <a:rPr lang="en-US" dirty="0">
                <a:solidFill>
                  <a:srgbClr val="00008B"/>
                </a:solidFill>
                <a:ea typeface="Gill Sans SemiBold"/>
                <a:cs typeface="Gill Sans SemiBold"/>
                <a:sym typeface="Gill Sans SemiBold"/>
              </a:rPr>
              <a:t>entire document </a:t>
            </a:r>
            <a:r>
              <a:rPr lang="en-US" dirty="0" smtClean="0">
                <a:solidFill>
                  <a:srgbClr val="00008B"/>
                </a:solidFill>
                <a:ea typeface="Gill Sans SemiBold"/>
                <a:cs typeface="Gill Sans SemiBold"/>
                <a:sym typeface="Gill Sans SemiBold"/>
              </a:rPr>
              <a:t>text</a:t>
            </a:r>
            <a:endParaRPr lang="en-US" dirty="0">
              <a:solidFill>
                <a:srgbClr val="00008B"/>
              </a:solidFill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solidFill>
                <a:srgbClr val="00008B"/>
              </a:solidFill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solidFill>
                  <a:srgbClr val="00008B"/>
                </a:solidFill>
              </a:rPr>
              <a:t>Choose your </a:t>
            </a:r>
            <a:r>
              <a:rPr lang="en-US" dirty="0">
                <a:solidFill>
                  <a:srgbClr val="800020"/>
                </a:solidFill>
                <a:ea typeface="Gill Sans SemiBold"/>
                <a:cs typeface="Gill Sans SemiBold"/>
                <a:sym typeface="Gill Sans SemiBold"/>
              </a:rPr>
              <a:t>background color</a:t>
            </a:r>
            <a:r>
              <a:rPr lang="en-US" dirty="0">
                <a:solidFill>
                  <a:srgbClr val="00008B"/>
                </a:solidFill>
              </a:rPr>
              <a:t> and </a:t>
            </a:r>
            <a:r>
              <a:rPr lang="en-US" dirty="0">
                <a:solidFill>
                  <a:srgbClr val="800020"/>
                </a:solidFill>
                <a:ea typeface="Gill Sans SemiBold"/>
                <a:cs typeface="Gill Sans SemiBold"/>
                <a:sym typeface="Gill Sans SemiBold"/>
              </a:rPr>
              <a:t>text color</a:t>
            </a:r>
            <a:r>
              <a:rPr lang="en-US" dirty="0">
                <a:solidFill>
                  <a:srgbClr val="00008B"/>
                </a:solidFill>
              </a:rPr>
              <a:t> wisely - some find red text and black background difficult to read!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502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Internet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HTML </a:t>
            </a:r>
            <a:r>
              <a:rPr lang="en-US" dirty="0" smtClean="0"/>
              <a:t>Hyper Text Markup Language: standard markup language used to create web-pages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 Hyper Text Transfer Protocol: set of rules designed to transfer files from server to client browser over the WWW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WWW</a:t>
            </a:r>
            <a:r>
              <a:rPr lang="en-US" dirty="0" smtClean="0"/>
              <a:t> World Wide Web: the internet as of today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URL</a:t>
            </a:r>
            <a:r>
              <a:rPr lang="en-US" dirty="0" smtClean="0"/>
              <a:t> Universal Resource Locator: location of web documents on WWW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76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only change the color of text in one area of the document, you need to use the </a:t>
            </a:r>
            <a:r>
              <a:rPr lang="en-US" dirty="0">
                <a:solidFill>
                  <a:srgbClr val="FF0000"/>
                </a:solidFill>
              </a:rPr>
              <a:t>&lt;font&gt; </a:t>
            </a:r>
            <a:r>
              <a:rPr lang="en-US" dirty="0"/>
              <a:t>tag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&lt;font </a:t>
            </a:r>
            <a:r>
              <a:rPr lang="en-US" dirty="0">
                <a:solidFill>
                  <a:srgbClr val="FF0000"/>
                </a:solidFill>
              </a:rPr>
              <a:t>color=“#FFFFFF”</a:t>
            </a:r>
            <a:r>
              <a:rPr lang="en-US" dirty="0"/>
              <a:t>&gt; content &lt;/font&gt;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&lt;p&gt;This </a:t>
            </a:r>
            <a:r>
              <a:rPr lang="en-US" dirty="0"/>
              <a:t>is a &lt;font color=“#FF0000”&gt; test &lt;/font</a:t>
            </a:r>
            <a:r>
              <a:rPr lang="en-US" dirty="0" smtClean="0"/>
              <a:t>&gt;&lt;/p&gt;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756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&lt;10 minutes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0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&lt;body text=“#FFFFFF”&gt;</a:t>
            </a:r>
          </a:p>
          <a:p>
            <a:r>
              <a:rPr lang="en-US" dirty="0"/>
              <a:t>Defines the color of the text throughout the entire document</a:t>
            </a:r>
          </a:p>
          <a:p>
            <a:endParaRPr lang="en-US" dirty="0"/>
          </a:p>
          <a:p>
            <a:r>
              <a:rPr lang="en-US" dirty="0"/>
              <a:t>&lt;font color=“#FFFFFF”&gt; TEXT &lt;/font&gt;</a:t>
            </a:r>
          </a:p>
          <a:p>
            <a:r>
              <a:rPr lang="en-US" dirty="0"/>
              <a:t>Changes the color of text in one area of the document</a:t>
            </a:r>
          </a:p>
          <a:p>
            <a:endParaRPr lang="en-US" dirty="0"/>
          </a:p>
          <a:p>
            <a:r>
              <a:rPr lang="en-US" dirty="0"/>
              <a:t>&lt;font size=+1&gt; TEXT &lt;/font&gt;</a:t>
            </a:r>
          </a:p>
          <a:p>
            <a:r>
              <a:rPr lang="en-US" dirty="0"/>
              <a:t>Changes the font size</a:t>
            </a:r>
          </a:p>
          <a:p>
            <a:endParaRPr lang="en-US" dirty="0"/>
          </a:p>
          <a:p>
            <a:r>
              <a:rPr lang="en-US" dirty="0"/>
              <a:t>&lt;font face=“Arial”&gt; TEXT &lt;/font&gt;</a:t>
            </a:r>
          </a:p>
          <a:p>
            <a:r>
              <a:rPr lang="en-US" dirty="0"/>
              <a:t>Changes the font type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&lt;font color=“red” size=+1 face=“Arial, Times”&gt; TEXT &lt;/font&gt;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83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  <p:sp>
        <p:nvSpPr>
          <p:cNvPr id="7" name="Certain characters, such as &lt;, &gt;, and &amp; have special meaning in HTML, therefore can not be used as i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</a:rPr>
              <a:t>Certain characters, such as </a:t>
            </a:r>
            <a:r>
              <a:rPr sz="2800" b="1" dirty="0">
                <a:solidFill>
                  <a:srgbClr val="800020"/>
                </a:solidFill>
              </a:rPr>
              <a:t>&lt;</a:t>
            </a:r>
            <a:r>
              <a:rPr sz="2800" dirty="0">
                <a:solidFill>
                  <a:srgbClr val="00008B"/>
                </a:solidFill>
              </a:rPr>
              <a:t>, </a:t>
            </a:r>
            <a:r>
              <a:rPr sz="2800" b="1" dirty="0">
                <a:solidFill>
                  <a:srgbClr val="800020"/>
                </a:solidFill>
              </a:rPr>
              <a:t>&gt;</a:t>
            </a:r>
            <a:r>
              <a:rPr sz="2800" dirty="0">
                <a:solidFill>
                  <a:srgbClr val="00008B"/>
                </a:solidFill>
              </a:rPr>
              <a:t>, and </a:t>
            </a:r>
            <a:r>
              <a:rPr sz="2800" b="1" dirty="0">
                <a:solidFill>
                  <a:srgbClr val="800020"/>
                </a:solidFill>
              </a:rPr>
              <a:t>&amp;</a:t>
            </a:r>
            <a:r>
              <a:rPr sz="2800" dirty="0">
                <a:solidFill>
                  <a:srgbClr val="00008B"/>
                </a:solidFill>
              </a:rPr>
              <a:t> have special meaning in HTML, therefore can not be used as </a:t>
            </a:r>
            <a:r>
              <a:rPr sz="2800" dirty="0" smtClean="0">
                <a:solidFill>
                  <a:srgbClr val="00008B"/>
                </a:solidFill>
              </a:rPr>
              <a:t>is</a:t>
            </a:r>
            <a:endParaRPr sz="2800" dirty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800" dirty="0">
                <a:solidFill>
                  <a:srgbClr val="00008B"/>
                </a:solidFill>
              </a:rPr>
              <a:t>For such characters, you must enter their </a:t>
            </a:r>
            <a:r>
              <a:rPr sz="2800" b="1" i="1" dirty="0">
                <a:solidFill>
                  <a:srgbClr val="800020"/>
                </a:solidFill>
              </a:rPr>
              <a:t>escape sequence</a:t>
            </a:r>
            <a:r>
              <a:rPr sz="2800" dirty="0">
                <a:solidFill>
                  <a:srgbClr val="00008B"/>
                </a:solidFill>
              </a:rPr>
              <a:t>, which are </a:t>
            </a:r>
            <a:r>
              <a:rPr sz="2800" b="1" dirty="0">
                <a:solidFill>
                  <a:srgbClr val="00008B"/>
                </a:solidFill>
              </a:rPr>
              <a:t>case </a:t>
            </a:r>
            <a:r>
              <a:rPr sz="2800" b="1" dirty="0" smtClean="0">
                <a:solidFill>
                  <a:srgbClr val="00008B"/>
                </a:solidFill>
              </a:rPr>
              <a:t>sensitive</a:t>
            </a:r>
            <a:endParaRPr lang="en-US" sz="2800" b="1" dirty="0" smtClean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800" b="1" dirty="0">
              <a:solidFill>
                <a:srgbClr val="00008B"/>
              </a:solidFill>
            </a:endParaRPr>
          </a:p>
        </p:txBody>
      </p:sp>
      <p:graphicFrame>
        <p:nvGraphicFramePr>
          <p:cNvPr id="8" name="Table"/>
          <p:cNvGraphicFramePr/>
          <p:nvPr/>
        </p:nvGraphicFramePr>
        <p:xfrm>
          <a:off x="3768452" y="3890304"/>
          <a:ext cx="7551836" cy="462407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219200"/>
                <a:gridCol w="6332636"/>
              </a:tblGrid>
              <a:tr h="45085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&amp;lt;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Escape sequence for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&lt;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Escape sequence for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&amp;amp;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Escape sequence for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&amp;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&amp;quot;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Quotation marks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750527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&amp;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t>uml;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Escape sequence for an umlaut (i.e.,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ö</a:t>
                      </a:r>
                      <a:r>
                        <a:t>); can replace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t> with other letter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750527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&amp;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t>tilde;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Escape sequence for a tilde (i.e.,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õ</a:t>
                      </a:r>
                      <a:r>
                        <a:t>); can replace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t> with other letter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&amp;nbsp;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Escape sequence for a space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&amp;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t>grave;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Escape sequence for grave accent (i.e., </a:t>
                      </a:r>
                      <a:r>
                        <a:rPr b="1" dirty="0">
                          <a:solidFill>
                            <a:srgbClr val="800020"/>
                          </a:solidFill>
                        </a:rPr>
                        <a:t>ò</a:t>
                      </a:r>
                      <a:r>
                        <a:rPr dirty="0"/>
                        <a:t>); ; can replace </a:t>
                      </a:r>
                      <a:r>
                        <a:rPr b="1" dirty="0">
                          <a:solidFill>
                            <a:srgbClr val="800020"/>
                          </a:solidFill>
                        </a:rPr>
                        <a:t>o</a:t>
                      </a:r>
                      <a:r>
                        <a:rPr dirty="0"/>
                        <a:t> with other letter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9" name="Note: The semicolon (;) must be entered at the end"/>
          <p:cNvSpPr txBox="1"/>
          <p:nvPr/>
        </p:nvSpPr>
        <p:spPr>
          <a:xfrm>
            <a:off x="914400" y="4961506"/>
            <a:ext cx="2381598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>
                <a:solidFill>
                  <a:srgbClr val="800020"/>
                </a:solidFill>
              </a:rPr>
              <a:t>Note</a:t>
            </a:r>
            <a:r>
              <a:rPr>
                <a:solidFill>
                  <a:srgbClr val="00008B"/>
                </a:solidFill>
              </a:rPr>
              <a:t>: The semicolon (</a:t>
            </a:r>
            <a:r>
              <a:rPr b="1">
                <a:solidFill>
                  <a:srgbClr val="00008B"/>
                </a:solidFill>
              </a:rPr>
              <a:t>;</a:t>
            </a:r>
            <a:r>
              <a:rPr>
                <a:solidFill>
                  <a:srgbClr val="00008B"/>
                </a:solidFill>
              </a:rPr>
              <a:t>) must be entered at the end</a:t>
            </a:r>
          </a:p>
        </p:txBody>
      </p:sp>
    </p:spTree>
    <p:extLst>
      <p:ext uri="{BB962C8B-B14F-4D97-AF65-F5344CB8AC3E}">
        <p14:creationId xmlns:p14="http://schemas.microsoft.com/office/powerpoint/2010/main" val="61705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dditional formatting ta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Additional formatting tags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17" name="Table"/>
          <p:cNvGraphicFramePr/>
          <p:nvPr/>
        </p:nvGraphicFramePr>
        <p:xfrm>
          <a:off x="559668" y="1958776"/>
          <a:ext cx="11885463" cy="502285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7200900"/>
                <a:gridCol w="4684563"/>
              </a:tblGrid>
              <a:tr h="79375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&lt;b&gt;…&lt;/b&gt;
&lt;strong&gt;…&lt;/strong&gt;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Bold text (i.e.,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bold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&lt;i&gt;…&lt;/i&gt;
&lt;em&gt;…&lt;/em&gt;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Italic text (i.e., </a:t>
                      </a:r>
                      <a:r>
                        <a:rPr i="1">
                          <a:solidFill>
                            <a:srgbClr val="800020"/>
                          </a:solidFill>
                        </a:rPr>
                        <a:t>italic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&lt;sup&gt;…&lt;/sup&gt;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Superscript text (i.e.,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e</a:t>
                      </a:r>
                      <a:r>
                        <a:rPr baseline="31999">
                          <a:solidFill>
                            <a:srgbClr val="800020"/>
                          </a:solidFill>
                        </a:rPr>
                        <a:t>x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&lt;sub&gt;…&lt;/sub&gt;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Subscript text (i.e.,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x</a:t>
                      </a:r>
                      <a:r>
                        <a:rPr baseline="-5999">
                          <a:solidFill>
                            <a:srgbClr val="800020"/>
                          </a:solidFill>
                        </a:rPr>
                        <a:t>1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&lt;strike&gt;…&lt;/strike&gt;
&lt;s&gt;…&lt;/s&gt;
&lt;del&gt;…&lt;/del&gt;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Strike (i.e., </a:t>
                      </a:r>
                      <a:r>
                        <a:rPr strike="sngStrike">
                          <a:solidFill>
                            <a:srgbClr val="800020"/>
                          </a:solidFill>
                        </a:rPr>
                        <a:t>strike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&lt;u&gt;…&lt;/u&gt;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Underline text (i.e., </a:t>
                      </a:r>
                      <a:r>
                        <a:rPr u="sng">
                          <a:solidFill>
                            <a:srgbClr val="800020"/>
                          </a:solidFill>
                        </a:rPr>
                        <a:t>underline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&lt;center&gt;…&lt;/center&gt;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Centers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&lt;q&gt;…&lt;/q&gt;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Inserts quotation marks (i.e., </a:t>
                      </a:r>
                      <a:r>
                        <a:rPr dirty="0">
                          <a:solidFill>
                            <a:srgbClr val="800020"/>
                          </a:solidFill>
                        </a:rPr>
                        <a:t>“ ”</a:t>
                      </a:r>
                      <a:r>
                        <a:rPr dirty="0"/>
                        <a:t>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18" name="Test these either by trial and error or refer to Section 3.7 of your textbook for usage and examples"/>
          <p:cNvSpPr txBox="1"/>
          <p:nvPr/>
        </p:nvSpPr>
        <p:spPr>
          <a:xfrm>
            <a:off x="157459" y="7873603"/>
            <a:ext cx="12715281" cy="133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Test these either by </a:t>
            </a:r>
            <a:r>
              <a:rPr b="1" i="1">
                <a:solidFill>
                  <a:srgbClr val="00008B"/>
                </a:solidFill>
              </a:rPr>
              <a:t>trial and error</a:t>
            </a:r>
            <a:r>
              <a:rPr>
                <a:solidFill>
                  <a:srgbClr val="00008B"/>
                </a:solidFill>
              </a:rPr>
              <a:t> or refer to </a:t>
            </a:r>
            <a:r>
              <a:rPr b="1">
                <a:solidFill>
                  <a:srgbClr val="800020"/>
                </a:solidFill>
              </a:rPr>
              <a:t>Section 3.7</a:t>
            </a:r>
            <a:r>
              <a:rPr>
                <a:solidFill>
                  <a:srgbClr val="00008B"/>
                </a:solidFill>
              </a:rPr>
              <a:t> of your textbook for usage and examples</a:t>
            </a:r>
          </a:p>
        </p:txBody>
      </p:sp>
    </p:spTree>
    <p:extLst>
      <p:ext uri="{BB962C8B-B14F-4D97-AF65-F5344CB8AC3E}">
        <p14:creationId xmlns:p14="http://schemas.microsoft.com/office/powerpoint/2010/main" val="89227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dditional formatting ta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Additional formatting tags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1" name="Table"/>
          <p:cNvGraphicFramePr/>
          <p:nvPr>
            <p:extLst>
              <p:ext uri="{D42A27DB-BD31-4B8C-83A1-F6EECF244321}">
                <p14:modId xmlns:p14="http://schemas.microsoft.com/office/powerpoint/2010/main" val="1099609110"/>
              </p:ext>
            </p:extLst>
          </p:nvPr>
        </p:nvGraphicFramePr>
        <p:xfrm>
          <a:off x="559668" y="2365176"/>
          <a:ext cx="11885463" cy="42799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7541916"/>
                <a:gridCol w="4343547"/>
              </a:tblGrid>
              <a:tr h="106045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&lt;address&gt;</a:t>
                      </a:r>
                      <a:r>
                        <a:t>…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&lt;/address&gt;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Generally used to specify the author of a document, contact information, and perhaps revision date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 dirty="0"/>
                        <a:t>&lt;hr </a:t>
                      </a:r>
                      <a:r>
                        <a:rPr b="1" dirty="0" smtClean="0"/>
                        <a:t>/&gt;</a:t>
                      </a:r>
                      <a:r>
                        <a:rPr lang="en-US" b="1" dirty="0" smtClean="0"/>
                        <a:t> or</a:t>
                      </a:r>
                      <a:endParaRPr b="1" dirty="0"/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/>
                        <a:t>&lt;hr </a:t>
                      </a:r>
                      <a:r>
                        <a:rPr dirty="0">
                          <a:solidFill>
                            <a:srgbClr val="800020"/>
                          </a:solidFill>
                        </a:rPr>
                        <a:t>size</a:t>
                      </a:r>
                      <a:r>
                        <a:rPr b="0" dirty="0"/>
                        <a:t>=#</a:t>
                      </a:r>
                      <a:r>
                        <a:rPr dirty="0"/>
                        <a:t> </a:t>
                      </a:r>
                      <a:r>
                        <a:rPr dirty="0">
                          <a:solidFill>
                            <a:srgbClr val="800020"/>
                          </a:solidFill>
                        </a:rPr>
                        <a:t>width</a:t>
                      </a:r>
                      <a:r>
                        <a:rPr b="0" dirty="0"/>
                        <a:t>=“#%”</a:t>
                      </a:r>
                      <a:r>
                        <a:rPr dirty="0"/>
                        <a:t> </a:t>
                      </a:r>
                      <a:r>
                        <a:rPr dirty="0">
                          <a:solidFill>
                            <a:srgbClr val="800020"/>
                          </a:solidFill>
                        </a:rPr>
                        <a:t>color</a:t>
                      </a:r>
                      <a:r>
                        <a:rPr b="0" dirty="0"/>
                        <a:t>=“FFFFFF”</a:t>
                      </a:r>
                      <a:r>
                        <a:rPr dirty="0"/>
                        <a:t> </a:t>
                      </a:r>
                      <a:r>
                        <a:rPr dirty="0">
                          <a:solidFill>
                            <a:srgbClr val="800020"/>
                          </a:solidFill>
                        </a:rPr>
                        <a:t>align</a:t>
                      </a:r>
                      <a:r>
                        <a:rPr b="0" dirty="0"/>
                        <a:t>=“center” </a:t>
                      </a:r>
                      <a:r>
                        <a:rPr dirty="0"/>
                        <a:t>/&gt;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Horizontal line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&lt;blockquote&gt;</a:t>
                      </a:r>
                      <a:r>
                        <a:t>…</a:t>
                      </a:r>
                      <a:r>
                        <a:rPr b="1"/>
                        <a:t>&lt;/blockquote&gt;</a:t>
                      </a:r>
                    </a:p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&lt;blockquote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cite</a:t>
                      </a:r>
                      <a:r>
                        <a:t>=“Reference”</a:t>
                      </a:r>
                      <a:r>
                        <a:rPr b="1"/>
                        <a:t>&gt;</a:t>
                      </a:r>
                      <a:r>
                        <a:t>…</a:t>
                      </a:r>
                      <a:r>
                        <a:rPr b="1"/>
                        <a:t>&lt;/blockquote&gt;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Lengthy quotations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&lt;pre&gt;</a:t>
                      </a:r>
                      <a:r>
                        <a:t>…</a:t>
                      </a:r>
                      <a:r>
                        <a:rPr b="1"/>
                        <a:t>&lt;/pre&gt;</a:t>
                      </a:r>
                    </a:p>
                    <a:p>
                      <a:pPr algn="l" defTabSz="914400">
                        <a:def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1"/>
                        <a:t>&lt;pre </a:t>
                      </a:r>
                      <a:r>
                        <a:rPr b="1">
                          <a:solidFill>
                            <a:srgbClr val="800020"/>
                          </a:solidFill>
                        </a:rPr>
                        <a:t>width</a:t>
                      </a:r>
                      <a:r>
                        <a:t>=“#characters”</a:t>
                      </a:r>
                      <a:r>
                        <a:rPr b="1"/>
                        <a:t>&gt;</a:t>
                      </a:r>
                      <a:r>
                        <a:t>…</a:t>
                      </a:r>
                      <a:r>
                        <a:rPr b="1"/>
                        <a:t>&lt;/pre&gt;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Pre-formatted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&lt;br /&gt;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Forces a line break with no extra space between lines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22" name="Test these either by trial and error or refer to Section 3.7 of your textbook for usage and examples"/>
          <p:cNvSpPr txBox="1"/>
          <p:nvPr/>
        </p:nvSpPr>
        <p:spPr>
          <a:xfrm>
            <a:off x="157459" y="7873603"/>
            <a:ext cx="12715281" cy="133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Test these either by </a:t>
            </a:r>
            <a:r>
              <a:rPr b="1" i="1">
                <a:solidFill>
                  <a:srgbClr val="00008B"/>
                </a:solidFill>
              </a:rPr>
              <a:t>trial and error</a:t>
            </a:r>
            <a:r>
              <a:rPr>
                <a:solidFill>
                  <a:srgbClr val="00008B"/>
                </a:solidFill>
              </a:rPr>
              <a:t> or refer to </a:t>
            </a:r>
            <a:r>
              <a:rPr b="1">
                <a:solidFill>
                  <a:srgbClr val="800020"/>
                </a:solidFill>
              </a:rPr>
              <a:t>Section 3.7</a:t>
            </a:r>
            <a:r>
              <a:rPr>
                <a:solidFill>
                  <a:srgbClr val="00008B"/>
                </a:solidFill>
              </a:rPr>
              <a:t> of your textbook for usage and examples</a:t>
            </a:r>
          </a:p>
        </p:txBody>
      </p:sp>
    </p:spTree>
    <p:extLst>
      <p:ext uri="{BB962C8B-B14F-4D97-AF65-F5344CB8AC3E}">
        <p14:creationId xmlns:p14="http://schemas.microsoft.com/office/powerpoint/2010/main" val="59563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dditional formatting ta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Additional formatting tags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5" name="Table"/>
          <p:cNvGraphicFramePr/>
          <p:nvPr/>
        </p:nvGraphicFramePr>
        <p:xfrm>
          <a:off x="559668" y="2028626"/>
          <a:ext cx="11885463" cy="488061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7200900"/>
                <a:gridCol w="4684563"/>
              </a:tblGrid>
              <a:tr h="45085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&lt;dfn&gt;…&lt;/dfn&gt;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a definition term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&lt;code&gt;…&lt;/code&gt;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computer code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&lt;samp&gt;…&lt;/samp&gt;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sample computer code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&lt;kbd&gt;…&lt;/kbd&gt;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keyboard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&lt;var&gt;…&lt;/var&gt;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a variable part of a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&lt;cite&gt;…&lt;/cite&gt;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a citation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&lt;big&gt;…&lt;/big&gt;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Renders as bigger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&lt;small&gt;…&lt;/small&gt;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Renders as smaller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&lt;tt&gt;…&lt;/tt&gt;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Teletype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&lt;bdo&gt;…&lt;/bdo&gt;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Bidirectional override (text direction change)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26" name="Test these either by trial and error or refer to Section 3.7 of your textbook for usage and examples"/>
          <p:cNvSpPr txBox="1"/>
          <p:nvPr/>
        </p:nvSpPr>
        <p:spPr>
          <a:xfrm>
            <a:off x="157459" y="7873603"/>
            <a:ext cx="12715281" cy="133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Test these either by </a:t>
            </a:r>
            <a:r>
              <a:rPr b="1" i="1">
                <a:solidFill>
                  <a:srgbClr val="00008B"/>
                </a:solidFill>
              </a:rPr>
              <a:t>trial and error</a:t>
            </a:r>
            <a:r>
              <a:rPr>
                <a:solidFill>
                  <a:srgbClr val="00008B"/>
                </a:solidFill>
              </a:rPr>
              <a:t> or refer to </a:t>
            </a:r>
            <a:r>
              <a:rPr b="1">
                <a:solidFill>
                  <a:srgbClr val="800020"/>
                </a:solidFill>
              </a:rPr>
              <a:t>Section 3.7</a:t>
            </a:r>
            <a:r>
              <a:rPr>
                <a:solidFill>
                  <a:srgbClr val="00008B"/>
                </a:solidFill>
              </a:rPr>
              <a:t> of your textbook for usage and examples</a:t>
            </a:r>
          </a:p>
        </p:txBody>
      </p:sp>
    </p:spTree>
    <p:extLst>
      <p:ext uri="{BB962C8B-B14F-4D97-AF65-F5344CB8AC3E}">
        <p14:creationId xmlns:p14="http://schemas.microsoft.com/office/powerpoint/2010/main" val="141512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dditional formatting ta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Additional formatting tags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9" name="Table"/>
          <p:cNvGraphicFramePr/>
          <p:nvPr/>
        </p:nvGraphicFramePr>
        <p:xfrm>
          <a:off x="923528" y="3044626"/>
          <a:ext cx="11157743" cy="31496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7829401"/>
                <a:gridCol w="3328342"/>
              </a:tblGrid>
              <a:tr h="1479550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&lt;marquee&gt;…&lt;/marquee&gt;</a:t>
                      </a:r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&lt;marquee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bgcolor</a:t>
                      </a:r>
                      <a:r>
                        <a:rPr b="0"/>
                        <a:t>=“#FFFFFF” </a:t>
                      </a:r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                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loop</a:t>
                      </a:r>
                      <a:r>
                        <a:rPr b="0"/>
                        <a:t>=“-</a:t>
                      </a:r>
                      <a:r>
                        <a:rPr b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  <a:r>
                        <a:rPr b="0"/>
                        <a:t>” </a:t>
                      </a:r>
                    </a:p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b="0"/>
                        <a:t>                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scrollamount</a:t>
                      </a:r>
                      <a:r>
                        <a:rPr b="0"/>
                        <a:t>=“</a:t>
                      </a:r>
                      <a:r>
                        <a:rPr b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  <a:r>
                        <a:rPr b="0"/>
                        <a:t>”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width</a:t>
                      </a:r>
                      <a:r>
                        <a:rPr b="0"/>
                        <a:t>=“</a:t>
                      </a:r>
                      <a:r>
                        <a:rPr b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</a:t>
                      </a:r>
                      <a:r>
                        <a:rPr b="0"/>
                        <a:t>%”</a:t>
                      </a:r>
                      <a:r>
                        <a:t>&gt;…&lt;/marquee&gt;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Produces moving marquee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&lt;blink&gt;…&lt;/blink&gt;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Blinking 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&lt;abbr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title</a:t>
                      </a:r>
                      <a:r>
                        <a:rPr b="0"/>
                        <a:t>=“text”</a:t>
                      </a:r>
                      <a:r>
                        <a:t>&gt; abbreviation of text &lt;/abbr&gt;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Abbreviated phrase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defTabSz="914400">
                        <a:defRPr sz="2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&lt;acronym </a:t>
                      </a:r>
                      <a:r>
                        <a:rPr>
                          <a:solidFill>
                            <a:srgbClr val="800020"/>
                          </a:solidFill>
                        </a:rPr>
                        <a:t>title</a:t>
                      </a:r>
                      <a:r>
                        <a:rPr b="0"/>
                        <a:t>=“text”</a:t>
                      </a:r>
                      <a:r>
                        <a:t>&gt; acronym of text &lt;/acronym&gt;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an acronym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  <p:sp>
        <p:nvSpPr>
          <p:cNvPr id="230" name="Test these either by trial and error or refer to Section 3.7 of your textbook for usage and examples"/>
          <p:cNvSpPr txBox="1"/>
          <p:nvPr/>
        </p:nvSpPr>
        <p:spPr>
          <a:xfrm>
            <a:off x="157459" y="7873603"/>
            <a:ext cx="12715281" cy="1331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Test these either by </a:t>
            </a:r>
            <a:r>
              <a:rPr b="1" i="1">
                <a:solidFill>
                  <a:srgbClr val="00008B"/>
                </a:solidFill>
              </a:rPr>
              <a:t>trial and error</a:t>
            </a:r>
            <a:r>
              <a:rPr>
                <a:solidFill>
                  <a:srgbClr val="00008B"/>
                </a:solidFill>
              </a:rPr>
              <a:t> or refer to </a:t>
            </a:r>
            <a:r>
              <a:rPr b="1">
                <a:solidFill>
                  <a:srgbClr val="800020"/>
                </a:solidFill>
              </a:rPr>
              <a:t>Section 3.7</a:t>
            </a:r>
            <a:r>
              <a:rPr>
                <a:solidFill>
                  <a:srgbClr val="00008B"/>
                </a:solidFill>
              </a:rPr>
              <a:t> of your textbook for usage and examples</a:t>
            </a:r>
          </a:p>
        </p:txBody>
      </p:sp>
    </p:spTree>
    <p:extLst>
      <p:ext uri="{BB962C8B-B14F-4D97-AF65-F5344CB8AC3E}">
        <p14:creationId xmlns:p14="http://schemas.microsoft.com/office/powerpoint/2010/main" val="61270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consistent, to avoid breaking your layout or formatting</a:t>
            </a:r>
          </a:p>
          <a:p>
            <a:r>
              <a:rPr lang="en-US" b="1" dirty="0">
                <a:solidFill>
                  <a:srgbClr val="FF0000"/>
                </a:solidFill>
              </a:rPr>
              <a:t>&lt;b&gt;</a:t>
            </a:r>
            <a:r>
              <a:rPr lang="en-US" dirty="0">
                <a:solidFill>
                  <a:srgbClr val="FF0000"/>
                </a:solidFill>
              </a:rPr>
              <a:t> This is an example of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 overlapping </a:t>
            </a:r>
            <a:r>
              <a:rPr lang="en-US" b="1" dirty="0">
                <a:solidFill>
                  <a:srgbClr val="FF0000"/>
                </a:solidFill>
              </a:rPr>
              <a:t>&lt;/b&gt;</a:t>
            </a:r>
            <a:r>
              <a:rPr lang="en-US" dirty="0">
                <a:solidFill>
                  <a:srgbClr val="FF0000"/>
                </a:solidFill>
              </a:rPr>
              <a:t> HTML tags </a:t>
            </a:r>
            <a:r>
              <a:rPr lang="en-US" b="1" dirty="0">
                <a:solidFill>
                  <a:srgbClr val="FF0000"/>
                </a:solidFill>
              </a:rPr>
              <a:t>&lt;/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00008B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&lt;b&gt;</a:t>
            </a:r>
            <a:r>
              <a:rPr lang="en-US" dirty="0">
                <a:solidFill>
                  <a:srgbClr val="00B050"/>
                </a:solidFill>
              </a:rPr>
              <a:t> This is an example of </a:t>
            </a:r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overlapping </a:t>
            </a:r>
            <a:r>
              <a:rPr lang="en-US" b="1" dirty="0" smtClean="0">
                <a:solidFill>
                  <a:srgbClr val="00B050"/>
                </a:solidFill>
              </a:rPr>
              <a:t>&lt;/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HTML tags </a:t>
            </a:r>
            <a:r>
              <a:rPr lang="en-US" b="1" dirty="0" smtClean="0">
                <a:solidFill>
                  <a:srgbClr val="00B050"/>
                </a:solidFill>
              </a:rPr>
              <a:t>&lt;/b</a:t>
            </a:r>
            <a:r>
              <a:rPr lang="en-US" b="1" dirty="0" smtClean="0">
                <a:solidFill>
                  <a:srgbClr val="00008B"/>
                </a:solidFill>
              </a:rPr>
              <a:t>&gt;</a:t>
            </a:r>
            <a:endParaRPr lang="en-US" dirty="0">
              <a:solidFill>
                <a:srgbClr val="00008B"/>
              </a:solidFill>
            </a:endParaRPr>
          </a:p>
          <a:p>
            <a:endParaRPr lang="en-US" dirty="0">
              <a:solidFill>
                <a:srgbClr val="00008B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3529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29</a:t>
            </a:fld>
            <a:endParaRPr lang="uk-UA"/>
          </a:p>
        </p:txBody>
      </p:sp>
      <p:sp>
        <p:nvSpPr>
          <p:cNvPr id="7" name="To reduce the length of a page and/or locating/accessing material on other web pages, HTML uses a concept called linking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70000" lnSpcReduction="20000"/>
          </a:bodyPr>
          <a:lstStyle/>
          <a:p>
            <a:pPr algn="l" defTabSz="578358"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To reduce the length of a page and/or locating/accessing material on other web pages, HTML uses a concept called </a:t>
            </a:r>
            <a:r>
              <a:rPr dirty="0">
                <a:solidFill>
                  <a:srgbClr val="800020"/>
                </a:solidFill>
                <a:ea typeface="Gill Sans SemiBold"/>
                <a:cs typeface="Gill Sans SemiBold"/>
                <a:sym typeface="Gill Sans SemiBold"/>
              </a:rPr>
              <a:t>linking</a:t>
            </a: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marL="0" indent="0" algn="ctr" defTabSz="578358">
              <a:buNone/>
              <a:defRPr sz="3168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b="1"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&lt;a </a:t>
            </a:r>
            <a:r>
              <a:rPr b="1" dirty="0">
                <a:solidFill>
                  <a:srgbClr val="800020"/>
                </a:solidFill>
                <a:ea typeface="Gill Sans"/>
                <a:cs typeface="Gill Sans"/>
                <a:sym typeface="Gill Sans"/>
              </a:rPr>
              <a:t>href</a:t>
            </a:r>
            <a:r>
              <a:rPr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=“filename”</a:t>
            </a:r>
            <a:r>
              <a:rPr b="1"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&gt;</a:t>
            </a:r>
            <a:r>
              <a:rPr dirty="0">
                <a:solidFill>
                  <a:srgbClr val="00008B"/>
                </a:solidFill>
              </a:rPr>
              <a:t> </a:t>
            </a:r>
            <a:r>
              <a:rPr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T</a:t>
            </a:r>
            <a:r>
              <a:rPr cap="all"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ext serving as hypertext link</a:t>
            </a:r>
            <a:r>
              <a:rPr dirty="0">
                <a:solidFill>
                  <a:srgbClr val="00008B"/>
                </a:solidFill>
              </a:rPr>
              <a:t> </a:t>
            </a:r>
            <a:r>
              <a:rPr b="1" dirty="0">
                <a:solidFill>
                  <a:srgbClr val="00008B"/>
                </a:solidFill>
                <a:ea typeface="Gill Sans"/>
                <a:cs typeface="Gill Sans"/>
                <a:sym typeface="Gill Sans"/>
              </a:rPr>
              <a:t>&lt;/a&gt;</a:t>
            </a: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smtClean="0"/>
              <a:t>Example</a:t>
            </a: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marL="0" indent="0" algn="ctr" defTabSz="578358">
              <a:buNone/>
              <a:defRPr sz="3168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&lt;!-- </a:t>
            </a:r>
            <a:r>
              <a:rPr dirty="0">
                <a:solidFill>
                  <a:srgbClr val="008F00"/>
                </a:solidFill>
              </a:rPr>
              <a:t>use </a:t>
            </a:r>
            <a:r>
              <a:rPr dirty="0" smtClean="0">
                <a:solidFill>
                  <a:srgbClr val="008F00"/>
                </a:solidFill>
              </a:rPr>
              <a:t>relative</a:t>
            </a:r>
            <a:r>
              <a:rPr lang="en-US" dirty="0" smtClean="0">
                <a:solidFill>
                  <a:srgbClr val="008F00"/>
                </a:solidFill>
              </a:rPr>
              <a:t> (or absolute)</a:t>
            </a:r>
            <a:r>
              <a:rPr dirty="0" smtClean="0">
                <a:solidFill>
                  <a:srgbClr val="008F00"/>
                </a:solidFill>
              </a:rPr>
              <a:t> </a:t>
            </a:r>
            <a:r>
              <a:rPr dirty="0">
                <a:solidFill>
                  <a:srgbClr val="008F00"/>
                </a:solidFill>
              </a:rPr>
              <a:t>addressing to link to </a:t>
            </a:r>
            <a:r>
              <a:rPr lang="en-US" dirty="0" smtClean="0">
                <a:solidFill>
                  <a:srgbClr val="008F00"/>
                </a:solidFill>
              </a:rPr>
              <a:t>local </a:t>
            </a:r>
            <a:r>
              <a:rPr dirty="0" smtClean="0">
                <a:solidFill>
                  <a:srgbClr val="008F00"/>
                </a:solidFill>
              </a:rPr>
              <a:t>files</a:t>
            </a:r>
            <a:r>
              <a:rPr dirty="0" smtClean="0">
                <a:solidFill>
                  <a:srgbClr val="00008B"/>
                </a:solidFill>
              </a:rPr>
              <a:t> </a:t>
            </a:r>
            <a:r>
              <a:rPr dirty="0">
                <a:solidFill>
                  <a:srgbClr val="00008B"/>
                </a:solidFill>
              </a:rPr>
              <a:t>--&gt;</a:t>
            </a:r>
          </a:p>
          <a:p>
            <a:pPr marL="0" indent="0" algn="ctr" defTabSz="578358">
              <a:buNone/>
              <a:defRPr sz="3168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&lt;a </a:t>
            </a:r>
            <a:r>
              <a:rPr dirty="0">
                <a:solidFill>
                  <a:srgbClr val="800020"/>
                </a:solidFill>
              </a:rPr>
              <a:t>href</a:t>
            </a:r>
            <a:r>
              <a:rPr b="0" dirty="0">
                <a:solidFill>
                  <a:srgbClr val="00008B"/>
                </a:solidFill>
              </a:rPr>
              <a:t>=“syllabus.html”</a:t>
            </a:r>
            <a:r>
              <a:rPr dirty="0">
                <a:solidFill>
                  <a:srgbClr val="00008B"/>
                </a:solidFill>
              </a:rPr>
              <a:t>&gt; </a:t>
            </a:r>
            <a:r>
              <a:rPr b="0" dirty="0">
                <a:solidFill>
                  <a:srgbClr val="00008B"/>
                </a:solidFill>
              </a:rPr>
              <a:t>Syllabus</a:t>
            </a:r>
            <a:r>
              <a:rPr dirty="0">
                <a:solidFill>
                  <a:srgbClr val="00008B"/>
                </a:solidFill>
              </a:rPr>
              <a:t> &lt;/a&gt;  </a:t>
            </a:r>
          </a:p>
          <a:p>
            <a:pPr marL="0" indent="0" algn="ctr" defTabSz="578358">
              <a:buNone/>
              <a:defRPr sz="3168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marL="0" indent="0" algn="ctr" defTabSz="578358">
              <a:buNone/>
              <a:defRPr sz="3168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&lt;!-- </a:t>
            </a:r>
            <a:r>
              <a:rPr dirty="0">
                <a:solidFill>
                  <a:srgbClr val="008F00"/>
                </a:solidFill>
              </a:rPr>
              <a:t>use absolute addressing </a:t>
            </a:r>
            <a:r>
              <a:rPr dirty="0" smtClean="0">
                <a:solidFill>
                  <a:srgbClr val="008F00"/>
                </a:solidFill>
              </a:rPr>
              <a:t>otherwise</a:t>
            </a:r>
            <a:r>
              <a:rPr lang="en-US" dirty="0" smtClean="0">
                <a:solidFill>
                  <a:srgbClr val="008F00"/>
                </a:solidFill>
              </a:rPr>
              <a:t> to link to remote files</a:t>
            </a:r>
            <a:r>
              <a:rPr dirty="0" smtClean="0">
                <a:solidFill>
                  <a:srgbClr val="008F00"/>
                </a:solidFill>
              </a:rPr>
              <a:t> </a:t>
            </a:r>
            <a:r>
              <a:rPr dirty="0" smtClean="0">
                <a:solidFill>
                  <a:srgbClr val="00008B"/>
                </a:solidFill>
              </a:rPr>
              <a:t> </a:t>
            </a:r>
            <a:r>
              <a:rPr dirty="0">
                <a:solidFill>
                  <a:srgbClr val="00008B"/>
                </a:solidFill>
              </a:rPr>
              <a:t>--&gt;</a:t>
            </a:r>
          </a:p>
          <a:p>
            <a:pPr marL="0" indent="0" algn="ctr" defTabSz="578358">
              <a:buNone/>
              <a:defRPr sz="3168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&lt;a </a:t>
            </a:r>
            <a:r>
              <a:rPr dirty="0">
                <a:solidFill>
                  <a:srgbClr val="800020"/>
                </a:solidFill>
              </a:rPr>
              <a:t>href</a:t>
            </a:r>
            <a:r>
              <a:rPr b="0" dirty="0">
                <a:solidFill>
                  <a:srgbClr val="00008B"/>
                </a:solidFill>
              </a:rPr>
              <a:t>=“http://www.google.com”</a:t>
            </a:r>
            <a:r>
              <a:rPr dirty="0">
                <a:solidFill>
                  <a:srgbClr val="00008B"/>
                </a:solidFill>
              </a:rPr>
              <a:t>&gt; </a:t>
            </a:r>
            <a:r>
              <a:rPr b="0" dirty="0">
                <a:solidFill>
                  <a:srgbClr val="00008B"/>
                </a:solidFill>
              </a:rPr>
              <a:t>Google</a:t>
            </a:r>
            <a:r>
              <a:rPr dirty="0">
                <a:solidFill>
                  <a:srgbClr val="00008B"/>
                </a:solidFill>
              </a:rPr>
              <a:t> &lt;/a&gt;</a:t>
            </a:r>
          </a:p>
          <a:p>
            <a:pPr marL="0" indent="0" algn="ctr" defTabSz="578358">
              <a:buNone/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When </a:t>
            </a:r>
            <a:r>
              <a:rPr b="1" dirty="0">
                <a:solidFill>
                  <a:srgbClr val="800020"/>
                </a:solidFill>
              </a:rPr>
              <a:t>linking</a:t>
            </a:r>
            <a:r>
              <a:rPr dirty="0">
                <a:solidFill>
                  <a:srgbClr val="00008B"/>
                </a:solidFill>
              </a:rPr>
              <a:t> to other documents, the new page will be displayed in your current tab. To open a new page, use</a:t>
            </a:r>
          </a:p>
          <a:p>
            <a:pPr algn="l" defTabSz="578358">
              <a:defRPr sz="3168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</a:endParaRPr>
          </a:p>
          <a:p>
            <a:pPr algn="l" defTabSz="578358">
              <a:defRPr sz="3168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</a:rPr>
              <a:t>&lt;a </a:t>
            </a:r>
            <a:r>
              <a:rPr dirty="0">
                <a:solidFill>
                  <a:srgbClr val="800020"/>
                </a:solidFill>
              </a:rPr>
              <a:t>href</a:t>
            </a:r>
            <a:r>
              <a:rPr b="0" dirty="0">
                <a:solidFill>
                  <a:srgbClr val="00008B"/>
                </a:solidFill>
              </a:rPr>
              <a:t>=“http://www.google.com” </a:t>
            </a:r>
            <a:r>
              <a:rPr dirty="0">
                <a:solidFill>
                  <a:srgbClr val="800020"/>
                </a:solidFill>
              </a:rPr>
              <a:t>target</a:t>
            </a:r>
            <a:r>
              <a:rPr b="0" dirty="0">
                <a:solidFill>
                  <a:srgbClr val="00008B"/>
                </a:solidFill>
              </a:rPr>
              <a:t>=“_blank”</a:t>
            </a:r>
            <a:r>
              <a:rPr dirty="0">
                <a:solidFill>
                  <a:srgbClr val="00008B"/>
                </a:solidFill>
              </a:rPr>
              <a:t>&gt;</a:t>
            </a:r>
            <a:r>
              <a:rPr b="0" dirty="0">
                <a:solidFill>
                  <a:srgbClr val="00008B"/>
                </a:solidFill>
              </a:rPr>
              <a:t> Google </a:t>
            </a:r>
            <a:r>
              <a:rPr dirty="0">
                <a:solidFill>
                  <a:srgbClr val="00008B"/>
                </a:solidFill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70986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markup language that uses tags that indicate logical structure and layout of web-pages.</a:t>
            </a:r>
          </a:p>
          <a:p>
            <a:r>
              <a:rPr lang="en-US" dirty="0" smtClean="0"/>
              <a:t>HTML documents are plain-text (or ASCII0 files.</a:t>
            </a:r>
          </a:p>
          <a:p>
            <a:pPr lvl="1"/>
            <a:r>
              <a:rPr lang="en-US" dirty="0" smtClean="0"/>
              <a:t>Create using Nano, Notepad, </a:t>
            </a:r>
            <a:r>
              <a:rPr lang="en-US" dirty="0" err="1" smtClean="0"/>
              <a:t>Wordpad</a:t>
            </a:r>
            <a:r>
              <a:rPr lang="en-US" dirty="0" smtClean="0"/>
              <a:t>, </a:t>
            </a:r>
            <a:r>
              <a:rPr lang="en-US" dirty="0" err="1" smtClean="0"/>
              <a:t>TextEdit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7365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Lin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Linking</a:t>
            </a:r>
          </a:p>
        </p:txBody>
      </p:sp>
      <p:sp>
        <p:nvSpPr>
          <p:cNvPr id="277" name="Linking to section(s) within a document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>
                <a:solidFill>
                  <a:srgbClr val="800020"/>
                </a:solidFill>
              </a:rPr>
              <a:t>Linking</a:t>
            </a:r>
            <a:r>
              <a:rPr>
                <a:solidFill>
                  <a:srgbClr val="00008B"/>
                </a:solidFill>
              </a:rPr>
              <a:t> to section(s) </a:t>
            </a:r>
            <a:r>
              <a:rPr u="sng">
                <a:solidFill>
                  <a:srgbClr val="00008B"/>
                </a:solidFill>
              </a:rPr>
              <a:t>within</a:t>
            </a:r>
            <a:r>
              <a:rPr>
                <a:solidFill>
                  <a:srgbClr val="00008B"/>
                </a:solidFill>
              </a:rPr>
              <a:t> a document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EXAMPLE</a:t>
            </a: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&lt;!-- </a:t>
            </a:r>
            <a:r>
              <a:rPr>
                <a:solidFill>
                  <a:srgbClr val="008F00"/>
                </a:solidFill>
              </a:rPr>
              <a:t>define a name anchor (where you want to link to)</a:t>
            </a:r>
            <a:r>
              <a:rPr>
                <a:solidFill>
                  <a:srgbClr val="00008B"/>
                </a:solidFill>
              </a:rPr>
              <a:t> --&gt;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name</a:t>
            </a:r>
            <a:r>
              <a:rPr b="0">
                <a:solidFill>
                  <a:srgbClr val="00008B"/>
                </a:solidFill>
              </a:rPr>
              <a:t>=“sec1”</a:t>
            </a:r>
            <a:r>
              <a:rPr>
                <a:solidFill>
                  <a:srgbClr val="00008B"/>
                </a:solidFill>
              </a:rPr>
              <a:t>&gt; </a:t>
            </a:r>
            <a:r>
              <a:rPr b="0">
                <a:solidFill>
                  <a:srgbClr val="00008B"/>
                </a:solidFill>
              </a:rPr>
              <a:t>Section 1</a:t>
            </a:r>
            <a:r>
              <a:rPr>
                <a:solidFill>
                  <a:srgbClr val="00008B"/>
                </a:solidFill>
              </a:rPr>
              <a:t> &lt;/a&gt;</a:t>
            </a: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&lt;!-- </a:t>
            </a:r>
            <a:r>
              <a:rPr>
                <a:solidFill>
                  <a:srgbClr val="008F00"/>
                </a:solidFill>
              </a:rPr>
              <a:t>link to name anchor within the document </a:t>
            </a:r>
            <a:r>
              <a:rPr>
                <a:solidFill>
                  <a:srgbClr val="00008B"/>
                </a:solidFill>
              </a:rPr>
              <a:t> --&gt;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b="0">
                <a:solidFill>
                  <a:srgbClr val="00008B"/>
                </a:solidFill>
              </a:rPr>
              <a:t>Refer to </a:t>
            </a: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href</a:t>
            </a:r>
            <a:r>
              <a:rPr b="0">
                <a:solidFill>
                  <a:srgbClr val="00008B"/>
                </a:solidFill>
              </a:rPr>
              <a:t>=“#sec1”</a:t>
            </a:r>
            <a:r>
              <a:rPr>
                <a:solidFill>
                  <a:srgbClr val="00008B"/>
                </a:solidFill>
              </a:rPr>
              <a:t>&gt; </a:t>
            </a:r>
            <a:r>
              <a:rPr b="0">
                <a:solidFill>
                  <a:srgbClr val="00008B"/>
                </a:solidFill>
              </a:rPr>
              <a:t>Section 1 </a:t>
            </a:r>
            <a:r>
              <a:rPr>
                <a:solidFill>
                  <a:srgbClr val="00008B"/>
                </a:solidFill>
              </a:rPr>
              <a:t>&lt;/a&gt;</a:t>
            </a:r>
            <a:r>
              <a:rPr b="0">
                <a:solidFill>
                  <a:srgbClr val="00008B"/>
                </a:solidFill>
              </a:rPr>
              <a:t> for details</a:t>
            </a:r>
          </a:p>
        </p:txBody>
      </p:sp>
      <p:sp>
        <p:nvSpPr>
          <p:cNvPr id="278" name="Line"/>
          <p:cNvSpPr/>
          <p:nvPr/>
        </p:nvSpPr>
        <p:spPr>
          <a:xfrm>
            <a:off x="5852117" y="5689600"/>
            <a:ext cx="4299654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9" name="Name Anchor"/>
          <p:cNvSpPr txBox="1"/>
          <p:nvPr/>
        </p:nvSpPr>
        <p:spPr>
          <a:xfrm>
            <a:off x="10215066" y="5391150"/>
            <a:ext cx="2463999" cy="596901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1">
                <a:solidFill>
                  <a:srgbClr val="000000"/>
                </a:solidFill>
              </a:defRPr>
            </a:pPr>
            <a:r>
              <a:rPr b="0">
                <a:solidFill>
                  <a:srgbClr val="00008B"/>
                </a:solidFill>
              </a:rPr>
              <a:t>Name Anchor</a:t>
            </a:r>
          </a:p>
        </p:txBody>
      </p:sp>
      <p:sp>
        <p:nvSpPr>
          <p:cNvPr id="280" name="Line"/>
          <p:cNvSpPr/>
          <p:nvPr/>
        </p:nvSpPr>
        <p:spPr>
          <a:xfrm>
            <a:off x="7144412" y="7480300"/>
            <a:ext cx="3007359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1" name="Link"/>
          <p:cNvSpPr txBox="1"/>
          <p:nvPr/>
        </p:nvSpPr>
        <p:spPr>
          <a:xfrm>
            <a:off x="10215066" y="7181850"/>
            <a:ext cx="838598" cy="596901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1">
                <a:solidFill>
                  <a:srgbClr val="000000"/>
                </a:solidFill>
              </a:defRPr>
            </a:pPr>
            <a:r>
              <a:rPr b="0">
                <a:solidFill>
                  <a:srgbClr val="00008B"/>
                </a:solidFill>
              </a:rPr>
              <a:t>Link</a:t>
            </a:r>
          </a:p>
        </p:txBody>
      </p:sp>
      <p:sp>
        <p:nvSpPr>
          <p:cNvPr id="282" name="Line"/>
          <p:cNvSpPr/>
          <p:nvPr/>
        </p:nvSpPr>
        <p:spPr>
          <a:xfrm flipV="1">
            <a:off x="7156450" y="7200899"/>
            <a:ext cx="1" cy="294641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86812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in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Linking</a:t>
            </a:r>
          </a:p>
        </p:txBody>
      </p:sp>
      <p:sp>
        <p:nvSpPr>
          <p:cNvPr id="285" name="Linking to section(s) across document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>
                <a:solidFill>
                  <a:srgbClr val="800020"/>
                </a:solidFill>
              </a:rPr>
              <a:t>Linking</a:t>
            </a:r>
            <a:r>
              <a:rPr>
                <a:solidFill>
                  <a:srgbClr val="00008B"/>
                </a:solidFill>
              </a:rPr>
              <a:t> to section(s) </a:t>
            </a:r>
            <a:r>
              <a:rPr u="sng">
                <a:solidFill>
                  <a:srgbClr val="00008B"/>
                </a:solidFill>
              </a:rPr>
              <a:t>across</a:t>
            </a:r>
            <a:r>
              <a:rPr>
                <a:solidFill>
                  <a:srgbClr val="00008B"/>
                </a:solidFill>
              </a:rPr>
              <a:t> documents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Suppose that you have two documents: doc1 and doc2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EXAMPLE</a:t>
            </a: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&lt;!-- </a:t>
            </a:r>
            <a:r>
              <a:rPr>
                <a:solidFill>
                  <a:srgbClr val="008F00"/>
                </a:solidFill>
              </a:rPr>
              <a:t>in doc 2 </a:t>
            </a:r>
            <a:r>
              <a:rPr>
                <a:solidFill>
                  <a:srgbClr val="00008B"/>
                </a:solidFill>
              </a:rPr>
              <a:t> --&gt;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name</a:t>
            </a:r>
            <a:r>
              <a:rPr b="0">
                <a:solidFill>
                  <a:srgbClr val="00008B"/>
                </a:solidFill>
              </a:rPr>
              <a:t>=“sec1”</a:t>
            </a:r>
            <a:r>
              <a:rPr>
                <a:solidFill>
                  <a:srgbClr val="00008B"/>
                </a:solidFill>
              </a:rPr>
              <a:t>&gt; </a:t>
            </a:r>
            <a:r>
              <a:rPr b="0">
                <a:solidFill>
                  <a:srgbClr val="00008B"/>
                </a:solidFill>
              </a:rPr>
              <a:t>Section 1 </a:t>
            </a:r>
            <a:r>
              <a:rPr>
                <a:solidFill>
                  <a:srgbClr val="00008B"/>
                </a:solidFill>
              </a:rPr>
              <a:t>&lt;/a&gt;</a:t>
            </a: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&lt;!-- </a:t>
            </a:r>
            <a:r>
              <a:rPr>
                <a:solidFill>
                  <a:srgbClr val="008F00"/>
                </a:solidFill>
              </a:rPr>
              <a:t>in doc 1</a:t>
            </a:r>
            <a:r>
              <a:rPr>
                <a:solidFill>
                  <a:srgbClr val="00008B"/>
                </a:solidFill>
              </a:rPr>
              <a:t> --&gt;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b="0">
                <a:solidFill>
                  <a:srgbClr val="00008B"/>
                </a:solidFill>
              </a:rPr>
              <a:t>Refer to </a:t>
            </a: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href</a:t>
            </a:r>
            <a:r>
              <a:rPr b="0">
                <a:solidFill>
                  <a:srgbClr val="00008B"/>
                </a:solidFill>
              </a:rPr>
              <a:t>=“doc2.html#sec1”</a:t>
            </a:r>
            <a:r>
              <a:rPr>
                <a:solidFill>
                  <a:srgbClr val="00008B"/>
                </a:solidFill>
              </a:rPr>
              <a:t>&gt; </a:t>
            </a:r>
            <a:r>
              <a:rPr b="0">
                <a:solidFill>
                  <a:srgbClr val="00008B"/>
                </a:solidFill>
              </a:rPr>
              <a:t>Section 1</a:t>
            </a:r>
            <a:r>
              <a:rPr>
                <a:solidFill>
                  <a:srgbClr val="00008B"/>
                </a:solidFill>
              </a:rPr>
              <a:t> &lt;/a&gt;</a:t>
            </a:r>
            <a:r>
              <a:rPr b="0">
                <a:solidFill>
                  <a:srgbClr val="00008B"/>
                </a:solidFill>
              </a:rPr>
              <a:t> in doc2  for details.</a:t>
            </a:r>
          </a:p>
        </p:txBody>
      </p:sp>
      <p:sp>
        <p:nvSpPr>
          <p:cNvPr id="286" name="Line"/>
          <p:cNvSpPr/>
          <p:nvPr/>
        </p:nvSpPr>
        <p:spPr>
          <a:xfrm>
            <a:off x="6118817" y="6146800"/>
            <a:ext cx="4032954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7" name="Name Anchor"/>
          <p:cNvSpPr txBox="1"/>
          <p:nvPr/>
        </p:nvSpPr>
        <p:spPr>
          <a:xfrm>
            <a:off x="10215066" y="5848350"/>
            <a:ext cx="2463999" cy="596901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1">
                <a:solidFill>
                  <a:srgbClr val="000000"/>
                </a:solidFill>
              </a:defRPr>
            </a:pPr>
            <a:r>
              <a:rPr b="0">
                <a:solidFill>
                  <a:srgbClr val="00008B"/>
                </a:solidFill>
              </a:rPr>
              <a:t>Name Anchor</a:t>
            </a:r>
          </a:p>
        </p:txBody>
      </p:sp>
      <p:sp>
        <p:nvSpPr>
          <p:cNvPr id="288" name="Line"/>
          <p:cNvSpPr/>
          <p:nvPr/>
        </p:nvSpPr>
        <p:spPr>
          <a:xfrm>
            <a:off x="8770012" y="8102600"/>
            <a:ext cx="3007359" cy="0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9" name="Link"/>
          <p:cNvSpPr txBox="1"/>
          <p:nvPr/>
        </p:nvSpPr>
        <p:spPr>
          <a:xfrm>
            <a:off x="11840666" y="7804150"/>
            <a:ext cx="838598" cy="596901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 b="1">
                <a:solidFill>
                  <a:srgbClr val="000000"/>
                </a:solidFill>
              </a:defRPr>
            </a:pPr>
            <a:r>
              <a:rPr b="0">
                <a:solidFill>
                  <a:srgbClr val="00008B"/>
                </a:solidFill>
              </a:rPr>
              <a:t>Link</a:t>
            </a:r>
          </a:p>
        </p:txBody>
      </p:sp>
      <p:sp>
        <p:nvSpPr>
          <p:cNvPr id="290" name="Line"/>
          <p:cNvSpPr/>
          <p:nvPr/>
        </p:nvSpPr>
        <p:spPr>
          <a:xfrm flipV="1">
            <a:off x="8782050" y="7658099"/>
            <a:ext cx="1" cy="459741"/>
          </a:xfrm>
          <a:prstGeom prst="line">
            <a:avLst/>
          </a:prstGeom>
          <a:ln w="381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58138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Lin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Linking</a:t>
            </a:r>
          </a:p>
        </p:txBody>
      </p:sp>
      <p:sp>
        <p:nvSpPr>
          <p:cNvPr id="293" name="Note that anchors can be embedded within HTML tag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Note that anchors can be embedded within HTML tags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EXAMPLE</a:t>
            </a:r>
            <a:endParaRPr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&lt;h1&gt; &lt;a </a:t>
            </a:r>
            <a:r>
              <a:rPr>
                <a:solidFill>
                  <a:srgbClr val="800020"/>
                </a:solidFill>
              </a:rPr>
              <a:t>href</a:t>
            </a:r>
            <a:r>
              <a:rPr b="0">
                <a:solidFill>
                  <a:srgbClr val="00008B"/>
                </a:solidFill>
              </a:rPr>
              <a:t>=“introduction.html”</a:t>
            </a:r>
            <a:r>
              <a:rPr>
                <a:solidFill>
                  <a:srgbClr val="00008B"/>
                </a:solidFill>
              </a:rPr>
              <a:t>&gt;</a:t>
            </a:r>
            <a:r>
              <a:rPr b="0">
                <a:solidFill>
                  <a:srgbClr val="00008B"/>
                </a:solidFill>
              </a:rPr>
              <a:t> Introduction </a:t>
            </a:r>
            <a:r>
              <a:rPr>
                <a:solidFill>
                  <a:srgbClr val="00008B"/>
                </a:solidFill>
              </a:rPr>
              <a:t>&lt;/a&gt; &lt;/h1&gt;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Do not embed HTML tags within an anchor</a:t>
            </a:r>
          </a:p>
        </p:txBody>
      </p:sp>
    </p:spTree>
    <p:extLst>
      <p:ext uri="{BB962C8B-B14F-4D97-AF65-F5344CB8AC3E}">
        <p14:creationId xmlns:p14="http://schemas.microsoft.com/office/powerpoint/2010/main" val="51299516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Im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Images</a:t>
            </a:r>
          </a:p>
        </p:txBody>
      </p:sp>
      <p:sp>
        <p:nvSpPr>
          <p:cNvPr id="296" name="In-line images, i.e., images that are next to text, can be included using the &lt;img&gt; tag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In-line images, i.e., images that are next to text, can be included using the </a:t>
            </a:r>
            <a:r>
              <a:rPr b="1">
                <a:solidFill>
                  <a:srgbClr val="00008B"/>
                </a:solidFill>
              </a:rPr>
              <a:t>&lt;img&gt;</a:t>
            </a:r>
            <a:r>
              <a:rPr>
                <a:solidFill>
                  <a:srgbClr val="00008B"/>
                </a:solidFill>
              </a:rPr>
              <a:t> tag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=“img/filename.png”</a:t>
            </a:r>
            <a:r>
              <a:rPr>
                <a:solidFill>
                  <a:srgbClr val="00008B"/>
                </a:solidFill>
              </a:rPr>
              <a:t> /&gt;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Note that the </a:t>
            </a:r>
            <a:r>
              <a:rPr b="1">
                <a:solidFill>
                  <a:srgbClr val="00008B"/>
                </a:solidFill>
              </a:rPr>
              <a:t>&lt;img&gt;</a:t>
            </a:r>
            <a:r>
              <a:rPr>
                <a:solidFill>
                  <a:srgbClr val="00008B"/>
                </a:solidFill>
              </a:rPr>
              <a:t> tag does not have a closing tag. Instead, use the slash (</a:t>
            </a:r>
            <a:r>
              <a:rPr b="1">
                <a:solidFill>
                  <a:srgbClr val="00008B"/>
                </a:solidFill>
              </a:rPr>
              <a:t>/</a:t>
            </a:r>
            <a:r>
              <a:rPr>
                <a:solidFill>
                  <a:srgbClr val="00008B"/>
                </a:solidFill>
              </a:rPr>
              <a:t>) at the end of the tag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Image size can be controlled by the </a:t>
            </a:r>
            <a:r>
              <a:rPr i="1">
                <a:solidFill>
                  <a:srgbClr val="800020"/>
                </a:solidFill>
              </a:rPr>
              <a:t>height</a:t>
            </a:r>
            <a:r>
              <a:rPr>
                <a:solidFill>
                  <a:srgbClr val="00008B"/>
                </a:solidFill>
              </a:rPr>
              <a:t> and </a:t>
            </a:r>
            <a:r>
              <a:rPr i="1">
                <a:solidFill>
                  <a:srgbClr val="800020"/>
                </a:solidFill>
              </a:rPr>
              <a:t>width</a:t>
            </a:r>
            <a:r>
              <a:rPr>
                <a:solidFill>
                  <a:srgbClr val="00008B"/>
                </a:solidFill>
              </a:rPr>
              <a:t> attributes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=“img/filename.png” </a:t>
            </a:r>
            <a:r>
              <a:rPr>
                <a:solidFill>
                  <a:srgbClr val="800020"/>
                </a:solidFill>
              </a:rPr>
              <a:t>height</a:t>
            </a:r>
            <a:r>
              <a:rPr b="0">
                <a:solidFill>
                  <a:srgbClr val="00008B"/>
                </a:solidFill>
              </a:rPr>
              <a:t>=val </a:t>
            </a:r>
            <a:r>
              <a:rPr>
                <a:solidFill>
                  <a:srgbClr val="800020"/>
                </a:solidFill>
              </a:rPr>
              <a:t>width</a:t>
            </a:r>
            <a:r>
              <a:rPr b="0">
                <a:solidFill>
                  <a:srgbClr val="00008B"/>
                </a:solidFill>
              </a:rPr>
              <a:t>=val </a:t>
            </a:r>
            <a:r>
              <a:rPr>
                <a:solidFill>
                  <a:srgbClr val="00008B"/>
                </a:solidFill>
              </a:rPr>
              <a:t>/&gt;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where the </a:t>
            </a:r>
            <a:r>
              <a:rPr b="1">
                <a:solidFill>
                  <a:srgbClr val="00008B"/>
                </a:solidFill>
              </a:rPr>
              <a:t>val</a:t>
            </a:r>
            <a:r>
              <a:rPr>
                <a:solidFill>
                  <a:srgbClr val="00008B"/>
                </a:solidFill>
              </a:rPr>
              <a:t> is the pixel size or percent of web browser</a:t>
            </a:r>
          </a:p>
        </p:txBody>
      </p:sp>
    </p:spTree>
    <p:extLst>
      <p:ext uri="{BB962C8B-B14F-4D97-AF65-F5344CB8AC3E}">
        <p14:creationId xmlns:p14="http://schemas.microsoft.com/office/powerpoint/2010/main" val="191039590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Im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Images</a:t>
            </a:r>
          </a:p>
        </p:txBody>
      </p:sp>
      <p:sp>
        <p:nvSpPr>
          <p:cNvPr id="299" name="To align text with an image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 u="sng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To align text with an image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=“img/p.png”</a:t>
            </a:r>
            <a:r>
              <a:rPr>
                <a:solidFill>
                  <a:srgbClr val="00008B"/>
                </a:solidFill>
              </a:rPr>
              <a:t> </a:t>
            </a:r>
            <a:r>
              <a:rPr>
                <a:solidFill>
                  <a:srgbClr val="800020"/>
                </a:solidFill>
              </a:rPr>
              <a:t>height</a:t>
            </a:r>
            <a:r>
              <a:rPr b="0">
                <a:solidFill>
                  <a:srgbClr val="00008B"/>
                </a:solidFill>
              </a:rPr>
              <a:t>=value</a:t>
            </a:r>
            <a:r>
              <a:rPr>
                <a:solidFill>
                  <a:srgbClr val="00008B"/>
                </a:solidFill>
              </a:rPr>
              <a:t> </a:t>
            </a:r>
            <a:r>
              <a:rPr>
                <a:solidFill>
                  <a:srgbClr val="800020"/>
                </a:solidFill>
              </a:rPr>
              <a:t>width</a:t>
            </a:r>
            <a:r>
              <a:rPr b="0">
                <a:solidFill>
                  <a:srgbClr val="00008B"/>
                </a:solidFill>
              </a:rPr>
              <a:t>=value</a:t>
            </a:r>
            <a:r>
              <a:rPr>
                <a:solidFill>
                  <a:srgbClr val="00008B"/>
                </a:solidFill>
              </a:rPr>
              <a:t> </a:t>
            </a:r>
            <a:r>
              <a:rPr>
                <a:solidFill>
                  <a:srgbClr val="800020"/>
                </a:solidFill>
              </a:rPr>
              <a:t>align</a:t>
            </a:r>
            <a:r>
              <a:rPr b="0">
                <a:solidFill>
                  <a:srgbClr val="00008B"/>
                </a:solidFill>
              </a:rPr>
              <a:t>=“top”</a:t>
            </a:r>
            <a:r>
              <a:rPr>
                <a:solidFill>
                  <a:srgbClr val="00008B"/>
                </a:solidFill>
              </a:rPr>
              <a:t> /&gt;</a:t>
            </a:r>
            <a:endParaRPr b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=“img/p.png” </a:t>
            </a:r>
            <a:r>
              <a:rPr>
                <a:solidFill>
                  <a:srgbClr val="800020"/>
                </a:solidFill>
              </a:rPr>
              <a:t>height</a:t>
            </a:r>
            <a:r>
              <a:rPr b="0">
                <a:solidFill>
                  <a:srgbClr val="00008B"/>
                </a:solidFill>
              </a:rPr>
              <a:t>=value </a:t>
            </a:r>
            <a:r>
              <a:rPr>
                <a:solidFill>
                  <a:srgbClr val="800020"/>
                </a:solidFill>
              </a:rPr>
              <a:t>width</a:t>
            </a:r>
            <a:r>
              <a:rPr b="0">
                <a:solidFill>
                  <a:srgbClr val="00008B"/>
                </a:solidFill>
              </a:rPr>
              <a:t>=value </a:t>
            </a:r>
            <a:r>
              <a:rPr>
                <a:solidFill>
                  <a:srgbClr val="800020"/>
                </a:solidFill>
              </a:rPr>
              <a:t>align</a:t>
            </a:r>
            <a:r>
              <a:rPr b="0">
                <a:solidFill>
                  <a:srgbClr val="00008B"/>
                </a:solidFill>
              </a:rPr>
              <a:t>=“center” </a:t>
            </a: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800020"/>
                </a:solidFill>
              </a:rPr>
              <a:t>border</a:t>
            </a:r>
            <a:r>
              <a:rPr b="0">
                <a:solidFill>
                  <a:srgbClr val="00008B"/>
                </a:solidFill>
              </a:rPr>
              <a:t>=val </a:t>
            </a:r>
            <a:r>
              <a:rPr>
                <a:solidFill>
                  <a:srgbClr val="00008B"/>
                </a:solidFill>
              </a:rPr>
              <a:t>/&gt;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where </a:t>
            </a:r>
            <a:r>
              <a:rPr b="1">
                <a:solidFill>
                  <a:srgbClr val="00008B"/>
                </a:solidFill>
              </a:rPr>
              <a:t>val</a:t>
            </a:r>
            <a:r>
              <a:rPr>
                <a:solidFill>
                  <a:srgbClr val="00008B"/>
                </a:solidFill>
              </a:rPr>
              <a:t> represents border thickness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u="sng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To display an image without text, e.g., a logo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&lt;p </a:t>
            </a:r>
            <a:r>
              <a:rPr>
                <a:solidFill>
                  <a:srgbClr val="800020"/>
                </a:solidFill>
              </a:rPr>
              <a:t>align</a:t>
            </a:r>
            <a:r>
              <a:rPr b="0">
                <a:solidFill>
                  <a:srgbClr val="00008B"/>
                </a:solidFill>
              </a:rPr>
              <a:t>=“center”</a:t>
            </a:r>
            <a:r>
              <a:rPr>
                <a:solidFill>
                  <a:srgbClr val="00008B"/>
                </a:solidFill>
              </a:rPr>
              <a:t>&gt; 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=“img/p.png” </a:t>
            </a:r>
            <a:r>
              <a:rPr>
                <a:solidFill>
                  <a:srgbClr val="00008B"/>
                </a:solidFill>
              </a:rPr>
              <a:t>/&gt; &lt;/p&gt;</a:t>
            </a:r>
          </a:p>
        </p:txBody>
      </p:sp>
    </p:spTree>
    <p:extLst>
      <p:ext uri="{BB962C8B-B14F-4D97-AF65-F5344CB8AC3E}">
        <p14:creationId xmlns:p14="http://schemas.microsoft.com/office/powerpoint/2010/main" val="99595223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Im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Images</a:t>
            </a:r>
          </a:p>
        </p:txBody>
      </p:sp>
      <p:sp>
        <p:nvSpPr>
          <p:cNvPr id="302" name="Linking images, e.g., a smaller image to a larger image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800020"/>
                </a:solidFill>
              </a:rPr>
              <a:t>Linking</a:t>
            </a:r>
            <a:r>
              <a:rPr>
                <a:solidFill>
                  <a:srgbClr val="00008B"/>
                </a:solidFill>
              </a:rPr>
              <a:t> images, e.g., a smaller image to a larger image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href</a:t>
            </a:r>
            <a:r>
              <a:rPr b="0">
                <a:solidFill>
                  <a:srgbClr val="00008B"/>
                </a:solidFill>
              </a:rPr>
              <a:t>=“large_Image.png”</a:t>
            </a:r>
            <a:r>
              <a:rPr>
                <a:solidFill>
                  <a:srgbClr val="00008B"/>
                </a:solidFill>
              </a:rPr>
              <a:t>&gt; 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=“small_Image.png” </a:t>
            </a:r>
            <a:r>
              <a:rPr>
                <a:solidFill>
                  <a:srgbClr val="00008B"/>
                </a:solidFill>
              </a:rPr>
              <a:t>/&gt; &lt;/a&gt;</a:t>
            </a:r>
            <a:endParaRPr b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800020"/>
                </a:solidFill>
              </a:rPr>
              <a:t>Linking</a:t>
            </a:r>
            <a:r>
              <a:rPr>
                <a:solidFill>
                  <a:srgbClr val="00008B"/>
                </a:solidFill>
              </a:rPr>
              <a:t> an image to a file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&lt;a </a:t>
            </a:r>
            <a:r>
              <a:rPr>
                <a:solidFill>
                  <a:srgbClr val="800020"/>
                </a:solidFill>
              </a:rPr>
              <a:t>href</a:t>
            </a:r>
            <a:r>
              <a:rPr b="0">
                <a:solidFill>
                  <a:srgbClr val="00008B"/>
                </a:solidFill>
              </a:rPr>
              <a:t>=“file.html”</a:t>
            </a:r>
            <a:r>
              <a:rPr>
                <a:solidFill>
                  <a:srgbClr val="00008B"/>
                </a:solidFill>
              </a:rPr>
              <a:t>&gt; &lt;img </a:t>
            </a:r>
            <a:r>
              <a:rPr>
                <a:solidFill>
                  <a:srgbClr val="800020"/>
                </a:solidFill>
              </a:rPr>
              <a:t>src</a:t>
            </a:r>
            <a:r>
              <a:rPr b="0">
                <a:solidFill>
                  <a:srgbClr val="00008B"/>
                </a:solidFill>
              </a:rPr>
              <a:t>=“small_Image.png” </a:t>
            </a:r>
            <a:r>
              <a:rPr>
                <a:solidFill>
                  <a:srgbClr val="00008B"/>
                </a:solidFill>
              </a:rPr>
              <a:t>/&gt; &lt;/a&gt;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or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>
                <a:solidFill>
                  <a:srgbClr val="00008B"/>
                </a:solidFill>
              </a:rPr>
              <a:t>&lt;a </a:t>
            </a:r>
            <a:r>
              <a:rPr b="1">
                <a:solidFill>
                  <a:srgbClr val="800020"/>
                </a:solidFill>
              </a:rPr>
              <a:t>href</a:t>
            </a:r>
            <a:r>
              <a:rPr>
                <a:solidFill>
                  <a:srgbClr val="00008B"/>
                </a:solidFill>
              </a:rPr>
              <a:t>=“file.html”</a:t>
            </a:r>
            <a:r>
              <a:rPr b="1">
                <a:solidFill>
                  <a:srgbClr val="00008B"/>
                </a:solidFill>
              </a:rPr>
              <a:t>&gt; &lt;img </a:t>
            </a:r>
            <a:r>
              <a:rPr b="1">
                <a:solidFill>
                  <a:srgbClr val="800020"/>
                </a:solidFill>
              </a:rPr>
              <a:t>src</a:t>
            </a:r>
            <a:r>
              <a:rPr>
                <a:solidFill>
                  <a:srgbClr val="00008B"/>
                </a:solidFill>
              </a:rPr>
              <a:t>=“small_Image.png” </a:t>
            </a:r>
            <a:r>
              <a:rPr b="1">
                <a:solidFill>
                  <a:srgbClr val="800020"/>
                </a:solidFill>
              </a:rPr>
              <a:t>border</a:t>
            </a:r>
            <a:r>
              <a:rPr>
                <a:solidFill>
                  <a:srgbClr val="00008B"/>
                </a:solidFill>
              </a:rPr>
              <a:t>=0 </a:t>
            </a:r>
            <a:r>
              <a:rPr b="1">
                <a:solidFill>
                  <a:srgbClr val="00008B"/>
                </a:solidFill>
              </a:rPr>
              <a:t>/&gt;</a:t>
            </a:r>
            <a:r>
              <a:rPr>
                <a:solidFill>
                  <a:srgbClr val="00008B"/>
                </a:solidFill>
              </a:rPr>
              <a:t> </a:t>
            </a:r>
            <a:r>
              <a:rPr b="1">
                <a:solidFill>
                  <a:srgbClr val="00008B"/>
                </a:solidFill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48160169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Handout-3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934660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work by Prof.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 planning needed</a:t>
            </a:r>
          </a:p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Who will be accessing the web page</a:t>
            </a:r>
          </a:p>
          <a:p>
            <a:pPr lvl="1"/>
            <a:r>
              <a:rPr lang="en-US" dirty="0" smtClean="0"/>
              <a:t>What would the content of the web page be?</a:t>
            </a:r>
          </a:p>
          <a:p>
            <a:pPr lvl="1"/>
            <a:r>
              <a:rPr lang="en-US" dirty="0" smtClean="0"/>
              <a:t>What information will users like to see?</a:t>
            </a:r>
          </a:p>
          <a:p>
            <a:pPr lvl="1"/>
            <a:r>
              <a:rPr lang="en-US" dirty="0" smtClean="0"/>
              <a:t>What is the best way to organize the web page?</a:t>
            </a:r>
          </a:p>
          <a:p>
            <a:pPr lvl="1"/>
            <a:r>
              <a:rPr lang="en-US" dirty="0" smtClean="0"/>
              <a:t>How will users navigate through the web page?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788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HTML document should contain standard HTML tags</a:t>
            </a:r>
          </a:p>
          <a:p>
            <a:r>
              <a:rPr lang="en-US" dirty="0" smtClean="0"/>
              <a:t>Too see a sample, view Page Source of your favorite website over a browser</a:t>
            </a:r>
          </a:p>
          <a:p>
            <a:pPr lvl="1"/>
            <a:r>
              <a:rPr lang="en-US" dirty="0" smtClean="0"/>
              <a:t>Excellent way to see how HTML is used</a:t>
            </a:r>
          </a:p>
          <a:p>
            <a:pPr lvl="1"/>
            <a:r>
              <a:rPr lang="en-US" dirty="0" smtClean="0"/>
              <a:t>Learn tips and constructs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081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Tags are written within &lt;angle brackets&gt; and enclose strings they are “tagging”.</a:t>
            </a:r>
          </a:p>
          <a:p>
            <a:r>
              <a:rPr lang="en-US" dirty="0" smtClean="0"/>
              <a:t>Syntax:</a:t>
            </a:r>
          </a:p>
          <a:p>
            <a:pPr marL="0" indent="0" algn="ctr">
              <a:buNone/>
            </a:pPr>
            <a:r>
              <a:rPr lang="en-US" dirty="0" smtClean="0"/>
              <a:t>&lt;tag name&gt;String&lt;/tag name&gt;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open tag</a:t>
            </a:r>
            <a:r>
              <a:rPr lang="mr-IN" dirty="0" smtClean="0"/>
              <a:t>…</a:t>
            </a:r>
            <a:r>
              <a:rPr lang="en-US" dirty="0" smtClean="0"/>
              <a:t>content</a:t>
            </a:r>
            <a:r>
              <a:rPr lang="mr-IN" dirty="0" smtClean="0"/>
              <a:t>…</a:t>
            </a:r>
            <a:r>
              <a:rPr lang="en-US" dirty="0" smtClean="0">
                <a:solidFill>
                  <a:srgbClr val="FF0000"/>
                </a:solidFill>
              </a:rPr>
              <a:t>close tag</a:t>
            </a:r>
          </a:p>
          <a:p>
            <a:endParaRPr lang="en-US" dirty="0" smtClean="0"/>
          </a:p>
          <a:p>
            <a:r>
              <a:rPr lang="en-US" dirty="0" smtClean="0"/>
              <a:t>HTML is not case sensitive (i.e. &lt;title&gt;, &lt;Title&gt;, and &lt;TITLE&gt; are equivalent)</a:t>
            </a:r>
          </a:p>
          <a:p>
            <a:pPr lvl="1"/>
            <a:r>
              <a:rPr lang="en-US" dirty="0" smtClean="0"/>
              <a:t>Best practice: use lowercase tags throughout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517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tags per html page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  <p:graphicFrame>
        <p:nvGraphicFramePr>
          <p:cNvPr id="7" name="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322318"/>
              </p:ext>
            </p:extLst>
          </p:nvPr>
        </p:nvGraphicFramePr>
        <p:xfrm>
          <a:off x="330200" y="1346200"/>
          <a:ext cx="11709400" cy="8435340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2413000"/>
                <a:gridCol w="9296400"/>
              </a:tblGrid>
              <a:tr h="102235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&lt;html</a:t>
                      </a: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&gt;…</a:t>
                      </a:r>
                      <a:endParaRPr lang="en-US" sz="3200" b="1" dirty="0" smtClean="0">
                        <a:solidFill>
                          <a:srgbClr val="800020"/>
                        </a:solidFill>
                        <a:latin typeface="Gill Sans"/>
                        <a:ea typeface="Gill Sans"/>
                        <a:cs typeface="Gill Sans"/>
                      </a:endParaRPr>
                    </a:p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&lt;/</a:t>
                      </a: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html&gt;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Tells the browser that the file contains HTML-coded information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</a:tr>
              <a:tr h="148590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&lt;head</a:t>
                      </a: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&gt;…</a:t>
                      </a:r>
                      <a:endParaRPr lang="en-US" sz="3200" b="1" dirty="0" smtClean="0">
                        <a:solidFill>
                          <a:srgbClr val="800020"/>
                        </a:solidFill>
                        <a:latin typeface="Gill Sans"/>
                        <a:ea typeface="Gill Sans"/>
                        <a:cs typeface="Gill Sans"/>
                      </a:endParaRPr>
                    </a:p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&lt;/</a:t>
                      </a: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head&gt;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the first section of the HTML document. Typically contains the title, Java scripts, style guides, etc.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&lt;title</a:t>
                      </a: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&gt;…</a:t>
                      </a:r>
                      <a:endParaRPr lang="en-US" sz="3200" b="1" dirty="0" smtClean="0">
                        <a:solidFill>
                          <a:srgbClr val="800020"/>
                        </a:solidFill>
                        <a:latin typeface="Gill Sans"/>
                        <a:ea typeface="Gill Sans"/>
                        <a:cs typeface="Gill Sans"/>
                      </a:endParaRPr>
                    </a:p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&lt;/</a:t>
                      </a: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title&gt;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Contains document title that is displayed at the top of the browser </a:t>
                      </a:r>
                      <a:r>
                        <a:rPr sz="3200" dirty="0" smtClean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window</a:t>
                      </a:r>
                      <a:r>
                        <a:rPr lang="en-US" sz="3200" dirty="0" smtClean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 and inside &lt;head&gt;</a:t>
                      </a:r>
                      <a:r>
                        <a:rPr lang="en-US" sz="3200" baseline="0" dirty="0" smtClean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 tags</a:t>
                      </a:r>
                      <a:endParaRPr sz="3200" dirty="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</a:tr>
              <a:tr h="148590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&lt;body</a:t>
                      </a: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&gt;…</a:t>
                      </a:r>
                      <a:endParaRPr lang="en-US" sz="3200" b="1" dirty="0" smtClean="0">
                        <a:solidFill>
                          <a:srgbClr val="800020"/>
                        </a:solidFill>
                        <a:latin typeface="Gill Sans"/>
                        <a:ea typeface="Gill Sans"/>
                        <a:cs typeface="Gill Sans"/>
                      </a:endParaRPr>
                    </a:p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&lt;/</a:t>
                      </a: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body&gt;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Defines the second (and largest) section of the web page. Contains the main text for the web page as well as background and text colors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&lt;h</a:t>
                      </a: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#&gt;…</a:t>
                      </a:r>
                      <a:endParaRPr lang="en-US" sz="3200" b="1" dirty="0" smtClean="0">
                        <a:solidFill>
                          <a:srgbClr val="800020"/>
                        </a:solidFill>
                        <a:latin typeface="Gill Sans"/>
                        <a:ea typeface="Gill Sans"/>
                        <a:cs typeface="Gill Sans"/>
                      </a:endParaRPr>
                    </a:p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&lt;/</a:t>
                      </a: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h#&gt;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Used within the body of the document to define headings with # = 1 (largest) through </a:t>
                      </a:r>
                      <a:r>
                        <a:rPr sz="3200" dirty="0" smtClean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6</a:t>
                      </a:r>
                      <a:r>
                        <a:rPr lang="en-US" sz="3200" dirty="0" smtClean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 inside &lt;body&gt;</a:t>
                      </a:r>
                      <a:endParaRPr sz="3200" dirty="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&lt;p</a:t>
                      </a: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&gt;…</a:t>
                      </a:r>
                      <a:endParaRPr lang="en-US" sz="3200" b="1" dirty="0" smtClean="0">
                        <a:solidFill>
                          <a:srgbClr val="800020"/>
                        </a:solidFill>
                        <a:latin typeface="Gill Sans"/>
                        <a:ea typeface="Gill Sans"/>
                        <a:cs typeface="Gill Sans"/>
                      </a:endParaRPr>
                    </a:p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 dirty="0" smtClean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&lt;/</a:t>
                      </a:r>
                      <a:r>
                        <a:rPr sz="3200" b="1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p&gt;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Tag to start a new </a:t>
                      </a:r>
                      <a:r>
                        <a:rPr sz="3200" dirty="0" smtClean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paragraph</a:t>
                      </a:r>
                      <a:r>
                        <a:rPr lang="en-US" sz="3200" dirty="0" smtClean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 inside &lt;body&gt;</a:t>
                      </a:r>
                      <a:endParaRPr sz="3200" dirty="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1F2EB"/>
                    </a:solidFill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&lt;!-- --&gt;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1F2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Tag to add comments to the HTML document. Comments are not displayed in the </a:t>
                      </a:r>
                      <a:r>
                        <a:rPr sz="3200" dirty="0" smtClean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browser</a:t>
                      </a:r>
                      <a:r>
                        <a:rPr lang="en-US" sz="3200" dirty="0" smtClean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.</a:t>
                      </a:r>
                      <a:endParaRPr sz="3200" dirty="0">
                        <a:solidFill>
                          <a:srgbClr val="00008B"/>
                        </a:solidFill>
                        <a:latin typeface="Gill Sans"/>
                        <a:ea typeface="Gill Sans"/>
                        <a:cs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1F2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7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&lt;!DOCTYPE&gt; </a:t>
            </a:r>
            <a:r>
              <a:rPr lang="en-US" dirty="0"/>
              <a:t>declaration is not an HTML tag; it is an instruction to the web browser about </a:t>
            </a:r>
            <a:r>
              <a:rPr lang="en-US" dirty="0" smtClean="0"/>
              <a:t>what </a:t>
            </a:r>
            <a:r>
              <a:rPr lang="en-US" dirty="0"/>
              <a:t>version of HTML the page is written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HTML5</a:t>
            </a:r>
          </a:p>
          <a:p>
            <a:pPr marL="0" indent="0" algn="ctr">
              <a:buNone/>
            </a:pPr>
            <a:r>
              <a:rPr lang="en-US" dirty="0"/>
              <a:t>&lt;!DOCTYPE html</a:t>
            </a:r>
            <a:r>
              <a:rPr lang="en-US" dirty="0" smtClean="0"/>
              <a:t>&gt;</a:t>
            </a:r>
          </a:p>
          <a:p>
            <a:r>
              <a:rPr lang="en-US" dirty="0"/>
              <a:t>HTML 4.01 Strict</a:t>
            </a:r>
          </a:p>
          <a:p>
            <a:pPr marL="0" indent="0" algn="ctr">
              <a:buNone/>
            </a:pPr>
            <a:r>
              <a:rPr lang="en-US" dirty="0"/>
              <a:t>&lt;!DOCTYPE HTML PUBLIC "-//W3C//DTD HTML 4.01//EN" "http://www.w3.org/TR/html4/</a:t>
            </a:r>
            <a:r>
              <a:rPr lang="en-US" dirty="0" err="1"/>
              <a:t>strict.dtd</a:t>
            </a:r>
            <a:r>
              <a:rPr lang="en-US" dirty="0"/>
              <a:t>"&gt;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&gt; </a:t>
            </a:r>
            <a:r>
              <a:rPr lang="en-US" dirty="0" smtClean="0">
                <a:sym typeface="Wingdings"/>
              </a:rPr>
              <a:t> &lt;html&gt;  &lt;head&gt;  &lt;body&gt;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459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 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>
                <a:solidFill>
                  <a:schemeClr val="accent2"/>
                </a:solidFill>
              </a:rPr>
              <a:t>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&lt;head&gt;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&lt;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title&gt;Title of the document&lt;/title&gt;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&lt;/head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&lt;body&gt;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The </a:t>
            </a:r>
            <a:r>
              <a:rPr lang="en-US" dirty="0">
                <a:solidFill>
                  <a:srgbClr val="0070C0"/>
                </a:solidFill>
              </a:rPr>
              <a:t>content of the document......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&lt;/body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&lt;/html&gt;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596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1972</TotalTime>
  <Words>2602</Words>
  <Application>Microsoft Macintosh PowerPoint</Application>
  <PresentationFormat>Custom</PresentationFormat>
  <Paragraphs>433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Avenir Roman</vt:lpstr>
      <vt:lpstr>Calibri</vt:lpstr>
      <vt:lpstr>Cambria</vt:lpstr>
      <vt:lpstr>Gill Sans</vt:lpstr>
      <vt:lpstr>Gill Sans SemiBold</vt:lpstr>
      <vt:lpstr>Helvetica</vt:lpstr>
      <vt:lpstr>Helvetica Light</vt:lpstr>
      <vt:lpstr>Mangal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Basic Internet Protocols</vt:lpstr>
      <vt:lpstr>HTML</vt:lpstr>
      <vt:lpstr>Designing a webpage</vt:lpstr>
      <vt:lpstr>the HTML document</vt:lpstr>
      <vt:lpstr>HTML tags</vt:lpstr>
      <vt:lpstr>Required tags per html page</vt:lpstr>
      <vt:lpstr>Order is important</vt:lpstr>
      <vt:lpstr>Sample Page</vt:lpstr>
      <vt:lpstr>&lt;!-- COMMENTS --&gt;</vt:lpstr>
      <vt:lpstr>How do you view your files?</vt:lpstr>
      <vt:lpstr>How do you get your files to remote server?</vt:lpstr>
      <vt:lpstr>User permissions</vt:lpstr>
      <vt:lpstr>Handout-1</vt:lpstr>
      <vt:lpstr>Attributes</vt:lpstr>
      <vt:lpstr>To quote or not to quote</vt:lpstr>
      <vt:lpstr>&lt;body&gt; attributes</vt:lpstr>
      <vt:lpstr>Background image</vt:lpstr>
      <vt:lpstr>Text color</vt:lpstr>
      <vt:lpstr>Font color</vt:lpstr>
      <vt:lpstr>Handout-2</vt:lpstr>
      <vt:lpstr>Font attributes</vt:lpstr>
      <vt:lpstr>Escape Sequences</vt:lpstr>
      <vt:lpstr>Additional formatting tags</vt:lpstr>
      <vt:lpstr>Additional formatting tags</vt:lpstr>
      <vt:lpstr>Additional formatting tags</vt:lpstr>
      <vt:lpstr>Additional formatting tags</vt:lpstr>
      <vt:lpstr>Overlapping Tags</vt:lpstr>
      <vt:lpstr>Linking</vt:lpstr>
      <vt:lpstr>Linking</vt:lpstr>
      <vt:lpstr>Linking</vt:lpstr>
      <vt:lpstr>Linking</vt:lpstr>
      <vt:lpstr>Images</vt:lpstr>
      <vt:lpstr>Images</vt:lpstr>
      <vt:lpstr>Images</vt:lpstr>
      <vt:lpstr>Handout-3</vt:lpstr>
      <vt:lpstr>acknowledgment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Mahender Mandala</cp:lastModifiedBy>
  <cp:revision>120</cp:revision>
  <dcterms:modified xsi:type="dcterms:W3CDTF">2017-10-24T13:06:41Z</dcterms:modified>
</cp:coreProperties>
</file>