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32918400" cy="219456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18" autoAdjust="0"/>
    <p:restoredTop sz="86409" autoAdjust="0"/>
  </p:normalViewPr>
  <p:slideViewPr>
    <p:cSldViewPr snapToGrid="0">
      <p:cViewPr varScale="1">
        <p:scale>
          <a:sx n="27" d="100"/>
          <a:sy n="27" d="100"/>
        </p:scale>
        <p:origin x="1666" y="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660400"/>
            <a:ext cx="23317200" cy="1676360"/>
          </a:xfrm>
        </p:spPr>
        <p:txBody>
          <a:bodyPr/>
          <a:lstStyle/>
          <a:p>
            <a:r>
              <a:rPr lang="en-US"/>
              <a:t>Click to edit Master title style</a:t>
            </a:r>
          </a:p>
        </p:txBody>
      </p:sp>
      <p:sp>
        <p:nvSpPr>
          <p:cNvPr id="31" name="Text Placeholder 6"/>
          <p:cNvSpPr>
            <a:spLocks noGrp="1"/>
          </p:cNvSpPr>
          <p:nvPr>
            <p:ph type="body" sz="quarter" idx="36"/>
          </p:nvPr>
        </p:nvSpPr>
        <p:spPr bwMode="auto">
          <a:xfrm>
            <a:off x="4800600" y="2392402"/>
            <a:ext cx="23317200" cy="553998"/>
          </a:xfrm>
        </p:spPr>
        <p:txBody>
          <a:bodyPr>
            <a:noAutofit/>
          </a:bodyPr>
          <a:lstStyle>
            <a:lvl1pPr marL="0" indent="0">
              <a:spcBef>
                <a:spcPts val="0"/>
              </a:spcBef>
              <a:buNone/>
              <a:defRPr sz="1600">
                <a:solidFill>
                  <a:schemeClr val="bg1"/>
                </a:solidFill>
              </a:defRPr>
            </a:lvl1pPr>
            <a:lvl2pPr marL="0" indent="0">
              <a:spcBef>
                <a:spcPts val="0"/>
              </a:spcBef>
              <a:buNone/>
              <a:defRPr sz="1600">
                <a:solidFill>
                  <a:schemeClr val="bg1"/>
                </a:solidFill>
              </a:defRPr>
            </a:lvl2pPr>
            <a:lvl3pPr marL="0" indent="0">
              <a:spcBef>
                <a:spcPts val="0"/>
              </a:spcBef>
              <a:buNone/>
              <a:defRPr sz="1600">
                <a:solidFill>
                  <a:schemeClr val="bg1"/>
                </a:solidFill>
              </a:defRPr>
            </a:lvl3pPr>
            <a:lvl4pPr marL="0" indent="0">
              <a:spcBef>
                <a:spcPts val="0"/>
              </a:spcBef>
              <a:buNone/>
              <a:defRPr sz="1600">
                <a:solidFill>
                  <a:schemeClr val="bg1"/>
                </a:solidFill>
              </a:defRPr>
            </a:lvl4pPr>
            <a:lvl5pPr marL="0" indent="0">
              <a:spcBef>
                <a:spcPts val="0"/>
              </a:spcBef>
              <a:buNone/>
              <a:defRPr sz="1600">
                <a:solidFill>
                  <a:schemeClr val="bg1"/>
                </a:solidFill>
              </a:defRPr>
            </a:lvl5pPr>
            <a:lvl6pPr marL="0" indent="0">
              <a:spcBef>
                <a:spcPts val="0"/>
              </a:spcBef>
              <a:buNone/>
              <a:defRPr sz="1600">
                <a:solidFill>
                  <a:schemeClr val="bg1"/>
                </a:solidFill>
              </a:defRPr>
            </a:lvl6pPr>
            <a:lvl7pPr marL="0" indent="0">
              <a:spcBef>
                <a:spcPts val="0"/>
              </a:spcBef>
              <a:buNone/>
              <a:defRPr sz="1600">
                <a:solidFill>
                  <a:schemeClr val="bg1"/>
                </a:solidFill>
              </a:defRPr>
            </a:lvl7pPr>
            <a:lvl8pPr marL="0" indent="0">
              <a:spcBef>
                <a:spcPts val="0"/>
              </a:spcBef>
              <a:buNone/>
              <a:defRPr sz="1600">
                <a:solidFill>
                  <a:schemeClr val="bg1"/>
                </a:solidFill>
              </a:defRPr>
            </a:lvl8pPr>
            <a:lvl9pPr marL="0" indent="0">
              <a:spcBef>
                <a:spcPts val="0"/>
              </a:spcBef>
              <a:buNone/>
              <a:defRPr sz="16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857250" y="3901440"/>
            <a:ext cx="9601200" cy="812800"/>
          </a:xfrm>
          <a:prstGeom prst="round1Rect">
            <a:avLst/>
          </a:prstGeom>
          <a:solidFill>
            <a:schemeClr val="accent2"/>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857250" y="4714240"/>
            <a:ext cx="9601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857250" y="10021824"/>
            <a:ext cx="9601200" cy="812800"/>
          </a:xfrm>
          <a:prstGeom prst="round1Rect">
            <a:avLst/>
          </a:prstGeom>
          <a:solidFill>
            <a:schemeClr val="accent3"/>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57250" y="10834624"/>
            <a:ext cx="9601200" cy="605877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57250" y="17221200"/>
            <a:ext cx="9601200" cy="812800"/>
          </a:xfrm>
          <a:prstGeom prst="round1Rect">
            <a:avLst/>
          </a:prstGeom>
          <a:solidFill>
            <a:schemeClr val="accent4"/>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5725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658600" y="3901440"/>
            <a:ext cx="9601200" cy="812800"/>
          </a:xfrm>
          <a:prstGeom prst="round1Rect">
            <a:avLst/>
          </a:prstGeom>
          <a:solidFill>
            <a:schemeClr val="accent5"/>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658600" y="4714240"/>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1658600" y="7965440"/>
            <a:ext cx="9601200" cy="4114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1658600" y="15646400"/>
            <a:ext cx="9601200" cy="11684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1658600" y="1722120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65860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2425660" y="390144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2425660" y="4714240"/>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2425660" y="10558272"/>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2425660" y="17221200"/>
            <a:ext cx="9601200" cy="812800"/>
          </a:xfrm>
          <a:prstGeom prst="round1Rect">
            <a:avLst/>
          </a:prstGeom>
          <a:solidFill>
            <a:schemeClr val="accent1"/>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242566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32918400" y="1701799"/>
            <a:ext cx="9335453"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lstStyle/>
          <a:p>
            <a:pPr lvl="0">
              <a:spcBef>
                <a:spcPts val="800"/>
              </a:spcBef>
            </a:pPr>
            <a:r>
              <a:rPr sz="6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800"/>
              </a:spcBef>
            </a:pPr>
            <a:r>
              <a:rPr lang="en-US" sz="44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00"/>
              </a:spcBef>
            </a:pPr>
            <a:endParaRPr sz="4000" dirty="0">
              <a:solidFill>
                <a:prstClr val="white">
                  <a:lumMod val="50000"/>
                </a:prstClr>
              </a:solidFill>
              <a:latin typeface="Calibri Light" panose="020F0302020204030204" pitchFamily="34" charset="0"/>
              <a:cs typeface="Calibri" panose="020F0502020204030204" pitchFamily="34" charset="0"/>
            </a:endParaRPr>
          </a:p>
          <a:p>
            <a:pPr lvl="0">
              <a:spcBef>
                <a:spcPts val="800"/>
              </a:spcBef>
            </a:pPr>
            <a:r>
              <a:rPr sz="5867"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800"/>
              </a:spcBef>
            </a:pPr>
            <a:r>
              <a:rPr sz="44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400" dirty="0">
                <a:solidFill>
                  <a:prstClr val="white">
                    <a:lumMod val="50000"/>
                  </a:prstClr>
                </a:solidFill>
                <a:latin typeface="Calibri Light" panose="020F0302020204030204" pitchFamily="34" charset="0"/>
                <a:cs typeface="Calibri" panose="020F0502020204030204" pitchFamily="34" charset="0"/>
              </a:rPr>
              <a:t>poster </a:t>
            </a:r>
            <a:r>
              <a:rPr sz="4400" dirty="0">
                <a:solidFill>
                  <a:prstClr val="white">
                    <a:lumMod val="50000"/>
                  </a:prstClr>
                </a:solidFill>
                <a:latin typeface="Calibri Light" panose="020F0302020204030204" pitchFamily="34" charset="0"/>
                <a:cs typeface="Calibri" panose="020F0502020204030204" pitchFamily="34" charset="0"/>
              </a:rPr>
              <a:t>are formatted for you. </a:t>
            </a:r>
            <a:r>
              <a:rPr lang="en-US" sz="4400" dirty="0">
                <a:solidFill>
                  <a:prstClr val="white">
                    <a:lumMod val="50000"/>
                  </a:prstClr>
                </a:solidFill>
                <a:latin typeface="Calibri Light" panose="020F0302020204030204" pitchFamily="34" charset="0"/>
                <a:cs typeface="Calibri" panose="020F0502020204030204" pitchFamily="34" charset="0"/>
              </a:rPr>
              <a:t>Type</a:t>
            </a:r>
            <a:r>
              <a:rPr lang="en-US" sz="44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4400" dirty="0">
                <a:solidFill>
                  <a:prstClr val="white">
                    <a:lumMod val="50000"/>
                  </a:prstClr>
                </a:solidFill>
                <a:latin typeface="Calibri Light" panose="020F0302020204030204" pitchFamily="34" charset="0"/>
                <a:cs typeface="Calibri" panose="020F0502020204030204" pitchFamily="34" charset="0"/>
              </a:rPr>
              <a:t>to add text, or c</a:t>
            </a:r>
            <a:r>
              <a:rPr lang="en-US" sz="44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600"/>
              </a:spcBef>
            </a:pPr>
            <a:r>
              <a:rPr lang="en-US" sz="4400" dirty="0">
                <a:solidFill>
                  <a:prstClr val="white">
                    <a:lumMod val="50000"/>
                  </a:prstClr>
                </a:solidFill>
                <a:latin typeface="Calibri Light" panose="020F0302020204030204" pitchFamily="34" charset="0"/>
                <a:cs typeface="Calibri" panose="020F0502020204030204" pitchFamily="34" charset="0"/>
              </a:rPr>
              <a:t>T</a:t>
            </a:r>
            <a:r>
              <a:rPr sz="44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400" dirty="0">
                <a:solidFill>
                  <a:prstClr val="white">
                    <a:lumMod val="50000"/>
                  </a:prstClr>
                </a:solidFill>
                <a:latin typeface="Calibri Light" panose="020F0302020204030204" pitchFamily="34" charset="0"/>
                <a:cs typeface="Calibri" panose="020F0502020204030204" pitchFamily="34" charset="0"/>
              </a:rPr>
              <a:t>content</a:t>
            </a:r>
            <a:r>
              <a:rPr sz="44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400" dirty="0">
                <a:solidFill>
                  <a:prstClr val="white">
                    <a:lumMod val="50000"/>
                  </a:prstClr>
                </a:solidFill>
                <a:latin typeface="Calibri Light" panose="020F0302020204030204" pitchFamily="34" charset="0"/>
                <a:cs typeface="Calibri" panose="020F0502020204030204" pitchFamily="34" charset="0"/>
              </a:rPr>
              <a:t>right-</a:t>
            </a:r>
            <a:r>
              <a:rPr sz="4400" dirty="0">
                <a:solidFill>
                  <a:prstClr val="white">
                    <a:lumMod val="50000"/>
                  </a:prstClr>
                </a:solidFill>
                <a:latin typeface="Calibri Light" panose="020F0302020204030204" pitchFamily="34" charset="0"/>
                <a:cs typeface="Calibri" panose="020F0502020204030204" pitchFamily="34" charset="0"/>
              </a:rPr>
              <a:t>click a picture</a:t>
            </a:r>
            <a:r>
              <a:rPr lang="en-US" sz="44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4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400" dirty="0">
                <a:solidFill>
                  <a:prstClr val="white">
                    <a:lumMod val="50000"/>
                  </a:prstClr>
                </a:solidFill>
                <a:latin typeface="Calibri Light" panose="020F0302020204030204" pitchFamily="34" charset="0"/>
                <a:cs typeface="Calibri" panose="020F0502020204030204" pitchFamily="34" charset="0"/>
              </a:rPr>
              <a:t>esize</a:t>
            </a:r>
            <a:r>
              <a:rPr lang="en-US" sz="44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44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3352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 name="Title Placeholder 1"/>
          <p:cNvSpPr>
            <a:spLocks noGrp="1"/>
          </p:cNvSpPr>
          <p:nvPr>
            <p:ph type="title"/>
          </p:nvPr>
        </p:nvSpPr>
        <p:spPr bwMode="auto">
          <a:xfrm>
            <a:off x="4800600" y="660400"/>
            <a:ext cx="23317200" cy="16763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0600" y="4013200"/>
            <a:ext cx="23317200" cy="157530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4/1/2018</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926226" rtl="0" eaLnBrk="1" latinLnBrk="0" hangingPunct="1">
        <a:lnSpc>
          <a:spcPct val="90000"/>
        </a:lnSpc>
        <a:spcBef>
          <a:spcPct val="0"/>
        </a:spcBef>
        <a:buNone/>
        <a:defRPr sz="5867" b="1" kern="1200">
          <a:solidFill>
            <a:schemeClr val="bg1"/>
          </a:solidFill>
          <a:latin typeface="+mj-lt"/>
          <a:ea typeface="+mj-ea"/>
          <a:cs typeface="+mj-cs"/>
        </a:defRPr>
      </a:lvl1pPr>
    </p:titleStyle>
    <p:body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226" rtl="0" eaLnBrk="1" latinLnBrk="0" hangingPunct="1">
        <a:defRPr sz="5760" kern="1200">
          <a:solidFill>
            <a:schemeClr val="tx1"/>
          </a:solidFill>
          <a:latin typeface="+mn-lt"/>
          <a:ea typeface="+mn-ea"/>
          <a:cs typeface="+mn-cs"/>
        </a:defRPr>
      </a:lvl1pPr>
      <a:lvl2pPr marL="1463113" algn="l" defTabSz="2926226" rtl="0" eaLnBrk="1" latinLnBrk="0" hangingPunct="1">
        <a:defRPr sz="5760" kern="1200">
          <a:solidFill>
            <a:schemeClr val="tx1"/>
          </a:solidFill>
          <a:latin typeface="+mn-lt"/>
          <a:ea typeface="+mn-ea"/>
          <a:cs typeface="+mn-cs"/>
        </a:defRPr>
      </a:lvl2pPr>
      <a:lvl3pPr marL="2926226" algn="l" defTabSz="2926226" rtl="0" eaLnBrk="1" latinLnBrk="0" hangingPunct="1">
        <a:defRPr sz="5760" kern="1200">
          <a:solidFill>
            <a:schemeClr val="tx1"/>
          </a:solidFill>
          <a:latin typeface="+mn-lt"/>
          <a:ea typeface="+mn-ea"/>
          <a:cs typeface="+mn-cs"/>
        </a:defRPr>
      </a:lvl3pPr>
      <a:lvl4pPr marL="4389339" algn="l" defTabSz="2926226" rtl="0" eaLnBrk="1" latinLnBrk="0" hangingPunct="1">
        <a:defRPr sz="5760" kern="1200">
          <a:solidFill>
            <a:schemeClr val="tx1"/>
          </a:solidFill>
          <a:latin typeface="+mn-lt"/>
          <a:ea typeface="+mn-ea"/>
          <a:cs typeface="+mn-cs"/>
        </a:defRPr>
      </a:lvl4pPr>
      <a:lvl5pPr marL="5852453" algn="l" defTabSz="2926226" rtl="0" eaLnBrk="1" latinLnBrk="0" hangingPunct="1">
        <a:defRPr sz="5760" kern="1200">
          <a:solidFill>
            <a:schemeClr val="tx1"/>
          </a:solidFill>
          <a:latin typeface="+mn-lt"/>
          <a:ea typeface="+mn-ea"/>
          <a:cs typeface="+mn-cs"/>
        </a:defRPr>
      </a:lvl5pPr>
      <a:lvl6pPr marL="7315566" algn="l" defTabSz="2926226" rtl="0" eaLnBrk="1" latinLnBrk="0" hangingPunct="1">
        <a:defRPr sz="5760" kern="1200">
          <a:solidFill>
            <a:schemeClr val="tx1"/>
          </a:solidFill>
          <a:latin typeface="+mn-lt"/>
          <a:ea typeface="+mn-ea"/>
          <a:cs typeface="+mn-cs"/>
        </a:defRPr>
      </a:lvl6pPr>
      <a:lvl7pPr marL="8778679" algn="l" defTabSz="2926226" rtl="0" eaLnBrk="1" latinLnBrk="0" hangingPunct="1">
        <a:defRPr sz="5760" kern="1200">
          <a:solidFill>
            <a:schemeClr val="tx1"/>
          </a:solidFill>
          <a:latin typeface="+mn-lt"/>
          <a:ea typeface="+mn-ea"/>
          <a:cs typeface="+mn-cs"/>
        </a:defRPr>
      </a:lvl7pPr>
      <a:lvl8pPr marL="10241792" algn="l" defTabSz="2926226" rtl="0" eaLnBrk="1" latinLnBrk="0" hangingPunct="1">
        <a:defRPr sz="5760" kern="1200">
          <a:solidFill>
            <a:schemeClr val="tx1"/>
          </a:solidFill>
          <a:latin typeface="+mn-lt"/>
          <a:ea typeface="+mn-ea"/>
          <a:cs typeface="+mn-cs"/>
        </a:defRPr>
      </a:lvl8pPr>
      <a:lvl9pPr marL="11704905" algn="l" defTabSz="2926226" rtl="0" eaLnBrk="1" latinLnBrk="0" hangingPunct="1">
        <a:defRPr sz="5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912"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aep65@pitt.edu" TargetMode="External"/><Relationship Id="rId7" Type="http://schemas.openxmlformats.org/officeDocument/2006/relationships/image" Target="../media/image4.png"/><Relationship Id="rId2" Type="http://schemas.openxmlformats.org/officeDocument/2006/relationships/hyperlink" Target="mailto:cdc77@pitt.edu"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gif"/><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82392" y="205727"/>
            <a:ext cx="26998258" cy="1676360"/>
          </a:xfrm>
        </p:spPr>
        <p:txBody>
          <a:bodyPr>
            <a:noAutofit/>
          </a:bodyPr>
          <a:lstStyle/>
          <a:p>
            <a:pPr algn="ctr"/>
            <a:r>
              <a:rPr lang="en-US" sz="5400" dirty="0">
                <a:cs typeface="Times New Roman" panose="02020603050405020304" pitchFamily="18" charset="0"/>
              </a:rPr>
              <a:t>The Potential of Gallium-nitride as an Alternate Semiconductor in Transistors</a:t>
            </a:r>
          </a:p>
        </p:txBody>
      </p:sp>
      <p:sp>
        <p:nvSpPr>
          <p:cNvPr id="23" name="Text Placeholder 22"/>
          <p:cNvSpPr>
            <a:spLocks noGrp="1"/>
          </p:cNvSpPr>
          <p:nvPr>
            <p:ph type="body" sz="quarter" idx="36"/>
          </p:nvPr>
        </p:nvSpPr>
        <p:spPr>
          <a:xfrm>
            <a:off x="4822921" y="2159505"/>
            <a:ext cx="23317200" cy="553998"/>
          </a:xfrm>
        </p:spPr>
        <p:txBody>
          <a:bodyPr/>
          <a:lstStyle/>
          <a:p>
            <a:pPr algn="ctr"/>
            <a:r>
              <a:rPr lang="en-US" sz="3600" dirty="0" err="1">
                <a:latin typeface="+mj-lt"/>
                <a:cs typeface="Times New Roman" panose="02020603050405020304" pitchFamily="18" charset="0"/>
              </a:rPr>
              <a:t>Claibourne</a:t>
            </a:r>
            <a:r>
              <a:rPr lang="en-US" sz="3600" dirty="0">
                <a:latin typeface="+mj-lt"/>
                <a:cs typeface="Times New Roman" panose="02020603050405020304" pitchFamily="18" charset="0"/>
              </a:rPr>
              <a:t> Countess, </a:t>
            </a:r>
            <a:r>
              <a:rPr lang="en-US" sz="3600" dirty="0">
                <a:latin typeface="+mj-lt"/>
                <a:cs typeface="Times New Roman" panose="02020603050405020304" pitchFamily="18" charset="0"/>
                <a:hlinkClick r:id="rId2"/>
              </a:rPr>
              <a:t>cdc77@pitt.edu</a:t>
            </a:r>
            <a:r>
              <a:rPr lang="en-US" sz="3600" dirty="0">
                <a:latin typeface="+mj-lt"/>
                <a:cs typeface="Times New Roman" panose="02020603050405020304" pitchFamily="18" charset="0"/>
              </a:rPr>
              <a:t>, Avery Peiffer, </a:t>
            </a:r>
            <a:r>
              <a:rPr lang="en-US" sz="3600" dirty="0">
                <a:latin typeface="+mj-lt"/>
                <a:cs typeface="Times New Roman" panose="02020603050405020304" pitchFamily="18" charset="0"/>
                <a:hlinkClick r:id="rId3"/>
              </a:rPr>
              <a:t>aep65@pitt.edu</a:t>
            </a:r>
            <a:endParaRPr lang="en-US" sz="3600" dirty="0">
              <a:latin typeface="+mj-lt"/>
              <a:cs typeface="Times New Roman" panose="02020603050405020304" pitchFamily="18" charset="0"/>
            </a:endParaRPr>
          </a:p>
          <a:p>
            <a:pPr algn="ctr"/>
            <a:endParaRPr lang="en-US" sz="2800" dirty="0">
              <a:latin typeface="+mj-lt"/>
              <a:cs typeface="Times New Roman" panose="02020603050405020304" pitchFamily="18" charset="0"/>
            </a:endParaRPr>
          </a:p>
          <a:p>
            <a:endParaRPr lang="en-US" dirty="0"/>
          </a:p>
        </p:txBody>
      </p:sp>
      <p:sp>
        <p:nvSpPr>
          <p:cNvPr id="5" name="Text Placeholder 4"/>
          <p:cNvSpPr>
            <a:spLocks noGrp="1"/>
          </p:cNvSpPr>
          <p:nvPr>
            <p:ph type="body" sz="quarter" idx="13"/>
          </p:nvPr>
        </p:nvSpPr>
        <p:spPr>
          <a:xfrm>
            <a:off x="1038839" y="4006610"/>
            <a:ext cx="10022451" cy="830997"/>
          </a:xfrm>
          <a:solidFill>
            <a:schemeClr val="tx2">
              <a:lumMod val="50000"/>
            </a:schemeClr>
          </a:solidFill>
        </p:spPr>
        <p:txBody>
          <a:bodyPr/>
          <a:lstStyle/>
          <a:p>
            <a:r>
              <a:rPr lang="en-US" dirty="0"/>
              <a:t>The need for new transistors</a:t>
            </a:r>
          </a:p>
        </p:txBody>
      </p:sp>
      <p:sp>
        <p:nvSpPr>
          <p:cNvPr id="11" name="Content Placeholder 10"/>
          <p:cNvSpPr>
            <a:spLocks noGrp="1"/>
          </p:cNvSpPr>
          <p:nvPr>
            <p:ph sz="quarter" idx="24"/>
          </p:nvPr>
        </p:nvSpPr>
        <p:spPr>
          <a:xfrm>
            <a:off x="1069420" y="4860665"/>
            <a:ext cx="9952128" cy="4572000"/>
          </a:xfrm>
          <a:noFill/>
        </p:spPr>
        <p:txBody>
          <a:bodyPr>
            <a:noAutofit/>
          </a:bodyPr>
          <a:lstStyle/>
          <a:p>
            <a:pPr marL="0" indent="0">
              <a:buNone/>
            </a:pPr>
            <a:r>
              <a:rPr lang="en-US" sz="2600" dirty="0"/>
              <a:t>Silicon transistors have decreased in size since their invention in 1958, from 1-5 centimeters to 5-7 nanometers. Though this represents an increase in computing power to seemingly-infinite levels, silicon transistors can not be decreased in size any further. At sizes of around 14 nanometers, the transistors are subject to the unpredictability of quantum physics, meaning they can no longer be improved upon. </a:t>
            </a:r>
          </a:p>
        </p:txBody>
      </p:sp>
      <p:sp>
        <p:nvSpPr>
          <p:cNvPr id="9" name="Text Placeholder 8"/>
          <p:cNvSpPr>
            <a:spLocks noGrp="1"/>
          </p:cNvSpPr>
          <p:nvPr>
            <p:ph type="body" sz="quarter" idx="21"/>
          </p:nvPr>
        </p:nvSpPr>
        <p:spPr>
          <a:xfrm>
            <a:off x="11677643" y="4006610"/>
            <a:ext cx="9751146" cy="812800"/>
          </a:xfrm>
          <a:solidFill>
            <a:schemeClr val="tx2">
              <a:lumMod val="75000"/>
            </a:schemeClr>
          </a:solidFill>
        </p:spPr>
        <p:txBody>
          <a:bodyPr/>
          <a:lstStyle/>
          <a:p>
            <a:r>
              <a:rPr lang="en-US" dirty="0"/>
              <a:t>Gallium-nitride transistors</a:t>
            </a:r>
          </a:p>
        </p:txBody>
      </p:sp>
      <p:sp>
        <p:nvSpPr>
          <p:cNvPr id="14" name="Content Placeholder 13"/>
          <p:cNvSpPr>
            <a:spLocks noGrp="1"/>
          </p:cNvSpPr>
          <p:nvPr>
            <p:ph sz="quarter" idx="27"/>
          </p:nvPr>
        </p:nvSpPr>
        <p:spPr>
          <a:xfrm>
            <a:off x="11709227" y="4837606"/>
            <a:ext cx="9506283" cy="3048000"/>
          </a:xfrm>
        </p:spPr>
        <p:txBody>
          <a:bodyPr>
            <a:noAutofit/>
          </a:bodyPr>
          <a:lstStyle/>
          <a:p>
            <a:pPr marL="0" indent="0">
              <a:buNone/>
            </a:pPr>
            <a:r>
              <a:rPr lang="en-US" sz="2600" dirty="0"/>
              <a:t>Gallium-nitride (</a:t>
            </a:r>
            <a:r>
              <a:rPr lang="en-US" sz="2600" dirty="0" err="1"/>
              <a:t>GaN</a:t>
            </a:r>
            <a:r>
              <a:rPr lang="en-US" sz="2600" dirty="0"/>
              <a:t>) is a semiconductor that can also be used for transistors</a:t>
            </a:r>
            <a:r>
              <a:rPr lang="en-US" sz="2600" baseline="0" dirty="0"/>
              <a:t>. </a:t>
            </a:r>
            <a:r>
              <a:rPr lang="en-US" sz="2600" baseline="0" dirty="0" err="1"/>
              <a:t>GaN</a:t>
            </a:r>
            <a:r>
              <a:rPr lang="en-US" sz="2600" baseline="0" dirty="0"/>
              <a:t> transistors can be made smaller than silicon and can perform computations ten</a:t>
            </a:r>
            <a:r>
              <a:rPr lang="en-US" sz="2600" dirty="0"/>
              <a:t> times faster</a:t>
            </a:r>
            <a:r>
              <a:rPr lang="en-US" sz="2600" baseline="0" dirty="0"/>
              <a:t>. They have additionally been shown to be more efficient than silicon, with the ability to reduce the energy consumption</a:t>
            </a:r>
            <a:r>
              <a:rPr lang="en-US" sz="2600" dirty="0"/>
              <a:t> of a large-scale device by up to 20% if they are fully implemented.</a:t>
            </a:r>
          </a:p>
        </p:txBody>
      </p:sp>
      <p:sp>
        <p:nvSpPr>
          <p:cNvPr id="16" name="Text Placeholder 15"/>
          <p:cNvSpPr>
            <a:spLocks noGrp="1"/>
          </p:cNvSpPr>
          <p:nvPr>
            <p:ph type="body" sz="quarter" idx="29"/>
          </p:nvPr>
        </p:nvSpPr>
        <p:spPr>
          <a:xfrm>
            <a:off x="22017934" y="3996001"/>
            <a:ext cx="9987585" cy="821899"/>
          </a:xfrm>
          <a:solidFill>
            <a:schemeClr val="accent3">
              <a:lumMod val="60000"/>
              <a:lumOff val="40000"/>
            </a:schemeClr>
          </a:solidFill>
        </p:spPr>
        <p:txBody>
          <a:bodyPr/>
          <a:lstStyle/>
          <a:p>
            <a:r>
              <a:rPr lang="en-US" dirty="0"/>
              <a:t>Current applications</a:t>
            </a:r>
          </a:p>
        </p:txBody>
      </p:sp>
      <p:sp>
        <p:nvSpPr>
          <p:cNvPr id="17" name="Content Placeholder 16"/>
          <p:cNvSpPr>
            <a:spLocks noGrp="1"/>
          </p:cNvSpPr>
          <p:nvPr>
            <p:ph sz="quarter" idx="30"/>
          </p:nvPr>
        </p:nvSpPr>
        <p:spPr>
          <a:xfrm>
            <a:off x="22017934" y="4779142"/>
            <a:ext cx="4018935" cy="3048000"/>
          </a:xfrm>
        </p:spPr>
        <p:txBody>
          <a:bodyPr>
            <a:noAutofit/>
          </a:bodyPr>
          <a:lstStyle/>
          <a:p>
            <a:r>
              <a:rPr lang="en-US" sz="2600" dirty="0"/>
              <a:t>Efficient Power Conversion Corporation (EPC): Using superior speed of </a:t>
            </a:r>
            <a:r>
              <a:rPr lang="en-US" sz="2600" dirty="0" err="1"/>
              <a:t>GaN</a:t>
            </a:r>
            <a:r>
              <a:rPr lang="en-US" sz="2600" dirty="0"/>
              <a:t> transistors to improve laser diodes in LiDAR systems for self-driving cars (right) </a:t>
            </a:r>
          </a:p>
          <a:p>
            <a:r>
              <a:rPr lang="en-US" sz="2600" dirty="0"/>
              <a:t>Mouser Electronics: Utilizing </a:t>
            </a:r>
            <a:r>
              <a:rPr lang="en-US" sz="2600" dirty="0" err="1"/>
              <a:t>GaN</a:t>
            </a:r>
            <a:r>
              <a:rPr lang="en-US" sz="2600" dirty="0"/>
              <a:t> transistors in infrastructure, defense, and aerospace applications such as radar, electronic warfare, communications, and navigation</a:t>
            </a:r>
          </a:p>
          <a:p>
            <a:r>
              <a:rPr lang="en-US" sz="2600" dirty="0"/>
              <a:t>Cambridge Electronics, Inc.: Fabricating own </a:t>
            </a:r>
            <a:r>
              <a:rPr lang="en-US" sz="2600" dirty="0" err="1"/>
              <a:t>GaN</a:t>
            </a:r>
            <a:r>
              <a:rPr lang="en-US" sz="2600" dirty="0"/>
              <a:t> transistors and power electronics circuits; developed 1.5 cubic inch laptop power adapter, the smallest ever made (right)</a:t>
            </a:r>
          </a:p>
        </p:txBody>
      </p:sp>
      <p:sp>
        <p:nvSpPr>
          <p:cNvPr id="18" name="Text Placeholder 17"/>
          <p:cNvSpPr>
            <a:spLocks noGrp="1"/>
          </p:cNvSpPr>
          <p:nvPr>
            <p:ph type="body" sz="quarter" idx="31"/>
          </p:nvPr>
        </p:nvSpPr>
        <p:spPr>
          <a:xfrm>
            <a:off x="11677643" y="15345205"/>
            <a:ext cx="9751145" cy="821899"/>
          </a:xfrm>
        </p:spPr>
        <p:txBody>
          <a:bodyPr/>
          <a:lstStyle/>
          <a:p>
            <a:r>
              <a:rPr lang="en-US" dirty="0"/>
              <a:t>Primary limitations</a:t>
            </a:r>
          </a:p>
        </p:txBody>
      </p:sp>
      <p:sp>
        <p:nvSpPr>
          <p:cNvPr id="21" name="Text Placeholder 20"/>
          <p:cNvSpPr>
            <a:spLocks noGrp="1"/>
          </p:cNvSpPr>
          <p:nvPr>
            <p:ph type="body" sz="quarter" idx="34"/>
          </p:nvPr>
        </p:nvSpPr>
        <p:spPr>
          <a:xfrm>
            <a:off x="22017934" y="15634360"/>
            <a:ext cx="10102224" cy="821899"/>
          </a:xfrm>
        </p:spPr>
        <p:txBody>
          <a:bodyPr/>
          <a:lstStyle/>
          <a:p>
            <a:r>
              <a:rPr lang="en-US"/>
              <a:t>conclusion</a:t>
            </a:r>
            <a:endParaRPr lang="en-US" dirty="0"/>
          </a:p>
        </p:txBody>
      </p:sp>
      <p:sp>
        <p:nvSpPr>
          <p:cNvPr id="22" name="Content Placeholder 21"/>
          <p:cNvSpPr>
            <a:spLocks noGrp="1"/>
          </p:cNvSpPr>
          <p:nvPr>
            <p:ph sz="quarter" idx="35"/>
          </p:nvPr>
        </p:nvSpPr>
        <p:spPr>
          <a:xfrm>
            <a:off x="22017934" y="16456259"/>
            <a:ext cx="9601200" cy="3048000"/>
          </a:xfrm>
        </p:spPr>
        <p:txBody>
          <a:bodyPr>
            <a:noAutofit/>
          </a:bodyPr>
          <a:lstStyle/>
          <a:p>
            <a:pPr marL="0" indent="0">
              <a:buNone/>
            </a:pPr>
            <a:r>
              <a:rPr lang="en-US" sz="2600" dirty="0"/>
              <a:t>Gallium-nitride transistors possess great potential to replace silicon in devices ranging from consumer electronics to complex power electronics systems. It is clear that demand for increased computing power will continue to exist. Likewise, it is evident that silicon cannot maintain its status as the standard for transistors indefinitely. However, </a:t>
            </a:r>
            <a:r>
              <a:rPr lang="en-US" sz="2600" dirty="0" err="1"/>
              <a:t>GaN</a:t>
            </a:r>
            <a:r>
              <a:rPr lang="en-US" sz="2600" dirty="0"/>
              <a:t> transistors can not currently satisfy this demand due to the relative difficulty of ensuring a reliable and affordable supply. Ultimately, the significant amount of research concerned with perfecting gallium-nitride transistors suggests they could be integrated into mainstream electronic devices in the coming decades.</a:t>
            </a:r>
          </a:p>
        </p:txBody>
      </p:sp>
      <p:pic>
        <p:nvPicPr>
          <p:cNvPr id="20" name="Picture 19">
            <a:extLst>
              <a:ext uri="{FF2B5EF4-FFF2-40B4-BE49-F238E27FC236}">
                <a16:creationId xmlns:a16="http://schemas.microsoft.com/office/drawing/2014/main" id="{66619649-5A96-4518-92BA-E53AA35AA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467" y="7626943"/>
            <a:ext cx="3795275" cy="4759855"/>
          </a:xfrm>
          <a:prstGeom prst="rect">
            <a:avLst/>
          </a:prstGeom>
        </p:spPr>
      </p:pic>
      <p:sp>
        <p:nvSpPr>
          <p:cNvPr id="29" name="Text Placeholder 15">
            <a:extLst>
              <a:ext uri="{FF2B5EF4-FFF2-40B4-BE49-F238E27FC236}">
                <a16:creationId xmlns:a16="http://schemas.microsoft.com/office/drawing/2014/main" id="{4B4BA5DA-90BD-4E6A-B246-E8F4EBB38CF7}"/>
              </a:ext>
            </a:extLst>
          </p:cNvPr>
          <p:cNvSpPr txBox="1">
            <a:spLocks/>
          </p:cNvSpPr>
          <p:nvPr/>
        </p:nvSpPr>
        <p:spPr>
          <a:xfrm>
            <a:off x="1036208" y="17451433"/>
            <a:ext cx="10173392" cy="873840"/>
          </a:xfrm>
          <a:prstGeom prst="round1Rect">
            <a:avLst/>
          </a:prstGeom>
          <a:solidFill>
            <a:srgbClr val="347841"/>
          </a:solidFill>
        </p:spPr>
        <p:txBody>
          <a:bodyPr vert="horz" lIns="365760" tIns="45720" rIns="91440" bIns="45720" rtlCol="0" anchor="ctr">
            <a:noAutofit/>
          </a:bodyPr>
          <a:lstStyle>
            <a:lvl1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1pPr>
            <a:lvl2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2pPr>
            <a:lvl3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3pPr>
            <a:lvl4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4pPr>
            <a:lvl5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5pPr>
            <a:lvl6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6pPr>
            <a:lvl7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7pPr>
            <a:lvl8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8pPr>
            <a:lvl9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9pPr>
          </a:lstStyle>
          <a:p>
            <a:r>
              <a:rPr lang="en-US" dirty="0"/>
              <a:t>How many transistors?</a:t>
            </a:r>
          </a:p>
        </p:txBody>
      </p:sp>
      <p:sp>
        <p:nvSpPr>
          <p:cNvPr id="26" name="TextBox 25">
            <a:extLst>
              <a:ext uri="{FF2B5EF4-FFF2-40B4-BE49-F238E27FC236}">
                <a16:creationId xmlns:a16="http://schemas.microsoft.com/office/drawing/2014/main" id="{6FF17AF2-9795-455A-B2C7-78BCA4820812}"/>
              </a:ext>
            </a:extLst>
          </p:cNvPr>
          <p:cNvSpPr txBox="1"/>
          <p:nvPr/>
        </p:nvSpPr>
        <p:spPr>
          <a:xfrm>
            <a:off x="1069151" y="18457819"/>
            <a:ext cx="9601200" cy="2092881"/>
          </a:xfrm>
          <a:prstGeom prst="rect">
            <a:avLst/>
          </a:prstGeom>
          <a:noFill/>
          <a:effectLst>
            <a:softEdge rad="0"/>
          </a:effectLst>
        </p:spPr>
        <p:txBody>
          <a:bodyPr wrap="square" lIns="365760" rtlCol="0">
            <a:spAutoFit/>
          </a:bodyPr>
          <a:lstStyle/>
          <a:p>
            <a:r>
              <a:rPr lang="en-US" sz="2600" dirty="0"/>
              <a:t>1954 First Transistor Computer: 700</a:t>
            </a:r>
          </a:p>
          <a:p>
            <a:r>
              <a:rPr lang="en-US" sz="2600" dirty="0"/>
              <a:t>1969 Apollo 11 Guidance Computer: 10,000</a:t>
            </a:r>
          </a:p>
          <a:p>
            <a:r>
              <a:rPr lang="en-US" sz="2600" dirty="0"/>
              <a:t>1996 IBM Deep Blue Chess Computer: 15,000,000</a:t>
            </a:r>
          </a:p>
          <a:p>
            <a:r>
              <a:rPr lang="en-US" sz="2600" dirty="0"/>
              <a:t>2014 iPhone 6/6S: 2,000,000,000</a:t>
            </a:r>
          </a:p>
          <a:p>
            <a:r>
              <a:rPr lang="en-US" sz="2600" dirty="0"/>
              <a:t>2018 iPhone X: 4,300,000,000</a:t>
            </a:r>
          </a:p>
        </p:txBody>
      </p:sp>
      <p:pic>
        <p:nvPicPr>
          <p:cNvPr id="34" name="Picture 33">
            <a:extLst>
              <a:ext uri="{FF2B5EF4-FFF2-40B4-BE49-F238E27FC236}">
                <a16:creationId xmlns:a16="http://schemas.microsoft.com/office/drawing/2014/main" id="{2604BDEB-5D49-4D91-8D41-1E49FA9C30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2342" y="7379588"/>
            <a:ext cx="6274360" cy="3527007"/>
          </a:xfrm>
          <a:prstGeom prst="rect">
            <a:avLst/>
          </a:prstGeom>
        </p:spPr>
      </p:pic>
      <p:graphicFrame>
        <p:nvGraphicFramePr>
          <p:cNvPr id="6" name="Table 5">
            <a:extLst>
              <a:ext uri="{FF2B5EF4-FFF2-40B4-BE49-F238E27FC236}">
                <a16:creationId xmlns:a16="http://schemas.microsoft.com/office/drawing/2014/main" id="{A173B73E-9168-4E59-9661-029E92C0713D}"/>
              </a:ext>
            </a:extLst>
          </p:cNvPr>
          <p:cNvGraphicFramePr>
            <a:graphicFrameLocks noGrp="1"/>
          </p:cNvGraphicFramePr>
          <p:nvPr>
            <p:extLst>
              <p:ext uri="{D42A27DB-BD31-4B8C-83A1-F6EECF244321}">
                <p14:modId xmlns:p14="http://schemas.microsoft.com/office/powerpoint/2010/main" val="2612266500"/>
              </p:ext>
            </p:extLst>
          </p:nvPr>
        </p:nvGraphicFramePr>
        <p:xfrm>
          <a:off x="11691254" y="16167104"/>
          <a:ext cx="9723921" cy="5146889"/>
        </p:xfrm>
        <a:graphic>
          <a:graphicData uri="http://schemas.openxmlformats.org/drawingml/2006/table">
            <a:tbl>
              <a:tblPr firstRow="1" bandRow="1">
                <a:tableStyleId>{3B4B98B0-60AC-42C2-AFA5-B58CD77FA1E5}</a:tableStyleId>
              </a:tblPr>
              <a:tblGrid>
                <a:gridCol w="3241307">
                  <a:extLst>
                    <a:ext uri="{9D8B030D-6E8A-4147-A177-3AD203B41FA5}">
                      <a16:colId xmlns:a16="http://schemas.microsoft.com/office/drawing/2014/main" val="4173129667"/>
                    </a:ext>
                  </a:extLst>
                </a:gridCol>
                <a:gridCol w="3241307">
                  <a:extLst>
                    <a:ext uri="{9D8B030D-6E8A-4147-A177-3AD203B41FA5}">
                      <a16:colId xmlns:a16="http://schemas.microsoft.com/office/drawing/2014/main" val="2143628953"/>
                    </a:ext>
                  </a:extLst>
                </a:gridCol>
                <a:gridCol w="3241307">
                  <a:extLst>
                    <a:ext uri="{9D8B030D-6E8A-4147-A177-3AD203B41FA5}">
                      <a16:colId xmlns:a16="http://schemas.microsoft.com/office/drawing/2014/main" val="2651040108"/>
                    </a:ext>
                  </a:extLst>
                </a:gridCol>
              </a:tblGrid>
              <a:tr h="598258">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Silicon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Gallium-nitride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8922206"/>
                  </a:ext>
                </a:extLst>
              </a:tr>
              <a:tr h="3193352">
                <a:tc>
                  <a:txBody>
                    <a:bodyPr/>
                    <a:lstStyle/>
                    <a:p>
                      <a:r>
                        <a:rPr lang="en-US" sz="2400" b="1" dirty="0"/>
                        <a:t>Availability and Production</a:t>
                      </a:r>
                    </a:p>
                    <a:p>
                      <a:endParaRPr lang="en-US" sz="2400" b="1" dirty="0"/>
                    </a:p>
                    <a:p>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Tx/>
                        <a:buChar char="-"/>
                      </a:pPr>
                      <a:r>
                        <a:rPr lang="en-US" sz="2400" dirty="0"/>
                        <a:t>Second-most abundant element in Earth’s crust (28%)</a:t>
                      </a:r>
                    </a:p>
                    <a:p>
                      <a:pPr marL="342900" indent="-342900">
                        <a:buFontTx/>
                        <a:buChar char="-"/>
                      </a:pPr>
                      <a:r>
                        <a:rPr lang="en-US" sz="2400" dirty="0"/>
                        <a:t>Refinement</a:t>
                      </a:r>
                      <a:r>
                        <a:rPr lang="en-US" sz="2400" baseline="0" dirty="0"/>
                        <a:t> processes are extremely efficient, taking only 30 hours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Tx/>
                        <a:buChar char="-"/>
                      </a:pPr>
                      <a:r>
                        <a:rPr lang="en-US" sz="2400" dirty="0"/>
                        <a:t>Not a naturally occurring compound</a:t>
                      </a:r>
                      <a:endParaRPr lang="en-US" sz="2400" baseline="0" dirty="0"/>
                    </a:p>
                    <a:p>
                      <a:pPr marL="342900" indent="-342900">
                        <a:buFontTx/>
                        <a:buChar char="-"/>
                      </a:pPr>
                      <a:r>
                        <a:rPr lang="en-US" sz="2400" baseline="0" dirty="0"/>
                        <a:t>Most effective fabrication process takes weeks to create quality crystals</a:t>
                      </a:r>
                    </a:p>
                    <a:p>
                      <a:pPr marL="342900" indent="-342900">
                        <a:buFontTx/>
                        <a:buChar char="-"/>
                      </a:pP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404243"/>
                  </a:ext>
                </a:extLst>
              </a:tr>
              <a:tr h="1355279">
                <a:tc>
                  <a:txBody>
                    <a:bodyPr/>
                    <a:lstStyle/>
                    <a:p>
                      <a:r>
                        <a:rPr lang="en-US" sz="2400" b="1" dirty="0"/>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$370/crystal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$5000/crystal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558567"/>
                  </a:ext>
                </a:extLst>
              </a:tr>
            </a:tbl>
          </a:graphicData>
        </a:graphic>
      </p:graphicFrame>
      <p:pic>
        <p:nvPicPr>
          <p:cNvPr id="8" name="Picture 7">
            <a:extLst>
              <a:ext uri="{FF2B5EF4-FFF2-40B4-BE49-F238E27FC236}">
                <a16:creationId xmlns:a16="http://schemas.microsoft.com/office/drawing/2014/main" id="{8FEB7E62-F2D4-4462-8328-D83164F8C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42065" y="4957856"/>
            <a:ext cx="5163454" cy="3293022"/>
          </a:xfrm>
          <a:prstGeom prst="rect">
            <a:avLst/>
          </a:prstGeom>
        </p:spPr>
      </p:pic>
      <p:sp>
        <p:nvSpPr>
          <p:cNvPr id="25" name="Text Placeholder 15">
            <a:extLst>
              <a:ext uri="{FF2B5EF4-FFF2-40B4-BE49-F238E27FC236}">
                <a16:creationId xmlns:a16="http://schemas.microsoft.com/office/drawing/2014/main" id="{0849F7AA-F539-48B5-A2DF-F43C6BF43951}"/>
              </a:ext>
            </a:extLst>
          </p:cNvPr>
          <p:cNvSpPr txBox="1">
            <a:spLocks/>
          </p:cNvSpPr>
          <p:nvPr/>
        </p:nvSpPr>
        <p:spPr>
          <a:xfrm>
            <a:off x="1036208" y="13294963"/>
            <a:ext cx="10173392" cy="877576"/>
          </a:xfrm>
          <a:prstGeom prst="round1Rect">
            <a:avLst/>
          </a:prstGeom>
          <a:solidFill>
            <a:schemeClr val="tx1">
              <a:lumMod val="50000"/>
              <a:lumOff val="50000"/>
            </a:schemeClr>
          </a:solidFill>
        </p:spPr>
        <p:txBody>
          <a:bodyPr vert="horz" lIns="365760" tIns="45720" rIns="91440" bIns="45720" rtlCol="0" anchor="ctr">
            <a:noAutofit/>
          </a:bodyPr>
          <a:lstStyle>
            <a:lvl1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1pPr>
            <a:lvl2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2pPr>
            <a:lvl3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3pPr>
            <a:lvl4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4pPr>
            <a:lvl5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5pPr>
            <a:lvl6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6pPr>
            <a:lvl7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7pPr>
            <a:lvl8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8pPr>
            <a:lvl9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9pPr>
          </a:lstStyle>
          <a:p>
            <a:r>
              <a:rPr lang="en-US" dirty="0"/>
              <a:t>How transistors work</a:t>
            </a:r>
          </a:p>
        </p:txBody>
      </p:sp>
      <p:sp>
        <p:nvSpPr>
          <p:cNvPr id="13" name="TextBox 12">
            <a:extLst>
              <a:ext uri="{FF2B5EF4-FFF2-40B4-BE49-F238E27FC236}">
                <a16:creationId xmlns:a16="http://schemas.microsoft.com/office/drawing/2014/main" id="{406D9300-9005-462A-BC82-1384125A092A}"/>
              </a:ext>
            </a:extLst>
          </p:cNvPr>
          <p:cNvSpPr txBox="1"/>
          <p:nvPr/>
        </p:nvSpPr>
        <p:spPr>
          <a:xfrm>
            <a:off x="1069151" y="14271000"/>
            <a:ext cx="10173392" cy="2893100"/>
          </a:xfrm>
          <a:prstGeom prst="rect">
            <a:avLst/>
          </a:prstGeom>
          <a:noFill/>
        </p:spPr>
        <p:txBody>
          <a:bodyPr wrap="square" lIns="365760" rtlCol="0">
            <a:spAutoFit/>
          </a:bodyPr>
          <a:lstStyle/>
          <a:p>
            <a:r>
              <a:rPr lang="en-US" sz="2600" dirty="0"/>
              <a:t>A transistor is a device with three terminals: the base, collector, and emitter (pictured above). Each terminal is made from a semiconductor, an element that has a conductivity between that of a conductor and an insulator. The semiconductor is treated with foreign elements such that if a voltage is supplied between the base and the emitter, current will easily flow from the emitter to the collector, or vice versa. In effect, the transistor controls the flow of electricity in a circuit.</a:t>
            </a:r>
          </a:p>
        </p:txBody>
      </p:sp>
      <p:pic>
        <p:nvPicPr>
          <p:cNvPr id="35" name="Picture 34">
            <a:extLst>
              <a:ext uri="{FF2B5EF4-FFF2-40B4-BE49-F238E27FC236}">
                <a16:creationId xmlns:a16="http://schemas.microsoft.com/office/drawing/2014/main" id="{3B5FD970-50C3-48E6-89C6-7FA2BD6535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2257" y="7862942"/>
            <a:ext cx="3795276" cy="3795276"/>
          </a:xfrm>
          <a:prstGeom prst="rect">
            <a:avLst/>
          </a:prstGeom>
        </p:spPr>
      </p:pic>
      <p:pic>
        <p:nvPicPr>
          <p:cNvPr id="39" name="Picture 38">
            <a:extLst>
              <a:ext uri="{FF2B5EF4-FFF2-40B4-BE49-F238E27FC236}">
                <a16:creationId xmlns:a16="http://schemas.microsoft.com/office/drawing/2014/main" id="{DF039F65-C753-4B2D-8A7B-0FBEF43A33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15769" y="7945399"/>
            <a:ext cx="3710117" cy="3710117"/>
          </a:xfrm>
          <a:prstGeom prst="rect">
            <a:avLst/>
          </a:prstGeom>
        </p:spPr>
      </p:pic>
      <p:sp>
        <p:nvSpPr>
          <p:cNvPr id="40" name="TextBox 39">
            <a:extLst>
              <a:ext uri="{FF2B5EF4-FFF2-40B4-BE49-F238E27FC236}">
                <a16:creationId xmlns:a16="http://schemas.microsoft.com/office/drawing/2014/main" id="{1D95E8A1-2A1A-4C23-A6DD-5C4A9C41D311}"/>
              </a:ext>
            </a:extLst>
          </p:cNvPr>
          <p:cNvSpPr txBox="1"/>
          <p:nvPr/>
        </p:nvSpPr>
        <p:spPr>
          <a:xfrm>
            <a:off x="1069151" y="11502629"/>
            <a:ext cx="5600677" cy="830997"/>
          </a:xfrm>
          <a:prstGeom prst="rect">
            <a:avLst/>
          </a:prstGeom>
          <a:noFill/>
        </p:spPr>
        <p:txBody>
          <a:bodyPr wrap="square" rtlCol="0">
            <a:spAutoFit/>
          </a:bodyPr>
          <a:lstStyle/>
          <a:p>
            <a:pPr algn="ctr"/>
            <a:r>
              <a:rPr lang="en-US" sz="2400" b="1" dirty="0"/>
              <a:t>The two traditional configurations of transistors (above)</a:t>
            </a:r>
          </a:p>
        </p:txBody>
      </p:sp>
      <p:sp>
        <p:nvSpPr>
          <p:cNvPr id="41" name="TextBox 40">
            <a:extLst>
              <a:ext uri="{FF2B5EF4-FFF2-40B4-BE49-F238E27FC236}">
                <a16:creationId xmlns:a16="http://schemas.microsoft.com/office/drawing/2014/main" id="{1395C9D2-E4D3-431B-BBE0-558AFC31BB77}"/>
              </a:ext>
            </a:extLst>
          </p:cNvPr>
          <p:cNvSpPr txBox="1"/>
          <p:nvPr/>
        </p:nvSpPr>
        <p:spPr>
          <a:xfrm>
            <a:off x="7425886" y="12310355"/>
            <a:ext cx="4226435" cy="830997"/>
          </a:xfrm>
          <a:prstGeom prst="rect">
            <a:avLst/>
          </a:prstGeom>
          <a:noFill/>
        </p:spPr>
        <p:txBody>
          <a:bodyPr wrap="square" rtlCol="0">
            <a:spAutoFit/>
          </a:bodyPr>
          <a:lstStyle/>
          <a:p>
            <a:pPr algn="ctr"/>
            <a:r>
              <a:rPr lang="en-US" sz="2400" b="1" dirty="0"/>
              <a:t>Transistor size over the past two decades (above)</a:t>
            </a:r>
          </a:p>
        </p:txBody>
      </p:sp>
      <p:sp>
        <p:nvSpPr>
          <p:cNvPr id="42" name="TextBox 41">
            <a:extLst>
              <a:ext uri="{FF2B5EF4-FFF2-40B4-BE49-F238E27FC236}">
                <a16:creationId xmlns:a16="http://schemas.microsoft.com/office/drawing/2014/main" id="{429CFF1A-B753-4D04-9591-0DD9A137F43D}"/>
              </a:ext>
            </a:extLst>
          </p:cNvPr>
          <p:cNvSpPr txBox="1"/>
          <p:nvPr/>
        </p:nvSpPr>
        <p:spPr>
          <a:xfrm>
            <a:off x="11732817" y="8274525"/>
            <a:ext cx="4163938" cy="1200329"/>
          </a:xfrm>
          <a:prstGeom prst="rect">
            <a:avLst/>
          </a:prstGeom>
          <a:noFill/>
        </p:spPr>
        <p:txBody>
          <a:bodyPr wrap="square" rtlCol="0">
            <a:spAutoFit/>
          </a:bodyPr>
          <a:lstStyle/>
          <a:p>
            <a:pPr algn="ctr"/>
            <a:r>
              <a:rPr lang="en-US" sz="2400" b="1" dirty="0"/>
              <a:t>Efficiency comparison of silicon and gallium-nitride transistors (right)</a:t>
            </a:r>
          </a:p>
        </p:txBody>
      </p:sp>
      <p:pic>
        <p:nvPicPr>
          <p:cNvPr id="44" name="Picture 43">
            <a:extLst>
              <a:ext uri="{FF2B5EF4-FFF2-40B4-BE49-F238E27FC236}">
                <a16:creationId xmlns:a16="http://schemas.microsoft.com/office/drawing/2014/main" id="{DA7BFDF3-CA78-4A89-A76F-18B23130CB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79259" y="10556582"/>
            <a:ext cx="5290511" cy="3527007"/>
          </a:xfrm>
          <a:prstGeom prst="rect">
            <a:avLst/>
          </a:prstGeom>
        </p:spPr>
      </p:pic>
      <p:sp>
        <p:nvSpPr>
          <p:cNvPr id="45" name="TextBox 44">
            <a:extLst>
              <a:ext uri="{FF2B5EF4-FFF2-40B4-BE49-F238E27FC236}">
                <a16:creationId xmlns:a16="http://schemas.microsoft.com/office/drawing/2014/main" id="{FDEE2497-A3D0-4E47-B7BD-37004640C0E5}"/>
              </a:ext>
            </a:extLst>
          </p:cNvPr>
          <p:cNvSpPr txBox="1"/>
          <p:nvPr/>
        </p:nvSpPr>
        <p:spPr>
          <a:xfrm>
            <a:off x="26842065" y="8250878"/>
            <a:ext cx="5219085" cy="2308324"/>
          </a:xfrm>
          <a:prstGeom prst="rect">
            <a:avLst/>
          </a:prstGeom>
          <a:noFill/>
        </p:spPr>
        <p:txBody>
          <a:bodyPr wrap="square" rtlCol="0">
            <a:spAutoFit/>
          </a:bodyPr>
          <a:lstStyle/>
          <a:p>
            <a:r>
              <a:rPr lang="en-US" sz="2400" b="1" dirty="0"/>
              <a:t>Visualization of EPC’s LiDAR technology with the use of </a:t>
            </a:r>
            <a:r>
              <a:rPr lang="en-US" sz="2400" b="1" dirty="0" err="1"/>
              <a:t>GaN</a:t>
            </a:r>
            <a:r>
              <a:rPr lang="en-US" sz="2400" b="1" dirty="0"/>
              <a:t> transistors (above)</a:t>
            </a:r>
          </a:p>
          <a:p>
            <a:endParaRPr lang="en-US" sz="2400" b="1" dirty="0"/>
          </a:p>
          <a:p>
            <a:endParaRPr lang="en-US" sz="2400" b="1" dirty="0"/>
          </a:p>
          <a:p>
            <a:r>
              <a:rPr lang="en-US" sz="2400" b="1" dirty="0"/>
              <a:t>Laptop power adapter designed by Cambridge Electronics, Inc. (below)</a:t>
            </a:r>
          </a:p>
        </p:txBody>
      </p:sp>
      <p:sp>
        <p:nvSpPr>
          <p:cNvPr id="46" name="Text Placeholder 15">
            <a:extLst>
              <a:ext uri="{FF2B5EF4-FFF2-40B4-BE49-F238E27FC236}">
                <a16:creationId xmlns:a16="http://schemas.microsoft.com/office/drawing/2014/main" id="{324296FA-57EE-43C8-9DEA-F21FF08B5BF2}"/>
              </a:ext>
            </a:extLst>
          </p:cNvPr>
          <p:cNvSpPr txBox="1">
            <a:spLocks/>
          </p:cNvSpPr>
          <p:nvPr/>
        </p:nvSpPr>
        <p:spPr>
          <a:xfrm>
            <a:off x="11732817" y="11018888"/>
            <a:ext cx="9751146" cy="821899"/>
          </a:xfrm>
          <a:prstGeom prst="round1Rect">
            <a:avLst/>
          </a:prstGeom>
          <a:solidFill>
            <a:schemeClr val="tx1">
              <a:lumMod val="90000"/>
              <a:lumOff val="10000"/>
            </a:schemeClr>
          </a:solidFill>
        </p:spPr>
        <p:txBody>
          <a:bodyPr vert="horz" lIns="365760" tIns="45720" rIns="91440" bIns="45720" rtlCol="0" anchor="ctr">
            <a:noAutofit/>
          </a:bodyPr>
          <a:lstStyle>
            <a:lvl1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1pPr>
            <a:lvl2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2pPr>
            <a:lvl3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3pPr>
            <a:lvl4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4pPr>
            <a:lvl5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5pPr>
            <a:lvl6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6pPr>
            <a:lvl7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7pPr>
            <a:lvl8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8pPr>
            <a:lvl9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9pPr>
          </a:lstStyle>
          <a:p>
            <a:r>
              <a:rPr lang="en-US" dirty="0"/>
              <a:t>Notable research</a:t>
            </a:r>
          </a:p>
        </p:txBody>
      </p:sp>
      <p:sp>
        <p:nvSpPr>
          <p:cNvPr id="47" name="TextBox 46">
            <a:extLst>
              <a:ext uri="{FF2B5EF4-FFF2-40B4-BE49-F238E27FC236}">
                <a16:creationId xmlns:a16="http://schemas.microsoft.com/office/drawing/2014/main" id="{0E6122CF-5E18-41CF-89CA-370930F9511F}"/>
              </a:ext>
            </a:extLst>
          </p:cNvPr>
          <p:cNvSpPr txBox="1"/>
          <p:nvPr/>
        </p:nvSpPr>
        <p:spPr>
          <a:xfrm>
            <a:off x="11709227" y="11840787"/>
            <a:ext cx="9544587" cy="4093428"/>
          </a:xfrm>
          <a:prstGeom prst="rect">
            <a:avLst/>
          </a:prstGeom>
          <a:noFill/>
        </p:spPr>
        <p:txBody>
          <a:bodyPr wrap="square" lIns="365760" rtlCol="0">
            <a:spAutoFit/>
          </a:bodyPr>
          <a:lstStyle/>
          <a:p>
            <a:r>
              <a:rPr lang="en-US" sz="2600" dirty="0"/>
              <a:t>(2015) </a:t>
            </a:r>
            <a:r>
              <a:rPr lang="en-US" sz="2600" i="1" dirty="0"/>
              <a:t>United States Department of Energy</a:t>
            </a:r>
          </a:p>
          <a:p>
            <a:pPr marL="457200" indent="-457200">
              <a:buFontTx/>
              <a:buChar char="-"/>
            </a:pPr>
            <a:r>
              <a:rPr lang="en-US" sz="2600" dirty="0"/>
              <a:t>Used half of a $140,000,000 research institute to research the potential of </a:t>
            </a:r>
            <a:r>
              <a:rPr lang="en-US" sz="2600" dirty="0" err="1"/>
              <a:t>GaN</a:t>
            </a:r>
            <a:r>
              <a:rPr lang="en-US" sz="2600" dirty="0"/>
              <a:t> to reduce energy consumption</a:t>
            </a:r>
          </a:p>
          <a:p>
            <a:r>
              <a:rPr lang="en-US" sz="2600" dirty="0"/>
              <a:t>(2016) </a:t>
            </a:r>
            <a:r>
              <a:rPr lang="en-US" sz="2600" i="1" dirty="0"/>
              <a:t>Semiconductor Science and Technology</a:t>
            </a:r>
          </a:p>
          <a:p>
            <a:pPr marL="457200" indent="-457200">
              <a:buFontTx/>
              <a:buChar char="-"/>
            </a:pPr>
            <a:r>
              <a:rPr lang="en-US" sz="2600" dirty="0"/>
              <a:t>Showed that combining two most </a:t>
            </a:r>
            <a:r>
              <a:rPr lang="en-US" sz="2600"/>
              <a:t>popular crystal growth </a:t>
            </a:r>
            <a:r>
              <a:rPr lang="en-US" sz="2600" dirty="0"/>
              <a:t>processes can increase the efficiency of crystal production</a:t>
            </a:r>
          </a:p>
          <a:p>
            <a:pPr marL="457200" indent="-457200">
              <a:buFontTx/>
              <a:buChar char="-"/>
            </a:pPr>
            <a:r>
              <a:rPr lang="en-US" sz="2600" dirty="0"/>
              <a:t>Assessed merits and drawbacks of each growth process to provide a realistic outlook for the future of crystal growth</a:t>
            </a:r>
          </a:p>
          <a:p>
            <a:pPr marL="457200" indent="-457200">
              <a:buFontTx/>
              <a:buChar char="-"/>
            </a:pPr>
            <a:endParaRPr lang="en-US" sz="2600" dirty="0"/>
          </a:p>
          <a:p>
            <a:r>
              <a:rPr lang="en-US" sz="2600" dirty="0"/>
              <a:t> </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1">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B0F0"/>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documentManagement/types"/>
    <ds:schemaRef ds:uri="4873beb7-5857-4685-be1f-d57550cc96cc"/>
    <ds:schemaRef ds:uri="http://purl.org/dc/dcmitype/"/>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tf04001551</Template>
  <TotalTime>0</TotalTime>
  <Words>661</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Medical Poster</vt:lpstr>
      <vt:lpstr>The Potential of Gallium-nitride as an Alternate Semiconductor in Transistors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2018-03-13T20:45:36Z</dcterms:created>
  <dcterms:modified xsi:type="dcterms:W3CDTF">2018-04-01T22:28:14Z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