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64" r:id="rId5"/>
    <p:sldId id="317" r:id="rId6"/>
    <p:sldId id="314" r:id="rId7"/>
    <p:sldId id="315" r:id="rId8"/>
    <p:sldId id="318" r:id="rId9"/>
    <p:sldId id="316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4000" dirty="0"/>
              <a:t>Deep Reinforcement Learning for 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048" y="4224862"/>
            <a:ext cx="8652788" cy="4572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Thanh </a:t>
            </a:r>
            <a:r>
              <a:rPr lang="en-US" dirty="0" err="1"/>
              <a:t>Thi</a:t>
            </a:r>
            <a:r>
              <a:rPr lang="en-US" dirty="0"/>
              <a:t> Nguyen and Vijay </a:t>
            </a:r>
            <a:r>
              <a:rPr lang="en-US" dirty="0" err="1"/>
              <a:t>Janapa</a:t>
            </a:r>
            <a:r>
              <a:rPr lang="en-US" dirty="0"/>
              <a:t> </a:t>
            </a:r>
            <a:r>
              <a:rPr lang="en-US" dirty="0" err="1"/>
              <a:t>Reddi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i="1" dirty="0"/>
              <a:t>IEEE Transactions on Neural Networks and Learning Systems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DA82-1D58-4C5E-94D7-B7017DA8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11B3-2135-408D-B47B-8BD2000B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value-based and policy-gradient methods that mitigate the disadvantages of each</a:t>
            </a:r>
          </a:p>
          <a:p>
            <a:r>
              <a:rPr lang="en-US" dirty="0"/>
              <a:t>The actor attempts to learn a policy by receiving feedback from the critic</a:t>
            </a:r>
          </a:p>
          <a:p>
            <a:pPr lvl="1"/>
            <a:r>
              <a:rPr lang="en-US" dirty="0"/>
              <a:t>Iterative process that helps the actor improve its strategy and converge to an optimal policy</a:t>
            </a:r>
          </a:p>
          <a:p>
            <a:r>
              <a:rPr lang="en-US" dirty="0"/>
              <a:t>Often performs better than value-based or policy-gradient methods</a:t>
            </a:r>
          </a:p>
          <a:p>
            <a:r>
              <a:rPr lang="en-US" dirty="0"/>
              <a:t>Several approaches, such as A3C – has a hierarchy of master learning agent and </a:t>
            </a:r>
          </a:p>
          <a:p>
            <a:pPr marL="274320" lvl="1" indent="0">
              <a:buNone/>
            </a:pPr>
            <a:r>
              <a:rPr lang="en-US" sz="1500" dirty="0"/>
              <a:t>individual learners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7A420-677B-43D1-A14D-F97C2EA6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56" y="3221763"/>
            <a:ext cx="2387529" cy="25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7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2862-2CAA-44D4-A8BA-879F7868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 </a:t>
            </a:r>
            <a:r>
              <a:rPr lang="en-US"/>
              <a:t>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900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009-543A-46F6-9F17-4BEA9711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 Security Methods for Cyber-physical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69FC-98EC-42A1-95DE-56106F6C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Cyber-physical system (CPS): mechanism controlled by algorithms with internet integration</a:t>
            </a:r>
          </a:p>
          <a:p>
            <a:pPr lvl="1"/>
            <a:r>
              <a:rPr lang="en-US" dirty="0"/>
              <a:t>Widely vulnerable to cyber attacks</a:t>
            </a:r>
          </a:p>
          <a:p>
            <a:pPr lvl="1"/>
            <a:r>
              <a:rPr lang="en-US" dirty="0"/>
              <a:t>2015: Phishing attack led to the control system of a German steel mill being hacked; led to partial plant shutdown</a:t>
            </a:r>
          </a:p>
          <a:p>
            <a:r>
              <a:rPr lang="en-US" dirty="0"/>
              <a:t>CPS defense problem modeled as two-player zero-sum game</a:t>
            </a:r>
          </a:p>
          <a:p>
            <a:pPr lvl="1"/>
            <a:r>
              <a:rPr lang="en-US" dirty="0"/>
              <a:t>Defender is represented by actor-critic DRL algorithm</a:t>
            </a:r>
          </a:p>
          <a:p>
            <a:pPr lvl="1"/>
            <a:r>
              <a:rPr lang="en-US" dirty="0"/>
              <a:t>Feng &amp; Xu [85] showed a method that can learn an optimal strategy to defend CPS</a:t>
            </a:r>
          </a:p>
          <a:p>
            <a:r>
              <a:rPr lang="en-US" dirty="0"/>
              <a:t>In autonomous vehicles (AVs), attackers can get control of AVs by manipulating sensory data; AV must defend against it [89]</a:t>
            </a:r>
          </a:p>
          <a:p>
            <a:pPr lvl="1"/>
            <a:r>
              <a:rPr lang="en-US" dirty="0"/>
              <a:t>Car following model [90]: A defender car closely follows another car, which tries to mislead the following vehicle (architecture below)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5F15C-9D84-4EEE-B039-3E74F842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601" y="4878641"/>
            <a:ext cx="2546798" cy="14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EC15-3506-4A58-B733-A3B2603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 for 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4F73-4C6F-4614-B3EF-F152D18F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Intrusion Detection System (IDS): Monitor activity and report any abnormal or malicious activity</a:t>
            </a:r>
          </a:p>
          <a:p>
            <a:pPr lvl="1"/>
            <a:r>
              <a:rPr lang="en-US" dirty="0"/>
              <a:t>Host-based IDS analyzes host computer’s files</a:t>
            </a:r>
          </a:p>
          <a:p>
            <a:pPr lvl="1"/>
            <a:r>
              <a:rPr lang="en-US" dirty="0"/>
              <a:t>Network-based IDS collects transmitting packets in network and examines traffic data (easier to implement, more power)</a:t>
            </a:r>
          </a:p>
          <a:p>
            <a:pPr lvl="1"/>
            <a:endParaRPr lang="en-US" dirty="0"/>
          </a:p>
          <a:p>
            <a:r>
              <a:rPr lang="en-US" dirty="0"/>
              <a:t>Two common detection systems</a:t>
            </a:r>
          </a:p>
          <a:p>
            <a:pPr lvl="1"/>
            <a:r>
              <a:rPr lang="en-US" dirty="0"/>
              <a:t>Signature detection: storing patterns of known attacks and comparing possible attacks to those in the database</a:t>
            </a:r>
          </a:p>
          <a:p>
            <a:pPr lvl="1"/>
            <a:r>
              <a:rPr lang="en-US" dirty="0"/>
              <a:t>Anomaly detection: observes system’s normal behaviors and alerts administrator if any activities are found that deviate</a:t>
            </a:r>
          </a:p>
          <a:p>
            <a:pPr lvl="1"/>
            <a:endParaRPr lang="en-US" dirty="0"/>
          </a:p>
          <a:p>
            <a:r>
              <a:rPr lang="en-US" dirty="0"/>
              <a:t>[120] introduced IDS system for wireless sensor networks based on a </a:t>
            </a:r>
          </a:p>
          <a:p>
            <a:pPr marL="0" indent="0">
              <a:buNone/>
            </a:pPr>
            <a:r>
              <a:rPr lang="en-US" sz="1500" dirty="0"/>
              <a:t>    game theory approach and fuzzy Q-learning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B8332-5AFA-415C-9070-21CF4129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428" y="4195985"/>
            <a:ext cx="2696900" cy="22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6AA-291E-4C51-8829-39E576A8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 for Intrusion Detection Systems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EC52-A79A-4CCB-94AC-9022188F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[124] proposed an adversarial environment using RL in implementing a classifier for network intrusion detection</a:t>
            </a:r>
          </a:p>
          <a:p>
            <a:pPr lvl="1"/>
            <a:r>
              <a:rPr lang="en-US" dirty="0"/>
              <a:t>Random samples are drawn from intrusion dataset and are treated as RL states</a:t>
            </a:r>
          </a:p>
          <a:p>
            <a:pPr lvl="1"/>
            <a:r>
              <a:rPr lang="en-US" dirty="0"/>
              <a:t>Adversarial strategy useful for unbalanced datasets</a:t>
            </a:r>
          </a:p>
          <a:p>
            <a:endParaRPr lang="en-US" dirty="0"/>
          </a:p>
          <a:p>
            <a:r>
              <a:rPr lang="en-US" dirty="0"/>
              <a:t>[125] used DQN, double DQN (DDQN) for network intrusion detection</a:t>
            </a:r>
          </a:p>
          <a:p>
            <a:pPr lvl="1"/>
            <a:r>
              <a:rPr lang="en-US" dirty="0"/>
              <a:t>Results show DDQN is best performing algorithm among employed DRL algorithms</a:t>
            </a:r>
          </a:p>
        </p:txBody>
      </p:sp>
    </p:spTree>
    <p:extLst>
      <p:ext uri="{BB962C8B-B14F-4D97-AF65-F5344CB8AC3E}">
        <p14:creationId xmlns:p14="http://schemas.microsoft.com/office/powerpoint/2010/main" val="26729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C362-0FD0-4B1E-B0C6-6355CA22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DRL-based Game Theory for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189B-8DB8-41B8-AFFD-C82182B3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cybersecurity methods are passive and lag behind dynamic attacks</a:t>
            </a:r>
          </a:p>
          <a:p>
            <a:pPr lvl="1"/>
            <a:r>
              <a:rPr lang="en-US" dirty="0"/>
              <a:t>Firewall, antivirus software, intrusion detection</a:t>
            </a:r>
          </a:p>
          <a:p>
            <a:r>
              <a:rPr lang="en-US" dirty="0"/>
              <a:t>Game theory is useful in such situations because it can examine many scenarios and derive the best policy for each agent</a:t>
            </a:r>
          </a:p>
          <a:p>
            <a:r>
              <a:rPr lang="en-US" dirty="0"/>
              <a:t>Game theoretic models to characterize cybersecurity problems in different attacking scenarios</a:t>
            </a:r>
          </a:p>
          <a:p>
            <a:pPr lvl="1"/>
            <a:r>
              <a:rPr lang="en-US" dirty="0"/>
              <a:t>Jamming</a:t>
            </a:r>
          </a:p>
          <a:p>
            <a:pPr lvl="1"/>
            <a:r>
              <a:rPr lang="en-US" dirty="0"/>
              <a:t>Spoofing</a:t>
            </a:r>
          </a:p>
          <a:p>
            <a:pPr lvl="1"/>
            <a:r>
              <a:rPr lang="en-US" dirty="0"/>
              <a:t>Malware</a:t>
            </a:r>
          </a:p>
          <a:p>
            <a:pPr lvl="1"/>
            <a:r>
              <a:rPr lang="en-US" dirty="0"/>
              <a:t>Attacks in adversarial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2312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31F4-2656-4282-941F-49A58926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DRL-based Game Theory for Cybersecurity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B357-BBCC-4B03-AB7E-3EE4F0E3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Jamming attacks: special case of </a:t>
            </a:r>
            <a:r>
              <a:rPr lang="en-US" dirty="0" err="1"/>
              <a:t>Ddos</a:t>
            </a:r>
            <a:r>
              <a:rPr lang="en-US" dirty="0"/>
              <a:t> attacks</a:t>
            </a:r>
          </a:p>
          <a:p>
            <a:r>
              <a:rPr lang="en-US" dirty="0"/>
              <a:t>[142] studied MEC systems, which allow cloud computing functions to take place at edge nodes of a network</a:t>
            </a:r>
          </a:p>
          <a:p>
            <a:pPr lvl="1"/>
            <a:r>
              <a:rPr lang="en-US" dirty="0"/>
              <a:t>RL methodology used to select defense levels and other relevant parameters</a:t>
            </a:r>
          </a:p>
          <a:p>
            <a:pPr lvl="1"/>
            <a:r>
              <a:rPr lang="en-US" dirty="0"/>
              <a:t>Used DQN to handle high-dimensional data</a:t>
            </a:r>
          </a:p>
          <a:p>
            <a:r>
              <a:rPr lang="en-US" dirty="0"/>
              <a:t>[143] introduced multiagent RL method to deal with anti-jamming in wideband autonomous cognitive radios (WACRs)</a:t>
            </a:r>
          </a:p>
          <a:p>
            <a:pPr lvl="1"/>
            <a:r>
              <a:rPr lang="en-US" dirty="0"/>
              <a:t>Learns optimal policy for each radio to select appropriate sub-band, which aims to avoid jamming signals and interruptions from other radios</a:t>
            </a:r>
          </a:p>
          <a:p>
            <a:r>
              <a:rPr lang="en-US" dirty="0"/>
              <a:t>[144] used Q-learning to select new spectrum sub-bands when the current one is interfered by a jammer</a:t>
            </a:r>
          </a:p>
          <a:p>
            <a:pPr lvl="1"/>
            <a:r>
              <a:rPr lang="en-US" dirty="0"/>
              <a:t>Reward structure is amount of time that the jammer or interferer takes to interfere with WACR transmission</a:t>
            </a:r>
          </a:p>
        </p:txBody>
      </p:sp>
    </p:spTree>
    <p:extLst>
      <p:ext uri="{BB962C8B-B14F-4D97-AF65-F5344CB8AC3E}">
        <p14:creationId xmlns:p14="http://schemas.microsoft.com/office/powerpoint/2010/main" val="69076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F3D0-776A-46A2-AECD-65437E5E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DRL-based Game Theory for Cybersecurity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D5A-2B2B-4C5A-995E-8E7F8B7A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Spoofing attacks: attacker claims to be another node using faked identity to gain illegitimate access to network</a:t>
            </a:r>
          </a:p>
          <a:p>
            <a:pPr lvl="1"/>
            <a:r>
              <a:rPr lang="en-US" dirty="0"/>
              <a:t>Can lead to man-in-the-middle or DoS attacks</a:t>
            </a:r>
          </a:p>
          <a:p>
            <a:r>
              <a:rPr lang="en-US" dirty="0"/>
              <a:t>[156] and [157] modeled interactions between receiver and spoofers as zero-sum authentication game and used Q-learning and Dyna-Q [158] algorithms to address the problem</a:t>
            </a:r>
          </a:p>
          <a:p>
            <a:pPr lvl="1"/>
            <a:r>
              <a:rPr lang="en-US" dirty="0"/>
              <a:t>Utility computed based on Bayesian risk</a:t>
            </a:r>
          </a:p>
          <a:p>
            <a:pPr lvl="1"/>
            <a:r>
              <a:rPr lang="en-US" dirty="0"/>
              <a:t>Improved performance of proposed methods against benchmark method</a:t>
            </a:r>
          </a:p>
        </p:txBody>
      </p:sp>
    </p:spTree>
    <p:extLst>
      <p:ext uri="{BB962C8B-B14F-4D97-AF65-F5344CB8AC3E}">
        <p14:creationId xmlns:p14="http://schemas.microsoft.com/office/powerpoint/2010/main" val="126166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FBB4-C28F-464C-8361-B8F9169E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DRL-based Game Theory for Cybersecurity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016E-CEC9-4044-8F97-811FB195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attacks: exploit publicly unknown security vulnerabilities</a:t>
            </a:r>
          </a:p>
          <a:p>
            <a:r>
              <a:rPr lang="en-US" dirty="0"/>
              <a:t>Mobile devices often offload malware detection tasks to security servers in cloud for processing</a:t>
            </a:r>
          </a:p>
          <a:p>
            <a:pPr lvl="1"/>
            <a:r>
              <a:rPr lang="en-US" dirty="0"/>
              <a:t>However, offloading too many tasks to cloud leads to network congestion that can lead to long detection delay</a:t>
            </a:r>
          </a:p>
          <a:p>
            <a:r>
              <a:rPr lang="en-US" dirty="0"/>
              <a:t>[161] used Q-learning approach and DQN to find the optimal offloading rate and enhance mobile offloading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80AE5-0BCA-4184-A2C9-B90C2251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764244"/>
            <a:ext cx="3086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2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A939-574A-42F6-BC4F-4F0A5719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DRL-based Game Theory for Cybersecurity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66BA-D4E2-4A4D-A52A-88FD0EDE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environment: defender may not know the private details of the attacker</a:t>
            </a:r>
          </a:p>
          <a:p>
            <a:pPr lvl="1"/>
            <a:r>
              <a:rPr lang="en-US" dirty="0"/>
              <a:t>Type of attack, attacking target, frequency, and location</a:t>
            </a:r>
          </a:p>
          <a:p>
            <a:pPr lvl="1"/>
            <a:r>
              <a:rPr lang="en-US" dirty="0"/>
              <a:t>Defender may allocate substantial resources to protect asset that is not a target of attacker</a:t>
            </a:r>
          </a:p>
          <a:p>
            <a:pPr lvl="1"/>
            <a:r>
              <a:rPr lang="en-US" dirty="0"/>
              <a:t>Needs to dynamically reconfigure defense strategies to increase complexity and cost of intruder</a:t>
            </a:r>
          </a:p>
          <a:p>
            <a:r>
              <a:rPr lang="en-US" dirty="0"/>
              <a:t>[170] introduced model where defender and attacker can repeatedly change defense and attack strategies</a:t>
            </a:r>
          </a:p>
          <a:p>
            <a:pPr lvl="1"/>
            <a:r>
              <a:rPr lang="en-US" dirty="0"/>
              <a:t>Defender has no prior knowledge about attacker</a:t>
            </a:r>
          </a:p>
          <a:p>
            <a:pPr lvl="1"/>
            <a:r>
              <a:rPr lang="en-US" dirty="0"/>
              <a:t>Used two methods for defenses</a:t>
            </a:r>
          </a:p>
          <a:p>
            <a:pPr lvl="1"/>
            <a:r>
              <a:rPr lang="en-US" dirty="0"/>
              <a:t>Adaptive RL handles attacks that have diminishing exploration rate (non-persistent)</a:t>
            </a:r>
          </a:p>
          <a:p>
            <a:pPr lvl="1"/>
            <a:r>
              <a:rPr lang="en-US" dirty="0"/>
              <a:t>Robust RL deals with intruders that have constant exploration rate (persistent)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2CAD7-D32B-4C19-9DCA-28D59E9B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54" y="4673837"/>
            <a:ext cx="2470091" cy="146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5E96-F064-4E67-828C-9B6C4A5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055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27E8-8DC4-4045-B003-AF55FF6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Discussions and future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188652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059-E3CC-4B26-A4F5-5DB76F1C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DRL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F0C4-6522-4405-A95F-F2BBF7B1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DRL has emerged as one of the most successful methods for creating human/superhuman AI agents</a:t>
            </a:r>
          </a:p>
          <a:p>
            <a:pPr lvl="1"/>
            <a:r>
              <a:rPr lang="en-US" dirty="0"/>
              <a:t>Rely on incorporation of DNNs into framework of traditional RL</a:t>
            </a:r>
          </a:p>
          <a:p>
            <a:pPr lvl="1"/>
            <a:endParaRPr lang="en-US" dirty="0"/>
          </a:p>
          <a:p>
            <a:r>
              <a:rPr lang="en-US" dirty="0"/>
              <a:t>Many areas for future work concerns the large-scale and complex nature of cyber-physical systems</a:t>
            </a:r>
          </a:p>
          <a:p>
            <a:r>
              <a:rPr lang="en-US" dirty="0"/>
              <a:t>DRL for intrusion detection systems is very recent </a:t>
            </a:r>
          </a:p>
          <a:p>
            <a:pPr lvl="1"/>
            <a:r>
              <a:rPr lang="en-US" dirty="0"/>
              <a:t>To this point, most methods have used simulated environments, which can be far from reality</a:t>
            </a:r>
          </a:p>
          <a:p>
            <a:pPr lvl="1"/>
            <a:r>
              <a:rPr lang="en-US" dirty="0"/>
              <a:t>Next step is to use real environments for training, which could be costly</a:t>
            </a:r>
          </a:p>
          <a:p>
            <a:r>
              <a:rPr lang="en-US" dirty="0"/>
              <a:t>DRL algorithms for cyber defense are model-free methods, which require a large quantity of training data</a:t>
            </a:r>
          </a:p>
          <a:p>
            <a:pPr lvl="1"/>
            <a:r>
              <a:rPr lang="en-US" dirty="0"/>
              <a:t>Difficult to obtain in real cybersecurity practice</a:t>
            </a:r>
          </a:p>
          <a:p>
            <a:pPr lvl="1"/>
            <a:r>
              <a:rPr lang="en-US" dirty="0"/>
              <a:t>Want to learn proxy model of high-dimensional environment</a:t>
            </a:r>
          </a:p>
          <a:p>
            <a:pPr lvl="1"/>
            <a:r>
              <a:rPr lang="en-US" dirty="0"/>
              <a:t>Most current work keeps the action space as discrete, which limits its real world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56168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7502-BA6E-4142-945E-C5C0F25E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4991-DEFC-4D2D-A4DF-318BAE26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recent advancements in information and communication technology (ICT)</a:t>
            </a:r>
          </a:p>
          <a:p>
            <a:pPr lvl="1"/>
            <a:r>
              <a:rPr lang="en-US" dirty="0"/>
              <a:t>Cognitive radio network, 5G cellular networks, software-defined networking, etc.</a:t>
            </a:r>
          </a:p>
          <a:p>
            <a:r>
              <a:rPr lang="en-US" dirty="0"/>
              <a:t>With these developments, there is an increasing vulnerability to cyber attacks</a:t>
            </a:r>
          </a:p>
          <a:p>
            <a:endParaRPr lang="en-US" dirty="0"/>
          </a:p>
          <a:p>
            <a:r>
              <a:rPr lang="en-US" dirty="0"/>
              <a:t>AI/ML has been applied to both attacking and defending in cyberspace</a:t>
            </a:r>
          </a:p>
          <a:p>
            <a:pPr lvl="1"/>
            <a:r>
              <a:rPr lang="en-US" dirty="0"/>
              <a:t>Attacker side: ML used to compromise defense strategies</a:t>
            </a:r>
          </a:p>
          <a:p>
            <a:pPr lvl="1"/>
            <a:r>
              <a:rPr lang="en-US" dirty="0"/>
              <a:t>Security side: Used to resist security threats to prevent and minimize impact/damage</a:t>
            </a:r>
          </a:p>
          <a:p>
            <a:endParaRPr lang="en-US" dirty="0"/>
          </a:p>
          <a:p>
            <a:r>
              <a:rPr lang="en-US" dirty="0"/>
              <a:t>However, traditional unsupervised learning methods are not proactive enough to detect many threats</a:t>
            </a:r>
          </a:p>
          <a:p>
            <a:pPr lvl="1"/>
            <a:r>
              <a:rPr lang="en-US" dirty="0"/>
              <a:t>62% of attacks recognized after they have caused significant damage to cyber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7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36CA-6EDD-4910-A6A0-95316265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RL Instead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F4C2-3B79-4794-B54F-2C81B1F7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can model an autonomous agent to take sequential actions optimally, even without limited prior knowledge of environment</a:t>
            </a:r>
          </a:p>
          <a:p>
            <a:pPr lvl="1"/>
            <a:r>
              <a:rPr lang="en-US" dirty="0"/>
              <a:t>Useful in real time and adversarial environments</a:t>
            </a:r>
          </a:p>
          <a:p>
            <a:endParaRPr lang="en-US" dirty="0"/>
          </a:p>
          <a:p>
            <a:r>
              <a:rPr lang="en-US" dirty="0"/>
              <a:t>Deep learning can be incorporated into RL methods using function approximation and representation learning</a:t>
            </a:r>
          </a:p>
          <a:p>
            <a:pPr lvl="1"/>
            <a:r>
              <a:rPr lang="en-US" dirty="0"/>
              <a:t>Ways to make the RL process closer to formal ML, so that deep learning can be applied</a:t>
            </a:r>
          </a:p>
          <a:p>
            <a:pPr lvl="1"/>
            <a:endParaRPr lang="en-US" dirty="0"/>
          </a:p>
          <a:p>
            <a:r>
              <a:rPr lang="en-US" dirty="0"/>
              <a:t>Deep reinforcement learning used in video games, autonomous vehicles, autonomous surgery, etc. </a:t>
            </a:r>
          </a:p>
          <a:p>
            <a:endParaRPr lang="en-US" dirty="0"/>
          </a:p>
          <a:p>
            <a:r>
              <a:rPr lang="en-US" dirty="0"/>
              <a:t>Paper focuses on use of DRL methods to solve cybersecurity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167139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309C-CD40-455F-8455-14C7CEA0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Reinforcement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10456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C1C3-5884-47F4-ACD0-5DE8D660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64AC-C631-4C69-A880-3D5A8479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described by state, action, and reward</a:t>
            </a:r>
          </a:p>
          <a:p>
            <a:r>
              <a:rPr lang="en-US" dirty="0"/>
              <a:t>Based on current state and reward, agent takes optimal action, leading to changes in state and reward</a:t>
            </a:r>
          </a:p>
          <a:p>
            <a:r>
              <a:rPr lang="en-US" dirty="0"/>
              <a:t>Using received rewards, agent learns to take more good actions and gradually filter out bad actions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0FDCE-6CF2-4F60-B3BF-912F3521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47" y="3306954"/>
            <a:ext cx="3257105" cy="19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6734-483E-496E-9E96-050F31CD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2C42F-FD28-4690-91BE-46F888D77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 of Q-learning is to maximize discounted cumulative reward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en-US" dirty="0"/>
                  <a:t> manages the importance levels of future rewards</a:t>
                </a:r>
              </a:p>
              <a:p>
                <a:r>
                  <a:rPr lang="en-US" dirty="0"/>
                  <a:t>Q-learning requires a lookup table to store expected rewards (Q-values) of actions given set of states</a:t>
                </a:r>
              </a:p>
              <a:p>
                <a:pPr lvl="1"/>
                <a:r>
                  <a:rPr lang="en-US" dirty="0"/>
                  <a:t>Requires large memory when state and action spaces increase</a:t>
                </a:r>
              </a:p>
              <a:p>
                <a:endParaRPr lang="en-US" dirty="0"/>
              </a:p>
              <a:p>
                <a:r>
                  <a:rPr lang="en-US" dirty="0"/>
                  <a:t>Real-world problems often use continuous state or action spaces, meaning Q-learning is inefficient to solve these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2C42F-FD28-4690-91BE-46F888D77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FDFB33-D71E-460B-8827-505F3F4A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25" y="730128"/>
            <a:ext cx="2450243" cy="14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E8F5-577E-45F2-9767-C2D54654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Value-based Method: 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BAC7-8500-43E6-BBFB-E50D820A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can learn a low-dimensional representation of high-dimensional data effectively through function approximation and representation learning</a:t>
            </a:r>
          </a:p>
          <a:p>
            <a:pPr lvl="1"/>
            <a:r>
              <a:rPr lang="en-US" dirty="0"/>
              <a:t>Deep Q-network pioneered by Google DeepMind; enables Q-learning for high dimensional sensory inputs by using a deep neural network (DNN)</a:t>
            </a:r>
          </a:p>
          <a:p>
            <a:endParaRPr lang="en-US" dirty="0"/>
          </a:p>
          <a:p>
            <a:r>
              <a:rPr lang="en-US" dirty="0"/>
              <a:t>DQN takes long training time and has limitations in solving problems with continuous action spaces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DQN is a </a:t>
            </a:r>
            <a:r>
              <a:rPr lang="en-US" b="1" dirty="0"/>
              <a:t>value-based method</a:t>
            </a:r>
            <a:r>
              <a:rPr lang="en-US" dirty="0"/>
              <a:t>, which</a:t>
            </a:r>
            <a:r>
              <a:rPr lang="en-US" b="1" dirty="0"/>
              <a:t> </a:t>
            </a:r>
            <a:r>
              <a:rPr lang="en-US" dirty="0"/>
              <a:t>evaluates the goodness of an action given a state using the Q-value function</a:t>
            </a:r>
          </a:p>
          <a:p>
            <a:pPr lvl="1"/>
            <a:r>
              <a:rPr lang="en-US" dirty="0"/>
              <a:t>Learn the Q-values of all state-action combinations, and select the action with the highest Q-value for a given state</a:t>
            </a:r>
          </a:p>
          <a:p>
            <a:pPr lvl="1"/>
            <a:r>
              <a:rPr lang="en-US" dirty="0"/>
              <a:t>When the number of states or actions is large or infinite, value-based methods are inefficient/impractical (giant lookup table)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3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046A-0618-49B7-9ED7-6369F10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2E568-0024-4D07-A9F9-BFD3D4152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type of RL; derives actions directly by learning a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is a probability distribution over all possible actions</a:t>
                </a:r>
              </a:p>
              <a:p>
                <a:pPr lvl="1"/>
                <a:r>
                  <a:rPr lang="en-US" dirty="0"/>
                  <a:t>Figure out a high-level “strategy” using probability distribution instead of looking up individual values and comparing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Gradient can fluctuate wildly, making it difficult to estimate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2E568-0024-4D07-A9F9-BFD3D4152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4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{A7017375-A679-415B-B97F-F1A35600116D}tf11531919_win32</Template>
  <TotalTime>636</TotalTime>
  <Words>1489</Words>
  <Application>Microsoft Office PowerPoint</Application>
  <PresentationFormat>Widescreen</PresentationFormat>
  <Paragraphs>140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Avenir Next LT Pro</vt:lpstr>
      <vt:lpstr>Avenir Next LT Pro Light</vt:lpstr>
      <vt:lpstr>Calibri</vt:lpstr>
      <vt:lpstr>Cambria Math</vt:lpstr>
      <vt:lpstr>Garamond</vt:lpstr>
      <vt:lpstr>SavonVTI</vt:lpstr>
      <vt:lpstr>Deep Reinforcement Learning for cybersecurity</vt:lpstr>
      <vt:lpstr>Introduction</vt:lpstr>
      <vt:lpstr>Machine Learning for Cybersecurity</vt:lpstr>
      <vt:lpstr>Using RL Instead of ML</vt:lpstr>
      <vt:lpstr>Deep Reinforcement Learning Overview</vt:lpstr>
      <vt:lpstr>Formalizing Reinforcement Learning</vt:lpstr>
      <vt:lpstr>Q-Learning</vt:lpstr>
      <vt:lpstr>Value-based Method: DQN</vt:lpstr>
      <vt:lpstr>Policy Gradient Methods</vt:lpstr>
      <vt:lpstr>Actor-critic methods</vt:lpstr>
      <vt:lpstr>DRL in cybersecurity</vt:lpstr>
      <vt:lpstr>DRL Security Methods for Cyber-physical Systems</vt:lpstr>
      <vt:lpstr>DRL for Intrusion Detection Systems</vt:lpstr>
      <vt:lpstr>DRL for Intrusion Detection Systems (cont.)</vt:lpstr>
      <vt:lpstr>DRL-based Game Theory for Cybersecurity</vt:lpstr>
      <vt:lpstr>DRL-based Game Theory for Cybersecurity (cont.)</vt:lpstr>
      <vt:lpstr>DRL-based Game Theory for Cybersecurity (cont.)</vt:lpstr>
      <vt:lpstr>DRL-based Game Theory for Cybersecurity (cont.)</vt:lpstr>
      <vt:lpstr>DRL-based Game Theory for Cybersecurity (cont.)</vt:lpstr>
      <vt:lpstr>Discussions and future research directions</vt:lpstr>
      <vt:lpstr>Review of DRL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cybersecurity</dc:title>
  <dc:creator>Avery Peiffer</dc:creator>
  <cp:lastModifiedBy>Avery Peiffer</cp:lastModifiedBy>
  <cp:revision>12</cp:revision>
  <dcterms:created xsi:type="dcterms:W3CDTF">2022-02-28T00:22:36Z</dcterms:created>
  <dcterms:modified xsi:type="dcterms:W3CDTF">2022-03-18T17:00:29Z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