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77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4" y="1463525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Robust deep reinforcement learning for security and safety in autonomous vehicle systems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6" y="4032555"/>
            <a:ext cx="7197726" cy="124097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err="1"/>
              <a:t>Aidin</a:t>
            </a:r>
            <a:r>
              <a:rPr lang="en-US" dirty="0"/>
              <a:t> Ferdowsi, Ursula </a:t>
            </a:r>
            <a:r>
              <a:rPr lang="en-US" dirty="0" err="1"/>
              <a:t>challita</a:t>
            </a:r>
            <a:r>
              <a:rPr lang="en-US" dirty="0"/>
              <a:t>, </a:t>
            </a:r>
            <a:r>
              <a:rPr lang="en-US" dirty="0" err="1"/>
              <a:t>walid</a:t>
            </a:r>
            <a:r>
              <a:rPr lang="en-US" dirty="0"/>
              <a:t> </a:t>
            </a:r>
            <a:r>
              <a:rPr lang="en-US" dirty="0" err="1"/>
              <a:t>saad</a:t>
            </a:r>
            <a:r>
              <a:rPr lang="en-US" dirty="0"/>
              <a:t>, Narayan b. </a:t>
            </a:r>
            <a:r>
              <a:rPr lang="en-US" dirty="0" err="1"/>
              <a:t>mandayam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i="1" dirty="0"/>
              <a:t>2018 IEEE international conference on intelligent transportation systems (</a:t>
            </a:r>
            <a:r>
              <a:rPr lang="en-US" i="1" dirty="0" err="1"/>
              <a:t>Itsc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4A23-B137-486E-A7CB-B333C6FF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Defender’s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58CEC-3783-4724-AFE6-A035598174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weighting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regret function, defined as follows:</a:t>
                </a: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two optimization problems are dependent on the actions of both the attacker and AV</a:t>
                </a:r>
              </a:p>
              <a:p>
                <a:r>
                  <a:rPr lang="en-US" dirty="0"/>
                  <a:t>Need to formulate the problem in a game-theoretic framework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58CEC-3783-4724-AFE6-A03559817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9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24C7-7F5D-4212-BD94-7CC1A67B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4A59-ADFD-4518-B05E-E7785421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theorems and proofs</a:t>
            </a:r>
          </a:p>
          <a:p>
            <a:r>
              <a:rPr lang="en-US" dirty="0"/>
              <a:t>Ultimately showing that, at each time step, the attacker and defender must choose vectors using past actions</a:t>
            </a:r>
          </a:p>
          <a:p>
            <a:r>
              <a:rPr lang="en-US" dirty="0"/>
              <a:t>A zero-sum game is defined, which is guaranteed to admit at least one mixed-strategy Nash equilibrium (MSNE) – a stable game state considering all actions of both agents</a:t>
            </a:r>
          </a:p>
          <a:p>
            <a:r>
              <a:rPr lang="en-US" dirty="0"/>
              <a:t>Though the MSNE exists, it is difficult to derive the equilibrium strategies for each agent </a:t>
            </a:r>
            <a:r>
              <a:rPr lang="en-US" dirty="0">
                <a:sym typeface="Wingdings" panose="05000000000000000000" pitchFamily="2" charset="2"/>
              </a:rPr>
              <a:t> use deep RL algorithm to learn optimal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6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C7B6-0FC5-49CD-BD03-5EC24455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deep reinforcement learning for optimal safe av control</a:t>
            </a:r>
          </a:p>
        </p:txBody>
      </p:sp>
    </p:spTree>
    <p:extLst>
      <p:ext uri="{BB962C8B-B14F-4D97-AF65-F5344CB8AC3E}">
        <p14:creationId xmlns:p14="http://schemas.microsoft.com/office/powerpoint/2010/main" val="136618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2894-AA55-46CF-BC91-E9719C4C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err="1"/>
              <a:t>rl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9A01-4B8D-4682-B7B9-4F2DC3FE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components:</a:t>
            </a:r>
          </a:p>
          <a:p>
            <a:pPr lvl="1"/>
            <a:r>
              <a:rPr lang="en-US" dirty="0"/>
              <a:t>DNN that summarizes past actions and spacing deviations</a:t>
            </a:r>
          </a:p>
          <a:p>
            <a:pPr lvl="1"/>
            <a:r>
              <a:rPr lang="en-US" dirty="0"/>
              <a:t>RL component, which can be used by each player to decide best action to choose based on summary from DNN</a:t>
            </a:r>
          </a:p>
          <a:p>
            <a:r>
              <a:rPr lang="en-US" dirty="0"/>
              <a:t>Q-learning algorithm used to select actions</a:t>
            </a:r>
          </a:p>
          <a:p>
            <a:pPr lvl="1"/>
            <a:r>
              <a:rPr lang="en-US" dirty="0"/>
              <a:t>LSTM blocks used to extract features from continuous state space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FCCAD-8422-42AE-9F5D-90544C7BC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4483533"/>
            <a:ext cx="6362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6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31FB-23A0-4B87-8A49-4DB11182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Rl</a:t>
            </a:r>
            <a:r>
              <a:rPr lang="en-US" dirty="0"/>
              <a:t> algorithm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2EA4-5970-4861-A38B-6162AA7A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each player to learn optimal action vectors</a:t>
            </a:r>
          </a:p>
          <a:p>
            <a:r>
              <a:rPr lang="en-US" dirty="0"/>
              <a:t>Will converge to one of MSNE points of game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A8C47-BBFB-4714-AC91-0749F9F4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3358861"/>
            <a:ext cx="40100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6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2B3B-0B54-4E11-9564-EB17C781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results, analysis,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98069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44B-8633-4137-83D7-70128CCD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 and first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680B-635E-4A05-9D23-493A1171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theorems, found that each AV only needs information about past 6.6 second to carry out optimal safe action</a:t>
            </a:r>
          </a:p>
          <a:p>
            <a:r>
              <a:rPr lang="en-US" dirty="0"/>
              <a:t>Simulation 1: Attacker can only attack beacon sensor values</a:t>
            </a:r>
          </a:p>
          <a:p>
            <a:r>
              <a:rPr lang="en-US" dirty="0"/>
              <a:t>Regret reduces to zero after 100 seconds and attacker cannot force AV to deviate from optimal safe spacing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2A2E1-3D12-4A75-8110-425A8D92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3669146"/>
            <a:ext cx="374332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EAE4-FDA4-4CBC-A9AC-6DF35410B5D6}"/>
              </a:ext>
            </a:extLst>
          </p:cNvPr>
          <p:cNvSpPr txBox="1"/>
          <p:nvPr/>
        </p:nvSpPr>
        <p:spPr>
          <a:xfrm>
            <a:off x="1477819" y="555129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3FD763-392D-4E7F-A931-9153A7C7B97D}"/>
              </a:ext>
            </a:extLst>
          </p:cNvPr>
          <p:cNvCxnSpPr>
            <a:stCxn id="6" idx="3"/>
          </p:cNvCxnSpPr>
          <p:nvPr/>
        </p:nvCxnSpPr>
        <p:spPr>
          <a:xfrm>
            <a:off x="2595418" y="5735965"/>
            <a:ext cx="1496291" cy="55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3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C10-E48C-4C4A-A039-A4AED0B7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E594-27CD-430C-A9D5-ECE95BA5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case security scenario: attacker can attack all sensor readings</a:t>
            </a:r>
          </a:p>
          <a:p>
            <a:r>
              <a:rPr lang="en-US" dirty="0"/>
              <a:t>In first 10 seconds, regret increases abruptly, but stays relatively constant in the remaining time</a:t>
            </a:r>
          </a:p>
          <a:p>
            <a:r>
              <a:rPr lang="en-US" dirty="0"/>
              <a:t>Since the regret stays approximately constant, defender can feedback the spacing deviation to compensate for deviation from optimal safe spacing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83825-F716-40D1-A5B4-EE53DEE8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753138"/>
            <a:ext cx="3733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5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2A1A-549A-4191-A400-17DE2735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D1F0-99EC-42B9-A8B1-3F07A23E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RL method used to enable robust dynamics control for AVs in presence of data injection attacks</a:t>
            </a:r>
          </a:p>
          <a:p>
            <a:r>
              <a:rPr lang="en-US" dirty="0"/>
              <a:t>LSTM blocks used to extract temporal features from infinite state space to make the RL algorithm work</a:t>
            </a:r>
          </a:p>
          <a:p>
            <a:r>
              <a:rPr lang="en-US" dirty="0"/>
              <a:t>AV can mitigate effect of data injection attacks on sensor data and stay robust to attacks</a:t>
            </a:r>
          </a:p>
        </p:txBody>
      </p:sp>
    </p:spTree>
    <p:extLst>
      <p:ext uri="{BB962C8B-B14F-4D97-AF65-F5344CB8AC3E}">
        <p14:creationId xmlns:p14="http://schemas.microsoft.com/office/powerpoint/2010/main" val="33461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5370-799B-4E32-AB92-E0AA5DC0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7266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72-A1E1-416E-919D-EF582A1F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vehicles in intelligent transportation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DE1B-D32E-4F99-8F87-AACD8E9A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Vehicles (AVs) must process a large volume of data collected by sensors and communication links</a:t>
            </a:r>
          </a:p>
          <a:p>
            <a:r>
              <a:rPr lang="en-US" dirty="0"/>
              <a:t>This reliance on communications and data processing leaves AVs susceptible to cyber-physical attacks</a:t>
            </a:r>
          </a:p>
          <a:p>
            <a:pPr lvl="1"/>
            <a:r>
              <a:rPr lang="en-US" dirty="0"/>
              <a:t>Attacker can reduce reliability of measurements by injecting faulty data, possibly inducing accidents</a:t>
            </a:r>
          </a:p>
          <a:p>
            <a:r>
              <a:rPr lang="en-US" dirty="0"/>
              <a:t>Many security solutions have been proposed for intra-vehicle security (sensors) and inter-vehicle security (communication)</a:t>
            </a:r>
          </a:p>
          <a:p>
            <a:pPr lvl="1"/>
            <a:r>
              <a:rPr lang="en-US" dirty="0"/>
              <a:t>However, these solutions do not account for the interdependence between the cyber and physical layers of AVs</a:t>
            </a:r>
          </a:p>
          <a:p>
            <a:pPr lvl="1"/>
            <a:r>
              <a:rPr lang="en-US" dirty="0"/>
              <a:t>Also do not properly model an attacker’s actions and goals</a:t>
            </a:r>
          </a:p>
          <a:p>
            <a:pPr lvl="1"/>
            <a:r>
              <a:rPr lang="en-US" dirty="0"/>
              <a:t>Does not help to enhance robustness of AV control to attacks</a:t>
            </a:r>
          </a:p>
        </p:txBody>
      </p:sp>
    </p:spTree>
    <p:extLst>
      <p:ext uri="{BB962C8B-B14F-4D97-AF65-F5344CB8AC3E}">
        <p14:creationId xmlns:p14="http://schemas.microsoft.com/office/powerpoint/2010/main" val="34754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A37C-1096-41C5-94EA-C6A20E35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8DEE-3D21-4B9C-8102-0D6002C4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novel adversarial DRL framework to provide robust AV control</a:t>
            </a:r>
          </a:p>
          <a:p>
            <a:pPr lvl="1"/>
            <a:r>
              <a:rPr lang="en-US" dirty="0"/>
              <a:t>Use “car following” model – control an AV that closely follows another AV</a:t>
            </a:r>
          </a:p>
          <a:p>
            <a:pPr lvl="1"/>
            <a:r>
              <a:rPr lang="en-US" dirty="0"/>
              <a:t>Use camera, radar, roadside smart sensors (RSS), and inter-vehicle beaconing data from leading car</a:t>
            </a:r>
          </a:p>
          <a:p>
            <a:pPr lvl="1"/>
            <a:r>
              <a:rPr lang="en-US" dirty="0"/>
              <a:t>Attacker can inject bad data to these sensors</a:t>
            </a:r>
          </a:p>
          <a:p>
            <a:pPr lvl="1"/>
            <a:r>
              <a:rPr lang="en-US" dirty="0"/>
              <a:t>Goal: optimally control speed while being robust to data injection attacks from attacker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7EBC-8581-44BE-ACCC-588BE53D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224060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D490-305C-4EB6-8F9C-B83F8CDB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vehicle cyber-physical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E84A1-F7C5-4FC9-9DBE-4440BE033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Each AV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must acquire information about own position,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distance and speed of nearby objects</a:t>
                </a:r>
              </a:p>
              <a:p>
                <a:pPr lvl="1"/>
                <a:r>
                  <a:rPr lang="en-US" dirty="0"/>
                  <a:t>For car-following model, look at immediately leading AV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Update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as function of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estimated speed of AV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 from AV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reaction parameter</a:t>
                </a:r>
              </a:p>
              <a:p>
                <a:r>
                  <a:rPr lang="en-US" dirty="0"/>
                  <a:t>Speed estimates come from:</a:t>
                </a:r>
              </a:p>
              <a:p>
                <a:pPr lvl="1"/>
                <a:r>
                  <a:rPr lang="en-US" dirty="0"/>
                  <a:t>Camera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Radar reading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Speed report of AV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Closest RSS reported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These are all used to estimate the distance and velocity (complicated Jacobian matrix)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E84A1-F7C5-4FC9-9DBE-4440BE033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87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A36B-AB33-4C03-A56A-E542ED89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22A344-439A-4818-9E3C-E4E9EE5B3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slide,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weight matrix and sensor vector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“under attack sensor vector” – a sensor reading that has faulty data injected into it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injected faulty data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sensor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22A344-439A-4818-9E3C-E4E9EE5B3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6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E623-EE19-4D6D-9B70-266C1D1B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 and game formulation</a:t>
            </a:r>
          </a:p>
        </p:txBody>
      </p:sp>
    </p:spTree>
    <p:extLst>
      <p:ext uri="{BB962C8B-B14F-4D97-AF65-F5344CB8AC3E}">
        <p14:creationId xmlns:p14="http://schemas.microsoft.com/office/powerpoint/2010/main" val="274625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E967-B2ED-4A69-B7B0-CE338B74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Attacker’s 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D3269-51CB-4FF9-8143-27DC9E491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an attack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at each time step such that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D3269-51CB-4FF9-8143-27DC9E491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36E5B0-9AA5-4661-90AC-642A38DC2AB4}"/>
              </a:ext>
            </a:extLst>
          </p:cNvPr>
          <p:cNvSpPr txBox="1"/>
          <p:nvPr/>
        </p:nvSpPr>
        <p:spPr>
          <a:xfrm>
            <a:off x="2102265" y="4785646"/>
            <a:ext cx="338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“Regret function” – quantifies deviation from optimal safe spacing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F5FC64-2A43-44EF-BB44-03D04760695B}"/>
              </a:ext>
            </a:extLst>
          </p:cNvPr>
          <p:cNvCxnSpPr/>
          <p:nvPr/>
        </p:nvCxnSpPr>
        <p:spPr>
          <a:xfrm flipH="1" flipV="1">
            <a:off x="3042303" y="4341264"/>
            <a:ext cx="726392" cy="435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127333-1158-4F3D-9AAC-14BB06DF83F9}"/>
              </a:ext>
            </a:extLst>
          </p:cNvPr>
          <p:cNvSpPr txBox="1"/>
          <p:nvPr/>
        </p:nvSpPr>
        <p:spPr>
          <a:xfrm>
            <a:off x="5314060" y="4765203"/>
            <a:ext cx="172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Distance between AVs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96DED7-6DDB-4ABF-8547-47C72E946C96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4341264"/>
            <a:ext cx="709301" cy="435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1394FA-21D9-478B-8E19-A1571A3886E4}"/>
              </a:ext>
            </a:extLst>
          </p:cNvPr>
          <p:cNvSpPr txBox="1"/>
          <p:nvPr/>
        </p:nvSpPr>
        <p:spPr>
          <a:xfrm>
            <a:off x="7031765" y="4780870"/>
            <a:ext cx="172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Optimal safe spacing at time </a:t>
            </a:r>
            <a:r>
              <a:rPr lang="en-US" sz="1400" i="1" dirty="0"/>
              <a:t>t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9C6A3F-C90E-41F9-BF10-10D1621C97EC}"/>
              </a:ext>
            </a:extLst>
          </p:cNvPr>
          <p:cNvCxnSpPr>
            <a:cxnSpLocks/>
          </p:cNvCxnSpPr>
          <p:nvPr/>
        </p:nvCxnSpPr>
        <p:spPr>
          <a:xfrm flipH="1" flipV="1">
            <a:off x="6368041" y="4293760"/>
            <a:ext cx="1527562" cy="48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1D3B5-8646-44DD-A697-6A238FC8F2FB}"/>
              </a:ext>
            </a:extLst>
          </p:cNvPr>
          <p:cNvSpPr txBox="1"/>
          <p:nvPr/>
        </p:nvSpPr>
        <p:spPr>
          <a:xfrm>
            <a:off x="2838626" y="5867400"/>
            <a:ext cx="6004847" cy="31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Basically, trying to find the maximum deviation from the optimal safe spacing</a:t>
            </a:r>
          </a:p>
        </p:txBody>
      </p:sp>
    </p:spTree>
    <p:extLst>
      <p:ext uri="{BB962C8B-B14F-4D97-AF65-F5344CB8AC3E}">
        <p14:creationId xmlns:p14="http://schemas.microsoft.com/office/powerpoint/2010/main" val="35966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4864</TotalTime>
  <Words>850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Celestial</vt:lpstr>
      <vt:lpstr>Robust deep reinforcement learning for security and safety in autonomous vehicle systems</vt:lpstr>
      <vt:lpstr>Introduction</vt:lpstr>
      <vt:lpstr>Autonomous vehicles in intelligent transportation systems</vt:lpstr>
      <vt:lpstr>Paper contributions</vt:lpstr>
      <vt:lpstr>System model</vt:lpstr>
      <vt:lpstr>Autonomous vehicle cyber-physical system</vt:lpstr>
      <vt:lpstr>Attack model</vt:lpstr>
      <vt:lpstr>Security problem and game formulation</vt:lpstr>
      <vt:lpstr>Attacker’s goal</vt:lpstr>
      <vt:lpstr>Defender’s goal</vt:lpstr>
      <vt:lpstr>Game theory magic</vt:lpstr>
      <vt:lpstr>Adversarial deep reinforcement learning for optimal safe av control</vt:lpstr>
      <vt:lpstr>Proposed rl algorithm</vt:lpstr>
      <vt:lpstr>Deep Rl algorithm pseudocode</vt:lpstr>
      <vt:lpstr>Simulation results, analysis, and conclusion</vt:lpstr>
      <vt:lpstr>Simulation setup and first simulation</vt:lpstr>
      <vt:lpstr>Second simulation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deep reinforcement learning for security and safety in autonomous vehicle systems</dc:title>
  <dc:creator>Avery Peiffer</dc:creator>
  <cp:lastModifiedBy>Avery Peiffer</cp:lastModifiedBy>
  <cp:revision>12</cp:revision>
  <dcterms:created xsi:type="dcterms:W3CDTF">2022-03-10T21:39:04Z</dcterms:created>
  <dcterms:modified xsi:type="dcterms:W3CDTF">2022-03-23T18:47:06Z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