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48"/>
  </p:notesMasterIdLst>
  <p:handoutMasterIdLst>
    <p:handoutMasterId r:id="rId49"/>
  </p:handoutMasterIdLst>
  <p:sldIdLst>
    <p:sldId id="356" r:id="rId2"/>
    <p:sldId id="274" r:id="rId3"/>
    <p:sldId id="357" r:id="rId4"/>
    <p:sldId id="465" r:id="rId5"/>
    <p:sldId id="433" r:id="rId6"/>
    <p:sldId id="435" r:id="rId7"/>
    <p:sldId id="439" r:id="rId8"/>
    <p:sldId id="440" r:id="rId9"/>
    <p:sldId id="441" r:id="rId10"/>
    <p:sldId id="444" r:id="rId11"/>
    <p:sldId id="446" r:id="rId12"/>
    <p:sldId id="448" r:id="rId13"/>
    <p:sldId id="449" r:id="rId14"/>
    <p:sldId id="390" r:id="rId15"/>
    <p:sldId id="467" r:id="rId16"/>
    <p:sldId id="294" r:id="rId17"/>
    <p:sldId id="306" r:id="rId18"/>
    <p:sldId id="458" r:id="rId19"/>
    <p:sldId id="486" r:id="rId20"/>
    <p:sldId id="460" r:id="rId21"/>
    <p:sldId id="487" r:id="rId22"/>
    <p:sldId id="488" r:id="rId23"/>
    <p:sldId id="493" r:id="rId24"/>
    <p:sldId id="492" r:id="rId25"/>
    <p:sldId id="612" r:id="rId26"/>
    <p:sldId id="308" r:id="rId27"/>
    <p:sldId id="538" r:id="rId28"/>
    <p:sldId id="554" r:id="rId29"/>
    <p:sldId id="553" r:id="rId30"/>
    <p:sldId id="613" r:id="rId31"/>
    <p:sldId id="498" r:id="rId32"/>
    <p:sldId id="532" r:id="rId33"/>
    <p:sldId id="540" r:id="rId34"/>
    <p:sldId id="541" r:id="rId35"/>
    <p:sldId id="542" r:id="rId36"/>
    <p:sldId id="555" r:id="rId37"/>
    <p:sldId id="556" r:id="rId38"/>
    <p:sldId id="557" r:id="rId39"/>
    <p:sldId id="543" r:id="rId40"/>
    <p:sldId id="544" r:id="rId41"/>
    <p:sldId id="545" r:id="rId42"/>
    <p:sldId id="546" r:id="rId43"/>
    <p:sldId id="547" r:id="rId44"/>
    <p:sldId id="548" r:id="rId45"/>
    <p:sldId id="680" r:id="rId46"/>
    <p:sldId id="499" r:id="rId47"/>
  </p:sldIdLst>
  <p:sldSz cx="9144000" cy="6858000" type="screen4x3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20"/>
    <a:srgbClr val="0072C6"/>
    <a:srgbClr val="3F5D00"/>
    <a:srgbClr val="404040"/>
    <a:srgbClr val="CFCFCF"/>
    <a:srgbClr val="7F7F7F"/>
    <a:srgbClr val="F5B5BA"/>
    <a:srgbClr val="FBE1E3"/>
    <a:srgbClr val="ECECEC"/>
    <a:srgbClr val="CB2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52" autoAdjust="0"/>
  </p:normalViewPr>
  <p:slideViewPr>
    <p:cSldViewPr>
      <p:cViewPr>
        <p:scale>
          <a:sx n="96" d="100"/>
          <a:sy n="96" d="100"/>
        </p:scale>
        <p:origin x="100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49275" y="8459788"/>
            <a:ext cx="575945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>
              <a:defRPr sz="1200"/>
            </a:lvl1pPr>
          </a:lstStyle>
          <a:p>
            <a:pPr>
              <a:defRPr/>
            </a:pPr>
            <a:fld id="{D394D045-0739-4726-AF35-80EAB36C56D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419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668E5F-D7AF-46DC-8F85-E729FFF1DDF0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3543612-1602-49CF-A332-3305EBBAA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5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" y="0"/>
            <a:ext cx="91277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1122363"/>
            <a:ext cx="4495800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5547" y="3810000"/>
            <a:ext cx="4489853" cy="15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תמונה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8" y="6407286"/>
            <a:ext cx="877575" cy="3692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52400" y="6522646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©All rights reserved to John Bryce Training LTD from Matrix group</a:t>
            </a:r>
          </a:p>
        </p:txBody>
      </p:sp>
    </p:spTree>
    <p:extLst>
      <p:ext uri="{BB962C8B-B14F-4D97-AF65-F5344CB8AC3E}">
        <p14:creationId xmlns:p14="http://schemas.microsoft.com/office/powerpoint/2010/main" val="9942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9075"/>
            <a:ext cx="609600" cy="288925"/>
          </a:xfrm>
          <a:prstGeom prst="rect">
            <a:avLst/>
          </a:prstGeom>
        </p:spPr>
        <p:txBody>
          <a:bodyPr lIns="45720"/>
          <a:lstStyle>
            <a:lvl1pPr inden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31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-457200">
              <a:buClr>
                <a:srgbClr val="D32027"/>
              </a:buClr>
              <a:buFont typeface="+mj-lt"/>
              <a:buAutoNum type="arabicPeriod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400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9075"/>
            <a:ext cx="609600" cy="288925"/>
          </a:xfrm>
          <a:prstGeom prst="rect">
            <a:avLst/>
          </a:prstGeom>
        </p:spPr>
        <p:txBody>
          <a:bodyPr lIns="45720"/>
          <a:lstStyle>
            <a:lvl1pPr inden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34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534"/>
            <a:ext cx="8305800" cy="945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04082" y="2377075"/>
            <a:ext cx="823912" cy="728662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D32027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82" y="3224213"/>
            <a:ext cx="590743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32027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9075"/>
            <a:ext cx="609600" cy="288925"/>
          </a:xfrm>
          <a:prstGeom prst="rect">
            <a:avLst/>
          </a:prstGeom>
        </p:spPr>
        <p:txBody>
          <a:bodyPr lIns="45720"/>
          <a:lstStyle>
            <a:lvl1pPr inden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8124" y="0"/>
            <a:ext cx="9127751" cy="62484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569075"/>
            <a:ext cx="609600" cy="288925"/>
          </a:xfrm>
          <a:prstGeom prst="rect">
            <a:avLst/>
          </a:prstGeom>
        </p:spPr>
        <p:txBody>
          <a:bodyPr lIns="45720"/>
          <a:lstStyle>
            <a:defPPr>
              <a:defRPr lang="he-IL"/>
            </a:defPPr>
            <a:lvl1pPr indent="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תמונה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7531"/>
            <a:ext cx="1141064" cy="48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722" y="2622156"/>
            <a:ext cx="4175204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1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6476" y="6594390"/>
            <a:ext cx="628650" cy="365125"/>
          </a:xfrm>
          <a:prstGeom prst="rect">
            <a:avLst/>
          </a:prstGeom>
        </p:spPr>
        <p:txBody>
          <a:bodyPr/>
          <a:lstStyle/>
          <a:p>
            <a:fld id="{BA9F2BB0-711D-4D30-9822-2D26A05A7F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6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0E0E0"/>
            </a:gs>
            <a:gs pos="24000">
              <a:srgbClr val="F5F5F5"/>
            </a:gs>
            <a:gs pos="0">
              <a:srgbClr val="CFCFCF"/>
            </a:gs>
            <a:gs pos="50000">
              <a:schemeClr val="bg1"/>
            </a:gs>
            <a:gs pos="100000">
              <a:srgbClr val="B6B6B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48"/>
            <a:ext cx="9144000" cy="372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4824"/>
            <a:ext cx="8837264" cy="51349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9075"/>
            <a:ext cx="609600" cy="288925"/>
          </a:xfrm>
          <a:prstGeom prst="rect">
            <a:avLst/>
          </a:prstGeom>
        </p:spPr>
        <p:txBody>
          <a:bodyPr lIns="45720"/>
          <a:lstStyle>
            <a:lvl1pPr inden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A9F2BB0-711D-4D30-9822-2D26A05A7F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תמונה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7531"/>
            <a:ext cx="1141064" cy="4801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468059" y="6615041"/>
            <a:ext cx="3259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j-lt"/>
              </a:rPr>
              <a:t>©All rights reserved to John Bryce Training LTD from Matrix group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0" y="-59558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1096" y="1166146"/>
            <a:ext cx="8167603" cy="497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76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9" r:id="rId2"/>
    <p:sldLayoutId id="2147483781" r:id="rId3"/>
    <p:sldLayoutId id="2147483782" r:id="rId4"/>
    <p:sldLayoutId id="2147483785" r:id="rId5"/>
    <p:sldLayoutId id="2147483786" r:id="rId6"/>
    <p:sldLayoutId id="214748378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D32027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9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install-nuget-client-too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onsume-packages/configuring-nuget-behavio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Platform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429387" y="6587527"/>
            <a:ext cx="4828413" cy="27047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Getting started: Building RESTful Web API using ASP.NET Core 3.0">
            <a:extLst>
              <a:ext uri="{FF2B5EF4-FFF2-40B4-BE49-F238E27FC236}">
                <a16:creationId xmlns:a16="http://schemas.microsoft.com/office/drawing/2014/main" id="{4991CAF8-B803-478E-A110-B55E357F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7298" r="57806" b="6729"/>
          <a:stretch/>
        </p:blipFill>
        <p:spPr bwMode="auto">
          <a:xfrm>
            <a:off x="304800" y="4899775"/>
            <a:ext cx="1402616" cy="1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226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A .NET application is developed for and runs in one or more implementations of .NET.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an API specification common to all implementations of .NET that's called the .NET Standard.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Implementations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4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A runtime is the execution environment for a managed program.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OS is part of the runtime environment but is not part of the .NET runtime.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Runtimes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AD962-6D81-46D7-B0AB-AFFFD11D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69679"/>
              </p:ext>
            </p:extLst>
          </p:nvPr>
        </p:nvGraphicFramePr>
        <p:xfrm>
          <a:off x="762000" y="3810000"/>
          <a:ext cx="7797294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46967">
                  <a:extLst>
                    <a:ext uri="{9D8B030D-6E8A-4147-A177-3AD203B41FA5}">
                      <a16:colId xmlns:a16="http://schemas.microsoft.com/office/drawing/2014/main" val="2190067240"/>
                    </a:ext>
                  </a:extLst>
                </a:gridCol>
                <a:gridCol w="2850327">
                  <a:extLst>
                    <a:ext uri="{9D8B030D-6E8A-4147-A177-3AD203B41FA5}">
                      <a16:colId xmlns:a16="http://schemas.microsoft.com/office/drawing/2014/main" val="848096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Runtime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.NET Implementation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7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Common Language Runtime (CLR)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.NET Framework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Core Common Language Runtime (</a:t>
                      </a:r>
                      <a:r>
                        <a:rPr lang="en-US" dirty="0" err="1"/>
                        <a:t>CoreCLR</a:t>
                      </a:r>
                      <a:r>
                        <a:rPr lang="en-US" dirty="0"/>
                        <a:t>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.NET Core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Xamarin.iOS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Xamarin.Android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Xamarin.Mac</a:t>
                      </a:r>
                      <a:endParaRPr lang="en-US" dirty="0"/>
                    </a:p>
                    <a:p>
                      <a:pPr algn="l" rtl="0"/>
                      <a:r>
                        <a:rPr lang="en-US" dirty="0"/>
                        <a:t>Mono desktop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Mono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2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.NET Native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UWP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1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7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Class libraries are the shared library concept for .NET.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They enable you to componentize useful functionality into modules that can be used by multiple applications.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libraries are described using the .NET Assembly file format.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Class Libraries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2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The .NET languages and their compilers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.NET project system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MSBuild</a:t>
            </a:r>
            <a:r>
              <a:rPr lang="en-US" dirty="0"/>
              <a:t> - the build engine used to build projects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NuGet - Microsoft's package manager for .NET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Tooling and Common Infrastructure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323F1-BBE2-436A-8F08-71B2FBFD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15" y="999790"/>
            <a:ext cx="86606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primary .NET implementations that Microsoft actively develops and maintains: </a:t>
            </a:r>
            <a:br>
              <a:rPr lang="en-US" dirty="0"/>
            </a:br>
            <a:r>
              <a:rPr lang="en-US" sz="2800" dirty="0"/>
              <a:t>.NET Framework, .NET Core, Mono, and UWP.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.NET Standard is a formal specification of .NET APIs that are intended to be available on all .NET implementations.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.NET 5 is .NET Core </a:t>
            </a:r>
            <a:r>
              <a:rPr lang="en-US" dirty="0" err="1"/>
              <a:t>VNext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6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.NET Core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2" descr="Getting started: Building RESTful Web API using ASP.NET Core 3.0">
            <a:extLst>
              <a:ext uri="{FF2B5EF4-FFF2-40B4-BE49-F238E27FC236}">
                <a16:creationId xmlns:a16="http://schemas.microsoft.com/office/drawing/2014/main" id="{498E64F8-C053-48F7-B79F-DCE563563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7298" r="57806" b="6729"/>
          <a:stretch/>
        </p:blipFill>
        <p:spPr bwMode="auto">
          <a:xfrm>
            <a:off x="304800" y="4899775"/>
            <a:ext cx="1402616" cy="1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089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Modern</a:t>
            </a:r>
          </a:p>
          <a:p>
            <a:r>
              <a:rPr lang="en-US" dirty="0"/>
              <a:t>Built for High Performance</a:t>
            </a:r>
          </a:p>
          <a:p>
            <a:r>
              <a:rPr lang="en-US" dirty="0"/>
              <a:t>Consistent Across Environments</a:t>
            </a:r>
          </a:p>
          <a:p>
            <a:r>
              <a:rPr lang="en-US" dirty="0"/>
              <a:t>Command-Line Tools</a:t>
            </a:r>
          </a:p>
          <a:p>
            <a:r>
              <a:rPr lang="en-US" dirty="0"/>
              <a:t>Flexible Deployment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.NET Core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1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.NET Core command-line interface (CLI) is a cross-platform toolchain for developing, building, running, and publishing .NET Core applications.</a:t>
            </a:r>
          </a:p>
          <a:p>
            <a:endParaRPr lang="en-US" dirty="0"/>
          </a:p>
          <a:p>
            <a:r>
              <a:rPr lang="en-US" dirty="0"/>
              <a:t>The .NET Core CLI is included with the .NET Core SDK.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Core CLI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9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4"/>
            <a:ext cx="7886700" cy="4783745"/>
          </a:xfrm>
        </p:spPr>
        <p:txBody>
          <a:bodyPr>
            <a:noAutofit/>
          </a:bodyPr>
          <a:lstStyle/>
          <a:p>
            <a:r>
              <a:rPr lang="en-US" sz="2500" dirty="0"/>
              <a:t>An essential tool for any modern development platform is a mechanism through which developers can create, share, and consume useful code. </a:t>
            </a:r>
            <a:br>
              <a:rPr lang="en-US" sz="2500" dirty="0"/>
            </a:br>
            <a:endParaRPr lang="en-US" sz="2500" dirty="0"/>
          </a:p>
          <a:p>
            <a:r>
              <a:rPr lang="en-US" sz="2500" dirty="0"/>
              <a:t>Often such code is bundled into "packages" that contain compiled code (as DLLs) along with other content needed in the projects that consume these packages.</a:t>
            </a:r>
          </a:p>
          <a:p>
            <a:endParaRPr lang="en-US" sz="2500" dirty="0"/>
          </a:p>
          <a:p>
            <a:r>
              <a:rPr lang="en-US" sz="2500" dirty="0"/>
              <a:t>For .NET (including .NET Core), the Microsoft-supported mechanism for sharing code is NuGet, which defines how packages for .NET are created, hosted, and consumed, and provides the tools for each of those roles.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to NuGet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 descr="NuGet Gallery | Home">
            <a:extLst>
              <a:ext uri="{FF2B5EF4-FFF2-40B4-BE49-F238E27FC236}">
                <a16:creationId xmlns:a16="http://schemas.microsoft.com/office/drawing/2014/main" id="{4C333618-4362-4A81-B806-418AFEE6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41019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100" b="1" dirty="0"/>
              <a:t>.NET Platform Overview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Introduction to .NET Core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Introduction to REST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Building RESTful APIs with ASP.NET Core 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Data Access with EF Core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ASP.NET Core Security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Introduction to Docker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Dockerize ASP.NET Core Applications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Introduction to Microservices</a:t>
            </a:r>
          </a:p>
          <a:p>
            <a:pPr lvl="1">
              <a:lnSpc>
                <a:spcPct val="150000"/>
              </a:lnSpc>
            </a:pPr>
            <a:r>
              <a:rPr lang="en-US" sz="2100" b="1" dirty="0"/>
              <a:t>Building Microservices with ASP.NET Core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e-IL" sz="2100" b="1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9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NuGet General Flow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2" name="Picture 2" descr="Relationship between package creators, package hosts, and package consumers">
            <a:extLst>
              <a:ext uri="{FF2B5EF4-FFF2-40B4-BE49-F238E27FC236}">
                <a16:creationId xmlns:a16="http://schemas.microsoft.com/office/drawing/2014/main" id="{7B372D91-561C-4E4E-89D4-C752DE13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12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uGet Gallery | Home">
            <a:extLst>
              <a:ext uri="{FF2B5EF4-FFF2-40B4-BE49-F238E27FC236}">
                <a16:creationId xmlns:a16="http://schemas.microsoft.com/office/drawing/2014/main" id="{21C2EFF0-9FA5-40F1-AACA-FA9DF298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7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To work with NuGet, as a package consumer or creator, you can use command-line interface (CLI) tools as well as NuGet features in Visual Studio:</a:t>
            </a:r>
            <a:br>
              <a:rPr lang="en-US" sz="2700" dirty="0"/>
            </a:br>
            <a:endParaRPr lang="en-US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dotnet.exe (.NET Core CLI)</a:t>
            </a:r>
            <a:br>
              <a:rPr lang="en-US" sz="2700" dirty="0"/>
            </a:br>
            <a:endParaRPr lang="en-US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nuget.exe </a:t>
            </a:r>
            <a:br>
              <a:rPr lang="en-US" sz="2700" dirty="0"/>
            </a:br>
            <a:r>
              <a:rPr lang="en-US" sz="2700" dirty="0"/>
              <a:t>CLI Tool for .NET Framework</a:t>
            </a:r>
            <a:br>
              <a:rPr lang="en-US" sz="2700" dirty="0"/>
            </a:br>
            <a:endParaRPr lang="en-US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Visual Studio </a:t>
            </a:r>
            <a:br>
              <a:rPr lang="en-US" sz="2700" dirty="0"/>
            </a:br>
            <a:r>
              <a:rPr lang="en-US" sz="2700" dirty="0"/>
              <a:t>NuGet Package Manager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NuGet Client Tools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F3687-2D46-42B9-A790-34005F23AF47}"/>
              </a:ext>
            </a:extLst>
          </p:cNvPr>
          <p:cNvSpPr/>
          <p:nvPr/>
        </p:nvSpPr>
        <p:spPr>
          <a:xfrm>
            <a:off x="762000" y="59436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https://docs.microsoft.com/en-us/nuget/install-nuget-client-tools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439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NuGet's behavior is driven by the accumulated settings in one or more </a:t>
            </a:r>
            <a:r>
              <a:rPr lang="en-US" dirty="0" err="1"/>
              <a:t>NuGet.Config</a:t>
            </a:r>
            <a:r>
              <a:rPr lang="en-US" dirty="0"/>
              <a:t> (XML) files that can exist at project, user, and computer-wide levels.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global </a:t>
            </a:r>
            <a:r>
              <a:rPr lang="en-US" dirty="0" err="1"/>
              <a:t>NuGetDefaults.Config</a:t>
            </a:r>
            <a:r>
              <a:rPr lang="en-US" dirty="0"/>
              <a:t> file also specifically configures package sources.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Settings apply to all commands issued in the CLI, the Package Manager Console, and the Package Manager UI.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NuGet Configurations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51041-0227-4EE8-BFA4-6857F49810D0}"/>
              </a:ext>
            </a:extLst>
          </p:cNvPr>
          <p:cNvSpPr/>
          <p:nvPr/>
        </p:nvSpPr>
        <p:spPr>
          <a:xfrm>
            <a:off x="685800" y="57150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https://docs.microsoft.com/en-us/nuget/consume-packages/configuring-nuget-behavior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008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4"/>
            <a:ext cx="7886700" cy="5240945"/>
          </a:xfrm>
        </p:spPr>
        <p:txBody>
          <a:bodyPr>
            <a:noAutofit/>
          </a:bodyPr>
          <a:lstStyle/>
          <a:p>
            <a:r>
              <a:rPr lang="en-US" sz="2600" dirty="0"/>
              <a:t>.NET Core is a platform made of NuGet </a:t>
            </a:r>
            <a:r>
              <a:rPr lang="en-US" sz="2600" b="1" dirty="0"/>
              <a:t>Packages</a:t>
            </a:r>
            <a:r>
              <a:rPr lang="en-US" sz="2600" dirty="0"/>
              <a:t>.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Some product experiences benefit from fine-grained definition of packages while others from coarse-grained.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To accommodate this duality, .NET Core is distributed as a fine-grained set of packages and in coarser chunks with a package type informally called a </a:t>
            </a:r>
            <a:r>
              <a:rPr lang="en-US" sz="2600" b="1" dirty="0"/>
              <a:t>Metapackage</a:t>
            </a:r>
            <a:r>
              <a:rPr lang="en-US" sz="2600" dirty="0"/>
              <a:t>.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Each of the .NET Core packages supports being run on multiple .NET implementations, represented as </a:t>
            </a:r>
            <a:r>
              <a:rPr lang="en-US" sz="2600" b="1" dirty="0"/>
              <a:t>Frameworks</a:t>
            </a:r>
            <a:r>
              <a:rPr lang="en-US" sz="2600" dirty="0"/>
              <a:t>.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Packages, Metapackages, and Frameworks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Core is split into a set of packages that provide primitives, higher-level data types, app composition types, and common utilities.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of these packages represents a single assembly of the same name.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System.Runtime</a:t>
            </a:r>
            <a:r>
              <a:rPr lang="en-US" dirty="0"/>
              <a:t> package contains System.Runtime.dll.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8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RESTful APIs 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2" descr="Getting started: Building RESTful Web API using ASP.NET Core 3.0">
            <a:extLst>
              <a:ext uri="{FF2B5EF4-FFF2-40B4-BE49-F238E27FC236}">
                <a16:creationId xmlns:a16="http://schemas.microsoft.com/office/drawing/2014/main" id="{34E41C77-8AB6-4461-A232-3C3B3673C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9" t="7298" r="10201" b="6729"/>
          <a:stretch/>
        </p:blipFill>
        <p:spPr bwMode="auto">
          <a:xfrm>
            <a:off x="1828800" y="4899775"/>
            <a:ext cx="1400852" cy="1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etting started: Building RESTful Web API using ASP.NET Core 3.0">
            <a:extLst>
              <a:ext uri="{FF2B5EF4-FFF2-40B4-BE49-F238E27FC236}">
                <a16:creationId xmlns:a16="http://schemas.microsoft.com/office/drawing/2014/main" id="{9827B53A-8930-4D91-821C-8524DCCEE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7298" r="57806" b="6729"/>
          <a:stretch/>
        </p:blipFill>
        <p:spPr bwMode="auto">
          <a:xfrm>
            <a:off x="304800" y="4899775"/>
            <a:ext cx="1402616" cy="1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187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ASP.NET Core Ecosystem</a:t>
            </a:r>
          </a:p>
          <a:p>
            <a:r>
              <a:rPr lang="en-US" sz="2700" dirty="0"/>
              <a:t>Startup class</a:t>
            </a:r>
          </a:p>
          <a:p>
            <a:r>
              <a:rPr lang="en-US" sz="2700" dirty="0"/>
              <a:t>Dependency Injection</a:t>
            </a:r>
          </a:p>
          <a:p>
            <a:r>
              <a:rPr lang="en-US" sz="2700" dirty="0"/>
              <a:t>Middleware</a:t>
            </a:r>
          </a:p>
          <a:p>
            <a:r>
              <a:rPr lang="en-US" sz="2700" dirty="0"/>
              <a:t>Host</a:t>
            </a:r>
          </a:p>
          <a:p>
            <a:r>
              <a:rPr lang="en-US" sz="2700" dirty="0"/>
              <a:t>Servers</a:t>
            </a:r>
          </a:p>
          <a:p>
            <a:r>
              <a:rPr lang="en-US" sz="2700" dirty="0"/>
              <a:t>Configurations</a:t>
            </a:r>
          </a:p>
          <a:p>
            <a:r>
              <a:rPr lang="en-US" sz="2700" dirty="0"/>
              <a:t>Options Pattern</a:t>
            </a:r>
          </a:p>
          <a:p>
            <a:r>
              <a:rPr lang="en-US" sz="2700" dirty="0"/>
              <a:t>Environments</a:t>
            </a:r>
          </a:p>
          <a:p>
            <a:r>
              <a:rPr lang="en-US" sz="2700" dirty="0"/>
              <a:t>Logging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ASP.NET Core is a cross-platform, high-performance, open-source framework for building modern, cloud-enabled, Internet-connected apps.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Build web apps and services, Internet of Things (IoT) apps, and mobile backends.</a:t>
            </a:r>
          </a:p>
          <a:p>
            <a:endParaRPr lang="en-US" dirty="0"/>
          </a:p>
          <a:p>
            <a:r>
              <a:rPr lang="en-US" dirty="0"/>
              <a:t>Use your favorite development tools on Windows, macOS, and Linux.</a:t>
            </a:r>
          </a:p>
          <a:p>
            <a:endParaRPr lang="en-US" dirty="0"/>
          </a:p>
          <a:p>
            <a:r>
              <a:rPr lang="en-US" dirty="0"/>
              <a:t>Deploy to the cloud or on-premises.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6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unified story for building web UI and web 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lightweight, high-performance, and modular HTTP request pipeline.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Architected for testability.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cloud-ready, environment-based configuration system.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Built-in dependency injection.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Flexible deployment and to host.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Benefits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7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Ecosystem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107E3-D8A1-4598-8416-71882CACB415}"/>
              </a:ext>
            </a:extLst>
          </p:cNvPr>
          <p:cNvSpPr/>
          <p:nvPr/>
        </p:nvSpPr>
        <p:spPr bwMode="auto">
          <a:xfrm>
            <a:off x="295665" y="4395864"/>
            <a:ext cx="8467335" cy="1516279"/>
          </a:xfrm>
          <a:prstGeom prst="rect">
            <a:avLst/>
          </a:prstGeom>
          <a:gradFill rotWithShape="1">
            <a:gsLst>
              <a:gs pos="0">
                <a:srgbClr val="8E499C">
                  <a:shade val="51000"/>
                  <a:satMod val="130000"/>
                </a:srgbClr>
              </a:gs>
              <a:gs pos="80000">
                <a:srgbClr val="8E499C">
                  <a:shade val="93000"/>
                  <a:satMod val="130000"/>
                </a:srgbClr>
              </a:gs>
              <a:gs pos="100000">
                <a:srgbClr val="8E499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E499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82880" tIns="228600" rIns="18288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ASP.NET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8861A-9790-49A5-BAF5-FA0AF3C9C493}"/>
              </a:ext>
            </a:extLst>
          </p:cNvPr>
          <p:cNvSpPr/>
          <p:nvPr/>
        </p:nvSpPr>
        <p:spPr bwMode="auto">
          <a:xfrm>
            <a:off x="6022149" y="2264360"/>
            <a:ext cx="1309923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SignalR</a:t>
            </a:r>
            <a:endParaRPr kumimoji="0" lang="en-US" sz="2000" i="0" u="none" strike="noStrike" kern="0" cap="none" spc="-7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D8E83-1930-47EB-A386-B768EFF63E08}"/>
              </a:ext>
            </a:extLst>
          </p:cNvPr>
          <p:cNvSpPr/>
          <p:nvPr/>
        </p:nvSpPr>
        <p:spPr bwMode="auto">
          <a:xfrm>
            <a:off x="4572000" y="1143000"/>
            <a:ext cx="4182469" cy="1028379"/>
          </a:xfrm>
          <a:prstGeom prst="rect">
            <a:avLst/>
          </a:prstGeom>
          <a:gradFill rotWithShape="1">
            <a:gsLst>
              <a:gs pos="0">
                <a:srgbClr val="3397D3">
                  <a:shade val="51000"/>
                  <a:satMod val="130000"/>
                </a:srgbClr>
              </a:gs>
              <a:gs pos="80000">
                <a:srgbClr val="3397D3">
                  <a:shade val="93000"/>
                  <a:satMod val="130000"/>
                </a:srgbClr>
              </a:gs>
              <a:gs pos="100000">
                <a:srgbClr val="3397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97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82880" tIns="228600" rIns="18288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ACDF-1007-482C-917D-247254AB2CEF}"/>
              </a:ext>
            </a:extLst>
          </p:cNvPr>
          <p:cNvSpPr/>
          <p:nvPr/>
        </p:nvSpPr>
        <p:spPr bwMode="auto">
          <a:xfrm>
            <a:off x="3158907" y="2264360"/>
            <a:ext cx="1310615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Blazor</a:t>
            </a:r>
            <a:endParaRPr kumimoji="0" lang="en-US" sz="2400" i="0" u="none" strike="noStrike" kern="0" cap="none" spc="-7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9B3D8-5B43-4A87-A3E0-43DFA98B2286}"/>
              </a:ext>
            </a:extLst>
          </p:cNvPr>
          <p:cNvSpPr/>
          <p:nvPr/>
        </p:nvSpPr>
        <p:spPr bwMode="auto">
          <a:xfrm>
            <a:off x="1727286" y="2264360"/>
            <a:ext cx="1310615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MVC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F5529-93CF-4A1B-B430-3FF05DB208E8}"/>
              </a:ext>
            </a:extLst>
          </p:cNvPr>
          <p:cNvSpPr/>
          <p:nvPr/>
        </p:nvSpPr>
        <p:spPr bwMode="auto">
          <a:xfrm>
            <a:off x="295665" y="2264360"/>
            <a:ext cx="1310615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Razor</a:t>
            </a:r>
            <a:b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6D1B9-3474-424B-BF67-817603492A65}"/>
              </a:ext>
            </a:extLst>
          </p:cNvPr>
          <p:cNvSpPr/>
          <p:nvPr/>
        </p:nvSpPr>
        <p:spPr bwMode="auto">
          <a:xfrm>
            <a:off x="4590528" y="2264360"/>
            <a:ext cx="1310615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  <a:alpha val="32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Web</a:t>
            </a:r>
            <a:b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kumimoji="0" lang="en-US" sz="2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AA8BA-5A06-48D3-9677-F86523FE48FE}"/>
              </a:ext>
            </a:extLst>
          </p:cNvPr>
          <p:cNvSpPr/>
          <p:nvPr/>
        </p:nvSpPr>
        <p:spPr bwMode="auto">
          <a:xfrm>
            <a:off x="295665" y="1143000"/>
            <a:ext cx="4160115" cy="1028376"/>
          </a:xfrm>
          <a:prstGeom prst="rect">
            <a:avLst/>
          </a:prstGeom>
          <a:gradFill rotWithShape="1">
            <a:gsLst>
              <a:gs pos="0">
                <a:srgbClr val="3397D3">
                  <a:shade val="51000"/>
                  <a:satMod val="130000"/>
                </a:srgbClr>
              </a:gs>
              <a:gs pos="80000">
                <a:srgbClr val="3397D3">
                  <a:shade val="93000"/>
                  <a:satMod val="130000"/>
                </a:srgbClr>
              </a:gs>
              <a:gs pos="100000">
                <a:srgbClr val="3397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97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82880" tIns="228600" rIns="18288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0" cap="none" spc="-7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Sites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6C3B6A-B8C3-4DA0-BDBF-78E7712076AB}"/>
              </a:ext>
            </a:extLst>
          </p:cNvPr>
          <p:cNvSpPr/>
          <p:nvPr/>
        </p:nvSpPr>
        <p:spPr bwMode="auto">
          <a:xfrm>
            <a:off x="7453077" y="2264360"/>
            <a:ext cx="1309923" cy="2027891"/>
          </a:xfrm>
          <a:prstGeom prst="rect">
            <a:avLst/>
          </a:prstGeom>
          <a:gradFill rotWithShape="1">
            <a:gsLst>
              <a:gs pos="0">
                <a:srgbClr val="94C949">
                  <a:shade val="51000"/>
                  <a:satMod val="130000"/>
                </a:srgbClr>
              </a:gs>
              <a:gs pos="80000">
                <a:srgbClr val="94C949">
                  <a:shade val="93000"/>
                  <a:satMod val="130000"/>
                </a:srgbClr>
              </a:gs>
              <a:gs pos="100000">
                <a:srgbClr val="94C94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4C94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228600" rIns="0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-7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gRPC</a:t>
            </a:r>
            <a:endParaRPr kumimoji="0" lang="en-US" sz="2000" i="0" u="none" strike="noStrike" kern="0" cap="none" spc="-7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86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Platform Overview</a:t>
            </a:r>
          </a:p>
          <a:p>
            <a:r>
              <a:rPr lang="en-US" dirty="0"/>
              <a:t>.NET Implementations</a:t>
            </a:r>
          </a:p>
          <a:p>
            <a:r>
              <a:rPr lang="en-US" dirty="0"/>
              <a:t>.NET Standard</a:t>
            </a:r>
          </a:p>
          <a:p>
            <a:r>
              <a:rPr lang="en-US" dirty="0"/>
              <a:t>Runtimes and Class Libraries</a:t>
            </a:r>
          </a:p>
          <a:p>
            <a:r>
              <a:rPr lang="en-US" dirty="0"/>
              <a:t>Application Frameworks and Common Tooling</a:t>
            </a:r>
          </a:p>
          <a:p>
            <a:r>
              <a:rPr lang="en-US" dirty="0"/>
              <a:t>The Future of .NET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ASP.NET Core Web API Apps, to build RESTful HTTP services.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4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support for Content Negotiation</a:t>
            </a:r>
          </a:p>
          <a:p>
            <a:r>
              <a:rPr lang="en-US" dirty="0"/>
              <a:t>Model Binding and Formatting</a:t>
            </a:r>
          </a:p>
          <a:p>
            <a:r>
              <a:rPr lang="en-US" dirty="0"/>
              <a:t>Model Validation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Features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29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Startup class is where: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Services required by the app are configured.</a:t>
            </a:r>
            <a:br>
              <a:rPr lang="en-US" sz="2800" dirty="0"/>
            </a:b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app's request handling pipeline is defined, as a series of middleware components.</a:t>
            </a:r>
            <a:endParaRPr lang="he-IL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32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includes a built-in dependency injection (DI) framework that makes configured services available throughout an app.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Services are typically resolved from DI using constructor injection. With constructor injection, a class declares a constructor parameter of either the required type or an interface. 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89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request handling pipeline is composed as a series of middleware components.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component performs operations on an </a:t>
            </a:r>
            <a:r>
              <a:rPr lang="en-US" dirty="0" err="1"/>
              <a:t>HttpContext</a:t>
            </a:r>
            <a:r>
              <a:rPr lang="en-US" dirty="0"/>
              <a:t> and either invokes the next middleware in the pipeline or terminates the request.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ASP.NET Core includes a rich set of built-in middleware.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middleware components can also be written.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4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startup, an ASP.NET Core app builds a host.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host encapsulates all of the app's resources, such as: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An HTTP server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Middleware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Dependency injection (DI)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Configuration</a:t>
            </a:r>
            <a:endParaRPr lang="he-IL" sz="2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hosts: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.NET Generic Host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ASP.NET Core Web Host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The .NET Generic Host is recommended. The ASP.NET Core Web Host is available only for backwards compatibility.</a:t>
            </a:r>
            <a:endParaRPr lang="he-IL" sz="2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16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ASP.NET Core app uses an HTTP server implementation to listen for HTTP requests.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server surfaces requests to the app as a set of request features composed into an </a:t>
            </a:r>
            <a:r>
              <a:rPr lang="en-US" dirty="0" err="1"/>
              <a:t>HttpContext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8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Kestrel</a:t>
            </a:r>
            <a:r>
              <a:rPr lang="en-US" dirty="0"/>
              <a:t> is a cross-platform web server. Kestrel is often run in a reverse proxy configuration using IIS. In ASP.NET Core 2.0 or later, Kestrel can be run as a public-facing edge server exposed directly to the Internet.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IIS HTTP Server</a:t>
            </a:r>
            <a:r>
              <a:rPr lang="en-US" dirty="0"/>
              <a:t> is a server for Windows that uses IIS. With this server, the ASP.NET Core app and IIS run in the same process.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7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ASP.NET Core provides a configuration framework that gets settings as name-value pairs from an ordered set of configuration providers.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Built-in configuration providers are available for a variety of sources, such as .json files, .xml files, environment variables, and command-line arguments.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default, ASP.NET Core apps are configured to read from </a:t>
            </a:r>
            <a:r>
              <a:rPr lang="en-US" dirty="0" err="1"/>
              <a:t>appsettings.json</a:t>
            </a:r>
            <a:r>
              <a:rPr lang="en-US" dirty="0"/>
              <a:t>, environment variables, the command line, and more. 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Platform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6B58A83-3147-49E4-83C2-5891FC7D5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2" b="4698"/>
          <a:stretch/>
        </p:blipFill>
        <p:spPr bwMode="auto">
          <a:xfrm>
            <a:off x="576670" y="5276088"/>
            <a:ext cx="8001000" cy="8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 Core, .NET Framework, Xamarin – The “WHAT and WHEN to use it ...">
            <a:extLst>
              <a:ext uri="{FF2B5EF4-FFF2-40B4-BE49-F238E27FC236}">
                <a16:creationId xmlns:a16="http://schemas.microsoft.com/office/drawing/2014/main" id="{A4F0123A-6BBB-4E1B-AE2E-A4D412325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73" b="1211"/>
          <a:stretch/>
        </p:blipFill>
        <p:spPr bwMode="auto">
          <a:xfrm>
            <a:off x="576670" y="1493197"/>
            <a:ext cx="1924803" cy="27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ET Core, .NET Framework, Xamarin – The “WHAT and WHEN to use it ...">
            <a:extLst>
              <a:ext uri="{FF2B5EF4-FFF2-40B4-BE49-F238E27FC236}">
                <a16:creationId xmlns:a16="http://schemas.microsoft.com/office/drawing/2014/main" id="{66B16BCC-3BFA-4DC0-B761-4BEE5505A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5" r="33829" b="1211"/>
          <a:stretch/>
        </p:blipFill>
        <p:spPr bwMode="auto">
          <a:xfrm>
            <a:off x="2582497" y="1493197"/>
            <a:ext cx="1927102" cy="2774002"/>
          </a:xfrm>
          <a:prstGeom prst="rect">
            <a:avLst/>
          </a:prstGeom>
          <a:noFill/>
          <a:ln>
            <a:solidFill>
              <a:srgbClr val="66B1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ET Core, .NET Framework, Xamarin – The “WHAT and WHEN to use it ...">
            <a:extLst>
              <a:ext uri="{FF2B5EF4-FFF2-40B4-BE49-F238E27FC236}">
                <a16:creationId xmlns:a16="http://schemas.microsoft.com/office/drawing/2014/main" id="{1437EDCC-D445-4154-8148-DA1FFB81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b="935"/>
          <a:stretch/>
        </p:blipFill>
        <p:spPr bwMode="auto">
          <a:xfrm>
            <a:off x="4598442" y="1493197"/>
            <a:ext cx="1956444" cy="27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B7AB69A-B37C-472B-8CAC-E562D22EE123}"/>
              </a:ext>
            </a:extLst>
          </p:cNvPr>
          <p:cNvGrpSpPr/>
          <p:nvPr/>
        </p:nvGrpSpPr>
        <p:grpSpPr>
          <a:xfrm>
            <a:off x="6635910" y="1493197"/>
            <a:ext cx="1941760" cy="2785260"/>
            <a:chOff x="6516440" y="2057401"/>
            <a:chExt cx="1941760" cy="27852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5CE936-05C0-47DC-8BA0-93E6D6483236}"/>
                </a:ext>
              </a:extLst>
            </p:cNvPr>
            <p:cNvGrpSpPr/>
            <p:nvPr/>
          </p:nvGrpSpPr>
          <p:grpSpPr>
            <a:xfrm>
              <a:off x="6516440" y="2057401"/>
              <a:ext cx="1934923" cy="2785260"/>
              <a:chOff x="6516440" y="2057401"/>
              <a:chExt cx="1934923" cy="2785260"/>
            </a:xfrm>
          </p:grpSpPr>
          <p:pic>
            <p:nvPicPr>
              <p:cNvPr id="9" name="Picture 8" descr="NET Core, .NET Framework, Xamarin – The “WHAT and WHEN to use it ...">
                <a:extLst>
                  <a:ext uri="{FF2B5EF4-FFF2-40B4-BE49-F238E27FC236}">
                    <a16:creationId xmlns:a16="http://schemas.microsoft.com/office/drawing/2014/main" id="{4CB97D37-55FB-4136-9AD0-6D5DEA4FD4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75" r="33829" b="1211"/>
              <a:stretch/>
            </p:blipFill>
            <p:spPr bwMode="auto">
              <a:xfrm>
                <a:off x="6516440" y="2057401"/>
                <a:ext cx="1934923" cy="2785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9C5FA7-8730-4C96-B6FE-EE97B6CDA316}"/>
                  </a:ext>
                </a:extLst>
              </p:cNvPr>
              <p:cNvSpPr/>
              <p:nvPr/>
            </p:nvSpPr>
            <p:spPr>
              <a:xfrm>
                <a:off x="7010400" y="2133600"/>
                <a:ext cx="1066800" cy="304800"/>
              </a:xfrm>
              <a:prstGeom prst="rect">
                <a:avLst/>
              </a:prstGeom>
              <a:solidFill>
                <a:srgbClr val="3F5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9B3DB2-7187-4D4A-9EB4-E813BAF23E20}"/>
                  </a:ext>
                </a:extLst>
              </p:cNvPr>
              <p:cNvSpPr/>
              <p:nvPr/>
            </p:nvSpPr>
            <p:spPr>
              <a:xfrm>
                <a:off x="6553200" y="2590800"/>
                <a:ext cx="1828800" cy="1524000"/>
              </a:xfrm>
              <a:prstGeom prst="rect">
                <a:avLst/>
              </a:prstGeom>
              <a:solidFill>
                <a:srgbClr val="66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3" name="Picture 12" descr="NET Core, .NET Framework, Xamarin – The “WHAT and WHEN to use it ...">
                <a:extLst>
                  <a:ext uri="{FF2B5EF4-FFF2-40B4-BE49-F238E27FC236}">
                    <a16:creationId xmlns:a16="http://schemas.microsoft.com/office/drawing/2014/main" id="{57E02C94-A04B-4930-AAD1-11D5BED28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39" t="16156" r="53637" b="60901"/>
              <a:stretch/>
            </p:blipFill>
            <p:spPr bwMode="auto">
              <a:xfrm>
                <a:off x="7162800" y="2514600"/>
                <a:ext cx="694268" cy="646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DC42D-C19C-4F60-952E-83735CE0A167}"/>
                </a:ext>
              </a:extLst>
            </p:cNvPr>
            <p:cNvSpPr txBox="1"/>
            <p:nvPr/>
          </p:nvSpPr>
          <p:spPr>
            <a:xfrm>
              <a:off x="7202424" y="2121408"/>
              <a:ext cx="6858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UWP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11FC7A-584E-4A20-82A9-40DB4A323DA0}"/>
                </a:ext>
              </a:extLst>
            </p:cNvPr>
            <p:cNvSpPr txBox="1"/>
            <p:nvPr/>
          </p:nvSpPr>
          <p:spPr>
            <a:xfrm>
              <a:off x="6544056" y="3316224"/>
              <a:ext cx="191414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Modern, touch-enabled Windows applications and software, targeting including PCs, tablets, phones, and Xbox. </a:t>
              </a:r>
              <a:endParaRPr lang="he-IL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C4339-C741-4116-8DBF-BAB931CB4FB2}"/>
              </a:ext>
            </a:extLst>
          </p:cNvPr>
          <p:cNvSpPr/>
          <p:nvPr/>
        </p:nvSpPr>
        <p:spPr>
          <a:xfrm>
            <a:off x="598006" y="4364414"/>
            <a:ext cx="1905000" cy="3688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Common Language Runtime </a:t>
            </a:r>
            <a:br>
              <a:rPr lang="en-US" sz="900" dirty="0"/>
            </a:br>
            <a:r>
              <a:rPr lang="en-US" sz="900" dirty="0"/>
              <a:t>(CLR)</a:t>
            </a:r>
            <a:endParaRPr lang="he-IL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19CD6-A179-4E01-AE02-2A62F0A8BB0F}"/>
              </a:ext>
            </a:extLst>
          </p:cNvPr>
          <p:cNvSpPr/>
          <p:nvPr/>
        </p:nvSpPr>
        <p:spPr>
          <a:xfrm>
            <a:off x="2582254" y="4364414"/>
            <a:ext cx="1956816" cy="3688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Core Common Language Runtime (</a:t>
            </a:r>
            <a:r>
              <a:rPr lang="en-US" sz="900" dirty="0" err="1"/>
              <a:t>CoreCLR</a:t>
            </a:r>
            <a:r>
              <a:rPr lang="en-US" sz="900" dirty="0"/>
              <a:t>)</a:t>
            </a:r>
            <a:endParaRPr lang="he-IL" sz="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710F-33C2-4DCD-9F85-6568CF65DA5E}"/>
              </a:ext>
            </a:extLst>
          </p:cNvPr>
          <p:cNvSpPr/>
          <p:nvPr/>
        </p:nvSpPr>
        <p:spPr>
          <a:xfrm>
            <a:off x="4600030" y="4364414"/>
            <a:ext cx="1956816" cy="3688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 err="1"/>
              <a:t>Xamarin.iOS</a:t>
            </a:r>
            <a:r>
              <a:rPr lang="en-US" sz="900" dirty="0"/>
              <a:t>, </a:t>
            </a:r>
            <a:r>
              <a:rPr lang="en-US" sz="900" dirty="0" err="1"/>
              <a:t>Xamarin.Android</a:t>
            </a:r>
            <a:r>
              <a:rPr lang="en-US" sz="900" dirty="0"/>
              <a:t>, </a:t>
            </a:r>
            <a:r>
              <a:rPr lang="en-US" sz="900" dirty="0" err="1"/>
              <a:t>Xamarin.Mac</a:t>
            </a:r>
            <a:r>
              <a:rPr lang="en-US" sz="900" dirty="0"/>
              <a:t>, Mono desktop</a:t>
            </a:r>
            <a:endParaRPr lang="he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CC5688-701A-4FFC-9B1E-8D6AFE1548C5}"/>
              </a:ext>
            </a:extLst>
          </p:cNvPr>
          <p:cNvSpPr/>
          <p:nvPr/>
        </p:nvSpPr>
        <p:spPr>
          <a:xfrm>
            <a:off x="6629998" y="4364414"/>
            <a:ext cx="1956816" cy="3688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.NET Native</a:t>
            </a:r>
            <a:endParaRPr lang="he-IL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626E62-09B0-4765-8ABB-2EC355AE617E}"/>
              </a:ext>
            </a:extLst>
          </p:cNvPr>
          <p:cNvSpPr/>
          <p:nvPr/>
        </p:nvSpPr>
        <p:spPr>
          <a:xfrm>
            <a:off x="594958" y="4818805"/>
            <a:ext cx="7982712" cy="3688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400" b="1" dirty="0"/>
              <a:t>.NET Standard</a:t>
            </a:r>
            <a:endParaRPr lang="he-IL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12505-4E7C-45C8-9325-E85D2BBA4EB9}"/>
              </a:ext>
            </a:extLst>
          </p:cNvPr>
          <p:cNvSpPr/>
          <p:nvPr/>
        </p:nvSpPr>
        <p:spPr>
          <a:xfrm>
            <a:off x="584290" y="1067240"/>
            <a:ext cx="1905000" cy="368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Web and Desktop Applications</a:t>
            </a:r>
            <a:endParaRPr lang="he-IL" sz="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1D8C88-7B37-421E-AD82-9AC09F9176CF}"/>
              </a:ext>
            </a:extLst>
          </p:cNvPr>
          <p:cNvSpPr/>
          <p:nvPr/>
        </p:nvSpPr>
        <p:spPr>
          <a:xfrm>
            <a:off x="2568538" y="1067240"/>
            <a:ext cx="1956816" cy="368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Web and Cloud Applications</a:t>
            </a:r>
            <a:endParaRPr lang="he-IL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8A52BF-5FFC-485B-8B4E-47E176F706D3}"/>
              </a:ext>
            </a:extLst>
          </p:cNvPr>
          <p:cNvSpPr/>
          <p:nvPr/>
        </p:nvSpPr>
        <p:spPr>
          <a:xfrm>
            <a:off x="4586314" y="1067240"/>
            <a:ext cx="1956816" cy="368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Mobile Apps and Unity Games</a:t>
            </a:r>
            <a:endParaRPr lang="he-IL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E72E45-5084-4D9B-98CB-8CEF34445415}"/>
              </a:ext>
            </a:extLst>
          </p:cNvPr>
          <p:cNvSpPr/>
          <p:nvPr/>
        </p:nvSpPr>
        <p:spPr>
          <a:xfrm>
            <a:off x="6616282" y="1067240"/>
            <a:ext cx="1956816" cy="3688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/>
              <a:t>Universal Windows Apps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1445520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preferred way to read related configuration values is using the options pattern.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Pattern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4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Execution environments, such as Development, Staging, and Production, are a first-class notion in ASP.NET Core.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Specify the environment an app is running in by setting the ASPNETCORE_ENVIRONMENT environment variable.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ASP.NET Core reads during startup and stores the value in an </a:t>
            </a:r>
            <a:r>
              <a:rPr lang="en-US" dirty="0" err="1"/>
              <a:t>IWebHostEnvironment</a:t>
            </a:r>
            <a:r>
              <a:rPr lang="en-US" dirty="0"/>
              <a:t> implementation, and makes it available anywhere in an app via dependency injection (DI).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Core supports a logging API that works with a variety of built-in and third-party logging providers: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Event Tracing on 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Windows Event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TraceSource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Azure App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/>
              <a:t>Azure Application Insights</a:t>
            </a:r>
          </a:p>
          <a:p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6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is a URL pattern that is mapped to a handler.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handler is typically an action method in an MVC controller, or a middleware.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ASP.NET Core routing gives you control over the URLs used by your app.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77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has built-in features for handling errors, such as: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developer exception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Custom error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Static status code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Startup exception handling</a:t>
            </a:r>
            <a:endParaRPr lang="he-IL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5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Dynamically determines the media type of a resource based on Client request: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Client sends </a:t>
            </a:r>
            <a:r>
              <a:rPr lang="en-US" sz="2600" b="1" dirty="0"/>
              <a:t>Accept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Client sends </a:t>
            </a:r>
            <a:r>
              <a:rPr lang="en-US" sz="2600" b="1" dirty="0"/>
              <a:t>Content-Type</a:t>
            </a:r>
            <a:r>
              <a:rPr lang="en-US" sz="2600" dirty="0"/>
              <a:t> when sending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Server response with </a:t>
            </a:r>
            <a:r>
              <a:rPr lang="en-US" sz="2600" b="1" dirty="0"/>
              <a:t>Content-Type</a:t>
            </a:r>
            <a:br>
              <a:rPr lang="en-US" sz="2600" b="1" dirty="0"/>
            </a:br>
            <a:endParaRPr lang="en-US" sz="2600" b="1" dirty="0"/>
          </a:p>
          <a:p>
            <a:r>
              <a:rPr lang="en-US" dirty="0"/>
              <a:t>Web API provide automatic content negotiation.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by </a:t>
            </a:r>
            <a:r>
              <a:rPr lang="en-US" dirty="0" err="1"/>
              <a:t>ObjectResult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15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ASP.NET Core you can use Web API Apps, to build RESTful 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Model will allow you do to simple things in a simple way, but will also let you dig deeper and get more control.</a:t>
            </a:r>
          </a:p>
          <a:p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There are four primary .NET implementations that Microsoft actively develops and maintains: 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.NET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Mono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UWP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Implementations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.NET Framework is the original .NET implementation that has existed since 2002.</a:t>
            </a:r>
            <a:br>
              <a:rPr lang="en-US" dirty="0"/>
            </a:br>
            <a:endParaRPr lang="en-US" dirty="0"/>
          </a:p>
          <a:p>
            <a:r>
              <a:rPr lang="en-US" dirty="0"/>
              <a:t>.NET Framework is optimized for building Windows desktop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Versions 4.5 and later implement .NET Standard, so code that targets .NET Standard can run on those versions of .NET Framework.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Release Timeline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7E28AC-CA63-4F58-8B2D-78AB637F368F}"/>
              </a:ext>
            </a:extLst>
          </p:cNvPr>
          <p:cNvCxnSpPr/>
          <p:nvPr/>
        </p:nvCxnSpPr>
        <p:spPr>
          <a:xfrm>
            <a:off x="457200" y="3505200"/>
            <a:ext cx="807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496FB0-BEFB-46A1-93A4-DBB86879A07D}"/>
              </a:ext>
            </a:extLst>
          </p:cNvPr>
          <p:cNvSpPr/>
          <p:nvPr/>
        </p:nvSpPr>
        <p:spPr>
          <a:xfrm>
            <a:off x="6096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E4AD1-8449-4542-BBEC-5A144C05A449}"/>
              </a:ext>
            </a:extLst>
          </p:cNvPr>
          <p:cNvCxnSpPr>
            <a:cxnSpLocks/>
          </p:cNvCxnSpPr>
          <p:nvPr/>
        </p:nvCxnSpPr>
        <p:spPr>
          <a:xfrm>
            <a:off x="76200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61D231-9850-4AB7-93B1-5A7D496DE3E8}"/>
              </a:ext>
            </a:extLst>
          </p:cNvPr>
          <p:cNvSpPr txBox="1"/>
          <p:nvPr/>
        </p:nvSpPr>
        <p:spPr>
          <a:xfrm>
            <a:off x="457200" y="4343400"/>
            <a:ext cx="10668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Jan 2002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1.0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First Version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82EBB-AA31-47BE-8B45-E1105AB79D42}"/>
              </a:ext>
            </a:extLst>
          </p:cNvPr>
          <p:cNvSpPr/>
          <p:nvPr/>
        </p:nvSpPr>
        <p:spPr>
          <a:xfrm>
            <a:off x="1413933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7699A7-DE70-4F4F-82F7-C66771AB9EE7}"/>
              </a:ext>
            </a:extLst>
          </p:cNvPr>
          <p:cNvCxnSpPr>
            <a:cxnSpLocks/>
          </p:cNvCxnSpPr>
          <p:nvPr/>
        </p:nvCxnSpPr>
        <p:spPr>
          <a:xfrm>
            <a:off x="1558845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5EF49-D6D8-4C1B-BF50-A602107C6FBD}"/>
              </a:ext>
            </a:extLst>
          </p:cNvPr>
          <p:cNvSpPr txBox="1"/>
          <p:nvPr/>
        </p:nvSpPr>
        <p:spPr>
          <a:xfrm>
            <a:off x="1181100" y="1828800"/>
            <a:ext cx="1333500" cy="8853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Apr 2003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1.1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Included as part of Windows OS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CA06E9-524F-48F8-B180-61F851C9F08A}"/>
              </a:ext>
            </a:extLst>
          </p:cNvPr>
          <p:cNvSpPr/>
          <p:nvPr/>
        </p:nvSpPr>
        <p:spPr>
          <a:xfrm>
            <a:off x="2218266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079CF-1644-4DAB-B7A5-7A61EF2DA937}"/>
              </a:ext>
            </a:extLst>
          </p:cNvPr>
          <p:cNvSpPr txBox="1"/>
          <p:nvPr/>
        </p:nvSpPr>
        <p:spPr>
          <a:xfrm>
            <a:off x="2019300" y="4343400"/>
            <a:ext cx="14097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Jan 2006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2.0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Full 64bit support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5DD80A-6487-4CD9-8BB8-24FF0723269A}"/>
              </a:ext>
            </a:extLst>
          </p:cNvPr>
          <p:cNvSpPr/>
          <p:nvPr/>
        </p:nvSpPr>
        <p:spPr>
          <a:xfrm>
            <a:off x="3022599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940C31-313A-4A25-9129-D5BB44FB1254}"/>
              </a:ext>
            </a:extLst>
          </p:cNvPr>
          <p:cNvCxnSpPr>
            <a:cxnSpLocks/>
          </p:cNvCxnSpPr>
          <p:nvPr/>
        </p:nvCxnSpPr>
        <p:spPr>
          <a:xfrm>
            <a:off x="3169384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680F7E-A934-468D-8809-0BC123E6D2CC}"/>
              </a:ext>
            </a:extLst>
          </p:cNvPr>
          <p:cNvSpPr txBox="1"/>
          <p:nvPr/>
        </p:nvSpPr>
        <p:spPr>
          <a:xfrm>
            <a:off x="2800350" y="1828800"/>
            <a:ext cx="1390650" cy="10515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2006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3.0 (</a:t>
            </a:r>
            <a:r>
              <a:rPr lang="en-US" sz="1200" b="1" dirty="0" err="1">
                <a:latin typeface="+mn-lt"/>
                <a:cs typeface="+mn-cs"/>
              </a:rPr>
              <a:t>WinFx</a:t>
            </a:r>
            <a:r>
              <a:rPr lang="en-US" sz="1200" b="1" dirty="0">
                <a:latin typeface="+mn-lt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WPF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dirty="0">
                <a:latin typeface="+mn-lt"/>
                <a:cs typeface="+mn-cs"/>
              </a:rPr>
              <a:t>WCF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dirty="0">
                <a:latin typeface="+mn-lt"/>
                <a:cs typeface="+mn-cs"/>
              </a:rPr>
              <a:t>WF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37B51A-12B1-4938-9FB8-B150C44D93EE}"/>
              </a:ext>
            </a:extLst>
          </p:cNvPr>
          <p:cNvSpPr/>
          <p:nvPr/>
        </p:nvSpPr>
        <p:spPr>
          <a:xfrm>
            <a:off x="3826932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ABC0B-548C-4513-B2B6-1CA170D40A97}"/>
              </a:ext>
            </a:extLst>
          </p:cNvPr>
          <p:cNvSpPr txBox="1"/>
          <p:nvPr/>
        </p:nvSpPr>
        <p:spPr>
          <a:xfrm>
            <a:off x="3581400" y="4343400"/>
            <a:ext cx="8382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2007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3.5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LINQ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B4B089-8FFE-4E08-ABE3-70BDDEB1ACD8}"/>
              </a:ext>
            </a:extLst>
          </p:cNvPr>
          <p:cNvSpPr/>
          <p:nvPr/>
        </p:nvSpPr>
        <p:spPr>
          <a:xfrm>
            <a:off x="4631265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07ED7-8788-40A1-B943-C913ADD22344}"/>
              </a:ext>
            </a:extLst>
          </p:cNvPr>
          <p:cNvCxnSpPr>
            <a:cxnSpLocks/>
          </p:cNvCxnSpPr>
          <p:nvPr/>
        </p:nvCxnSpPr>
        <p:spPr>
          <a:xfrm>
            <a:off x="4779923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ABF16B-C89C-4262-BCE0-95E2EE5783A6}"/>
              </a:ext>
            </a:extLst>
          </p:cNvPr>
          <p:cNvSpPr txBox="1"/>
          <p:nvPr/>
        </p:nvSpPr>
        <p:spPr>
          <a:xfrm>
            <a:off x="4419600" y="1828800"/>
            <a:ext cx="8382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Apr 2010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4.0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TPL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48670F-BA62-4E8D-B093-98EA17D3A5E3}"/>
              </a:ext>
            </a:extLst>
          </p:cNvPr>
          <p:cNvSpPr/>
          <p:nvPr/>
        </p:nvSpPr>
        <p:spPr>
          <a:xfrm>
            <a:off x="5435598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8B1BCA-4E10-48FD-A15D-5B569474BD65}"/>
              </a:ext>
            </a:extLst>
          </p:cNvPr>
          <p:cNvSpPr txBox="1"/>
          <p:nvPr/>
        </p:nvSpPr>
        <p:spPr>
          <a:xfrm>
            <a:off x="5143500" y="4343400"/>
            <a:ext cx="1333500" cy="10515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Aug 2012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4.5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Async Await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dirty="0">
                <a:latin typeface="+mn-lt"/>
                <a:cs typeface="+mn-cs"/>
              </a:rPr>
              <a:t>UWP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dirty="0">
                <a:latin typeface="+mn-lt"/>
                <a:cs typeface="+mn-cs"/>
              </a:rPr>
              <a:t>.NET Standard 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2A8BB7-9F99-48B3-A9E3-94A166A7B9C7}"/>
              </a:ext>
            </a:extLst>
          </p:cNvPr>
          <p:cNvSpPr/>
          <p:nvPr/>
        </p:nvSpPr>
        <p:spPr>
          <a:xfrm>
            <a:off x="78486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656A10-5E88-42F1-9958-1EB9AC5D538F}"/>
              </a:ext>
            </a:extLst>
          </p:cNvPr>
          <p:cNvCxnSpPr>
            <a:cxnSpLocks/>
          </p:cNvCxnSpPr>
          <p:nvPr/>
        </p:nvCxnSpPr>
        <p:spPr>
          <a:xfrm>
            <a:off x="8001000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A7B376-FA7B-4526-9A0C-33DF005BA0F4}"/>
              </a:ext>
            </a:extLst>
          </p:cNvPr>
          <p:cNvSpPr txBox="1"/>
          <p:nvPr/>
        </p:nvSpPr>
        <p:spPr>
          <a:xfrm>
            <a:off x="7620000" y="1828800"/>
            <a:ext cx="10668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Apr 2019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4.8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Final Version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2EDFE3-F08B-437C-B47E-329575A74A36}"/>
              </a:ext>
            </a:extLst>
          </p:cNvPr>
          <p:cNvSpPr/>
          <p:nvPr/>
        </p:nvSpPr>
        <p:spPr>
          <a:xfrm>
            <a:off x="7044264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6690B6-4F99-48D2-9638-F2CF3202FDEE}"/>
              </a:ext>
            </a:extLst>
          </p:cNvPr>
          <p:cNvSpPr txBox="1"/>
          <p:nvPr/>
        </p:nvSpPr>
        <p:spPr>
          <a:xfrm>
            <a:off x="6705600" y="4343400"/>
            <a:ext cx="8382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May 2017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4.7</a:t>
            </a:r>
            <a:endParaRPr lang="he-IL" sz="1200" b="1" dirty="0">
              <a:latin typeface="+mn-lt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E863E1-E4B9-4BDC-A97E-227105E4FE28}"/>
              </a:ext>
            </a:extLst>
          </p:cNvPr>
          <p:cNvSpPr/>
          <p:nvPr/>
        </p:nvSpPr>
        <p:spPr>
          <a:xfrm>
            <a:off x="6239931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EC961-56D6-4920-A3FF-032190168959}"/>
              </a:ext>
            </a:extLst>
          </p:cNvPr>
          <p:cNvCxnSpPr>
            <a:cxnSpLocks/>
          </p:cNvCxnSpPr>
          <p:nvPr/>
        </p:nvCxnSpPr>
        <p:spPr>
          <a:xfrm>
            <a:off x="6390462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70C8FC-48B1-49B3-8828-FB7DB39ECFAD}"/>
              </a:ext>
            </a:extLst>
          </p:cNvPr>
          <p:cNvSpPr txBox="1"/>
          <p:nvPr/>
        </p:nvSpPr>
        <p:spPr>
          <a:xfrm>
            <a:off x="6000750" y="1828800"/>
            <a:ext cx="1390650" cy="14742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Jul 2015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4.6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 err="1">
                <a:latin typeface="+mn-lt"/>
                <a:cs typeface="+mn-cs"/>
              </a:rPr>
              <a:t>RyuJIT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dirty="0">
                <a:latin typeface="+mn-lt"/>
                <a:cs typeface="+mn-cs"/>
              </a:rPr>
              <a:t>New 64bit JIT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en-US" sz="1200" dirty="0">
              <a:latin typeface="+mn-lt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he-IL" sz="1200" dirty="0">
              <a:latin typeface="+mn-lt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C3EE9-D88E-4D63-AA52-CC0D9A109FD0}"/>
              </a:ext>
            </a:extLst>
          </p:cNvPr>
          <p:cNvCxnSpPr>
            <a:cxnSpLocks/>
          </p:cNvCxnSpPr>
          <p:nvPr/>
        </p:nvCxnSpPr>
        <p:spPr>
          <a:xfrm>
            <a:off x="236220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6354C8-DDE2-4E0D-AF23-BE08C10F5A3B}"/>
              </a:ext>
            </a:extLst>
          </p:cNvPr>
          <p:cNvCxnSpPr>
            <a:cxnSpLocks/>
          </p:cNvCxnSpPr>
          <p:nvPr/>
        </p:nvCxnSpPr>
        <p:spPr>
          <a:xfrm>
            <a:off x="3985375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A41C02-8A3A-4372-BB8B-C546EB8E63AA}"/>
              </a:ext>
            </a:extLst>
          </p:cNvPr>
          <p:cNvCxnSpPr>
            <a:cxnSpLocks/>
          </p:cNvCxnSpPr>
          <p:nvPr/>
        </p:nvCxnSpPr>
        <p:spPr>
          <a:xfrm>
            <a:off x="559017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923F36-9355-42DD-8CC8-8253E1E3BC8F}"/>
              </a:ext>
            </a:extLst>
          </p:cNvPr>
          <p:cNvCxnSpPr>
            <a:cxnSpLocks/>
          </p:cNvCxnSpPr>
          <p:nvPr/>
        </p:nvCxnSpPr>
        <p:spPr>
          <a:xfrm>
            <a:off x="7194965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941143A1-7629-4FB2-A652-4E5A63E14EAC}"/>
              </a:ext>
            </a:extLst>
          </p:cNvPr>
          <p:cNvSpPr/>
          <p:nvPr/>
        </p:nvSpPr>
        <p:spPr>
          <a:xfrm rot="16200000">
            <a:off x="2628900" y="3390900"/>
            <a:ext cx="152400" cy="403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F98A012A-314F-4025-8BFB-1EAA50BB5819}"/>
              </a:ext>
            </a:extLst>
          </p:cNvPr>
          <p:cNvSpPr/>
          <p:nvPr/>
        </p:nvSpPr>
        <p:spPr>
          <a:xfrm rot="16200000">
            <a:off x="6553200" y="3581400"/>
            <a:ext cx="1524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90434-AC27-4DEF-9D63-6BD00DD71911}"/>
              </a:ext>
            </a:extLst>
          </p:cNvPr>
          <p:cNvSpPr txBox="1"/>
          <p:nvPr/>
        </p:nvSpPr>
        <p:spPr>
          <a:xfrm>
            <a:off x="2095500" y="5562600"/>
            <a:ext cx="1333500" cy="25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4 Major Releases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C5A5BB-2A72-4308-B651-F9BAB02607CD}"/>
              </a:ext>
            </a:extLst>
          </p:cNvPr>
          <p:cNvSpPr txBox="1"/>
          <p:nvPr/>
        </p:nvSpPr>
        <p:spPr>
          <a:xfrm>
            <a:off x="6248400" y="5562600"/>
            <a:ext cx="1333500" cy="25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4 Minor Releases</a:t>
            </a:r>
            <a:endParaRPr lang="he-IL" sz="1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5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12255"/>
            <a:ext cx="7886700" cy="4783746"/>
          </a:xfrm>
        </p:spPr>
        <p:txBody>
          <a:bodyPr>
            <a:noAutofit/>
          </a:bodyPr>
          <a:lstStyle/>
          <a:p>
            <a:r>
              <a:rPr lang="en-US" dirty="0"/>
              <a:t>.NET Core is a cross-platform implementation of .NET and designed to handle server and cloud workloads at scale.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runs on Windows, macOS, and Linux.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implements the .NET Standard, so code that targets the .NET Standard can run on .NET Core.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Release Timeline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2BB0-711D-4D30-9822-2D26A05A7FD3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7E28AC-CA63-4F58-8B2D-78AB637F368F}"/>
              </a:ext>
            </a:extLst>
          </p:cNvPr>
          <p:cNvCxnSpPr/>
          <p:nvPr/>
        </p:nvCxnSpPr>
        <p:spPr>
          <a:xfrm>
            <a:off x="457200" y="3505200"/>
            <a:ext cx="807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496FB0-BEFB-46A1-93A4-DBB86879A07D}"/>
              </a:ext>
            </a:extLst>
          </p:cNvPr>
          <p:cNvSpPr/>
          <p:nvPr/>
        </p:nvSpPr>
        <p:spPr>
          <a:xfrm>
            <a:off x="6096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E4AD1-8449-4542-BBEC-5A144C05A449}"/>
              </a:ext>
            </a:extLst>
          </p:cNvPr>
          <p:cNvCxnSpPr>
            <a:cxnSpLocks/>
          </p:cNvCxnSpPr>
          <p:nvPr/>
        </p:nvCxnSpPr>
        <p:spPr>
          <a:xfrm>
            <a:off x="76200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61D231-9850-4AB7-93B1-5A7D496DE3E8}"/>
              </a:ext>
            </a:extLst>
          </p:cNvPr>
          <p:cNvSpPr txBox="1"/>
          <p:nvPr/>
        </p:nvSpPr>
        <p:spPr>
          <a:xfrm>
            <a:off x="457200" y="4343400"/>
            <a:ext cx="10668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Jun 2016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1.0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82EBB-AA31-47BE-8B45-E1105AB79D42}"/>
              </a:ext>
            </a:extLst>
          </p:cNvPr>
          <p:cNvSpPr/>
          <p:nvPr/>
        </p:nvSpPr>
        <p:spPr>
          <a:xfrm>
            <a:off x="1413933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7699A7-DE70-4F4F-82F7-C66771AB9EE7}"/>
              </a:ext>
            </a:extLst>
          </p:cNvPr>
          <p:cNvCxnSpPr>
            <a:cxnSpLocks/>
          </p:cNvCxnSpPr>
          <p:nvPr/>
        </p:nvCxnSpPr>
        <p:spPr>
          <a:xfrm>
            <a:off x="1558845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5EF49-D6D8-4C1B-BF50-A602107C6FBD}"/>
              </a:ext>
            </a:extLst>
          </p:cNvPr>
          <p:cNvSpPr txBox="1"/>
          <p:nvPr/>
        </p:nvSpPr>
        <p:spPr>
          <a:xfrm>
            <a:off x="1181100" y="1828800"/>
            <a:ext cx="13335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2016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1.1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CA06E9-524F-48F8-B180-61F851C9F08A}"/>
              </a:ext>
            </a:extLst>
          </p:cNvPr>
          <p:cNvSpPr/>
          <p:nvPr/>
        </p:nvSpPr>
        <p:spPr>
          <a:xfrm>
            <a:off x="2218266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079CF-1644-4DAB-B7A5-7A61EF2DA937}"/>
              </a:ext>
            </a:extLst>
          </p:cNvPr>
          <p:cNvSpPr txBox="1"/>
          <p:nvPr/>
        </p:nvSpPr>
        <p:spPr>
          <a:xfrm>
            <a:off x="2019300" y="4343400"/>
            <a:ext cx="14097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Aug 2017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2.0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5DD80A-6487-4CD9-8BB8-24FF0723269A}"/>
              </a:ext>
            </a:extLst>
          </p:cNvPr>
          <p:cNvSpPr/>
          <p:nvPr/>
        </p:nvSpPr>
        <p:spPr>
          <a:xfrm>
            <a:off x="3022599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940C31-313A-4A25-9129-D5BB44FB1254}"/>
              </a:ext>
            </a:extLst>
          </p:cNvPr>
          <p:cNvCxnSpPr>
            <a:cxnSpLocks/>
          </p:cNvCxnSpPr>
          <p:nvPr/>
        </p:nvCxnSpPr>
        <p:spPr>
          <a:xfrm>
            <a:off x="3169384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680F7E-A934-468D-8809-0BC123E6D2CC}"/>
              </a:ext>
            </a:extLst>
          </p:cNvPr>
          <p:cNvSpPr txBox="1"/>
          <p:nvPr/>
        </p:nvSpPr>
        <p:spPr>
          <a:xfrm>
            <a:off x="2800350" y="1828800"/>
            <a:ext cx="139065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May 2018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2.1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37B51A-12B1-4938-9FB8-B150C44D93EE}"/>
              </a:ext>
            </a:extLst>
          </p:cNvPr>
          <p:cNvSpPr/>
          <p:nvPr/>
        </p:nvSpPr>
        <p:spPr>
          <a:xfrm>
            <a:off x="3826932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ABC0B-548C-4513-B2B6-1CA170D40A97}"/>
              </a:ext>
            </a:extLst>
          </p:cNvPr>
          <p:cNvSpPr txBox="1"/>
          <p:nvPr/>
        </p:nvSpPr>
        <p:spPr>
          <a:xfrm>
            <a:off x="3581400" y="4343400"/>
            <a:ext cx="8382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Dec 2018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2.2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B4B089-8FFE-4E08-ABE3-70BDDEB1ACD8}"/>
              </a:ext>
            </a:extLst>
          </p:cNvPr>
          <p:cNvSpPr/>
          <p:nvPr/>
        </p:nvSpPr>
        <p:spPr>
          <a:xfrm>
            <a:off x="4631265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07ED7-8788-40A1-B943-C913ADD22344}"/>
              </a:ext>
            </a:extLst>
          </p:cNvPr>
          <p:cNvCxnSpPr>
            <a:cxnSpLocks/>
          </p:cNvCxnSpPr>
          <p:nvPr/>
        </p:nvCxnSpPr>
        <p:spPr>
          <a:xfrm>
            <a:off x="4779923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ABF16B-C89C-4262-BCE0-95E2EE5783A6}"/>
              </a:ext>
            </a:extLst>
          </p:cNvPr>
          <p:cNvSpPr txBox="1"/>
          <p:nvPr/>
        </p:nvSpPr>
        <p:spPr>
          <a:xfrm>
            <a:off x="4419600" y="1828800"/>
            <a:ext cx="8382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Sep 2019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3.0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48670F-BA62-4E8D-B093-98EA17D3A5E3}"/>
              </a:ext>
            </a:extLst>
          </p:cNvPr>
          <p:cNvSpPr/>
          <p:nvPr/>
        </p:nvSpPr>
        <p:spPr>
          <a:xfrm>
            <a:off x="5435598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8B1BCA-4E10-48FD-A15D-5B569474BD65}"/>
              </a:ext>
            </a:extLst>
          </p:cNvPr>
          <p:cNvSpPr txBox="1"/>
          <p:nvPr/>
        </p:nvSpPr>
        <p:spPr>
          <a:xfrm>
            <a:off x="5143500" y="4343400"/>
            <a:ext cx="838200" cy="719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Dec 2019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3.1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2A8BB7-9F99-48B3-A9E3-94A166A7B9C7}"/>
              </a:ext>
            </a:extLst>
          </p:cNvPr>
          <p:cNvSpPr/>
          <p:nvPr/>
        </p:nvSpPr>
        <p:spPr>
          <a:xfrm>
            <a:off x="78486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656A10-5E88-42F1-9958-1EB9AC5D538F}"/>
              </a:ext>
            </a:extLst>
          </p:cNvPr>
          <p:cNvCxnSpPr>
            <a:cxnSpLocks/>
          </p:cNvCxnSpPr>
          <p:nvPr/>
        </p:nvCxnSpPr>
        <p:spPr>
          <a:xfrm>
            <a:off x="8001000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A7B376-FA7B-4526-9A0C-33DF005BA0F4}"/>
              </a:ext>
            </a:extLst>
          </p:cNvPr>
          <p:cNvSpPr txBox="1"/>
          <p:nvPr/>
        </p:nvSpPr>
        <p:spPr>
          <a:xfrm>
            <a:off x="7620000" y="1828800"/>
            <a:ext cx="10668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2022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7.0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2EDFE3-F08B-437C-B47E-329575A74A36}"/>
              </a:ext>
            </a:extLst>
          </p:cNvPr>
          <p:cNvSpPr/>
          <p:nvPr/>
        </p:nvSpPr>
        <p:spPr>
          <a:xfrm>
            <a:off x="7044264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6690B6-4F99-48D2-9638-F2CF3202FDEE}"/>
              </a:ext>
            </a:extLst>
          </p:cNvPr>
          <p:cNvSpPr txBox="1"/>
          <p:nvPr/>
        </p:nvSpPr>
        <p:spPr>
          <a:xfrm>
            <a:off x="6705600" y="4343400"/>
            <a:ext cx="8382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2021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6.0</a:t>
            </a:r>
            <a:endParaRPr lang="he-IL" sz="1200" b="1" dirty="0">
              <a:latin typeface="+mn-lt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E863E1-E4B9-4BDC-A97E-227105E4FE28}"/>
              </a:ext>
            </a:extLst>
          </p:cNvPr>
          <p:cNvSpPr/>
          <p:nvPr/>
        </p:nvSpPr>
        <p:spPr>
          <a:xfrm>
            <a:off x="6239931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EC961-56D6-4920-A3FF-032190168959}"/>
              </a:ext>
            </a:extLst>
          </p:cNvPr>
          <p:cNvCxnSpPr>
            <a:cxnSpLocks/>
          </p:cNvCxnSpPr>
          <p:nvPr/>
        </p:nvCxnSpPr>
        <p:spPr>
          <a:xfrm>
            <a:off x="6390462" y="2819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70C8FC-48B1-49B3-8828-FB7DB39ECFAD}"/>
              </a:ext>
            </a:extLst>
          </p:cNvPr>
          <p:cNvSpPr txBox="1"/>
          <p:nvPr/>
        </p:nvSpPr>
        <p:spPr>
          <a:xfrm>
            <a:off x="6000750" y="1828800"/>
            <a:ext cx="1390650" cy="10136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Nov 2020</a:t>
            </a:r>
            <a:br>
              <a:rPr lang="en-US" sz="1200" dirty="0">
                <a:latin typeface="+mn-lt"/>
                <a:cs typeface="+mn-cs"/>
              </a:rPr>
            </a:br>
            <a:r>
              <a:rPr lang="en-US" sz="1200" b="1" dirty="0">
                <a:latin typeface="+mn-lt"/>
                <a:cs typeface="+mn-cs"/>
              </a:rPr>
              <a:t>5.0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en-US" sz="1200" dirty="0">
              <a:latin typeface="+mn-lt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he-IL" sz="1200" dirty="0">
              <a:latin typeface="+mn-lt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C3EE9-D88E-4D63-AA52-CC0D9A109FD0}"/>
              </a:ext>
            </a:extLst>
          </p:cNvPr>
          <p:cNvCxnSpPr>
            <a:cxnSpLocks/>
          </p:cNvCxnSpPr>
          <p:nvPr/>
        </p:nvCxnSpPr>
        <p:spPr>
          <a:xfrm>
            <a:off x="236220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6354C8-DDE2-4E0D-AF23-BE08C10F5A3B}"/>
              </a:ext>
            </a:extLst>
          </p:cNvPr>
          <p:cNvCxnSpPr>
            <a:cxnSpLocks/>
          </p:cNvCxnSpPr>
          <p:nvPr/>
        </p:nvCxnSpPr>
        <p:spPr>
          <a:xfrm>
            <a:off x="3985375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A41C02-8A3A-4372-BB8B-C546EB8E63AA}"/>
              </a:ext>
            </a:extLst>
          </p:cNvPr>
          <p:cNvCxnSpPr>
            <a:cxnSpLocks/>
          </p:cNvCxnSpPr>
          <p:nvPr/>
        </p:nvCxnSpPr>
        <p:spPr>
          <a:xfrm>
            <a:off x="5590170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923F36-9355-42DD-8CC8-8253E1E3BC8F}"/>
              </a:ext>
            </a:extLst>
          </p:cNvPr>
          <p:cNvCxnSpPr>
            <a:cxnSpLocks/>
          </p:cNvCxnSpPr>
          <p:nvPr/>
        </p:nvCxnSpPr>
        <p:spPr>
          <a:xfrm>
            <a:off x="7194965" y="3657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134B45BF-C640-4DF1-B605-26C2E0A02C2E}"/>
              </a:ext>
            </a:extLst>
          </p:cNvPr>
          <p:cNvSpPr/>
          <p:nvPr/>
        </p:nvSpPr>
        <p:spPr>
          <a:xfrm rot="16200000">
            <a:off x="3086100" y="2933700"/>
            <a:ext cx="152400" cy="495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109CC5B-2B18-4F86-B571-D787C0640CCC}"/>
              </a:ext>
            </a:extLst>
          </p:cNvPr>
          <p:cNvSpPr/>
          <p:nvPr/>
        </p:nvSpPr>
        <p:spPr>
          <a:xfrm rot="16200000">
            <a:off x="7010400" y="4038600"/>
            <a:ext cx="152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05F931-C777-4758-B5FC-F14A3F2BBECE}"/>
              </a:ext>
            </a:extLst>
          </p:cNvPr>
          <p:cNvSpPr txBox="1"/>
          <p:nvPr/>
        </p:nvSpPr>
        <p:spPr>
          <a:xfrm>
            <a:off x="2095500" y="5562600"/>
            <a:ext cx="1333500" cy="25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3 Major Releases</a:t>
            </a:r>
            <a:endParaRPr lang="he-IL" sz="1200" dirty="0">
              <a:latin typeface="+mn-lt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7D75CC-CE91-42A0-998A-4278A6BADC85}"/>
              </a:ext>
            </a:extLst>
          </p:cNvPr>
          <p:cNvSpPr txBox="1"/>
          <p:nvPr/>
        </p:nvSpPr>
        <p:spPr>
          <a:xfrm>
            <a:off x="6248400" y="5562600"/>
            <a:ext cx="1752600" cy="25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1200" dirty="0">
                <a:latin typeface="+mn-lt"/>
                <a:cs typeface="+mn-cs"/>
              </a:rPr>
              <a:t>Future Annual Releases</a:t>
            </a:r>
            <a:endParaRPr lang="he-IL" sz="1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663"/>
      </p:ext>
    </p:extLst>
  </p:cSld>
  <p:clrMapOvr>
    <a:masterClrMapping/>
  </p:clrMapOvr>
</p:sld>
</file>

<file path=ppt/theme/theme1.xml><?xml version="1.0" encoding="utf-8"?>
<a:theme xmlns:a="http://schemas.openxmlformats.org/drawingml/2006/main" name="JBh - ENG">
  <a:themeElements>
    <a:clrScheme name="John Bry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B2105"/>
      </a:accent1>
      <a:accent2>
        <a:srgbClr val="EA6716"/>
      </a:accent2>
      <a:accent3>
        <a:srgbClr val="FFDC69"/>
      </a:accent3>
      <a:accent4>
        <a:srgbClr val="3D566E"/>
      </a:accent4>
      <a:accent5>
        <a:srgbClr val="C4E4F6"/>
      </a:accent5>
      <a:accent6>
        <a:srgbClr val="FC96BF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14313</TotalTime>
  <Words>2131</Words>
  <Application>Microsoft Office PowerPoint</Application>
  <PresentationFormat>‫הצגה על המסך (4:3)</PresentationFormat>
  <Paragraphs>316</Paragraphs>
  <Slides>46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46</vt:i4>
      </vt:variant>
    </vt:vector>
  </HeadingPairs>
  <TitlesOfParts>
    <vt:vector size="53" baseType="lpstr">
      <vt:lpstr>Aharoni</vt:lpstr>
      <vt:lpstr>Arial</vt:lpstr>
      <vt:lpstr>Calibri</vt:lpstr>
      <vt:lpstr>Calibri Light</vt:lpstr>
      <vt:lpstr>Courier New</vt:lpstr>
      <vt:lpstr>Wingdings</vt:lpstr>
      <vt:lpstr>JBh - ENG</vt:lpstr>
      <vt:lpstr>1</vt:lpstr>
      <vt:lpstr>Syllabus</vt:lpstr>
      <vt:lpstr>Outline</vt:lpstr>
      <vt:lpstr>.NET Platform</vt:lpstr>
      <vt:lpstr>.NET Implementations</vt:lpstr>
      <vt:lpstr>.NET Framework</vt:lpstr>
      <vt:lpstr>.NET Framework Release Timeline</vt:lpstr>
      <vt:lpstr>.NET Core</vt:lpstr>
      <vt:lpstr>.NET Core Release Timeline</vt:lpstr>
      <vt:lpstr>.NET Implementations</vt:lpstr>
      <vt:lpstr>.NET Runtimes</vt:lpstr>
      <vt:lpstr>.NET Class Libraries</vt:lpstr>
      <vt:lpstr>.NET Tooling and Common Infrastructure</vt:lpstr>
      <vt:lpstr>.NET</vt:lpstr>
      <vt:lpstr>Summary</vt:lpstr>
      <vt:lpstr>2</vt:lpstr>
      <vt:lpstr>Introduction to .NET Core</vt:lpstr>
      <vt:lpstr>.NET Core CLI</vt:lpstr>
      <vt:lpstr>An introduction to NuGet</vt:lpstr>
      <vt:lpstr>NuGet General Flow</vt:lpstr>
      <vt:lpstr>NuGet Client Tools</vt:lpstr>
      <vt:lpstr>NuGet Configurations</vt:lpstr>
      <vt:lpstr>Packages, Metapackages, and Frameworks</vt:lpstr>
      <vt:lpstr>Packages</vt:lpstr>
      <vt:lpstr>4</vt:lpstr>
      <vt:lpstr>Outline</vt:lpstr>
      <vt:lpstr>ASP.NET Core Overview</vt:lpstr>
      <vt:lpstr>ASP.NET Core Benefits</vt:lpstr>
      <vt:lpstr>ASP.NET Core Ecosystem</vt:lpstr>
      <vt:lpstr>ASP.NET Core Web API</vt:lpstr>
      <vt:lpstr>ASP.NET Core Web API Features</vt:lpstr>
      <vt:lpstr>Startup Class</vt:lpstr>
      <vt:lpstr>Dependency Injection</vt:lpstr>
      <vt:lpstr>Middleware</vt:lpstr>
      <vt:lpstr>Host</vt:lpstr>
      <vt:lpstr>Host</vt:lpstr>
      <vt:lpstr>Servers</vt:lpstr>
      <vt:lpstr>Servers</vt:lpstr>
      <vt:lpstr>Configurations</vt:lpstr>
      <vt:lpstr>Options Pattern</vt:lpstr>
      <vt:lpstr>Environments</vt:lpstr>
      <vt:lpstr>Logging</vt:lpstr>
      <vt:lpstr>Routing</vt:lpstr>
      <vt:lpstr>Error Handling</vt:lpstr>
      <vt:lpstr>Content Negotiation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Android</dc:title>
  <dc:creator>Yuna Drori</dc:creator>
  <cp:lastModifiedBy>יעל ששון</cp:lastModifiedBy>
  <cp:revision>881</cp:revision>
  <dcterms:created xsi:type="dcterms:W3CDTF">2018-04-23T11:44:46Z</dcterms:created>
  <dcterms:modified xsi:type="dcterms:W3CDTF">2024-11-17T17:46:09Z</dcterms:modified>
</cp:coreProperties>
</file>