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eague Spartan" charset="1" panose="00000800000000000000"/>
      <p:regular r:id="rId16"/>
    </p:embeddedFont>
    <p:embeddedFont>
      <p:font typeface="Poppins Bold" charset="1" panose="00000800000000000000"/>
      <p:regular r:id="rId17"/>
    </p:embeddedFont>
    <p:embeddedFont>
      <p:font typeface="Poppins" charset="1" panose="00000500000000000000"/>
      <p:regular r:id="rId18"/>
    </p:embeddedFont>
    <p:embeddedFont>
      <p:font typeface="Archivo Black" charset="1" panose="020B0A03020202020B04"/>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Bold Italics" charset="1" panose="020B08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723590" y="3786225"/>
            <a:ext cx="11463266" cy="1970632"/>
          </a:xfrm>
          <a:prstGeom prst="rect">
            <a:avLst/>
          </a:prstGeom>
        </p:spPr>
        <p:txBody>
          <a:bodyPr anchor="t" rtlCol="false" tIns="0" lIns="0" bIns="0" rIns="0">
            <a:spAutoFit/>
          </a:bodyPr>
          <a:lstStyle/>
          <a:p>
            <a:pPr algn="ctr">
              <a:lnSpc>
                <a:spcPts val="7932"/>
              </a:lnSpc>
            </a:pPr>
            <a:r>
              <a:rPr lang="en-US" b="true" sz="5666">
                <a:solidFill>
                  <a:srgbClr val="004AAD"/>
                </a:solidFill>
                <a:latin typeface="League Spartan"/>
                <a:ea typeface="League Spartan"/>
                <a:cs typeface="League Spartan"/>
                <a:sym typeface="League Spartan"/>
              </a:rPr>
              <a:t>ARCHITECTURE LOGICIELLE "VENDREFACILE”</a:t>
            </a:r>
          </a:p>
        </p:txBody>
      </p:sp>
      <p:grpSp>
        <p:nvGrpSpPr>
          <p:cNvPr name="Group 4" id="4"/>
          <p:cNvGrpSpPr/>
          <p:nvPr/>
        </p:nvGrpSpPr>
        <p:grpSpPr>
          <a:xfrm rot="0">
            <a:off x="-1130300" y="4057750"/>
            <a:ext cx="3086100" cy="2171499"/>
            <a:chOff x="0" y="0"/>
            <a:chExt cx="812800" cy="571917"/>
          </a:xfrm>
        </p:grpSpPr>
        <p:sp>
          <p:nvSpPr>
            <p:cNvPr name="Freeform 5" id="5"/>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6" id="6"/>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880587" y="5852404"/>
            <a:ext cx="8526827" cy="791343"/>
          </a:xfrm>
          <a:prstGeom prst="rect">
            <a:avLst/>
          </a:prstGeom>
        </p:spPr>
        <p:txBody>
          <a:bodyPr anchor="t" rtlCol="false" tIns="0" lIns="0" bIns="0" rIns="0">
            <a:spAutoFit/>
          </a:bodyPr>
          <a:lstStyle/>
          <a:p>
            <a:pPr algn="ctr">
              <a:lnSpc>
                <a:spcPts val="3107"/>
              </a:lnSpc>
              <a:spcBef>
                <a:spcPct val="0"/>
              </a:spcBef>
            </a:pPr>
            <a:r>
              <a:rPr lang="en-US" b="true" sz="2219">
                <a:solidFill>
                  <a:srgbClr val="303642"/>
                </a:solidFill>
                <a:latin typeface="Poppins Bold"/>
                <a:ea typeface="Poppins Bold"/>
                <a:cs typeface="Poppins Bold"/>
                <a:sym typeface="Poppins Bold"/>
              </a:rPr>
              <a:t>Contrainte principale : </a:t>
            </a:r>
            <a:r>
              <a:rPr lang="en-US" sz="2219">
                <a:solidFill>
                  <a:srgbClr val="303642"/>
                </a:solidFill>
                <a:latin typeface="Poppins"/>
                <a:ea typeface="Poppins"/>
                <a:cs typeface="Poppins"/>
                <a:sym typeface="Poppins"/>
              </a:rPr>
              <a:t>Mise à jour temps-réel du taux de remplissage avec tarification dynamique</a:t>
            </a:r>
          </a:p>
        </p:txBody>
      </p:sp>
      <p:grpSp>
        <p:nvGrpSpPr>
          <p:cNvPr name="Group 8" id="8"/>
          <p:cNvGrpSpPr/>
          <p:nvPr/>
        </p:nvGrpSpPr>
        <p:grpSpPr>
          <a:xfrm rot="0">
            <a:off x="16467343" y="4057750"/>
            <a:ext cx="3086100" cy="2171499"/>
            <a:chOff x="0" y="0"/>
            <a:chExt cx="812800" cy="571917"/>
          </a:xfrm>
        </p:grpSpPr>
        <p:sp>
          <p:nvSpPr>
            <p:cNvPr name="Freeform 9" id="9"/>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10" id="10"/>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NOTRE DIFFÉRENCE</a:t>
            </a:r>
          </a:p>
        </p:txBody>
      </p:sp>
      <p:sp>
        <p:nvSpPr>
          <p:cNvPr name="TextBox 4" id="4"/>
          <p:cNvSpPr txBox="true"/>
          <p:nvPr/>
        </p:nvSpPr>
        <p:spPr>
          <a:xfrm rot="0">
            <a:off x="5435242" y="2049731"/>
            <a:ext cx="8271028" cy="1481456"/>
          </a:xfrm>
          <a:prstGeom prst="rect">
            <a:avLst/>
          </a:prstGeom>
        </p:spPr>
        <p:txBody>
          <a:bodyPr anchor="t" rtlCol="false" tIns="0" lIns="0" bIns="0" rIns="0">
            <a:spAutoFit/>
          </a:bodyPr>
          <a:lstStyle/>
          <a:p>
            <a:pPr algn="ctr">
              <a:lnSpc>
                <a:spcPts val="3919"/>
              </a:lnSpc>
              <a:spcBef>
                <a:spcPct val="0"/>
              </a:spcBef>
            </a:pPr>
            <a:r>
              <a:rPr lang="en-US" sz="2799">
                <a:solidFill>
                  <a:srgbClr val="004AAD"/>
                </a:solidFill>
                <a:latin typeface="Archivo Black"/>
                <a:ea typeface="Archivo Black"/>
                <a:cs typeface="Archivo Black"/>
                <a:sym typeface="Archivo Black"/>
              </a:rPr>
              <a:t>Filtres poussés : Filtre exclusif (Exclure un endroit), Filtre logistique (Permifié), Distance maximum</a:t>
            </a:r>
          </a:p>
        </p:txBody>
      </p:sp>
      <p:sp>
        <p:nvSpPr>
          <p:cNvPr name="TextBox 5" id="5"/>
          <p:cNvSpPr txBox="true"/>
          <p:nvPr/>
        </p:nvSpPr>
        <p:spPr>
          <a:xfrm rot="0">
            <a:off x="5673543" y="4550361"/>
            <a:ext cx="8271028" cy="986156"/>
          </a:xfrm>
          <a:prstGeom prst="rect">
            <a:avLst/>
          </a:prstGeom>
        </p:spPr>
        <p:txBody>
          <a:bodyPr anchor="t" rtlCol="false" tIns="0" lIns="0" bIns="0" rIns="0">
            <a:spAutoFit/>
          </a:bodyPr>
          <a:lstStyle/>
          <a:p>
            <a:pPr algn="ctr">
              <a:lnSpc>
                <a:spcPts val="3919"/>
              </a:lnSpc>
              <a:spcBef>
                <a:spcPct val="0"/>
              </a:spcBef>
            </a:pPr>
            <a:r>
              <a:rPr lang="en-US" sz="2799">
                <a:solidFill>
                  <a:srgbClr val="004AAD"/>
                </a:solidFill>
                <a:latin typeface="Archivo Black"/>
                <a:ea typeface="Archivo Black"/>
                <a:cs typeface="Archivo Black"/>
                <a:sym typeface="Archivo Black"/>
              </a:rPr>
              <a:t>Modération très présente (Eviter achat revente Aliexpress, fausses annonces...)</a:t>
            </a:r>
          </a:p>
        </p:txBody>
      </p:sp>
      <p:sp>
        <p:nvSpPr>
          <p:cNvPr name="TextBox 6" id="6"/>
          <p:cNvSpPr txBox="true"/>
          <p:nvPr/>
        </p:nvSpPr>
        <p:spPr>
          <a:xfrm rot="0">
            <a:off x="5844518" y="6515347"/>
            <a:ext cx="8271028" cy="986156"/>
          </a:xfrm>
          <a:prstGeom prst="rect">
            <a:avLst/>
          </a:prstGeom>
        </p:spPr>
        <p:txBody>
          <a:bodyPr anchor="t" rtlCol="false" tIns="0" lIns="0" bIns="0" rIns="0">
            <a:spAutoFit/>
          </a:bodyPr>
          <a:lstStyle/>
          <a:p>
            <a:pPr algn="ctr">
              <a:lnSpc>
                <a:spcPts val="3919"/>
              </a:lnSpc>
              <a:spcBef>
                <a:spcPct val="0"/>
              </a:spcBef>
            </a:pPr>
            <a:r>
              <a:rPr lang="en-US" sz="2799">
                <a:solidFill>
                  <a:srgbClr val="004AAD"/>
                </a:solidFill>
                <a:latin typeface="Archivo Black"/>
                <a:ea typeface="Archivo Black"/>
                <a:cs typeface="Archivo Black"/>
                <a:sym typeface="Archivo Black"/>
              </a:rPr>
              <a:t>Recommandation sur les achats =&gt; Achat d’un vélo, proposition d’un antivol </a:t>
            </a:r>
          </a:p>
        </p:txBody>
      </p:sp>
      <p:sp>
        <p:nvSpPr>
          <p:cNvPr name="TextBox 7" id="7"/>
          <p:cNvSpPr txBox="true"/>
          <p:nvPr/>
        </p:nvSpPr>
        <p:spPr>
          <a:xfrm rot="0">
            <a:off x="5673543" y="8520678"/>
            <a:ext cx="8271028" cy="490856"/>
          </a:xfrm>
          <a:prstGeom prst="rect">
            <a:avLst/>
          </a:prstGeom>
        </p:spPr>
        <p:txBody>
          <a:bodyPr anchor="t" rtlCol="false" tIns="0" lIns="0" bIns="0" rIns="0">
            <a:spAutoFit/>
          </a:bodyPr>
          <a:lstStyle/>
          <a:p>
            <a:pPr algn="ctr">
              <a:lnSpc>
                <a:spcPts val="3919"/>
              </a:lnSpc>
              <a:spcBef>
                <a:spcPct val="0"/>
              </a:spcBef>
            </a:pPr>
            <a:r>
              <a:rPr lang="en-US" sz="2799">
                <a:solidFill>
                  <a:srgbClr val="004AAD"/>
                </a:solidFill>
                <a:latin typeface="Archivo Black"/>
                <a:ea typeface="Archivo Black"/>
                <a:cs typeface="Archivo Black"/>
                <a:sym typeface="Archivo Black"/>
              </a:rPr>
              <a:t>Possibilité d’enregistrer des tags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290693" y="1981816"/>
            <a:ext cx="12061698" cy="7282250"/>
          </a:xfrm>
          <a:custGeom>
            <a:avLst/>
            <a:gdLst/>
            <a:ahLst/>
            <a:cxnLst/>
            <a:rect r="r" b="b" t="t" l="l"/>
            <a:pathLst>
              <a:path h="7282250" w="12061698">
                <a:moveTo>
                  <a:pt x="0" y="0"/>
                </a:moveTo>
                <a:lnTo>
                  <a:pt x="12061697" y="0"/>
                </a:lnTo>
                <a:lnTo>
                  <a:pt x="12061697" y="7282250"/>
                </a:lnTo>
                <a:lnTo>
                  <a:pt x="0" y="7282250"/>
                </a:lnTo>
                <a:lnTo>
                  <a:pt x="0" y="0"/>
                </a:lnTo>
                <a:close/>
              </a:path>
            </a:pathLst>
          </a:custGeom>
          <a:blipFill>
            <a:blip r:embed="rId3"/>
            <a:stretch>
              <a:fillRect l="0" t="0" r="0" b="0"/>
            </a:stretch>
          </a:blipFill>
        </p:spPr>
      </p:sp>
      <p:sp>
        <p:nvSpPr>
          <p:cNvPr name="TextBox 4" id="4"/>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CONTEXTE ET CAS D’USAGE</a:t>
            </a:r>
          </a:p>
        </p:txBody>
      </p:sp>
      <p:sp>
        <p:nvSpPr>
          <p:cNvPr name="TextBox 5" id="5"/>
          <p:cNvSpPr txBox="true"/>
          <p:nvPr/>
        </p:nvSpPr>
        <p:spPr>
          <a:xfrm rot="0">
            <a:off x="755773" y="10169556"/>
            <a:ext cx="2534920" cy="33274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Archivo Black"/>
                <a:ea typeface="Archivo Black"/>
                <a:cs typeface="Archivo Black"/>
                <a:sym typeface="Archivo Black"/>
              </a:rPr>
              <a:t>Notification</a:t>
            </a:r>
          </a:p>
        </p:txBody>
      </p:sp>
      <p:sp>
        <p:nvSpPr>
          <p:cNvPr name="TextBox 6" id="6"/>
          <p:cNvSpPr txBox="true"/>
          <p:nvPr/>
        </p:nvSpPr>
        <p:spPr>
          <a:xfrm rot="0">
            <a:off x="3646438" y="10179081"/>
            <a:ext cx="9382098" cy="323215"/>
          </a:xfrm>
          <a:prstGeom prst="rect">
            <a:avLst/>
          </a:prstGeom>
        </p:spPr>
        <p:txBody>
          <a:bodyPr anchor="t" rtlCol="false" tIns="0" lIns="0" bIns="0" rIns="0">
            <a:spAutoFit/>
          </a:bodyPr>
          <a:lstStyle/>
          <a:p>
            <a:pPr algn="l">
              <a:lnSpc>
                <a:spcPts val="2659"/>
              </a:lnSpc>
            </a:pPr>
            <a:r>
              <a:rPr lang="en-US" sz="1899">
                <a:solidFill>
                  <a:srgbClr val="004AAD"/>
                </a:solidFill>
                <a:latin typeface="Open Sans"/>
                <a:ea typeface="Open Sans"/>
                <a:cs typeface="Open Sans"/>
                <a:sym typeface="Open Sans"/>
              </a:rPr>
              <a:t>Alerte envoyée à l'utilisateur suite à une action ou un événement le concernant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31909" y="1300608"/>
            <a:ext cx="16649862" cy="8720365"/>
          </a:xfrm>
          <a:custGeom>
            <a:avLst/>
            <a:gdLst/>
            <a:ahLst/>
            <a:cxnLst/>
            <a:rect r="r" b="b" t="t" l="l"/>
            <a:pathLst>
              <a:path h="8720365" w="16649862">
                <a:moveTo>
                  <a:pt x="0" y="0"/>
                </a:moveTo>
                <a:lnTo>
                  <a:pt x="16649862" y="0"/>
                </a:lnTo>
                <a:lnTo>
                  <a:pt x="16649862" y="8720365"/>
                </a:lnTo>
                <a:lnTo>
                  <a:pt x="0" y="8720365"/>
                </a:lnTo>
                <a:lnTo>
                  <a:pt x="0" y="0"/>
                </a:lnTo>
                <a:close/>
              </a:path>
            </a:pathLst>
          </a:custGeom>
          <a:blipFill>
            <a:blip r:embed="rId3"/>
            <a:stretch>
              <a:fillRect l="0" t="0" r="0" b="0"/>
            </a:stretch>
          </a:blipFill>
        </p:spPr>
      </p:sp>
      <p:sp>
        <p:nvSpPr>
          <p:cNvPr name="TextBox 4" id="4"/>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DIAGRAMME DE SÉQUENCE</a:t>
            </a:r>
          </a:p>
        </p:txBody>
      </p:sp>
      <p:sp>
        <p:nvSpPr>
          <p:cNvPr name="TextBox 5" id="5"/>
          <p:cNvSpPr txBox="true"/>
          <p:nvPr/>
        </p:nvSpPr>
        <p:spPr>
          <a:xfrm rot="0">
            <a:off x="3646438" y="10179081"/>
            <a:ext cx="9382098" cy="323215"/>
          </a:xfrm>
          <a:prstGeom prst="rect">
            <a:avLst/>
          </a:prstGeom>
        </p:spPr>
        <p:txBody>
          <a:bodyPr anchor="t" rtlCol="false" tIns="0" lIns="0" bIns="0" rIns="0">
            <a:spAutoFit/>
          </a:bodyPr>
          <a:lstStyle/>
          <a:p>
            <a:pPr algn="l">
              <a:lnSpc>
                <a:spcPts val="2659"/>
              </a:lnSpc>
            </a:pPr>
            <a:r>
              <a:rPr lang="en-US" sz="1899">
                <a:solidFill>
                  <a:srgbClr val="004AAD"/>
                </a:solidFill>
                <a:latin typeface="Open Sans"/>
                <a:ea typeface="Open Sans"/>
                <a:cs typeface="Open Sans"/>
                <a:sym typeface="Open Sans"/>
              </a:rPr>
              <a:t>Alerte envoyée à l'utilisateur suite à une action ou un événement le concernant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77445" y="3024619"/>
            <a:ext cx="13441424" cy="3837833"/>
          </a:xfrm>
          <a:custGeom>
            <a:avLst/>
            <a:gdLst/>
            <a:ahLst/>
            <a:cxnLst/>
            <a:rect r="r" b="b" t="t" l="l"/>
            <a:pathLst>
              <a:path h="3837833" w="13441424">
                <a:moveTo>
                  <a:pt x="0" y="0"/>
                </a:moveTo>
                <a:lnTo>
                  <a:pt x="13441423" y="0"/>
                </a:lnTo>
                <a:lnTo>
                  <a:pt x="13441423" y="3837833"/>
                </a:lnTo>
                <a:lnTo>
                  <a:pt x="0" y="3837833"/>
                </a:lnTo>
                <a:lnTo>
                  <a:pt x="0" y="0"/>
                </a:lnTo>
                <a:close/>
              </a:path>
            </a:pathLst>
          </a:custGeom>
          <a:blipFill>
            <a:blip r:embed="rId3"/>
            <a:stretch>
              <a:fillRect l="0" t="0" r="0" b="0"/>
            </a:stretch>
          </a:blipFill>
        </p:spPr>
      </p:sp>
      <p:sp>
        <p:nvSpPr>
          <p:cNvPr name="TextBox 4" id="4"/>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ANALYSE DDD (DOMAIN-DRIVEN DESIGN)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380567" y="1028700"/>
            <a:ext cx="6877661" cy="9079420"/>
          </a:xfrm>
          <a:custGeom>
            <a:avLst/>
            <a:gdLst/>
            <a:ahLst/>
            <a:cxnLst/>
            <a:rect r="r" b="b" t="t" l="l"/>
            <a:pathLst>
              <a:path h="9079420" w="6877661">
                <a:moveTo>
                  <a:pt x="0" y="0"/>
                </a:moveTo>
                <a:lnTo>
                  <a:pt x="6877661" y="0"/>
                </a:lnTo>
                <a:lnTo>
                  <a:pt x="6877661" y="9079420"/>
                </a:lnTo>
                <a:lnTo>
                  <a:pt x="0" y="9079420"/>
                </a:lnTo>
                <a:lnTo>
                  <a:pt x="0" y="0"/>
                </a:lnTo>
                <a:close/>
              </a:path>
            </a:pathLst>
          </a:custGeom>
          <a:blipFill>
            <a:blip r:embed="rId3"/>
            <a:stretch>
              <a:fillRect l="0" t="0" r="0" b="0"/>
            </a:stretch>
          </a:blipFill>
        </p:spPr>
      </p:sp>
      <p:sp>
        <p:nvSpPr>
          <p:cNvPr name="TextBox 4" id="4"/>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ANALYSE DDD (DOMAIN-DRIVEN DESIGN)</a:t>
            </a:r>
          </a:p>
        </p:txBody>
      </p:sp>
      <p:sp>
        <p:nvSpPr>
          <p:cNvPr name="TextBox 5" id="5"/>
          <p:cNvSpPr txBox="true"/>
          <p:nvPr/>
        </p:nvSpPr>
        <p:spPr>
          <a:xfrm rot="0">
            <a:off x="417850" y="4256405"/>
            <a:ext cx="458724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 C</a:t>
            </a:r>
            <a:r>
              <a:rPr lang="en-US" b="true" sz="5199">
                <a:solidFill>
                  <a:srgbClr val="000000"/>
                </a:solidFill>
                <a:latin typeface="Open Sans Bold"/>
                <a:ea typeface="Open Sans Bold"/>
                <a:cs typeface="Open Sans Bold"/>
                <a:sym typeface="Open Sans Bold"/>
              </a:rPr>
              <a:t>ontext Map </a:t>
            </a:r>
          </a:p>
        </p:txBody>
      </p:sp>
      <p:sp>
        <p:nvSpPr>
          <p:cNvPr name="TextBox 6" id="6"/>
          <p:cNvSpPr txBox="true"/>
          <p:nvPr/>
        </p:nvSpPr>
        <p:spPr>
          <a:xfrm rot="0">
            <a:off x="12760920" y="2443426"/>
            <a:ext cx="5184140"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Archivo Black"/>
                <a:ea typeface="Archivo Black"/>
                <a:cs typeface="Archivo Black"/>
                <a:sym typeface="Archivo Black"/>
              </a:rPr>
              <a:t>1. Découplage des services</a:t>
            </a:r>
          </a:p>
        </p:txBody>
      </p:sp>
      <p:sp>
        <p:nvSpPr>
          <p:cNvPr name="TextBox 7" id="7"/>
          <p:cNvSpPr txBox="true"/>
          <p:nvPr/>
        </p:nvSpPr>
        <p:spPr>
          <a:xfrm rot="0">
            <a:off x="12760920" y="3279721"/>
            <a:ext cx="5294154"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Archivo Black"/>
                <a:ea typeface="Archivo Black"/>
                <a:cs typeface="Archivo Black"/>
                <a:sym typeface="Archivo Black"/>
              </a:rPr>
              <a:t>2. Gestion des pics de trafic</a:t>
            </a:r>
          </a:p>
        </p:txBody>
      </p:sp>
      <p:sp>
        <p:nvSpPr>
          <p:cNvPr name="TextBox 8" id="8"/>
          <p:cNvSpPr txBox="true"/>
          <p:nvPr/>
        </p:nvSpPr>
        <p:spPr>
          <a:xfrm rot="0">
            <a:off x="12390794" y="1388823"/>
            <a:ext cx="5212080" cy="530861"/>
          </a:xfrm>
          <a:prstGeom prst="rect">
            <a:avLst/>
          </a:prstGeom>
        </p:spPr>
        <p:txBody>
          <a:bodyPr anchor="t" rtlCol="false" tIns="0" lIns="0" bIns="0" rIns="0">
            <a:spAutoFit/>
          </a:bodyPr>
          <a:lstStyle/>
          <a:p>
            <a:pPr algn="ctr">
              <a:lnSpc>
                <a:spcPts val="4339"/>
              </a:lnSpc>
              <a:spcBef>
                <a:spcPct val="0"/>
              </a:spcBef>
            </a:pPr>
            <a:r>
              <a:rPr lang="en-US" sz="3099">
                <a:solidFill>
                  <a:srgbClr val="1800AD"/>
                </a:solidFill>
                <a:latin typeface="Archivo Black"/>
                <a:ea typeface="Archivo Black"/>
                <a:cs typeface="Archivo Black"/>
                <a:sym typeface="Archivo Black"/>
              </a:rPr>
              <a:t>Avantages de RabbitMQ</a:t>
            </a:r>
          </a:p>
        </p:txBody>
      </p:sp>
      <p:sp>
        <p:nvSpPr>
          <p:cNvPr name="TextBox 9" id="9"/>
          <p:cNvSpPr txBox="true"/>
          <p:nvPr/>
        </p:nvSpPr>
        <p:spPr>
          <a:xfrm rot="0">
            <a:off x="12823150" y="4106492"/>
            <a:ext cx="2529840" cy="490856"/>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chivo Black"/>
                <a:ea typeface="Archivo Black"/>
                <a:cs typeface="Archivo Black"/>
                <a:sym typeface="Archivo Black"/>
              </a:rPr>
              <a:t>3. Résilience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144000" y="2920626"/>
            <a:ext cx="1297978" cy="129797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1800AD"/>
            </a:solidFill>
          </p:spPr>
        </p:sp>
        <p:sp>
          <p:nvSpPr>
            <p:cNvPr name="TextBox 5" id="5"/>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MÉTHODE AGILE ET KISS </a:t>
            </a:r>
          </a:p>
        </p:txBody>
      </p:sp>
      <p:sp>
        <p:nvSpPr>
          <p:cNvPr name="TextBox 7" id="7"/>
          <p:cNvSpPr txBox="true"/>
          <p:nvPr/>
        </p:nvSpPr>
        <p:spPr>
          <a:xfrm rot="0">
            <a:off x="752937" y="2176144"/>
            <a:ext cx="8271028" cy="1976756"/>
          </a:xfrm>
          <a:prstGeom prst="rect">
            <a:avLst/>
          </a:prstGeom>
        </p:spPr>
        <p:txBody>
          <a:bodyPr anchor="t" rtlCol="false" tIns="0" lIns="0" bIns="0" rIns="0">
            <a:spAutoFit/>
          </a:bodyPr>
          <a:lstStyle/>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Marché concurrentiel donc besoin adaptabilité rapide</a:t>
            </a:r>
          </a:p>
          <a:p>
            <a:pPr algn="ctr">
              <a:lnSpc>
                <a:spcPts val="3919"/>
              </a:lnSpc>
            </a:pPr>
            <a:r>
              <a:rPr lang="en-US" sz="2799">
                <a:solidFill>
                  <a:srgbClr val="004AAD"/>
                </a:solidFill>
                <a:latin typeface="Archivo Black"/>
                <a:ea typeface="Archivo Black"/>
                <a:cs typeface="Archivo Black"/>
                <a:sym typeface="Archivo Black"/>
              </a:rPr>
              <a:t>=&gt; Besoins évolutifs fort</a:t>
            </a:r>
          </a:p>
          <a:p>
            <a:pPr algn="ctr">
              <a:lnSpc>
                <a:spcPts val="3919"/>
              </a:lnSpc>
              <a:spcBef>
                <a:spcPct val="0"/>
              </a:spcBef>
            </a:pPr>
          </a:p>
        </p:txBody>
      </p:sp>
      <p:sp>
        <p:nvSpPr>
          <p:cNvPr name="TextBox 8" id="8"/>
          <p:cNvSpPr txBox="true"/>
          <p:nvPr/>
        </p:nvSpPr>
        <p:spPr>
          <a:xfrm rot="0">
            <a:off x="752937" y="1542414"/>
            <a:ext cx="8271028" cy="490856"/>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chivo Black"/>
                <a:ea typeface="Archivo Black"/>
                <a:cs typeface="Archivo Black"/>
                <a:sym typeface="Archivo Black"/>
              </a:rPr>
              <a:t>POURQUOI AGILE ?</a:t>
            </a:r>
          </a:p>
        </p:txBody>
      </p:sp>
      <p:sp>
        <p:nvSpPr>
          <p:cNvPr name="TextBox 9" id="9"/>
          <p:cNvSpPr txBox="true"/>
          <p:nvPr/>
        </p:nvSpPr>
        <p:spPr>
          <a:xfrm rot="0">
            <a:off x="638953" y="6646511"/>
            <a:ext cx="8271028" cy="490856"/>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Archivo Black"/>
                <a:ea typeface="Archivo Black"/>
                <a:cs typeface="Archivo Black"/>
                <a:sym typeface="Archivo Black"/>
              </a:rPr>
              <a:t>POURQUOI “KISS” ?</a:t>
            </a:r>
          </a:p>
        </p:txBody>
      </p:sp>
      <p:sp>
        <p:nvSpPr>
          <p:cNvPr name="TextBox 10" id="10"/>
          <p:cNvSpPr txBox="true"/>
          <p:nvPr/>
        </p:nvSpPr>
        <p:spPr>
          <a:xfrm rot="0">
            <a:off x="872972" y="7281544"/>
            <a:ext cx="8271028" cy="1976756"/>
          </a:xfrm>
          <a:prstGeom prst="rect">
            <a:avLst/>
          </a:prstGeom>
        </p:spPr>
        <p:txBody>
          <a:bodyPr anchor="t" rtlCol="false" tIns="0" lIns="0" bIns="0" rIns="0">
            <a:spAutoFit/>
          </a:bodyPr>
          <a:lstStyle/>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Démarrage rapide et économique</a:t>
            </a:r>
          </a:p>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Permettra moins de bugs</a:t>
            </a:r>
          </a:p>
          <a:p>
            <a:pPr algn="ctr" marL="604515" indent="-302257" lvl="1">
              <a:lnSpc>
                <a:spcPts val="3919"/>
              </a:lnSpc>
              <a:spcBef>
                <a:spcPct val="0"/>
              </a:spcBef>
              <a:buFont typeface="Arial"/>
              <a:buChar char="•"/>
            </a:pPr>
            <a:r>
              <a:rPr lang="en-US" sz="2799">
                <a:solidFill>
                  <a:srgbClr val="004AAD"/>
                </a:solidFill>
                <a:latin typeface="Archivo Black"/>
                <a:ea typeface="Archivo Black"/>
                <a:cs typeface="Archivo Black"/>
                <a:sym typeface="Archivo Black"/>
              </a:rPr>
              <a:t> Une maintenance et evolutions simples</a:t>
            </a:r>
          </a:p>
        </p:txBody>
      </p:sp>
      <p:sp>
        <p:nvSpPr>
          <p:cNvPr name="TextBox 11" id="11"/>
          <p:cNvSpPr txBox="true"/>
          <p:nvPr/>
        </p:nvSpPr>
        <p:spPr>
          <a:xfrm rot="0">
            <a:off x="10978662" y="2547900"/>
            <a:ext cx="6048343" cy="1976756"/>
          </a:xfrm>
          <a:prstGeom prst="rect">
            <a:avLst/>
          </a:prstGeom>
        </p:spPr>
        <p:txBody>
          <a:bodyPr anchor="t" rtlCol="false" tIns="0" lIns="0" bIns="0" rIns="0">
            <a:spAutoFit/>
          </a:bodyPr>
          <a:lstStyle/>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Livraison Fréquentes</a:t>
            </a:r>
          </a:p>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Feedback réguliers (sprint)</a:t>
            </a:r>
          </a:p>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Adaptation</a:t>
            </a:r>
          </a:p>
          <a:p>
            <a:pPr algn="ctr" marL="604515" indent="-302257" lvl="1">
              <a:lnSpc>
                <a:spcPts val="3919"/>
              </a:lnSpc>
              <a:spcBef>
                <a:spcPct val="0"/>
              </a:spcBef>
              <a:buFont typeface="Arial"/>
              <a:buChar char="•"/>
            </a:pPr>
            <a:r>
              <a:rPr lang="en-US" sz="2799">
                <a:solidFill>
                  <a:srgbClr val="004AAD"/>
                </a:solidFill>
                <a:latin typeface="Archivo Black"/>
                <a:ea typeface="Archivo Black"/>
                <a:cs typeface="Archivo Black"/>
                <a:sym typeface="Archivo Black"/>
              </a:rPr>
              <a:t>Collaboration</a:t>
            </a:r>
          </a:p>
        </p:txBody>
      </p:sp>
      <p:sp>
        <p:nvSpPr>
          <p:cNvPr name="TextBox 12" id="12"/>
          <p:cNvSpPr txBox="true"/>
          <p:nvPr/>
        </p:nvSpPr>
        <p:spPr>
          <a:xfrm rot="0">
            <a:off x="11207468" y="7470704"/>
            <a:ext cx="6048343" cy="1490981"/>
          </a:xfrm>
          <a:prstGeom prst="rect">
            <a:avLst/>
          </a:prstGeom>
        </p:spPr>
        <p:txBody>
          <a:bodyPr anchor="t" rtlCol="false" tIns="0" lIns="0" bIns="0" rIns="0">
            <a:spAutoFit/>
          </a:bodyPr>
          <a:lstStyle/>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Code simple</a:t>
            </a:r>
          </a:p>
          <a:p>
            <a:pPr algn="ctr" marL="604515" indent="-302257" lvl="1">
              <a:lnSpc>
                <a:spcPts val="3919"/>
              </a:lnSpc>
              <a:buFont typeface="Arial"/>
              <a:buChar char="•"/>
            </a:pPr>
            <a:r>
              <a:rPr lang="en-US" sz="2799">
                <a:solidFill>
                  <a:srgbClr val="004AAD"/>
                </a:solidFill>
                <a:latin typeface="Archivo Black"/>
                <a:ea typeface="Archivo Black"/>
                <a:cs typeface="Archivo Black"/>
                <a:sym typeface="Archivo Black"/>
              </a:rPr>
              <a:t>Eviter le “surdév”</a:t>
            </a:r>
          </a:p>
          <a:p>
            <a:pPr algn="ctr" marL="604515" indent="-302257" lvl="1">
              <a:lnSpc>
                <a:spcPts val="3919"/>
              </a:lnSpc>
              <a:spcBef>
                <a:spcPct val="0"/>
              </a:spcBef>
              <a:buFont typeface="Arial"/>
              <a:buChar char="•"/>
            </a:pPr>
            <a:r>
              <a:rPr lang="en-US" sz="2799">
                <a:solidFill>
                  <a:srgbClr val="004AAD"/>
                </a:solidFill>
                <a:latin typeface="Archivo Black"/>
                <a:ea typeface="Archivo Black"/>
                <a:cs typeface="Archivo Black"/>
                <a:sym typeface="Archivo Black"/>
              </a:rPr>
              <a:t>Déploiement simple</a:t>
            </a:r>
          </a:p>
        </p:txBody>
      </p:sp>
      <p:grpSp>
        <p:nvGrpSpPr>
          <p:cNvPr name="Group 13" id="13"/>
          <p:cNvGrpSpPr/>
          <p:nvPr/>
        </p:nvGrpSpPr>
        <p:grpSpPr>
          <a:xfrm rot="0">
            <a:off x="9528490" y="7537379"/>
            <a:ext cx="1297978" cy="129797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1800AD"/>
            </a:solidFill>
          </p:spPr>
        </p:sp>
        <p:sp>
          <p:nvSpPr>
            <p:cNvPr name="TextBox 15" id="15"/>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493371" y="2502802"/>
            <a:ext cx="11301259" cy="5509364"/>
          </a:xfrm>
          <a:custGeom>
            <a:avLst/>
            <a:gdLst/>
            <a:ahLst/>
            <a:cxnLst/>
            <a:rect r="r" b="b" t="t" l="l"/>
            <a:pathLst>
              <a:path h="5509364" w="11301259">
                <a:moveTo>
                  <a:pt x="0" y="0"/>
                </a:moveTo>
                <a:lnTo>
                  <a:pt x="11301258" y="0"/>
                </a:lnTo>
                <a:lnTo>
                  <a:pt x="11301258" y="5509364"/>
                </a:lnTo>
                <a:lnTo>
                  <a:pt x="0" y="5509364"/>
                </a:lnTo>
                <a:lnTo>
                  <a:pt x="0" y="0"/>
                </a:lnTo>
                <a:close/>
              </a:path>
            </a:pathLst>
          </a:custGeom>
          <a:blipFill>
            <a:blip r:embed="rId3"/>
            <a:stretch>
              <a:fillRect l="0" t="0" r="0" b="0"/>
            </a:stretch>
          </a:blipFill>
        </p:spPr>
      </p:sp>
      <p:sp>
        <p:nvSpPr>
          <p:cNvPr name="TextBox 4" id="4"/>
          <p:cNvSpPr txBox="true"/>
          <p:nvPr/>
        </p:nvSpPr>
        <p:spPr>
          <a:xfrm rot="0">
            <a:off x="2437519" y="199950"/>
            <a:ext cx="14266475" cy="168600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POURQUOI CETTE ARCHITECTURE ?</a:t>
            </a:r>
          </a:p>
          <a:p>
            <a:pPr algn="ctr">
              <a:lnSpc>
                <a:spcPts val="6820"/>
              </a:lnSpc>
            </a:pPr>
          </a:p>
        </p:txBody>
      </p:sp>
      <p:sp>
        <p:nvSpPr>
          <p:cNvPr name="TextBox 5" id="5"/>
          <p:cNvSpPr txBox="true"/>
          <p:nvPr/>
        </p:nvSpPr>
        <p:spPr>
          <a:xfrm rot="0">
            <a:off x="6605954" y="852924"/>
            <a:ext cx="5076092" cy="3526614"/>
          </a:xfrm>
          <a:prstGeom prst="rect">
            <a:avLst/>
          </a:prstGeom>
        </p:spPr>
        <p:txBody>
          <a:bodyPr anchor="t" rtlCol="false" tIns="0" lIns="0" bIns="0" rIns="0">
            <a:spAutoFit/>
          </a:bodyPr>
          <a:lstStyle/>
          <a:p>
            <a:pPr algn="ctr">
              <a:lnSpc>
                <a:spcPts val="4837"/>
              </a:lnSpc>
            </a:pPr>
            <a:r>
              <a:rPr lang="en-US" b="true" sz="3455" i="true">
                <a:solidFill>
                  <a:srgbClr val="004AAD"/>
                </a:solidFill>
                <a:latin typeface="Open Sans Bold Italics"/>
                <a:ea typeface="Open Sans Bold Italics"/>
                <a:cs typeface="Open Sans Bold Italics"/>
                <a:sym typeface="Open Sans Bold Italics"/>
              </a:rPr>
              <a:t>Architecture Microservices</a:t>
            </a:r>
          </a:p>
          <a:p>
            <a:pPr algn="ctr">
              <a:lnSpc>
                <a:spcPts val="4837"/>
              </a:lnSpc>
            </a:pPr>
          </a:p>
          <a:p>
            <a:pPr algn="l">
              <a:lnSpc>
                <a:spcPts val="4562"/>
              </a:lnSpc>
            </a:pPr>
          </a:p>
          <a:p>
            <a:pPr algn="l">
              <a:lnSpc>
                <a:spcPts val="4562"/>
              </a:lnSpc>
            </a:pPr>
          </a:p>
          <a:p>
            <a:pPr algn="l">
              <a:lnSpc>
                <a:spcPts val="4562"/>
              </a:lnSpc>
            </a:pPr>
          </a:p>
        </p:txBody>
      </p:sp>
      <p:sp>
        <p:nvSpPr>
          <p:cNvPr name="TextBox 6" id="6"/>
          <p:cNvSpPr txBox="true"/>
          <p:nvPr/>
        </p:nvSpPr>
        <p:spPr>
          <a:xfrm rot="0">
            <a:off x="346470" y="1326147"/>
            <a:ext cx="4540668" cy="2286635"/>
          </a:xfrm>
          <a:prstGeom prst="rect">
            <a:avLst/>
          </a:prstGeom>
        </p:spPr>
        <p:txBody>
          <a:bodyPr anchor="t" rtlCol="false" tIns="0" lIns="0" bIns="0" rIns="0">
            <a:spAutoFit/>
          </a:bodyPr>
          <a:lstStyle/>
          <a:p>
            <a:pPr algn="ctr">
              <a:lnSpc>
                <a:spcPts val="3640"/>
              </a:lnSpc>
              <a:spcBef>
                <a:spcPct val="0"/>
              </a:spcBef>
            </a:pPr>
            <a:r>
              <a:rPr lang="en-US" sz="2600">
                <a:solidFill>
                  <a:srgbClr val="004AAD"/>
                </a:solidFill>
                <a:latin typeface="Archivo Black"/>
                <a:ea typeface="Archivo Black"/>
                <a:cs typeface="Archivo Black"/>
                <a:sym typeface="Archivo Black"/>
              </a:rPr>
              <a:t>Scalabilité indépendante : chaque fonctionnalité évolue, on vise un projet évolutif qui touchera de plus en plus de monde</a:t>
            </a:r>
          </a:p>
        </p:txBody>
      </p:sp>
      <p:sp>
        <p:nvSpPr>
          <p:cNvPr name="TextBox 7" id="7"/>
          <p:cNvSpPr txBox="true"/>
          <p:nvPr/>
        </p:nvSpPr>
        <p:spPr>
          <a:xfrm rot="0">
            <a:off x="0" y="7917180"/>
            <a:ext cx="4081494" cy="2369820"/>
          </a:xfrm>
          <a:prstGeom prst="rect">
            <a:avLst/>
          </a:prstGeom>
        </p:spPr>
        <p:txBody>
          <a:bodyPr anchor="t" rtlCol="false" tIns="0" lIns="0" bIns="0" rIns="0">
            <a:spAutoFit/>
          </a:bodyPr>
          <a:lstStyle/>
          <a:p>
            <a:pPr algn="ctr">
              <a:lnSpc>
                <a:spcPts val="3779"/>
              </a:lnSpc>
              <a:spcBef>
                <a:spcPct val="0"/>
              </a:spcBef>
            </a:pPr>
            <a:r>
              <a:rPr lang="en-US" sz="2700">
                <a:solidFill>
                  <a:srgbClr val="004AAD"/>
                </a:solidFill>
                <a:latin typeface="Archivo Black"/>
                <a:ea typeface="Archivo Black"/>
                <a:cs typeface="Archivo Black"/>
                <a:sym typeface="Archivo Black"/>
              </a:rPr>
              <a:t>Maintenance facilitée : codebase divisée, meilleure gestion de la future équipe projet </a:t>
            </a:r>
          </a:p>
        </p:txBody>
      </p:sp>
      <p:sp>
        <p:nvSpPr>
          <p:cNvPr name="TextBox 8" id="8"/>
          <p:cNvSpPr txBox="true"/>
          <p:nvPr/>
        </p:nvSpPr>
        <p:spPr>
          <a:xfrm rot="0">
            <a:off x="13607464" y="6700757"/>
            <a:ext cx="4680536" cy="2967356"/>
          </a:xfrm>
          <a:prstGeom prst="rect">
            <a:avLst/>
          </a:prstGeom>
        </p:spPr>
        <p:txBody>
          <a:bodyPr anchor="t" rtlCol="false" tIns="0" lIns="0" bIns="0" rIns="0">
            <a:spAutoFit/>
          </a:bodyPr>
          <a:lstStyle/>
          <a:p>
            <a:pPr algn="ctr">
              <a:lnSpc>
                <a:spcPts val="3919"/>
              </a:lnSpc>
              <a:spcBef>
                <a:spcPct val="0"/>
              </a:spcBef>
            </a:pPr>
            <a:r>
              <a:rPr lang="en-US" sz="2799">
                <a:solidFill>
                  <a:srgbClr val="004AAD"/>
                </a:solidFill>
                <a:latin typeface="Archivo Black"/>
                <a:ea typeface="Archivo Black"/>
                <a:cs typeface="Archivo Black"/>
                <a:sym typeface="Archivo Black"/>
              </a:rPr>
              <a:t>Haute disponibilité : On veut un service disponible 24/7, on évite ainsi les potentiels crashs avec les services multiples</a:t>
            </a:r>
          </a:p>
        </p:txBody>
      </p:sp>
      <p:sp>
        <p:nvSpPr>
          <p:cNvPr name="TextBox 9" id="9"/>
          <p:cNvSpPr txBox="true"/>
          <p:nvPr/>
        </p:nvSpPr>
        <p:spPr>
          <a:xfrm rot="0">
            <a:off x="12536385" y="1326147"/>
            <a:ext cx="4595049" cy="2743835"/>
          </a:xfrm>
          <a:prstGeom prst="rect">
            <a:avLst/>
          </a:prstGeom>
        </p:spPr>
        <p:txBody>
          <a:bodyPr anchor="t" rtlCol="false" tIns="0" lIns="0" bIns="0" rIns="0">
            <a:spAutoFit/>
          </a:bodyPr>
          <a:lstStyle/>
          <a:p>
            <a:pPr algn="ctr">
              <a:lnSpc>
                <a:spcPts val="3640"/>
              </a:lnSpc>
              <a:spcBef>
                <a:spcPct val="0"/>
              </a:spcBef>
            </a:pPr>
            <a:r>
              <a:rPr lang="en-US" sz="2600">
                <a:solidFill>
                  <a:srgbClr val="004AAD"/>
                </a:solidFill>
                <a:latin typeface="Archivo Black"/>
                <a:ea typeface="Archivo Black"/>
                <a:cs typeface="Archivo Black"/>
                <a:sym typeface="Archivo Black"/>
              </a:rPr>
              <a:t>Isolation : Avec autant de données personnels, il est nécessaire de respecter le RGPD, il est plus facile de s’y conformer comme ceci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842645" y="661950"/>
            <a:ext cx="3607656" cy="3594128"/>
          </a:xfrm>
          <a:custGeom>
            <a:avLst/>
            <a:gdLst/>
            <a:ahLst/>
            <a:cxnLst/>
            <a:rect r="r" b="b" t="t" l="l"/>
            <a:pathLst>
              <a:path h="3594128" w="3607656">
                <a:moveTo>
                  <a:pt x="0" y="0"/>
                </a:moveTo>
                <a:lnTo>
                  <a:pt x="3607656" y="0"/>
                </a:lnTo>
                <a:lnTo>
                  <a:pt x="3607656" y="3594127"/>
                </a:lnTo>
                <a:lnTo>
                  <a:pt x="0" y="3594127"/>
                </a:lnTo>
                <a:lnTo>
                  <a:pt x="0" y="0"/>
                </a:lnTo>
                <a:close/>
              </a:path>
            </a:pathLst>
          </a:custGeom>
          <a:blipFill>
            <a:blip r:embed="rId3"/>
            <a:stretch>
              <a:fillRect l="0" t="0" r="0" b="0"/>
            </a:stretch>
          </a:blipFill>
        </p:spPr>
      </p:sp>
      <p:sp>
        <p:nvSpPr>
          <p:cNvPr name="TextBox 4" id="4"/>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LA BASE DE DONNÉE</a:t>
            </a:r>
          </a:p>
        </p:txBody>
      </p:sp>
      <p:sp>
        <p:nvSpPr>
          <p:cNvPr name="TextBox 5" id="5"/>
          <p:cNvSpPr txBox="true"/>
          <p:nvPr/>
        </p:nvSpPr>
        <p:spPr>
          <a:xfrm rot="0">
            <a:off x="6655822" y="847037"/>
            <a:ext cx="6173187" cy="588529"/>
          </a:xfrm>
          <a:prstGeom prst="rect">
            <a:avLst/>
          </a:prstGeom>
        </p:spPr>
        <p:txBody>
          <a:bodyPr anchor="t" rtlCol="false" tIns="0" lIns="0" bIns="0" rIns="0">
            <a:spAutoFit/>
          </a:bodyPr>
          <a:lstStyle/>
          <a:p>
            <a:pPr algn="ctr">
              <a:lnSpc>
                <a:spcPts val="4837"/>
              </a:lnSpc>
            </a:pPr>
            <a:r>
              <a:rPr lang="en-US" b="true" sz="3455" i="true">
                <a:solidFill>
                  <a:srgbClr val="004AAD"/>
                </a:solidFill>
                <a:latin typeface="Open Sans Bold Italics"/>
                <a:ea typeface="Open Sans Bold Italics"/>
                <a:cs typeface="Open Sans Bold Italics"/>
                <a:sym typeface="Open Sans Bold Italics"/>
              </a:rPr>
              <a:t>MariaDB (Et Galera Cluster)</a:t>
            </a:r>
          </a:p>
        </p:txBody>
      </p:sp>
      <p:sp>
        <p:nvSpPr>
          <p:cNvPr name="TextBox 6" id="6"/>
          <p:cNvSpPr txBox="true"/>
          <p:nvPr/>
        </p:nvSpPr>
        <p:spPr>
          <a:xfrm rot="0">
            <a:off x="3625748" y="6162122"/>
            <a:ext cx="11890016" cy="2967356"/>
          </a:xfrm>
          <a:prstGeom prst="rect">
            <a:avLst/>
          </a:prstGeom>
        </p:spPr>
        <p:txBody>
          <a:bodyPr anchor="t" rtlCol="false" tIns="0" lIns="0" bIns="0" rIns="0">
            <a:spAutoFit/>
          </a:bodyPr>
          <a:lstStyle/>
          <a:p>
            <a:pPr algn="ctr">
              <a:lnSpc>
                <a:spcPts val="3919"/>
              </a:lnSpc>
            </a:pPr>
          </a:p>
          <a:p>
            <a:pPr algn="ctr">
              <a:lnSpc>
                <a:spcPts val="3919"/>
              </a:lnSpc>
              <a:spcBef>
                <a:spcPct val="0"/>
              </a:spcBef>
            </a:pPr>
            <a:r>
              <a:rPr lang="en-US" sz="2799">
                <a:solidFill>
                  <a:srgbClr val="004AAD"/>
                </a:solidFill>
                <a:latin typeface="Archivo Black"/>
                <a:ea typeface="Archivo Black"/>
                <a:cs typeface="Archivo Black"/>
                <a:sym typeface="Archivo Black"/>
              </a:rPr>
              <a:t>Cl</a:t>
            </a:r>
            <a:r>
              <a:rPr lang="en-US" sz="2799">
                <a:solidFill>
                  <a:srgbClr val="004AAD"/>
                </a:solidFill>
                <a:latin typeface="Archivo Black"/>
                <a:ea typeface="Archivo Black"/>
                <a:cs typeface="Archivo Black"/>
                <a:sym typeface="Archivo Black"/>
              </a:rPr>
              <a:t>uster multi-nœuds (3 au début) déployés sur des zones de disponibilité différentes pour résilience.</a:t>
            </a:r>
          </a:p>
          <a:p>
            <a:pPr algn="ctr">
              <a:lnSpc>
                <a:spcPts val="3919"/>
              </a:lnSpc>
              <a:spcBef>
                <a:spcPct val="0"/>
              </a:spcBef>
            </a:pPr>
            <a:r>
              <a:rPr lang="en-US" sz="2799">
                <a:solidFill>
                  <a:srgbClr val="004AAD"/>
                </a:solidFill>
                <a:latin typeface="Archivo Black"/>
                <a:ea typeface="Archivo Black"/>
                <a:cs typeface="Archivo Black"/>
                <a:sym typeface="Archivo Black"/>
              </a:rPr>
              <a:t>Chaque nœud est maître actif (multi-master).</a:t>
            </a:r>
          </a:p>
          <a:p>
            <a:pPr algn="ctr">
              <a:lnSpc>
                <a:spcPts val="3919"/>
              </a:lnSpc>
              <a:spcBef>
                <a:spcPct val="0"/>
              </a:spcBef>
            </a:pPr>
          </a:p>
          <a:p>
            <a:pPr algn="ctr">
              <a:lnSpc>
                <a:spcPts val="3919"/>
              </a:lnSpc>
              <a:spcBef>
                <a:spcPct val="0"/>
              </a:spcBef>
            </a:pPr>
          </a:p>
        </p:txBody>
      </p:sp>
      <p:sp>
        <p:nvSpPr>
          <p:cNvPr name="TextBox 7" id="7"/>
          <p:cNvSpPr txBox="true"/>
          <p:nvPr/>
        </p:nvSpPr>
        <p:spPr>
          <a:xfrm rot="0">
            <a:off x="708711" y="3551748"/>
            <a:ext cx="4074723" cy="1591752"/>
          </a:xfrm>
          <a:prstGeom prst="rect">
            <a:avLst/>
          </a:prstGeom>
        </p:spPr>
        <p:txBody>
          <a:bodyPr anchor="t" rtlCol="false" tIns="0" lIns="0" bIns="0" rIns="0">
            <a:spAutoFit/>
          </a:bodyPr>
          <a:lstStyle/>
          <a:p>
            <a:pPr algn="ctr">
              <a:lnSpc>
                <a:spcPts val="3168"/>
              </a:lnSpc>
              <a:spcBef>
                <a:spcPct val="0"/>
              </a:spcBef>
            </a:pPr>
            <a:r>
              <a:rPr lang="en-US" sz="2263">
                <a:solidFill>
                  <a:srgbClr val="004AAD"/>
                </a:solidFill>
                <a:latin typeface="Archivo Black"/>
                <a:ea typeface="Archivo Black"/>
                <a:cs typeface="Archivo Black"/>
                <a:sym typeface="Archivo Black"/>
              </a:rPr>
              <a:t>“Within the CAP theorem, Galera Cluster emphasizes data safety and consistency”</a:t>
            </a:r>
          </a:p>
        </p:txBody>
      </p:sp>
      <p:sp>
        <p:nvSpPr>
          <p:cNvPr name="TextBox 8" id="8"/>
          <p:cNvSpPr txBox="true"/>
          <p:nvPr/>
        </p:nvSpPr>
        <p:spPr>
          <a:xfrm rot="0">
            <a:off x="9300245" y="2208314"/>
            <a:ext cx="8271028" cy="2967356"/>
          </a:xfrm>
          <a:prstGeom prst="rect">
            <a:avLst/>
          </a:prstGeom>
        </p:spPr>
        <p:txBody>
          <a:bodyPr anchor="t" rtlCol="false" tIns="0" lIns="0" bIns="0" rIns="0">
            <a:spAutoFit/>
          </a:bodyPr>
          <a:lstStyle/>
          <a:p>
            <a:pPr algn="ctr">
              <a:lnSpc>
                <a:spcPts val="3919"/>
              </a:lnSpc>
              <a:spcBef>
                <a:spcPct val="0"/>
              </a:spcBef>
            </a:pPr>
            <a:r>
              <a:rPr lang="en-US" sz="2799">
                <a:solidFill>
                  <a:srgbClr val="004AAD"/>
                </a:solidFill>
                <a:latin typeface="Archivo Black"/>
                <a:ea typeface="Archivo Black"/>
                <a:cs typeface="Archivo Black"/>
                <a:sym typeface="Archivo Black"/>
              </a:rPr>
              <a:t>Galera offre bien un système de réplication synchrone. Cependant, on ne possède pas de sharding. On peut ainsi envisager de séparer les bases par microservice et opter pour une autre solution plus tard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878248"/>
            <a:ext cx="16361787" cy="8119537"/>
          </a:xfrm>
          <a:custGeom>
            <a:avLst/>
            <a:gdLst/>
            <a:ahLst/>
            <a:cxnLst/>
            <a:rect r="r" b="b" t="t" l="l"/>
            <a:pathLst>
              <a:path h="8119537" w="16361787">
                <a:moveTo>
                  <a:pt x="0" y="0"/>
                </a:moveTo>
                <a:lnTo>
                  <a:pt x="16361787" y="0"/>
                </a:lnTo>
                <a:lnTo>
                  <a:pt x="16361787" y="8119537"/>
                </a:lnTo>
                <a:lnTo>
                  <a:pt x="0" y="8119537"/>
                </a:lnTo>
                <a:lnTo>
                  <a:pt x="0" y="0"/>
                </a:lnTo>
                <a:close/>
              </a:path>
            </a:pathLst>
          </a:custGeom>
          <a:blipFill>
            <a:blip r:embed="rId3"/>
            <a:stretch>
              <a:fillRect l="0" t="0" r="0" b="0"/>
            </a:stretch>
          </a:blipFill>
        </p:spPr>
      </p:sp>
      <p:sp>
        <p:nvSpPr>
          <p:cNvPr name="TextBox 4" id="4"/>
          <p:cNvSpPr txBox="true"/>
          <p:nvPr/>
        </p:nvSpPr>
        <p:spPr>
          <a:xfrm rot="0">
            <a:off x="2437519" y="199950"/>
            <a:ext cx="14266475" cy="828750"/>
          </a:xfrm>
          <a:prstGeom prst="rect">
            <a:avLst/>
          </a:prstGeom>
        </p:spPr>
        <p:txBody>
          <a:bodyPr anchor="t" rtlCol="false" tIns="0" lIns="0" bIns="0" rIns="0">
            <a:spAutoFit/>
          </a:bodyPr>
          <a:lstStyle/>
          <a:p>
            <a:pPr algn="ctr">
              <a:lnSpc>
                <a:spcPts val="6820"/>
              </a:lnSpc>
            </a:pPr>
            <a:r>
              <a:rPr lang="en-US" sz="4872">
                <a:solidFill>
                  <a:srgbClr val="004AAD"/>
                </a:solidFill>
                <a:latin typeface="League Spartan"/>
                <a:ea typeface="League Spartan"/>
                <a:cs typeface="League Spartan"/>
                <a:sym typeface="League Spartan"/>
              </a:rPr>
              <a:t>ARCHITECTURE DE LA MAQUETTE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DAGs19kBvXI</dc:identifier>
  <dcterms:modified xsi:type="dcterms:W3CDTF">2011-08-01T06:04:30Z</dcterms:modified>
  <cp:revision>1</cp:revision>
  <dc:title>Architecture Logicielle "VendreFacile</dc:title>
</cp:coreProperties>
</file>