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DM Serif Text"/>
      <p:regular r:id="rId7"/>
      <p:italic r:id="rId8"/>
    </p:embeddedFont>
    <p:embeddedFont>
      <p:font typeface="Syncopate"/>
      <p:regular r:id="rId9"/>
      <p:bold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Syncopate-bold.fntdata"/><Relationship Id="rId9" Type="http://schemas.openxmlformats.org/officeDocument/2006/relationships/font" Target="fonts/Syncopat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DMSerifText-regular.fntdata"/><Relationship Id="rId8" Type="http://schemas.openxmlformats.org/officeDocument/2006/relationships/font" Target="fonts/DMSerifTex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Feel free to alter the size/names of each section! You can also make the font size smaller and alter locations of sections.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hyperlink" Target="http://drive.google.com/file/d/1CsahSZkmErC_Y_k6DJ1qAI8lMJGjbQpd/view" TargetMode="External"/><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670103" y="1124563"/>
            <a:ext cx="1378225" cy="1284575"/>
          </a:xfrm>
          <a:prstGeom prst="rect">
            <a:avLst/>
          </a:prstGeom>
          <a:noFill/>
          <a:ln>
            <a:noFill/>
          </a:ln>
        </p:spPr>
      </p:pic>
      <p:pic>
        <p:nvPicPr>
          <p:cNvPr id="55" name="Google Shape;55;p13"/>
          <p:cNvPicPr preferRelativeResize="0"/>
          <p:nvPr/>
        </p:nvPicPr>
        <p:blipFill>
          <a:blip r:embed="rId4">
            <a:alphaModFix/>
          </a:blip>
          <a:stretch>
            <a:fillRect/>
          </a:stretch>
        </p:blipFill>
        <p:spPr>
          <a:xfrm>
            <a:off x="4987452" y="1126800"/>
            <a:ext cx="1378225" cy="1280160"/>
          </a:xfrm>
          <a:prstGeom prst="rect">
            <a:avLst/>
          </a:prstGeom>
          <a:noFill/>
          <a:ln>
            <a:noFill/>
          </a:ln>
        </p:spPr>
      </p:pic>
      <p:pic>
        <p:nvPicPr>
          <p:cNvPr id="56" name="Google Shape;56;p13"/>
          <p:cNvPicPr preferRelativeResize="0"/>
          <p:nvPr/>
        </p:nvPicPr>
        <p:blipFill>
          <a:blip r:embed="rId5">
            <a:alphaModFix/>
          </a:blip>
          <a:stretch>
            <a:fillRect/>
          </a:stretch>
        </p:blipFill>
        <p:spPr>
          <a:xfrm>
            <a:off x="4918503" y="2406951"/>
            <a:ext cx="1835347" cy="1710600"/>
          </a:xfrm>
          <a:prstGeom prst="rect">
            <a:avLst/>
          </a:prstGeom>
          <a:noFill/>
          <a:ln>
            <a:noFill/>
          </a:ln>
        </p:spPr>
      </p:pic>
      <p:sp>
        <p:nvSpPr>
          <p:cNvPr id="57" name="Google Shape;57;p13"/>
          <p:cNvSpPr txBox="1"/>
          <p:nvPr>
            <p:ph type="ctrTitle"/>
          </p:nvPr>
        </p:nvSpPr>
        <p:spPr>
          <a:xfrm>
            <a:off x="7273425" y="-150"/>
            <a:ext cx="1969800" cy="48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000">
                <a:latin typeface="Syncopate"/>
                <a:ea typeface="Syncopate"/>
                <a:cs typeface="Syncopate"/>
                <a:sym typeface="Syncopate"/>
              </a:rPr>
              <a:t>Data Science</a:t>
            </a:r>
            <a:r>
              <a:rPr b="1" lang="en" sz="1000">
                <a:latin typeface="Syncopate"/>
                <a:ea typeface="Syncopate"/>
                <a:cs typeface="Syncopate"/>
                <a:sym typeface="Syncopate"/>
              </a:rPr>
              <a:t> for Political Science</a:t>
            </a:r>
            <a:endParaRPr b="1" sz="1000">
              <a:latin typeface="Syncopate"/>
              <a:ea typeface="Syncopate"/>
              <a:cs typeface="Syncopate"/>
              <a:sym typeface="Syncopate"/>
            </a:endParaRPr>
          </a:p>
        </p:txBody>
      </p:sp>
      <p:sp>
        <p:nvSpPr>
          <p:cNvPr id="58" name="Google Shape;58;p13"/>
          <p:cNvSpPr txBox="1"/>
          <p:nvPr>
            <p:ph idx="1" type="subTitle"/>
          </p:nvPr>
        </p:nvSpPr>
        <p:spPr>
          <a:xfrm>
            <a:off x="1616350" y="61950"/>
            <a:ext cx="5656800" cy="48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a:latin typeface="DM Serif Text"/>
                <a:ea typeface="DM Serif Text"/>
                <a:cs typeface="DM Serif Text"/>
                <a:sym typeface="DM Serif Text"/>
              </a:rPr>
              <a:t>Abortion Before and After the 21st Century</a:t>
            </a:r>
            <a:endParaRPr b="1" sz="1300">
              <a:latin typeface="DM Serif Text"/>
              <a:ea typeface="DM Serif Text"/>
              <a:cs typeface="DM Serif Text"/>
              <a:sym typeface="DM Serif Text"/>
            </a:endParaRPr>
          </a:p>
          <a:p>
            <a:pPr indent="0" lvl="0" marL="0" rtl="0" algn="ctr">
              <a:lnSpc>
                <a:spcPct val="115000"/>
              </a:lnSpc>
              <a:spcBef>
                <a:spcPts val="0"/>
              </a:spcBef>
              <a:spcAft>
                <a:spcPts val="0"/>
              </a:spcAft>
              <a:buNone/>
            </a:pPr>
            <a:r>
              <a:rPr lang="en" sz="1200">
                <a:latin typeface="DM Serif Text"/>
                <a:ea typeface="DM Serif Text"/>
                <a:cs typeface="DM Serif Text"/>
                <a:sym typeface="DM Serif Text"/>
              </a:rPr>
              <a:t>Tabatha Almonte-Basurco</a:t>
            </a:r>
            <a:endParaRPr sz="1200">
              <a:latin typeface="DM Serif Text"/>
              <a:ea typeface="DM Serif Text"/>
              <a:cs typeface="DM Serif Text"/>
              <a:sym typeface="DM Serif Text"/>
            </a:endParaRPr>
          </a:p>
        </p:txBody>
      </p:sp>
      <p:pic>
        <p:nvPicPr>
          <p:cNvPr id="59" name="Google Shape;59;p13"/>
          <p:cNvPicPr preferRelativeResize="0"/>
          <p:nvPr/>
        </p:nvPicPr>
        <p:blipFill>
          <a:blip r:embed="rId6">
            <a:alphaModFix/>
          </a:blip>
          <a:stretch>
            <a:fillRect/>
          </a:stretch>
        </p:blipFill>
        <p:spPr>
          <a:xfrm>
            <a:off x="86725" y="61950"/>
            <a:ext cx="1628557" cy="358500"/>
          </a:xfrm>
          <a:prstGeom prst="rect">
            <a:avLst/>
          </a:prstGeom>
          <a:noFill/>
          <a:ln>
            <a:noFill/>
          </a:ln>
        </p:spPr>
      </p:pic>
      <p:cxnSp>
        <p:nvCxnSpPr>
          <p:cNvPr id="60" name="Google Shape;60;p13"/>
          <p:cNvCxnSpPr/>
          <p:nvPr/>
        </p:nvCxnSpPr>
        <p:spPr>
          <a:xfrm>
            <a:off x="37525" y="668650"/>
            <a:ext cx="9119100" cy="49500"/>
          </a:xfrm>
          <a:prstGeom prst="straightConnector1">
            <a:avLst/>
          </a:prstGeom>
          <a:noFill/>
          <a:ln cap="flat" cmpd="sng" w="28575">
            <a:solidFill>
              <a:srgbClr val="A61C00"/>
            </a:solidFill>
            <a:prstDash val="solid"/>
            <a:round/>
            <a:headEnd len="med" w="med" type="none"/>
            <a:tailEnd len="med" w="med" type="none"/>
          </a:ln>
        </p:spPr>
      </p:cxnSp>
      <p:grpSp>
        <p:nvGrpSpPr>
          <p:cNvPr id="61" name="Google Shape;61;p13"/>
          <p:cNvGrpSpPr/>
          <p:nvPr/>
        </p:nvGrpSpPr>
        <p:grpSpPr>
          <a:xfrm>
            <a:off x="99475" y="769064"/>
            <a:ext cx="2106300" cy="1941657"/>
            <a:chOff x="99475" y="769044"/>
            <a:chExt cx="2106300" cy="1205100"/>
          </a:xfrm>
        </p:grpSpPr>
        <p:sp>
          <p:nvSpPr>
            <p:cNvPr id="62" name="Google Shape;62;p13"/>
            <p:cNvSpPr txBox="1"/>
            <p:nvPr/>
          </p:nvSpPr>
          <p:spPr>
            <a:xfrm>
              <a:off x="99475" y="769044"/>
              <a:ext cx="2106300" cy="1205100"/>
            </a:xfrm>
            <a:prstGeom prst="rect">
              <a:avLst/>
            </a:prstGeom>
            <a:noFill/>
            <a:ln cap="flat" cmpd="sng" w="3810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63" name="Google Shape;63;p13"/>
            <p:cNvSpPr txBox="1"/>
            <p:nvPr/>
          </p:nvSpPr>
          <p:spPr>
            <a:xfrm>
              <a:off x="111925" y="773056"/>
              <a:ext cx="2081400" cy="88200"/>
            </a:xfrm>
            <a:prstGeom prst="rect">
              <a:avLst/>
            </a:prstGeom>
            <a:solidFill>
              <a:srgbClr val="980000"/>
            </a:solidFill>
            <a:ln cap="flat" cmpd="sng" w="38100">
              <a:solidFill>
                <a:srgbClr val="98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sz="1200">
                  <a:solidFill>
                    <a:srgbClr val="FFFFFF"/>
                  </a:solidFill>
                </a:rPr>
                <a:t>ABSTRACT</a:t>
              </a:r>
              <a:endParaRPr sz="1200">
                <a:solidFill>
                  <a:srgbClr val="FFFFFF"/>
                </a:solidFill>
              </a:endParaRPr>
            </a:p>
          </p:txBody>
        </p:sp>
      </p:grpSp>
      <p:grpSp>
        <p:nvGrpSpPr>
          <p:cNvPr id="64" name="Google Shape;64;p13"/>
          <p:cNvGrpSpPr/>
          <p:nvPr/>
        </p:nvGrpSpPr>
        <p:grpSpPr>
          <a:xfrm>
            <a:off x="96800" y="2841414"/>
            <a:ext cx="2106300" cy="2266484"/>
            <a:chOff x="99475" y="2339250"/>
            <a:chExt cx="2106300" cy="2654896"/>
          </a:xfrm>
        </p:grpSpPr>
        <p:sp>
          <p:nvSpPr>
            <p:cNvPr id="65" name="Google Shape;65;p13"/>
            <p:cNvSpPr txBox="1"/>
            <p:nvPr/>
          </p:nvSpPr>
          <p:spPr>
            <a:xfrm>
              <a:off x="99475" y="2339257"/>
              <a:ext cx="2106300" cy="2654888"/>
            </a:xfrm>
            <a:prstGeom prst="rect">
              <a:avLst/>
            </a:prstGeom>
            <a:noFill/>
            <a:ln cap="flat" cmpd="sng" w="3810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txBox="1"/>
            <p:nvPr/>
          </p:nvSpPr>
          <p:spPr>
            <a:xfrm>
              <a:off x="111925" y="2339250"/>
              <a:ext cx="2081400" cy="172500"/>
            </a:xfrm>
            <a:prstGeom prst="rect">
              <a:avLst/>
            </a:prstGeom>
            <a:solidFill>
              <a:srgbClr val="980000"/>
            </a:solidFill>
            <a:ln cap="flat" cmpd="sng" w="38100">
              <a:solidFill>
                <a:srgbClr val="98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sz="1200">
                  <a:solidFill>
                    <a:srgbClr val="FFFFFF"/>
                  </a:solidFill>
                </a:rPr>
                <a:t>BACKGROUND</a:t>
              </a:r>
              <a:endParaRPr sz="1200">
                <a:solidFill>
                  <a:srgbClr val="FFFFFF"/>
                </a:solidFill>
              </a:endParaRPr>
            </a:p>
          </p:txBody>
        </p:sp>
      </p:grpSp>
      <p:grpSp>
        <p:nvGrpSpPr>
          <p:cNvPr id="67" name="Google Shape;67;p13"/>
          <p:cNvGrpSpPr/>
          <p:nvPr/>
        </p:nvGrpSpPr>
        <p:grpSpPr>
          <a:xfrm>
            <a:off x="2324951" y="775448"/>
            <a:ext cx="2448574" cy="4332521"/>
            <a:chOff x="99475" y="2339250"/>
            <a:chExt cx="2106300" cy="4218618"/>
          </a:xfrm>
        </p:grpSpPr>
        <p:sp>
          <p:nvSpPr>
            <p:cNvPr id="68" name="Google Shape;68;p13"/>
            <p:cNvSpPr txBox="1"/>
            <p:nvPr/>
          </p:nvSpPr>
          <p:spPr>
            <a:xfrm>
              <a:off x="99475" y="2339268"/>
              <a:ext cx="2106300" cy="4218600"/>
            </a:xfrm>
            <a:prstGeom prst="rect">
              <a:avLst/>
            </a:prstGeom>
            <a:noFill/>
            <a:ln cap="flat" cmpd="sng" w="3810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152400" lvl="0" marL="171450" rtl="0" algn="l">
                <a:spcBef>
                  <a:spcPts val="0"/>
                </a:spcBef>
                <a:spcAft>
                  <a:spcPts val="0"/>
                </a:spcAft>
                <a:buClr>
                  <a:schemeClr val="dk1"/>
                </a:buClr>
                <a:buSzPts val="600"/>
                <a:buChar char="●"/>
              </a:pPr>
              <a:r>
                <a:rPr lang="en" sz="600">
                  <a:solidFill>
                    <a:schemeClr val="dk1"/>
                  </a:solidFill>
                  <a:highlight>
                    <a:srgbClr val="E69138"/>
                  </a:highlight>
                </a:rPr>
                <a:t>[COULD DESCRIBE HOW VARIABLES ARE CODED HERE]</a:t>
              </a:r>
              <a:endParaRPr sz="600">
                <a:solidFill>
                  <a:schemeClr val="dk1"/>
                </a:solidFill>
                <a:highlight>
                  <a:srgbClr val="E69138"/>
                </a:highlight>
              </a:endParaRPr>
            </a:p>
          </p:txBody>
        </p:sp>
        <p:sp>
          <p:nvSpPr>
            <p:cNvPr id="69" name="Google Shape;69;p13"/>
            <p:cNvSpPr txBox="1"/>
            <p:nvPr/>
          </p:nvSpPr>
          <p:spPr>
            <a:xfrm>
              <a:off x="111925" y="2339250"/>
              <a:ext cx="2081400" cy="172500"/>
            </a:xfrm>
            <a:prstGeom prst="rect">
              <a:avLst/>
            </a:prstGeom>
            <a:solidFill>
              <a:srgbClr val="980000"/>
            </a:solidFill>
            <a:ln cap="flat" cmpd="sng" w="38100">
              <a:solidFill>
                <a:srgbClr val="98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sz="1200">
                  <a:solidFill>
                    <a:srgbClr val="FFFFFF"/>
                  </a:solidFill>
                </a:rPr>
                <a:t>DATA AND METHODS</a:t>
              </a:r>
              <a:endParaRPr sz="1200">
                <a:solidFill>
                  <a:srgbClr val="FFFFFF"/>
                </a:solidFill>
              </a:endParaRPr>
            </a:p>
          </p:txBody>
        </p:sp>
      </p:grpSp>
      <p:grpSp>
        <p:nvGrpSpPr>
          <p:cNvPr id="70" name="Google Shape;70;p13"/>
          <p:cNvGrpSpPr/>
          <p:nvPr/>
        </p:nvGrpSpPr>
        <p:grpSpPr>
          <a:xfrm>
            <a:off x="4870171" y="775112"/>
            <a:ext cx="4178057" cy="3388036"/>
            <a:chOff x="99480" y="2339250"/>
            <a:chExt cx="2106300" cy="2133927"/>
          </a:xfrm>
        </p:grpSpPr>
        <p:sp>
          <p:nvSpPr>
            <p:cNvPr id="71" name="Google Shape;71;p13"/>
            <p:cNvSpPr txBox="1"/>
            <p:nvPr/>
          </p:nvSpPr>
          <p:spPr>
            <a:xfrm>
              <a:off x="99480" y="2339277"/>
              <a:ext cx="2106300" cy="2133900"/>
            </a:xfrm>
            <a:prstGeom prst="rect">
              <a:avLst/>
            </a:prstGeom>
            <a:noFill/>
            <a:ln cap="flat" cmpd="sng" w="3810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t/>
              </a:r>
              <a:endParaRPr/>
            </a:p>
          </p:txBody>
        </p:sp>
        <p:sp>
          <p:nvSpPr>
            <p:cNvPr id="72" name="Google Shape;72;p13"/>
            <p:cNvSpPr txBox="1"/>
            <p:nvPr/>
          </p:nvSpPr>
          <p:spPr>
            <a:xfrm>
              <a:off x="111925" y="2339250"/>
              <a:ext cx="2081400" cy="172500"/>
            </a:xfrm>
            <a:prstGeom prst="rect">
              <a:avLst/>
            </a:prstGeom>
            <a:solidFill>
              <a:srgbClr val="980000"/>
            </a:solidFill>
            <a:ln cap="flat" cmpd="sng" w="38100">
              <a:solidFill>
                <a:srgbClr val="98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sz="1200">
                  <a:solidFill>
                    <a:srgbClr val="FFFFFF"/>
                  </a:solidFill>
                </a:rPr>
                <a:t>RESULTS</a:t>
              </a:r>
              <a:endParaRPr sz="1200">
                <a:solidFill>
                  <a:srgbClr val="FFFFFF"/>
                </a:solidFill>
              </a:endParaRPr>
            </a:p>
          </p:txBody>
        </p:sp>
      </p:grpSp>
      <p:grpSp>
        <p:nvGrpSpPr>
          <p:cNvPr id="73" name="Google Shape;73;p13"/>
          <p:cNvGrpSpPr/>
          <p:nvPr/>
        </p:nvGrpSpPr>
        <p:grpSpPr>
          <a:xfrm>
            <a:off x="4895375" y="4248725"/>
            <a:ext cx="4178057" cy="865519"/>
            <a:chOff x="99483" y="2302951"/>
            <a:chExt cx="2106300" cy="1229431"/>
          </a:xfrm>
        </p:grpSpPr>
        <p:sp>
          <p:nvSpPr>
            <p:cNvPr id="74" name="Google Shape;74;p13"/>
            <p:cNvSpPr txBox="1"/>
            <p:nvPr/>
          </p:nvSpPr>
          <p:spPr>
            <a:xfrm>
              <a:off x="99483" y="2339281"/>
              <a:ext cx="2106300" cy="1193100"/>
            </a:xfrm>
            <a:prstGeom prst="rect">
              <a:avLst/>
            </a:prstGeom>
            <a:noFill/>
            <a:ln cap="flat" cmpd="sng" w="3810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txBox="1"/>
            <p:nvPr/>
          </p:nvSpPr>
          <p:spPr>
            <a:xfrm>
              <a:off x="99483" y="2302951"/>
              <a:ext cx="2106300" cy="249000"/>
            </a:xfrm>
            <a:prstGeom prst="rect">
              <a:avLst/>
            </a:prstGeom>
            <a:solidFill>
              <a:srgbClr val="980000"/>
            </a:solidFill>
            <a:ln cap="flat" cmpd="sng" w="38100">
              <a:solidFill>
                <a:srgbClr val="98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sz="1200">
                  <a:solidFill>
                    <a:srgbClr val="FFFFFF"/>
                  </a:solidFill>
                </a:rPr>
                <a:t>CONCLUSIONS</a:t>
              </a:r>
              <a:endParaRPr sz="1200">
                <a:solidFill>
                  <a:srgbClr val="FFFFFF"/>
                </a:solidFill>
              </a:endParaRPr>
            </a:p>
          </p:txBody>
        </p:sp>
      </p:grpSp>
      <p:sp>
        <p:nvSpPr>
          <p:cNvPr id="76" name="Google Shape;76;p13"/>
          <p:cNvSpPr txBox="1"/>
          <p:nvPr/>
        </p:nvSpPr>
        <p:spPr>
          <a:xfrm>
            <a:off x="156500" y="920600"/>
            <a:ext cx="2071800" cy="171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
              <a:t>Throughout the years, </a:t>
            </a:r>
            <a:r>
              <a:rPr lang="en" sz="600"/>
              <a:t>women in the United States have fought for their reproductive rights even though the state and society debated against it. Decades ago, the topic of abortion was taboo until it became more popular and normalized over time in the 2000s.</a:t>
            </a:r>
            <a:endParaRPr sz="600"/>
          </a:p>
          <a:p>
            <a:pPr indent="0" lvl="0" marL="0" rtl="0" algn="ctr">
              <a:spcBef>
                <a:spcPts val="0"/>
              </a:spcBef>
              <a:spcAft>
                <a:spcPts val="0"/>
              </a:spcAft>
              <a:buClr>
                <a:schemeClr val="dk1"/>
              </a:buClr>
              <a:buSzPts val="1100"/>
              <a:buFont typeface="Arial"/>
              <a:buNone/>
            </a:pPr>
            <a:r>
              <a:rPr b="1" lang="en" sz="600"/>
              <a:t> That is why</a:t>
            </a:r>
            <a:r>
              <a:rPr lang="en" sz="600"/>
              <a:t> I believe that the normalization of talking about abortion has made women of the present century more open to sharing their opinions about abortion and therefore more receptive to accepting it, but does it mean that they practice it? </a:t>
            </a:r>
            <a:endParaRPr sz="600"/>
          </a:p>
          <a:p>
            <a:pPr indent="0" lvl="0" marL="0" rtl="0" algn="ctr">
              <a:spcBef>
                <a:spcPts val="0"/>
              </a:spcBef>
              <a:spcAft>
                <a:spcPts val="0"/>
              </a:spcAft>
              <a:buClr>
                <a:schemeClr val="dk1"/>
              </a:buClr>
              <a:buSzPts val="1100"/>
              <a:buFont typeface="Arial"/>
              <a:buNone/>
            </a:pPr>
            <a:r>
              <a:rPr b="1" lang="en" sz="600"/>
              <a:t>For this reason, </a:t>
            </a:r>
            <a:r>
              <a:rPr lang="en" sz="600"/>
              <a:t>I will use data that evaluates reproductive practices in the U.S. before and after the 21st century.</a:t>
            </a:r>
            <a:endParaRPr sz="600"/>
          </a:p>
          <a:p>
            <a:pPr indent="0" lvl="0" marL="0" rtl="0" algn="ctr">
              <a:spcBef>
                <a:spcPts val="0"/>
              </a:spcBef>
              <a:spcAft>
                <a:spcPts val="0"/>
              </a:spcAft>
              <a:buClr>
                <a:schemeClr val="dk1"/>
              </a:buClr>
              <a:buSzPts val="1100"/>
              <a:buFont typeface="Arial"/>
              <a:buNone/>
            </a:pPr>
            <a:r>
              <a:rPr b="1" lang="en" sz="600"/>
              <a:t>Thanks to the data provided, </a:t>
            </a:r>
            <a:r>
              <a:rPr lang="en" sz="600"/>
              <a:t>I could reject my research question and admit that abortion is still practiced but not as much as it was before the 21st century when it was taboo. </a:t>
            </a:r>
            <a:endParaRPr sz="600"/>
          </a:p>
          <a:p>
            <a:pPr indent="0" lvl="0" marL="0" rtl="0" algn="ctr">
              <a:spcBef>
                <a:spcPts val="0"/>
              </a:spcBef>
              <a:spcAft>
                <a:spcPts val="0"/>
              </a:spcAft>
              <a:buNone/>
            </a:pPr>
            <a:r>
              <a:t/>
            </a:r>
            <a:endParaRPr sz="400"/>
          </a:p>
        </p:txBody>
      </p:sp>
      <p:sp>
        <p:nvSpPr>
          <p:cNvPr id="77" name="Google Shape;77;p13"/>
          <p:cNvSpPr txBox="1"/>
          <p:nvPr/>
        </p:nvSpPr>
        <p:spPr>
          <a:xfrm>
            <a:off x="156500" y="3059350"/>
            <a:ext cx="2071800" cy="1710600"/>
          </a:xfrm>
          <a:prstGeom prst="rect">
            <a:avLst/>
          </a:prstGeom>
          <a:noFill/>
          <a:ln>
            <a:noFill/>
          </a:ln>
        </p:spPr>
        <p:txBody>
          <a:bodyPr anchorCtr="0" anchor="t" bIns="0" lIns="45700" spcFirstLastPara="1" rIns="91425" wrap="square" tIns="45700">
            <a:noAutofit/>
          </a:bodyPr>
          <a:lstStyle/>
          <a:p>
            <a:pPr indent="0" lvl="0" marL="0" rtl="0" algn="l">
              <a:spcBef>
                <a:spcPts val="0"/>
              </a:spcBef>
              <a:spcAft>
                <a:spcPts val="0"/>
              </a:spcAft>
              <a:buNone/>
            </a:pPr>
            <a:r>
              <a:rPr b="1" lang="en" sz="650"/>
              <a:t>*Research Question. </a:t>
            </a:r>
            <a:r>
              <a:rPr lang="en" sz="650">
                <a:solidFill>
                  <a:schemeClr val="dk1"/>
                </a:solidFill>
              </a:rPr>
              <a:t>Does the increase of controversy in abortion rights over time influence women to have abortions?</a:t>
            </a:r>
            <a:endParaRPr sz="650"/>
          </a:p>
          <a:p>
            <a:pPr indent="0" lvl="0" marL="0" rtl="0" algn="l">
              <a:spcBef>
                <a:spcPts val="0"/>
              </a:spcBef>
              <a:spcAft>
                <a:spcPts val="0"/>
              </a:spcAft>
              <a:buNone/>
            </a:pPr>
            <a:r>
              <a:rPr b="1" lang="en" sz="650"/>
              <a:t>*Importance.</a:t>
            </a:r>
            <a:r>
              <a:rPr lang="en" sz="650"/>
              <a:t> This research question is important because it would either feed or disprove the idea that 21st-century women tend to use abortion irresponsibly thanks to its normalization. </a:t>
            </a:r>
            <a:endParaRPr sz="650"/>
          </a:p>
          <a:p>
            <a:pPr indent="0" lvl="0" marL="0" rtl="0" algn="l">
              <a:spcBef>
                <a:spcPts val="0"/>
              </a:spcBef>
              <a:spcAft>
                <a:spcPts val="0"/>
              </a:spcAft>
              <a:buNone/>
            </a:pPr>
            <a:r>
              <a:rPr b="1" lang="en" sz="650"/>
              <a:t>Background. </a:t>
            </a:r>
            <a:r>
              <a:rPr lang="en" sz="650"/>
              <a:t>Previous scholars have shown that the social context varies according to the present and past century when the topic of abortion is mentioned.</a:t>
            </a:r>
            <a:endParaRPr sz="650"/>
          </a:p>
          <a:p>
            <a:pPr indent="-155575" lvl="0" marL="171450" rtl="0" algn="l">
              <a:spcBef>
                <a:spcPts val="0"/>
              </a:spcBef>
              <a:spcAft>
                <a:spcPts val="0"/>
              </a:spcAft>
              <a:buSzPts val="650"/>
              <a:buChar char="●"/>
            </a:pPr>
            <a:r>
              <a:rPr lang="en" sz="650"/>
              <a:t>Motherhood and sexual purity</a:t>
            </a:r>
            <a:r>
              <a:rPr lang="en" sz="650"/>
              <a:t> was essential in the past (Norris et al., 2011).</a:t>
            </a:r>
            <a:endParaRPr sz="650"/>
          </a:p>
          <a:p>
            <a:pPr indent="-155575" lvl="0" marL="171450" rtl="0" algn="l">
              <a:spcBef>
                <a:spcPts val="0"/>
              </a:spcBef>
              <a:spcAft>
                <a:spcPts val="0"/>
              </a:spcAft>
              <a:buSzPts val="650"/>
              <a:buChar char="●"/>
            </a:pPr>
            <a:r>
              <a:rPr lang="en" sz="650"/>
              <a:t>Abortion is consider as any other normal topic. No taboo </a:t>
            </a:r>
            <a:r>
              <a:rPr lang="en" sz="650"/>
              <a:t>(Sanger, 2017).</a:t>
            </a:r>
            <a:endParaRPr sz="650"/>
          </a:p>
          <a:p>
            <a:pPr indent="0" lvl="0" marL="0" rtl="0" algn="l">
              <a:spcBef>
                <a:spcPts val="0"/>
              </a:spcBef>
              <a:spcAft>
                <a:spcPts val="0"/>
              </a:spcAft>
              <a:buNone/>
            </a:pPr>
            <a:r>
              <a:rPr b="1" lang="en" sz="650"/>
              <a:t>*Hypotheses.</a:t>
            </a:r>
            <a:r>
              <a:rPr lang="en" sz="650"/>
              <a:t> </a:t>
            </a:r>
            <a:r>
              <a:rPr lang="en" sz="650">
                <a:solidFill>
                  <a:schemeClr val="dk1"/>
                </a:solidFill>
              </a:rPr>
              <a:t>I hope to test the incongruence that exists between abortion acceptance and the practice of abortion among 21st-century women because I believe there is no correlation between the two statements. </a:t>
            </a:r>
            <a:endParaRPr sz="650"/>
          </a:p>
        </p:txBody>
      </p:sp>
      <p:sp>
        <p:nvSpPr>
          <p:cNvPr id="78" name="Google Shape;78;p13"/>
          <p:cNvSpPr txBox="1"/>
          <p:nvPr/>
        </p:nvSpPr>
        <p:spPr>
          <a:xfrm>
            <a:off x="2400538" y="920600"/>
            <a:ext cx="2272200" cy="39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50">
                <a:solidFill>
                  <a:schemeClr val="dk1"/>
                </a:solidFill>
              </a:rPr>
              <a:t>DATA</a:t>
            </a:r>
            <a:endParaRPr b="1" sz="750">
              <a:solidFill>
                <a:schemeClr val="dk1"/>
              </a:solidFill>
            </a:endParaRPr>
          </a:p>
          <a:p>
            <a:pPr indent="0" lvl="0" marL="0" rtl="0" algn="l">
              <a:spcBef>
                <a:spcPts val="0"/>
              </a:spcBef>
              <a:spcAft>
                <a:spcPts val="0"/>
              </a:spcAft>
              <a:buNone/>
            </a:pPr>
            <a:r>
              <a:rPr lang="en" sz="750">
                <a:solidFill>
                  <a:schemeClr val="dk1"/>
                </a:solidFill>
              </a:rPr>
              <a:t>Pregnancies, Births, and Abortions in the United States: National and State Trends by Age, 1973-2017(Guttmacher Institute, 2020)</a:t>
            </a:r>
            <a:endParaRPr sz="750">
              <a:solidFill>
                <a:schemeClr val="dk1"/>
              </a:solidFill>
            </a:endParaRPr>
          </a:p>
          <a:p>
            <a:pPr indent="0" lvl="0" marL="0" rtl="0" algn="l">
              <a:spcBef>
                <a:spcPts val="0"/>
              </a:spcBef>
              <a:spcAft>
                <a:spcPts val="0"/>
              </a:spcAft>
              <a:buNone/>
            </a:pPr>
            <a:r>
              <a:t/>
            </a:r>
            <a:endParaRPr sz="750">
              <a:solidFill>
                <a:schemeClr val="dk1"/>
              </a:solidFill>
            </a:endParaRPr>
          </a:p>
          <a:p>
            <a:pPr indent="-161925" lvl="0" marL="171450" rtl="0" algn="l">
              <a:spcBef>
                <a:spcPts val="0"/>
              </a:spcBef>
              <a:spcAft>
                <a:spcPts val="0"/>
              </a:spcAft>
              <a:buClr>
                <a:schemeClr val="dk1"/>
              </a:buClr>
              <a:buSzPts val="750"/>
              <a:buChar char="●"/>
            </a:pPr>
            <a:r>
              <a:rPr lang="en" sz="750">
                <a:solidFill>
                  <a:schemeClr val="dk1"/>
                </a:solidFill>
              </a:rPr>
              <a:t>Data describe historical information on the rate of pregnancy, birth, and abortion among Americans of reproductive age from 1973 to 2017.</a:t>
            </a:r>
            <a:endParaRPr sz="750">
              <a:solidFill>
                <a:schemeClr val="dk1"/>
              </a:solidFill>
            </a:endParaRPr>
          </a:p>
          <a:p>
            <a:pPr indent="-161925" lvl="0" marL="171450" rtl="0" algn="l">
              <a:spcBef>
                <a:spcPts val="0"/>
              </a:spcBef>
              <a:spcAft>
                <a:spcPts val="0"/>
              </a:spcAft>
              <a:buClr>
                <a:schemeClr val="dk1"/>
              </a:buClr>
              <a:buSzPts val="750"/>
              <a:buChar char="●"/>
            </a:pPr>
            <a:r>
              <a:rPr lang="en" sz="750">
                <a:solidFill>
                  <a:schemeClr val="dk1"/>
                </a:solidFill>
              </a:rPr>
              <a:t>912  rows, which each represent a particular state and year in terms of pregnancy, births and abortion from young to 44 year old women.</a:t>
            </a:r>
            <a:endParaRPr sz="750">
              <a:solidFill>
                <a:schemeClr val="dk1"/>
              </a:solidFill>
            </a:endParaRPr>
          </a:p>
          <a:p>
            <a:pPr indent="-161925" lvl="0" marL="171450" rtl="0" algn="l">
              <a:spcBef>
                <a:spcPts val="0"/>
              </a:spcBef>
              <a:spcAft>
                <a:spcPts val="0"/>
              </a:spcAft>
              <a:buClr>
                <a:schemeClr val="dk1"/>
              </a:buClr>
              <a:buSzPts val="750"/>
              <a:buChar char="●"/>
            </a:pPr>
            <a:r>
              <a:rPr lang="en" sz="750">
                <a:solidFill>
                  <a:schemeClr val="dk1"/>
                </a:solidFill>
              </a:rPr>
              <a:t>I use 3 variables in the analysis, which each describe the year, location and abortion rate</a:t>
            </a:r>
            <a:endParaRPr sz="750">
              <a:solidFill>
                <a:schemeClr val="dk1"/>
              </a:solidFill>
            </a:endParaRPr>
          </a:p>
          <a:p>
            <a:pPr indent="-161925" lvl="1" marL="342900" rtl="0" algn="l">
              <a:spcBef>
                <a:spcPts val="0"/>
              </a:spcBef>
              <a:spcAft>
                <a:spcPts val="0"/>
              </a:spcAft>
              <a:buClr>
                <a:schemeClr val="dk1"/>
              </a:buClr>
              <a:buSzPts val="750"/>
              <a:buChar char="○"/>
            </a:pPr>
            <a:r>
              <a:rPr b="1" lang="en" sz="750">
                <a:solidFill>
                  <a:schemeClr val="dk1"/>
                </a:solidFill>
              </a:rPr>
              <a:t>abortionratetotal</a:t>
            </a:r>
            <a:r>
              <a:rPr lang="en" sz="750">
                <a:solidFill>
                  <a:schemeClr val="dk1"/>
                </a:solidFill>
              </a:rPr>
              <a:t>: Abortion rate among women aged 15 to 44</a:t>
            </a:r>
            <a:endParaRPr sz="750">
              <a:solidFill>
                <a:schemeClr val="dk1"/>
              </a:solidFill>
            </a:endParaRPr>
          </a:p>
          <a:p>
            <a:pPr indent="-161925" lvl="1" marL="342900" rtl="0" algn="l">
              <a:spcBef>
                <a:spcPts val="0"/>
              </a:spcBef>
              <a:spcAft>
                <a:spcPts val="0"/>
              </a:spcAft>
              <a:buClr>
                <a:schemeClr val="dk1"/>
              </a:buClr>
              <a:buSzPts val="750"/>
              <a:buChar char="○"/>
            </a:pPr>
            <a:r>
              <a:rPr b="1" lang="en" sz="750">
                <a:solidFill>
                  <a:schemeClr val="dk1"/>
                </a:solidFill>
              </a:rPr>
              <a:t>state</a:t>
            </a:r>
            <a:r>
              <a:rPr lang="en" sz="750">
                <a:solidFill>
                  <a:schemeClr val="dk1"/>
                </a:solidFill>
              </a:rPr>
              <a:t>: State of residence</a:t>
            </a:r>
            <a:endParaRPr sz="750">
              <a:solidFill>
                <a:schemeClr val="dk1"/>
              </a:solidFill>
            </a:endParaRPr>
          </a:p>
          <a:p>
            <a:pPr indent="-161925" lvl="1" marL="342900" rtl="0" algn="l">
              <a:spcBef>
                <a:spcPts val="0"/>
              </a:spcBef>
              <a:spcAft>
                <a:spcPts val="0"/>
              </a:spcAft>
              <a:buClr>
                <a:schemeClr val="dk1"/>
              </a:buClr>
              <a:buSzPts val="750"/>
              <a:buChar char="○"/>
            </a:pPr>
            <a:r>
              <a:rPr b="1" lang="en" sz="750">
                <a:solidFill>
                  <a:schemeClr val="dk1"/>
                </a:solidFill>
              </a:rPr>
              <a:t>year</a:t>
            </a:r>
            <a:r>
              <a:rPr lang="en" sz="750">
                <a:solidFill>
                  <a:schemeClr val="dk1"/>
                </a:solidFill>
              </a:rPr>
              <a:t>: Year</a:t>
            </a:r>
            <a:endParaRPr sz="750">
              <a:solidFill>
                <a:schemeClr val="dk1"/>
              </a:solidFill>
            </a:endParaRPr>
          </a:p>
          <a:p>
            <a:pPr indent="0" lvl="0" marL="0" rtl="0" algn="ctr">
              <a:spcBef>
                <a:spcPts val="0"/>
              </a:spcBef>
              <a:spcAft>
                <a:spcPts val="0"/>
              </a:spcAft>
              <a:buNone/>
            </a:pPr>
            <a:r>
              <a:rPr b="1" lang="en" sz="750">
                <a:solidFill>
                  <a:schemeClr val="dk1"/>
                </a:solidFill>
              </a:rPr>
              <a:t>APPROACH</a:t>
            </a:r>
            <a:endParaRPr sz="750">
              <a:solidFill>
                <a:schemeClr val="dk1"/>
              </a:solidFill>
            </a:endParaRPr>
          </a:p>
          <a:p>
            <a:pPr indent="-161925" lvl="0" marL="171450" rtl="0" algn="l">
              <a:spcBef>
                <a:spcPts val="0"/>
              </a:spcBef>
              <a:spcAft>
                <a:spcPts val="0"/>
              </a:spcAft>
              <a:buClr>
                <a:schemeClr val="dk1"/>
              </a:buClr>
              <a:buSzPts val="750"/>
              <a:buChar char="●"/>
            </a:pPr>
            <a:r>
              <a:rPr lang="en" sz="750">
                <a:solidFill>
                  <a:schemeClr val="dk1"/>
                </a:solidFill>
              </a:rPr>
              <a:t>First, I created subsets to group specific information such as location and year. (Before and after the year 2000 (starting year of the 21st century).</a:t>
            </a:r>
            <a:endParaRPr sz="750">
              <a:solidFill>
                <a:schemeClr val="dk1"/>
              </a:solidFill>
            </a:endParaRPr>
          </a:p>
          <a:p>
            <a:pPr indent="-161925" lvl="0" marL="171450" rtl="0" algn="l">
              <a:spcBef>
                <a:spcPts val="0"/>
              </a:spcBef>
              <a:spcAft>
                <a:spcPts val="0"/>
              </a:spcAft>
              <a:buClr>
                <a:schemeClr val="dk1"/>
              </a:buClr>
              <a:buSzPts val="750"/>
              <a:buChar char="●"/>
            </a:pPr>
            <a:r>
              <a:rPr lang="en" sz="750">
                <a:solidFill>
                  <a:schemeClr val="dk1"/>
                </a:solidFill>
              </a:rPr>
              <a:t>Next, created 2 new values looking at a specific column (abortionratetotal) which I used to create scatterplots.</a:t>
            </a:r>
            <a:endParaRPr sz="750">
              <a:solidFill>
                <a:schemeClr val="dk1"/>
              </a:solidFill>
            </a:endParaRPr>
          </a:p>
          <a:p>
            <a:pPr indent="-161925" lvl="0" marL="171450" rtl="0" algn="l">
              <a:spcBef>
                <a:spcPts val="0"/>
              </a:spcBef>
              <a:spcAft>
                <a:spcPts val="0"/>
              </a:spcAft>
              <a:buClr>
                <a:schemeClr val="dk1"/>
              </a:buClr>
              <a:buSzPts val="750"/>
              <a:buChar char="●"/>
            </a:pPr>
            <a:r>
              <a:rPr lang="en" sz="750">
                <a:solidFill>
                  <a:schemeClr val="dk1"/>
                </a:solidFill>
              </a:rPr>
              <a:t>Then, compared both scatterplots</a:t>
            </a:r>
            <a:endParaRPr sz="750">
              <a:solidFill>
                <a:schemeClr val="dk1"/>
              </a:solidFill>
            </a:endParaRPr>
          </a:p>
          <a:p>
            <a:pPr indent="-104775" lvl="1" marL="285750" rtl="0" algn="l">
              <a:spcBef>
                <a:spcPts val="0"/>
              </a:spcBef>
              <a:spcAft>
                <a:spcPts val="0"/>
              </a:spcAft>
              <a:buClr>
                <a:schemeClr val="dk1"/>
              </a:buClr>
              <a:buSzPts val="750"/>
              <a:buChar char="○"/>
            </a:pPr>
            <a:r>
              <a:rPr lang="en" sz="750">
                <a:solidFill>
                  <a:schemeClr val="dk1"/>
                </a:solidFill>
              </a:rPr>
              <a:t>One with values that represents all abortion rates in the U.S. before 2001</a:t>
            </a:r>
            <a:endParaRPr sz="750">
              <a:solidFill>
                <a:schemeClr val="dk1"/>
              </a:solidFill>
            </a:endParaRPr>
          </a:p>
          <a:p>
            <a:pPr indent="-104775" lvl="1" marL="285750" rtl="0" algn="l">
              <a:spcBef>
                <a:spcPts val="0"/>
              </a:spcBef>
              <a:spcAft>
                <a:spcPts val="0"/>
              </a:spcAft>
              <a:buClr>
                <a:schemeClr val="dk1"/>
              </a:buClr>
              <a:buSzPts val="750"/>
              <a:buChar char="○"/>
            </a:pPr>
            <a:r>
              <a:rPr lang="en" sz="750">
                <a:solidFill>
                  <a:schemeClr val="dk1"/>
                </a:solidFill>
              </a:rPr>
              <a:t>One with values that represents all abortion rates in the U.S. after 2001</a:t>
            </a:r>
            <a:endParaRPr sz="750">
              <a:solidFill>
                <a:schemeClr val="dk1"/>
              </a:solidFill>
            </a:endParaRPr>
          </a:p>
          <a:p>
            <a:pPr indent="-161925" lvl="0" marL="171450" rtl="0" algn="l">
              <a:spcBef>
                <a:spcPts val="0"/>
              </a:spcBef>
              <a:spcAft>
                <a:spcPts val="0"/>
              </a:spcAft>
              <a:buClr>
                <a:schemeClr val="dk1"/>
              </a:buClr>
              <a:buSzPts val="750"/>
              <a:buChar char="●"/>
            </a:pPr>
            <a:r>
              <a:rPr lang="en" sz="750">
                <a:solidFill>
                  <a:schemeClr val="dk1"/>
                </a:solidFill>
              </a:rPr>
              <a:t>Finally, used the </a:t>
            </a:r>
            <a:r>
              <a:rPr i="1" lang="en" sz="750">
                <a:solidFill>
                  <a:schemeClr val="dk1"/>
                </a:solidFill>
              </a:rPr>
              <a:t>before-and-after</a:t>
            </a:r>
            <a:r>
              <a:rPr lang="en" sz="750">
                <a:solidFill>
                  <a:schemeClr val="dk1"/>
                </a:solidFill>
              </a:rPr>
              <a:t> design and analyze it by creating a barplot with both values’ means.</a:t>
            </a:r>
            <a:endParaRPr sz="750">
              <a:solidFill>
                <a:schemeClr val="dk1"/>
              </a:solidFill>
            </a:endParaRPr>
          </a:p>
          <a:p>
            <a:pPr indent="0" lvl="0" marL="0" rtl="0" algn="l">
              <a:spcBef>
                <a:spcPts val="0"/>
              </a:spcBef>
              <a:spcAft>
                <a:spcPts val="0"/>
              </a:spcAft>
              <a:buNone/>
            </a:pPr>
            <a:r>
              <a:t/>
            </a:r>
            <a:endParaRPr sz="750">
              <a:solidFill>
                <a:schemeClr val="dk1"/>
              </a:solidFill>
            </a:endParaRPr>
          </a:p>
          <a:p>
            <a:pPr indent="0" lvl="0" marL="0" rtl="0" algn="l">
              <a:spcBef>
                <a:spcPts val="0"/>
              </a:spcBef>
              <a:spcAft>
                <a:spcPts val="0"/>
              </a:spcAft>
              <a:buNone/>
            </a:pPr>
            <a:r>
              <a:t/>
            </a:r>
            <a:endParaRPr sz="750">
              <a:solidFill>
                <a:schemeClr val="dk1"/>
              </a:solidFill>
            </a:endParaRPr>
          </a:p>
          <a:p>
            <a:pPr indent="0" lvl="0" marL="0" rtl="0" algn="l">
              <a:spcBef>
                <a:spcPts val="0"/>
              </a:spcBef>
              <a:spcAft>
                <a:spcPts val="0"/>
              </a:spcAft>
              <a:buNone/>
            </a:pPr>
            <a:r>
              <a:t/>
            </a:r>
            <a:endParaRPr sz="750">
              <a:solidFill>
                <a:schemeClr val="dk1"/>
              </a:solidFill>
            </a:endParaRPr>
          </a:p>
        </p:txBody>
      </p:sp>
      <p:sp>
        <p:nvSpPr>
          <p:cNvPr id="79" name="Google Shape;79;p13"/>
          <p:cNvSpPr txBox="1"/>
          <p:nvPr/>
        </p:nvSpPr>
        <p:spPr>
          <a:xfrm>
            <a:off x="6315988" y="1074459"/>
            <a:ext cx="1427400" cy="1384800"/>
          </a:xfrm>
          <a:prstGeom prst="rect">
            <a:avLst/>
          </a:prstGeom>
          <a:noFill/>
          <a:ln>
            <a:noFill/>
          </a:ln>
        </p:spPr>
        <p:txBody>
          <a:bodyPr anchorCtr="0" anchor="t" bIns="91425" lIns="91425" spcFirstLastPara="1" rIns="91425" wrap="square" tIns="91425">
            <a:noAutofit/>
          </a:bodyPr>
          <a:lstStyle/>
          <a:p>
            <a:pPr indent="-149225" lvl="0" marL="57150" rtl="0" algn="ctr">
              <a:spcBef>
                <a:spcPts val="0"/>
              </a:spcBef>
              <a:spcAft>
                <a:spcPts val="0"/>
              </a:spcAft>
              <a:buClr>
                <a:schemeClr val="dk1"/>
              </a:buClr>
              <a:buSzPts val="550"/>
              <a:buChar char="●"/>
            </a:pPr>
            <a:r>
              <a:rPr lang="en" sz="550">
                <a:solidFill>
                  <a:schemeClr val="dk1"/>
                </a:solidFill>
              </a:rPr>
              <a:t>Surprisingly, women of the last century show high abortion rates even though abortion was less well regarded than it is today because it was taboo. </a:t>
            </a:r>
            <a:r>
              <a:rPr b="1" lang="en" sz="550">
                <a:solidFill>
                  <a:schemeClr val="dk1"/>
                </a:solidFill>
              </a:rPr>
              <a:t>(First graph)</a:t>
            </a:r>
            <a:endParaRPr b="1" sz="550">
              <a:solidFill>
                <a:schemeClr val="dk1"/>
              </a:solidFill>
            </a:endParaRPr>
          </a:p>
          <a:p>
            <a:pPr indent="-149225" lvl="0" marL="57150" rtl="0" algn="ctr">
              <a:spcBef>
                <a:spcPts val="0"/>
              </a:spcBef>
              <a:spcAft>
                <a:spcPts val="0"/>
              </a:spcAft>
              <a:buClr>
                <a:schemeClr val="dk1"/>
              </a:buClr>
              <a:buSzPts val="550"/>
              <a:buChar char="●"/>
            </a:pPr>
            <a:r>
              <a:rPr lang="en" sz="550">
                <a:solidFill>
                  <a:schemeClr val="dk1"/>
                </a:solidFill>
              </a:rPr>
              <a:t>Apparently, the explicitness and acceptability of abortion do not lead women in the present century to have abortions. </a:t>
            </a:r>
            <a:r>
              <a:rPr b="1" lang="en" sz="550">
                <a:solidFill>
                  <a:schemeClr val="dk1"/>
                </a:solidFill>
              </a:rPr>
              <a:t>(Second  graph)</a:t>
            </a:r>
            <a:endParaRPr b="1" sz="550">
              <a:solidFill>
                <a:schemeClr val="dk1"/>
              </a:solidFill>
            </a:endParaRPr>
          </a:p>
          <a:p>
            <a:pPr indent="-149225" lvl="0" marL="57150" rtl="0" algn="ctr">
              <a:spcBef>
                <a:spcPts val="0"/>
              </a:spcBef>
              <a:spcAft>
                <a:spcPts val="0"/>
              </a:spcAft>
              <a:buClr>
                <a:schemeClr val="dk1"/>
              </a:buClr>
              <a:buSzPts val="550"/>
              <a:buChar char="●"/>
            </a:pPr>
            <a:r>
              <a:rPr lang="en" sz="550">
                <a:solidFill>
                  <a:schemeClr val="dk1"/>
                </a:solidFill>
              </a:rPr>
              <a:t>This suggests that there is a significant impact between past and present-century women when it comes to abortion. However, this is only predictable at first glance.</a:t>
            </a:r>
            <a:endParaRPr sz="550">
              <a:solidFill>
                <a:schemeClr val="dk1"/>
              </a:solidFill>
            </a:endParaRPr>
          </a:p>
        </p:txBody>
      </p:sp>
      <p:sp>
        <p:nvSpPr>
          <p:cNvPr id="80" name="Google Shape;80;p13"/>
          <p:cNvSpPr txBox="1"/>
          <p:nvPr/>
        </p:nvSpPr>
        <p:spPr>
          <a:xfrm>
            <a:off x="4895375" y="4393600"/>
            <a:ext cx="4123800" cy="789900"/>
          </a:xfrm>
          <a:prstGeom prst="rect">
            <a:avLst/>
          </a:prstGeom>
          <a:noFill/>
          <a:ln>
            <a:noFill/>
          </a:ln>
        </p:spPr>
        <p:txBody>
          <a:bodyPr anchorCtr="0" anchor="t" bIns="91425" lIns="114300" spcFirstLastPara="1" rIns="91425" wrap="square" tIns="91425">
            <a:noAutofit/>
          </a:bodyPr>
          <a:lstStyle/>
          <a:p>
            <a:pPr indent="-85725" lvl="0" marL="57150" marR="0" rtl="0" algn="l">
              <a:lnSpc>
                <a:spcPct val="100000"/>
              </a:lnSpc>
              <a:spcBef>
                <a:spcPts val="0"/>
              </a:spcBef>
              <a:spcAft>
                <a:spcPts val="0"/>
              </a:spcAft>
              <a:buSzPts val="450"/>
              <a:buChar char="●"/>
            </a:pPr>
            <a:r>
              <a:rPr lang="en" sz="450"/>
              <a:t>After analyzing abortion rates among women of all ages in the U.S. from before 2001 to after 2001, I conclude that the acceptability and openness to talk about abortion in the 21st century does not correlate with women being influenced to have an abortion.</a:t>
            </a:r>
            <a:endParaRPr sz="450"/>
          </a:p>
          <a:p>
            <a:pPr indent="-85725" lvl="0" marL="57150" marR="0" rtl="0" algn="l">
              <a:lnSpc>
                <a:spcPct val="100000"/>
              </a:lnSpc>
              <a:spcBef>
                <a:spcPts val="0"/>
              </a:spcBef>
              <a:spcAft>
                <a:spcPts val="0"/>
              </a:spcAft>
              <a:buSzPts val="450"/>
              <a:buChar char="●"/>
            </a:pPr>
            <a:r>
              <a:rPr lang="en" sz="450"/>
              <a:t>This finding turns out to be important so that the acceptance of abortion is not automatically attributed to irresponsible sex but as a right that grants authority and autonomy over women's bodies.</a:t>
            </a:r>
            <a:endParaRPr sz="450"/>
          </a:p>
          <a:p>
            <a:pPr indent="-85725" lvl="0" marL="57150" rtl="0" algn="l">
              <a:spcBef>
                <a:spcPts val="0"/>
              </a:spcBef>
              <a:spcAft>
                <a:spcPts val="0"/>
              </a:spcAft>
              <a:buSzPts val="450"/>
              <a:buChar char="●"/>
            </a:pPr>
            <a:r>
              <a:rPr lang="en" sz="450"/>
              <a:t>Conversely, women in the last century were shown to have higher abortion rates even though abortion was not openly discussed, resulting in fewer women having abortions because they would be harshly criticized.</a:t>
            </a:r>
            <a:endParaRPr sz="450"/>
          </a:p>
          <a:p>
            <a:pPr indent="-85725" lvl="0" marL="57150" rtl="0" algn="l">
              <a:spcBef>
                <a:spcPts val="0"/>
              </a:spcBef>
              <a:spcAft>
                <a:spcPts val="0"/>
              </a:spcAft>
              <a:buSzPts val="450"/>
              <a:buChar char="●"/>
            </a:pPr>
            <a:r>
              <a:rPr lang="en" sz="450"/>
              <a:t>Also, this finding could lead to future research by investigating the ratio difference between women who grew up exclusively in the 21st century and who had abortions with women who grew up mostly in the last century and who also had abortions.</a:t>
            </a:r>
            <a:endParaRPr sz="450"/>
          </a:p>
        </p:txBody>
      </p:sp>
      <p:sp>
        <p:nvSpPr>
          <p:cNvPr id="81" name="Google Shape;81;p13"/>
          <p:cNvSpPr txBox="1"/>
          <p:nvPr/>
        </p:nvSpPr>
        <p:spPr>
          <a:xfrm>
            <a:off x="6377625" y="3794675"/>
            <a:ext cx="279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2" name="Google Shape;82;p13"/>
          <p:cNvSpPr txBox="1"/>
          <p:nvPr/>
        </p:nvSpPr>
        <p:spPr>
          <a:xfrm>
            <a:off x="6898825" y="2406950"/>
            <a:ext cx="2149500" cy="1710600"/>
          </a:xfrm>
          <a:prstGeom prst="rect">
            <a:avLst/>
          </a:prstGeom>
          <a:noFill/>
          <a:ln>
            <a:noFill/>
          </a:ln>
        </p:spPr>
        <p:txBody>
          <a:bodyPr anchorCtr="0" anchor="t" bIns="91425" lIns="91425" spcFirstLastPara="1" rIns="91425" wrap="square" tIns="91425">
            <a:noAutofit/>
          </a:bodyPr>
          <a:lstStyle/>
          <a:p>
            <a:pPr indent="-152400" lvl="0" marL="57150" rtl="0" algn="l">
              <a:spcBef>
                <a:spcPts val="0"/>
              </a:spcBef>
              <a:spcAft>
                <a:spcPts val="0"/>
              </a:spcAft>
              <a:buClr>
                <a:schemeClr val="dk1"/>
              </a:buClr>
              <a:buSzPts val="600"/>
              <a:buChar char="●"/>
            </a:pPr>
            <a:r>
              <a:rPr lang="en" sz="600">
                <a:solidFill>
                  <a:schemeClr val="dk1"/>
                </a:solidFill>
              </a:rPr>
              <a:t>Used bar plots to compare the difference before and after 2001.  </a:t>
            </a:r>
            <a:r>
              <a:rPr b="1" lang="en" sz="600">
                <a:solidFill>
                  <a:schemeClr val="dk1"/>
                </a:solidFill>
              </a:rPr>
              <a:t>(Third graph)</a:t>
            </a:r>
            <a:endParaRPr b="1" sz="600">
              <a:solidFill>
                <a:schemeClr val="dk1"/>
              </a:solidFill>
            </a:endParaRPr>
          </a:p>
          <a:p>
            <a:pPr indent="-152400" lvl="0" marL="57150" rtl="0" algn="l">
              <a:spcBef>
                <a:spcPts val="0"/>
              </a:spcBef>
              <a:spcAft>
                <a:spcPts val="0"/>
              </a:spcAft>
              <a:buClr>
                <a:schemeClr val="dk1"/>
              </a:buClr>
              <a:buSzPts val="600"/>
              <a:buChar char="●"/>
            </a:pPr>
            <a:r>
              <a:rPr lang="en" sz="600">
                <a:solidFill>
                  <a:schemeClr val="dk1"/>
                </a:solidFill>
              </a:rPr>
              <a:t>Used the "mean" function to get a total estimate between both periods of time we obtained 25.1 abortion rate before 2001 and 17.6 abortion rate before 2001. </a:t>
            </a:r>
            <a:r>
              <a:rPr b="1" lang="en" sz="600">
                <a:solidFill>
                  <a:schemeClr val="dk1"/>
                </a:solidFill>
              </a:rPr>
              <a:t>(Third graph)</a:t>
            </a:r>
            <a:endParaRPr b="1" sz="600">
              <a:solidFill>
                <a:schemeClr val="dk1"/>
              </a:solidFill>
            </a:endParaRPr>
          </a:p>
          <a:p>
            <a:pPr indent="-152400" lvl="0" marL="57150" rtl="0" algn="l">
              <a:spcBef>
                <a:spcPts val="0"/>
              </a:spcBef>
              <a:spcAft>
                <a:spcPts val="0"/>
              </a:spcAft>
              <a:buClr>
                <a:schemeClr val="dk1"/>
              </a:buClr>
              <a:buSzPts val="600"/>
              <a:buChar char="●"/>
            </a:pPr>
            <a:r>
              <a:rPr lang="en" sz="600">
                <a:solidFill>
                  <a:schemeClr val="dk1"/>
                </a:solidFill>
              </a:rPr>
              <a:t>In order to better analyze the barplot, the before-and-after design helped me to define numerically the difference between the two time periods resulting in a 7.5 abortion rate difference between women from the last century and the present. </a:t>
            </a:r>
            <a:endParaRPr sz="600">
              <a:solidFill>
                <a:schemeClr val="dk1"/>
              </a:solidFill>
            </a:endParaRPr>
          </a:p>
          <a:p>
            <a:pPr indent="-114300" lvl="0" marL="57150" rtl="0" algn="l">
              <a:spcBef>
                <a:spcPts val="0"/>
              </a:spcBef>
              <a:spcAft>
                <a:spcPts val="0"/>
              </a:spcAft>
              <a:buClr>
                <a:schemeClr val="dk1"/>
              </a:buClr>
              <a:buSzPts val="1100"/>
              <a:buFont typeface="Arial"/>
              <a:buNone/>
            </a:pPr>
            <a:r>
              <a:t/>
            </a:r>
            <a:endParaRPr sz="600">
              <a:solidFill>
                <a:schemeClr val="dk1"/>
              </a:solidFill>
            </a:endParaRPr>
          </a:p>
          <a:p>
            <a:pPr indent="-152400" lvl="0" marL="57150" rtl="0" algn="l">
              <a:spcBef>
                <a:spcPts val="0"/>
              </a:spcBef>
              <a:spcAft>
                <a:spcPts val="0"/>
              </a:spcAft>
              <a:buClr>
                <a:schemeClr val="dk1"/>
              </a:buClr>
              <a:buSzPts val="600"/>
              <a:buChar char="●"/>
            </a:pPr>
            <a:r>
              <a:rPr lang="en" sz="600">
                <a:solidFill>
                  <a:schemeClr val="dk1"/>
                </a:solidFill>
              </a:rPr>
              <a:t>The evidence from the results answers my research question by rejecting the correlation that exists between the acceptability of abortion in the 21st century with influencing and encouraging women to have abortions.</a:t>
            </a:r>
            <a:endParaRPr sz="600">
              <a:solidFill>
                <a:schemeClr val="dk1"/>
              </a:solidFill>
            </a:endParaRPr>
          </a:p>
        </p:txBody>
      </p:sp>
      <p:pic>
        <p:nvPicPr>
          <p:cNvPr id="83" name="Google Shape;83;p13" title="Rev (1).mp3">
            <a:hlinkClick r:id="rId7"/>
          </p:cNvPr>
          <p:cNvPicPr preferRelativeResize="0"/>
          <p:nvPr/>
        </p:nvPicPr>
        <p:blipFill>
          <a:blip r:embed="rId8">
            <a:alphaModFix/>
          </a:blip>
          <a:stretch>
            <a:fillRect/>
          </a:stretch>
        </p:blipFill>
        <p:spPr>
          <a:xfrm>
            <a:off x="6619850" y="16850"/>
            <a:ext cx="674825" cy="59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