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84" r:id="rId4"/>
    <p:sldId id="257" r:id="rId6"/>
    <p:sldId id="259" r:id="rId7"/>
    <p:sldId id="289" r:id="rId8"/>
    <p:sldId id="287" r:id="rId9"/>
    <p:sldId id="260" r:id="rId10"/>
    <p:sldId id="291" r:id="rId11"/>
    <p:sldId id="265" r:id="rId12"/>
    <p:sldId id="288" r:id="rId13"/>
    <p:sldId id="282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085"/>
    <a:srgbClr val="C8D6E8"/>
    <a:srgbClr val="B4C7E7"/>
    <a:srgbClr val="7199AF"/>
    <a:srgbClr val="C3C8CC"/>
    <a:srgbClr val="94AAB7"/>
    <a:srgbClr val="C3C9CD"/>
    <a:srgbClr val="DDE4E8"/>
    <a:srgbClr val="E6EEF3"/>
    <a:srgbClr val="EE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41" autoAdjust="0"/>
  </p:normalViewPr>
  <p:slideViewPr>
    <p:cSldViewPr snapToGrid="0">
      <p:cViewPr>
        <p:scale>
          <a:sx n="91" d="100"/>
          <a:sy n="91" d="100"/>
        </p:scale>
        <p:origin x="-102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38AE0285-9929-4052-BA43-11373D386BB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67F7FCA-FDDE-490C-A899-7F74B4200DE7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7F7FCA-FDDE-490C-A899-7F74B4200DE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5600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27E251B-BA4A-42E3-82E2-7F63D49BDEF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E21B436-16D9-4C5C-B15C-83D3D196402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888089" y="1941689"/>
            <a:ext cx="6084711" cy="3872089"/>
            <a:chOff x="4888089" y="1941689"/>
            <a:chExt cx="7303911" cy="3872089"/>
          </a:xfrm>
        </p:grpSpPr>
        <p:grpSp>
          <p:nvGrpSpPr>
            <p:cNvPr id="17" name="组合 16"/>
            <p:cNvGrpSpPr/>
            <p:nvPr/>
          </p:nvGrpSpPr>
          <p:grpSpPr>
            <a:xfrm>
              <a:off x="4888089" y="2241145"/>
              <a:ext cx="7303911" cy="1911545"/>
              <a:chOff x="4888089" y="2219009"/>
              <a:chExt cx="7303911" cy="191154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554744" y="2219009"/>
                <a:ext cx="25512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0" i="1" u="none" strike="noStrike" kern="1200" cap="none" spc="300" normalizeH="0" baseline="0" noProof="0" dirty="0" smtClean="0">
                    <a:ln>
                      <a:noFill/>
                    </a:ln>
                    <a:solidFill>
                      <a:srgbClr val="4B7085"/>
                    </a:solidFill>
                    <a:effectLst/>
                    <a:uLnTx/>
                    <a:uFillTx/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2021</a:t>
                </a:r>
                <a:endParaRPr kumimoji="0" lang="zh-CN" altLang="en-US" sz="3600" b="0" i="1" u="none" strike="noStrike" kern="1200" cap="none" spc="300" normalizeH="0" baseline="0" noProof="0" dirty="0">
                  <a:ln>
                    <a:noFill/>
                  </a:ln>
                  <a:solidFill>
                    <a:srgbClr val="4B7085"/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888089" y="2889956"/>
                <a:ext cx="7303911" cy="1240598"/>
              </a:xfrm>
              <a:custGeom>
                <a:avLst/>
                <a:gdLst>
                  <a:gd name="connsiteX0" fmla="*/ 0 w 6716889"/>
                  <a:gd name="connsiteY0" fmla="*/ 0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0 w 6716889"/>
                  <a:gd name="connsiteY4" fmla="*/ 0 h 1557866"/>
                  <a:gd name="connsiteX0-1" fmla="*/ 790222 w 6716889"/>
                  <a:gd name="connsiteY0-2" fmla="*/ 11288 h 1557866"/>
                  <a:gd name="connsiteX1-3" fmla="*/ 6716889 w 6716889"/>
                  <a:gd name="connsiteY1-4" fmla="*/ 0 h 1557866"/>
                  <a:gd name="connsiteX2-5" fmla="*/ 6716889 w 6716889"/>
                  <a:gd name="connsiteY2-6" fmla="*/ 1557866 h 1557866"/>
                  <a:gd name="connsiteX3-7" fmla="*/ 0 w 6716889"/>
                  <a:gd name="connsiteY3-8" fmla="*/ 1557866 h 1557866"/>
                  <a:gd name="connsiteX4-9" fmla="*/ 790222 w 6716889"/>
                  <a:gd name="connsiteY4-10" fmla="*/ 11288 h 1557866"/>
                  <a:gd name="connsiteX0-11" fmla="*/ 925689 w 6716889"/>
                  <a:gd name="connsiteY0-12" fmla="*/ 11288 h 1557866"/>
                  <a:gd name="connsiteX1-13" fmla="*/ 6716889 w 6716889"/>
                  <a:gd name="connsiteY1-14" fmla="*/ 0 h 1557866"/>
                  <a:gd name="connsiteX2-15" fmla="*/ 6716889 w 6716889"/>
                  <a:gd name="connsiteY2-16" fmla="*/ 1557866 h 1557866"/>
                  <a:gd name="connsiteX3-17" fmla="*/ 0 w 6716889"/>
                  <a:gd name="connsiteY3-18" fmla="*/ 1557866 h 1557866"/>
                  <a:gd name="connsiteX4-19" fmla="*/ 925689 w 6716889"/>
                  <a:gd name="connsiteY4-20" fmla="*/ 11288 h 1557866"/>
                  <a:gd name="connsiteX0-21" fmla="*/ 790222 w 6716889"/>
                  <a:gd name="connsiteY0-22" fmla="*/ 11288 h 1557866"/>
                  <a:gd name="connsiteX1-23" fmla="*/ 6716889 w 6716889"/>
                  <a:gd name="connsiteY1-24" fmla="*/ 0 h 1557866"/>
                  <a:gd name="connsiteX2-25" fmla="*/ 6716889 w 6716889"/>
                  <a:gd name="connsiteY2-26" fmla="*/ 1557866 h 1557866"/>
                  <a:gd name="connsiteX3-27" fmla="*/ 0 w 6716889"/>
                  <a:gd name="connsiteY3-28" fmla="*/ 1557866 h 1557866"/>
                  <a:gd name="connsiteX4-29" fmla="*/ 790222 w 6716889"/>
                  <a:gd name="connsiteY4-30" fmla="*/ 11288 h 1557866"/>
                  <a:gd name="connsiteX0-31" fmla="*/ 711200 w 6716889"/>
                  <a:gd name="connsiteY0-32" fmla="*/ 22577 h 1557866"/>
                  <a:gd name="connsiteX1-33" fmla="*/ 6716889 w 6716889"/>
                  <a:gd name="connsiteY1-34" fmla="*/ 0 h 1557866"/>
                  <a:gd name="connsiteX2-35" fmla="*/ 6716889 w 6716889"/>
                  <a:gd name="connsiteY2-36" fmla="*/ 1557866 h 1557866"/>
                  <a:gd name="connsiteX3-37" fmla="*/ 0 w 6716889"/>
                  <a:gd name="connsiteY3-38" fmla="*/ 1557866 h 1557866"/>
                  <a:gd name="connsiteX4-39" fmla="*/ 711200 w 6716889"/>
                  <a:gd name="connsiteY4-40" fmla="*/ 22577 h 1557866"/>
                  <a:gd name="connsiteX0-41" fmla="*/ 575734 w 6716889"/>
                  <a:gd name="connsiteY0-42" fmla="*/ 22577 h 1557866"/>
                  <a:gd name="connsiteX1-43" fmla="*/ 6716889 w 6716889"/>
                  <a:gd name="connsiteY1-44" fmla="*/ 0 h 1557866"/>
                  <a:gd name="connsiteX2-45" fmla="*/ 6716889 w 6716889"/>
                  <a:gd name="connsiteY2-46" fmla="*/ 1557866 h 1557866"/>
                  <a:gd name="connsiteX3-47" fmla="*/ 0 w 6716889"/>
                  <a:gd name="connsiteY3-48" fmla="*/ 1557866 h 1557866"/>
                  <a:gd name="connsiteX4-49" fmla="*/ 575734 w 6716889"/>
                  <a:gd name="connsiteY4-50" fmla="*/ 22577 h 1557866"/>
                  <a:gd name="connsiteX0-51" fmla="*/ 541867 w 6716889"/>
                  <a:gd name="connsiteY0-52" fmla="*/ 22577 h 1557866"/>
                  <a:gd name="connsiteX1-53" fmla="*/ 6716889 w 6716889"/>
                  <a:gd name="connsiteY1-54" fmla="*/ 0 h 1557866"/>
                  <a:gd name="connsiteX2-55" fmla="*/ 6716889 w 6716889"/>
                  <a:gd name="connsiteY2-56" fmla="*/ 1557866 h 1557866"/>
                  <a:gd name="connsiteX3-57" fmla="*/ 0 w 6716889"/>
                  <a:gd name="connsiteY3-58" fmla="*/ 1557866 h 1557866"/>
                  <a:gd name="connsiteX4-59" fmla="*/ 541867 w 6716889"/>
                  <a:gd name="connsiteY4-60" fmla="*/ 22577 h 1557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716889" h="1557866">
                    <a:moveTo>
                      <a:pt x="541867" y="22577"/>
                    </a:moveTo>
                    <a:lnTo>
                      <a:pt x="6716889" y="0"/>
                    </a:lnTo>
                    <a:lnTo>
                      <a:pt x="6716889" y="1557866"/>
                    </a:lnTo>
                    <a:lnTo>
                      <a:pt x="0" y="1557866"/>
                    </a:lnTo>
                    <a:lnTo>
                      <a:pt x="541867" y="22577"/>
                    </a:lnTo>
                    <a:close/>
                  </a:path>
                </a:pathLst>
              </a:custGeom>
              <a:solidFill>
                <a:srgbClr val="4B7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印品黑体" panose="00000500000000000000" pitchFamily="2" charset="-122"/>
                  <a:ea typeface="印品黑体" panose="00000500000000000000" pitchFamily="2" charset="-122"/>
                  <a:cs typeface="+mn-cs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466430" y="3048590"/>
                <a:ext cx="61103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5400" dirty="0" smtClean="0">
                    <a:solidFill>
                      <a:srgbClr val="EEF2F4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需求验证</a:t>
                </a:r>
                <a:r>
                  <a:rPr lang="zh-CN" altLang="en-US" sz="5400" dirty="0" smtClean="0">
                    <a:solidFill>
                      <a:srgbClr val="EEF2F4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汇报</a:t>
                </a:r>
                <a:endPara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EEF2F4"/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sp useBgFill="1">
          <p:nvSpPr>
            <p:cNvPr id="2" name="矩形 1"/>
            <p:cNvSpPr/>
            <p:nvPr/>
          </p:nvSpPr>
          <p:spPr>
            <a:xfrm>
              <a:off x="11413067" y="1941689"/>
              <a:ext cx="327378" cy="38720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1000">
        <p14:pan dir="u"/>
      </p:transition>
    </mc:Choice>
    <mc:Fallback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888088" y="1941689"/>
            <a:ext cx="7545022" cy="3872089"/>
            <a:chOff x="4888088" y="1941689"/>
            <a:chExt cx="7545022" cy="3872089"/>
          </a:xfrm>
        </p:grpSpPr>
        <p:grpSp>
          <p:nvGrpSpPr>
            <p:cNvPr id="17" name="组合 16"/>
            <p:cNvGrpSpPr/>
            <p:nvPr/>
          </p:nvGrpSpPr>
          <p:grpSpPr>
            <a:xfrm>
              <a:off x="4888088" y="2350722"/>
              <a:ext cx="7545022" cy="2156557"/>
              <a:chOff x="4888088" y="2328586"/>
              <a:chExt cx="7545022" cy="215655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418666" y="2328586"/>
                <a:ext cx="25512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i="1" spc="300" dirty="0" smtClean="0">
                    <a:solidFill>
                      <a:srgbClr val="4B7085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2021</a:t>
                </a:r>
                <a:endParaRPr lang="zh-CN" altLang="en-US" sz="3600" i="1" spc="300" dirty="0">
                  <a:solidFill>
                    <a:srgbClr val="4B7085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888089" y="2889956"/>
                <a:ext cx="7303911" cy="1240598"/>
              </a:xfrm>
              <a:custGeom>
                <a:avLst/>
                <a:gdLst>
                  <a:gd name="connsiteX0" fmla="*/ 0 w 6716889"/>
                  <a:gd name="connsiteY0" fmla="*/ 0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0 w 6716889"/>
                  <a:gd name="connsiteY4" fmla="*/ 0 h 1557866"/>
                  <a:gd name="connsiteX0-1" fmla="*/ 790222 w 6716889"/>
                  <a:gd name="connsiteY0-2" fmla="*/ 11288 h 1557866"/>
                  <a:gd name="connsiteX1-3" fmla="*/ 6716889 w 6716889"/>
                  <a:gd name="connsiteY1-4" fmla="*/ 0 h 1557866"/>
                  <a:gd name="connsiteX2-5" fmla="*/ 6716889 w 6716889"/>
                  <a:gd name="connsiteY2-6" fmla="*/ 1557866 h 1557866"/>
                  <a:gd name="connsiteX3-7" fmla="*/ 0 w 6716889"/>
                  <a:gd name="connsiteY3-8" fmla="*/ 1557866 h 1557866"/>
                  <a:gd name="connsiteX4-9" fmla="*/ 790222 w 6716889"/>
                  <a:gd name="connsiteY4-10" fmla="*/ 11288 h 1557866"/>
                  <a:gd name="connsiteX0-11" fmla="*/ 925689 w 6716889"/>
                  <a:gd name="connsiteY0-12" fmla="*/ 11288 h 1557866"/>
                  <a:gd name="connsiteX1-13" fmla="*/ 6716889 w 6716889"/>
                  <a:gd name="connsiteY1-14" fmla="*/ 0 h 1557866"/>
                  <a:gd name="connsiteX2-15" fmla="*/ 6716889 w 6716889"/>
                  <a:gd name="connsiteY2-16" fmla="*/ 1557866 h 1557866"/>
                  <a:gd name="connsiteX3-17" fmla="*/ 0 w 6716889"/>
                  <a:gd name="connsiteY3-18" fmla="*/ 1557866 h 1557866"/>
                  <a:gd name="connsiteX4-19" fmla="*/ 925689 w 6716889"/>
                  <a:gd name="connsiteY4-20" fmla="*/ 11288 h 1557866"/>
                  <a:gd name="connsiteX0-21" fmla="*/ 790222 w 6716889"/>
                  <a:gd name="connsiteY0-22" fmla="*/ 11288 h 1557866"/>
                  <a:gd name="connsiteX1-23" fmla="*/ 6716889 w 6716889"/>
                  <a:gd name="connsiteY1-24" fmla="*/ 0 h 1557866"/>
                  <a:gd name="connsiteX2-25" fmla="*/ 6716889 w 6716889"/>
                  <a:gd name="connsiteY2-26" fmla="*/ 1557866 h 1557866"/>
                  <a:gd name="connsiteX3-27" fmla="*/ 0 w 6716889"/>
                  <a:gd name="connsiteY3-28" fmla="*/ 1557866 h 1557866"/>
                  <a:gd name="connsiteX4-29" fmla="*/ 790222 w 6716889"/>
                  <a:gd name="connsiteY4-30" fmla="*/ 11288 h 1557866"/>
                  <a:gd name="connsiteX0-31" fmla="*/ 711200 w 6716889"/>
                  <a:gd name="connsiteY0-32" fmla="*/ 22577 h 1557866"/>
                  <a:gd name="connsiteX1-33" fmla="*/ 6716889 w 6716889"/>
                  <a:gd name="connsiteY1-34" fmla="*/ 0 h 1557866"/>
                  <a:gd name="connsiteX2-35" fmla="*/ 6716889 w 6716889"/>
                  <a:gd name="connsiteY2-36" fmla="*/ 1557866 h 1557866"/>
                  <a:gd name="connsiteX3-37" fmla="*/ 0 w 6716889"/>
                  <a:gd name="connsiteY3-38" fmla="*/ 1557866 h 1557866"/>
                  <a:gd name="connsiteX4-39" fmla="*/ 711200 w 6716889"/>
                  <a:gd name="connsiteY4-40" fmla="*/ 22577 h 1557866"/>
                  <a:gd name="connsiteX0-41" fmla="*/ 575734 w 6716889"/>
                  <a:gd name="connsiteY0-42" fmla="*/ 22577 h 1557866"/>
                  <a:gd name="connsiteX1-43" fmla="*/ 6716889 w 6716889"/>
                  <a:gd name="connsiteY1-44" fmla="*/ 0 h 1557866"/>
                  <a:gd name="connsiteX2-45" fmla="*/ 6716889 w 6716889"/>
                  <a:gd name="connsiteY2-46" fmla="*/ 1557866 h 1557866"/>
                  <a:gd name="connsiteX3-47" fmla="*/ 0 w 6716889"/>
                  <a:gd name="connsiteY3-48" fmla="*/ 1557866 h 1557866"/>
                  <a:gd name="connsiteX4-49" fmla="*/ 575734 w 6716889"/>
                  <a:gd name="connsiteY4-50" fmla="*/ 22577 h 1557866"/>
                  <a:gd name="connsiteX0-51" fmla="*/ 541867 w 6716889"/>
                  <a:gd name="connsiteY0-52" fmla="*/ 22577 h 1557866"/>
                  <a:gd name="connsiteX1-53" fmla="*/ 6716889 w 6716889"/>
                  <a:gd name="connsiteY1-54" fmla="*/ 0 h 1557866"/>
                  <a:gd name="connsiteX2-55" fmla="*/ 6716889 w 6716889"/>
                  <a:gd name="connsiteY2-56" fmla="*/ 1557866 h 1557866"/>
                  <a:gd name="connsiteX3-57" fmla="*/ 0 w 6716889"/>
                  <a:gd name="connsiteY3-58" fmla="*/ 1557866 h 1557866"/>
                  <a:gd name="connsiteX4-59" fmla="*/ 541867 w 6716889"/>
                  <a:gd name="connsiteY4-60" fmla="*/ 22577 h 1557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716889" h="1557866">
                    <a:moveTo>
                      <a:pt x="541867" y="22577"/>
                    </a:moveTo>
                    <a:lnTo>
                      <a:pt x="6716889" y="0"/>
                    </a:lnTo>
                    <a:lnTo>
                      <a:pt x="6716889" y="1557866"/>
                    </a:lnTo>
                    <a:lnTo>
                      <a:pt x="0" y="1557866"/>
                    </a:lnTo>
                    <a:lnTo>
                      <a:pt x="541867" y="22577"/>
                    </a:lnTo>
                    <a:close/>
                  </a:path>
                </a:pathLst>
              </a:custGeom>
              <a:solidFill>
                <a:srgbClr val="4B7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418666" y="3059879"/>
                <a:ext cx="61298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dirty="0">
                    <a:solidFill>
                      <a:srgbClr val="EEF2F4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感谢您的观赏</a:t>
                </a:r>
                <a:endParaRPr lang="zh-CN" altLang="en-US" sz="5400" dirty="0">
                  <a:solidFill>
                    <a:srgbClr val="EEF2F4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888088" y="4115811"/>
                <a:ext cx="7545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spc="1600" dirty="0">
                    <a:solidFill>
                      <a:srgbClr val="4B7085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THANKS FOR WATCHING</a:t>
                </a:r>
                <a:endParaRPr lang="zh-CN" altLang="en-US" i="1" spc="1600" dirty="0">
                  <a:solidFill>
                    <a:srgbClr val="4B708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 useBgFill="1">
          <p:nvSpPr>
            <p:cNvPr id="2" name="矩形 1"/>
            <p:cNvSpPr/>
            <p:nvPr/>
          </p:nvSpPr>
          <p:spPr>
            <a:xfrm>
              <a:off x="11413067" y="1941689"/>
              <a:ext cx="327378" cy="38720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1000">
        <p14:pan dir="d"/>
      </p:transition>
    </mc:Choice>
    <mc:Fallback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344311" y="780682"/>
            <a:ext cx="3516489" cy="3872089"/>
            <a:chOff x="-344311" y="780682"/>
            <a:chExt cx="3516489" cy="3872089"/>
          </a:xfrm>
        </p:grpSpPr>
        <p:sp>
          <p:nvSpPr>
            <p:cNvPr id="8" name="矩形 13"/>
            <p:cNvSpPr/>
            <p:nvPr/>
          </p:nvSpPr>
          <p:spPr>
            <a:xfrm flipH="1" flipV="1">
              <a:off x="-1" y="1502161"/>
              <a:ext cx="3172179" cy="1240598"/>
            </a:xfrm>
            <a:custGeom>
              <a:avLst/>
              <a:gdLst>
                <a:gd name="connsiteX0" fmla="*/ 0 w 6716889"/>
                <a:gd name="connsiteY0" fmla="*/ 0 h 1557866"/>
                <a:gd name="connsiteX1" fmla="*/ 6716889 w 6716889"/>
                <a:gd name="connsiteY1" fmla="*/ 0 h 1557866"/>
                <a:gd name="connsiteX2" fmla="*/ 6716889 w 6716889"/>
                <a:gd name="connsiteY2" fmla="*/ 1557866 h 1557866"/>
                <a:gd name="connsiteX3" fmla="*/ 0 w 6716889"/>
                <a:gd name="connsiteY3" fmla="*/ 1557866 h 1557866"/>
                <a:gd name="connsiteX4" fmla="*/ 0 w 6716889"/>
                <a:gd name="connsiteY4" fmla="*/ 0 h 1557866"/>
                <a:gd name="connsiteX0-1" fmla="*/ 790222 w 6716889"/>
                <a:gd name="connsiteY0-2" fmla="*/ 11288 h 1557866"/>
                <a:gd name="connsiteX1-3" fmla="*/ 6716889 w 6716889"/>
                <a:gd name="connsiteY1-4" fmla="*/ 0 h 1557866"/>
                <a:gd name="connsiteX2-5" fmla="*/ 6716889 w 6716889"/>
                <a:gd name="connsiteY2-6" fmla="*/ 1557866 h 1557866"/>
                <a:gd name="connsiteX3-7" fmla="*/ 0 w 6716889"/>
                <a:gd name="connsiteY3-8" fmla="*/ 1557866 h 1557866"/>
                <a:gd name="connsiteX4-9" fmla="*/ 790222 w 6716889"/>
                <a:gd name="connsiteY4-10" fmla="*/ 11288 h 1557866"/>
                <a:gd name="connsiteX0-11" fmla="*/ 925689 w 6716889"/>
                <a:gd name="connsiteY0-12" fmla="*/ 11288 h 1557866"/>
                <a:gd name="connsiteX1-13" fmla="*/ 6716889 w 6716889"/>
                <a:gd name="connsiteY1-14" fmla="*/ 0 h 1557866"/>
                <a:gd name="connsiteX2-15" fmla="*/ 6716889 w 6716889"/>
                <a:gd name="connsiteY2-16" fmla="*/ 1557866 h 1557866"/>
                <a:gd name="connsiteX3-17" fmla="*/ 0 w 6716889"/>
                <a:gd name="connsiteY3-18" fmla="*/ 1557866 h 1557866"/>
                <a:gd name="connsiteX4-19" fmla="*/ 925689 w 6716889"/>
                <a:gd name="connsiteY4-20" fmla="*/ 11288 h 1557866"/>
                <a:gd name="connsiteX0-21" fmla="*/ 790222 w 6716889"/>
                <a:gd name="connsiteY0-22" fmla="*/ 11288 h 1557866"/>
                <a:gd name="connsiteX1-23" fmla="*/ 6716889 w 6716889"/>
                <a:gd name="connsiteY1-24" fmla="*/ 0 h 1557866"/>
                <a:gd name="connsiteX2-25" fmla="*/ 6716889 w 6716889"/>
                <a:gd name="connsiteY2-26" fmla="*/ 1557866 h 1557866"/>
                <a:gd name="connsiteX3-27" fmla="*/ 0 w 6716889"/>
                <a:gd name="connsiteY3-28" fmla="*/ 1557866 h 1557866"/>
                <a:gd name="connsiteX4-29" fmla="*/ 790222 w 6716889"/>
                <a:gd name="connsiteY4-30" fmla="*/ 11288 h 1557866"/>
                <a:gd name="connsiteX0-31" fmla="*/ 711200 w 6716889"/>
                <a:gd name="connsiteY0-32" fmla="*/ 22577 h 1557866"/>
                <a:gd name="connsiteX1-33" fmla="*/ 6716889 w 6716889"/>
                <a:gd name="connsiteY1-34" fmla="*/ 0 h 1557866"/>
                <a:gd name="connsiteX2-35" fmla="*/ 6716889 w 6716889"/>
                <a:gd name="connsiteY2-36" fmla="*/ 1557866 h 1557866"/>
                <a:gd name="connsiteX3-37" fmla="*/ 0 w 6716889"/>
                <a:gd name="connsiteY3-38" fmla="*/ 1557866 h 1557866"/>
                <a:gd name="connsiteX4-39" fmla="*/ 711200 w 6716889"/>
                <a:gd name="connsiteY4-40" fmla="*/ 22577 h 1557866"/>
                <a:gd name="connsiteX0-41" fmla="*/ 575734 w 6716889"/>
                <a:gd name="connsiteY0-42" fmla="*/ 22577 h 1557866"/>
                <a:gd name="connsiteX1-43" fmla="*/ 6716889 w 6716889"/>
                <a:gd name="connsiteY1-44" fmla="*/ 0 h 1557866"/>
                <a:gd name="connsiteX2-45" fmla="*/ 6716889 w 6716889"/>
                <a:gd name="connsiteY2-46" fmla="*/ 1557866 h 1557866"/>
                <a:gd name="connsiteX3-47" fmla="*/ 0 w 6716889"/>
                <a:gd name="connsiteY3-48" fmla="*/ 1557866 h 1557866"/>
                <a:gd name="connsiteX4-49" fmla="*/ 575734 w 6716889"/>
                <a:gd name="connsiteY4-50" fmla="*/ 22577 h 1557866"/>
                <a:gd name="connsiteX0-51" fmla="*/ 541867 w 6716889"/>
                <a:gd name="connsiteY0-52" fmla="*/ 22577 h 1557866"/>
                <a:gd name="connsiteX1-53" fmla="*/ 6716889 w 6716889"/>
                <a:gd name="connsiteY1-54" fmla="*/ 0 h 1557866"/>
                <a:gd name="connsiteX2-55" fmla="*/ 6716889 w 6716889"/>
                <a:gd name="connsiteY2-56" fmla="*/ 1557866 h 1557866"/>
                <a:gd name="connsiteX3-57" fmla="*/ 0 w 6716889"/>
                <a:gd name="connsiteY3-58" fmla="*/ 1557866 h 1557866"/>
                <a:gd name="connsiteX4-59" fmla="*/ 541867 w 6716889"/>
                <a:gd name="connsiteY4-60" fmla="*/ 22577 h 1557866"/>
                <a:gd name="connsiteX0-61" fmla="*/ 841506 w 7016528"/>
                <a:gd name="connsiteY0-62" fmla="*/ 22577 h 1557866"/>
                <a:gd name="connsiteX1-63" fmla="*/ 7016528 w 7016528"/>
                <a:gd name="connsiteY1-64" fmla="*/ 0 h 1557866"/>
                <a:gd name="connsiteX2-65" fmla="*/ 7016528 w 7016528"/>
                <a:gd name="connsiteY2-66" fmla="*/ 1557866 h 1557866"/>
                <a:gd name="connsiteX3-67" fmla="*/ 0 w 7016528"/>
                <a:gd name="connsiteY3-68" fmla="*/ 1543690 h 1557866"/>
                <a:gd name="connsiteX4-69" fmla="*/ 841506 w 7016528"/>
                <a:gd name="connsiteY4-70" fmla="*/ 22577 h 15578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016528" h="1557866">
                  <a:moveTo>
                    <a:pt x="841506" y="22577"/>
                  </a:moveTo>
                  <a:lnTo>
                    <a:pt x="7016528" y="0"/>
                  </a:lnTo>
                  <a:lnTo>
                    <a:pt x="7016528" y="1557866"/>
                  </a:lnTo>
                  <a:lnTo>
                    <a:pt x="0" y="1543690"/>
                  </a:lnTo>
                  <a:lnTo>
                    <a:pt x="841506" y="22577"/>
                  </a:lnTo>
                  <a:close/>
                </a:path>
              </a:pathLst>
            </a:custGeom>
            <a:solidFill>
              <a:srgbClr val="4B7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9644" y="1683373"/>
              <a:ext cx="24045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EEF2F4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目  录</a:t>
              </a:r>
              <a:endParaRPr lang="zh-CN" altLang="en-US" sz="5400" dirty="0">
                <a:solidFill>
                  <a:srgbClr val="EEF2F4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-344311" y="2716727"/>
              <a:ext cx="3211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i="1" spc="1400" dirty="0">
                  <a:solidFill>
                    <a:srgbClr val="4B708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CONTENTS</a:t>
              </a:r>
              <a:endParaRPr lang="zh-CN" altLang="en-US" sz="1600" i="1" spc="1400" dirty="0">
                <a:solidFill>
                  <a:srgbClr val="4B7085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 useBgFill="1">
          <p:nvSpPr>
            <p:cNvPr id="11" name="矩形 10"/>
            <p:cNvSpPr/>
            <p:nvPr/>
          </p:nvSpPr>
          <p:spPr>
            <a:xfrm>
              <a:off x="146757" y="780682"/>
              <a:ext cx="191910" cy="38720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-11289" y="3555997"/>
            <a:ext cx="5371565" cy="0"/>
          </a:xfrm>
          <a:prstGeom prst="line">
            <a:avLst/>
          </a:prstGeom>
          <a:ln w="25400">
            <a:solidFill>
              <a:srgbClr val="4B7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1780352" y="3544708"/>
            <a:ext cx="1405467" cy="928508"/>
            <a:chOff x="349956" y="3555997"/>
            <a:chExt cx="1405467" cy="928508"/>
          </a:xfrm>
        </p:grpSpPr>
        <p:cxnSp>
          <p:nvCxnSpPr>
            <p:cNvPr id="24" name="直接连接符 23"/>
            <p:cNvCxnSpPr/>
            <p:nvPr/>
          </p:nvCxnSpPr>
          <p:spPr>
            <a:xfrm flipH="1">
              <a:off x="1047043" y="3555997"/>
              <a:ext cx="152401" cy="49922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49956" y="4084395"/>
              <a:ext cx="1405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验证方法</a:t>
              </a:r>
              <a:endParaRPr lang="zh-CN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176881" y="3544708"/>
            <a:ext cx="1405467" cy="928508"/>
            <a:chOff x="349956" y="3555997"/>
            <a:chExt cx="1405467" cy="928508"/>
          </a:xfrm>
        </p:grpSpPr>
        <p:cxnSp>
          <p:nvCxnSpPr>
            <p:cNvPr id="29" name="直接连接符 28"/>
            <p:cNvCxnSpPr/>
            <p:nvPr/>
          </p:nvCxnSpPr>
          <p:spPr>
            <a:xfrm flipH="1">
              <a:off x="1047043" y="3555997"/>
              <a:ext cx="152401" cy="49922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349956" y="4084395"/>
              <a:ext cx="1405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验证过程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>
            <a:off x="5207875" y="3544708"/>
            <a:ext cx="152401" cy="499220"/>
          </a:xfrm>
          <a:prstGeom prst="line">
            <a:avLst/>
          </a:prstGeom>
          <a:ln w="25400">
            <a:solidFill>
              <a:srgbClr val="4B7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0"/>
          <p:cNvSpPr txBox="1"/>
          <p:nvPr/>
        </p:nvSpPr>
        <p:spPr>
          <a:xfrm>
            <a:off x="4421059" y="4119273"/>
            <a:ext cx="140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反馈</a:t>
            </a:r>
            <a:endParaRPr lang="zh-CN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p:transition spd="slow" advClick="0" advTm="1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5328" y="1223382"/>
            <a:ext cx="4415695" cy="4411236"/>
            <a:chOff x="965328" y="1223382"/>
            <a:chExt cx="4415695" cy="4411236"/>
          </a:xfrm>
        </p:grpSpPr>
        <p:sp>
          <p:nvSpPr>
            <p:cNvPr id="5" name="Arc 17"/>
            <p:cNvSpPr/>
            <p:nvPr/>
          </p:nvSpPr>
          <p:spPr>
            <a:xfrm rot="11931966">
              <a:off x="965328" y="2057000"/>
              <a:ext cx="2166463" cy="2166463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印品黑体" panose="00000500000000000000" pitchFamily="2" charset="-122"/>
              </a:endParaRP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1215588" y="1831934"/>
              <a:ext cx="2409700" cy="2409696"/>
              <a:chOff x="953424" y="1486519"/>
              <a:chExt cx="2228412" cy="2228408"/>
            </a:xfrm>
            <a:solidFill>
              <a:srgbClr val="4B7085"/>
            </a:solidFill>
          </p:grpSpPr>
          <p:sp>
            <p:nvSpPr>
              <p:cNvPr id="22" name="Freeform 5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000" kern="1200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3" name="Oval 6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印品黑体" panose="00000500000000000000" pitchFamily="2" charset="-122"/>
                </a:endParaRP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197761" y="3079037"/>
              <a:ext cx="2047438" cy="2047434"/>
              <a:chOff x="953424" y="1486519"/>
              <a:chExt cx="2228412" cy="2228408"/>
            </a:xfrm>
            <a:solidFill>
              <a:srgbClr val="4B7085"/>
            </a:solidFill>
          </p:grpSpPr>
          <p:sp>
            <p:nvSpPr>
              <p:cNvPr id="20" name="Freeform 8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000" kern="1200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1" name="Oval 9"/>
              <p:cNvSpPr/>
              <p:nvPr/>
            </p:nvSpPr>
            <p:spPr>
              <a:xfrm>
                <a:off x="1335155" y="1868251"/>
                <a:ext cx="1464952" cy="1464946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印品黑体" panose="00000500000000000000" pitchFamily="2" charset="-122"/>
                </a:endParaRPr>
              </a:p>
            </p:txBody>
          </p:sp>
        </p:grpSp>
        <p:grpSp>
          <p:nvGrpSpPr>
            <p:cNvPr id="8" name="Group 10"/>
            <p:cNvGrpSpPr/>
            <p:nvPr/>
          </p:nvGrpSpPr>
          <p:grpSpPr>
            <a:xfrm>
              <a:off x="1653442" y="4071762"/>
              <a:ext cx="1562858" cy="1562856"/>
              <a:chOff x="953424" y="1486519"/>
              <a:chExt cx="2228412" cy="222840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8" name="Freeform 11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000" kern="1200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9" name="Oval 12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bg1"/>
                  </a:solidFill>
                  <a:latin typeface="印品黑体" panose="00000500000000000000" pitchFamily="2" charset="-122"/>
                </a:endParaRPr>
              </a:p>
            </p:txBody>
          </p:sp>
        </p:grpSp>
        <p:grpSp>
          <p:nvGrpSpPr>
            <p:cNvPr id="9" name="Group 13"/>
            <p:cNvGrpSpPr/>
            <p:nvPr/>
          </p:nvGrpSpPr>
          <p:grpSpPr>
            <a:xfrm>
              <a:off x="3224664" y="1376443"/>
              <a:ext cx="1528453" cy="1528451"/>
              <a:chOff x="953424" y="1486519"/>
              <a:chExt cx="2228412" cy="2228408"/>
            </a:xfrm>
            <a:solidFill>
              <a:srgbClr val="B4C7E7"/>
            </a:solidFill>
          </p:grpSpPr>
          <p:sp>
            <p:nvSpPr>
              <p:cNvPr id="16" name="Freeform 14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000" kern="1200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7" name="Oval 15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10" name="Arc 16"/>
            <p:cNvSpPr/>
            <p:nvPr/>
          </p:nvSpPr>
          <p:spPr>
            <a:xfrm rot="19051047">
              <a:off x="2890960" y="1223382"/>
              <a:ext cx="2166462" cy="2166463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1" name="Arc 38"/>
            <p:cNvSpPr/>
            <p:nvPr/>
          </p:nvSpPr>
          <p:spPr>
            <a:xfrm rot="5691386">
              <a:off x="3214560" y="3133814"/>
              <a:ext cx="2166463" cy="2166462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2" name="Freeform 42"/>
            <p:cNvSpPr>
              <a:spLocks noEditPoints="1"/>
            </p:cNvSpPr>
            <p:nvPr/>
          </p:nvSpPr>
          <p:spPr bwMode="auto">
            <a:xfrm>
              <a:off x="2034468" y="2732638"/>
              <a:ext cx="788221" cy="678469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3" name="Freeform 152"/>
            <p:cNvSpPr>
              <a:spLocks noEditPoints="1"/>
            </p:cNvSpPr>
            <p:nvPr/>
          </p:nvSpPr>
          <p:spPr bwMode="auto">
            <a:xfrm>
              <a:off x="3694848" y="1884291"/>
              <a:ext cx="581645" cy="537519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4" name="Freeform 144"/>
            <p:cNvSpPr>
              <a:spLocks noEditPoints="1"/>
            </p:cNvSpPr>
            <p:nvPr/>
          </p:nvSpPr>
          <p:spPr bwMode="auto">
            <a:xfrm>
              <a:off x="2162415" y="4589671"/>
              <a:ext cx="542492" cy="420780"/>
            </a:xfrm>
            <a:custGeom>
              <a:avLst/>
              <a:gdLst/>
              <a:ahLst/>
              <a:cxnLst>
                <a:cxn ang="0">
                  <a:pos x="67" y="55"/>
                </a:cxn>
                <a:cxn ang="0">
                  <a:pos x="65" y="56"/>
                </a:cxn>
                <a:cxn ang="0">
                  <a:pos x="8" y="56"/>
                </a:cxn>
                <a:cxn ang="0">
                  <a:pos x="6" y="55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72" y="36"/>
                </a:cxn>
                <a:cxn ang="0">
                  <a:pos x="67" y="55"/>
                </a:cxn>
                <a:cxn ang="0">
                  <a:pos x="11" y="30"/>
                </a:cxn>
                <a:cxn ang="0">
                  <a:pos x="6" y="36"/>
                </a:cxn>
                <a:cxn ang="0">
                  <a:pos x="11" y="41"/>
                </a:cxn>
                <a:cxn ang="0">
                  <a:pos x="16" y="36"/>
                </a:cxn>
                <a:cxn ang="0">
                  <a:pos x="11" y="30"/>
                </a:cxn>
                <a:cxn ang="0">
                  <a:pos x="18" y="12"/>
                </a:cxn>
                <a:cxn ang="0">
                  <a:pos x="13" y="18"/>
                </a:cxn>
                <a:cxn ang="0">
                  <a:pos x="18" y="23"/>
                </a:cxn>
                <a:cxn ang="0">
                  <a:pos x="24" y="18"/>
                </a:cxn>
                <a:cxn ang="0">
                  <a:pos x="18" y="12"/>
                </a:cxn>
                <a:cxn ang="0">
                  <a:pos x="45" y="22"/>
                </a:cxn>
                <a:cxn ang="0">
                  <a:pos x="43" y="18"/>
                </a:cxn>
                <a:cxn ang="0">
                  <a:pos x="40" y="20"/>
                </a:cxn>
                <a:cxn ang="0">
                  <a:pos x="36" y="36"/>
                </a:cxn>
                <a:cxn ang="0">
                  <a:pos x="29" y="41"/>
                </a:cxn>
                <a:cxn ang="0">
                  <a:pos x="34" y="51"/>
                </a:cxn>
                <a:cxn ang="0">
                  <a:pos x="44" y="45"/>
                </a:cxn>
                <a:cxn ang="0">
                  <a:pos x="41" y="37"/>
                </a:cxn>
                <a:cxn ang="0">
                  <a:pos x="45" y="22"/>
                </a:cxn>
                <a:cxn ang="0">
                  <a:pos x="36" y="5"/>
                </a:cxn>
                <a:cxn ang="0">
                  <a:pos x="31" y="10"/>
                </a:cxn>
                <a:cxn ang="0">
                  <a:pos x="36" y="15"/>
                </a:cxn>
                <a:cxn ang="0">
                  <a:pos x="42" y="10"/>
                </a:cxn>
                <a:cxn ang="0">
                  <a:pos x="36" y="5"/>
                </a:cxn>
                <a:cxn ang="0">
                  <a:pos x="54" y="12"/>
                </a:cxn>
                <a:cxn ang="0">
                  <a:pos x="49" y="18"/>
                </a:cxn>
                <a:cxn ang="0">
                  <a:pos x="54" y="23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62" y="30"/>
                </a:cxn>
                <a:cxn ang="0">
                  <a:pos x="57" y="36"/>
                </a:cxn>
                <a:cxn ang="0">
                  <a:pos x="62" y="41"/>
                </a:cxn>
                <a:cxn ang="0">
                  <a:pos x="67" y="36"/>
                </a:cxn>
                <a:cxn ang="0">
                  <a:pos x="62" y="30"/>
                </a:cxn>
              </a:cxnLst>
              <a:rect l="0" t="0" r="r" b="b"/>
              <a:pathLst>
                <a:path w="72" h="56">
                  <a:moveTo>
                    <a:pt x="67" y="55"/>
                  </a:moveTo>
                  <a:cubicBezTo>
                    <a:pt x="66" y="56"/>
                    <a:pt x="66" y="56"/>
                    <a:pt x="65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7" y="56"/>
                    <a:pt x="6" y="55"/>
                  </a:cubicBezTo>
                  <a:cubicBezTo>
                    <a:pt x="2" y="49"/>
                    <a:pt x="0" y="42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2"/>
                    <a:pt x="70" y="49"/>
                    <a:pt x="67" y="55"/>
                  </a:cubicBezTo>
                  <a:close/>
                  <a:moveTo>
                    <a:pt x="11" y="30"/>
                  </a:moveTo>
                  <a:cubicBezTo>
                    <a:pt x="8" y="30"/>
                    <a:pt x="6" y="33"/>
                    <a:pt x="6" y="36"/>
                  </a:cubicBezTo>
                  <a:cubicBezTo>
                    <a:pt x="6" y="38"/>
                    <a:pt x="8" y="41"/>
                    <a:pt x="11" y="41"/>
                  </a:cubicBezTo>
                  <a:cubicBezTo>
                    <a:pt x="14" y="41"/>
                    <a:pt x="16" y="38"/>
                    <a:pt x="16" y="36"/>
                  </a:cubicBezTo>
                  <a:cubicBezTo>
                    <a:pt x="16" y="33"/>
                    <a:pt x="14" y="30"/>
                    <a:pt x="11" y="30"/>
                  </a:cubicBezTo>
                  <a:close/>
                  <a:moveTo>
                    <a:pt x="18" y="12"/>
                  </a:moveTo>
                  <a:cubicBezTo>
                    <a:pt x="16" y="12"/>
                    <a:pt x="13" y="15"/>
                    <a:pt x="13" y="18"/>
                  </a:cubicBezTo>
                  <a:cubicBezTo>
                    <a:pt x="13" y="20"/>
                    <a:pt x="16" y="23"/>
                    <a:pt x="18" y="23"/>
                  </a:cubicBezTo>
                  <a:cubicBezTo>
                    <a:pt x="21" y="23"/>
                    <a:pt x="24" y="20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  <a:moveTo>
                    <a:pt x="45" y="22"/>
                  </a:moveTo>
                  <a:cubicBezTo>
                    <a:pt x="45" y="20"/>
                    <a:pt x="44" y="19"/>
                    <a:pt x="43" y="18"/>
                  </a:cubicBezTo>
                  <a:cubicBezTo>
                    <a:pt x="42" y="18"/>
                    <a:pt x="40" y="19"/>
                    <a:pt x="40" y="2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30" y="38"/>
                    <a:pt x="29" y="41"/>
                  </a:cubicBezTo>
                  <a:cubicBezTo>
                    <a:pt x="28" y="45"/>
                    <a:pt x="30" y="50"/>
                    <a:pt x="34" y="51"/>
                  </a:cubicBezTo>
                  <a:cubicBezTo>
                    <a:pt x="39" y="52"/>
                    <a:pt x="43" y="49"/>
                    <a:pt x="44" y="45"/>
                  </a:cubicBezTo>
                  <a:cubicBezTo>
                    <a:pt x="45" y="42"/>
                    <a:pt x="43" y="39"/>
                    <a:pt x="41" y="37"/>
                  </a:cubicBezTo>
                  <a:lnTo>
                    <a:pt x="45" y="22"/>
                  </a:lnTo>
                  <a:close/>
                  <a:moveTo>
                    <a:pt x="36" y="5"/>
                  </a:moveTo>
                  <a:cubicBezTo>
                    <a:pt x="34" y="5"/>
                    <a:pt x="31" y="7"/>
                    <a:pt x="31" y="10"/>
                  </a:cubicBezTo>
                  <a:cubicBezTo>
                    <a:pt x="31" y="13"/>
                    <a:pt x="34" y="15"/>
                    <a:pt x="36" y="15"/>
                  </a:cubicBezTo>
                  <a:cubicBezTo>
                    <a:pt x="39" y="15"/>
                    <a:pt x="42" y="13"/>
                    <a:pt x="42" y="10"/>
                  </a:cubicBezTo>
                  <a:cubicBezTo>
                    <a:pt x="42" y="7"/>
                    <a:pt x="39" y="5"/>
                    <a:pt x="36" y="5"/>
                  </a:cubicBezTo>
                  <a:close/>
                  <a:moveTo>
                    <a:pt x="54" y="12"/>
                  </a:moveTo>
                  <a:cubicBezTo>
                    <a:pt x="52" y="12"/>
                    <a:pt x="49" y="15"/>
                    <a:pt x="49" y="18"/>
                  </a:cubicBezTo>
                  <a:cubicBezTo>
                    <a:pt x="49" y="20"/>
                    <a:pt x="52" y="23"/>
                    <a:pt x="54" y="23"/>
                  </a:cubicBezTo>
                  <a:cubicBezTo>
                    <a:pt x="57" y="23"/>
                    <a:pt x="60" y="20"/>
                    <a:pt x="60" y="18"/>
                  </a:cubicBezTo>
                  <a:cubicBezTo>
                    <a:pt x="60" y="15"/>
                    <a:pt x="57" y="12"/>
                    <a:pt x="54" y="12"/>
                  </a:cubicBezTo>
                  <a:close/>
                  <a:moveTo>
                    <a:pt x="62" y="30"/>
                  </a:moveTo>
                  <a:cubicBezTo>
                    <a:pt x="59" y="30"/>
                    <a:pt x="57" y="33"/>
                    <a:pt x="57" y="36"/>
                  </a:cubicBezTo>
                  <a:cubicBezTo>
                    <a:pt x="57" y="38"/>
                    <a:pt x="59" y="41"/>
                    <a:pt x="62" y="41"/>
                  </a:cubicBezTo>
                  <a:cubicBezTo>
                    <a:pt x="65" y="41"/>
                    <a:pt x="67" y="38"/>
                    <a:pt x="67" y="36"/>
                  </a:cubicBezTo>
                  <a:cubicBezTo>
                    <a:pt x="67" y="33"/>
                    <a:pt x="65" y="30"/>
                    <a:pt x="62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5" name="Freeform 234"/>
            <p:cNvSpPr/>
            <p:nvPr/>
          </p:nvSpPr>
          <p:spPr bwMode="auto">
            <a:xfrm>
              <a:off x="3950359" y="3830737"/>
              <a:ext cx="543448" cy="550842"/>
            </a:xfrm>
            <a:custGeom>
              <a:avLst/>
              <a:gdLst/>
              <a:ahLst/>
              <a:cxnLst>
                <a:cxn ang="0">
                  <a:pos x="66" y="25"/>
                </a:cxn>
                <a:cxn ang="0">
                  <a:pos x="51" y="40"/>
                </a:cxn>
                <a:cxn ang="0">
                  <a:pos x="57" y="46"/>
                </a:cxn>
                <a:cxn ang="0">
                  <a:pos x="51" y="52"/>
                </a:cxn>
                <a:cxn ang="0">
                  <a:pos x="20" y="55"/>
                </a:cxn>
                <a:cxn ang="0">
                  <a:pos x="7" y="69"/>
                </a:cxn>
                <a:cxn ang="0">
                  <a:pos x="0" y="69"/>
                </a:cxn>
                <a:cxn ang="0">
                  <a:pos x="0" y="62"/>
                </a:cxn>
                <a:cxn ang="0">
                  <a:pos x="14" y="48"/>
                </a:cxn>
                <a:cxn ang="0">
                  <a:pos x="17" y="18"/>
                </a:cxn>
                <a:cxn ang="0">
                  <a:pos x="23" y="12"/>
                </a:cxn>
                <a:cxn ang="0">
                  <a:pos x="29" y="17"/>
                </a:cxn>
                <a:cxn ang="0">
                  <a:pos x="44" y="2"/>
                </a:cxn>
                <a:cxn ang="0">
                  <a:pos x="51" y="2"/>
                </a:cxn>
                <a:cxn ang="0">
                  <a:pos x="51" y="9"/>
                </a:cxn>
                <a:cxn ang="0">
                  <a:pos x="35" y="24"/>
                </a:cxn>
                <a:cxn ang="0">
                  <a:pos x="44" y="33"/>
                </a:cxn>
                <a:cxn ang="0">
                  <a:pos x="60" y="18"/>
                </a:cxn>
                <a:cxn ang="0">
                  <a:pos x="66" y="18"/>
                </a:cxn>
                <a:cxn ang="0">
                  <a:pos x="66" y="25"/>
                </a:cxn>
              </a:cxnLst>
              <a:rect l="0" t="0" r="r" b="b"/>
              <a:pathLst>
                <a:path w="68" h="69">
                  <a:moveTo>
                    <a:pt x="66" y="25"/>
                  </a:moveTo>
                  <a:cubicBezTo>
                    <a:pt x="51" y="40"/>
                    <a:pt x="51" y="40"/>
                    <a:pt x="51" y="40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42" y="60"/>
                    <a:pt x="30" y="61"/>
                    <a:pt x="20" y="55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7" y="39"/>
                    <a:pt x="8" y="26"/>
                    <a:pt x="17" y="18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6" y="0"/>
                    <a:pt x="49" y="0"/>
                    <a:pt x="51" y="2"/>
                  </a:cubicBezTo>
                  <a:cubicBezTo>
                    <a:pt x="52" y="4"/>
                    <a:pt x="52" y="7"/>
                    <a:pt x="51" y="9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6"/>
                    <a:pt x="64" y="16"/>
                    <a:pt x="66" y="18"/>
                  </a:cubicBezTo>
                  <a:cubicBezTo>
                    <a:pt x="68" y="20"/>
                    <a:pt x="68" y="23"/>
                    <a:pt x="66" y="2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印品黑体" panose="00000500000000000000" pitchFamily="2" charset="-122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1509" y="0"/>
            <a:ext cx="1420491" cy="64623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5961004" y="1946553"/>
            <a:ext cx="6230996" cy="830997"/>
            <a:chOff x="5961004" y="2421810"/>
            <a:chExt cx="6230996" cy="830997"/>
          </a:xfrm>
        </p:grpSpPr>
        <p:sp>
          <p:nvSpPr>
            <p:cNvPr id="30" name="文本框 29"/>
            <p:cNvSpPr txBox="1"/>
            <p:nvPr/>
          </p:nvSpPr>
          <p:spPr>
            <a:xfrm>
              <a:off x="5961004" y="2421810"/>
              <a:ext cx="1314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spc="300" dirty="0">
                  <a:solidFill>
                    <a:srgbClr val="4B708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01</a:t>
              </a:r>
              <a:endParaRPr lang="zh-CN" altLang="en-US" sz="4800" spc="300" dirty="0">
                <a:solidFill>
                  <a:srgbClr val="4B7085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42141" y="2598727"/>
              <a:ext cx="3578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验证方法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942141" y="3183288"/>
              <a:ext cx="5249859" cy="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20491" cy="646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6139" y="2710677"/>
            <a:ext cx="5591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需求评审：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    需求评审值由评审人员进行产品检查，以发现产品所存在的问题，也叫技术评审。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正式技术评审也叫审查。</a:t>
            </a:r>
            <a:endParaRPr lang="zh-CN" altLang="zh-CN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56139" y="1906893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我们组所采用的方法是需求评审中的正式技术评审法。</a:t>
            </a:r>
            <a:endParaRPr lang="zh-CN" altLang="en-US" dirty="0"/>
          </a:p>
        </p:txBody>
      </p:sp>
    </p:spTree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5328" y="1223382"/>
            <a:ext cx="4415695" cy="4411236"/>
            <a:chOff x="965328" y="1223382"/>
            <a:chExt cx="4415695" cy="4411236"/>
          </a:xfrm>
        </p:grpSpPr>
        <p:sp>
          <p:nvSpPr>
            <p:cNvPr id="5" name="Arc 17"/>
            <p:cNvSpPr/>
            <p:nvPr/>
          </p:nvSpPr>
          <p:spPr>
            <a:xfrm rot="11931966">
              <a:off x="965328" y="2057000"/>
              <a:ext cx="2166463" cy="2166463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印品黑体" panose="00000500000000000000" pitchFamily="2" charset="-122"/>
              </a:endParaRP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1215588" y="1831934"/>
              <a:ext cx="2409700" cy="2409696"/>
              <a:chOff x="953424" y="1486519"/>
              <a:chExt cx="2228412" cy="2228408"/>
            </a:xfrm>
            <a:solidFill>
              <a:srgbClr val="4B7085"/>
            </a:solidFill>
          </p:grpSpPr>
          <p:sp>
            <p:nvSpPr>
              <p:cNvPr id="22" name="Freeform 5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000" kern="1200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3" name="Oval 6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印品黑体" panose="00000500000000000000" pitchFamily="2" charset="-122"/>
                </a:endParaRP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197761" y="3079037"/>
              <a:ext cx="2047438" cy="2047434"/>
              <a:chOff x="953424" y="1486519"/>
              <a:chExt cx="2228412" cy="2228408"/>
            </a:xfrm>
            <a:solidFill>
              <a:srgbClr val="4B7085"/>
            </a:solidFill>
          </p:grpSpPr>
          <p:sp>
            <p:nvSpPr>
              <p:cNvPr id="20" name="Freeform 8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000" kern="1200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1" name="Oval 9"/>
              <p:cNvSpPr/>
              <p:nvPr/>
            </p:nvSpPr>
            <p:spPr>
              <a:xfrm>
                <a:off x="1335155" y="1868251"/>
                <a:ext cx="1464952" cy="1464946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印品黑体" panose="00000500000000000000" pitchFamily="2" charset="-122"/>
                </a:endParaRPr>
              </a:p>
            </p:txBody>
          </p:sp>
        </p:grpSp>
        <p:grpSp>
          <p:nvGrpSpPr>
            <p:cNvPr id="8" name="Group 10"/>
            <p:cNvGrpSpPr/>
            <p:nvPr/>
          </p:nvGrpSpPr>
          <p:grpSpPr>
            <a:xfrm>
              <a:off x="1653442" y="4071762"/>
              <a:ext cx="1562858" cy="1562856"/>
              <a:chOff x="953424" y="1486519"/>
              <a:chExt cx="2228412" cy="222840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8" name="Freeform 11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000" kern="1200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9" name="Oval 12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bg1"/>
                  </a:solidFill>
                  <a:latin typeface="印品黑体" panose="00000500000000000000" pitchFamily="2" charset="-122"/>
                </a:endParaRPr>
              </a:p>
            </p:txBody>
          </p:sp>
        </p:grpSp>
        <p:grpSp>
          <p:nvGrpSpPr>
            <p:cNvPr id="9" name="Group 13"/>
            <p:cNvGrpSpPr/>
            <p:nvPr/>
          </p:nvGrpSpPr>
          <p:grpSpPr>
            <a:xfrm>
              <a:off x="3224664" y="1376443"/>
              <a:ext cx="1528453" cy="1528451"/>
              <a:chOff x="953424" y="1486519"/>
              <a:chExt cx="2228412" cy="2228408"/>
            </a:xfrm>
            <a:solidFill>
              <a:srgbClr val="B4C7E7"/>
            </a:solidFill>
          </p:grpSpPr>
          <p:sp>
            <p:nvSpPr>
              <p:cNvPr id="16" name="Freeform 14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000" kern="1200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7" name="Oval 15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10" name="Arc 16"/>
            <p:cNvSpPr/>
            <p:nvPr/>
          </p:nvSpPr>
          <p:spPr>
            <a:xfrm rot="19051047">
              <a:off x="2890960" y="1223382"/>
              <a:ext cx="2166462" cy="2166463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1" name="Arc 38"/>
            <p:cNvSpPr/>
            <p:nvPr/>
          </p:nvSpPr>
          <p:spPr>
            <a:xfrm rot="5691386">
              <a:off x="3214560" y="3133814"/>
              <a:ext cx="2166463" cy="2166462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2" name="Freeform 42"/>
            <p:cNvSpPr>
              <a:spLocks noEditPoints="1"/>
            </p:cNvSpPr>
            <p:nvPr/>
          </p:nvSpPr>
          <p:spPr bwMode="auto">
            <a:xfrm>
              <a:off x="2034468" y="2732638"/>
              <a:ext cx="788221" cy="678469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3" name="Freeform 152"/>
            <p:cNvSpPr>
              <a:spLocks noEditPoints="1"/>
            </p:cNvSpPr>
            <p:nvPr/>
          </p:nvSpPr>
          <p:spPr bwMode="auto">
            <a:xfrm>
              <a:off x="3694848" y="1884291"/>
              <a:ext cx="581645" cy="537519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4" name="Freeform 144"/>
            <p:cNvSpPr>
              <a:spLocks noEditPoints="1"/>
            </p:cNvSpPr>
            <p:nvPr/>
          </p:nvSpPr>
          <p:spPr bwMode="auto">
            <a:xfrm>
              <a:off x="2162415" y="4589671"/>
              <a:ext cx="542492" cy="420780"/>
            </a:xfrm>
            <a:custGeom>
              <a:avLst/>
              <a:gdLst/>
              <a:ahLst/>
              <a:cxnLst>
                <a:cxn ang="0">
                  <a:pos x="67" y="55"/>
                </a:cxn>
                <a:cxn ang="0">
                  <a:pos x="65" y="56"/>
                </a:cxn>
                <a:cxn ang="0">
                  <a:pos x="8" y="56"/>
                </a:cxn>
                <a:cxn ang="0">
                  <a:pos x="6" y="55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72" y="36"/>
                </a:cxn>
                <a:cxn ang="0">
                  <a:pos x="67" y="55"/>
                </a:cxn>
                <a:cxn ang="0">
                  <a:pos x="11" y="30"/>
                </a:cxn>
                <a:cxn ang="0">
                  <a:pos x="6" y="36"/>
                </a:cxn>
                <a:cxn ang="0">
                  <a:pos x="11" y="41"/>
                </a:cxn>
                <a:cxn ang="0">
                  <a:pos x="16" y="36"/>
                </a:cxn>
                <a:cxn ang="0">
                  <a:pos x="11" y="30"/>
                </a:cxn>
                <a:cxn ang="0">
                  <a:pos x="18" y="12"/>
                </a:cxn>
                <a:cxn ang="0">
                  <a:pos x="13" y="18"/>
                </a:cxn>
                <a:cxn ang="0">
                  <a:pos x="18" y="23"/>
                </a:cxn>
                <a:cxn ang="0">
                  <a:pos x="24" y="18"/>
                </a:cxn>
                <a:cxn ang="0">
                  <a:pos x="18" y="12"/>
                </a:cxn>
                <a:cxn ang="0">
                  <a:pos x="45" y="22"/>
                </a:cxn>
                <a:cxn ang="0">
                  <a:pos x="43" y="18"/>
                </a:cxn>
                <a:cxn ang="0">
                  <a:pos x="40" y="20"/>
                </a:cxn>
                <a:cxn ang="0">
                  <a:pos x="36" y="36"/>
                </a:cxn>
                <a:cxn ang="0">
                  <a:pos x="29" y="41"/>
                </a:cxn>
                <a:cxn ang="0">
                  <a:pos x="34" y="51"/>
                </a:cxn>
                <a:cxn ang="0">
                  <a:pos x="44" y="45"/>
                </a:cxn>
                <a:cxn ang="0">
                  <a:pos x="41" y="37"/>
                </a:cxn>
                <a:cxn ang="0">
                  <a:pos x="45" y="22"/>
                </a:cxn>
                <a:cxn ang="0">
                  <a:pos x="36" y="5"/>
                </a:cxn>
                <a:cxn ang="0">
                  <a:pos x="31" y="10"/>
                </a:cxn>
                <a:cxn ang="0">
                  <a:pos x="36" y="15"/>
                </a:cxn>
                <a:cxn ang="0">
                  <a:pos x="42" y="10"/>
                </a:cxn>
                <a:cxn ang="0">
                  <a:pos x="36" y="5"/>
                </a:cxn>
                <a:cxn ang="0">
                  <a:pos x="54" y="12"/>
                </a:cxn>
                <a:cxn ang="0">
                  <a:pos x="49" y="18"/>
                </a:cxn>
                <a:cxn ang="0">
                  <a:pos x="54" y="23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62" y="30"/>
                </a:cxn>
                <a:cxn ang="0">
                  <a:pos x="57" y="36"/>
                </a:cxn>
                <a:cxn ang="0">
                  <a:pos x="62" y="41"/>
                </a:cxn>
                <a:cxn ang="0">
                  <a:pos x="67" y="36"/>
                </a:cxn>
                <a:cxn ang="0">
                  <a:pos x="62" y="30"/>
                </a:cxn>
              </a:cxnLst>
              <a:rect l="0" t="0" r="r" b="b"/>
              <a:pathLst>
                <a:path w="72" h="56">
                  <a:moveTo>
                    <a:pt x="67" y="55"/>
                  </a:moveTo>
                  <a:cubicBezTo>
                    <a:pt x="66" y="56"/>
                    <a:pt x="66" y="56"/>
                    <a:pt x="65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7" y="56"/>
                    <a:pt x="6" y="55"/>
                  </a:cubicBezTo>
                  <a:cubicBezTo>
                    <a:pt x="2" y="49"/>
                    <a:pt x="0" y="42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2"/>
                    <a:pt x="70" y="49"/>
                    <a:pt x="67" y="55"/>
                  </a:cubicBezTo>
                  <a:close/>
                  <a:moveTo>
                    <a:pt x="11" y="30"/>
                  </a:moveTo>
                  <a:cubicBezTo>
                    <a:pt x="8" y="30"/>
                    <a:pt x="6" y="33"/>
                    <a:pt x="6" y="36"/>
                  </a:cubicBezTo>
                  <a:cubicBezTo>
                    <a:pt x="6" y="38"/>
                    <a:pt x="8" y="41"/>
                    <a:pt x="11" y="41"/>
                  </a:cubicBezTo>
                  <a:cubicBezTo>
                    <a:pt x="14" y="41"/>
                    <a:pt x="16" y="38"/>
                    <a:pt x="16" y="36"/>
                  </a:cubicBezTo>
                  <a:cubicBezTo>
                    <a:pt x="16" y="33"/>
                    <a:pt x="14" y="30"/>
                    <a:pt x="11" y="30"/>
                  </a:cubicBezTo>
                  <a:close/>
                  <a:moveTo>
                    <a:pt x="18" y="12"/>
                  </a:moveTo>
                  <a:cubicBezTo>
                    <a:pt x="16" y="12"/>
                    <a:pt x="13" y="15"/>
                    <a:pt x="13" y="18"/>
                  </a:cubicBezTo>
                  <a:cubicBezTo>
                    <a:pt x="13" y="20"/>
                    <a:pt x="16" y="23"/>
                    <a:pt x="18" y="23"/>
                  </a:cubicBezTo>
                  <a:cubicBezTo>
                    <a:pt x="21" y="23"/>
                    <a:pt x="24" y="20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  <a:moveTo>
                    <a:pt x="45" y="22"/>
                  </a:moveTo>
                  <a:cubicBezTo>
                    <a:pt x="45" y="20"/>
                    <a:pt x="44" y="19"/>
                    <a:pt x="43" y="18"/>
                  </a:cubicBezTo>
                  <a:cubicBezTo>
                    <a:pt x="42" y="18"/>
                    <a:pt x="40" y="19"/>
                    <a:pt x="40" y="2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30" y="38"/>
                    <a:pt x="29" y="41"/>
                  </a:cubicBezTo>
                  <a:cubicBezTo>
                    <a:pt x="28" y="45"/>
                    <a:pt x="30" y="50"/>
                    <a:pt x="34" y="51"/>
                  </a:cubicBezTo>
                  <a:cubicBezTo>
                    <a:pt x="39" y="52"/>
                    <a:pt x="43" y="49"/>
                    <a:pt x="44" y="45"/>
                  </a:cubicBezTo>
                  <a:cubicBezTo>
                    <a:pt x="45" y="42"/>
                    <a:pt x="43" y="39"/>
                    <a:pt x="41" y="37"/>
                  </a:cubicBezTo>
                  <a:lnTo>
                    <a:pt x="45" y="22"/>
                  </a:lnTo>
                  <a:close/>
                  <a:moveTo>
                    <a:pt x="36" y="5"/>
                  </a:moveTo>
                  <a:cubicBezTo>
                    <a:pt x="34" y="5"/>
                    <a:pt x="31" y="7"/>
                    <a:pt x="31" y="10"/>
                  </a:cubicBezTo>
                  <a:cubicBezTo>
                    <a:pt x="31" y="13"/>
                    <a:pt x="34" y="15"/>
                    <a:pt x="36" y="15"/>
                  </a:cubicBezTo>
                  <a:cubicBezTo>
                    <a:pt x="39" y="15"/>
                    <a:pt x="42" y="13"/>
                    <a:pt x="42" y="10"/>
                  </a:cubicBezTo>
                  <a:cubicBezTo>
                    <a:pt x="42" y="7"/>
                    <a:pt x="39" y="5"/>
                    <a:pt x="36" y="5"/>
                  </a:cubicBezTo>
                  <a:close/>
                  <a:moveTo>
                    <a:pt x="54" y="12"/>
                  </a:moveTo>
                  <a:cubicBezTo>
                    <a:pt x="52" y="12"/>
                    <a:pt x="49" y="15"/>
                    <a:pt x="49" y="18"/>
                  </a:cubicBezTo>
                  <a:cubicBezTo>
                    <a:pt x="49" y="20"/>
                    <a:pt x="52" y="23"/>
                    <a:pt x="54" y="23"/>
                  </a:cubicBezTo>
                  <a:cubicBezTo>
                    <a:pt x="57" y="23"/>
                    <a:pt x="60" y="20"/>
                    <a:pt x="60" y="18"/>
                  </a:cubicBezTo>
                  <a:cubicBezTo>
                    <a:pt x="60" y="15"/>
                    <a:pt x="57" y="12"/>
                    <a:pt x="54" y="12"/>
                  </a:cubicBezTo>
                  <a:close/>
                  <a:moveTo>
                    <a:pt x="62" y="30"/>
                  </a:moveTo>
                  <a:cubicBezTo>
                    <a:pt x="59" y="30"/>
                    <a:pt x="57" y="33"/>
                    <a:pt x="57" y="36"/>
                  </a:cubicBezTo>
                  <a:cubicBezTo>
                    <a:pt x="57" y="38"/>
                    <a:pt x="59" y="41"/>
                    <a:pt x="62" y="41"/>
                  </a:cubicBezTo>
                  <a:cubicBezTo>
                    <a:pt x="65" y="41"/>
                    <a:pt x="67" y="38"/>
                    <a:pt x="67" y="36"/>
                  </a:cubicBezTo>
                  <a:cubicBezTo>
                    <a:pt x="67" y="33"/>
                    <a:pt x="65" y="30"/>
                    <a:pt x="62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5" name="Freeform 234"/>
            <p:cNvSpPr/>
            <p:nvPr/>
          </p:nvSpPr>
          <p:spPr bwMode="auto">
            <a:xfrm>
              <a:off x="3950359" y="3830737"/>
              <a:ext cx="543448" cy="550842"/>
            </a:xfrm>
            <a:custGeom>
              <a:avLst/>
              <a:gdLst/>
              <a:ahLst/>
              <a:cxnLst>
                <a:cxn ang="0">
                  <a:pos x="66" y="25"/>
                </a:cxn>
                <a:cxn ang="0">
                  <a:pos x="51" y="40"/>
                </a:cxn>
                <a:cxn ang="0">
                  <a:pos x="57" y="46"/>
                </a:cxn>
                <a:cxn ang="0">
                  <a:pos x="51" y="52"/>
                </a:cxn>
                <a:cxn ang="0">
                  <a:pos x="20" y="55"/>
                </a:cxn>
                <a:cxn ang="0">
                  <a:pos x="7" y="69"/>
                </a:cxn>
                <a:cxn ang="0">
                  <a:pos x="0" y="69"/>
                </a:cxn>
                <a:cxn ang="0">
                  <a:pos x="0" y="62"/>
                </a:cxn>
                <a:cxn ang="0">
                  <a:pos x="14" y="48"/>
                </a:cxn>
                <a:cxn ang="0">
                  <a:pos x="17" y="18"/>
                </a:cxn>
                <a:cxn ang="0">
                  <a:pos x="23" y="12"/>
                </a:cxn>
                <a:cxn ang="0">
                  <a:pos x="29" y="17"/>
                </a:cxn>
                <a:cxn ang="0">
                  <a:pos x="44" y="2"/>
                </a:cxn>
                <a:cxn ang="0">
                  <a:pos x="51" y="2"/>
                </a:cxn>
                <a:cxn ang="0">
                  <a:pos x="51" y="9"/>
                </a:cxn>
                <a:cxn ang="0">
                  <a:pos x="35" y="24"/>
                </a:cxn>
                <a:cxn ang="0">
                  <a:pos x="44" y="33"/>
                </a:cxn>
                <a:cxn ang="0">
                  <a:pos x="60" y="18"/>
                </a:cxn>
                <a:cxn ang="0">
                  <a:pos x="66" y="18"/>
                </a:cxn>
                <a:cxn ang="0">
                  <a:pos x="66" y="25"/>
                </a:cxn>
              </a:cxnLst>
              <a:rect l="0" t="0" r="r" b="b"/>
              <a:pathLst>
                <a:path w="68" h="69">
                  <a:moveTo>
                    <a:pt x="66" y="25"/>
                  </a:moveTo>
                  <a:cubicBezTo>
                    <a:pt x="51" y="40"/>
                    <a:pt x="51" y="40"/>
                    <a:pt x="51" y="40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42" y="60"/>
                    <a:pt x="30" y="61"/>
                    <a:pt x="20" y="55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7" y="39"/>
                    <a:pt x="8" y="26"/>
                    <a:pt x="17" y="18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6" y="0"/>
                    <a:pt x="49" y="0"/>
                    <a:pt x="51" y="2"/>
                  </a:cubicBezTo>
                  <a:cubicBezTo>
                    <a:pt x="52" y="4"/>
                    <a:pt x="52" y="7"/>
                    <a:pt x="51" y="9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6"/>
                    <a:pt x="64" y="16"/>
                    <a:pt x="66" y="18"/>
                  </a:cubicBezTo>
                  <a:cubicBezTo>
                    <a:pt x="68" y="20"/>
                    <a:pt x="68" y="23"/>
                    <a:pt x="66" y="2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印品黑体" panose="00000500000000000000" pitchFamily="2" charset="-122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1509" y="0"/>
            <a:ext cx="1420491" cy="64623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5961004" y="1946553"/>
            <a:ext cx="6230996" cy="830997"/>
            <a:chOff x="5961004" y="2421810"/>
            <a:chExt cx="6230996" cy="830997"/>
          </a:xfrm>
        </p:grpSpPr>
        <p:sp>
          <p:nvSpPr>
            <p:cNvPr id="30" name="文本框 29"/>
            <p:cNvSpPr txBox="1"/>
            <p:nvPr/>
          </p:nvSpPr>
          <p:spPr>
            <a:xfrm>
              <a:off x="5961004" y="2421810"/>
              <a:ext cx="1314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spc="300" dirty="0" smtClean="0">
                  <a:solidFill>
                    <a:srgbClr val="4B708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02</a:t>
              </a:r>
              <a:endParaRPr lang="zh-CN" altLang="en-US" sz="4800" spc="300" dirty="0">
                <a:solidFill>
                  <a:srgbClr val="4B7085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42140" y="2598727"/>
              <a:ext cx="40201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验证过程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942141" y="3183288"/>
              <a:ext cx="5249859" cy="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20491" cy="6462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20491" y="1629102"/>
            <a:ext cx="6872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需求审查过程：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我们小组的成员分别扮演“作者”、“调解者”、“记录员”</a:t>
            </a:r>
            <a:r>
              <a:rPr lang="zh-CN" altLang="en-US" dirty="0"/>
              <a:t> 、</a:t>
            </a:r>
            <a:endParaRPr lang="en-US" altLang="zh-CN" dirty="0"/>
          </a:p>
          <a:p>
            <a:r>
              <a:rPr lang="zh-CN" altLang="en-US" dirty="0" smtClean="0"/>
              <a:t>和“读者”，来进行个人想法的提问，然后在轮换在提问，由此来发现不同类型的问题。</a:t>
            </a:r>
            <a:endParaRPr lang="en-US" altLang="zh-CN" dirty="0" smtClean="0"/>
          </a:p>
        </p:txBody>
      </p:sp>
    </p:spTree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5328" y="1223382"/>
            <a:ext cx="4415695" cy="4411236"/>
            <a:chOff x="965328" y="1223382"/>
            <a:chExt cx="4415695" cy="4411236"/>
          </a:xfrm>
        </p:grpSpPr>
        <p:sp>
          <p:nvSpPr>
            <p:cNvPr id="5" name="Arc 17"/>
            <p:cNvSpPr/>
            <p:nvPr/>
          </p:nvSpPr>
          <p:spPr>
            <a:xfrm rot="11931966">
              <a:off x="965328" y="2057000"/>
              <a:ext cx="2166463" cy="2166463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印品黑体" panose="00000500000000000000" pitchFamily="2" charset="-122"/>
              </a:endParaRP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1215588" y="1831934"/>
              <a:ext cx="2409700" cy="2409696"/>
              <a:chOff x="953424" y="1486519"/>
              <a:chExt cx="2228412" cy="2228408"/>
            </a:xfrm>
            <a:solidFill>
              <a:srgbClr val="4B7085"/>
            </a:solidFill>
          </p:grpSpPr>
          <p:sp>
            <p:nvSpPr>
              <p:cNvPr id="22" name="Freeform 5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000" kern="1200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3" name="Oval 6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印品黑体" panose="00000500000000000000" pitchFamily="2" charset="-122"/>
                </a:endParaRP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197761" y="3079037"/>
              <a:ext cx="2047438" cy="2047434"/>
              <a:chOff x="953424" y="1486519"/>
              <a:chExt cx="2228412" cy="2228408"/>
            </a:xfrm>
            <a:solidFill>
              <a:srgbClr val="4B7085"/>
            </a:solidFill>
          </p:grpSpPr>
          <p:sp>
            <p:nvSpPr>
              <p:cNvPr id="20" name="Freeform 8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000" kern="1200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1" name="Oval 9"/>
              <p:cNvSpPr/>
              <p:nvPr/>
            </p:nvSpPr>
            <p:spPr>
              <a:xfrm>
                <a:off x="1335155" y="1868251"/>
                <a:ext cx="1464952" cy="1464946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印品黑体" panose="00000500000000000000" pitchFamily="2" charset="-122"/>
                </a:endParaRPr>
              </a:p>
            </p:txBody>
          </p:sp>
        </p:grpSp>
        <p:grpSp>
          <p:nvGrpSpPr>
            <p:cNvPr id="8" name="Group 10"/>
            <p:cNvGrpSpPr/>
            <p:nvPr/>
          </p:nvGrpSpPr>
          <p:grpSpPr>
            <a:xfrm>
              <a:off x="1653442" y="4071762"/>
              <a:ext cx="1562858" cy="1562856"/>
              <a:chOff x="953424" y="1486519"/>
              <a:chExt cx="2228412" cy="222840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8" name="Freeform 11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000" kern="1200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9" name="Oval 12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bg1"/>
                  </a:solidFill>
                  <a:latin typeface="印品黑体" panose="00000500000000000000" pitchFamily="2" charset="-122"/>
                </a:endParaRPr>
              </a:p>
            </p:txBody>
          </p:sp>
        </p:grpSp>
        <p:grpSp>
          <p:nvGrpSpPr>
            <p:cNvPr id="9" name="Group 13"/>
            <p:cNvGrpSpPr/>
            <p:nvPr/>
          </p:nvGrpSpPr>
          <p:grpSpPr>
            <a:xfrm>
              <a:off x="3224664" y="1376443"/>
              <a:ext cx="1528453" cy="1528451"/>
              <a:chOff x="953424" y="1486519"/>
              <a:chExt cx="2228412" cy="2228408"/>
            </a:xfrm>
            <a:solidFill>
              <a:srgbClr val="B4C7E7"/>
            </a:solidFill>
          </p:grpSpPr>
          <p:sp>
            <p:nvSpPr>
              <p:cNvPr id="16" name="Freeform 14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000" kern="1200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7" name="Oval 15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10" name="Arc 16"/>
            <p:cNvSpPr/>
            <p:nvPr/>
          </p:nvSpPr>
          <p:spPr>
            <a:xfrm rot="19051047">
              <a:off x="2890960" y="1223382"/>
              <a:ext cx="2166462" cy="2166463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1" name="Arc 38"/>
            <p:cNvSpPr/>
            <p:nvPr/>
          </p:nvSpPr>
          <p:spPr>
            <a:xfrm rot="5691386">
              <a:off x="3214560" y="3133814"/>
              <a:ext cx="2166463" cy="2166462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2" name="Freeform 42"/>
            <p:cNvSpPr>
              <a:spLocks noEditPoints="1"/>
            </p:cNvSpPr>
            <p:nvPr/>
          </p:nvSpPr>
          <p:spPr bwMode="auto">
            <a:xfrm>
              <a:off x="2034468" y="2732638"/>
              <a:ext cx="788221" cy="678469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3" name="Freeform 152"/>
            <p:cNvSpPr>
              <a:spLocks noEditPoints="1"/>
            </p:cNvSpPr>
            <p:nvPr/>
          </p:nvSpPr>
          <p:spPr bwMode="auto">
            <a:xfrm>
              <a:off x="3694848" y="1884291"/>
              <a:ext cx="581645" cy="537519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4" name="Freeform 144"/>
            <p:cNvSpPr>
              <a:spLocks noEditPoints="1"/>
            </p:cNvSpPr>
            <p:nvPr/>
          </p:nvSpPr>
          <p:spPr bwMode="auto">
            <a:xfrm>
              <a:off x="2162415" y="4589671"/>
              <a:ext cx="542492" cy="420780"/>
            </a:xfrm>
            <a:custGeom>
              <a:avLst/>
              <a:gdLst/>
              <a:ahLst/>
              <a:cxnLst>
                <a:cxn ang="0">
                  <a:pos x="67" y="55"/>
                </a:cxn>
                <a:cxn ang="0">
                  <a:pos x="65" y="56"/>
                </a:cxn>
                <a:cxn ang="0">
                  <a:pos x="8" y="56"/>
                </a:cxn>
                <a:cxn ang="0">
                  <a:pos x="6" y="55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72" y="36"/>
                </a:cxn>
                <a:cxn ang="0">
                  <a:pos x="67" y="55"/>
                </a:cxn>
                <a:cxn ang="0">
                  <a:pos x="11" y="30"/>
                </a:cxn>
                <a:cxn ang="0">
                  <a:pos x="6" y="36"/>
                </a:cxn>
                <a:cxn ang="0">
                  <a:pos x="11" y="41"/>
                </a:cxn>
                <a:cxn ang="0">
                  <a:pos x="16" y="36"/>
                </a:cxn>
                <a:cxn ang="0">
                  <a:pos x="11" y="30"/>
                </a:cxn>
                <a:cxn ang="0">
                  <a:pos x="18" y="12"/>
                </a:cxn>
                <a:cxn ang="0">
                  <a:pos x="13" y="18"/>
                </a:cxn>
                <a:cxn ang="0">
                  <a:pos x="18" y="23"/>
                </a:cxn>
                <a:cxn ang="0">
                  <a:pos x="24" y="18"/>
                </a:cxn>
                <a:cxn ang="0">
                  <a:pos x="18" y="12"/>
                </a:cxn>
                <a:cxn ang="0">
                  <a:pos x="45" y="22"/>
                </a:cxn>
                <a:cxn ang="0">
                  <a:pos x="43" y="18"/>
                </a:cxn>
                <a:cxn ang="0">
                  <a:pos x="40" y="20"/>
                </a:cxn>
                <a:cxn ang="0">
                  <a:pos x="36" y="36"/>
                </a:cxn>
                <a:cxn ang="0">
                  <a:pos x="29" y="41"/>
                </a:cxn>
                <a:cxn ang="0">
                  <a:pos x="34" y="51"/>
                </a:cxn>
                <a:cxn ang="0">
                  <a:pos x="44" y="45"/>
                </a:cxn>
                <a:cxn ang="0">
                  <a:pos x="41" y="37"/>
                </a:cxn>
                <a:cxn ang="0">
                  <a:pos x="45" y="22"/>
                </a:cxn>
                <a:cxn ang="0">
                  <a:pos x="36" y="5"/>
                </a:cxn>
                <a:cxn ang="0">
                  <a:pos x="31" y="10"/>
                </a:cxn>
                <a:cxn ang="0">
                  <a:pos x="36" y="15"/>
                </a:cxn>
                <a:cxn ang="0">
                  <a:pos x="42" y="10"/>
                </a:cxn>
                <a:cxn ang="0">
                  <a:pos x="36" y="5"/>
                </a:cxn>
                <a:cxn ang="0">
                  <a:pos x="54" y="12"/>
                </a:cxn>
                <a:cxn ang="0">
                  <a:pos x="49" y="18"/>
                </a:cxn>
                <a:cxn ang="0">
                  <a:pos x="54" y="23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62" y="30"/>
                </a:cxn>
                <a:cxn ang="0">
                  <a:pos x="57" y="36"/>
                </a:cxn>
                <a:cxn ang="0">
                  <a:pos x="62" y="41"/>
                </a:cxn>
                <a:cxn ang="0">
                  <a:pos x="67" y="36"/>
                </a:cxn>
                <a:cxn ang="0">
                  <a:pos x="62" y="30"/>
                </a:cxn>
              </a:cxnLst>
              <a:rect l="0" t="0" r="r" b="b"/>
              <a:pathLst>
                <a:path w="72" h="56">
                  <a:moveTo>
                    <a:pt x="67" y="55"/>
                  </a:moveTo>
                  <a:cubicBezTo>
                    <a:pt x="66" y="56"/>
                    <a:pt x="66" y="56"/>
                    <a:pt x="65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7" y="56"/>
                    <a:pt x="6" y="55"/>
                  </a:cubicBezTo>
                  <a:cubicBezTo>
                    <a:pt x="2" y="49"/>
                    <a:pt x="0" y="42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2"/>
                    <a:pt x="70" y="49"/>
                    <a:pt x="67" y="55"/>
                  </a:cubicBezTo>
                  <a:close/>
                  <a:moveTo>
                    <a:pt x="11" y="30"/>
                  </a:moveTo>
                  <a:cubicBezTo>
                    <a:pt x="8" y="30"/>
                    <a:pt x="6" y="33"/>
                    <a:pt x="6" y="36"/>
                  </a:cubicBezTo>
                  <a:cubicBezTo>
                    <a:pt x="6" y="38"/>
                    <a:pt x="8" y="41"/>
                    <a:pt x="11" y="41"/>
                  </a:cubicBezTo>
                  <a:cubicBezTo>
                    <a:pt x="14" y="41"/>
                    <a:pt x="16" y="38"/>
                    <a:pt x="16" y="36"/>
                  </a:cubicBezTo>
                  <a:cubicBezTo>
                    <a:pt x="16" y="33"/>
                    <a:pt x="14" y="30"/>
                    <a:pt x="11" y="30"/>
                  </a:cubicBezTo>
                  <a:close/>
                  <a:moveTo>
                    <a:pt x="18" y="12"/>
                  </a:moveTo>
                  <a:cubicBezTo>
                    <a:pt x="16" y="12"/>
                    <a:pt x="13" y="15"/>
                    <a:pt x="13" y="18"/>
                  </a:cubicBezTo>
                  <a:cubicBezTo>
                    <a:pt x="13" y="20"/>
                    <a:pt x="16" y="23"/>
                    <a:pt x="18" y="23"/>
                  </a:cubicBezTo>
                  <a:cubicBezTo>
                    <a:pt x="21" y="23"/>
                    <a:pt x="24" y="20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  <a:moveTo>
                    <a:pt x="45" y="22"/>
                  </a:moveTo>
                  <a:cubicBezTo>
                    <a:pt x="45" y="20"/>
                    <a:pt x="44" y="19"/>
                    <a:pt x="43" y="18"/>
                  </a:cubicBezTo>
                  <a:cubicBezTo>
                    <a:pt x="42" y="18"/>
                    <a:pt x="40" y="19"/>
                    <a:pt x="40" y="2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30" y="38"/>
                    <a:pt x="29" y="41"/>
                  </a:cubicBezTo>
                  <a:cubicBezTo>
                    <a:pt x="28" y="45"/>
                    <a:pt x="30" y="50"/>
                    <a:pt x="34" y="51"/>
                  </a:cubicBezTo>
                  <a:cubicBezTo>
                    <a:pt x="39" y="52"/>
                    <a:pt x="43" y="49"/>
                    <a:pt x="44" y="45"/>
                  </a:cubicBezTo>
                  <a:cubicBezTo>
                    <a:pt x="45" y="42"/>
                    <a:pt x="43" y="39"/>
                    <a:pt x="41" y="37"/>
                  </a:cubicBezTo>
                  <a:lnTo>
                    <a:pt x="45" y="22"/>
                  </a:lnTo>
                  <a:close/>
                  <a:moveTo>
                    <a:pt x="36" y="5"/>
                  </a:moveTo>
                  <a:cubicBezTo>
                    <a:pt x="34" y="5"/>
                    <a:pt x="31" y="7"/>
                    <a:pt x="31" y="10"/>
                  </a:cubicBezTo>
                  <a:cubicBezTo>
                    <a:pt x="31" y="13"/>
                    <a:pt x="34" y="15"/>
                    <a:pt x="36" y="15"/>
                  </a:cubicBezTo>
                  <a:cubicBezTo>
                    <a:pt x="39" y="15"/>
                    <a:pt x="42" y="13"/>
                    <a:pt x="42" y="10"/>
                  </a:cubicBezTo>
                  <a:cubicBezTo>
                    <a:pt x="42" y="7"/>
                    <a:pt x="39" y="5"/>
                    <a:pt x="36" y="5"/>
                  </a:cubicBezTo>
                  <a:close/>
                  <a:moveTo>
                    <a:pt x="54" y="12"/>
                  </a:moveTo>
                  <a:cubicBezTo>
                    <a:pt x="52" y="12"/>
                    <a:pt x="49" y="15"/>
                    <a:pt x="49" y="18"/>
                  </a:cubicBezTo>
                  <a:cubicBezTo>
                    <a:pt x="49" y="20"/>
                    <a:pt x="52" y="23"/>
                    <a:pt x="54" y="23"/>
                  </a:cubicBezTo>
                  <a:cubicBezTo>
                    <a:pt x="57" y="23"/>
                    <a:pt x="60" y="20"/>
                    <a:pt x="60" y="18"/>
                  </a:cubicBezTo>
                  <a:cubicBezTo>
                    <a:pt x="60" y="15"/>
                    <a:pt x="57" y="12"/>
                    <a:pt x="54" y="12"/>
                  </a:cubicBezTo>
                  <a:close/>
                  <a:moveTo>
                    <a:pt x="62" y="30"/>
                  </a:moveTo>
                  <a:cubicBezTo>
                    <a:pt x="59" y="30"/>
                    <a:pt x="57" y="33"/>
                    <a:pt x="57" y="36"/>
                  </a:cubicBezTo>
                  <a:cubicBezTo>
                    <a:pt x="57" y="38"/>
                    <a:pt x="59" y="41"/>
                    <a:pt x="62" y="41"/>
                  </a:cubicBezTo>
                  <a:cubicBezTo>
                    <a:pt x="65" y="41"/>
                    <a:pt x="67" y="38"/>
                    <a:pt x="67" y="36"/>
                  </a:cubicBezTo>
                  <a:cubicBezTo>
                    <a:pt x="67" y="33"/>
                    <a:pt x="65" y="30"/>
                    <a:pt x="62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5" name="Freeform 234"/>
            <p:cNvSpPr/>
            <p:nvPr/>
          </p:nvSpPr>
          <p:spPr bwMode="auto">
            <a:xfrm>
              <a:off x="3950359" y="3830737"/>
              <a:ext cx="543448" cy="550842"/>
            </a:xfrm>
            <a:custGeom>
              <a:avLst/>
              <a:gdLst/>
              <a:ahLst/>
              <a:cxnLst>
                <a:cxn ang="0">
                  <a:pos x="66" y="25"/>
                </a:cxn>
                <a:cxn ang="0">
                  <a:pos x="51" y="40"/>
                </a:cxn>
                <a:cxn ang="0">
                  <a:pos x="57" y="46"/>
                </a:cxn>
                <a:cxn ang="0">
                  <a:pos x="51" y="52"/>
                </a:cxn>
                <a:cxn ang="0">
                  <a:pos x="20" y="55"/>
                </a:cxn>
                <a:cxn ang="0">
                  <a:pos x="7" y="69"/>
                </a:cxn>
                <a:cxn ang="0">
                  <a:pos x="0" y="69"/>
                </a:cxn>
                <a:cxn ang="0">
                  <a:pos x="0" y="62"/>
                </a:cxn>
                <a:cxn ang="0">
                  <a:pos x="14" y="48"/>
                </a:cxn>
                <a:cxn ang="0">
                  <a:pos x="17" y="18"/>
                </a:cxn>
                <a:cxn ang="0">
                  <a:pos x="23" y="12"/>
                </a:cxn>
                <a:cxn ang="0">
                  <a:pos x="29" y="17"/>
                </a:cxn>
                <a:cxn ang="0">
                  <a:pos x="44" y="2"/>
                </a:cxn>
                <a:cxn ang="0">
                  <a:pos x="51" y="2"/>
                </a:cxn>
                <a:cxn ang="0">
                  <a:pos x="51" y="9"/>
                </a:cxn>
                <a:cxn ang="0">
                  <a:pos x="35" y="24"/>
                </a:cxn>
                <a:cxn ang="0">
                  <a:pos x="44" y="33"/>
                </a:cxn>
                <a:cxn ang="0">
                  <a:pos x="60" y="18"/>
                </a:cxn>
                <a:cxn ang="0">
                  <a:pos x="66" y="18"/>
                </a:cxn>
                <a:cxn ang="0">
                  <a:pos x="66" y="25"/>
                </a:cxn>
              </a:cxnLst>
              <a:rect l="0" t="0" r="r" b="b"/>
              <a:pathLst>
                <a:path w="68" h="69">
                  <a:moveTo>
                    <a:pt x="66" y="25"/>
                  </a:moveTo>
                  <a:cubicBezTo>
                    <a:pt x="51" y="40"/>
                    <a:pt x="51" y="40"/>
                    <a:pt x="51" y="40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42" y="60"/>
                    <a:pt x="30" y="61"/>
                    <a:pt x="20" y="55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7" y="39"/>
                    <a:pt x="8" y="26"/>
                    <a:pt x="17" y="18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6" y="0"/>
                    <a:pt x="49" y="0"/>
                    <a:pt x="51" y="2"/>
                  </a:cubicBezTo>
                  <a:cubicBezTo>
                    <a:pt x="52" y="4"/>
                    <a:pt x="52" y="7"/>
                    <a:pt x="51" y="9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6"/>
                    <a:pt x="64" y="16"/>
                    <a:pt x="66" y="18"/>
                  </a:cubicBezTo>
                  <a:cubicBezTo>
                    <a:pt x="68" y="20"/>
                    <a:pt x="68" y="23"/>
                    <a:pt x="66" y="2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印品黑体" panose="00000500000000000000" pitchFamily="2" charset="-122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1509" y="0"/>
            <a:ext cx="1420491" cy="64623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5961004" y="1946553"/>
            <a:ext cx="6230996" cy="830997"/>
            <a:chOff x="5961004" y="2421810"/>
            <a:chExt cx="6230996" cy="830997"/>
          </a:xfrm>
        </p:grpSpPr>
        <p:sp>
          <p:nvSpPr>
            <p:cNvPr id="30" name="文本框 29"/>
            <p:cNvSpPr txBox="1"/>
            <p:nvPr/>
          </p:nvSpPr>
          <p:spPr>
            <a:xfrm>
              <a:off x="5961004" y="2421810"/>
              <a:ext cx="1314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spc="300" dirty="0" smtClean="0">
                  <a:solidFill>
                    <a:srgbClr val="4B708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03</a:t>
              </a:r>
              <a:endParaRPr lang="zh-CN" altLang="en-US" sz="4800" spc="300" dirty="0">
                <a:solidFill>
                  <a:srgbClr val="4B7085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42141" y="2598727"/>
              <a:ext cx="3578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反馈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942141" y="3183288"/>
              <a:ext cx="5249859" cy="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20491" cy="64623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642696" y="1466916"/>
            <a:ext cx="6627428" cy="4459280"/>
            <a:chOff x="2411747" y="1199360"/>
            <a:chExt cx="2185003" cy="4459280"/>
          </a:xfrm>
        </p:grpSpPr>
        <p:sp>
          <p:nvSpPr>
            <p:cNvPr id="64" name="任意多边形: 形状 63"/>
            <p:cNvSpPr/>
            <p:nvPr/>
          </p:nvSpPr>
          <p:spPr>
            <a:xfrm>
              <a:off x="2411747" y="1199360"/>
              <a:ext cx="2185003" cy="4459280"/>
            </a:xfrm>
            <a:custGeom>
              <a:avLst/>
              <a:gdLst>
                <a:gd name="connsiteX0" fmla="*/ 0 w 2185003"/>
                <a:gd name="connsiteY0" fmla="*/ 218500 h 4459280"/>
                <a:gd name="connsiteX1" fmla="*/ 218500 w 2185003"/>
                <a:gd name="connsiteY1" fmla="*/ 0 h 4459280"/>
                <a:gd name="connsiteX2" fmla="*/ 1966503 w 2185003"/>
                <a:gd name="connsiteY2" fmla="*/ 0 h 4459280"/>
                <a:gd name="connsiteX3" fmla="*/ 2185003 w 2185003"/>
                <a:gd name="connsiteY3" fmla="*/ 218500 h 4459280"/>
                <a:gd name="connsiteX4" fmla="*/ 2185003 w 2185003"/>
                <a:gd name="connsiteY4" fmla="*/ 4240780 h 4459280"/>
                <a:gd name="connsiteX5" fmla="*/ 1966503 w 2185003"/>
                <a:gd name="connsiteY5" fmla="*/ 4459280 h 4459280"/>
                <a:gd name="connsiteX6" fmla="*/ 218500 w 2185003"/>
                <a:gd name="connsiteY6" fmla="*/ 4459280 h 4459280"/>
                <a:gd name="connsiteX7" fmla="*/ 0 w 2185003"/>
                <a:gd name="connsiteY7" fmla="*/ 4240780 h 4459280"/>
                <a:gd name="connsiteX8" fmla="*/ 0 w 2185003"/>
                <a:gd name="connsiteY8" fmla="*/ 218500 h 445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5003" h="4459280">
                  <a:moveTo>
                    <a:pt x="0" y="218500"/>
                  </a:moveTo>
                  <a:cubicBezTo>
                    <a:pt x="0" y="97826"/>
                    <a:pt x="97826" y="0"/>
                    <a:pt x="218500" y="0"/>
                  </a:cubicBezTo>
                  <a:lnTo>
                    <a:pt x="1966503" y="0"/>
                  </a:lnTo>
                  <a:cubicBezTo>
                    <a:pt x="2087177" y="0"/>
                    <a:pt x="2185003" y="97826"/>
                    <a:pt x="2185003" y="218500"/>
                  </a:cubicBezTo>
                  <a:lnTo>
                    <a:pt x="2185003" y="4240780"/>
                  </a:lnTo>
                  <a:cubicBezTo>
                    <a:pt x="2185003" y="4361454"/>
                    <a:pt x="2087177" y="4459280"/>
                    <a:pt x="1966503" y="4459280"/>
                  </a:cubicBezTo>
                  <a:lnTo>
                    <a:pt x="218500" y="4459280"/>
                  </a:lnTo>
                  <a:cubicBezTo>
                    <a:pt x="97826" y="4459280"/>
                    <a:pt x="0" y="4361454"/>
                    <a:pt x="0" y="4240780"/>
                  </a:cubicBezTo>
                  <a:lnTo>
                    <a:pt x="0" y="218500"/>
                  </a:lnTo>
                  <a:close/>
                </a:path>
              </a:pathLst>
            </a:custGeom>
            <a:solidFill>
              <a:srgbClr val="B4C7E7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5600" tIns="2139312" rIns="355600" bIns="1247456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0" kern="12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537318" y="1905506"/>
              <a:ext cx="1978140" cy="2861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+mn-ea"/>
                </a:rPr>
                <a:t>发现的问题：</a:t>
              </a:r>
              <a:endParaRPr lang="en-US" altLang="zh-CN" dirty="0" smtClean="0">
                <a:latin typeface="+mn-ea"/>
              </a:endParaRPr>
            </a:p>
            <a:p>
              <a:endParaRPr lang="en-US" altLang="zh-CN" dirty="0" smtClean="0">
                <a:latin typeface="+mn-ea"/>
              </a:endParaRPr>
            </a:p>
            <a:p>
              <a:r>
                <a:rPr lang="en-US" altLang="zh-CN" dirty="0" smtClean="0">
                  <a:latin typeface="+mn-ea"/>
                </a:rPr>
                <a:t>1.</a:t>
              </a:r>
              <a:r>
                <a:rPr lang="zh-CN" altLang="en-US" dirty="0" smtClean="0">
                  <a:latin typeface="+mn-ea"/>
                </a:rPr>
                <a:t>我们的软件需求参考了太多市场流行的小说软件，导致                   我们的需求脱离了以学生为使用群体的目的。</a:t>
              </a:r>
              <a:endParaRPr lang="en-US" altLang="zh-CN" dirty="0" smtClean="0">
                <a:latin typeface="+mn-ea"/>
              </a:endParaRPr>
            </a:p>
            <a:p>
              <a:endParaRPr lang="en-US" altLang="zh-CN" dirty="0" smtClean="0">
                <a:latin typeface="+mn-ea"/>
              </a:endParaRPr>
            </a:p>
            <a:p>
              <a:r>
                <a:rPr lang="en-US" altLang="zh-CN" dirty="0" smtClean="0">
                  <a:latin typeface="+mn-ea"/>
                </a:rPr>
                <a:t>2.</a:t>
              </a:r>
              <a:r>
                <a:rPr lang="zh-CN" altLang="en-US" smtClean="0">
                  <a:latin typeface="+mn-ea"/>
                </a:rPr>
                <a:t>文档内容不完整。</a:t>
              </a:r>
              <a:endParaRPr lang="en-US" altLang="zh-CN" dirty="0" smtClean="0">
                <a:latin typeface="+mn-ea"/>
              </a:endParaRPr>
            </a:p>
            <a:p>
              <a:endParaRPr lang="en-US" altLang="zh-CN" dirty="0" smtClean="0">
                <a:latin typeface="+mn-ea"/>
              </a:endParaRPr>
            </a:p>
            <a:p>
              <a:r>
                <a:rPr lang="en-US" altLang="zh-CN" dirty="0" smtClean="0">
                  <a:latin typeface="+mn-ea"/>
                </a:rPr>
                <a:t>3.</a:t>
              </a:r>
              <a:r>
                <a:rPr lang="zh-CN" altLang="en-US" dirty="0" smtClean="0">
                  <a:latin typeface="+mn-ea"/>
                </a:rPr>
                <a:t>文档图表表达得不够清晰。</a:t>
              </a:r>
              <a:endParaRPr lang="en-US" altLang="zh-CN" dirty="0" smtClean="0">
                <a:latin typeface="+mn-ea"/>
              </a:endParaRPr>
            </a:p>
            <a:p>
              <a:endParaRPr lang="en-US" altLang="zh-CN" dirty="0">
                <a:latin typeface="+mn-ea"/>
              </a:endParaRPr>
            </a:p>
            <a:p>
              <a:endParaRPr lang="en-US" altLang="zh-CN" dirty="0"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20491" cy="64623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642696" y="1466916"/>
            <a:ext cx="6627428" cy="4459280"/>
            <a:chOff x="2411747" y="1199360"/>
            <a:chExt cx="2185003" cy="4459280"/>
          </a:xfrm>
        </p:grpSpPr>
        <p:sp>
          <p:nvSpPr>
            <p:cNvPr id="64" name="任意多边形: 形状 63"/>
            <p:cNvSpPr/>
            <p:nvPr/>
          </p:nvSpPr>
          <p:spPr>
            <a:xfrm>
              <a:off x="2411747" y="1199360"/>
              <a:ext cx="2185003" cy="4459280"/>
            </a:xfrm>
            <a:custGeom>
              <a:avLst/>
              <a:gdLst>
                <a:gd name="connsiteX0" fmla="*/ 0 w 2185003"/>
                <a:gd name="connsiteY0" fmla="*/ 218500 h 4459280"/>
                <a:gd name="connsiteX1" fmla="*/ 218500 w 2185003"/>
                <a:gd name="connsiteY1" fmla="*/ 0 h 4459280"/>
                <a:gd name="connsiteX2" fmla="*/ 1966503 w 2185003"/>
                <a:gd name="connsiteY2" fmla="*/ 0 h 4459280"/>
                <a:gd name="connsiteX3" fmla="*/ 2185003 w 2185003"/>
                <a:gd name="connsiteY3" fmla="*/ 218500 h 4459280"/>
                <a:gd name="connsiteX4" fmla="*/ 2185003 w 2185003"/>
                <a:gd name="connsiteY4" fmla="*/ 4240780 h 4459280"/>
                <a:gd name="connsiteX5" fmla="*/ 1966503 w 2185003"/>
                <a:gd name="connsiteY5" fmla="*/ 4459280 h 4459280"/>
                <a:gd name="connsiteX6" fmla="*/ 218500 w 2185003"/>
                <a:gd name="connsiteY6" fmla="*/ 4459280 h 4459280"/>
                <a:gd name="connsiteX7" fmla="*/ 0 w 2185003"/>
                <a:gd name="connsiteY7" fmla="*/ 4240780 h 4459280"/>
                <a:gd name="connsiteX8" fmla="*/ 0 w 2185003"/>
                <a:gd name="connsiteY8" fmla="*/ 218500 h 445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5003" h="4459280">
                  <a:moveTo>
                    <a:pt x="0" y="218500"/>
                  </a:moveTo>
                  <a:cubicBezTo>
                    <a:pt x="0" y="97826"/>
                    <a:pt x="97826" y="0"/>
                    <a:pt x="218500" y="0"/>
                  </a:cubicBezTo>
                  <a:lnTo>
                    <a:pt x="1966503" y="0"/>
                  </a:lnTo>
                  <a:cubicBezTo>
                    <a:pt x="2087177" y="0"/>
                    <a:pt x="2185003" y="97826"/>
                    <a:pt x="2185003" y="218500"/>
                  </a:cubicBezTo>
                  <a:lnTo>
                    <a:pt x="2185003" y="4240780"/>
                  </a:lnTo>
                  <a:cubicBezTo>
                    <a:pt x="2185003" y="4361454"/>
                    <a:pt x="2087177" y="4459280"/>
                    <a:pt x="1966503" y="4459280"/>
                  </a:cubicBezTo>
                  <a:lnTo>
                    <a:pt x="218500" y="4459280"/>
                  </a:lnTo>
                  <a:cubicBezTo>
                    <a:pt x="97826" y="4459280"/>
                    <a:pt x="0" y="4361454"/>
                    <a:pt x="0" y="4240780"/>
                  </a:cubicBezTo>
                  <a:lnTo>
                    <a:pt x="0" y="218500"/>
                  </a:lnTo>
                  <a:close/>
                </a:path>
              </a:pathLst>
            </a:custGeom>
            <a:solidFill>
              <a:srgbClr val="B4C7E7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5600" tIns="2139312" rIns="355600" bIns="1247456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0" kern="12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537318" y="1905506"/>
              <a:ext cx="197814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+mn-ea"/>
                </a:rPr>
                <a:t>需求调整：</a:t>
              </a:r>
              <a:endParaRPr lang="en-US" altLang="zh-CN" dirty="0" smtClean="0">
                <a:latin typeface="+mn-ea"/>
              </a:endParaRPr>
            </a:p>
            <a:p>
              <a:endParaRPr lang="en-US" altLang="zh-CN" dirty="0" smtClean="0">
                <a:latin typeface="+mn-ea"/>
              </a:endParaRPr>
            </a:p>
            <a:p>
              <a:r>
                <a:rPr lang="en-US" altLang="zh-CN" dirty="0" smtClean="0">
                  <a:latin typeface="+mn-ea"/>
                </a:rPr>
                <a:t>1.</a:t>
              </a:r>
              <a:r>
                <a:rPr lang="zh-CN" altLang="en-US" dirty="0" smtClean="0">
                  <a:latin typeface="+mn-ea"/>
                </a:rPr>
                <a:t>以学生为主体的软件我们因增加更多的社交功能，在软件里增加一个社区功能，使学生可以在社区里分享和推荐自己喜欢的文章，与其他学生进行交流。</a:t>
              </a:r>
              <a:endParaRPr lang="en-US" altLang="zh-CN" dirty="0" smtClean="0">
                <a:latin typeface="+mn-ea"/>
              </a:endParaRPr>
            </a:p>
            <a:p>
              <a:endParaRPr lang="en-US" altLang="zh-CN" dirty="0" smtClean="0">
                <a:latin typeface="+mn-ea"/>
              </a:endParaRPr>
            </a:p>
            <a:p>
              <a:r>
                <a:rPr lang="en-US" altLang="zh-CN" dirty="0" smtClean="0">
                  <a:latin typeface="+mn-ea"/>
                </a:rPr>
                <a:t>2.</a:t>
              </a:r>
              <a:r>
                <a:rPr lang="zh-CN" altLang="en-US" dirty="0" smtClean="0">
                  <a:latin typeface="+mn-ea"/>
                </a:rPr>
                <a:t>为了应对无法连接网络的情况，添加下载功能。</a:t>
              </a:r>
              <a:endParaRPr lang="en-US" altLang="zh-CN" dirty="0" smtClean="0">
                <a:latin typeface="+mn-ea"/>
              </a:endParaRPr>
            </a:p>
            <a:p>
              <a:endParaRPr lang="en-US" altLang="zh-CN" dirty="0" smtClean="0">
                <a:latin typeface="+mn-ea"/>
              </a:endParaRPr>
            </a:p>
            <a:p>
              <a:endParaRPr lang="en-US" altLang="zh-CN" dirty="0"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WPS 演示</Application>
  <PresentationFormat>自定义</PresentationFormat>
  <Paragraphs>62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印品黑体</vt:lpstr>
      <vt:lpstr>黑体</vt:lpstr>
      <vt:lpstr>微软雅黑</vt:lpstr>
      <vt:lpstr>方正正黑简体</vt:lpstr>
      <vt:lpstr>Arial Unicode MS</vt:lpstr>
      <vt:lpstr>Calibri</vt:lpstr>
      <vt:lpstr>等线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dc:description>www.1ppt.com</dc:description>
  <cp:lastModifiedBy>86178</cp:lastModifiedBy>
  <cp:revision>112</cp:revision>
  <dcterms:created xsi:type="dcterms:W3CDTF">2017-06-19T01:47:00Z</dcterms:created>
  <dcterms:modified xsi:type="dcterms:W3CDTF">2021-11-01T13:27:51Z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C2098CDE3C80448D84E9C4ECE6DD3F5A</vt:lpwstr>
  </property>
  <property fmtid="{D5CDD505-2E9C-101B-9397-08002B2CF9AE}" pid="3" name="KSOProductBuildVer">
    <vt:lpwstr>2052-11.1.0.11045</vt:lpwstr>
  </property>
</Properties>
</file>