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60" r:id="rId2"/>
    <p:sldId id="256" r:id="rId3"/>
    <p:sldId id="690" r:id="rId4"/>
    <p:sldId id="257" r:id="rId5"/>
    <p:sldId id="552" r:id="rId6"/>
    <p:sldId id="550" r:id="rId7"/>
    <p:sldId id="752" r:id="rId8"/>
    <p:sldId id="553" r:id="rId9"/>
    <p:sldId id="689" r:id="rId10"/>
    <p:sldId id="588" r:id="rId11"/>
    <p:sldId id="696" r:id="rId12"/>
    <p:sldId id="698" r:id="rId13"/>
    <p:sldId id="701" r:id="rId14"/>
    <p:sldId id="703" r:id="rId15"/>
    <p:sldId id="704" r:id="rId16"/>
    <p:sldId id="589" r:id="rId17"/>
    <p:sldId id="743" r:id="rId18"/>
    <p:sldId id="744" r:id="rId19"/>
    <p:sldId id="745" r:id="rId20"/>
    <p:sldId id="746" r:id="rId21"/>
    <p:sldId id="747" r:id="rId22"/>
    <p:sldId id="748" r:id="rId23"/>
    <p:sldId id="749" r:id="rId24"/>
    <p:sldId id="750" r:id="rId25"/>
    <p:sldId id="751" r:id="rId26"/>
    <p:sldId id="735" r:id="rId27"/>
    <p:sldId id="660" r:id="rId28"/>
    <p:sldId id="730" r:id="rId29"/>
    <p:sldId id="731" r:id="rId30"/>
    <p:sldId id="664" r:id="rId31"/>
    <p:sldId id="741" r:id="rId32"/>
    <p:sldId id="754" r:id="rId33"/>
    <p:sldId id="665" r:id="rId34"/>
    <p:sldId id="706" r:id="rId35"/>
    <p:sldId id="707" r:id="rId36"/>
    <p:sldId id="736" r:id="rId37"/>
    <p:sldId id="708" r:id="rId38"/>
    <p:sldId id="733" r:id="rId39"/>
    <p:sldId id="709" r:id="rId40"/>
    <p:sldId id="710" r:id="rId41"/>
    <p:sldId id="711" r:id="rId42"/>
    <p:sldId id="737" r:id="rId43"/>
    <p:sldId id="615" r:id="rId44"/>
    <p:sldId id="712" r:id="rId45"/>
    <p:sldId id="713" r:id="rId46"/>
    <p:sldId id="714" r:id="rId47"/>
    <p:sldId id="738" r:id="rId48"/>
    <p:sldId id="715" r:id="rId49"/>
    <p:sldId id="716" r:id="rId50"/>
    <p:sldId id="717" r:id="rId51"/>
    <p:sldId id="718" r:id="rId52"/>
    <p:sldId id="734" r:id="rId53"/>
    <p:sldId id="739" r:id="rId54"/>
    <p:sldId id="719" r:id="rId55"/>
    <p:sldId id="720" r:id="rId56"/>
    <p:sldId id="721" r:id="rId57"/>
    <p:sldId id="726" r:id="rId58"/>
    <p:sldId id="723" r:id="rId59"/>
    <p:sldId id="724" r:id="rId60"/>
    <p:sldId id="268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jm" initials="x" lastIdx="1" clrIdx="0">
    <p:extLst>
      <p:ext uri="{19B8F6BF-5375-455C-9EA6-DF929625EA0E}">
        <p15:presenceInfo xmlns:p15="http://schemas.microsoft.com/office/powerpoint/2012/main" userId="xj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04" autoAdjust="0"/>
  </p:normalViewPr>
  <p:slideViewPr>
    <p:cSldViewPr snapToGrid="0">
      <p:cViewPr varScale="1">
        <p:scale>
          <a:sx n="112" d="100"/>
          <a:sy n="112" d="100"/>
        </p:scale>
        <p:origin x="79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&#20381;&#36182;&#27880;&#20837;&#26696;&#20363;-&#20351;&#29992;JDBC&#35775;&#38382;&#25968;&#25454;&#24211;.pptx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&#20381;&#36182;&#27880;&#20837;&#26696;&#20363;-&#20351;&#29992;JDBC&#35775;&#38382;&#25968;&#25454;&#24211;.ppt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DD919-8573-4BA7-BDD7-814A636C68D1}" type="doc">
      <dgm:prSet loTypeId="urn:microsoft.com/office/officeart/2005/8/layout/target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733E406-9665-4454-8B4C-1BC4F9540BFD}">
      <dgm:prSet custT="1"/>
      <dgm:spPr/>
      <dgm:t>
        <a:bodyPr/>
        <a:lstStyle/>
        <a:p>
          <a:pPr algn="l" rtl="0"/>
          <a:r>
            <a:rPr lang="en-US" sz="1400" dirty="0"/>
            <a:t>Spring</a:t>
          </a:r>
          <a:r>
            <a:rPr lang="zh-CN" sz="1400" dirty="0"/>
            <a:t>框架是方便我们高效集成其它第三方框架的</a:t>
          </a:r>
          <a:r>
            <a:rPr lang="en-US" sz="1400" dirty="0" err="1"/>
            <a:t>javaee</a:t>
          </a:r>
          <a:r>
            <a:rPr lang="zh-CN" sz="1400" dirty="0"/>
            <a:t>框架，它自身也自带多种框架如</a:t>
          </a:r>
          <a:r>
            <a:rPr lang="en-US" sz="1400" dirty="0" err="1"/>
            <a:t>mvc,jdbc,jpa</a:t>
          </a:r>
          <a:r>
            <a:rPr lang="zh-CN" sz="1400" dirty="0"/>
            <a:t>等。</a:t>
          </a:r>
        </a:p>
      </dgm:t>
    </dgm:pt>
    <dgm:pt modelId="{B4877AC8-80EB-499F-934F-DFF5313C2C63}" type="parTrans" cxnId="{2B2764B3-7F80-42E3-8A4A-696E9728CAA9}">
      <dgm:prSet/>
      <dgm:spPr/>
      <dgm:t>
        <a:bodyPr/>
        <a:lstStyle/>
        <a:p>
          <a:endParaRPr lang="zh-CN" altLang="en-US"/>
        </a:p>
      </dgm:t>
    </dgm:pt>
    <dgm:pt modelId="{2F3EEB58-CA98-4925-A734-4E2C3CE6830C}" type="sibTrans" cxnId="{2B2764B3-7F80-42E3-8A4A-696E9728CAA9}">
      <dgm:prSet/>
      <dgm:spPr/>
      <dgm:t>
        <a:bodyPr/>
        <a:lstStyle/>
        <a:p>
          <a:endParaRPr lang="zh-CN" altLang="en-US"/>
        </a:p>
      </dgm:t>
    </dgm:pt>
    <dgm:pt modelId="{43D3846F-6888-47ED-958D-ABA136671328}">
      <dgm:prSet custT="1"/>
      <dgm:spPr/>
      <dgm:t>
        <a:bodyPr/>
        <a:lstStyle/>
        <a:p>
          <a:pPr algn="l" rtl="0"/>
          <a:r>
            <a:rPr lang="en-US" sz="1400" dirty="0"/>
            <a:t>Spring</a:t>
          </a:r>
          <a:r>
            <a:rPr lang="zh-CN" sz="1400" dirty="0"/>
            <a:t>框架最大的特点：依赖注入。</a:t>
          </a:r>
          <a:r>
            <a:rPr lang="zh-CN" altLang="en-US" sz="1400" dirty="0">
              <a:solidFill>
                <a:srgbClr val="0000FF"/>
              </a:solidFill>
            </a:rPr>
            <a:t>（</a:t>
          </a:r>
          <a:r>
            <a:rPr lang="zh-CN" altLang="en-US" sz="1400" dirty="0">
              <a:solidFill>
                <a:srgbClr val="0000FF"/>
              </a:solidFill>
              <a:hlinkClick xmlns:r="http://schemas.openxmlformats.org/officeDocument/2006/relationships" r:id="rId1" action="ppaction://hlinkpres?slideindex=1&amp;slidetitle="/>
            </a:rPr>
            <a:t>例如：使用</a:t>
          </a:r>
          <a:r>
            <a:rPr lang="en-US" altLang="zh-CN" sz="1400" dirty="0">
              <a:solidFill>
                <a:srgbClr val="0000FF"/>
              </a:solidFill>
              <a:hlinkClick xmlns:r="http://schemas.openxmlformats.org/officeDocument/2006/relationships" r:id="rId1" action="ppaction://hlinkpres?slideindex=1&amp;slidetitle="/>
            </a:rPr>
            <a:t>JDBC</a:t>
          </a:r>
          <a:r>
            <a:rPr lang="zh-CN" altLang="en-US" sz="1400" dirty="0">
              <a:solidFill>
                <a:srgbClr val="0000FF"/>
              </a:solidFill>
              <a:hlinkClick xmlns:r="http://schemas.openxmlformats.org/officeDocument/2006/relationships" r:id="rId1" action="ppaction://hlinkpres?slideindex=1&amp;slidetitle="/>
            </a:rPr>
            <a:t>访问数据库</a:t>
          </a:r>
          <a:r>
            <a:rPr lang="zh-CN" altLang="en-US" sz="1400" dirty="0">
              <a:solidFill>
                <a:srgbClr val="0000FF"/>
              </a:solidFill>
            </a:rPr>
            <a:t>）</a:t>
          </a:r>
          <a:endParaRPr lang="zh-CN" sz="1400" dirty="0">
            <a:solidFill>
              <a:srgbClr val="0000FF"/>
            </a:solidFill>
          </a:endParaRPr>
        </a:p>
      </dgm:t>
    </dgm:pt>
    <dgm:pt modelId="{42D35FCA-E02C-42A8-A3C2-D009C2B3E546}" type="parTrans" cxnId="{0192F3EA-C9D5-46D4-AF53-44320B57DAB1}">
      <dgm:prSet/>
      <dgm:spPr/>
      <dgm:t>
        <a:bodyPr/>
        <a:lstStyle/>
        <a:p>
          <a:endParaRPr lang="zh-CN" altLang="en-US"/>
        </a:p>
      </dgm:t>
    </dgm:pt>
    <dgm:pt modelId="{5288CDC3-E828-47CE-9913-B23CE2B66061}" type="sibTrans" cxnId="{0192F3EA-C9D5-46D4-AF53-44320B57DAB1}">
      <dgm:prSet/>
      <dgm:spPr/>
      <dgm:t>
        <a:bodyPr/>
        <a:lstStyle/>
        <a:p>
          <a:endParaRPr lang="zh-CN" altLang="en-US"/>
        </a:p>
      </dgm:t>
    </dgm:pt>
    <dgm:pt modelId="{AE9AF039-3129-498B-968E-2076932BC2EE}">
      <dgm:prSet custT="1"/>
      <dgm:spPr/>
      <dgm:t>
        <a:bodyPr/>
        <a:lstStyle/>
        <a:p>
          <a:pPr algn="l" rtl="0"/>
          <a:r>
            <a:rPr lang="en-US" sz="1400" dirty="0"/>
            <a:t>Spring Boot</a:t>
          </a:r>
          <a:r>
            <a:rPr lang="zh-CN" sz="1400" dirty="0"/>
            <a:t>是一个用于加速开发</a:t>
          </a:r>
          <a:r>
            <a:rPr lang="en-US" altLang="zh-CN" sz="1400" dirty="0"/>
            <a:t>S</a:t>
          </a:r>
          <a:r>
            <a:rPr lang="en-US" sz="1400" dirty="0"/>
            <a:t>pring</a:t>
          </a:r>
          <a:r>
            <a:rPr lang="zh-CN" sz="1400" dirty="0"/>
            <a:t>应用的基础框架。</a:t>
          </a:r>
          <a:r>
            <a:rPr lang="en-US" sz="1400" dirty="0"/>
            <a:t>Spring </a:t>
          </a:r>
          <a:r>
            <a:rPr lang="zh-CN" sz="1400" dirty="0"/>
            <a:t>缺省的情况采用</a:t>
          </a:r>
          <a:r>
            <a:rPr lang="en-US" sz="1400" dirty="0" err="1"/>
            <a:t>thymeleaf</a:t>
          </a:r>
          <a:r>
            <a:rPr lang="zh-CN" sz="1400" dirty="0"/>
            <a:t>模版显示视图</a:t>
          </a:r>
          <a:r>
            <a:rPr lang="en-US" sz="1400" dirty="0"/>
            <a:t>,</a:t>
          </a:r>
          <a:r>
            <a:rPr lang="zh-CN" sz="1400" dirty="0"/>
            <a:t>不推荐使用</a:t>
          </a:r>
          <a:r>
            <a:rPr lang="en-US" sz="1400" dirty="0" err="1"/>
            <a:t>jsp</a:t>
          </a:r>
          <a:r>
            <a:rPr lang="zh-CN" sz="1400" dirty="0"/>
            <a:t>视图，要使用</a:t>
          </a:r>
          <a:r>
            <a:rPr lang="en-US" sz="1400" dirty="0" err="1"/>
            <a:t>jsp</a:t>
          </a:r>
          <a:r>
            <a:rPr lang="zh-CN" sz="1400" dirty="0"/>
            <a:t>必须专门去配置。 </a:t>
          </a:r>
        </a:p>
      </dgm:t>
    </dgm:pt>
    <dgm:pt modelId="{F8EB4845-4174-401B-9E79-644CF5C83E80}" type="parTrans" cxnId="{A853FD53-B76E-4A2A-BB0C-36BB02B55815}">
      <dgm:prSet/>
      <dgm:spPr/>
      <dgm:t>
        <a:bodyPr/>
        <a:lstStyle/>
        <a:p>
          <a:endParaRPr lang="zh-CN" altLang="en-US"/>
        </a:p>
      </dgm:t>
    </dgm:pt>
    <dgm:pt modelId="{A4214EF8-D035-4CEB-8013-32AAFFCED2F1}" type="sibTrans" cxnId="{A853FD53-B76E-4A2A-BB0C-36BB02B55815}">
      <dgm:prSet/>
      <dgm:spPr/>
      <dgm:t>
        <a:bodyPr/>
        <a:lstStyle/>
        <a:p>
          <a:endParaRPr lang="zh-CN" altLang="en-US"/>
        </a:p>
      </dgm:t>
    </dgm:pt>
    <dgm:pt modelId="{E75DFD02-0347-48B9-AD86-007BBF222F69}">
      <dgm:prSet custT="1"/>
      <dgm:spPr/>
      <dgm:t>
        <a:bodyPr/>
        <a:lstStyle/>
        <a:p>
          <a:pPr algn="l" rtl="0"/>
          <a:r>
            <a:rPr lang="en-US" sz="1400" dirty="0"/>
            <a:t>Spring Boot</a:t>
          </a:r>
          <a:r>
            <a:rPr lang="zh-CN" sz="1400" dirty="0"/>
            <a:t>框架的特点：简化</a:t>
          </a:r>
          <a:r>
            <a:rPr lang="en-US" altLang="zh-CN" sz="1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FF"/>
              </a:solidFill>
              <a:effectLst/>
            </a:rPr>
            <a:t>Maven</a:t>
          </a:r>
          <a:r>
            <a:rPr lang="zh-CN" sz="1400" dirty="0"/>
            <a:t>配置、基于注解的零配置思想。</a:t>
          </a:r>
        </a:p>
      </dgm:t>
    </dgm:pt>
    <dgm:pt modelId="{5499AF1E-B5B2-4B51-9633-DC1D9F643267}" type="parTrans" cxnId="{8A7BE62E-4E6F-4B3F-BA3F-3853BDE7EB22}">
      <dgm:prSet/>
      <dgm:spPr/>
      <dgm:t>
        <a:bodyPr/>
        <a:lstStyle/>
        <a:p>
          <a:endParaRPr lang="zh-CN" altLang="en-US"/>
        </a:p>
      </dgm:t>
    </dgm:pt>
    <dgm:pt modelId="{B459E5BF-8B0E-4B9E-9900-C6B5CCE54C25}" type="sibTrans" cxnId="{8A7BE62E-4E6F-4B3F-BA3F-3853BDE7EB22}">
      <dgm:prSet/>
      <dgm:spPr/>
      <dgm:t>
        <a:bodyPr/>
        <a:lstStyle/>
        <a:p>
          <a:endParaRPr lang="zh-CN" altLang="en-US"/>
        </a:p>
      </dgm:t>
    </dgm:pt>
    <dgm:pt modelId="{C35D9829-79CD-416C-BF52-58C8F790EC4D}">
      <dgm:prSet custT="1"/>
      <dgm:spPr/>
      <dgm:t>
        <a:bodyPr/>
        <a:lstStyle/>
        <a:p>
          <a:pPr algn="l" rtl="0"/>
          <a:r>
            <a:rPr lang="en-US" sz="1400" dirty="0"/>
            <a:t>Spring Boot</a:t>
          </a:r>
          <a:r>
            <a:rPr lang="zh-CN" sz="1400" dirty="0"/>
            <a:t>框架</a:t>
          </a:r>
          <a:r>
            <a:rPr lang="zh-CN" altLang="en-US" sz="1400" dirty="0"/>
            <a:t>中引入第三方工具</a:t>
          </a:r>
          <a:r>
            <a:rPr lang="en-US" altLang="zh-CN" sz="1400" dirty="0"/>
            <a:t>(</a:t>
          </a:r>
          <a:r>
            <a:rPr lang="en-US" altLang="zh-CN" sz="1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FF"/>
              </a:solidFill>
              <a:effectLst/>
            </a:rPr>
            <a:t>Maven</a:t>
          </a:r>
          <a:r>
            <a:rPr lang="zh-CN" altLang="en-US" sz="1400" dirty="0"/>
            <a:t>或</a:t>
          </a:r>
          <a:r>
            <a:rPr lang="en-US" altLang="zh-CN" sz="1400" dirty="0" err="1"/>
            <a:t>Gradle</a:t>
          </a:r>
          <a:r>
            <a:rPr lang="en-US" altLang="zh-CN" sz="1400" dirty="0"/>
            <a:t>)</a:t>
          </a:r>
          <a:r>
            <a:rPr lang="zh-CN" altLang="en-US" sz="1400" dirty="0"/>
            <a:t>帮我们实现了项目依赖管理和项目构建自动化。</a:t>
          </a:r>
          <a:endParaRPr lang="zh-CN" sz="1400" dirty="0"/>
        </a:p>
      </dgm:t>
    </dgm:pt>
    <dgm:pt modelId="{283C5676-DE49-4357-8F17-96377E9015A4}" type="parTrans" cxnId="{9871A375-9B3B-417F-A5D9-2B97BF84EAF3}">
      <dgm:prSet/>
      <dgm:spPr/>
      <dgm:t>
        <a:bodyPr/>
        <a:lstStyle/>
        <a:p>
          <a:endParaRPr lang="zh-CN" altLang="en-US"/>
        </a:p>
      </dgm:t>
    </dgm:pt>
    <dgm:pt modelId="{A6B5A107-2470-4D78-8697-00BC7FF1AADF}" type="sibTrans" cxnId="{9871A375-9B3B-417F-A5D9-2B97BF84EAF3}">
      <dgm:prSet/>
      <dgm:spPr/>
      <dgm:t>
        <a:bodyPr/>
        <a:lstStyle/>
        <a:p>
          <a:endParaRPr lang="zh-CN" altLang="en-US"/>
        </a:p>
      </dgm:t>
    </dgm:pt>
    <dgm:pt modelId="{19064FBC-B0D7-4866-82A7-F778FCAEA83D}" type="pres">
      <dgm:prSet presAssocID="{ABFDD919-8573-4BA7-BDD7-814A636C68D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173D653-64AF-4E09-A9BE-9C3D097D2997}" type="pres">
      <dgm:prSet presAssocID="{5733E406-9665-4454-8B4C-1BC4F9540BFD}" presName="circle1" presStyleLbl="node1" presStyleIdx="0" presStyleCnt="5"/>
      <dgm:spPr/>
    </dgm:pt>
    <dgm:pt modelId="{D4FFC64D-4408-400A-A0B6-F06330845636}" type="pres">
      <dgm:prSet presAssocID="{5733E406-9665-4454-8B4C-1BC4F9540BFD}" presName="space" presStyleCnt="0"/>
      <dgm:spPr/>
    </dgm:pt>
    <dgm:pt modelId="{25F23679-9BF3-4AFE-A277-B16B362DE038}" type="pres">
      <dgm:prSet presAssocID="{5733E406-9665-4454-8B4C-1BC4F9540BFD}" presName="rect1" presStyleLbl="alignAcc1" presStyleIdx="0" presStyleCnt="5"/>
      <dgm:spPr/>
    </dgm:pt>
    <dgm:pt modelId="{6DB28C67-B175-4B9C-96D1-5A0944882BD8}" type="pres">
      <dgm:prSet presAssocID="{43D3846F-6888-47ED-958D-ABA136671328}" presName="vertSpace2" presStyleLbl="node1" presStyleIdx="0" presStyleCnt="5"/>
      <dgm:spPr/>
    </dgm:pt>
    <dgm:pt modelId="{82E69B5A-29CA-44E6-8467-36EF74E1435C}" type="pres">
      <dgm:prSet presAssocID="{43D3846F-6888-47ED-958D-ABA136671328}" presName="circle2" presStyleLbl="node1" presStyleIdx="1" presStyleCnt="5"/>
      <dgm:spPr/>
    </dgm:pt>
    <dgm:pt modelId="{7733387B-76CE-4842-8DC1-60896F9F1E7C}" type="pres">
      <dgm:prSet presAssocID="{43D3846F-6888-47ED-958D-ABA136671328}" presName="rect2" presStyleLbl="alignAcc1" presStyleIdx="1" presStyleCnt="5"/>
      <dgm:spPr/>
    </dgm:pt>
    <dgm:pt modelId="{523E0E3A-B855-41EF-939D-E6DAEAA2AC8D}" type="pres">
      <dgm:prSet presAssocID="{AE9AF039-3129-498B-968E-2076932BC2EE}" presName="vertSpace3" presStyleLbl="node1" presStyleIdx="1" presStyleCnt="5"/>
      <dgm:spPr/>
    </dgm:pt>
    <dgm:pt modelId="{9C4C7B88-2DB2-4152-BCE4-C4C757A2EFDF}" type="pres">
      <dgm:prSet presAssocID="{AE9AF039-3129-498B-968E-2076932BC2EE}" presName="circle3" presStyleLbl="node1" presStyleIdx="2" presStyleCnt="5"/>
      <dgm:spPr/>
    </dgm:pt>
    <dgm:pt modelId="{D0C973F0-905F-42AD-9E42-976827E6D1B8}" type="pres">
      <dgm:prSet presAssocID="{AE9AF039-3129-498B-968E-2076932BC2EE}" presName="rect3" presStyleLbl="alignAcc1" presStyleIdx="2" presStyleCnt="5"/>
      <dgm:spPr/>
    </dgm:pt>
    <dgm:pt modelId="{4BB2388A-6AE5-4DCC-A44B-AE657F538819}" type="pres">
      <dgm:prSet presAssocID="{C35D9829-79CD-416C-BF52-58C8F790EC4D}" presName="vertSpace4" presStyleLbl="node1" presStyleIdx="2" presStyleCnt="5"/>
      <dgm:spPr/>
    </dgm:pt>
    <dgm:pt modelId="{46D31038-314D-45F5-94B5-3E2460FE26AD}" type="pres">
      <dgm:prSet presAssocID="{C35D9829-79CD-416C-BF52-58C8F790EC4D}" presName="circle4" presStyleLbl="node1" presStyleIdx="3" presStyleCnt="5"/>
      <dgm:spPr/>
    </dgm:pt>
    <dgm:pt modelId="{B3DCA966-74D1-41DB-BD83-AE71D23D0555}" type="pres">
      <dgm:prSet presAssocID="{C35D9829-79CD-416C-BF52-58C8F790EC4D}" presName="rect4" presStyleLbl="alignAcc1" presStyleIdx="3" presStyleCnt="5"/>
      <dgm:spPr/>
    </dgm:pt>
    <dgm:pt modelId="{E423BC42-7B12-4A3B-A017-F4CECD8A1E07}" type="pres">
      <dgm:prSet presAssocID="{E75DFD02-0347-48B9-AD86-007BBF222F69}" presName="vertSpace5" presStyleLbl="node1" presStyleIdx="3" presStyleCnt="5"/>
      <dgm:spPr/>
    </dgm:pt>
    <dgm:pt modelId="{668D145E-534B-495E-A544-B7172999C957}" type="pres">
      <dgm:prSet presAssocID="{E75DFD02-0347-48B9-AD86-007BBF222F69}" presName="circle5" presStyleLbl="node1" presStyleIdx="4" presStyleCnt="5"/>
      <dgm:spPr/>
    </dgm:pt>
    <dgm:pt modelId="{14ABC27D-F9B6-4B68-B3D8-05A4EEA5273C}" type="pres">
      <dgm:prSet presAssocID="{E75DFD02-0347-48B9-AD86-007BBF222F69}" presName="rect5" presStyleLbl="alignAcc1" presStyleIdx="4" presStyleCnt="5" custLinFactNeighborX="-342" custLinFactNeighborY="1699"/>
      <dgm:spPr/>
    </dgm:pt>
    <dgm:pt modelId="{B81F7E93-2DBA-42AF-8E2A-1A6B5B1587EE}" type="pres">
      <dgm:prSet presAssocID="{5733E406-9665-4454-8B4C-1BC4F9540BFD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05F4E238-5A6C-49C3-B0A1-0770FB126F27}" type="pres">
      <dgm:prSet presAssocID="{43D3846F-6888-47ED-958D-ABA136671328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12A4F85C-4D2D-484F-BA70-6711C52233FE}" type="pres">
      <dgm:prSet presAssocID="{AE9AF039-3129-498B-968E-2076932BC2EE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EFAFA7C7-A32A-4A35-8C1D-39103FE49CE7}" type="pres">
      <dgm:prSet presAssocID="{C35D9829-79CD-416C-BF52-58C8F790EC4D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8A1225E3-85F1-4EEC-A87D-45068FD54CB7}" type="pres">
      <dgm:prSet presAssocID="{E75DFD02-0347-48B9-AD86-007BBF222F69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843A2D1E-AF9B-42AB-B7C3-5E43C381FA32}" type="presOf" srcId="{43D3846F-6888-47ED-958D-ABA136671328}" destId="{05F4E238-5A6C-49C3-B0A1-0770FB126F27}" srcOrd="1" destOrd="0" presId="urn:microsoft.com/office/officeart/2005/8/layout/target3"/>
    <dgm:cxn modelId="{8A7BE62E-4E6F-4B3F-BA3F-3853BDE7EB22}" srcId="{ABFDD919-8573-4BA7-BDD7-814A636C68D1}" destId="{E75DFD02-0347-48B9-AD86-007BBF222F69}" srcOrd="4" destOrd="0" parTransId="{5499AF1E-B5B2-4B51-9633-DC1D9F643267}" sibTransId="{B459E5BF-8B0E-4B9E-9900-C6B5CCE54C25}"/>
    <dgm:cxn modelId="{413C6136-DEFC-4078-9441-2894D13DD0EB}" type="presOf" srcId="{43D3846F-6888-47ED-958D-ABA136671328}" destId="{7733387B-76CE-4842-8DC1-60896F9F1E7C}" srcOrd="0" destOrd="0" presId="urn:microsoft.com/office/officeart/2005/8/layout/target3"/>
    <dgm:cxn modelId="{A5429343-C591-4B9D-B9E4-CB7B239606D2}" type="presOf" srcId="{ABFDD919-8573-4BA7-BDD7-814A636C68D1}" destId="{19064FBC-B0D7-4866-82A7-F778FCAEA83D}" srcOrd="0" destOrd="0" presId="urn:microsoft.com/office/officeart/2005/8/layout/target3"/>
    <dgm:cxn modelId="{A853FD53-B76E-4A2A-BB0C-36BB02B55815}" srcId="{ABFDD919-8573-4BA7-BDD7-814A636C68D1}" destId="{AE9AF039-3129-498B-968E-2076932BC2EE}" srcOrd="2" destOrd="0" parTransId="{F8EB4845-4174-401B-9E79-644CF5C83E80}" sibTransId="{A4214EF8-D035-4CEB-8013-32AAFFCED2F1}"/>
    <dgm:cxn modelId="{40051875-B0F8-4FC2-8F3C-3B37DA10C3D4}" type="presOf" srcId="{AE9AF039-3129-498B-968E-2076932BC2EE}" destId="{12A4F85C-4D2D-484F-BA70-6711C52233FE}" srcOrd="1" destOrd="0" presId="urn:microsoft.com/office/officeart/2005/8/layout/target3"/>
    <dgm:cxn modelId="{9871A375-9B3B-417F-A5D9-2B97BF84EAF3}" srcId="{ABFDD919-8573-4BA7-BDD7-814A636C68D1}" destId="{C35D9829-79CD-416C-BF52-58C8F790EC4D}" srcOrd="3" destOrd="0" parTransId="{283C5676-DE49-4357-8F17-96377E9015A4}" sibTransId="{A6B5A107-2470-4D78-8697-00BC7FF1AADF}"/>
    <dgm:cxn modelId="{A9FD2194-8576-4966-B934-A11D68E65AF7}" type="presOf" srcId="{C35D9829-79CD-416C-BF52-58C8F790EC4D}" destId="{B3DCA966-74D1-41DB-BD83-AE71D23D0555}" srcOrd="0" destOrd="0" presId="urn:microsoft.com/office/officeart/2005/8/layout/target3"/>
    <dgm:cxn modelId="{9ABBF0AF-5E3D-4764-B717-77D536D50CB0}" type="presOf" srcId="{E75DFD02-0347-48B9-AD86-007BBF222F69}" destId="{14ABC27D-F9B6-4B68-B3D8-05A4EEA5273C}" srcOrd="0" destOrd="0" presId="urn:microsoft.com/office/officeart/2005/8/layout/target3"/>
    <dgm:cxn modelId="{76F5E1B1-D9ED-4209-B233-33D80FCE1113}" type="presOf" srcId="{E75DFD02-0347-48B9-AD86-007BBF222F69}" destId="{8A1225E3-85F1-4EEC-A87D-45068FD54CB7}" srcOrd="1" destOrd="0" presId="urn:microsoft.com/office/officeart/2005/8/layout/target3"/>
    <dgm:cxn modelId="{2B2764B3-7F80-42E3-8A4A-696E9728CAA9}" srcId="{ABFDD919-8573-4BA7-BDD7-814A636C68D1}" destId="{5733E406-9665-4454-8B4C-1BC4F9540BFD}" srcOrd="0" destOrd="0" parTransId="{B4877AC8-80EB-499F-934F-DFF5313C2C63}" sibTransId="{2F3EEB58-CA98-4925-A734-4E2C3CE6830C}"/>
    <dgm:cxn modelId="{1D03FBBD-D448-4135-9D47-D887ADA2FEE5}" type="presOf" srcId="{AE9AF039-3129-498B-968E-2076932BC2EE}" destId="{D0C973F0-905F-42AD-9E42-976827E6D1B8}" srcOrd="0" destOrd="0" presId="urn:microsoft.com/office/officeart/2005/8/layout/target3"/>
    <dgm:cxn modelId="{F14344C9-3BF5-4B23-87E1-DCDB7BC3F773}" type="presOf" srcId="{5733E406-9665-4454-8B4C-1BC4F9540BFD}" destId="{25F23679-9BF3-4AFE-A277-B16B362DE038}" srcOrd="0" destOrd="0" presId="urn:microsoft.com/office/officeart/2005/8/layout/target3"/>
    <dgm:cxn modelId="{86869DDF-0219-4300-84F8-603CC35B6BF1}" type="presOf" srcId="{C35D9829-79CD-416C-BF52-58C8F790EC4D}" destId="{EFAFA7C7-A32A-4A35-8C1D-39103FE49CE7}" srcOrd="1" destOrd="0" presId="urn:microsoft.com/office/officeart/2005/8/layout/target3"/>
    <dgm:cxn modelId="{0192F3EA-C9D5-46D4-AF53-44320B57DAB1}" srcId="{ABFDD919-8573-4BA7-BDD7-814A636C68D1}" destId="{43D3846F-6888-47ED-958D-ABA136671328}" srcOrd="1" destOrd="0" parTransId="{42D35FCA-E02C-42A8-A3C2-D009C2B3E546}" sibTransId="{5288CDC3-E828-47CE-9913-B23CE2B66061}"/>
    <dgm:cxn modelId="{5EA560FF-21AB-450E-A947-57D2A95B83C8}" type="presOf" srcId="{5733E406-9665-4454-8B4C-1BC4F9540BFD}" destId="{B81F7E93-2DBA-42AF-8E2A-1A6B5B1587EE}" srcOrd="1" destOrd="0" presId="urn:microsoft.com/office/officeart/2005/8/layout/target3"/>
    <dgm:cxn modelId="{2099E5C1-A4DF-4089-A312-2BCD6620F440}" type="presParOf" srcId="{19064FBC-B0D7-4866-82A7-F778FCAEA83D}" destId="{B173D653-64AF-4E09-A9BE-9C3D097D2997}" srcOrd="0" destOrd="0" presId="urn:microsoft.com/office/officeart/2005/8/layout/target3"/>
    <dgm:cxn modelId="{3F546E1A-2E8C-473B-AAFF-707506090C8E}" type="presParOf" srcId="{19064FBC-B0D7-4866-82A7-F778FCAEA83D}" destId="{D4FFC64D-4408-400A-A0B6-F06330845636}" srcOrd="1" destOrd="0" presId="urn:microsoft.com/office/officeart/2005/8/layout/target3"/>
    <dgm:cxn modelId="{1BB03DF8-7F55-4949-B5FD-089CD3888992}" type="presParOf" srcId="{19064FBC-B0D7-4866-82A7-F778FCAEA83D}" destId="{25F23679-9BF3-4AFE-A277-B16B362DE038}" srcOrd="2" destOrd="0" presId="urn:microsoft.com/office/officeart/2005/8/layout/target3"/>
    <dgm:cxn modelId="{CF38205D-C9C2-4BA0-B967-ED4EBBD55E21}" type="presParOf" srcId="{19064FBC-B0D7-4866-82A7-F778FCAEA83D}" destId="{6DB28C67-B175-4B9C-96D1-5A0944882BD8}" srcOrd="3" destOrd="0" presId="urn:microsoft.com/office/officeart/2005/8/layout/target3"/>
    <dgm:cxn modelId="{ABFB2197-8066-4955-B1FB-2E1E4B7FB612}" type="presParOf" srcId="{19064FBC-B0D7-4866-82A7-F778FCAEA83D}" destId="{82E69B5A-29CA-44E6-8467-36EF74E1435C}" srcOrd="4" destOrd="0" presId="urn:microsoft.com/office/officeart/2005/8/layout/target3"/>
    <dgm:cxn modelId="{477F4E0E-1595-4051-B1FD-DA71B7BE324C}" type="presParOf" srcId="{19064FBC-B0D7-4866-82A7-F778FCAEA83D}" destId="{7733387B-76CE-4842-8DC1-60896F9F1E7C}" srcOrd="5" destOrd="0" presId="urn:microsoft.com/office/officeart/2005/8/layout/target3"/>
    <dgm:cxn modelId="{93C28359-E498-4757-A40C-0F401DD23CE5}" type="presParOf" srcId="{19064FBC-B0D7-4866-82A7-F778FCAEA83D}" destId="{523E0E3A-B855-41EF-939D-E6DAEAA2AC8D}" srcOrd="6" destOrd="0" presId="urn:microsoft.com/office/officeart/2005/8/layout/target3"/>
    <dgm:cxn modelId="{C7651E05-2C47-475B-ACAC-BBFC252F1CF5}" type="presParOf" srcId="{19064FBC-B0D7-4866-82A7-F778FCAEA83D}" destId="{9C4C7B88-2DB2-4152-BCE4-C4C757A2EFDF}" srcOrd="7" destOrd="0" presId="urn:microsoft.com/office/officeart/2005/8/layout/target3"/>
    <dgm:cxn modelId="{EB4E11EA-9112-4557-BF70-8887EA001BCA}" type="presParOf" srcId="{19064FBC-B0D7-4866-82A7-F778FCAEA83D}" destId="{D0C973F0-905F-42AD-9E42-976827E6D1B8}" srcOrd="8" destOrd="0" presId="urn:microsoft.com/office/officeart/2005/8/layout/target3"/>
    <dgm:cxn modelId="{74851626-979A-4DFA-BD5F-63B6E693F7DD}" type="presParOf" srcId="{19064FBC-B0D7-4866-82A7-F778FCAEA83D}" destId="{4BB2388A-6AE5-4DCC-A44B-AE657F538819}" srcOrd="9" destOrd="0" presId="urn:microsoft.com/office/officeart/2005/8/layout/target3"/>
    <dgm:cxn modelId="{99FFE3F0-BEB4-4BF7-900A-C2F917888E32}" type="presParOf" srcId="{19064FBC-B0D7-4866-82A7-F778FCAEA83D}" destId="{46D31038-314D-45F5-94B5-3E2460FE26AD}" srcOrd="10" destOrd="0" presId="urn:microsoft.com/office/officeart/2005/8/layout/target3"/>
    <dgm:cxn modelId="{DA5C3C23-C121-43A0-8E28-D4014CDA5461}" type="presParOf" srcId="{19064FBC-B0D7-4866-82A7-F778FCAEA83D}" destId="{B3DCA966-74D1-41DB-BD83-AE71D23D0555}" srcOrd="11" destOrd="0" presId="urn:microsoft.com/office/officeart/2005/8/layout/target3"/>
    <dgm:cxn modelId="{1060F90D-808E-4AE5-9E80-546C447CAD0D}" type="presParOf" srcId="{19064FBC-B0D7-4866-82A7-F778FCAEA83D}" destId="{E423BC42-7B12-4A3B-A017-F4CECD8A1E07}" srcOrd="12" destOrd="0" presId="urn:microsoft.com/office/officeart/2005/8/layout/target3"/>
    <dgm:cxn modelId="{347F16D6-5350-4C2E-A3DF-E9C445300291}" type="presParOf" srcId="{19064FBC-B0D7-4866-82A7-F778FCAEA83D}" destId="{668D145E-534B-495E-A544-B7172999C957}" srcOrd="13" destOrd="0" presId="urn:microsoft.com/office/officeart/2005/8/layout/target3"/>
    <dgm:cxn modelId="{7037E8C2-2D26-49F6-BB2A-09F0A7188ED0}" type="presParOf" srcId="{19064FBC-B0D7-4866-82A7-F778FCAEA83D}" destId="{14ABC27D-F9B6-4B68-B3D8-05A4EEA5273C}" srcOrd="14" destOrd="0" presId="urn:microsoft.com/office/officeart/2005/8/layout/target3"/>
    <dgm:cxn modelId="{E5FFEBAC-A5CF-43DD-8267-BCF7FD18AA06}" type="presParOf" srcId="{19064FBC-B0D7-4866-82A7-F778FCAEA83D}" destId="{B81F7E93-2DBA-42AF-8E2A-1A6B5B1587EE}" srcOrd="15" destOrd="0" presId="urn:microsoft.com/office/officeart/2005/8/layout/target3"/>
    <dgm:cxn modelId="{8DEBB89C-4D9B-4126-AC48-F3553EDB59F1}" type="presParOf" srcId="{19064FBC-B0D7-4866-82A7-F778FCAEA83D}" destId="{05F4E238-5A6C-49C3-B0A1-0770FB126F27}" srcOrd="16" destOrd="0" presId="urn:microsoft.com/office/officeart/2005/8/layout/target3"/>
    <dgm:cxn modelId="{8E06A213-F416-4FC0-8AF0-901156EEEA57}" type="presParOf" srcId="{19064FBC-B0D7-4866-82A7-F778FCAEA83D}" destId="{12A4F85C-4D2D-484F-BA70-6711C52233FE}" srcOrd="17" destOrd="0" presId="urn:microsoft.com/office/officeart/2005/8/layout/target3"/>
    <dgm:cxn modelId="{784BA01D-6BA8-43E3-A828-1E618D527FE8}" type="presParOf" srcId="{19064FBC-B0D7-4866-82A7-F778FCAEA83D}" destId="{EFAFA7C7-A32A-4A35-8C1D-39103FE49CE7}" srcOrd="18" destOrd="0" presId="urn:microsoft.com/office/officeart/2005/8/layout/target3"/>
    <dgm:cxn modelId="{0251F3A4-9B16-431D-8BE7-5F7566E8B49E}" type="presParOf" srcId="{19064FBC-B0D7-4866-82A7-F778FCAEA83D}" destId="{8A1225E3-85F1-4EEC-A87D-45068FD54CB7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3D653-64AF-4E09-A9BE-9C3D097D2997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23679-9BF3-4AFE-A277-B16B362DE038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Spring</a:t>
          </a:r>
          <a:r>
            <a:rPr lang="zh-CN" sz="1400" kern="1200" dirty="0"/>
            <a:t>框架是方便我们高效集成其它第三方框架的</a:t>
          </a:r>
          <a:r>
            <a:rPr lang="en-US" sz="1400" kern="1200" dirty="0" err="1"/>
            <a:t>javaee</a:t>
          </a:r>
          <a:r>
            <a:rPr lang="zh-CN" sz="1400" kern="1200" dirty="0"/>
            <a:t>框架，它自身也自带多种框架如</a:t>
          </a:r>
          <a:r>
            <a:rPr lang="en-US" sz="1400" kern="1200" dirty="0" err="1"/>
            <a:t>mvc,jdbc,jpa</a:t>
          </a:r>
          <a:r>
            <a:rPr lang="zh-CN" sz="1400" kern="1200" dirty="0"/>
            <a:t>等。</a:t>
          </a:r>
        </a:p>
      </dsp:txBody>
      <dsp:txXfrm>
        <a:off x="2175669" y="0"/>
        <a:ext cx="8339931" cy="696214"/>
      </dsp:txXfrm>
    </dsp:sp>
    <dsp:sp modelId="{82E69B5A-29CA-44E6-8467-36EF74E1435C}">
      <dsp:nvSpPr>
        <dsp:cNvPr id="0" name=""/>
        <dsp:cNvSpPr/>
      </dsp:nvSpPr>
      <dsp:spPr>
        <a:xfrm>
          <a:off x="456890" y="696214"/>
          <a:ext cx="3437557" cy="343755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3387B-76CE-4842-8DC1-60896F9F1E7C}">
      <dsp:nvSpPr>
        <dsp:cNvPr id="0" name=""/>
        <dsp:cNvSpPr/>
      </dsp:nvSpPr>
      <dsp:spPr>
        <a:xfrm>
          <a:off x="2175669" y="696214"/>
          <a:ext cx="8339931" cy="34375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Spring</a:t>
          </a:r>
          <a:r>
            <a:rPr lang="zh-CN" sz="1400" kern="1200" dirty="0"/>
            <a:t>框架最大的特点：依赖注入。</a:t>
          </a:r>
          <a:r>
            <a:rPr lang="zh-CN" altLang="en-US" sz="1400" kern="1200" dirty="0">
              <a:solidFill>
                <a:srgbClr val="0000FF"/>
              </a:solidFill>
            </a:rPr>
            <a:t>（</a:t>
          </a:r>
          <a:r>
            <a:rPr lang="zh-CN" altLang="en-US" sz="1400" kern="1200" dirty="0">
              <a:solidFill>
                <a:srgbClr val="0000FF"/>
              </a:solidFill>
              <a:hlinkClick xmlns:r="http://schemas.openxmlformats.org/officeDocument/2006/relationships" r:id="rId1" action="ppaction://hlinkpres?slideindex=1&amp;slidetitle="/>
            </a:rPr>
            <a:t>例如：使用</a:t>
          </a:r>
          <a:r>
            <a:rPr lang="en-US" altLang="zh-CN" sz="1400" kern="1200" dirty="0">
              <a:solidFill>
                <a:srgbClr val="0000FF"/>
              </a:solidFill>
              <a:hlinkClick xmlns:r="http://schemas.openxmlformats.org/officeDocument/2006/relationships" r:id="rId1" action="ppaction://hlinkpres?slideindex=1&amp;slidetitle="/>
            </a:rPr>
            <a:t>JDBC</a:t>
          </a:r>
          <a:r>
            <a:rPr lang="zh-CN" altLang="en-US" sz="1400" kern="1200" dirty="0">
              <a:solidFill>
                <a:srgbClr val="0000FF"/>
              </a:solidFill>
              <a:hlinkClick xmlns:r="http://schemas.openxmlformats.org/officeDocument/2006/relationships" r:id="rId1" action="ppaction://hlinkpres?slideindex=1&amp;slidetitle="/>
            </a:rPr>
            <a:t>访问数据库</a:t>
          </a:r>
          <a:r>
            <a:rPr lang="zh-CN" altLang="en-US" sz="1400" kern="1200" dirty="0">
              <a:solidFill>
                <a:srgbClr val="0000FF"/>
              </a:solidFill>
            </a:rPr>
            <a:t>）</a:t>
          </a:r>
          <a:endParaRPr lang="zh-CN" sz="1400" kern="1200" dirty="0">
            <a:solidFill>
              <a:srgbClr val="0000FF"/>
            </a:solidFill>
          </a:endParaRPr>
        </a:p>
      </dsp:txBody>
      <dsp:txXfrm>
        <a:off x="2175669" y="696214"/>
        <a:ext cx="8339931" cy="696214"/>
      </dsp:txXfrm>
    </dsp:sp>
    <dsp:sp modelId="{9C4C7B88-2DB2-4152-BCE4-C4C757A2EFDF}">
      <dsp:nvSpPr>
        <dsp:cNvPr id="0" name=""/>
        <dsp:cNvSpPr/>
      </dsp:nvSpPr>
      <dsp:spPr>
        <a:xfrm>
          <a:off x="913780" y="1392428"/>
          <a:ext cx="2523776" cy="2523776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973F0-905F-42AD-9E42-976827E6D1B8}">
      <dsp:nvSpPr>
        <dsp:cNvPr id="0" name=""/>
        <dsp:cNvSpPr/>
      </dsp:nvSpPr>
      <dsp:spPr>
        <a:xfrm>
          <a:off x="2175669" y="1392428"/>
          <a:ext cx="8339931" cy="25237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Spring Boot</a:t>
          </a:r>
          <a:r>
            <a:rPr lang="zh-CN" sz="1400" kern="1200" dirty="0"/>
            <a:t>是一个用于加速开发</a:t>
          </a:r>
          <a:r>
            <a:rPr lang="en-US" altLang="zh-CN" sz="1400" kern="1200" dirty="0"/>
            <a:t>S</a:t>
          </a:r>
          <a:r>
            <a:rPr lang="en-US" sz="1400" kern="1200" dirty="0"/>
            <a:t>pring</a:t>
          </a:r>
          <a:r>
            <a:rPr lang="zh-CN" sz="1400" kern="1200" dirty="0"/>
            <a:t>应用的基础框架。</a:t>
          </a:r>
          <a:r>
            <a:rPr lang="en-US" sz="1400" kern="1200" dirty="0"/>
            <a:t>Spring </a:t>
          </a:r>
          <a:r>
            <a:rPr lang="zh-CN" sz="1400" kern="1200" dirty="0"/>
            <a:t>缺省的情况采用</a:t>
          </a:r>
          <a:r>
            <a:rPr lang="en-US" sz="1400" kern="1200" dirty="0" err="1"/>
            <a:t>thymeleaf</a:t>
          </a:r>
          <a:r>
            <a:rPr lang="zh-CN" sz="1400" kern="1200" dirty="0"/>
            <a:t>模版显示视图</a:t>
          </a:r>
          <a:r>
            <a:rPr lang="en-US" sz="1400" kern="1200" dirty="0"/>
            <a:t>,</a:t>
          </a:r>
          <a:r>
            <a:rPr lang="zh-CN" sz="1400" kern="1200" dirty="0"/>
            <a:t>不推荐使用</a:t>
          </a:r>
          <a:r>
            <a:rPr lang="en-US" sz="1400" kern="1200" dirty="0" err="1"/>
            <a:t>jsp</a:t>
          </a:r>
          <a:r>
            <a:rPr lang="zh-CN" sz="1400" kern="1200" dirty="0"/>
            <a:t>视图，要使用</a:t>
          </a:r>
          <a:r>
            <a:rPr lang="en-US" sz="1400" kern="1200" dirty="0" err="1"/>
            <a:t>jsp</a:t>
          </a:r>
          <a:r>
            <a:rPr lang="zh-CN" sz="1400" kern="1200" dirty="0"/>
            <a:t>必须专门去配置。 </a:t>
          </a:r>
        </a:p>
      </dsp:txBody>
      <dsp:txXfrm>
        <a:off x="2175669" y="1392428"/>
        <a:ext cx="8339931" cy="696214"/>
      </dsp:txXfrm>
    </dsp:sp>
    <dsp:sp modelId="{46D31038-314D-45F5-94B5-3E2460FE26AD}">
      <dsp:nvSpPr>
        <dsp:cNvPr id="0" name=""/>
        <dsp:cNvSpPr/>
      </dsp:nvSpPr>
      <dsp:spPr>
        <a:xfrm>
          <a:off x="1370671" y="2088642"/>
          <a:ext cx="1609995" cy="1609995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CA966-74D1-41DB-BD83-AE71D23D0555}">
      <dsp:nvSpPr>
        <dsp:cNvPr id="0" name=""/>
        <dsp:cNvSpPr/>
      </dsp:nvSpPr>
      <dsp:spPr>
        <a:xfrm>
          <a:off x="2175669" y="2088642"/>
          <a:ext cx="8339931" cy="16099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Spring Boot</a:t>
          </a:r>
          <a:r>
            <a:rPr lang="zh-CN" sz="1400" kern="1200" dirty="0"/>
            <a:t>框架</a:t>
          </a:r>
          <a:r>
            <a:rPr lang="zh-CN" altLang="en-US" sz="1400" kern="1200" dirty="0"/>
            <a:t>中引入第三方工具</a:t>
          </a:r>
          <a:r>
            <a:rPr lang="en-US" altLang="zh-CN" sz="1400" kern="1200" dirty="0"/>
            <a:t>(</a:t>
          </a:r>
          <a:r>
            <a:rPr lang="en-US" altLang="zh-CN" sz="1400" b="1" kern="1200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FF"/>
              </a:solidFill>
              <a:effectLst/>
            </a:rPr>
            <a:t>Maven</a:t>
          </a:r>
          <a:r>
            <a:rPr lang="zh-CN" altLang="en-US" sz="1400" kern="1200" dirty="0"/>
            <a:t>或</a:t>
          </a:r>
          <a:r>
            <a:rPr lang="en-US" altLang="zh-CN" sz="1400" kern="1200" dirty="0" err="1"/>
            <a:t>Gradle</a:t>
          </a:r>
          <a:r>
            <a:rPr lang="en-US" altLang="zh-CN" sz="1400" kern="1200" dirty="0"/>
            <a:t>)</a:t>
          </a:r>
          <a:r>
            <a:rPr lang="zh-CN" altLang="en-US" sz="1400" kern="1200" dirty="0"/>
            <a:t>帮我们实现了项目依赖管理和项目构建自动化。</a:t>
          </a:r>
          <a:endParaRPr lang="zh-CN" sz="1400" kern="1200" dirty="0"/>
        </a:p>
      </dsp:txBody>
      <dsp:txXfrm>
        <a:off x="2175669" y="2088642"/>
        <a:ext cx="8339931" cy="696214"/>
      </dsp:txXfrm>
    </dsp:sp>
    <dsp:sp modelId="{668D145E-534B-495E-A544-B7172999C957}">
      <dsp:nvSpPr>
        <dsp:cNvPr id="0" name=""/>
        <dsp:cNvSpPr/>
      </dsp:nvSpPr>
      <dsp:spPr>
        <a:xfrm>
          <a:off x="1827561" y="2784856"/>
          <a:ext cx="696214" cy="696214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BC27D-F9B6-4B68-B3D8-05A4EEA5273C}">
      <dsp:nvSpPr>
        <dsp:cNvPr id="0" name=""/>
        <dsp:cNvSpPr/>
      </dsp:nvSpPr>
      <dsp:spPr>
        <a:xfrm>
          <a:off x="2147146" y="2796684"/>
          <a:ext cx="8339931" cy="6962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Spring Boot</a:t>
          </a:r>
          <a:r>
            <a:rPr lang="zh-CN" sz="1400" kern="1200" dirty="0"/>
            <a:t>框架的特点：简化</a:t>
          </a:r>
          <a:r>
            <a:rPr lang="en-US" altLang="zh-CN" sz="1400" b="1" kern="1200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FF"/>
              </a:solidFill>
              <a:effectLst/>
            </a:rPr>
            <a:t>Maven</a:t>
          </a:r>
          <a:r>
            <a:rPr lang="zh-CN" sz="1400" kern="1200" dirty="0"/>
            <a:t>配置、基于注解的零配置思想。</a:t>
          </a:r>
        </a:p>
      </dsp:txBody>
      <dsp:txXfrm>
        <a:off x="2147146" y="2796684"/>
        <a:ext cx="8339931" cy="696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C8ACE-0D97-4CB1-A7B4-C4070458EC31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8709-452E-4249-BFCD-D6DB9AE39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0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https://www.ketangpai.com/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709-452E-4249-BFCD-D6DB9AE397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35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/>
              <a:t>Maven</a:t>
            </a:r>
            <a:r>
              <a:rPr lang="zh-CN" altLang="zh-CN" sz="1200" kern="1200" dirty="0"/>
              <a:t>主要有两大功能</a:t>
            </a:r>
            <a:r>
              <a:rPr lang="zh-CN" altLang="en-US" sz="1200" kern="1200" dirty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A2B83-EED3-4887-9448-6CA8DE7AE7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89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A2B83-EED3-4887-9448-6CA8DE7AE70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89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1.compile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默认编译依赖范围。对于编译，测试，运行三种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2.test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：测试依赖范围。只对于测试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3.provided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：已提供依赖范围。对于编译，测试的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都有效，但对于运行无效。因为由容器已经提供，例如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servlet-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4.runtime: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运行时提供。例如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驱动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A2B83-EED3-4887-9448-6CA8DE7AE70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89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A2B83-EED3-4887-9448-6CA8DE7AE7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8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FD9AC88-A5B7-4B61-8A29-0242502C61C3}" type="slidenum">
              <a:rPr lang="zh-CN" altLang="en-US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1F244C3C-1C22-4B40-B458-9FE6D3A9398E}" type="slidenum">
              <a:rPr lang="zh-CN" altLang="en-US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81367B1-D793-4C11-8DD3-FEBA8C113230}" type="slidenum">
              <a:rPr lang="zh-CN" altLang="en-US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基础和高级编程知识去实现</a:t>
            </a:r>
            <a:r>
              <a:rPr lang="en-US" altLang="zh-CN" dirty="0"/>
              <a:t>web</a:t>
            </a:r>
            <a:r>
              <a:rPr lang="zh-CN" altLang="en-US" baseline="0" dirty="0"/>
              <a:t>项目，</a:t>
            </a:r>
            <a:r>
              <a:rPr lang="zh-CN" altLang="en-US" dirty="0"/>
              <a:t>相当以步行的方式出行，使用</a:t>
            </a:r>
            <a:r>
              <a:rPr lang="en-US" altLang="zh-CN" dirty="0"/>
              <a:t>Java web</a:t>
            </a:r>
            <a:r>
              <a:rPr lang="zh-CN" altLang="en-US" dirty="0"/>
              <a:t>编程知识相当于骑车的方式出行，使用框架技术相当驾车的方式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A2B83-EED3-4887-9448-6CA8DE7AE7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9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A2B83-EED3-4887-9448-6CA8DE7AE7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8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A2B83-EED3-4887-9448-6CA8DE7AE7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89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A2B83-EED3-4887-9448-6CA8DE7AE7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89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A2B83-EED3-4887-9448-6CA8DE7AE7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8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EA79B1-94F2-44A5-8271-BE7A17D6686D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1893D6-510C-4F6F-9867-0DA6859ED4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B45712-23AC-4B55-9D74-CF05AA95CA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78891" y="89368"/>
            <a:ext cx="222011" cy="9196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871D14-3C76-4BDE-81B7-EF02E1A36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1D9E-9CDD-4707-A73B-ADE66CF2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85" y="313611"/>
            <a:ext cx="9125565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22C8A0-7A41-47E8-930A-A0035A5198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7688" y="2188031"/>
            <a:ext cx="11053762" cy="442504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0A3603-27C4-4FE8-A449-7CC287FD4B1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7688" y="1420813"/>
            <a:ext cx="11053762" cy="652306"/>
          </a:xfrm>
        </p:spPr>
        <p:txBody>
          <a:bodyPr/>
          <a:lstStyle>
            <a:lvl1pPr marL="0" indent="0">
              <a:buNone/>
              <a:defRPr b="1">
                <a:solidFill>
                  <a:srgbClr val="1353A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D213C2-2E47-420E-A4FC-E4450091AC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5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28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1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6386" y="266699"/>
            <a:ext cx="10272889" cy="655584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2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6978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2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209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3297" y="257176"/>
            <a:ext cx="9249102" cy="696638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2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907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0606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471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116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6321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150" y="288673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939FC6-65DF-4D93-BE2F-38826972C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81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1242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355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66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25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466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3907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7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53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07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6884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6EEF20-964D-4EF2-9B5D-031E6225A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232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16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22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241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906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490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177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382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442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29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480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+一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16461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8DDE8DEF-3D59-4C1C-AEBD-8BC383AAB5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152996"/>
            <a:ext cx="5157787" cy="403666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2B242F16-C825-40E1-87B3-ED3D97993B5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52996"/>
            <a:ext cx="5183188" cy="403666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58ABB61A-12F8-433B-93BC-8663894A03A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381905"/>
            <a:ext cx="10514012" cy="530022"/>
          </a:xfrm>
        </p:spPr>
        <p:txBody>
          <a:bodyPr anchor="b"/>
          <a:lstStyle>
            <a:lvl1pPr marL="0" indent="0">
              <a:buNone/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3589DF-A211-4AD6-BF6D-E9FB26701D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360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56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32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813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645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9249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008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8118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883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00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02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+两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381905"/>
            <a:ext cx="5157787" cy="530022"/>
          </a:xfrm>
        </p:spPr>
        <p:txBody>
          <a:bodyPr anchor="b"/>
          <a:lstStyle>
            <a:lvl1pPr marL="0" indent="0">
              <a:buNone/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52996"/>
            <a:ext cx="5157787" cy="403666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381905"/>
            <a:ext cx="5183188" cy="530022"/>
          </a:xfrm>
        </p:spPr>
        <p:txBody>
          <a:bodyPr anchor="b"/>
          <a:lstStyle>
            <a:lvl1pPr marL="0" indent="0">
              <a:buNone/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52996"/>
            <a:ext cx="5183188" cy="4036667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4415A18-3A6C-4E95-8FF5-5CCB4FD0DC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02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116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786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210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415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971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756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0435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256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0048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918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388837-7116-4F33-BAC6-348CA8E13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892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725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28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131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441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034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170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0940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内容占位符 9"/>
          <p:cNvSpPr>
            <a:spLocks noGrp="1"/>
          </p:cNvSpPr>
          <p:nvPr>
            <p:ph sz="quarter" idx="11"/>
          </p:nvPr>
        </p:nvSpPr>
        <p:spPr>
          <a:xfrm>
            <a:off x="349958" y="1228726"/>
            <a:ext cx="11425061" cy="5362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208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+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579967" y="1123951"/>
            <a:ext cx="11130839" cy="561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marL="342900" indent="-342900">
              <a:buFont typeface="Wingdings" pitchFamily="2" charset="2"/>
              <a:buChar char="Ø"/>
              <a:defRPr sz="2400" b="1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1"/>
          </p:nvPr>
        </p:nvSpPr>
        <p:spPr>
          <a:xfrm>
            <a:off x="643467" y="1819276"/>
            <a:ext cx="11131551" cy="477202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69554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1A40997-B912-40E5-AB0F-5D5F2968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85" y="313611"/>
            <a:ext cx="9125565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0E94D9-E2A6-4368-8741-DE12D6B7AA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786" y="1371600"/>
            <a:ext cx="10866664" cy="4980668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75CC06-B7A5-4CD1-8037-498B6F929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1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无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75CC06-B7A5-4CD1-8037-498B6F929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3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1D9E-9CDD-4707-A73B-ADE66CF2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85" y="313611"/>
            <a:ext cx="9125565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22C8A0-7A41-47E8-930A-A0035A5198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7688" y="2188031"/>
            <a:ext cx="11053762" cy="442504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0A3603-27C4-4FE8-A449-7CC287FD4B1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7688" y="1420813"/>
            <a:ext cx="11053762" cy="652306"/>
          </a:xfrm>
        </p:spPr>
        <p:txBody>
          <a:bodyPr/>
          <a:lstStyle>
            <a:lvl1pPr marL="0" indent="0">
              <a:buNone/>
              <a:defRPr b="1">
                <a:solidFill>
                  <a:srgbClr val="1353A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220F18-50F7-484F-8DB5-59A029721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79B1-94F2-44A5-8271-BE7A17D6686D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871382" y="363024"/>
            <a:ext cx="893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96EA66-39FF-400E-8B68-1A5BF2B1CD2B}"/>
              </a:ext>
            </a:extLst>
          </p:cNvPr>
          <p:cNvPicPr>
            <a:picLocks noChangeAspect="1"/>
          </p:cNvPicPr>
          <p:nvPr userDrawn="1"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42" y="52287"/>
            <a:ext cx="1042008" cy="10420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E879E3-A9D8-4C0C-8651-90F20FDA68E5}"/>
              </a:ext>
            </a:extLst>
          </p:cNvPr>
          <p:cNvPicPr>
            <a:picLocks noChangeAspect="1"/>
          </p:cNvPicPr>
          <p:nvPr userDrawn="1"/>
        </p:nvPicPr>
        <p:blipFill>
          <a:blip r:embed="rId72"/>
          <a:stretch>
            <a:fillRect/>
          </a:stretch>
        </p:blipFill>
        <p:spPr>
          <a:xfrm>
            <a:off x="38141" y="34046"/>
            <a:ext cx="1131352" cy="11005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ECDC7C-85EE-4943-B875-9F9AECD4C04D}"/>
              </a:ext>
            </a:extLst>
          </p:cNvPr>
          <p:cNvPicPr>
            <a:picLocks noChangeAspect="1"/>
          </p:cNvPicPr>
          <p:nvPr userDrawn="1"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722" r:id="rId8"/>
    <p:sldLayoutId id="2147483661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696" r:id="rId43"/>
    <p:sldLayoutId id="2147483697" r:id="rId44"/>
    <p:sldLayoutId id="2147483698" r:id="rId45"/>
    <p:sldLayoutId id="2147483699" r:id="rId46"/>
    <p:sldLayoutId id="2147483700" r:id="rId47"/>
    <p:sldLayoutId id="2147483701" r:id="rId48"/>
    <p:sldLayoutId id="2147483702" r:id="rId49"/>
    <p:sldLayoutId id="2147483703" r:id="rId50"/>
    <p:sldLayoutId id="2147483704" r:id="rId51"/>
    <p:sldLayoutId id="2147483705" r:id="rId52"/>
    <p:sldLayoutId id="2147483706" r:id="rId53"/>
    <p:sldLayoutId id="2147483707" r:id="rId54"/>
    <p:sldLayoutId id="2147483708" r:id="rId55"/>
    <p:sldLayoutId id="2147483709" r:id="rId56"/>
    <p:sldLayoutId id="2147483710" r:id="rId57"/>
    <p:sldLayoutId id="2147483711" r:id="rId58"/>
    <p:sldLayoutId id="2147483712" r:id="rId59"/>
    <p:sldLayoutId id="2147483713" r:id="rId60"/>
    <p:sldLayoutId id="2147483714" r:id="rId61"/>
    <p:sldLayoutId id="2147483715" r:id="rId62"/>
    <p:sldLayoutId id="2147483716" r:id="rId63"/>
    <p:sldLayoutId id="2147483717" r:id="rId64"/>
    <p:sldLayoutId id="2147483718" r:id="rId65"/>
    <p:sldLayoutId id="2147483719" r:id="rId66"/>
    <p:sldLayoutId id="2147483720" r:id="rId67"/>
    <p:sldLayoutId id="2147483721" r:id="rId6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tangpai.com/#/m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maven/maven-manage-dependencie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mvnrepository.com/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www.baidu.com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hyperlink" Target="http://localhost:8080/hello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hyperlink" Target="http://localhost:8080/hello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localhost:8080/hello" TargetMode="Externa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6F823D-9400-4C18-9D26-531D7FB8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93" y="250169"/>
            <a:ext cx="8974349" cy="74278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kern="1500" spc="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细倩简体"/>
              </a:rPr>
              <a:t>      </a:t>
            </a:r>
            <a:r>
              <a:rPr lang="en-US" altLang="zh-CN" b="1" kern="1500" spc="200" dirty="0" err="1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细倩简体"/>
              </a:rPr>
              <a:t>JavaEE</a:t>
            </a:r>
            <a:r>
              <a:rPr lang="en-US" altLang="zh-CN" b="1" kern="1500" spc="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细倩简体"/>
              </a:rPr>
              <a:t> </a:t>
            </a:r>
            <a:r>
              <a:rPr lang="zh-CN" altLang="en-US" b="1" kern="1500" spc="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细倩简体"/>
              </a:rPr>
              <a:t>框架技术</a:t>
            </a:r>
            <a:endParaRPr lang="zh-CN" altLang="en-US" kern="1500" spc="2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759AAB1A-F7D5-48F8-8D0D-3350FBDDE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430" y="5052297"/>
            <a:ext cx="9144000" cy="12769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任课教师：肖建明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理工学院计算机科学与工程教研室</a:t>
            </a:r>
          </a:p>
        </p:txBody>
      </p:sp>
      <p:pic>
        <p:nvPicPr>
          <p:cNvPr id="3" name="图片 2">
            <a:hlinkClick r:id="rId3"/>
            <a:extLst>
              <a:ext uri="{FF2B5EF4-FFF2-40B4-BE49-F238E27FC236}">
                <a16:creationId xmlns:a16="http://schemas.microsoft.com/office/drawing/2014/main" id="{301B2F5A-190F-46BE-8622-D7D1DAE09C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0" y="1556412"/>
            <a:ext cx="2361645" cy="320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7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0" name="TextBox 61"/>
          <p:cNvSpPr>
            <a:spLocks noChangeArrowheads="1"/>
          </p:cNvSpPr>
          <p:nvPr/>
        </p:nvSpPr>
        <p:spPr bwMode="auto">
          <a:xfrm>
            <a:off x="3108325" y="3546475"/>
            <a:ext cx="61849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浪漫雅圆"/>
              </a:rPr>
              <a:t>JDK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1.8.0_201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（及以上版本）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Apache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3.3.0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以上版本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浪漫雅圆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IntelliJ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Ultimate</a:t>
            </a:r>
            <a:r>
              <a:rPr lang="zh-CN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旗舰版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浪漫雅圆"/>
            </a:endParaRPr>
          </a:p>
        </p:txBody>
      </p:sp>
      <p:grpSp>
        <p:nvGrpSpPr>
          <p:cNvPr id="21511" name="矩形 13"/>
          <p:cNvGrpSpPr>
            <a:grpSpLocks/>
          </p:cNvGrpSpPr>
          <p:nvPr/>
        </p:nvGrpSpPr>
        <p:grpSpPr bwMode="auto">
          <a:xfrm>
            <a:off x="1412875" y="1359662"/>
            <a:ext cx="9144000" cy="812800"/>
            <a:chOff x="0" y="600"/>
            <a:chExt cx="5760" cy="512"/>
          </a:xfrm>
        </p:grpSpPr>
        <p:pic>
          <p:nvPicPr>
            <p:cNvPr id="21516" name="矩形 1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7" name="Text Box 3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21512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9" y="1262824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矩形 20"/>
          <p:cNvSpPr>
            <a:spLocks noChangeArrowheads="1"/>
          </p:cNvSpPr>
          <p:nvPr/>
        </p:nvSpPr>
        <p:spPr bwMode="auto">
          <a:xfrm>
            <a:off x="3328989" y="1567625"/>
            <a:ext cx="2249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环境准备</a:t>
            </a:r>
            <a:endParaRPr lang="en-US" altLang="zh-CN" sz="2400" b="1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4" name="矩形 13"/>
          <p:cNvSpPr>
            <a:spLocks noChangeArrowheads="1"/>
          </p:cNvSpPr>
          <p:nvPr/>
        </p:nvSpPr>
        <p:spPr bwMode="auto">
          <a:xfrm>
            <a:off x="3108325" y="2640014"/>
            <a:ext cx="3570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保证安装好的软件如下：</a:t>
            </a:r>
            <a:endParaRPr lang="en-US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20214" y="2653841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1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2534" name="图片 34" descr="图片包含 屏幕截图&#10;&#10;描述已自动生成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6" y="2672596"/>
            <a:ext cx="5884863" cy="36718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535" name="矩形 11"/>
          <p:cNvGrpSpPr>
            <a:grpSpLocks/>
          </p:cNvGrpSpPr>
          <p:nvPr/>
        </p:nvGrpSpPr>
        <p:grpSpPr bwMode="auto">
          <a:xfrm>
            <a:off x="1524000" y="1505782"/>
            <a:ext cx="9144000" cy="812800"/>
            <a:chOff x="-96" y="656"/>
            <a:chExt cx="5760" cy="512"/>
          </a:xfrm>
        </p:grpSpPr>
        <p:pic>
          <p:nvPicPr>
            <p:cNvPr id="22538" name="矩形 1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6" y="656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9" name="Text Box 7"/>
            <p:cNvSpPr txBox="1">
              <a:spLocks noChangeArrowheads="1"/>
            </p:cNvSpPr>
            <p:nvPr/>
          </p:nvSpPr>
          <p:spPr bwMode="auto">
            <a:xfrm>
              <a:off x="-96" y="668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22536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9" y="1413707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矩形 13"/>
          <p:cNvSpPr>
            <a:spLocks noChangeArrowheads="1"/>
          </p:cNvSpPr>
          <p:nvPr/>
        </p:nvSpPr>
        <p:spPr bwMode="auto">
          <a:xfrm>
            <a:off x="3155950" y="1686758"/>
            <a:ext cx="2481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欢迎页</a:t>
            </a:r>
            <a:endParaRPr lang="en-US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grpSp>
        <p:nvGrpSpPr>
          <p:cNvPr id="23555" name="矩形 37"/>
          <p:cNvGrpSpPr>
            <a:grpSpLocks/>
          </p:cNvGrpSpPr>
          <p:nvPr/>
        </p:nvGrpSpPr>
        <p:grpSpPr bwMode="auto">
          <a:xfrm>
            <a:off x="1141413" y="1226340"/>
            <a:ext cx="9144001" cy="787400"/>
            <a:chOff x="-112" y="672"/>
            <a:chExt cx="5760" cy="496"/>
          </a:xfrm>
        </p:grpSpPr>
        <p:pic>
          <p:nvPicPr>
            <p:cNvPr id="23565" name="矩形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6" name="Text Box 5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23556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05690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矩形 39"/>
          <p:cNvSpPr>
            <a:spLocks noChangeArrowheads="1"/>
          </p:cNvSpPr>
          <p:nvPr/>
        </p:nvSpPr>
        <p:spPr bwMode="auto">
          <a:xfrm>
            <a:off x="3228975" y="1350166"/>
            <a:ext cx="2770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8" name="矩形 26"/>
          <p:cNvSpPr>
            <a:spLocks noChangeArrowheads="1"/>
          </p:cNvSpPr>
          <p:nvPr/>
        </p:nvSpPr>
        <p:spPr bwMode="auto">
          <a:xfrm>
            <a:off x="1504951" y="2221911"/>
            <a:ext cx="10057509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）单击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【Configure】→【Project Defaults</a:t>
            </a:r>
            <a:r>
              <a:rPr lang="zh-CN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】→【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Settings</a:t>
            </a:r>
            <a:r>
              <a:rPr lang="zh-CN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进入设置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9" name="图片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6764" y="3010691"/>
            <a:ext cx="4643437" cy="3406775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图片 2"/>
          <p:cNvPicPr>
            <a:picLocks noChangeAspect="1"/>
          </p:cNvPicPr>
          <p:nvPr/>
        </p:nvPicPr>
        <p:blipFill rotWithShape="1">
          <a:blip r:embed="rId5"/>
          <a:srcRect r="43308"/>
          <a:stretch/>
        </p:blipFill>
        <p:spPr bwMode="auto">
          <a:xfrm>
            <a:off x="6032501" y="3402802"/>
            <a:ext cx="1870075" cy="237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5326064" y="6155528"/>
            <a:ext cx="706437" cy="220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562" name="肘形连接符 10"/>
          <p:cNvCxnSpPr>
            <a:cxnSpLocks noChangeShapeType="1"/>
            <a:endCxn id="23560" idx="1"/>
          </p:cNvCxnSpPr>
          <p:nvPr/>
        </p:nvCxnSpPr>
        <p:spPr bwMode="auto">
          <a:xfrm rot="5400000" flipH="1" flipV="1">
            <a:off x="5101432" y="5238747"/>
            <a:ext cx="1579563" cy="282575"/>
          </a:xfrm>
          <a:prstGeom prst="bentConnector2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3" name="直接箭头连接符 17"/>
          <p:cNvCxnSpPr>
            <a:cxnSpLocks noChangeShapeType="1"/>
          </p:cNvCxnSpPr>
          <p:nvPr/>
        </p:nvCxnSpPr>
        <p:spPr bwMode="auto">
          <a:xfrm>
            <a:off x="7902576" y="5393527"/>
            <a:ext cx="28257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85150" y="5268116"/>
            <a:ext cx="1868488" cy="769937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矩形 12"/>
          <p:cNvGrpSpPr>
            <a:grpSpLocks/>
          </p:cNvGrpSpPr>
          <p:nvPr/>
        </p:nvGrpSpPr>
        <p:grpSpPr bwMode="auto">
          <a:xfrm>
            <a:off x="1346200" y="1280550"/>
            <a:ext cx="9144000" cy="787400"/>
            <a:chOff x="-112" y="672"/>
            <a:chExt cx="5760" cy="496"/>
          </a:xfrm>
        </p:grpSpPr>
        <p:pic>
          <p:nvPicPr>
            <p:cNvPr id="24599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0" name="Text Box 7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24579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9" y="1159900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矩形 14"/>
          <p:cNvSpPr>
            <a:spLocks noChangeArrowheads="1"/>
          </p:cNvSpPr>
          <p:nvPr/>
        </p:nvSpPr>
        <p:spPr bwMode="auto">
          <a:xfrm>
            <a:off x="3251200" y="1445651"/>
            <a:ext cx="2770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1" name="矩形 26"/>
          <p:cNvSpPr>
            <a:spLocks noChangeArrowheads="1"/>
          </p:cNvSpPr>
          <p:nvPr/>
        </p:nvSpPr>
        <p:spPr bwMode="auto">
          <a:xfrm>
            <a:off x="2303464" y="2147325"/>
            <a:ext cx="7926387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）初始化</a:t>
            </a:r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2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pic>
        <p:nvPicPr>
          <p:cNvPr id="24583" name="图片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16164" y="2866463"/>
            <a:ext cx="5184775" cy="359251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6" name="图片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45050" y="3774512"/>
            <a:ext cx="5486400" cy="2401888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498726" y="2917263"/>
            <a:ext cx="2346325" cy="1744663"/>
            <a:chOff x="974435" y="2634601"/>
            <a:chExt cx="2346615" cy="1745312"/>
          </a:xfrm>
        </p:grpSpPr>
        <p:sp>
          <p:nvSpPr>
            <p:cNvPr id="24595" name="文本框 2"/>
            <p:cNvSpPr txBox="1">
              <a:spLocks noChangeArrowheads="1"/>
            </p:cNvSpPr>
            <p:nvPr/>
          </p:nvSpPr>
          <p:spPr bwMode="auto">
            <a:xfrm>
              <a:off x="974435" y="2634601"/>
              <a:ext cx="10890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/>
                <a:t>maven</a:t>
              </a:r>
              <a:endParaRPr lang="zh-CN" altLang="en-US" sz="1400"/>
            </a:p>
          </p:txBody>
        </p:sp>
        <p:grpSp>
          <p:nvGrpSpPr>
            <p:cNvPr id="24596" name="组合 1"/>
            <p:cNvGrpSpPr>
              <a:grpSpLocks/>
            </p:cNvGrpSpPr>
            <p:nvPr/>
          </p:nvGrpSpPr>
          <p:grpSpPr bwMode="auto">
            <a:xfrm>
              <a:off x="1016000" y="2689225"/>
              <a:ext cx="2305050" cy="1690688"/>
              <a:chOff x="1016000" y="2689225"/>
              <a:chExt cx="2305050" cy="169068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15715" y="2688596"/>
                <a:ext cx="573159" cy="23503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598" name="肘形连接符 5"/>
              <p:cNvCxnSpPr>
                <a:cxnSpLocks noChangeShapeType="1"/>
              </p:cNvCxnSpPr>
              <p:nvPr/>
            </p:nvCxnSpPr>
            <p:spPr bwMode="auto">
              <a:xfrm>
                <a:off x="1589088" y="2801938"/>
                <a:ext cx="1731962" cy="1577975"/>
              </a:xfrm>
              <a:prstGeom prst="bentConnector3">
                <a:avLst>
                  <a:gd name="adj1" fmla="val 50000"/>
                </a:avLst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8940801" y="4593662"/>
            <a:ext cx="1254125" cy="382588"/>
            <a:chOff x="7416367" y="4312404"/>
            <a:chExt cx="1254125" cy="381466"/>
          </a:xfrm>
        </p:grpSpPr>
        <p:sp>
          <p:nvSpPr>
            <p:cNvPr id="5" name="圆角矩形标注 4"/>
            <p:cNvSpPr/>
            <p:nvPr/>
          </p:nvSpPr>
          <p:spPr>
            <a:xfrm>
              <a:off x="7416367" y="4312404"/>
              <a:ext cx="1254125" cy="381466"/>
            </a:xfrm>
            <a:prstGeom prst="wedgeRoundRectCallout">
              <a:avLst>
                <a:gd name="adj1" fmla="val -28566"/>
                <a:gd name="adj2" fmla="val 75657"/>
                <a:gd name="adj3" fmla="val 16667"/>
              </a:avLst>
            </a:prstGeom>
            <a:solidFill>
              <a:srgbClr val="0070C0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sp>
          <p:nvSpPr>
            <p:cNvPr id="24594" name="文本框 5"/>
            <p:cNvSpPr txBox="1">
              <a:spLocks noChangeArrowheads="1"/>
            </p:cNvSpPr>
            <p:nvPr/>
          </p:nvSpPr>
          <p:spPr bwMode="auto">
            <a:xfrm>
              <a:off x="7448117" y="4350392"/>
              <a:ext cx="1190625" cy="276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1200" b="1">
                  <a:solidFill>
                    <a:schemeClr val="bg1"/>
                  </a:solidFill>
                  <a:latin typeface="宋体" pitchFamily="2" charset="-122"/>
                </a:rPr>
                <a:t>maven</a:t>
              </a:r>
              <a:r>
                <a:rPr kumimoji="1" lang="zh-CN" altLang="en-US" sz="1200" b="1">
                  <a:solidFill>
                    <a:schemeClr val="bg1"/>
                  </a:solidFill>
                  <a:latin typeface="宋体" pitchFamily="2" charset="-122"/>
                </a:rPr>
                <a:t>安装目录</a:t>
              </a: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230938" y="5439800"/>
            <a:ext cx="1477962" cy="381000"/>
            <a:chOff x="4707372" y="5157986"/>
            <a:chExt cx="1476809" cy="381466"/>
          </a:xfrm>
        </p:grpSpPr>
        <p:sp>
          <p:nvSpPr>
            <p:cNvPr id="24" name="圆角矩形标注 23"/>
            <p:cNvSpPr/>
            <p:nvPr/>
          </p:nvSpPr>
          <p:spPr>
            <a:xfrm>
              <a:off x="4707372" y="5157986"/>
              <a:ext cx="1410186" cy="381466"/>
            </a:xfrm>
            <a:prstGeom prst="wedgeRoundRectCallout">
              <a:avLst>
                <a:gd name="adj1" fmla="val 55894"/>
                <a:gd name="adj2" fmla="val -11509"/>
                <a:gd name="adj3" fmla="val 16667"/>
              </a:avLst>
            </a:prstGeom>
            <a:solidFill>
              <a:srgbClr val="0070C0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sp>
          <p:nvSpPr>
            <p:cNvPr id="24592" name="文本框 24"/>
            <p:cNvSpPr txBox="1">
              <a:spLocks noChangeArrowheads="1"/>
            </p:cNvSpPr>
            <p:nvPr/>
          </p:nvSpPr>
          <p:spPr bwMode="auto">
            <a:xfrm>
              <a:off x="4742270" y="5196133"/>
              <a:ext cx="1441911" cy="27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1200" b="1">
                  <a:solidFill>
                    <a:schemeClr val="bg1"/>
                  </a:solidFill>
                  <a:latin typeface="宋体" pitchFamily="2" charset="-122"/>
                </a:rPr>
                <a:t>setting.xml</a:t>
              </a:r>
              <a:r>
                <a:rPr kumimoji="1" lang="zh-CN" altLang="en-US" sz="1200" b="1">
                  <a:solidFill>
                    <a:schemeClr val="bg1"/>
                  </a:solidFill>
                  <a:latin typeface="宋体" pitchFamily="2" charset="-122"/>
                </a:rPr>
                <a:t>目录</a:t>
              </a: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9072564" y="5528700"/>
            <a:ext cx="1411287" cy="381000"/>
            <a:chOff x="7549141" y="5246721"/>
            <a:chExt cx="1410709" cy="381466"/>
          </a:xfrm>
        </p:grpSpPr>
        <p:sp>
          <p:nvSpPr>
            <p:cNvPr id="26" name="圆角矩形标注 25"/>
            <p:cNvSpPr/>
            <p:nvPr/>
          </p:nvSpPr>
          <p:spPr>
            <a:xfrm>
              <a:off x="7549141" y="5246721"/>
              <a:ext cx="1410709" cy="381466"/>
            </a:xfrm>
            <a:prstGeom prst="wedgeRoundRectCallout">
              <a:avLst>
                <a:gd name="adj1" fmla="val -57048"/>
                <a:gd name="adj2" fmla="val 6650"/>
                <a:gd name="adj3" fmla="val 16667"/>
              </a:avLst>
            </a:prstGeom>
            <a:solidFill>
              <a:srgbClr val="0070C0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sp>
          <p:nvSpPr>
            <p:cNvPr id="24590" name="文本框 26"/>
            <p:cNvSpPr txBox="1">
              <a:spLocks noChangeArrowheads="1"/>
            </p:cNvSpPr>
            <p:nvPr/>
          </p:nvSpPr>
          <p:spPr bwMode="auto">
            <a:xfrm>
              <a:off x="7639591" y="5299172"/>
              <a:ext cx="1309152" cy="27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1200" b="1">
                  <a:solidFill>
                    <a:schemeClr val="bg1"/>
                  </a:solidFill>
                  <a:latin typeface="宋体" pitchFamily="2" charset="-122"/>
                </a:rPr>
                <a:t>maven</a:t>
              </a:r>
              <a:r>
                <a:rPr kumimoji="1" lang="zh-CN" altLang="en-US" sz="1200" b="1">
                  <a:solidFill>
                    <a:schemeClr val="bg1"/>
                  </a:solidFill>
                  <a:latin typeface="宋体" pitchFamily="2" charset="-122"/>
                </a:rPr>
                <a:t>仓库位置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grpSp>
        <p:nvGrpSpPr>
          <p:cNvPr id="25603" name="矩形 37"/>
          <p:cNvGrpSpPr>
            <a:grpSpLocks/>
          </p:cNvGrpSpPr>
          <p:nvPr/>
        </p:nvGrpSpPr>
        <p:grpSpPr bwMode="auto">
          <a:xfrm>
            <a:off x="1128713" y="1290682"/>
            <a:ext cx="9144001" cy="787400"/>
            <a:chOff x="-112" y="672"/>
            <a:chExt cx="5760" cy="496"/>
          </a:xfrm>
        </p:grpSpPr>
        <p:pic>
          <p:nvPicPr>
            <p:cNvPr id="25613" name="矩形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4" name="Text Box 5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25604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1179193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矩形 39"/>
          <p:cNvSpPr>
            <a:spLocks noChangeArrowheads="1"/>
          </p:cNvSpPr>
          <p:nvPr/>
        </p:nvSpPr>
        <p:spPr bwMode="auto">
          <a:xfrm>
            <a:off x="3167063" y="1466895"/>
            <a:ext cx="2324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6" name="矩形 26"/>
          <p:cNvSpPr>
            <a:spLocks noChangeArrowheads="1"/>
          </p:cNvSpPr>
          <p:nvPr/>
        </p:nvSpPr>
        <p:spPr bwMode="auto">
          <a:xfrm>
            <a:off x="1462087" y="2127295"/>
            <a:ext cx="9445626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Configure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】→【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Project Defaults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】→【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Project Structure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设置页</a:t>
            </a:r>
            <a:endParaRPr lang="en-US" altLang="zh-CN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0264" y="3025821"/>
            <a:ext cx="4643437" cy="3406775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2"/>
          <p:cNvPicPr>
            <a:picLocks noChangeAspect="1"/>
          </p:cNvPicPr>
          <p:nvPr/>
        </p:nvPicPr>
        <p:blipFill rotWithShape="1">
          <a:blip r:embed="rId5"/>
          <a:srcRect r="43308"/>
          <a:stretch/>
        </p:blipFill>
        <p:spPr bwMode="auto">
          <a:xfrm>
            <a:off x="6096001" y="3417932"/>
            <a:ext cx="1870075" cy="237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5389564" y="6170658"/>
            <a:ext cx="706437" cy="220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5610" name="肘形连接符 10"/>
          <p:cNvCxnSpPr>
            <a:cxnSpLocks noChangeShapeType="1"/>
            <a:endCxn id="14" idx="1"/>
          </p:cNvCxnSpPr>
          <p:nvPr/>
        </p:nvCxnSpPr>
        <p:spPr bwMode="auto">
          <a:xfrm rot="5400000" flipH="1" flipV="1">
            <a:off x="5164932" y="5253877"/>
            <a:ext cx="1579563" cy="282575"/>
          </a:xfrm>
          <a:prstGeom prst="bentConnector2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1" name="直接箭头连接符 17"/>
          <p:cNvCxnSpPr>
            <a:cxnSpLocks noChangeShapeType="1"/>
          </p:cNvCxnSpPr>
          <p:nvPr/>
        </p:nvCxnSpPr>
        <p:spPr bwMode="auto">
          <a:xfrm flipV="1">
            <a:off x="7886700" y="5408657"/>
            <a:ext cx="361950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48650" y="4975271"/>
            <a:ext cx="2165350" cy="866775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矩形 12"/>
          <p:cNvGrpSpPr>
            <a:grpSpLocks/>
          </p:cNvGrpSpPr>
          <p:nvPr/>
        </p:nvGrpSpPr>
        <p:grpSpPr bwMode="auto">
          <a:xfrm>
            <a:off x="1360488" y="1263460"/>
            <a:ext cx="9144001" cy="787400"/>
            <a:chOff x="-112" y="672"/>
            <a:chExt cx="5760" cy="496"/>
          </a:xfrm>
        </p:grpSpPr>
        <p:pic>
          <p:nvPicPr>
            <p:cNvPr id="26633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4" name="Text Box 7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26627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1142810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14"/>
          <p:cNvSpPr>
            <a:spLocks noChangeArrowheads="1"/>
          </p:cNvSpPr>
          <p:nvPr/>
        </p:nvSpPr>
        <p:spPr bwMode="auto">
          <a:xfrm>
            <a:off x="3265488" y="1444435"/>
            <a:ext cx="2324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9" name="矩形 26"/>
          <p:cNvSpPr>
            <a:spLocks noChangeArrowheads="1"/>
          </p:cNvSpPr>
          <p:nvPr/>
        </p:nvSpPr>
        <p:spPr bwMode="auto">
          <a:xfrm>
            <a:off x="2336801" y="2147698"/>
            <a:ext cx="7927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在界面左侧选择【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Project Settings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】→【</a:t>
            </a:r>
            <a:r>
              <a:rPr lang="en-US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Project</a:t>
            </a:r>
            <a:r>
              <a:rPr lang="zh-CN" altLang="zh-CN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】选项</a:t>
            </a:r>
            <a:endParaRPr lang="en-US" altLang="zh-CN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30" name="标题 1"/>
          <p:cNvSpPr>
            <a:spLocks noChangeArrowheads="1"/>
          </p:cNvSpPr>
          <p:nvPr/>
        </p:nvSpPr>
        <p:spPr bwMode="auto">
          <a:xfrm>
            <a:off x="2501900" y="200026"/>
            <a:ext cx="5183188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pic>
        <p:nvPicPr>
          <p:cNvPr id="26631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1900" y="3014473"/>
            <a:ext cx="7188200" cy="3325813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7494588" y="3387536"/>
            <a:ext cx="1663700" cy="612775"/>
          </a:xfrm>
          <a:prstGeom prst="wedgeRoundRectCallout">
            <a:avLst>
              <a:gd name="adj1" fmla="val -67031"/>
              <a:gd name="adj2" fmla="val 20159"/>
              <a:gd name="adj3" fmla="val 16667"/>
            </a:avLst>
          </a:prstGeom>
          <a:solidFill>
            <a:srgbClr val="0070C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JDK</a:t>
            </a:r>
            <a:r>
              <a:rPr lang="zh-CN" altLang="en-US" sz="1600" b="1" dirty="0">
                <a:solidFill>
                  <a:schemeClr val="bg1"/>
                </a:solidFill>
              </a:rPr>
              <a:t>安装路径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ChangeArrowheads="1"/>
          </p:cNvSpPr>
          <p:nvPr/>
        </p:nvSpPr>
        <p:spPr bwMode="auto">
          <a:xfrm>
            <a:off x="2606936" y="200026"/>
            <a:ext cx="507815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7654" name="矩形 12"/>
          <p:cNvGrpSpPr>
            <a:grpSpLocks/>
          </p:cNvGrpSpPr>
          <p:nvPr/>
        </p:nvGrpSpPr>
        <p:grpSpPr bwMode="auto">
          <a:xfrm>
            <a:off x="1360488" y="1494196"/>
            <a:ext cx="9144001" cy="787400"/>
            <a:chOff x="-112" y="672"/>
            <a:chExt cx="5760" cy="496"/>
          </a:xfrm>
        </p:grpSpPr>
        <p:pic>
          <p:nvPicPr>
            <p:cNvPr id="27667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8" name="Text Box 7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27655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1" y="1362433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矩形 14"/>
          <p:cNvSpPr>
            <a:spLocks noChangeArrowheads="1"/>
          </p:cNvSpPr>
          <p:nvPr/>
        </p:nvSpPr>
        <p:spPr bwMode="auto">
          <a:xfrm>
            <a:off x="3257551" y="1692634"/>
            <a:ext cx="3267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Boot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2400" b="1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676526" y="3329347"/>
            <a:ext cx="7350125" cy="884237"/>
            <a:chOff x="1111250" y="1358901"/>
            <a:chExt cx="7350127" cy="884252"/>
          </a:xfrm>
        </p:grpSpPr>
        <p:sp>
          <p:nvSpPr>
            <p:cNvPr id="27664" name="TextBox 5"/>
            <p:cNvSpPr txBox="1">
              <a:spLocks noChangeArrowheads="1"/>
            </p:cNvSpPr>
            <p:nvPr/>
          </p:nvSpPr>
          <p:spPr bwMode="auto">
            <a:xfrm>
              <a:off x="1270400" y="1593692"/>
              <a:ext cx="835941" cy="41466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方式一</a:t>
              </a:r>
            </a:p>
          </p:txBody>
        </p:sp>
        <p:sp>
          <p:nvSpPr>
            <p:cNvPr id="27665" name="矩形 14"/>
            <p:cNvSpPr>
              <a:spLocks noChangeArrowheads="1"/>
            </p:cNvSpPr>
            <p:nvPr/>
          </p:nvSpPr>
          <p:spPr bwMode="auto">
            <a:xfrm>
              <a:off x="2265491" y="1519635"/>
              <a:ext cx="5746578" cy="488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0" rIns="90000" bIns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24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Maven</a:t>
              </a:r>
              <a:r>
                <a:rPr lang="zh-CN" altLang="en-US"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en-US" altLang="zh-CN"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Spring</a:t>
              </a:r>
              <a:r>
                <a:rPr lang="zh-CN" altLang="en-US"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Boot</a:t>
              </a:r>
              <a:r>
                <a:rPr lang="zh-CN" altLang="en-US"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  <a:endPara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5"/>
            <p:cNvSpPr/>
            <p:nvPr/>
          </p:nvSpPr>
          <p:spPr bwMode="auto">
            <a:xfrm rot="5400000" flipV="1">
              <a:off x="4344188" y="-1874036"/>
              <a:ext cx="884252" cy="7350127"/>
            </a:xfrm>
            <a:custGeom>
              <a:avLst/>
              <a:gdLst>
                <a:gd name="T0" fmla="*/ 1159 w 3579"/>
                <a:gd name="T1" fmla="*/ 0 h 1992"/>
                <a:gd name="T2" fmla="*/ 0 w 3579"/>
                <a:gd name="T3" fmla="*/ 0 h 1992"/>
                <a:gd name="T4" fmla="*/ 0 w 3579"/>
                <a:gd name="T5" fmla="*/ 1992 h 1992"/>
                <a:gd name="T6" fmla="*/ 3579 w 3579"/>
                <a:gd name="T7" fmla="*/ 1992 h 1992"/>
                <a:gd name="T8" fmla="*/ 3579 w 3579"/>
                <a:gd name="T9" fmla="*/ 0 h 1992"/>
                <a:gd name="T10" fmla="*/ 2420 w 3579"/>
                <a:gd name="T11" fmla="*/ 0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79" h="1992">
                  <a:moveTo>
                    <a:pt x="1159" y="0"/>
                  </a:moveTo>
                  <a:lnTo>
                    <a:pt x="0" y="0"/>
                  </a:lnTo>
                  <a:lnTo>
                    <a:pt x="0" y="1992"/>
                  </a:lnTo>
                  <a:lnTo>
                    <a:pt x="3579" y="1992"/>
                  </a:lnTo>
                  <a:lnTo>
                    <a:pt x="3579" y="0"/>
                  </a:lnTo>
                  <a:lnTo>
                    <a:pt x="2420" y="0"/>
                  </a:lnTo>
                </a:path>
              </a:pathLst>
            </a:custGeom>
            <a:noFill/>
            <a:ln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676526" y="4554897"/>
            <a:ext cx="7350125" cy="884237"/>
            <a:chOff x="1111250" y="2584451"/>
            <a:chExt cx="7350127" cy="884252"/>
          </a:xfrm>
        </p:grpSpPr>
        <p:sp>
          <p:nvSpPr>
            <p:cNvPr id="27661" name="矩形 17"/>
            <p:cNvSpPr>
              <a:spLocks noChangeArrowheads="1"/>
            </p:cNvSpPr>
            <p:nvPr/>
          </p:nvSpPr>
          <p:spPr bwMode="auto">
            <a:xfrm>
              <a:off x="2283762" y="2731467"/>
              <a:ext cx="6116902" cy="488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24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Spring</a:t>
              </a:r>
              <a:r>
                <a:rPr lang="zh-CN" altLang="en-US" sz="24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4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Initializr</a:t>
              </a:r>
              <a:r>
                <a:rPr lang="zh-CN" altLang="en-US"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en-US" altLang="zh-CN"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SpringBoot</a:t>
              </a:r>
              <a:r>
                <a:rPr lang="zh-CN" altLang="en-US" sz="24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</a:p>
          </p:txBody>
        </p:sp>
        <p:sp>
          <p:nvSpPr>
            <p:cNvPr id="27662" name="TextBox 11"/>
            <p:cNvSpPr txBox="1">
              <a:spLocks noChangeArrowheads="1"/>
            </p:cNvSpPr>
            <p:nvPr/>
          </p:nvSpPr>
          <p:spPr bwMode="auto">
            <a:xfrm>
              <a:off x="1262433" y="2830347"/>
              <a:ext cx="835941" cy="431441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方式二</a:t>
              </a:r>
            </a:p>
          </p:txBody>
        </p:sp>
        <p:sp>
          <p:nvSpPr>
            <p:cNvPr id="20" name="Freeform 5"/>
            <p:cNvSpPr/>
            <p:nvPr/>
          </p:nvSpPr>
          <p:spPr bwMode="auto">
            <a:xfrm rot="5400000">
              <a:off x="4344188" y="-648487"/>
              <a:ext cx="884252" cy="7350127"/>
            </a:xfrm>
            <a:custGeom>
              <a:avLst/>
              <a:gdLst>
                <a:gd name="T0" fmla="*/ 1159 w 3579"/>
                <a:gd name="T1" fmla="*/ 0 h 1992"/>
                <a:gd name="T2" fmla="*/ 0 w 3579"/>
                <a:gd name="T3" fmla="*/ 0 h 1992"/>
                <a:gd name="T4" fmla="*/ 0 w 3579"/>
                <a:gd name="T5" fmla="*/ 1992 h 1992"/>
                <a:gd name="T6" fmla="*/ 3579 w 3579"/>
                <a:gd name="T7" fmla="*/ 1992 h 1992"/>
                <a:gd name="T8" fmla="*/ 3579 w 3579"/>
                <a:gd name="T9" fmla="*/ 0 h 1992"/>
                <a:gd name="T10" fmla="*/ 2420 w 3579"/>
                <a:gd name="T11" fmla="*/ 0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79" h="1992">
                  <a:moveTo>
                    <a:pt x="1159" y="0"/>
                  </a:moveTo>
                  <a:lnTo>
                    <a:pt x="0" y="0"/>
                  </a:lnTo>
                  <a:lnTo>
                    <a:pt x="0" y="1992"/>
                  </a:lnTo>
                  <a:lnTo>
                    <a:pt x="3579" y="1992"/>
                  </a:lnTo>
                  <a:lnTo>
                    <a:pt x="3579" y="0"/>
                  </a:lnTo>
                  <a:lnTo>
                    <a:pt x="2420" y="0"/>
                  </a:lnTo>
                </a:path>
              </a:pathLst>
            </a:custGeom>
            <a:noFill/>
            <a:ln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659" name="矩形 10"/>
          <p:cNvSpPr>
            <a:spLocks noChangeArrowheads="1"/>
          </p:cNvSpPr>
          <p:nvPr/>
        </p:nvSpPr>
        <p:spPr bwMode="auto">
          <a:xfrm>
            <a:off x="3092451" y="2661009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两种方式：</a:t>
            </a:r>
            <a:endParaRPr lang="en-US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92065" y="2631172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23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4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40000" decel="6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435551" y="242808"/>
            <a:ext cx="6510338" cy="6524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工具及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工程介绍</a:t>
            </a:r>
            <a:endParaRPr lang="zh-CN" altLang="zh-CN" sz="2400" b="1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81200" y="1449338"/>
            <a:ext cx="7643192" cy="716642"/>
            <a:chOff x="0" y="36763"/>
            <a:chExt cx="8229600" cy="9810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" name="圆角矩形 5"/>
            <p:cNvSpPr/>
            <p:nvPr/>
          </p:nvSpPr>
          <p:spPr>
            <a:xfrm>
              <a:off x="0" y="36763"/>
              <a:ext cx="8229600" cy="98104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47891" y="84654"/>
              <a:ext cx="8133818" cy="8852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b="1" dirty="0">
                  <a:solidFill>
                    <a:schemeClr val="bg2">
                      <a:lumMod val="25000"/>
                    </a:schemeClr>
                  </a:solidFill>
                </a:rPr>
                <a:t>什么是</a:t>
              </a:r>
              <a:r>
                <a:rPr lang="en-US" altLang="zh-CN" sz="3200" b="1" dirty="0">
                  <a:solidFill>
                    <a:schemeClr val="bg2">
                      <a:lumMod val="25000"/>
                    </a:schemeClr>
                  </a:solidFill>
                </a:rPr>
                <a:t>M</a:t>
              </a:r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</a:rPr>
                <a:t>aven?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36722" y="1419963"/>
            <a:ext cx="8229600" cy="4832039"/>
            <a:chOff x="0" y="1017808"/>
            <a:chExt cx="8229600" cy="4832039"/>
          </a:xfrm>
        </p:grpSpPr>
        <p:sp>
          <p:nvSpPr>
            <p:cNvPr id="9" name="矩形 8"/>
            <p:cNvSpPr/>
            <p:nvPr/>
          </p:nvSpPr>
          <p:spPr>
            <a:xfrm>
              <a:off x="0" y="1017808"/>
              <a:ext cx="8229600" cy="34713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矩形 9"/>
            <p:cNvSpPr/>
            <p:nvPr/>
          </p:nvSpPr>
          <p:spPr>
            <a:xfrm>
              <a:off x="0" y="1961415"/>
              <a:ext cx="8229600" cy="38884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261290" tIns="49530" rIns="277368" bIns="49530" numCol="1" spcCol="1270" anchor="t" anchorCtr="0">
              <a:noAutofit/>
            </a:bodyPr>
            <a:lstStyle/>
            <a:p>
              <a:pPr marL="285750" lvl="1" indent="-285750" defTabSz="13335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400" dirty="0"/>
                <a:t>Maven</a:t>
              </a:r>
              <a:r>
                <a:rPr lang="zh-CN" altLang="en-US" sz="2400" dirty="0"/>
                <a:t>是基于</a:t>
              </a:r>
              <a:r>
                <a:rPr lang="en-US" sz="2400" dirty="0"/>
                <a:t>POM</a:t>
              </a:r>
              <a:r>
                <a:rPr lang="zh-CN" altLang="en-US" sz="2400" dirty="0"/>
                <a:t>（工程对象模型），通过一小段描述来对项目的代码、报告、文件进行管理的工具，</a:t>
              </a:r>
              <a:r>
                <a:rPr lang="zh-CN" altLang="zh-CN" sz="2400" dirty="0"/>
                <a:t>它是使用</a:t>
              </a:r>
              <a:r>
                <a:rPr lang="en-US" altLang="zh-CN" sz="2400" dirty="0"/>
                <a:t>java</a:t>
              </a:r>
              <a:r>
                <a:rPr lang="zh-CN" altLang="zh-CN" sz="2400" dirty="0"/>
                <a:t>开发的</a:t>
              </a:r>
              <a:r>
                <a:rPr lang="zh-CN" altLang="en-US" sz="2400" dirty="0"/>
                <a:t>。</a:t>
              </a:r>
            </a:p>
            <a:p>
              <a:pPr marL="285750" lvl="1" indent="-285750" defTabSz="13335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FontTx/>
                <a:buChar char="••"/>
              </a:pPr>
              <a:r>
                <a:rPr lang="en-US" sz="2400" dirty="0"/>
                <a:t>Maven</a:t>
              </a:r>
              <a:r>
                <a:rPr lang="zh-CN" altLang="en-US" sz="2400" dirty="0"/>
                <a:t>是一个跨平台的项目管理工具，</a:t>
              </a:r>
              <a:r>
                <a:rPr lang="zh-CN" altLang="zh-CN" sz="2400" dirty="0"/>
                <a:t>也是一个项目构建工具，使用</a:t>
              </a:r>
              <a:r>
                <a:rPr lang="en-US" altLang="zh-CN" sz="2400" dirty="0"/>
                <a:t>maven</a:t>
              </a:r>
              <a:r>
                <a:rPr lang="zh-CN" altLang="zh-CN" sz="2400" dirty="0"/>
                <a:t>可以对项目进行快速简单的构建</a:t>
              </a:r>
              <a:r>
                <a:rPr lang="zh-CN" altLang="en-US" sz="2400" dirty="0"/>
                <a:t>。</a:t>
              </a:r>
              <a:endParaRPr lang="en-US" altLang="zh-CN" sz="2400" dirty="0"/>
            </a:p>
            <a:p>
              <a:pPr marL="285750" lvl="1" indent="-285750" defTabSz="1333500">
                <a:lnSpc>
                  <a:spcPct val="15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400" dirty="0"/>
                <a:t>Maven</a:t>
              </a:r>
              <a:r>
                <a:rPr lang="zh-CN" altLang="en-US" sz="2400" dirty="0"/>
                <a:t>主要有两大功能：管理依赖</a:t>
              </a:r>
              <a:r>
                <a:rPr lang="en-US" sz="2400" dirty="0"/>
                <a:t>(jar</a:t>
              </a:r>
              <a:r>
                <a:rPr lang="zh-CN" altLang="en-US" sz="2400" dirty="0"/>
                <a:t>包</a:t>
              </a:r>
              <a:r>
                <a:rPr lang="en-US" sz="2400" dirty="0"/>
                <a:t>)</a:t>
              </a:r>
              <a:r>
                <a:rPr lang="zh-CN" altLang="en-US" sz="2400" dirty="0"/>
                <a:t>、项目构建。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6789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75731" y="260426"/>
            <a:ext cx="6510338" cy="6524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工具及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工程介绍</a:t>
            </a:r>
            <a:endParaRPr lang="zh-CN" altLang="zh-CN" sz="2400" b="1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圆角矩形 4"/>
          <p:cNvSpPr/>
          <p:nvPr/>
        </p:nvSpPr>
        <p:spPr>
          <a:xfrm>
            <a:off x="2025679" y="1663786"/>
            <a:ext cx="7554235" cy="6466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981200" y="1693305"/>
            <a:ext cx="8229600" cy="34713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矩形 10"/>
          <p:cNvSpPr/>
          <p:nvPr/>
        </p:nvSpPr>
        <p:spPr>
          <a:xfrm>
            <a:off x="1981200" y="2310460"/>
            <a:ext cx="8229600" cy="3960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261290" tIns="49530" rIns="277368" bIns="49530" numCol="1" spcCol="1270" anchor="t" anchorCtr="0">
            <a:noAutofit/>
          </a:bodyPr>
          <a:lstStyle/>
          <a:p>
            <a:pPr marL="285750" lvl="1" indent="-285750" defTabSz="13335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Char char="••"/>
            </a:pPr>
            <a:r>
              <a:rPr lang="en-US" altLang="zh-CN" sz="2000" dirty="0"/>
              <a:t>Maven</a:t>
            </a:r>
            <a:r>
              <a:rPr lang="zh-CN" altLang="en-US" sz="2000" dirty="0"/>
              <a:t>坐标：</a:t>
            </a:r>
            <a:r>
              <a:rPr lang="en-US" altLang="zh-CN" sz="2000" dirty="0"/>
              <a:t> Maven</a:t>
            </a:r>
            <a:r>
              <a:rPr lang="zh-CN" altLang="en-US" sz="2000" dirty="0"/>
              <a:t>中坐标就是为了定位一个唯一确定的</a:t>
            </a:r>
            <a:r>
              <a:rPr lang="en-US" altLang="zh-CN" sz="2000" dirty="0"/>
              <a:t>jar</a:t>
            </a:r>
            <a:r>
              <a:rPr lang="zh-CN" altLang="en-US" sz="2000" dirty="0"/>
              <a:t>包。</a:t>
            </a:r>
            <a:endParaRPr lang="en-US" altLang="zh-CN" sz="2000" dirty="0"/>
          </a:p>
          <a:p>
            <a:pPr marL="285750" lvl="1" indent="-285750" defTabSz="13335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Char char="••"/>
            </a:pPr>
            <a:r>
              <a:rPr lang="en-US" altLang="zh-CN" sz="2000" dirty="0"/>
              <a:t>Maven</a:t>
            </a:r>
            <a:r>
              <a:rPr lang="zh-CN" altLang="en-US" sz="2000" dirty="0"/>
              <a:t>坐标主要由三部分组成</a:t>
            </a:r>
            <a:endParaRPr lang="en-US" altLang="zh-CN" sz="2000" dirty="0"/>
          </a:p>
          <a:p>
            <a:pPr marL="742950" lvl="2" indent="-285750" defTabSz="13335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altLang="zh-CN" sz="2000" dirty="0" err="1"/>
              <a:t>groupId</a:t>
            </a:r>
            <a:r>
              <a:rPr lang="zh-CN" altLang="en-US" sz="2000" dirty="0"/>
              <a:t>：定义当前</a:t>
            </a:r>
            <a:r>
              <a:rPr lang="en-US" altLang="zh-CN" sz="2000" dirty="0"/>
              <a:t>Maven</a:t>
            </a:r>
            <a:r>
              <a:rPr lang="zh-CN" altLang="en-US" sz="2000" dirty="0"/>
              <a:t>项目的组织名称</a:t>
            </a:r>
          </a:p>
          <a:p>
            <a:pPr marL="742950" lvl="2" indent="-285750" defTabSz="13335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altLang="zh-CN" sz="2000" dirty="0" err="1"/>
              <a:t>artifactId</a:t>
            </a:r>
            <a:r>
              <a:rPr lang="zh-CN" altLang="en-US" sz="2000" dirty="0"/>
              <a:t>：定义实际项目名称</a:t>
            </a:r>
          </a:p>
          <a:p>
            <a:pPr marL="742950" lvl="2" indent="-285750" defTabSz="13335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altLang="zh-CN" sz="2000" dirty="0"/>
              <a:t>version</a:t>
            </a:r>
            <a:r>
              <a:rPr lang="zh-CN" altLang="en-US" sz="2000" dirty="0"/>
              <a:t>：定义当前</a:t>
            </a:r>
            <a:r>
              <a:rPr lang="en-US" altLang="zh-CN" sz="2000" dirty="0"/>
              <a:t>Maven</a:t>
            </a:r>
            <a:r>
              <a:rPr lang="zh-CN" altLang="en-US" sz="2000" dirty="0"/>
              <a:t>项目的当前版本</a:t>
            </a:r>
            <a:r>
              <a:rPr lang="en-US" altLang="zh-CN" sz="2000" dirty="0"/>
              <a:t>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25678" y="1334984"/>
            <a:ext cx="7643192" cy="716642"/>
            <a:chOff x="0" y="36763"/>
            <a:chExt cx="8229600" cy="98104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" name="圆角矩形 9"/>
            <p:cNvSpPr/>
            <p:nvPr/>
          </p:nvSpPr>
          <p:spPr>
            <a:xfrm>
              <a:off x="0" y="36763"/>
              <a:ext cx="8229600" cy="98104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47891" y="84654"/>
              <a:ext cx="8133818" cy="8852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3200" b="1" dirty="0">
                  <a:solidFill>
                    <a:schemeClr val="bg2">
                      <a:lumMod val="25000"/>
                    </a:schemeClr>
                  </a:solidFill>
                </a:rPr>
                <a:t>Maven</a:t>
              </a:r>
              <a:r>
                <a:rPr lang="zh-CN" altLang="en-US" sz="3200" b="1" dirty="0">
                  <a:solidFill>
                    <a:schemeClr val="bg2">
                      <a:lumMod val="25000"/>
                    </a:schemeClr>
                  </a:solidFill>
                </a:rPr>
                <a:t>的核心概念</a:t>
              </a:r>
              <a:endParaRPr lang="zh-CN" altLang="zh-CN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8377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409914" y="217669"/>
            <a:ext cx="6510338" cy="6524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工具及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工程介绍</a:t>
            </a:r>
            <a:endParaRPr lang="zh-CN" altLang="zh-CN" sz="2400" b="1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1693305"/>
            <a:ext cx="8229600" cy="34713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矩形 10"/>
          <p:cNvSpPr/>
          <p:nvPr/>
        </p:nvSpPr>
        <p:spPr>
          <a:xfrm>
            <a:off x="1981199" y="2298601"/>
            <a:ext cx="822960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261290" tIns="49530" rIns="277368" bIns="49530" numCol="1" spcCol="1270" anchor="t" anchorCtr="0">
            <a:noAutofit/>
          </a:bodyPr>
          <a:lstStyle/>
          <a:p>
            <a:pPr marL="0" lvl="1" defTabSz="13335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zh-CN" sz="2400" dirty="0"/>
              <a:t>Maven </a:t>
            </a:r>
            <a:r>
              <a:rPr lang="zh-CN" altLang="en-US" sz="2400" dirty="0"/>
              <a:t>要求我们将项目内容按照规定的结构进行组织。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22" y="3339651"/>
            <a:ext cx="520627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025678" y="3339652"/>
            <a:ext cx="2702170" cy="28976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zh-CN" altLang="en-US" sz="2400" dirty="0"/>
              <a:t>右图是一个典型的</a:t>
            </a:r>
            <a:r>
              <a:rPr lang="en-US" altLang="zh-CN" sz="2400" dirty="0"/>
              <a:t>maven</a:t>
            </a:r>
            <a:r>
              <a:rPr lang="zh-CN" altLang="en-US" sz="2400" dirty="0"/>
              <a:t>工程的目录结构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10" name="圆角矩形 4"/>
          <p:cNvSpPr/>
          <p:nvPr/>
        </p:nvSpPr>
        <p:spPr>
          <a:xfrm>
            <a:off x="2070157" y="1369968"/>
            <a:ext cx="7554235" cy="646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defTabSz="1733550">
              <a:lnSpc>
                <a:spcPct val="90000"/>
              </a:lnSpc>
              <a:spcAft>
                <a:spcPct val="35000"/>
              </a:spcAft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项目结构</a:t>
            </a:r>
            <a:endParaRPr lang="zh-CN" altLang="zh-CN" sz="32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931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493947" y="210607"/>
            <a:ext cx="685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marL="571500" indent="-571500">
              <a:defRPr sz="36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ym typeface="微软雅黑" pitchFamily="34" charset="-122"/>
              </a:rPr>
              <a:t>第</a:t>
            </a:r>
            <a:r>
              <a:rPr lang="en-US" altLang="zh-CN" dirty="0">
                <a:sym typeface="微软雅黑" pitchFamily="34" charset="-122"/>
              </a:rPr>
              <a:t>1</a:t>
            </a:r>
            <a:r>
              <a:rPr lang="zh-CN" altLang="en-US" dirty="0">
                <a:sym typeface="微软雅黑" pitchFamily="34" charset="-122"/>
              </a:rPr>
              <a:t>章  </a:t>
            </a:r>
            <a:r>
              <a:rPr lang="en-US" altLang="zh-CN" dirty="0">
                <a:sym typeface="微软雅黑" pitchFamily="34" charset="-122"/>
              </a:rPr>
              <a:t>Spring Boot</a:t>
            </a:r>
            <a:r>
              <a:rPr lang="zh-CN" altLang="en-US" dirty="0">
                <a:sym typeface="微软雅黑" pitchFamily="34" charset="-122"/>
              </a:rPr>
              <a:t>入门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589234" y="2102265"/>
            <a:ext cx="5430941" cy="243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教学内容：</a:t>
            </a:r>
            <a:endParaRPr lang="en-US" altLang="zh-CN" sz="24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SpringBoot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介绍及开发环境搭建</a:t>
            </a:r>
            <a:endParaRPr lang="en-US" altLang="zh-CN" sz="2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示例项目的创建与运行</a:t>
            </a:r>
            <a:endParaRPr lang="en-US" altLang="zh-CN" sz="2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自动化配置原理</a:t>
            </a:r>
            <a:endParaRPr lang="en-US" altLang="zh-CN" sz="2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单元测试和热部署</a:t>
            </a:r>
            <a:endParaRPr lang="en-US" altLang="zh-CN" sz="2000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401368" y="243449"/>
            <a:ext cx="6510338" cy="6524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工具及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工程介绍</a:t>
            </a:r>
            <a:endParaRPr lang="zh-CN" altLang="zh-CN" sz="2400" b="1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圆角矩形 4"/>
          <p:cNvSpPr/>
          <p:nvPr/>
        </p:nvSpPr>
        <p:spPr>
          <a:xfrm>
            <a:off x="2318882" y="1628802"/>
            <a:ext cx="7554235" cy="6466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981200" y="1693305"/>
            <a:ext cx="8229600" cy="34713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101" y="2237376"/>
            <a:ext cx="8285799" cy="4249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2715394"/>
            <a:ext cx="1165357" cy="3600400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形标注 2"/>
          <p:cNvSpPr/>
          <p:nvPr/>
        </p:nvSpPr>
        <p:spPr>
          <a:xfrm>
            <a:off x="6384033" y="3124443"/>
            <a:ext cx="2808313" cy="1440160"/>
          </a:xfrm>
          <a:prstGeom prst="wedgeEllipseCallout">
            <a:avLst>
              <a:gd name="adj1" fmla="val -60934"/>
              <a:gd name="adj2" fmla="val 8188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如果前面阶段出错了，则后面阶段不会执行</a:t>
            </a:r>
          </a:p>
        </p:txBody>
      </p:sp>
      <p:sp>
        <p:nvSpPr>
          <p:cNvPr id="10" name="圆角矩形 4"/>
          <p:cNvSpPr/>
          <p:nvPr/>
        </p:nvSpPr>
        <p:spPr>
          <a:xfrm>
            <a:off x="1981201" y="1344996"/>
            <a:ext cx="7554235" cy="646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defTabSz="1733550">
              <a:lnSpc>
                <a:spcPct val="90000"/>
              </a:lnSpc>
              <a:spcAft>
                <a:spcPct val="350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Maven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工作的生命周期</a:t>
            </a:r>
            <a:endParaRPr lang="zh-CN" altLang="zh-CN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83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84277" y="233432"/>
            <a:ext cx="6510338" cy="6524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工具及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工程介绍</a:t>
            </a:r>
            <a:endParaRPr lang="zh-CN" altLang="zh-CN" sz="2400" b="1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1693305"/>
            <a:ext cx="8229600" cy="34713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矩形 10"/>
          <p:cNvSpPr/>
          <p:nvPr/>
        </p:nvSpPr>
        <p:spPr>
          <a:xfrm>
            <a:off x="1981200" y="2217812"/>
            <a:ext cx="8229600" cy="9361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261290" tIns="49530" rIns="277368" bIns="49530" numCol="1" spcCol="1270" anchor="t" anchorCtr="0">
            <a:noAutofit/>
          </a:bodyPr>
          <a:lstStyle/>
          <a:p>
            <a:pPr latinLnBrk="1"/>
            <a:r>
              <a:rPr lang="en-US" altLang="zh-CN" dirty="0"/>
              <a:t>POM(</a:t>
            </a:r>
            <a:r>
              <a:rPr lang="zh-CN" altLang="en-US" dirty="0"/>
              <a:t>项目对象模型 </a:t>
            </a:r>
            <a:r>
              <a:rPr lang="en-US" altLang="zh-CN" dirty="0"/>
              <a:t>) </a:t>
            </a:r>
            <a:r>
              <a:rPr lang="zh-CN" altLang="en-US" dirty="0"/>
              <a:t>是 </a:t>
            </a:r>
            <a:r>
              <a:rPr lang="en-US" altLang="zh-CN" dirty="0"/>
              <a:t>Maven </a:t>
            </a:r>
            <a:r>
              <a:rPr lang="zh-CN" altLang="en-US" dirty="0"/>
              <a:t>工程的基本工作单元，是一个</a:t>
            </a:r>
            <a:r>
              <a:rPr lang="en-US" altLang="zh-CN" dirty="0"/>
              <a:t>XML</a:t>
            </a:r>
            <a:r>
              <a:rPr lang="zh-CN" altLang="en-US" dirty="0"/>
              <a:t>文件，包含了项目的基本信息，用于描述项目如何构建，声明项目依赖等。项目构建时会在当前目录中查找 </a:t>
            </a:r>
            <a:r>
              <a:rPr lang="en-US" altLang="zh-CN" dirty="0"/>
              <a:t>pom.xml</a:t>
            </a:r>
            <a:r>
              <a:rPr lang="zh-CN" altLang="en-US" dirty="0"/>
              <a:t>，获取所需的配置信息，执行目标。</a:t>
            </a:r>
            <a:endParaRPr lang="en-US" altLang="zh-CN" sz="2400" dirty="0"/>
          </a:p>
          <a:p>
            <a:pPr marL="285750" lvl="1" indent="-285750" defTabSz="13335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Char char="••"/>
            </a:pPr>
            <a:endParaRPr lang="zh-CN" altLang="en-US" sz="2400" dirty="0"/>
          </a:p>
        </p:txBody>
      </p:sp>
      <p:sp>
        <p:nvSpPr>
          <p:cNvPr id="3" name="圆角矩形 2"/>
          <p:cNvSpPr/>
          <p:nvPr/>
        </p:nvSpPr>
        <p:spPr>
          <a:xfrm>
            <a:off x="2053207" y="3371081"/>
            <a:ext cx="4549130" cy="576064"/>
          </a:xfrm>
          <a:prstGeom prst="roundRect">
            <a:avLst>
              <a:gd name="adj" fmla="val 3968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lvl="1"/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构建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相关的命令介绍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4212885"/>
            <a:ext cx="4389942" cy="196884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3208" y="4168502"/>
            <a:ext cx="3705109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maven compile    </a:t>
            </a:r>
            <a:r>
              <a:rPr lang="zh-CN" altLang="en-US" sz="2000" dirty="0"/>
              <a:t>编译</a:t>
            </a:r>
            <a:endParaRPr lang="en-US" altLang="zh-CN" sz="2000" dirty="0"/>
          </a:p>
          <a:p>
            <a:r>
              <a:rPr lang="en-US" altLang="zh-CN" sz="2000" dirty="0"/>
              <a:t>maven  test 	</a:t>
            </a:r>
            <a:r>
              <a:rPr lang="zh-CN" altLang="en-US" sz="2000" dirty="0"/>
              <a:t>测试</a:t>
            </a:r>
            <a:endParaRPr lang="en-US" altLang="zh-CN" sz="2000" dirty="0"/>
          </a:p>
          <a:p>
            <a:r>
              <a:rPr lang="en-US" altLang="zh-CN" sz="2000" dirty="0"/>
              <a:t>maven  package  </a:t>
            </a:r>
            <a:r>
              <a:rPr lang="zh-CN" altLang="en-US" sz="2000" dirty="0"/>
              <a:t>打包</a:t>
            </a:r>
            <a:endParaRPr lang="en-US" altLang="zh-CN" sz="2000" dirty="0"/>
          </a:p>
          <a:p>
            <a:r>
              <a:rPr lang="en-US" altLang="zh-CN" sz="2000" dirty="0"/>
              <a:t>maven install    </a:t>
            </a:r>
            <a:r>
              <a:rPr lang="zh-CN" altLang="en-US" sz="2000" dirty="0"/>
              <a:t>安装到本地仓库</a:t>
            </a:r>
            <a:endParaRPr lang="en-US" altLang="zh-CN" sz="2000" dirty="0"/>
          </a:p>
          <a:p>
            <a:r>
              <a:rPr lang="en-US" altLang="zh-CN" sz="2000" dirty="0"/>
              <a:t>maven  deploy  </a:t>
            </a:r>
            <a:r>
              <a:rPr lang="zh-CN" altLang="en-US" sz="2000" dirty="0"/>
              <a:t>部署到远程仓库</a:t>
            </a:r>
          </a:p>
        </p:txBody>
      </p:sp>
      <p:sp>
        <p:nvSpPr>
          <p:cNvPr id="12" name="圆角矩形 4"/>
          <p:cNvSpPr/>
          <p:nvPr/>
        </p:nvSpPr>
        <p:spPr>
          <a:xfrm>
            <a:off x="1981201" y="1344996"/>
            <a:ext cx="7554235" cy="646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defTabSz="1733550">
              <a:lnSpc>
                <a:spcPct val="90000"/>
              </a:lnSpc>
              <a:spcAft>
                <a:spcPct val="350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Maven</a:t>
            </a:r>
            <a:r>
              <a:rPr lang="zh-CN" altLang="zh-CN" sz="3200" b="1" dirty="0">
                <a:solidFill>
                  <a:schemeClr val="bg2">
                    <a:lumMod val="25000"/>
                  </a:schemeClr>
                </a:solidFill>
              </a:rPr>
              <a:t>项目构建</a:t>
            </a:r>
          </a:p>
        </p:txBody>
      </p:sp>
    </p:spTree>
    <p:extLst>
      <p:ext uri="{BB962C8B-B14F-4D97-AF65-F5344CB8AC3E}">
        <p14:creationId xmlns:p14="http://schemas.microsoft.com/office/powerpoint/2010/main" val="36451328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03149" y="290661"/>
            <a:ext cx="6510338" cy="6524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工具及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工程介绍</a:t>
            </a:r>
            <a:endParaRPr lang="zh-CN" altLang="zh-CN" sz="2400" b="1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1693305"/>
            <a:ext cx="8229600" cy="34713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矩形 10"/>
          <p:cNvSpPr/>
          <p:nvPr/>
        </p:nvSpPr>
        <p:spPr>
          <a:xfrm>
            <a:off x="1905000" y="2352675"/>
            <a:ext cx="8229600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261290" tIns="49530" rIns="277368" bIns="49530" numCol="1" spcCol="1270" anchor="t" anchorCtr="0">
            <a:noAutofit/>
          </a:bodyPr>
          <a:lstStyle/>
          <a:p>
            <a:pPr marL="285750" lvl="1" indent="-285750" defTabSz="13335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Char char="••"/>
            </a:pPr>
            <a:r>
              <a:rPr lang="en-US" altLang="zh-CN" sz="2400" dirty="0"/>
              <a:t>Maven </a:t>
            </a:r>
            <a:r>
              <a:rPr lang="zh-CN" altLang="en-US" sz="2400" dirty="0"/>
              <a:t>另一个核心的特性就是依赖管理。当我们处理多模块的项目（包含成百上千个模块或者子项目），模块间的依赖关系就变得非常复杂，管理也变得很困难。针对此种情形，</a:t>
            </a:r>
            <a:r>
              <a:rPr lang="en-US" altLang="zh-CN" sz="2400" dirty="0"/>
              <a:t>Maven </a:t>
            </a:r>
            <a:r>
              <a:rPr lang="zh-CN" altLang="en-US" sz="2400" dirty="0"/>
              <a:t>提供了一种高效的方法。</a:t>
            </a:r>
            <a:endParaRPr lang="en-US" altLang="zh-CN" sz="2400" dirty="0"/>
          </a:p>
          <a:p>
            <a:pPr marL="285750" lvl="1" indent="-285750" defTabSz="13335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Char char="••"/>
            </a:pPr>
            <a:r>
              <a:rPr lang="en-US" altLang="zh-CN" sz="2400" dirty="0"/>
              <a:t>Maven </a:t>
            </a:r>
            <a:r>
              <a:rPr lang="zh-CN" altLang="en-US" sz="2400" dirty="0"/>
              <a:t>通过</a:t>
            </a:r>
            <a:r>
              <a:rPr lang="en-US" altLang="zh-CN" sz="2400" dirty="0">
                <a:hlinkClick r:id="rId3"/>
              </a:rPr>
              <a:t>pom.xml</a:t>
            </a:r>
            <a:r>
              <a:rPr lang="zh-CN" altLang="en-US" sz="2400" dirty="0">
                <a:hlinkClick r:id="rId3"/>
              </a:rPr>
              <a:t>配置项目依赖</a:t>
            </a:r>
            <a:endParaRPr lang="zh-CN" altLang="en-US" sz="2400" dirty="0"/>
          </a:p>
        </p:txBody>
      </p:sp>
      <p:sp>
        <p:nvSpPr>
          <p:cNvPr id="8" name="圆角矩形 4"/>
          <p:cNvSpPr/>
          <p:nvPr/>
        </p:nvSpPr>
        <p:spPr>
          <a:xfrm>
            <a:off x="1981201" y="1344996"/>
            <a:ext cx="7554235" cy="646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8590" tIns="148590" rIns="148590" bIns="148590" numCol="1" spcCol="1270" anchor="ctr" anchorCtr="0">
            <a:noAutofit/>
          </a:bodyPr>
          <a:lstStyle/>
          <a:p>
            <a:pPr defTabSz="1733550">
              <a:lnSpc>
                <a:spcPct val="90000"/>
              </a:lnSpc>
              <a:spcAft>
                <a:spcPct val="35000"/>
              </a:spcAft>
            </a:pPr>
            <a:r>
              <a:rPr lang="en-US" altLang="zh-CN" sz="3200" b="1" dirty="0">
                <a:solidFill>
                  <a:schemeClr val="bg2">
                    <a:lumMod val="25000"/>
                  </a:schemeClr>
                </a:solidFill>
              </a:rPr>
              <a:t>Maven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</a:rPr>
              <a:t>依赖管理</a:t>
            </a:r>
            <a:endParaRPr lang="zh-CN" altLang="zh-CN" sz="3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4904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84277" y="247832"/>
            <a:ext cx="7571573" cy="6524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工具及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工程介绍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98" y="2276872"/>
            <a:ext cx="850838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908098" y="1200690"/>
            <a:ext cx="7643192" cy="716642"/>
            <a:chOff x="0" y="36764"/>
            <a:chExt cx="8229600" cy="981045"/>
          </a:xfrm>
        </p:grpSpPr>
        <p:sp>
          <p:nvSpPr>
            <p:cNvPr id="9" name="圆角矩形 8"/>
            <p:cNvSpPr/>
            <p:nvPr/>
          </p:nvSpPr>
          <p:spPr>
            <a:xfrm>
              <a:off x="0" y="36764"/>
              <a:ext cx="8229600" cy="98104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47890" y="84655"/>
              <a:ext cx="8133818" cy="885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32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:</a:t>
              </a:r>
              <a:r>
                <a:rPr lang="zh-CN" altLang="en-US" sz="32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pom.xml</a:t>
              </a:r>
              <a:r>
                <a:rPr lang="zh-CN" altLang="en-US" sz="32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227390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401367" y="178304"/>
            <a:ext cx="9579913" cy="71664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工具及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工程介绍</a:t>
            </a:r>
            <a:endParaRPr lang="zh-CN" altLang="zh-CN" sz="2400" b="1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81200" y="1628802"/>
            <a:ext cx="7643192" cy="716642"/>
            <a:chOff x="0" y="36763"/>
            <a:chExt cx="8229600" cy="98104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6" name="圆角矩形 5"/>
            <p:cNvSpPr/>
            <p:nvPr/>
          </p:nvSpPr>
          <p:spPr>
            <a:xfrm>
              <a:off x="0" y="36763"/>
              <a:ext cx="8229600" cy="98104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47891" y="84654"/>
              <a:ext cx="8133818" cy="8852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dirty="0">
                  <a:solidFill>
                    <a:schemeClr val="bg2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依赖范围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981200" y="1693305"/>
            <a:ext cx="8229600" cy="34713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矩形 10"/>
          <p:cNvSpPr/>
          <p:nvPr/>
        </p:nvSpPr>
        <p:spPr>
          <a:xfrm>
            <a:off x="1981200" y="2636912"/>
            <a:ext cx="8229600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261290" tIns="49530" rIns="277368" bIns="49530" numCol="1" spcCol="1270" anchor="t" anchorCtr="0">
            <a:noAutofit/>
          </a:bodyPr>
          <a:lstStyle/>
          <a:p>
            <a:pPr marL="285750" lvl="1" indent="-285750" defTabSz="13335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Char char="••"/>
            </a:pPr>
            <a:r>
              <a:rPr lang="zh-CN" altLang="en-US" sz="2000" dirty="0"/>
              <a:t>依赖是指</a:t>
            </a:r>
            <a:r>
              <a:rPr lang="en-US" altLang="zh-CN" sz="2000" dirty="0"/>
              <a:t>Maven</a:t>
            </a:r>
            <a:r>
              <a:rPr lang="zh-CN" altLang="en-US" sz="2000" dirty="0"/>
              <a:t>项目引用的资源</a:t>
            </a:r>
            <a:r>
              <a:rPr lang="en-US" altLang="zh-CN" sz="2000" dirty="0"/>
              <a:t>Jar</a:t>
            </a:r>
            <a:r>
              <a:rPr lang="zh-CN" altLang="en-US" sz="2000" dirty="0"/>
              <a:t>包，依赖范围指这些资源架包在</a:t>
            </a:r>
            <a:r>
              <a:rPr lang="en-US" altLang="zh-CN" sz="2000" dirty="0"/>
              <a:t>Maven</a:t>
            </a:r>
            <a:r>
              <a:rPr lang="zh-CN" altLang="en-US" sz="2000" dirty="0"/>
              <a:t>项目中的作用范围，</a:t>
            </a:r>
            <a:r>
              <a:rPr lang="en-US" altLang="zh-CN" sz="2000" dirty="0"/>
              <a:t>Maven</a:t>
            </a:r>
            <a:r>
              <a:rPr lang="zh-CN" altLang="en-US" sz="2000" dirty="0"/>
              <a:t>通过依赖范围来控制何时引用资源</a:t>
            </a:r>
            <a:r>
              <a:rPr lang="en-US" altLang="zh-CN" sz="2000" dirty="0"/>
              <a:t>Jar</a:t>
            </a:r>
            <a:r>
              <a:rPr lang="zh-CN" altLang="en-US" sz="2000" dirty="0"/>
              <a:t>包。</a:t>
            </a:r>
            <a:r>
              <a:rPr lang="en-US" altLang="zh-CN" sz="2000" dirty="0"/>
              <a:t>Maven</a:t>
            </a:r>
            <a:r>
              <a:rPr lang="zh-CN" altLang="en-US" sz="2000" dirty="0"/>
              <a:t>的依赖范围用</a:t>
            </a:r>
            <a:r>
              <a:rPr lang="en-US" altLang="zh-CN" sz="2000" dirty="0"/>
              <a:t>scope</a:t>
            </a:r>
            <a:r>
              <a:rPr lang="zh-CN" altLang="en-US" sz="2000" dirty="0"/>
              <a:t>关键字表示，其取值有五种：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672" y="4149080"/>
            <a:ext cx="7887777" cy="22322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2520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50093" y="242807"/>
            <a:ext cx="6510338" cy="6524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工具及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工程介绍</a:t>
            </a:r>
            <a:endParaRPr lang="zh-CN" altLang="zh-CN" sz="2400" b="1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81200" y="1387293"/>
            <a:ext cx="7643192" cy="716642"/>
            <a:chOff x="0" y="36764"/>
            <a:chExt cx="8229600" cy="981045"/>
          </a:xfrm>
        </p:grpSpPr>
        <p:sp>
          <p:nvSpPr>
            <p:cNvPr id="6" name="圆角矩形 5"/>
            <p:cNvSpPr/>
            <p:nvPr/>
          </p:nvSpPr>
          <p:spPr>
            <a:xfrm>
              <a:off x="0" y="36764"/>
              <a:ext cx="8229600" cy="98104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47890" y="84655"/>
              <a:ext cx="8133818" cy="885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b="1" dirty="0">
                  <a:solidFill>
                    <a:schemeClr val="bg2">
                      <a:lumMod val="25000"/>
                    </a:schemeClr>
                  </a:solidFill>
                </a:rPr>
                <a:t>Maven</a:t>
              </a:r>
              <a:r>
                <a:rPr lang="zh-CN" altLang="zh-CN" sz="3200" b="1" dirty="0">
                  <a:solidFill>
                    <a:schemeClr val="bg2">
                      <a:lumMod val="25000"/>
                    </a:schemeClr>
                  </a:solidFill>
                </a:rPr>
                <a:t>的安装配置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981200" y="1556571"/>
            <a:ext cx="8229600" cy="34713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矩形 10"/>
          <p:cNvSpPr/>
          <p:nvPr/>
        </p:nvSpPr>
        <p:spPr>
          <a:xfrm>
            <a:off x="1981200" y="2269436"/>
            <a:ext cx="8229600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261290" tIns="49530" rIns="277368" bIns="49530" numCol="1" spcCol="1270" anchor="t" anchorCtr="0">
            <a:noAutofit/>
          </a:bodyPr>
          <a:lstStyle/>
          <a:p>
            <a:pPr marL="285750" lvl="1" indent="-285750" defTabSz="13335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altLang="zh-CN" sz="2400" dirty="0"/>
              <a:t>Eclipse</a:t>
            </a:r>
            <a:r>
              <a:rPr lang="zh-CN" altLang="en-US" sz="2400" dirty="0"/>
              <a:t>和</a:t>
            </a:r>
            <a:r>
              <a:rPr lang="en-US" altLang="zh-CN" sz="2400" dirty="0"/>
              <a:t>IDEA</a:t>
            </a:r>
            <a:r>
              <a:rPr lang="zh-CN" altLang="en-US" sz="2400" dirty="0"/>
              <a:t>中有内置</a:t>
            </a:r>
            <a:r>
              <a:rPr lang="en-US" altLang="zh-CN" sz="2400" dirty="0"/>
              <a:t>Maven</a:t>
            </a:r>
            <a:r>
              <a:rPr lang="zh-CN" altLang="en-US" sz="2400" dirty="0"/>
              <a:t>插件，直接可用但不太好用</a:t>
            </a:r>
            <a:endParaRPr lang="en-US" altLang="zh-CN" sz="2400" dirty="0"/>
          </a:p>
          <a:p>
            <a:pPr marL="285750" lvl="1" indent="-285750" defTabSz="13335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zh-CN" altLang="en-US" sz="2400" dirty="0"/>
              <a:t>下载</a:t>
            </a:r>
            <a:r>
              <a:rPr lang="en-US" altLang="zh-CN" sz="2400" dirty="0"/>
              <a:t>Maven</a:t>
            </a:r>
            <a:r>
              <a:rPr lang="zh-CN" altLang="en-US" sz="2400" dirty="0"/>
              <a:t>的官方网站：</a:t>
            </a:r>
            <a:r>
              <a:rPr lang="en-US" sz="2400" dirty="0">
                <a:hlinkClick r:id="rId3"/>
              </a:rPr>
              <a:t>http://maven.apache.org</a:t>
            </a:r>
            <a:endParaRPr lang="en-US" sz="2400" dirty="0"/>
          </a:p>
          <a:p>
            <a:pPr marL="285750" lvl="1" indent="-285750" defTabSz="133350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2400" dirty="0"/>
              <a:t> </a:t>
            </a:r>
            <a:r>
              <a:rPr lang="zh-CN" altLang="en-US" sz="2400" dirty="0"/>
              <a:t>由于</a:t>
            </a:r>
            <a:r>
              <a:rPr lang="en-US" altLang="zh-CN" sz="2400" dirty="0"/>
              <a:t>Maven</a:t>
            </a:r>
            <a:r>
              <a:rPr lang="zh-CN" altLang="en-US" sz="2400" dirty="0"/>
              <a:t>是使用</a:t>
            </a:r>
            <a:r>
              <a:rPr lang="en-US" altLang="zh-CN" sz="2400" dirty="0"/>
              <a:t>java</a:t>
            </a:r>
            <a:r>
              <a:rPr lang="zh-CN" altLang="en-US" sz="2400" dirty="0"/>
              <a:t>开发，所以需要安装有</a:t>
            </a:r>
            <a:r>
              <a:rPr lang="en-US" altLang="zh-CN" sz="2400" dirty="0"/>
              <a:t>jdk1.6</a:t>
            </a:r>
            <a:r>
              <a:rPr lang="zh-CN" altLang="en-US" sz="2400" dirty="0"/>
              <a:t>以上版本。</a:t>
            </a:r>
          </a:p>
        </p:txBody>
      </p:sp>
    </p:spTree>
    <p:extLst>
      <p:ext uri="{BB962C8B-B14F-4D97-AF65-F5344CB8AC3E}">
        <p14:creationId xmlns:p14="http://schemas.microsoft.com/office/powerpoint/2010/main" val="3824636612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ChangeArrowheads="1"/>
          </p:cNvSpPr>
          <p:nvPr/>
        </p:nvSpPr>
        <p:spPr bwMode="auto">
          <a:xfrm>
            <a:off x="2533650" y="190501"/>
            <a:ext cx="64198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8678" name="矩形 11"/>
          <p:cNvGrpSpPr>
            <a:grpSpLocks/>
          </p:cNvGrpSpPr>
          <p:nvPr/>
        </p:nvGrpSpPr>
        <p:grpSpPr bwMode="auto">
          <a:xfrm>
            <a:off x="1247775" y="1360266"/>
            <a:ext cx="9144000" cy="787400"/>
            <a:chOff x="-112" y="672"/>
            <a:chExt cx="5760" cy="496"/>
          </a:xfrm>
        </p:grpSpPr>
        <p:pic>
          <p:nvPicPr>
            <p:cNvPr id="28684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5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28679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4" y="1222154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矩形 16"/>
          <p:cNvSpPr>
            <a:spLocks noChangeArrowheads="1"/>
          </p:cNvSpPr>
          <p:nvPr/>
        </p:nvSpPr>
        <p:spPr bwMode="auto">
          <a:xfrm>
            <a:off x="3063875" y="1584104"/>
            <a:ext cx="5543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方式构建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sp>
        <p:nvSpPr>
          <p:cNvPr id="28681" name="文本框 1"/>
          <p:cNvSpPr txBox="1">
            <a:spLocks noChangeArrowheads="1"/>
          </p:cNvSpPr>
          <p:nvPr/>
        </p:nvSpPr>
        <p:spPr bwMode="auto">
          <a:xfrm>
            <a:off x="3198814" y="3649441"/>
            <a:ext cx="76041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pom.xml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中添加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相关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endParaRPr lang="zh-CN" altLang="zh-CN" sz="20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编写主程序启动类</a:t>
            </a:r>
            <a:endParaRPr lang="zh-CN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zh-CN" sz="2000" b="1">
                <a:latin typeface="微软雅黑" pitchFamily="34" charset="-122"/>
                <a:ea typeface="微软雅黑" pitchFamily="34" charset="-122"/>
              </a:rPr>
              <a:t>创建一个用于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000" b="1">
                <a:latin typeface="微软雅黑" pitchFamily="34" charset="-122"/>
                <a:ea typeface="微软雅黑" pitchFamily="34" charset="-122"/>
              </a:rPr>
              <a:t>访问的</a:t>
            </a: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zh-CN" altLang="zh-CN" sz="20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运行项目</a:t>
            </a:r>
            <a:endParaRPr lang="zh-CN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82" name="文本框 2"/>
          <p:cNvSpPr txBox="1">
            <a:spLocks noChangeArrowheads="1"/>
          </p:cNvSpPr>
          <p:nvPr/>
        </p:nvSpPr>
        <p:spPr bwMode="auto">
          <a:xfrm>
            <a:off x="3294064" y="2750917"/>
            <a:ext cx="1724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搭建步骤：</a:t>
            </a:r>
          </a:p>
        </p:txBody>
      </p:sp>
      <p:sp>
        <p:nvSpPr>
          <p:cNvPr id="19" name="AutoShape 112"/>
          <p:cNvSpPr/>
          <p:nvPr/>
        </p:nvSpPr>
        <p:spPr bwMode="auto">
          <a:xfrm>
            <a:off x="2684464" y="2906491"/>
            <a:ext cx="447675" cy="44608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ChangeArrowheads="1"/>
          </p:cNvSpPr>
          <p:nvPr/>
        </p:nvSpPr>
        <p:spPr bwMode="auto">
          <a:xfrm>
            <a:off x="2536826" y="80964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9702" name="矩形 11"/>
          <p:cNvGrpSpPr>
            <a:grpSpLocks/>
          </p:cNvGrpSpPr>
          <p:nvPr/>
        </p:nvGrpSpPr>
        <p:grpSpPr bwMode="auto">
          <a:xfrm>
            <a:off x="1247775" y="1326086"/>
            <a:ext cx="9144000" cy="787400"/>
            <a:chOff x="-112" y="672"/>
            <a:chExt cx="5760" cy="496"/>
          </a:xfrm>
        </p:grpSpPr>
        <p:pic>
          <p:nvPicPr>
            <p:cNvPr id="29711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2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29703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4" y="1187974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矩形 16"/>
          <p:cNvSpPr>
            <a:spLocks noChangeArrowheads="1"/>
          </p:cNvSpPr>
          <p:nvPr/>
        </p:nvSpPr>
        <p:spPr bwMode="auto">
          <a:xfrm>
            <a:off x="3063875" y="1549924"/>
            <a:ext cx="5543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方式构建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pic>
        <p:nvPicPr>
          <p:cNvPr id="48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1514" y="3212036"/>
            <a:ext cx="3698875" cy="3005138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图片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83289" y="3212036"/>
            <a:ext cx="4402137" cy="300355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707" name="组合 49"/>
          <p:cNvGrpSpPr>
            <a:grpSpLocks/>
          </p:cNvGrpSpPr>
          <p:nvPr/>
        </p:nvGrpSpPr>
        <p:grpSpPr bwMode="auto">
          <a:xfrm>
            <a:off x="4238626" y="5055648"/>
            <a:ext cx="1744663" cy="1196873"/>
            <a:chOff x="2805810" y="5034472"/>
            <a:chExt cx="2120978" cy="1196488"/>
          </a:xfrm>
        </p:grpSpPr>
        <p:sp>
          <p:nvSpPr>
            <p:cNvPr id="51" name="矩形 50"/>
            <p:cNvSpPr/>
            <p:nvPr/>
          </p:nvSpPr>
          <p:spPr>
            <a:xfrm>
              <a:off x="2805810" y="5890925"/>
              <a:ext cx="611784" cy="3031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cxnSp>
          <p:nvCxnSpPr>
            <p:cNvPr id="29710" name="肘形连接符 51"/>
            <p:cNvCxnSpPr>
              <a:cxnSpLocks/>
              <a:endCxn id="49" idx="1"/>
            </p:cNvCxnSpPr>
            <p:nvPr/>
          </p:nvCxnSpPr>
          <p:spPr bwMode="auto">
            <a:xfrm flipV="1">
              <a:off x="3111923" y="5034472"/>
              <a:ext cx="1814865" cy="1196488"/>
            </a:xfrm>
            <a:prstGeom prst="bentConnector3">
              <a:avLst>
                <a:gd name="adj1" fmla="val 32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708" name="矩形 1"/>
          <p:cNvSpPr>
            <a:spLocks noChangeArrowheads="1"/>
          </p:cNvSpPr>
          <p:nvPr/>
        </p:nvSpPr>
        <p:spPr bwMode="auto">
          <a:xfrm>
            <a:off x="2536826" y="2235725"/>
            <a:ext cx="28622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① 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zh-CN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1900" y="3343054"/>
            <a:ext cx="4133850" cy="287655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1514" y="3343054"/>
            <a:ext cx="4154487" cy="2906712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4" name="标题 1"/>
          <p:cNvSpPr>
            <a:spLocks noChangeArrowheads="1"/>
          </p:cNvSpPr>
          <p:nvPr/>
        </p:nvSpPr>
        <p:spPr bwMode="auto">
          <a:xfrm>
            <a:off x="2536826" y="119064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0728" name="矩形 11"/>
          <p:cNvGrpSpPr>
            <a:grpSpLocks/>
          </p:cNvGrpSpPr>
          <p:nvPr/>
        </p:nvGrpSpPr>
        <p:grpSpPr bwMode="auto">
          <a:xfrm>
            <a:off x="1247775" y="1360266"/>
            <a:ext cx="9144000" cy="787400"/>
            <a:chOff x="-112" y="672"/>
            <a:chExt cx="5760" cy="496"/>
          </a:xfrm>
        </p:grpSpPr>
        <p:pic>
          <p:nvPicPr>
            <p:cNvPr id="30735" name="矩形 1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6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30729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4" y="1222154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矩形 16"/>
          <p:cNvSpPr>
            <a:spLocks noChangeArrowheads="1"/>
          </p:cNvSpPr>
          <p:nvPr/>
        </p:nvSpPr>
        <p:spPr bwMode="auto">
          <a:xfrm>
            <a:off x="3063875" y="1584104"/>
            <a:ext cx="5543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方式构建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grpSp>
        <p:nvGrpSpPr>
          <p:cNvPr id="30731" name="组合 49"/>
          <p:cNvGrpSpPr>
            <a:grpSpLocks/>
          </p:cNvGrpSpPr>
          <p:nvPr/>
        </p:nvGrpSpPr>
        <p:grpSpPr bwMode="auto">
          <a:xfrm>
            <a:off x="4799014" y="4747992"/>
            <a:ext cx="1512887" cy="1501775"/>
            <a:chOff x="2882048" y="4692750"/>
            <a:chExt cx="2044742" cy="1501289"/>
          </a:xfrm>
        </p:grpSpPr>
        <p:sp>
          <p:nvSpPr>
            <p:cNvPr id="51" name="矩形 50"/>
            <p:cNvSpPr/>
            <p:nvPr/>
          </p:nvSpPr>
          <p:spPr>
            <a:xfrm>
              <a:off x="2882048" y="5970274"/>
              <a:ext cx="611491" cy="2237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cxnSp>
          <p:nvCxnSpPr>
            <p:cNvPr id="30734" name="肘形连接符 51"/>
            <p:cNvCxnSpPr>
              <a:cxnSpLocks/>
              <a:stCxn id="51" idx="0"/>
            </p:cNvCxnSpPr>
            <p:nvPr/>
          </p:nvCxnSpPr>
          <p:spPr bwMode="auto">
            <a:xfrm rot="5400000" flipH="1" flipV="1">
              <a:off x="3418981" y="4461930"/>
              <a:ext cx="1276989" cy="1738629"/>
            </a:xfrm>
            <a:prstGeom prst="bentConnector2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32" name="矩形 1"/>
          <p:cNvSpPr>
            <a:spLocks noChangeArrowheads="1"/>
          </p:cNvSpPr>
          <p:nvPr/>
        </p:nvSpPr>
        <p:spPr bwMode="auto">
          <a:xfrm>
            <a:off x="2536826" y="2269905"/>
            <a:ext cx="28622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① 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zh-CN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8038" y="3440769"/>
            <a:ext cx="3757612" cy="2614612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7" name="标题 1"/>
          <p:cNvSpPr>
            <a:spLocks noChangeArrowheads="1"/>
          </p:cNvSpPr>
          <p:nvPr/>
        </p:nvSpPr>
        <p:spPr bwMode="auto">
          <a:xfrm>
            <a:off x="2456657" y="100014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751" name="矩形 11"/>
          <p:cNvGrpSpPr>
            <a:grpSpLocks/>
          </p:cNvGrpSpPr>
          <p:nvPr/>
        </p:nvGrpSpPr>
        <p:grpSpPr bwMode="auto">
          <a:xfrm>
            <a:off x="1247775" y="1283356"/>
            <a:ext cx="9144000" cy="787400"/>
            <a:chOff x="-112" y="672"/>
            <a:chExt cx="5760" cy="496"/>
          </a:xfrm>
        </p:grpSpPr>
        <p:pic>
          <p:nvPicPr>
            <p:cNvPr id="31759" name="矩形 1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0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31752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4" y="1145244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矩形 16"/>
          <p:cNvSpPr>
            <a:spLocks noChangeArrowheads="1"/>
          </p:cNvSpPr>
          <p:nvPr/>
        </p:nvSpPr>
        <p:spPr bwMode="auto">
          <a:xfrm>
            <a:off x="3063875" y="1507194"/>
            <a:ext cx="5543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方式构建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grpSp>
        <p:nvGrpSpPr>
          <p:cNvPr id="31754" name="组合 49"/>
          <p:cNvGrpSpPr>
            <a:grpSpLocks/>
          </p:cNvGrpSpPr>
          <p:nvPr/>
        </p:nvGrpSpPr>
        <p:grpSpPr bwMode="auto">
          <a:xfrm>
            <a:off x="4351338" y="4494870"/>
            <a:ext cx="1795462" cy="1482725"/>
            <a:chOff x="2882048" y="4712094"/>
            <a:chExt cx="2426496" cy="1481945"/>
          </a:xfrm>
        </p:grpSpPr>
        <p:sp>
          <p:nvSpPr>
            <p:cNvPr id="51" name="矩形 50"/>
            <p:cNvSpPr/>
            <p:nvPr/>
          </p:nvSpPr>
          <p:spPr>
            <a:xfrm>
              <a:off x="2882048" y="5970319"/>
              <a:ext cx="611451" cy="223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cxnSp>
          <p:nvCxnSpPr>
            <p:cNvPr id="31758" name="肘形连接符 51"/>
            <p:cNvCxnSpPr>
              <a:cxnSpLocks/>
              <a:stCxn id="51" idx="0"/>
            </p:cNvCxnSpPr>
            <p:nvPr/>
          </p:nvCxnSpPr>
          <p:spPr bwMode="auto">
            <a:xfrm rot="5400000" flipH="1" flipV="1">
              <a:off x="3619530" y="4280725"/>
              <a:ext cx="1257645" cy="2120383"/>
            </a:xfrm>
            <a:prstGeom prst="bentConnector2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9" name="图片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5375" y="3445531"/>
            <a:ext cx="4071938" cy="25654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6" name="矩形 1"/>
          <p:cNvSpPr>
            <a:spLocks noChangeArrowheads="1"/>
          </p:cNvSpPr>
          <p:nvPr/>
        </p:nvSpPr>
        <p:spPr bwMode="auto">
          <a:xfrm>
            <a:off x="2536826" y="2192995"/>
            <a:ext cx="28622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① 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zh-CN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ChangeArrowheads="1"/>
          </p:cNvSpPr>
          <p:nvPr/>
        </p:nvSpPr>
        <p:spPr bwMode="auto">
          <a:xfrm>
            <a:off x="2661434" y="138486"/>
            <a:ext cx="5148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教学目标</a:t>
            </a:r>
          </a:p>
        </p:txBody>
      </p:sp>
      <p:pic>
        <p:nvPicPr>
          <p:cNvPr id="36" name="组合 3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28800"/>
            <a:ext cx="51181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1995489" y="1416130"/>
            <a:ext cx="2994025" cy="1188959"/>
            <a:chOff x="153988" y="1568627"/>
            <a:chExt cx="2994025" cy="1187143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51884" y="1568627"/>
              <a:ext cx="2396129" cy="953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Spring Boot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发展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优点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51" name="椭圆 50"/>
              <p:cNvSpPr/>
              <p:nvPr/>
            </p:nvSpPr>
            <p:spPr bwMode="auto">
              <a:xfrm>
                <a:off x="1232465" y="3557046"/>
                <a:ext cx="474424" cy="475516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87999" y="3530101"/>
                <a:ext cx="334795" cy="52148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7199313" y="1166082"/>
            <a:ext cx="2906712" cy="1445357"/>
            <a:chOff x="5790191" y="1769063"/>
            <a:chExt cx="2906134" cy="1440862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9" name="椭圆 58"/>
              <p:cNvSpPr/>
              <p:nvPr/>
            </p:nvSpPr>
            <p:spPr bwMode="auto">
              <a:xfrm>
                <a:off x="1232559" y="3558786"/>
                <a:ext cx="474321" cy="47518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301002" y="3530275"/>
                <a:ext cx="335844" cy="522700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5790191" y="1769063"/>
              <a:ext cx="2521540" cy="1412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      掌握</a:t>
              </a:r>
              <a:r>
                <a:rPr lang="en-US" altLang="zh-CN" b="1" dirty="0">
                  <a:solidFill>
                    <a:srgbClr val="136AB1"/>
                  </a:solidFill>
                  <a:latin typeface="微软雅黑" pitchFamily="34" charset="-122"/>
                  <a:ea typeface="微软雅黑" pitchFamily="34" charset="-122"/>
                </a:rPr>
                <a:t>Spring Boot</a:t>
              </a:r>
              <a:r>
                <a:rPr lang="zh-CN" altLang="en-US" b="1" dirty="0">
                  <a:solidFill>
                    <a:srgbClr val="136AB1"/>
                  </a:solidFill>
                  <a:latin typeface="微软雅黑" pitchFamily="34" charset="-122"/>
                  <a:ea typeface="微软雅黑" pitchFamily="34" charset="-122"/>
                </a:rPr>
                <a:t>开发环境搭建及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项目构建。</a:t>
              </a:r>
              <a:endParaRPr lang="zh-CN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7040563" y="4905376"/>
            <a:ext cx="3435350" cy="1103313"/>
            <a:chOff x="5261850" y="4225925"/>
            <a:chExt cx="3434475" cy="1104900"/>
          </a:xfrm>
        </p:grpSpPr>
        <p:sp>
          <p:nvSpPr>
            <p:cNvPr id="5135" name="矩形 51"/>
            <p:cNvSpPr>
              <a:spLocks noChangeArrowheads="1"/>
            </p:cNvSpPr>
            <p:nvPr/>
          </p:nvSpPr>
          <p:spPr bwMode="auto">
            <a:xfrm>
              <a:off x="5261850" y="4343711"/>
              <a:ext cx="2929007" cy="956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       掌握</a:t>
              </a:r>
              <a:r>
                <a:rPr lang="en-US" altLang="zh-CN" b="1">
                  <a:solidFill>
                    <a:srgbClr val="136AB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Spring Boot 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的</a:t>
              </a:r>
              <a:r>
                <a:rPr lang="zh-CN" altLang="en-US" b="1">
                  <a:solidFill>
                    <a:srgbClr val="136AB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单元测试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和</a:t>
              </a:r>
              <a:r>
                <a:rPr lang="zh-CN" altLang="en-US" b="1">
                  <a:solidFill>
                    <a:srgbClr val="136AB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热部署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。</a:t>
              </a:r>
              <a:endParaRPr lang="en-US" altLang="zh-CN" b="1"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  <p:grpSp>
          <p:nvGrpSpPr>
            <p:cNvPr id="5136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5140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9" y="3004457"/>
                <a:ext cx="2382934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7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3" name="椭圆 72"/>
              <p:cNvSpPr/>
              <p:nvPr/>
            </p:nvSpPr>
            <p:spPr bwMode="auto">
              <a:xfrm>
                <a:off x="1232465" y="3558282"/>
                <a:ext cx="474294" cy="474750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305678" y="3532877"/>
                <a:ext cx="335826" cy="52397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1743075" y="4857749"/>
            <a:ext cx="3246438" cy="1453474"/>
            <a:chOff x="218911" y="4857376"/>
            <a:chExt cx="3246618" cy="1451674"/>
          </a:xfrm>
        </p:grpSpPr>
        <p:grpSp>
          <p:nvGrpSpPr>
            <p:cNvPr id="5128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513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84" name="椭圆 83"/>
              <p:cNvSpPr/>
              <p:nvPr/>
            </p:nvSpPr>
            <p:spPr bwMode="auto">
              <a:xfrm>
                <a:off x="4095219" y="3558789"/>
                <a:ext cx="474299" cy="473388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184349" y="3533457"/>
                <a:ext cx="335829" cy="522469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7"/>
            <p:cNvSpPr>
              <a:spLocks noChangeArrowheads="1"/>
            </p:cNvSpPr>
            <p:nvPr/>
          </p:nvSpPr>
          <p:spPr bwMode="auto">
            <a:xfrm>
              <a:off x="832164" y="4893942"/>
              <a:ext cx="2633365" cy="1415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</a:t>
              </a:r>
              <a:r>
                <a:rPr lang="en-US" altLang="zh-CN" b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Spring Boot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的</a:t>
              </a:r>
              <a:r>
                <a:rPr lang="zh-CN" altLang="en-US" b="1">
                  <a:solidFill>
                    <a:srgbClr val="136AB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自动化配置原理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以及</a:t>
              </a:r>
              <a:r>
                <a:rPr lang="zh-CN" altLang="en-US" b="1">
                  <a:solidFill>
                    <a:srgbClr val="136AB1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执行流程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。</a:t>
              </a:r>
              <a:endParaRPr lang="en-US" altLang="zh-CN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ChangeArrowheads="1"/>
          </p:cNvSpPr>
          <p:nvPr/>
        </p:nvSpPr>
        <p:spPr bwMode="auto">
          <a:xfrm>
            <a:off x="2479676" y="112714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20900" y="2587702"/>
            <a:ext cx="8072438" cy="4056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32775" name="矩形 3"/>
          <p:cNvSpPr>
            <a:spLocks noChangeArrowheads="1"/>
          </p:cNvSpPr>
          <p:nvPr/>
        </p:nvSpPr>
        <p:spPr bwMode="auto">
          <a:xfrm>
            <a:off x="2479676" y="2692478"/>
            <a:ext cx="7356475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&lt;!-- 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引入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Spring Boot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依赖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--&gt;</a:t>
            </a:r>
          </a:p>
          <a:p>
            <a:pPr>
              <a:lnSpc>
                <a:spcPts val="23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&lt;parent&gt;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groupId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org.springframework.boot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groupId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artifactId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spring-boot-starter-parent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artifactId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&lt;version&gt;2.1.3.RELEASE&lt;/version&gt;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&lt;/parent&gt;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&lt;dependencies&gt;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&lt;!-- 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引入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zh-CN" sz="1600" dirty="0">
                <a:latin typeface="Times New Roman" pitchFamily="18" charset="0"/>
                <a:cs typeface="Times New Roman" pitchFamily="18" charset="0"/>
              </a:rPr>
              <a:t>场景依赖启动器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--&gt;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&lt;dependency&gt;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groupId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org.springframework.boot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groupId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artifactId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spring-boot-starter-web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artifactId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&lt;/dependency&gt;</a:t>
            </a:r>
            <a:endParaRPr lang="zh-CN" altLang="zh-C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&lt;/dependencies&gt;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592888" y="3868815"/>
            <a:ext cx="2100262" cy="460375"/>
          </a:xfrm>
          <a:prstGeom prst="wedgeRoundRectCallout">
            <a:avLst>
              <a:gd name="adj1" fmla="val -55444"/>
              <a:gd name="adj2" fmla="val -49514"/>
              <a:gd name="adj3" fmla="val 16667"/>
            </a:avLst>
          </a:prstGeom>
          <a:solidFill>
            <a:srgbClr val="0070C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统一父类项目管理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6442076" y="6018290"/>
            <a:ext cx="2100263" cy="461963"/>
          </a:xfrm>
          <a:prstGeom prst="wedgeRoundRectCallout">
            <a:avLst>
              <a:gd name="adj1" fmla="val -23853"/>
              <a:gd name="adj2" fmla="val -73502"/>
              <a:gd name="adj3" fmla="val 16667"/>
            </a:avLst>
          </a:prstGeom>
          <a:solidFill>
            <a:srgbClr val="0070C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1"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1"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依赖启动器</a:t>
            </a:r>
          </a:p>
        </p:txBody>
      </p:sp>
      <p:grpSp>
        <p:nvGrpSpPr>
          <p:cNvPr id="32778" name="矩形 11"/>
          <p:cNvGrpSpPr>
            <a:grpSpLocks/>
          </p:cNvGrpSpPr>
          <p:nvPr/>
        </p:nvGrpSpPr>
        <p:grpSpPr bwMode="auto">
          <a:xfrm>
            <a:off x="1339850" y="1163715"/>
            <a:ext cx="9150350" cy="803275"/>
            <a:chOff x="-116" y="662"/>
            <a:chExt cx="5764" cy="506"/>
          </a:xfrm>
        </p:grpSpPr>
        <p:pic>
          <p:nvPicPr>
            <p:cNvPr id="32782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3" name="Text Box 11"/>
            <p:cNvSpPr txBox="1">
              <a:spLocks noChangeArrowheads="1"/>
            </p:cNvSpPr>
            <p:nvPr/>
          </p:nvSpPr>
          <p:spPr bwMode="auto">
            <a:xfrm>
              <a:off x="-116" y="66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32779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1" y="1057352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0" name="矩形 16"/>
          <p:cNvSpPr>
            <a:spLocks noChangeArrowheads="1"/>
          </p:cNvSpPr>
          <p:nvPr/>
        </p:nvSpPr>
        <p:spPr bwMode="auto">
          <a:xfrm>
            <a:off x="3162300" y="1320877"/>
            <a:ext cx="5543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方式构建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sp>
        <p:nvSpPr>
          <p:cNvPr id="32781" name="矩形 1"/>
          <p:cNvSpPr>
            <a:spLocks noChangeArrowheads="1"/>
          </p:cNvSpPr>
          <p:nvPr/>
        </p:nvSpPr>
        <p:spPr bwMode="auto">
          <a:xfrm>
            <a:off x="2405064" y="1900315"/>
            <a:ext cx="62690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pom.xml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中添加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相关依赖</a:t>
            </a:r>
            <a:endParaRPr lang="zh-CN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ChangeArrowheads="1"/>
          </p:cNvSpPr>
          <p:nvPr/>
        </p:nvSpPr>
        <p:spPr bwMode="auto">
          <a:xfrm>
            <a:off x="2477942" y="10477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2778" name="矩形 11"/>
          <p:cNvGrpSpPr>
            <a:grpSpLocks/>
          </p:cNvGrpSpPr>
          <p:nvPr/>
        </p:nvGrpSpPr>
        <p:grpSpPr bwMode="auto">
          <a:xfrm>
            <a:off x="1339850" y="1402996"/>
            <a:ext cx="9150350" cy="803275"/>
            <a:chOff x="-116" y="662"/>
            <a:chExt cx="5764" cy="506"/>
          </a:xfrm>
        </p:grpSpPr>
        <p:pic>
          <p:nvPicPr>
            <p:cNvPr id="32782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3" name="Text Box 11"/>
            <p:cNvSpPr txBox="1">
              <a:spLocks noChangeArrowheads="1"/>
            </p:cNvSpPr>
            <p:nvPr/>
          </p:nvSpPr>
          <p:spPr bwMode="auto">
            <a:xfrm>
              <a:off x="-116" y="66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sp>
        <p:nvSpPr>
          <p:cNvPr id="32781" name="矩形 1"/>
          <p:cNvSpPr>
            <a:spLocks noChangeArrowheads="1"/>
          </p:cNvSpPr>
          <p:nvPr/>
        </p:nvSpPr>
        <p:spPr bwMode="auto">
          <a:xfrm>
            <a:off x="3043238" y="1489405"/>
            <a:ext cx="400128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依赖的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坐标如何写？</a:t>
            </a:r>
            <a:endParaRPr lang="zh-CN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586" name="Picture 2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567" y="1506184"/>
            <a:ext cx="632748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8" name="Picture 4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9" y="2609495"/>
            <a:ext cx="80867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5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800" y="3842983"/>
            <a:ext cx="8650586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2460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ChangeArrowheads="1"/>
          </p:cNvSpPr>
          <p:nvPr/>
        </p:nvSpPr>
        <p:spPr bwMode="auto">
          <a:xfrm>
            <a:off x="2477942" y="10477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2" y="1140836"/>
            <a:ext cx="7931103" cy="509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273847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050" y="2921524"/>
            <a:ext cx="8021638" cy="329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33795" name="标题 1"/>
          <p:cNvSpPr>
            <a:spLocks noChangeArrowheads="1"/>
          </p:cNvSpPr>
          <p:nvPr/>
        </p:nvSpPr>
        <p:spPr bwMode="auto">
          <a:xfrm>
            <a:off x="2455069" y="18097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3799" name="矩形 11"/>
          <p:cNvGrpSpPr>
            <a:grpSpLocks/>
          </p:cNvGrpSpPr>
          <p:nvPr/>
        </p:nvGrpSpPr>
        <p:grpSpPr bwMode="auto">
          <a:xfrm>
            <a:off x="1339850" y="1326087"/>
            <a:ext cx="9150350" cy="803275"/>
            <a:chOff x="-116" y="662"/>
            <a:chExt cx="5764" cy="506"/>
          </a:xfrm>
        </p:grpSpPr>
        <p:pic>
          <p:nvPicPr>
            <p:cNvPr id="33806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7" name="Text Box 11"/>
            <p:cNvSpPr txBox="1">
              <a:spLocks noChangeArrowheads="1"/>
            </p:cNvSpPr>
            <p:nvPr/>
          </p:nvSpPr>
          <p:spPr bwMode="auto">
            <a:xfrm>
              <a:off x="-116" y="66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33800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1" y="1219724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矩形 16"/>
          <p:cNvSpPr>
            <a:spLocks noChangeArrowheads="1"/>
          </p:cNvSpPr>
          <p:nvPr/>
        </p:nvSpPr>
        <p:spPr bwMode="auto">
          <a:xfrm>
            <a:off x="3162300" y="1483249"/>
            <a:ext cx="5543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方式构建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sp>
        <p:nvSpPr>
          <p:cNvPr id="33802" name="矩形 1"/>
          <p:cNvSpPr>
            <a:spLocks noChangeArrowheads="1"/>
          </p:cNvSpPr>
          <p:nvPr/>
        </p:nvSpPr>
        <p:spPr bwMode="auto">
          <a:xfrm>
            <a:off x="2351088" y="3202511"/>
            <a:ext cx="8132762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SpringBootApplication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public class ManualChapter01Application {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){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SpringApplication.run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(ManualChapter01Application.class,args);</a:t>
            </a:r>
            <a:endParaRPr lang="zh-CN" altLang="zh-CN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}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}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281614" y="3019949"/>
            <a:ext cx="2740025" cy="609600"/>
          </a:xfrm>
          <a:prstGeom prst="wedgeRoundRectCallout">
            <a:avLst>
              <a:gd name="adj1" fmla="val -57778"/>
              <a:gd name="adj2" fmla="val 38781"/>
              <a:gd name="adj3" fmla="val 16667"/>
            </a:avLst>
          </a:prstGeom>
          <a:solidFill>
            <a:srgbClr val="0070C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标记该类为主程序启动类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4741864" y="5199587"/>
            <a:ext cx="4359275" cy="608013"/>
          </a:xfrm>
          <a:prstGeom prst="wedgeRoundRectCallout">
            <a:avLst>
              <a:gd name="adj1" fmla="val -22467"/>
              <a:gd name="adj2" fmla="val -81967"/>
              <a:gd name="adj3" fmla="val 16667"/>
            </a:avLst>
          </a:prstGeom>
          <a:solidFill>
            <a:srgbClr val="0070C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SpringApplication.run()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方法启动主程序类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05" name="矩形 1"/>
          <p:cNvSpPr>
            <a:spLocks noChangeArrowheads="1"/>
          </p:cNvSpPr>
          <p:nvPr/>
        </p:nvSpPr>
        <p:spPr bwMode="auto">
          <a:xfrm>
            <a:off x="2351088" y="2132537"/>
            <a:ext cx="30464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③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编写主程序启动类</a:t>
            </a:r>
            <a:endParaRPr lang="zh-CN" altLang="zh-CN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050" y="2906120"/>
            <a:ext cx="8256588" cy="3467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34819" name="标题 1"/>
          <p:cNvSpPr>
            <a:spLocks noChangeArrowheads="1"/>
          </p:cNvSpPr>
          <p:nvPr/>
        </p:nvSpPr>
        <p:spPr bwMode="auto">
          <a:xfrm>
            <a:off x="2387601" y="112714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4823" name="矩形 11"/>
          <p:cNvGrpSpPr>
            <a:grpSpLocks/>
          </p:cNvGrpSpPr>
          <p:nvPr/>
        </p:nvGrpSpPr>
        <p:grpSpPr bwMode="auto">
          <a:xfrm>
            <a:off x="1339850" y="1377358"/>
            <a:ext cx="9150350" cy="803275"/>
            <a:chOff x="-116" y="662"/>
            <a:chExt cx="5764" cy="506"/>
          </a:xfrm>
        </p:grpSpPr>
        <p:pic>
          <p:nvPicPr>
            <p:cNvPr id="34830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1" name="Text Box 11"/>
            <p:cNvSpPr txBox="1">
              <a:spLocks noChangeArrowheads="1"/>
            </p:cNvSpPr>
            <p:nvPr/>
          </p:nvSpPr>
          <p:spPr bwMode="auto">
            <a:xfrm>
              <a:off x="-116" y="66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34824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1" y="1270995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矩形 16"/>
          <p:cNvSpPr>
            <a:spLocks noChangeArrowheads="1"/>
          </p:cNvSpPr>
          <p:nvPr/>
        </p:nvSpPr>
        <p:spPr bwMode="auto">
          <a:xfrm>
            <a:off x="3162300" y="1534520"/>
            <a:ext cx="5543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方式构建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sp>
        <p:nvSpPr>
          <p:cNvPr id="34826" name="矩形 1"/>
          <p:cNvSpPr>
            <a:spLocks noChangeArrowheads="1"/>
          </p:cNvSpPr>
          <p:nvPr/>
        </p:nvSpPr>
        <p:spPr bwMode="auto">
          <a:xfrm>
            <a:off x="2343150" y="3012483"/>
            <a:ext cx="8072438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@RestController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public class HelloController {</a:t>
            </a:r>
            <a:endParaRPr lang="zh-CN" altLang="zh-CN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@GetMapping("/hello")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public String hello(){</a:t>
            </a:r>
            <a:endParaRPr lang="zh-CN" altLang="zh-CN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     return "hello Spring Boot";</a:t>
            </a:r>
            <a:endParaRPr lang="zh-CN" altLang="zh-CN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 }</a:t>
            </a:r>
            <a:endParaRPr lang="zh-CN" altLang="zh-CN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454525" y="2747370"/>
            <a:ext cx="3938588" cy="787400"/>
          </a:xfrm>
          <a:prstGeom prst="wedgeRoundRectCallout">
            <a:avLst>
              <a:gd name="adj1" fmla="val -56465"/>
              <a:gd name="adj2" fmla="val 25332"/>
              <a:gd name="adj3" fmla="val 16667"/>
            </a:avLst>
          </a:prstGeom>
          <a:solidFill>
            <a:srgbClr val="0070C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该注解为组合注解，等同于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@Controller+@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ResponseBody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5099050" y="4096746"/>
            <a:ext cx="4730750" cy="911225"/>
          </a:xfrm>
          <a:prstGeom prst="wedgeRoundRectCallout">
            <a:avLst>
              <a:gd name="adj1" fmla="val -53979"/>
              <a:gd name="adj2" fmla="val -22586"/>
              <a:gd name="adj3" fmla="val 16667"/>
            </a:avLst>
          </a:prstGeom>
          <a:solidFill>
            <a:srgbClr val="0070C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等同于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框架中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@</a:t>
            </a:r>
            <a:r>
              <a:rPr lang="en-US" altLang="zh-CN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RequestMapping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RequestMethod.GET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注解</a:t>
            </a:r>
          </a:p>
        </p:txBody>
      </p:sp>
      <p:sp>
        <p:nvSpPr>
          <p:cNvPr id="34829" name="矩形 1"/>
          <p:cNvSpPr>
            <a:spLocks noChangeArrowheads="1"/>
          </p:cNvSpPr>
          <p:nvPr/>
        </p:nvSpPr>
        <p:spPr bwMode="auto">
          <a:xfrm>
            <a:off x="2387600" y="2161583"/>
            <a:ext cx="561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④ </a:t>
            </a:r>
            <a:r>
              <a:rPr lang="zh-CN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创建一个用于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访问的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zh-CN" altLang="zh-CN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ChangeArrowheads="1"/>
          </p:cNvSpPr>
          <p:nvPr/>
        </p:nvSpPr>
        <p:spPr bwMode="auto">
          <a:xfrm>
            <a:off x="2466976" y="112714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5846" name="矩形 11"/>
          <p:cNvGrpSpPr>
            <a:grpSpLocks/>
          </p:cNvGrpSpPr>
          <p:nvPr/>
        </p:nvGrpSpPr>
        <p:grpSpPr bwMode="auto">
          <a:xfrm>
            <a:off x="1339850" y="1343177"/>
            <a:ext cx="9150350" cy="803275"/>
            <a:chOff x="-116" y="662"/>
            <a:chExt cx="5764" cy="506"/>
          </a:xfrm>
        </p:grpSpPr>
        <p:pic>
          <p:nvPicPr>
            <p:cNvPr id="35852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3" name="Text Box 11"/>
            <p:cNvSpPr txBox="1">
              <a:spLocks noChangeArrowheads="1"/>
            </p:cNvSpPr>
            <p:nvPr/>
          </p:nvSpPr>
          <p:spPr bwMode="auto">
            <a:xfrm>
              <a:off x="-116" y="66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35847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1" y="1236814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矩形 16"/>
          <p:cNvSpPr>
            <a:spLocks noChangeArrowheads="1"/>
          </p:cNvSpPr>
          <p:nvPr/>
        </p:nvSpPr>
        <p:spPr bwMode="auto">
          <a:xfrm>
            <a:off x="3162300" y="1500339"/>
            <a:ext cx="5543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方式构建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sp>
        <p:nvSpPr>
          <p:cNvPr id="35849" name="文本框 20"/>
          <p:cNvSpPr txBox="1">
            <a:spLocks noChangeArrowheads="1"/>
          </p:cNvSpPr>
          <p:nvPr/>
        </p:nvSpPr>
        <p:spPr bwMode="auto">
          <a:xfrm>
            <a:off x="2757489" y="2862415"/>
            <a:ext cx="7470775" cy="4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1600" b="1" dirty="0">
                <a:latin typeface="+mn-ea"/>
                <a:ea typeface="+mn-ea"/>
              </a:rPr>
              <a:t>启动项目，在浏览器上访问</a:t>
            </a:r>
            <a:r>
              <a:rPr lang="zh-CN" altLang="en-US" sz="1600" b="1" dirty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  <a:hlinkClick r:id="rId4"/>
              </a:rPr>
              <a:t>http://localhost:8080/hello</a:t>
            </a:r>
            <a:endParaRPr lang="zh-CN" altLang="en-US" sz="1600" b="1" dirty="0">
              <a:latin typeface="+mn-ea"/>
              <a:ea typeface="+mn-ea"/>
            </a:endParaRPr>
          </a:p>
        </p:txBody>
      </p:sp>
      <p:pic>
        <p:nvPicPr>
          <p:cNvPr id="35850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4" y="3583140"/>
            <a:ext cx="7470775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1" name="矩形 1"/>
          <p:cNvSpPr>
            <a:spLocks noChangeArrowheads="1"/>
          </p:cNvSpPr>
          <p:nvPr/>
        </p:nvSpPr>
        <p:spPr bwMode="auto">
          <a:xfrm>
            <a:off x="2360613" y="2187727"/>
            <a:ext cx="18145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⑤ 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运行项目</a:t>
            </a:r>
            <a:endParaRPr lang="zh-CN" altLang="zh-CN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ChangeArrowheads="1"/>
          </p:cNvSpPr>
          <p:nvPr/>
        </p:nvSpPr>
        <p:spPr bwMode="auto">
          <a:xfrm>
            <a:off x="2457451" y="1111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870" name="矩形 11"/>
          <p:cNvGrpSpPr>
            <a:grpSpLocks/>
          </p:cNvGrpSpPr>
          <p:nvPr/>
        </p:nvGrpSpPr>
        <p:grpSpPr bwMode="auto">
          <a:xfrm>
            <a:off x="1108075" y="1524832"/>
            <a:ext cx="9144000" cy="787400"/>
            <a:chOff x="-112" y="672"/>
            <a:chExt cx="5760" cy="496"/>
          </a:xfrm>
        </p:grpSpPr>
        <p:pic>
          <p:nvPicPr>
            <p:cNvPr id="36876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36871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6" y="1423232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矩形 16"/>
          <p:cNvSpPr>
            <a:spLocks noChangeArrowheads="1"/>
          </p:cNvSpPr>
          <p:nvPr/>
        </p:nvSpPr>
        <p:spPr bwMode="auto">
          <a:xfrm>
            <a:off x="3217864" y="1743908"/>
            <a:ext cx="686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Initializr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方式构建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sp>
        <p:nvSpPr>
          <p:cNvPr id="36873" name="文本框 1"/>
          <p:cNvSpPr txBox="1">
            <a:spLocks noChangeArrowheads="1"/>
          </p:cNvSpPr>
          <p:nvPr/>
        </p:nvSpPr>
        <p:spPr bwMode="auto">
          <a:xfrm>
            <a:off x="2908301" y="4075945"/>
            <a:ext cx="76041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zh-CN" sz="2000" b="1">
                <a:latin typeface="微软雅黑" pitchFamily="34" charset="-122"/>
                <a:ea typeface="微软雅黑" pitchFamily="34" charset="-122"/>
              </a:rPr>
              <a:t>创建一个用于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000" b="1">
                <a:latin typeface="微软雅黑" pitchFamily="34" charset="-122"/>
                <a:ea typeface="微软雅黑" pitchFamily="34" charset="-122"/>
              </a:rPr>
              <a:t>访问的</a:t>
            </a: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zh-CN" altLang="zh-CN" sz="20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运行项目</a:t>
            </a:r>
            <a:endParaRPr lang="zh-CN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74" name="文本框 2"/>
          <p:cNvSpPr txBox="1">
            <a:spLocks noChangeArrowheads="1"/>
          </p:cNvSpPr>
          <p:nvPr/>
        </p:nvSpPr>
        <p:spPr bwMode="auto">
          <a:xfrm>
            <a:off x="3294064" y="2921833"/>
            <a:ext cx="1724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搭建步骤：</a:t>
            </a:r>
          </a:p>
        </p:txBody>
      </p:sp>
      <p:sp>
        <p:nvSpPr>
          <p:cNvPr id="18" name="AutoShape 112"/>
          <p:cNvSpPr/>
          <p:nvPr/>
        </p:nvSpPr>
        <p:spPr bwMode="auto">
          <a:xfrm>
            <a:off x="2684464" y="3077407"/>
            <a:ext cx="447675" cy="44608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4" name="矩形 1"/>
          <p:cNvSpPr>
            <a:spLocks noChangeArrowheads="1"/>
          </p:cNvSpPr>
          <p:nvPr/>
        </p:nvSpPr>
        <p:spPr bwMode="auto">
          <a:xfrm>
            <a:off x="2551114" y="2220351"/>
            <a:ext cx="392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① 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zh-CN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895" name="矩形 11"/>
          <p:cNvGrpSpPr>
            <a:grpSpLocks/>
          </p:cNvGrpSpPr>
          <p:nvPr/>
        </p:nvGrpSpPr>
        <p:grpSpPr bwMode="auto">
          <a:xfrm>
            <a:off x="1108075" y="1259913"/>
            <a:ext cx="9144000" cy="787400"/>
            <a:chOff x="-112" y="672"/>
            <a:chExt cx="5760" cy="496"/>
          </a:xfrm>
        </p:grpSpPr>
        <p:pic>
          <p:nvPicPr>
            <p:cNvPr id="37902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3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37896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6" y="1158313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矩形 16"/>
          <p:cNvSpPr>
            <a:spLocks noChangeArrowheads="1"/>
          </p:cNvSpPr>
          <p:nvPr/>
        </p:nvSpPr>
        <p:spPr bwMode="auto">
          <a:xfrm>
            <a:off x="3217864" y="1478989"/>
            <a:ext cx="686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Initializr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方式构建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pic>
        <p:nvPicPr>
          <p:cNvPr id="3789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3404626"/>
            <a:ext cx="4470400" cy="307975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1" y="3025213"/>
            <a:ext cx="4810125" cy="286543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956175" y="6162114"/>
            <a:ext cx="520700" cy="322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3" name="肘形连接符 2"/>
          <p:cNvCxnSpPr>
            <a:cxnSpLocks/>
            <a:stCxn id="2" idx="0"/>
            <a:endCxn id="20" idx="1"/>
          </p:cNvCxnSpPr>
          <p:nvPr/>
        </p:nvCxnSpPr>
        <p:spPr bwMode="auto">
          <a:xfrm rot="5400000" flipH="1" flipV="1">
            <a:off x="4477545" y="5197708"/>
            <a:ext cx="1703387" cy="225425"/>
          </a:xfrm>
          <a:prstGeom prst="bentConnector2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4" y="3556891"/>
            <a:ext cx="4237037" cy="27844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15" name="标题 1"/>
          <p:cNvSpPr>
            <a:spLocks noChangeArrowheads="1"/>
          </p:cNvSpPr>
          <p:nvPr/>
        </p:nvSpPr>
        <p:spPr bwMode="auto">
          <a:xfrm>
            <a:off x="2465388" y="13017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1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1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8919" name="矩形 11"/>
          <p:cNvGrpSpPr>
            <a:grpSpLocks/>
          </p:cNvGrpSpPr>
          <p:nvPr/>
        </p:nvGrpSpPr>
        <p:grpSpPr bwMode="auto">
          <a:xfrm>
            <a:off x="1108075" y="1302640"/>
            <a:ext cx="9144000" cy="787400"/>
            <a:chOff x="-112" y="672"/>
            <a:chExt cx="5760" cy="496"/>
          </a:xfrm>
        </p:grpSpPr>
        <p:pic>
          <p:nvPicPr>
            <p:cNvPr id="38927" name="矩形 1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8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38920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6" y="1201040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矩形 16"/>
          <p:cNvSpPr>
            <a:spLocks noChangeArrowheads="1"/>
          </p:cNvSpPr>
          <p:nvPr/>
        </p:nvSpPr>
        <p:spPr bwMode="auto">
          <a:xfrm>
            <a:off x="3217864" y="1521716"/>
            <a:ext cx="686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Initializr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方式构建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759326" y="5869184"/>
            <a:ext cx="3222625" cy="661063"/>
            <a:chOff x="3235305" y="5543816"/>
            <a:chExt cx="3223096" cy="660986"/>
          </a:xfrm>
        </p:grpSpPr>
        <p:sp>
          <p:nvSpPr>
            <p:cNvPr id="2" name="矩形 1"/>
            <p:cNvSpPr/>
            <p:nvPr/>
          </p:nvSpPr>
          <p:spPr>
            <a:xfrm>
              <a:off x="3235305" y="5731817"/>
              <a:ext cx="520776" cy="322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  <p:cxnSp>
          <p:nvCxnSpPr>
            <p:cNvPr id="38926" name="肘形连接符 2"/>
            <p:cNvCxnSpPr>
              <a:cxnSpLocks/>
              <a:endCxn id="18" idx="2"/>
            </p:cNvCxnSpPr>
            <p:nvPr/>
          </p:nvCxnSpPr>
          <p:spPr bwMode="auto">
            <a:xfrm flipV="1">
              <a:off x="3756074" y="5543816"/>
              <a:ext cx="2702327" cy="660986"/>
            </a:xfrm>
            <a:prstGeom prst="bentConnector2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8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4" y="2477390"/>
            <a:ext cx="4422775" cy="306705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8924" name="矩形 1"/>
          <p:cNvSpPr>
            <a:spLocks noChangeArrowheads="1"/>
          </p:cNvSpPr>
          <p:nvPr/>
        </p:nvSpPr>
        <p:spPr bwMode="auto">
          <a:xfrm>
            <a:off x="2082801" y="2258316"/>
            <a:ext cx="3927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① 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zh-CN" altLang="zh-CN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ChangeArrowheads="1"/>
          </p:cNvSpPr>
          <p:nvPr/>
        </p:nvSpPr>
        <p:spPr bwMode="auto">
          <a:xfrm>
            <a:off x="2447926" y="112714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9942" name="矩形 11"/>
          <p:cNvGrpSpPr>
            <a:grpSpLocks/>
          </p:cNvGrpSpPr>
          <p:nvPr/>
        </p:nvGrpSpPr>
        <p:grpSpPr bwMode="auto">
          <a:xfrm>
            <a:off x="1346200" y="1239410"/>
            <a:ext cx="9144000" cy="787400"/>
            <a:chOff x="-112" y="672"/>
            <a:chExt cx="5760" cy="496"/>
          </a:xfrm>
        </p:grpSpPr>
        <p:pic>
          <p:nvPicPr>
            <p:cNvPr id="39947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8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39943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1" y="1117173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矩形 16"/>
          <p:cNvSpPr>
            <a:spLocks noChangeArrowheads="1"/>
          </p:cNvSpPr>
          <p:nvPr/>
        </p:nvSpPr>
        <p:spPr bwMode="auto">
          <a:xfrm>
            <a:off x="3162301" y="1380698"/>
            <a:ext cx="6867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Initializr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方式构建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6" y="2777699"/>
            <a:ext cx="5681663" cy="3684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6" name="矩形 1"/>
          <p:cNvSpPr>
            <a:spLocks noChangeArrowheads="1"/>
          </p:cNvSpPr>
          <p:nvPr/>
        </p:nvSpPr>
        <p:spPr bwMode="auto">
          <a:xfrm>
            <a:off x="2360614" y="2204611"/>
            <a:ext cx="532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创建好的项目结构如下图所示：</a:t>
            </a:r>
            <a:endParaRPr lang="zh-CN" altLang="zh-CN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2640013" y="145607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目 录</a:t>
            </a:r>
          </a:p>
        </p:txBody>
      </p:sp>
      <p:grpSp>
        <p:nvGrpSpPr>
          <p:cNvPr id="7171" name="组合 2"/>
          <p:cNvGrpSpPr>
            <a:grpSpLocks/>
          </p:cNvGrpSpPr>
          <p:nvPr/>
        </p:nvGrpSpPr>
        <p:grpSpPr bwMode="auto">
          <a:xfrm>
            <a:off x="3092450" y="2608264"/>
            <a:ext cx="4857750" cy="954087"/>
            <a:chOff x="3250849" y="2900309"/>
            <a:chExt cx="4857752" cy="954087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4373211" y="3403546"/>
              <a:ext cx="373539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201" name="矩形 36"/>
            <p:cNvSpPr>
              <a:spLocks noChangeArrowheads="1"/>
            </p:cNvSpPr>
            <p:nvPr/>
          </p:nvSpPr>
          <p:spPr bwMode="auto">
            <a:xfrm flipH="1">
              <a:off x="4301774" y="2918048"/>
              <a:ext cx="32576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Spring Boot 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入门程序</a:t>
              </a:r>
            </a:p>
          </p:txBody>
        </p:sp>
        <p:grpSp>
          <p:nvGrpSpPr>
            <p:cNvPr id="7202" name="组合 111"/>
            <p:cNvGrpSpPr>
              <a:grpSpLocks/>
            </p:cNvGrpSpPr>
            <p:nvPr/>
          </p:nvGrpSpPr>
          <p:grpSpPr bwMode="auto">
            <a:xfrm rot="-12767">
              <a:off x="3250849" y="2900309"/>
              <a:ext cx="885714" cy="954087"/>
              <a:chOff x="1936620" y="1275606"/>
              <a:chExt cx="1298308" cy="1728192"/>
            </a:xfrm>
          </p:grpSpPr>
          <p:grpSp>
            <p:nvGrpSpPr>
              <p:cNvPr id="7203" name="组合 112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>
                  <a:off x="1907704" y="1275601"/>
                  <a:ext cx="1296143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1.2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>
                  <a:off x="1961224" y="1347488"/>
                  <a:ext cx="1189103" cy="1584417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4" name="圆角矩形 5"/>
              <p:cNvSpPr/>
              <p:nvPr/>
            </p:nvSpPr>
            <p:spPr>
              <a:xfrm>
                <a:off x="1937983" y="1991615"/>
                <a:ext cx="1296144" cy="937422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</p:grpSp>
      <p:grpSp>
        <p:nvGrpSpPr>
          <p:cNvPr id="7172" name="4.1"/>
          <p:cNvGrpSpPr>
            <a:grpSpLocks/>
          </p:cNvGrpSpPr>
          <p:nvPr/>
        </p:nvGrpSpPr>
        <p:grpSpPr bwMode="auto">
          <a:xfrm>
            <a:off x="3092451" y="1390650"/>
            <a:ext cx="4695825" cy="952500"/>
            <a:chOff x="1711766" y="1263306"/>
            <a:chExt cx="4696001" cy="952284"/>
          </a:xfrm>
        </p:grpSpPr>
        <p:grpSp>
          <p:nvGrpSpPr>
            <p:cNvPr id="7193" name="组合 29"/>
            <p:cNvGrpSpPr>
              <a:grpSpLocks/>
            </p:cNvGrpSpPr>
            <p:nvPr/>
          </p:nvGrpSpPr>
          <p:grpSpPr bwMode="auto">
            <a:xfrm rot="-12767">
              <a:off x="1711766" y="1263306"/>
              <a:ext cx="896507" cy="952284"/>
              <a:chOff x="1936620" y="1275606"/>
              <a:chExt cx="1313916" cy="1728192"/>
            </a:xfrm>
          </p:grpSpPr>
          <p:grpSp>
            <p:nvGrpSpPr>
              <p:cNvPr id="719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>
                  <a:off x="1907704" y="1275564"/>
                  <a:ext cx="129598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>
                  <a:off x="1961219" y="1347573"/>
                  <a:ext cx="1188953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64" name="圆角矩形 5"/>
              <p:cNvSpPr/>
              <p:nvPr/>
            </p:nvSpPr>
            <p:spPr>
              <a:xfrm>
                <a:off x="1956598" y="1992854"/>
                <a:ext cx="1293656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2810357" y="1760081"/>
              <a:ext cx="359741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195" name="矩形 35"/>
            <p:cNvSpPr>
              <a:spLocks noChangeArrowheads="1"/>
            </p:cNvSpPr>
            <p:nvPr/>
          </p:nvSpPr>
          <p:spPr bwMode="auto">
            <a:xfrm>
              <a:off x="2825025" y="1286488"/>
              <a:ext cx="2642169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Spring Boot 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概述</a:t>
              </a:r>
            </a:p>
          </p:txBody>
        </p:sp>
      </p:grpSp>
      <p:grpSp>
        <p:nvGrpSpPr>
          <p:cNvPr id="7173" name="4.1"/>
          <p:cNvGrpSpPr>
            <a:grpSpLocks/>
          </p:cNvGrpSpPr>
          <p:nvPr/>
        </p:nvGrpSpPr>
        <p:grpSpPr bwMode="auto">
          <a:xfrm>
            <a:off x="3092451" y="3890963"/>
            <a:ext cx="4695825" cy="952500"/>
            <a:chOff x="1711764" y="1263306"/>
            <a:chExt cx="4695976" cy="952284"/>
          </a:xfrm>
        </p:grpSpPr>
        <p:grpSp>
          <p:nvGrpSpPr>
            <p:cNvPr id="7186" name="组合 29"/>
            <p:cNvGrpSpPr>
              <a:grpSpLocks/>
            </p:cNvGrpSpPr>
            <p:nvPr/>
          </p:nvGrpSpPr>
          <p:grpSpPr bwMode="auto">
            <a:xfrm rot="-12767">
              <a:off x="1711764" y="1263306"/>
              <a:ext cx="896498" cy="952284"/>
              <a:chOff x="1936620" y="1275606"/>
              <a:chExt cx="1313905" cy="1728192"/>
            </a:xfrm>
          </p:grpSpPr>
          <p:grpSp>
            <p:nvGrpSpPr>
              <p:cNvPr id="7189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79" name="圆角矩形 78"/>
                <p:cNvSpPr/>
                <p:nvPr/>
              </p:nvSpPr>
              <p:spPr>
                <a:xfrm>
                  <a:off x="1907704" y="1275564"/>
                  <a:ext cx="1295979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80" name="圆角矩形 79"/>
                <p:cNvSpPr/>
                <p:nvPr/>
              </p:nvSpPr>
              <p:spPr>
                <a:xfrm>
                  <a:off x="1961219" y="1347571"/>
                  <a:ext cx="1188949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78" name="圆角矩形 5"/>
              <p:cNvSpPr/>
              <p:nvPr/>
            </p:nvSpPr>
            <p:spPr>
              <a:xfrm>
                <a:off x="1956598" y="1992852"/>
                <a:ext cx="1293651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5" name="直接连接符 74"/>
            <p:cNvCxnSpPr/>
            <p:nvPr/>
          </p:nvCxnSpPr>
          <p:spPr>
            <a:xfrm>
              <a:off x="2810349" y="1760080"/>
              <a:ext cx="359739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188" name="矩形 35"/>
            <p:cNvSpPr>
              <a:spLocks noChangeArrowheads="1"/>
            </p:cNvSpPr>
            <p:nvPr/>
          </p:nvSpPr>
          <p:spPr bwMode="auto">
            <a:xfrm>
              <a:off x="2547025" y="1286488"/>
              <a:ext cx="2829712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  单元测试和热部署</a:t>
              </a:r>
            </a:p>
          </p:txBody>
        </p:sp>
      </p:grpSp>
      <p:grpSp>
        <p:nvGrpSpPr>
          <p:cNvPr id="7174" name="组合 2"/>
          <p:cNvGrpSpPr>
            <a:grpSpLocks/>
          </p:cNvGrpSpPr>
          <p:nvPr/>
        </p:nvGrpSpPr>
        <p:grpSpPr bwMode="auto">
          <a:xfrm>
            <a:off x="3092451" y="5187951"/>
            <a:ext cx="4764087" cy="963613"/>
            <a:chOff x="3250854" y="2890440"/>
            <a:chExt cx="4763500" cy="963956"/>
          </a:xfrm>
        </p:grpSpPr>
        <p:cxnSp>
          <p:nvCxnSpPr>
            <p:cNvPr id="82" name="直接连接符 81"/>
            <p:cNvCxnSpPr/>
            <p:nvPr/>
          </p:nvCxnSpPr>
          <p:spPr bwMode="auto">
            <a:xfrm flipV="1">
              <a:off x="4373078" y="3376388"/>
              <a:ext cx="3641276" cy="26998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180" name="矩形 36"/>
            <p:cNvSpPr>
              <a:spLocks noChangeArrowheads="1"/>
            </p:cNvSpPr>
            <p:nvPr/>
          </p:nvSpPr>
          <p:spPr bwMode="auto">
            <a:xfrm flipH="1">
              <a:off x="4301649" y="2890440"/>
              <a:ext cx="31658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Spring Boot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原理分析</a:t>
              </a:r>
            </a:p>
          </p:txBody>
        </p:sp>
        <p:grpSp>
          <p:nvGrpSpPr>
            <p:cNvPr id="7181" name="组合 111"/>
            <p:cNvGrpSpPr>
              <a:grpSpLocks/>
            </p:cNvGrpSpPr>
            <p:nvPr/>
          </p:nvGrpSpPr>
          <p:grpSpPr bwMode="auto">
            <a:xfrm rot="-12767">
              <a:off x="3250854" y="2900309"/>
              <a:ext cx="885608" cy="954087"/>
              <a:chOff x="1936620" y="1275606"/>
              <a:chExt cx="1298150" cy="1728192"/>
            </a:xfrm>
          </p:grpSpPr>
          <p:grpSp>
            <p:nvGrpSpPr>
              <p:cNvPr id="7182" name="组合 112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88" name="圆角矩形 87"/>
                <p:cNvSpPr/>
                <p:nvPr/>
              </p:nvSpPr>
              <p:spPr>
                <a:xfrm>
                  <a:off x="1907705" y="1274984"/>
                  <a:ext cx="1295981" cy="1728808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1.4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89" name="圆角矩形 88"/>
                <p:cNvSpPr/>
                <p:nvPr/>
              </p:nvSpPr>
              <p:spPr>
                <a:xfrm>
                  <a:off x="1961219" y="1346899"/>
                  <a:ext cx="1188953" cy="1584979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87" name="圆角矩形 5"/>
              <p:cNvSpPr/>
              <p:nvPr/>
            </p:nvSpPr>
            <p:spPr>
              <a:xfrm>
                <a:off x="1937983" y="1991256"/>
                <a:ext cx="1295982" cy="937756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4864" y="2900646"/>
            <a:ext cx="8023225" cy="3395663"/>
          </a:xfrm>
          <a:prstGeom prst="rect">
            <a:avLst/>
          </a:prstGeom>
          <a:solidFill>
            <a:srgbClr val="F2F2F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40963" name="标题 1"/>
          <p:cNvSpPr>
            <a:spLocks noChangeArrowheads="1"/>
          </p:cNvSpPr>
          <p:nvPr/>
        </p:nvSpPr>
        <p:spPr bwMode="auto">
          <a:xfrm>
            <a:off x="2447926" y="131764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7" name="矩形 1"/>
          <p:cNvSpPr>
            <a:spLocks noChangeArrowheads="1"/>
          </p:cNvSpPr>
          <p:nvPr/>
        </p:nvSpPr>
        <p:spPr bwMode="auto">
          <a:xfrm>
            <a:off x="2282825" y="2222783"/>
            <a:ext cx="5619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创建一个用于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访问的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zh-CN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968" name="矩形 11"/>
          <p:cNvGrpSpPr>
            <a:grpSpLocks/>
          </p:cNvGrpSpPr>
          <p:nvPr/>
        </p:nvGrpSpPr>
        <p:grpSpPr bwMode="auto">
          <a:xfrm>
            <a:off x="1346200" y="1316320"/>
            <a:ext cx="9144000" cy="787400"/>
            <a:chOff x="-112" y="672"/>
            <a:chExt cx="5760" cy="496"/>
          </a:xfrm>
        </p:grpSpPr>
        <p:pic>
          <p:nvPicPr>
            <p:cNvPr id="40972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3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40969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1" y="1194083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矩形 16"/>
          <p:cNvSpPr>
            <a:spLocks noChangeArrowheads="1"/>
          </p:cNvSpPr>
          <p:nvPr/>
        </p:nvSpPr>
        <p:spPr bwMode="auto">
          <a:xfrm>
            <a:off x="3162301" y="1457608"/>
            <a:ext cx="6867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Initializr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方式构建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sp>
        <p:nvSpPr>
          <p:cNvPr id="40971" name="矩形 1"/>
          <p:cNvSpPr>
            <a:spLocks noChangeArrowheads="1"/>
          </p:cNvSpPr>
          <p:nvPr/>
        </p:nvSpPr>
        <p:spPr bwMode="auto">
          <a:xfrm>
            <a:off x="2343150" y="2935571"/>
            <a:ext cx="8072438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@RestController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public class HelloController {</a:t>
            </a:r>
            <a:endParaRPr lang="zh-CN" altLang="zh-CN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@GetMapping("/hello")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public String hello(){</a:t>
            </a:r>
            <a:endParaRPr lang="zh-CN" altLang="zh-CN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     return "hello Spring Boot";</a:t>
            </a:r>
            <a:endParaRPr lang="zh-CN" altLang="zh-CN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    }</a:t>
            </a:r>
            <a:endParaRPr lang="zh-CN" altLang="zh-CN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ChangeArrowheads="1"/>
          </p:cNvSpPr>
          <p:nvPr/>
        </p:nvSpPr>
        <p:spPr bwMode="auto">
          <a:xfrm>
            <a:off x="2447926" y="112714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1.2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入门程序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1990" name="矩形 11"/>
          <p:cNvGrpSpPr>
            <a:grpSpLocks/>
          </p:cNvGrpSpPr>
          <p:nvPr/>
        </p:nvGrpSpPr>
        <p:grpSpPr bwMode="auto">
          <a:xfrm>
            <a:off x="1346200" y="1350504"/>
            <a:ext cx="9144000" cy="787400"/>
            <a:chOff x="-112" y="672"/>
            <a:chExt cx="5760" cy="496"/>
          </a:xfrm>
        </p:grpSpPr>
        <p:pic>
          <p:nvPicPr>
            <p:cNvPr id="41996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7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41991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1" y="1228267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矩形 16"/>
          <p:cNvSpPr>
            <a:spLocks noChangeArrowheads="1"/>
          </p:cNvSpPr>
          <p:nvPr/>
        </p:nvSpPr>
        <p:spPr bwMode="auto">
          <a:xfrm>
            <a:off x="3162301" y="1491792"/>
            <a:ext cx="6867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Initializr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方式构建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sp>
        <p:nvSpPr>
          <p:cNvPr id="39945" name="文本框 13"/>
          <p:cNvSpPr txBox="1">
            <a:spLocks noChangeArrowheads="1"/>
          </p:cNvSpPr>
          <p:nvPr/>
        </p:nvSpPr>
        <p:spPr bwMode="auto">
          <a:xfrm>
            <a:off x="3013076" y="2749093"/>
            <a:ext cx="7470775" cy="4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1600" b="1" dirty="0">
                <a:latin typeface="+mn-ea"/>
                <a:ea typeface="+mn-ea"/>
              </a:rPr>
              <a:t>启动项目，在浏览器上访问</a:t>
            </a:r>
            <a:r>
              <a:rPr lang="zh-CN" altLang="en-US" sz="1600" b="1" dirty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  <a:hlinkClick r:id="rId4"/>
              </a:rPr>
              <a:t>http://localhost:8080/hello</a:t>
            </a:r>
            <a:endParaRPr lang="zh-CN" altLang="en-US" sz="1600" b="1" dirty="0">
              <a:latin typeface="+mn-ea"/>
              <a:ea typeface="+mn-ea"/>
            </a:endParaRPr>
          </a:p>
        </p:txBody>
      </p:sp>
      <p:pic>
        <p:nvPicPr>
          <p:cNvPr id="41994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3614280"/>
            <a:ext cx="7296150" cy="22637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5" name="矩形 1"/>
          <p:cNvSpPr>
            <a:spLocks noChangeArrowheads="1"/>
          </p:cNvSpPr>
          <p:nvPr/>
        </p:nvSpPr>
        <p:spPr bwMode="auto">
          <a:xfrm>
            <a:off x="2647951" y="2183942"/>
            <a:ext cx="1814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③ 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运行项目</a:t>
            </a:r>
            <a:endParaRPr lang="zh-CN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3" name="标题 1"/>
          <p:cNvSpPr>
            <a:spLocks noChangeArrowheads="1"/>
          </p:cNvSpPr>
          <p:nvPr/>
        </p:nvSpPr>
        <p:spPr bwMode="auto">
          <a:xfrm>
            <a:off x="2471739" y="122239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1.3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单元测试与热部署</a:t>
            </a:r>
          </a:p>
        </p:txBody>
      </p:sp>
      <p:sp>
        <p:nvSpPr>
          <p:cNvPr id="43014" name="文本框 8"/>
          <p:cNvSpPr txBox="1">
            <a:spLocks noChangeArrowheads="1"/>
          </p:cNvSpPr>
          <p:nvPr/>
        </p:nvSpPr>
        <p:spPr bwMode="auto">
          <a:xfrm>
            <a:off x="2471739" y="4774608"/>
            <a:ext cx="77676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015" name="矩形 11"/>
          <p:cNvGrpSpPr>
            <a:grpSpLocks/>
          </p:cNvGrpSpPr>
          <p:nvPr/>
        </p:nvGrpSpPr>
        <p:grpSpPr bwMode="auto">
          <a:xfrm>
            <a:off x="1285875" y="1383707"/>
            <a:ext cx="9144000" cy="787400"/>
            <a:chOff x="-112" y="672"/>
            <a:chExt cx="5760" cy="496"/>
          </a:xfrm>
        </p:grpSpPr>
        <p:pic>
          <p:nvPicPr>
            <p:cNvPr id="43021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22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43016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9" y="1270995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7" name="矩形 16"/>
          <p:cNvSpPr>
            <a:spLocks noChangeArrowheads="1"/>
          </p:cNvSpPr>
          <p:nvPr/>
        </p:nvSpPr>
        <p:spPr bwMode="auto">
          <a:xfrm>
            <a:off x="3159126" y="1509120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</a:p>
        </p:txBody>
      </p:sp>
      <p:sp>
        <p:nvSpPr>
          <p:cNvPr id="43018" name="文本框 1"/>
          <p:cNvSpPr txBox="1">
            <a:spLocks noChangeArrowheads="1"/>
          </p:cNvSpPr>
          <p:nvPr/>
        </p:nvSpPr>
        <p:spPr bwMode="auto">
          <a:xfrm>
            <a:off x="3159126" y="3804646"/>
            <a:ext cx="76041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pom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文件中添加</a:t>
            </a: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spring-boot-starter-test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测试启动器</a:t>
            </a:r>
            <a:endParaRPr lang="zh-CN" altLang="zh-CN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编写单元测试类</a:t>
            </a:r>
            <a:endParaRPr lang="zh-CN" altLang="zh-CN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编写单元测试方法</a:t>
            </a:r>
            <a:endParaRPr lang="zh-CN" altLang="zh-CN" sz="2000" b="1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运行结果</a:t>
            </a:r>
            <a:endParaRPr lang="zh-CN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9" name="文本框 2"/>
          <p:cNvSpPr txBox="1">
            <a:spLocks noChangeArrowheads="1"/>
          </p:cNvSpPr>
          <p:nvPr/>
        </p:nvSpPr>
        <p:spPr bwMode="auto">
          <a:xfrm>
            <a:off x="3294064" y="2768008"/>
            <a:ext cx="1724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搭建步骤：</a:t>
            </a:r>
          </a:p>
        </p:txBody>
      </p:sp>
      <p:sp>
        <p:nvSpPr>
          <p:cNvPr id="17" name="AutoShape 112"/>
          <p:cNvSpPr/>
          <p:nvPr/>
        </p:nvSpPr>
        <p:spPr bwMode="auto">
          <a:xfrm>
            <a:off x="2684464" y="2923582"/>
            <a:ext cx="447675" cy="44608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44725" y="3213387"/>
            <a:ext cx="7475538" cy="2854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38" name="标题 1"/>
          <p:cNvSpPr>
            <a:spLocks noChangeArrowheads="1"/>
          </p:cNvSpPr>
          <p:nvPr/>
        </p:nvSpPr>
        <p:spPr bwMode="auto">
          <a:xfrm>
            <a:off x="2471739" y="122239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1.3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单元测试与热部署</a:t>
            </a:r>
          </a:p>
        </p:txBody>
      </p:sp>
      <p:sp>
        <p:nvSpPr>
          <p:cNvPr id="44039" name="文本框 8"/>
          <p:cNvSpPr txBox="1">
            <a:spLocks noChangeArrowheads="1"/>
          </p:cNvSpPr>
          <p:nvPr/>
        </p:nvSpPr>
        <p:spPr bwMode="auto">
          <a:xfrm>
            <a:off x="2471739" y="4697699"/>
            <a:ext cx="77676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040" name="矩形 11"/>
          <p:cNvGrpSpPr>
            <a:grpSpLocks/>
          </p:cNvGrpSpPr>
          <p:nvPr/>
        </p:nvGrpSpPr>
        <p:grpSpPr bwMode="auto">
          <a:xfrm>
            <a:off x="1285875" y="1306798"/>
            <a:ext cx="9144000" cy="787400"/>
            <a:chOff x="-112" y="672"/>
            <a:chExt cx="5760" cy="496"/>
          </a:xfrm>
        </p:grpSpPr>
        <p:pic>
          <p:nvPicPr>
            <p:cNvPr id="44045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6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44041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9" y="1194086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2" name="矩形 16"/>
          <p:cNvSpPr>
            <a:spLocks noChangeArrowheads="1"/>
          </p:cNvSpPr>
          <p:nvPr/>
        </p:nvSpPr>
        <p:spPr bwMode="auto">
          <a:xfrm>
            <a:off x="3159126" y="1432211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</a:p>
        </p:txBody>
      </p:sp>
      <p:sp>
        <p:nvSpPr>
          <p:cNvPr id="44043" name="矩形 1"/>
          <p:cNvSpPr>
            <a:spLocks noChangeArrowheads="1"/>
          </p:cNvSpPr>
          <p:nvPr/>
        </p:nvSpPr>
        <p:spPr bwMode="auto">
          <a:xfrm>
            <a:off x="1938338" y="2189449"/>
            <a:ext cx="8393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①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pom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文件中添加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spring-boot-starter-test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测试启动器</a:t>
            </a:r>
            <a:endParaRPr lang="zh-CN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44" name="矩形 1"/>
          <p:cNvSpPr>
            <a:spLocks noChangeArrowheads="1"/>
          </p:cNvSpPr>
          <p:nvPr/>
        </p:nvSpPr>
        <p:spPr bwMode="auto">
          <a:xfrm>
            <a:off x="2527300" y="3318162"/>
            <a:ext cx="6910388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Times New Roman" pitchFamily="18" charset="0"/>
                <a:ea typeface="Gadugi" pitchFamily="34" charset="0"/>
                <a:cs typeface="Times New Roman" pitchFamily="18" charset="0"/>
              </a:rPr>
              <a:t>&lt;dependency&gt;</a:t>
            </a:r>
            <a:endParaRPr lang="zh-CN" altLang="zh-CN" sz="2000" b="1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Times New Roman" pitchFamily="18" charset="0"/>
                <a:ea typeface="Gadugi" pitchFamily="34" charset="0"/>
                <a:cs typeface="Times New Roman" pitchFamily="18" charset="0"/>
              </a:rPr>
              <a:t>	&lt;groupId&gt;org.springframework.boot&lt;/groupId&gt;</a:t>
            </a:r>
            <a:endParaRPr lang="zh-CN" altLang="zh-CN" sz="2000" b="1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Times New Roman" pitchFamily="18" charset="0"/>
                <a:ea typeface="Gadugi" pitchFamily="34" charset="0"/>
                <a:cs typeface="Times New Roman" pitchFamily="18" charset="0"/>
              </a:rPr>
              <a:t>	&lt;artifactId&gt;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Gadugi" pitchFamily="34" charset="0"/>
                <a:cs typeface="Times New Roman" pitchFamily="18" charset="0"/>
              </a:rPr>
              <a:t>spring-boot-starter-test</a:t>
            </a:r>
            <a:r>
              <a:rPr lang="en-US" altLang="zh-CN" sz="2000" b="1">
                <a:latin typeface="Times New Roman" pitchFamily="18" charset="0"/>
                <a:ea typeface="Gadugi" pitchFamily="34" charset="0"/>
                <a:cs typeface="Times New Roman" pitchFamily="18" charset="0"/>
              </a:rPr>
              <a:t>&lt;/artifactId&gt;</a:t>
            </a:r>
            <a:endParaRPr lang="zh-CN" altLang="zh-CN" sz="2000" b="1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Times New Roman" pitchFamily="18" charset="0"/>
                <a:ea typeface="Gadugi" pitchFamily="34" charset="0"/>
                <a:cs typeface="Times New Roman" pitchFamily="18" charset="0"/>
              </a:rPr>
              <a:t>	&lt;scope&gt;test&lt;/scope&gt;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Times New Roman" pitchFamily="18" charset="0"/>
                <a:ea typeface="Gadugi" pitchFamily="34" charset="0"/>
                <a:cs typeface="Times New Roman" pitchFamily="18" charset="0"/>
              </a:rPr>
              <a:t>&lt;/dependency&gt;</a:t>
            </a:r>
            <a:endParaRPr lang="zh-CN" altLang="zh-CN" sz="2000" b="1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19313" y="2872812"/>
            <a:ext cx="8037512" cy="3125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6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62" name="标题 1"/>
          <p:cNvSpPr>
            <a:spLocks noChangeArrowheads="1"/>
          </p:cNvSpPr>
          <p:nvPr/>
        </p:nvSpPr>
        <p:spPr bwMode="auto">
          <a:xfrm>
            <a:off x="1800226" y="15729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1.3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单元测试与热部署</a:t>
            </a:r>
          </a:p>
        </p:txBody>
      </p:sp>
      <p:sp>
        <p:nvSpPr>
          <p:cNvPr id="45063" name="文本框 8"/>
          <p:cNvSpPr txBox="1">
            <a:spLocks noChangeArrowheads="1"/>
          </p:cNvSpPr>
          <p:nvPr/>
        </p:nvSpPr>
        <p:spPr bwMode="auto">
          <a:xfrm>
            <a:off x="2471739" y="4663513"/>
            <a:ext cx="77676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064" name="矩形 11"/>
          <p:cNvGrpSpPr>
            <a:grpSpLocks/>
          </p:cNvGrpSpPr>
          <p:nvPr/>
        </p:nvGrpSpPr>
        <p:grpSpPr bwMode="auto">
          <a:xfrm>
            <a:off x="1346200" y="1282137"/>
            <a:ext cx="9144000" cy="787400"/>
            <a:chOff x="-112" y="672"/>
            <a:chExt cx="5760" cy="496"/>
          </a:xfrm>
        </p:grpSpPr>
        <p:pic>
          <p:nvPicPr>
            <p:cNvPr id="45071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2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45065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1" y="1159900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6" name="矩形 16"/>
          <p:cNvSpPr>
            <a:spLocks noChangeArrowheads="1"/>
          </p:cNvSpPr>
          <p:nvPr/>
        </p:nvSpPr>
        <p:spPr bwMode="auto">
          <a:xfrm>
            <a:off x="3162301" y="1423425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</a:p>
        </p:txBody>
      </p:sp>
      <p:sp>
        <p:nvSpPr>
          <p:cNvPr id="45067" name="矩形 1"/>
          <p:cNvSpPr>
            <a:spLocks noChangeArrowheads="1"/>
          </p:cNvSpPr>
          <p:nvPr/>
        </p:nvSpPr>
        <p:spPr bwMode="auto">
          <a:xfrm>
            <a:off x="2827339" y="2121925"/>
            <a:ext cx="2738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编写单元测试类</a:t>
            </a:r>
            <a:endParaRPr lang="zh-CN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8" name="矩形 1"/>
          <p:cNvSpPr>
            <a:spLocks noChangeArrowheads="1"/>
          </p:cNvSpPr>
          <p:nvPr/>
        </p:nvSpPr>
        <p:spPr bwMode="auto">
          <a:xfrm>
            <a:off x="2381251" y="3047438"/>
            <a:ext cx="7775575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@RunWith(SpringRunner.class) </a:t>
            </a:r>
            <a:endParaRPr lang="zh-CN" altLang="zh-CN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@SpringBootTest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public class Chapter01ApplicationTests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	@Test</a:t>
            </a:r>
            <a:endParaRPr lang="zh-CN" altLang="zh-CN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	public void contextLoads() {</a:t>
            </a:r>
            <a:endParaRPr lang="zh-CN" altLang="zh-CN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4886325" y="2512450"/>
            <a:ext cx="2763838" cy="512762"/>
          </a:xfrm>
          <a:prstGeom prst="wedgeRoundRectCallout">
            <a:avLst>
              <a:gd name="adj1" fmla="val -39154"/>
              <a:gd name="adj2" fmla="val 84049"/>
              <a:gd name="adj3" fmla="val 16667"/>
            </a:avLst>
          </a:prstGeom>
          <a:solidFill>
            <a:srgbClr val="0070C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加载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Boot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测试注解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478339" y="3512576"/>
            <a:ext cx="4187825" cy="511175"/>
          </a:xfrm>
          <a:prstGeom prst="wedgeRoundRectCallout">
            <a:avLst>
              <a:gd name="adj1" fmla="val -56754"/>
              <a:gd name="adj2" fmla="val -16162"/>
              <a:gd name="adj3" fmla="val 16667"/>
            </a:avLst>
          </a:prstGeom>
          <a:solidFill>
            <a:srgbClr val="0070C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加载项目的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ApplicationContext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上下文环境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3450" y="2857918"/>
            <a:ext cx="7702550" cy="339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6" name="标题 1"/>
          <p:cNvSpPr>
            <a:spLocks noChangeArrowheads="1"/>
          </p:cNvSpPr>
          <p:nvPr/>
        </p:nvSpPr>
        <p:spPr bwMode="auto">
          <a:xfrm>
            <a:off x="2471739" y="128007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1.3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单元测试与热部署</a:t>
            </a:r>
          </a:p>
        </p:txBody>
      </p:sp>
      <p:sp>
        <p:nvSpPr>
          <p:cNvPr id="46087" name="文本框 8"/>
          <p:cNvSpPr txBox="1">
            <a:spLocks noChangeArrowheads="1"/>
          </p:cNvSpPr>
          <p:nvPr/>
        </p:nvSpPr>
        <p:spPr bwMode="auto">
          <a:xfrm>
            <a:off x="2471739" y="4654968"/>
            <a:ext cx="77676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088" name="矩形 11"/>
          <p:cNvGrpSpPr>
            <a:grpSpLocks/>
          </p:cNvGrpSpPr>
          <p:nvPr/>
        </p:nvGrpSpPr>
        <p:grpSpPr bwMode="auto">
          <a:xfrm>
            <a:off x="1346200" y="1273592"/>
            <a:ext cx="9144000" cy="787400"/>
            <a:chOff x="-112" y="672"/>
            <a:chExt cx="5760" cy="496"/>
          </a:xfrm>
        </p:grpSpPr>
        <p:pic>
          <p:nvPicPr>
            <p:cNvPr id="46094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5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46089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1" y="1151355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0" name="矩形 16"/>
          <p:cNvSpPr>
            <a:spLocks noChangeArrowheads="1"/>
          </p:cNvSpPr>
          <p:nvPr/>
        </p:nvSpPr>
        <p:spPr bwMode="auto">
          <a:xfrm>
            <a:off x="3162301" y="1414880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</a:p>
        </p:txBody>
      </p:sp>
      <p:sp>
        <p:nvSpPr>
          <p:cNvPr id="46091" name="矩形 1"/>
          <p:cNvSpPr>
            <a:spLocks noChangeArrowheads="1"/>
          </p:cNvSpPr>
          <p:nvPr/>
        </p:nvSpPr>
        <p:spPr bwMode="auto">
          <a:xfrm>
            <a:off x="2471738" y="2168943"/>
            <a:ext cx="3046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③ 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编写单元测试方法</a:t>
            </a:r>
            <a:endParaRPr lang="zh-CN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92" name="矩形 1"/>
          <p:cNvSpPr>
            <a:spLocks noChangeArrowheads="1"/>
          </p:cNvSpPr>
          <p:nvPr/>
        </p:nvSpPr>
        <p:spPr bwMode="auto">
          <a:xfrm>
            <a:off x="2586039" y="2862680"/>
            <a:ext cx="7775575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Gadugi" pitchFamily="34" charset="0"/>
                <a:cs typeface="Times New Roman" pitchFamily="18" charset="0"/>
              </a:rPr>
              <a:t>@Autowired</a:t>
            </a:r>
            <a:endParaRPr lang="zh-CN" altLang="zh-CN" sz="2000">
              <a:solidFill>
                <a:srgbClr val="FF0000"/>
              </a:solidFill>
              <a:latin typeface="Times New Roman" pitchFamily="18" charset="0"/>
              <a:ea typeface="Gadugi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itchFamily="18" charset="0"/>
                <a:ea typeface="Gadugi" pitchFamily="34" charset="0"/>
                <a:cs typeface="Times New Roman" pitchFamily="18" charset="0"/>
              </a:rPr>
              <a:t>private HelloController helloController;</a:t>
            </a:r>
            <a:endParaRPr lang="zh-CN" altLang="zh-CN" sz="2000">
              <a:latin typeface="Times New Roman" pitchFamily="18" charset="0"/>
              <a:ea typeface="Gadugi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Gadugi" pitchFamily="34" charset="0"/>
                <a:cs typeface="Times New Roman" pitchFamily="18" charset="0"/>
              </a:rPr>
              <a:t>@Test</a:t>
            </a:r>
            <a:endParaRPr lang="zh-CN" altLang="zh-CN" sz="2000">
              <a:solidFill>
                <a:srgbClr val="FF0000"/>
              </a:solidFill>
              <a:latin typeface="Times New Roman" pitchFamily="18" charset="0"/>
              <a:ea typeface="Gadugi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itchFamily="18" charset="0"/>
                <a:ea typeface="Gadugi" pitchFamily="34" charset="0"/>
                <a:cs typeface="Times New Roman" pitchFamily="18" charset="0"/>
              </a:rPr>
              <a:t>public void helloControllerTest() {</a:t>
            </a:r>
            <a:endParaRPr lang="zh-CN" altLang="zh-CN" sz="2000">
              <a:latin typeface="Times New Roman" pitchFamily="18" charset="0"/>
              <a:ea typeface="Gadugi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itchFamily="18" charset="0"/>
                <a:ea typeface="Gadugi" pitchFamily="34" charset="0"/>
                <a:cs typeface="Times New Roman" pitchFamily="18" charset="0"/>
              </a:rPr>
              <a:t>	String hello = helloController.hello();</a:t>
            </a:r>
            <a:endParaRPr lang="zh-CN" altLang="zh-CN" sz="2000">
              <a:latin typeface="Times New Roman" pitchFamily="18" charset="0"/>
              <a:ea typeface="Gadugi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itchFamily="18" charset="0"/>
                <a:ea typeface="Gadugi" pitchFamily="34" charset="0"/>
                <a:cs typeface="Times New Roman" pitchFamily="18" charset="0"/>
              </a:rPr>
              <a:t>	System.out.println(hello);</a:t>
            </a:r>
            <a:endParaRPr lang="zh-CN" altLang="zh-CN" sz="2000">
              <a:latin typeface="Times New Roman" pitchFamily="18" charset="0"/>
              <a:ea typeface="Gadugi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Times New Roman" pitchFamily="18" charset="0"/>
                <a:ea typeface="Gadugi" pitchFamily="34" charset="0"/>
                <a:cs typeface="Times New Roman" pitchFamily="18" charset="0"/>
              </a:rPr>
              <a:t>}</a:t>
            </a:r>
            <a:endParaRPr lang="zh-CN" altLang="zh-CN" sz="2000">
              <a:solidFill>
                <a:srgbClr val="FFFFFF"/>
              </a:solidFill>
              <a:latin typeface="Times New Roman" pitchFamily="18" charset="0"/>
              <a:ea typeface="Gadugi" pitchFamily="34" charset="0"/>
              <a:cs typeface="Times New Roman" pitchFamily="18" charset="0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4392614" y="2862681"/>
            <a:ext cx="3292475" cy="523875"/>
          </a:xfrm>
          <a:prstGeom prst="wedgeRoundRectCallout">
            <a:avLst>
              <a:gd name="adj1" fmla="val -57835"/>
              <a:gd name="adj2" fmla="val 18041"/>
              <a:gd name="adj3" fmla="val 16667"/>
            </a:avLst>
          </a:prstGeom>
          <a:solidFill>
            <a:srgbClr val="0070C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注入了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HelloController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实例对象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09" name="标题 1"/>
          <p:cNvSpPr>
            <a:spLocks noChangeArrowheads="1"/>
          </p:cNvSpPr>
          <p:nvPr/>
        </p:nvSpPr>
        <p:spPr bwMode="auto">
          <a:xfrm>
            <a:off x="1800226" y="131658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1.3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单元测试与热部署</a:t>
            </a:r>
          </a:p>
        </p:txBody>
      </p:sp>
      <p:sp>
        <p:nvSpPr>
          <p:cNvPr id="47110" name="文本框 8"/>
          <p:cNvSpPr txBox="1">
            <a:spLocks noChangeArrowheads="1"/>
          </p:cNvSpPr>
          <p:nvPr/>
        </p:nvSpPr>
        <p:spPr bwMode="auto">
          <a:xfrm>
            <a:off x="2471739" y="4748971"/>
            <a:ext cx="77676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111" name="矩形 11"/>
          <p:cNvGrpSpPr>
            <a:grpSpLocks/>
          </p:cNvGrpSpPr>
          <p:nvPr/>
        </p:nvGrpSpPr>
        <p:grpSpPr bwMode="auto">
          <a:xfrm>
            <a:off x="1346200" y="1367595"/>
            <a:ext cx="9144000" cy="787400"/>
            <a:chOff x="-112" y="672"/>
            <a:chExt cx="5760" cy="496"/>
          </a:xfrm>
        </p:grpSpPr>
        <p:pic>
          <p:nvPicPr>
            <p:cNvPr id="47117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8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47112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1" y="1245358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3" name="矩形 16"/>
          <p:cNvSpPr>
            <a:spLocks noChangeArrowheads="1"/>
          </p:cNvSpPr>
          <p:nvPr/>
        </p:nvSpPr>
        <p:spPr bwMode="auto">
          <a:xfrm>
            <a:off x="3162301" y="1508883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</a:p>
        </p:txBody>
      </p:sp>
      <p:sp>
        <p:nvSpPr>
          <p:cNvPr id="47114" name="矩形 1"/>
          <p:cNvSpPr>
            <a:spLocks noChangeArrowheads="1"/>
          </p:cNvSpPr>
          <p:nvPr/>
        </p:nvSpPr>
        <p:spPr bwMode="auto">
          <a:xfrm>
            <a:off x="2586038" y="2258183"/>
            <a:ext cx="1814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④ 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运行结果</a:t>
            </a:r>
            <a:endParaRPr lang="zh-CN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43" name="矩形 16"/>
          <p:cNvSpPr>
            <a:spLocks noChangeArrowheads="1"/>
          </p:cNvSpPr>
          <p:nvPr/>
        </p:nvSpPr>
        <p:spPr bwMode="auto">
          <a:xfrm>
            <a:off x="2151064" y="2856671"/>
            <a:ext cx="7947025" cy="4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+mn-ea"/>
                <a:ea typeface="+mn-ea"/>
              </a:rPr>
              <a:t>       </a:t>
            </a:r>
            <a:r>
              <a:rPr lang="zh-CN" altLang="en-US" sz="1600" b="1" dirty="0">
                <a:latin typeface="+mn-ea"/>
                <a:ea typeface="+mn-ea"/>
              </a:rPr>
              <a:t>执行</a:t>
            </a:r>
            <a:r>
              <a:rPr lang="zh-CN" altLang="zh-CN" sz="1600" b="1" dirty="0">
                <a:latin typeface="+mn-ea"/>
                <a:ea typeface="+mn-ea"/>
              </a:rPr>
              <a:t>测试方法</a:t>
            </a:r>
            <a:r>
              <a:rPr lang="en-US" altLang="zh-CN" sz="1600" b="1" dirty="0" err="1">
                <a:latin typeface="+mn-ea"/>
                <a:ea typeface="+mn-ea"/>
              </a:rPr>
              <a:t>helloControllerTest</a:t>
            </a:r>
            <a:r>
              <a:rPr lang="en-US" altLang="zh-CN" sz="1600" b="1" dirty="0">
                <a:latin typeface="+mn-ea"/>
                <a:ea typeface="+mn-ea"/>
              </a:rPr>
              <a:t>()</a:t>
            </a:r>
            <a:r>
              <a:rPr lang="zh-CN" altLang="en-US" sz="1600" b="1" dirty="0">
                <a:latin typeface="+mn-ea"/>
                <a:ea typeface="+mn-ea"/>
              </a:rPr>
              <a:t>，控制台输出如图。</a:t>
            </a:r>
            <a:endParaRPr lang="zh-CN" altLang="zh-CN" sz="1600" b="1" dirty="0">
              <a:latin typeface="+mn-ea"/>
              <a:ea typeface="+mn-ea"/>
            </a:endParaRPr>
          </a:p>
        </p:txBody>
      </p:sp>
      <p:pic>
        <p:nvPicPr>
          <p:cNvPr id="4711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9" y="3632959"/>
            <a:ext cx="7305675" cy="15335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33" name="标题 1"/>
          <p:cNvSpPr>
            <a:spLocks noChangeArrowheads="1"/>
          </p:cNvSpPr>
          <p:nvPr/>
        </p:nvSpPr>
        <p:spPr bwMode="auto">
          <a:xfrm>
            <a:off x="2438402" y="125414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1.3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单元测试与热部署</a:t>
            </a:r>
          </a:p>
        </p:txBody>
      </p:sp>
      <p:sp>
        <p:nvSpPr>
          <p:cNvPr id="48134" name="文本框 8"/>
          <p:cNvSpPr txBox="1">
            <a:spLocks noChangeArrowheads="1"/>
          </p:cNvSpPr>
          <p:nvPr/>
        </p:nvSpPr>
        <p:spPr bwMode="auto">
          <a:xfrm>
            <a:off x="2471739" y="4928433"/>
            <a:ext cx="77676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135" name="矩形 11"/>
          <p:cNvGrpSpPr>
            <a:grpSpLocks/>
          </p:cNvGrpSpPr>
          <p:nvPr/>
        </p:nvGrpSpPr>
        <p:grpSpPr bwMode="auto">
          <a:xfrm>
            <a:off x="1339850" y="1535945"/>
            <a:ext cx="9144000" cy="787400"/>
            <a:chOff x="-112" y="672"/>
            <a:chExt cx="5760" cy="496"/>
          </a:xfrm>
        </p:grpSpPr>
        <p:pic>
          <p:nvPicPr>
            <p:cNvPr id="48141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2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48136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9" y="1437520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7" name="矩形 16"/>
          <p:cNvSpPr>
            <a:spLocks noChangeArrowheads="1"/>
          </p:cNvSpPr>
          <p:nvPr/>
        </p:nvSpPr>
        <p:spPr bwMode="auto">
          <a:xfrm>
            <a:off x="3197225" y="1708983"/>
            <a:ext cx="110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热部署</a:t>
            </a:r>
          </a:p>
        </p:txBody>
      </p:sp>
      <p:sp>
        <p:nvSpPr>
          <p:cNvPr id="48138" name="文本框 1"/>
          <p:cNvSpPr txBox="1">
            <a:spLocks noChangeArrowheads="1"/>
          </p:cNvSpPr>
          <p:nvPr/>
        </p:nvSpPr>
        <p:spPr bwMode="auto">
          <a:xfrm>
            <a:off x="3197226" y="4118808"/>
            <a:ext cx="76041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pom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文件中添加</a:t>
            </a: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spring-boot-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devtools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热部署依赖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热部署设置</a:t>
            </a:r>
            <a:endParaRPr lang="zh-CN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AutoNum type="arabicPeriod"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热部署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9" name="文本框 2"/>
          <p:cNvSpPr txBox="1">
            <a:spLocks noChangeArrowheads="1"/>
          </p:cNvSpPr>
          <p:nvPr/>
        </p:nvSpPr>
        <p:spPr bwMode="auto">
          <a:xfrm>
            <a:off x="3294064" y="2921833"/>
            <a:ext cx="1724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搭建步骤：</a:t>
            </a:r>
          </a:p>
        </p:txBody>
      </p:sp>
      <p:sp>
        <p:nvSpPr>
          <p:cNvPr id="17" name="AutoShape 112"/>
          <p:cNvSpPr/>
          <p:nvPr/>
        </p:nvSpPr>
        <p:spPr bwMode="auto">
          <a:xfrm>
            <a:off x="2684464" y="3077407"/>
            <a:ext cx="447675" cy="44608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8425" y="3687778"/>
            <a:ext cx="7232650" cy="247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         </a:t>
            </a:r>
            <a:endParaRPr kumimoji="1" lang="zh-CN" altLang="en-US" dirty="0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8" name="标题 1"/>
          <p:cNvSpPr>
            <a:spLocks noChangeArrowheads="1"/>
          </p:cNvSpPr>
          <p:nvPr/>
        </p:nvSpPr>
        <p:spPr bwMode="auto">
          <a:xfrm>
            <a:off x="2471739" y="125414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1.3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单元测试与热部署</a:t>
            </a:r>
          </a:p>
        </p:txBody>
      </p:sp>
      <p:sp>
        <p:nvSpPr>
          <p:cNvPr id="49159" name="文本框 8"/>
          <p:cNvSpPr txBox="1">
            <a:spLocks noChangeArrowheads="1"/>
          </p:cNvSpPr>
          <p:nvPr/>
        </p:nvSpPr>
        <p:spPr bwMode="auto">
          <a:xfrm>
            <a:off x="2471739" y="4783154"/>
            <a:ext cx="77676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160" name="矩形 11"/>
          <p:cNvGrpSpPr>
            <a:grpSpLocks/>
          </p:cNvGrpSpPr>
          <p:nvPr/>
        </p:nvGrpSpPr>
        <p:grpSpPr bwMode="auto">
          <a:xfrm>
            <a:off x="1339850" y="1390666"/>
            <a:ext cx="9144000" cy="787400"/>
            <a:chOff x="-112" y="672"/>
            <a:chExt cx="5760" cy="496"/>
          </a:xfrm>
        </p:grpSpPr>
        <p:pic>
          <p:nvPicPr>
            <p:cNvPr id="49165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6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49161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9" y="1292241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矩形 16"/>
          <p:cNvSpPr>
            <a:spLocks noChangeArrowheads="1"/>
          </p:cNvSpPr>
          <p:nvPr/>
        </p:nvSpPr>
        <p:spPr bwMode="auto">
          <a:xfrm>
            <a:off x="3197225" y="1563704"/>
            <a:ext cx="110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热部署</a:t>
            </a:r>
          </a:p>
        </p:txBody>
      </p:sp>
      <p:sp>
        <p:nvSpPr>
          <p:cNvPr id="49163" name="矩形 1"/>
          <p:cNvSpPr>
            <a:spLocks noChangeArrowheads="1"/>
          </p:cNvSpPr>
          <p:nvPr/>
        </p:nvSpPr>
        <p:spPr bwMode="auto">
          <a:xfrm>
            <a:off x="2174876" y="2705116"/>
            <a:ext cx="799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① 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pom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文件中添加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spring-boot-devtools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热部署依赖</a:t>
            </a:r>
            <a:endParaRPr lang="zh-CN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64" name="矩形 1"/>
          <p:cNvSpPr>
            <a:spLocks noChangeArrowheads="1"/>
          </p:cNvSpPr>
          <p:nvPr/>
        </p:nvSpPr>
        <p:spPr bwMode="auto">
          <a:xfrm>
            <a:off x="2986088" y="3849703"/>
            <a:ext cx="629761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&lt;dependency&gt;                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&lt;groupId&gt;org.springframework.boot&lt;/groupId&gt;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&lt;artifactId&gt;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spring-boot-devtools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&lt;/artifactId&gt;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&lt;/dependency&gt;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1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1.3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单元测试与热部署</a:t>
            </a:r>
          </a:p>
        </p:txBody>
      </p:sp>
      <p:sp>
        <p:nvSpPr>
          <p:cNvPr id="50182" name="文本框 8"/>
          <p:cNvSpPr txBox="1">
            <a:spLocks noChangeArrowheads="1"/>
          </p:cNvSpPr>
          <p:nvPr/>
        </p:nvSpPr>
        <p:spPr bwMode="auto">
          <a:xfrm>
            <a:off x="2471739" y="4603694"/>
            <a:ext cx="77676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183" name="矩形 11"/>
          <p:cNvGrpSpPr>
            <a:grpSpLocks/>
          </p:cNvGrpSpPr>
          <p:nvPr/>
        </p:nvGrpSpPr>
        <p:grpSpPr bwMode="auto">
          <a:xfrm>
            <a:off x="1346200" y="1222318"/>
            <a:ext cx="9144000" cy="787400"/>
            <a:chOff x="-112" y="672"/>
            <a:chExt cx="5760" cy="496"/>
          </a:xfrm>
        </p:grpSpPr>
        <p:pic>
          <p:nvPicPr>
            <p:cNvPr id="50190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1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50184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1" y="1100081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5" name="矩形 16"/>
          <p:cNvSpPr>
            <a:spLocks noChangeArrowheads="1"/>
          </p:cNvSpPr>
          <p:nvPr/>
        </p:nvSpPr>
        <p:spPr bwMode="auto">
          <a:xfrm>
            <a:off x="3162300" y="1363606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热部署</a:t>
            </a:r>
          </a:p>
        </p:txBody>
      </p:sp>
      <p:sp>
        <p:nvSpPr>
          <p:cNvPr id="50186" name="矩形 1"/>
          <p:cNvSpPr>
            <a:spLocks noChangeArrowheads="1"/>
          </p:cNvSpPr>
          <p:nvPr/>
        </p:nvSpPr>
        <p:spPr bwMode="auto">
          <a:xfrm>
            <a:off x="2471739" y="2074806"/>
            <a:ext cx="3279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中热部署设置</a:t>
            </a:r>
            <a:endParaRPr lang="zh-CN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830514" y="2551057"/>
            <a:ext cx="6829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zh-CN" altLang="zh-CN" sz="1600" b="1" dirty="0">
                <a:latin typeface="+mn-ea"/>
                <a:ea typeface="+mn-ea"/>
              </a:rPr>
              <a:t>选择【</a:t>
            </a:r>
            <a:r>
              <a:rPr lang="en-US" altLang="zh-CN" sz="1600" b="1" dirty="0">
                <a:latin typeface="+mn-ea"/>
                <a:ea typeface="+mn-ea"/>
              </a:rPr>
              <a:t>File</a:t>
            </a:r>
            <a:r>
              <a:rPr lang="zh-CN" altLang="zh-CN" sz="1600" b="1" dirty="0">
                <a:latin typeface="+mn-ea"/>
                <a:ea typeface="+mn-ea"/>
              </a:rPr>
              <a:t>】</a:t>
            </a:r>
            <a:r>
              <a:rPr lang="en-US" altLang="zh-CN" sz="1600" b="1" dirty="0">
                <a:latin typeface="+mn-ea"/>
                <a:ea typeface="+mn-ea"/>
              </a:rPr>
              <a:t>→</a:t>
            </a:r>
            <a:r>
              <a:rPr lang="zh-CN" altLang="zh-CN" sz="1600" b="1" dirty="0">
                <a:latin typeface="+mn-ea"/>
                <a:ea typeface="+mn-ea"/>
              </a:rPr>
              <a:t>【</a:t>
            </a:r>
            <a:r>
              <a:rPr lang="en-US" altLang="zh-CN" sz="1600" b="1" dirty="0">
                <a:latin typeface="+mn-ea"/>
                <a:ea typeface="+mn-ea"/>
              </a:rPr>
              <a:t>Settings</a:t>
            </a:r>
            <a:r>
              <a:rPr lang="zh-CN" altLang="zh-CN" sz="1600" b="1" dirty="0">
                <a:latin typeface="+mn-ea"/>
                <a:ea typeface="+mn-ea"/>
              </a:rPr>
              <a:t>】选项，打开</a:t>
            </a:r>
            <a:r>
              <a:rPr lang="en-US" altLang="zh-CN" sz="1600" b="1" dirty="0">
                <a:latin typeface="+mn-ea"/>
                <a:ea typeface="+mn-ea"/>
              </a:rPr>
              <a:t>Compiler</a:t>
            </a:r>
            <a:r>
              <a:rPr lang="zh-CN" altLang="zh-CN" sz="1600" b="1" dirty="0">
                <a:latin typeface="+mn-ea"/>
                <a:ea typeface="+mn-ea"/>
              </a:rPr>
              <a:t>面板设置页</a:t>
            </a:r>
            <a:r>
              <a:rPr lang="zh-CN" altLang="en-US" sz="1600" b="1" dirty="0">
                <a:latin typeface="+mn-ea"/>
                <a:ea typeface="+mn-ea"/>
              </a:rPr>
              <a:t>。</a:t>
            </a:r>
            <a:endParaRPr lang="zh-CN" altLang="zh-CN" sz="1600" b="1" dirty="0">
              <a:latin typeface="+mn-ea"/>
              <a:ea typeface="+mn-ea"/>
            </a:endParaRPr>
          </a:p>
        </p:txBody>
      </p:sp>
      <p:pic>
        <p:nvPicPr>
          <p:cNvPr id="1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88" y="3040007"/>
            <a:ext cx="5270500" cy="35528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标注 2"/>
          <p:cNvSpPr/>
          <p:nvPr/>
        </p:nvSpPr>
        <p:spPr>
          <a:xfrm>
            <a:off x="5183189" y="3776607"/>
            <a:ext cx="1825625" cy="422275"/>
          </a:xfrm>
          <a:prstGeom prst="wedgeRoundRectCallout">
            <a:avLst>
              <a:gd name="adj1" fmla="val -40113"/>
              <a:gd name="adj2" fmla="val 87414"/>
              <a:gd name="adj3" fmla="val 16667"/>
            </a:avLst>
          </a:prstGeom>
          <a:solidFill>
            <a:srgbClr val="0070C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设置为自动编译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ChangeArrowheads="1"/>
          </p:cNvSpPr>
          <p:nvPr/>
        </p:nvSpPr>
        <p:spPr bwMode="auto">
          <a:xfrm>
            <a:off x="2045294" y="136526"/>
            <a:ext cx="561439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1.1 Spring Boot </a:t>
            </a:r>
            <a:r>
              <a:rPr lang="zh-CN" altLang="en-US" sz="32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概述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5104365" y="2780887"/>
            <a:ext cx="5205413" cy="3305175"/>
            <a:chOff x="3350011" y="1783266"/>
            <a:chExt cx="5205722" cy="3305867"/>
          </a:xfrm>
        </p:grpSpPr>
        <p:pic>
          <p:nvPicPr>
            <p:cNvPr id="1844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0011" y="1783266"/>
              <a:ext cx="4970199" cy="33058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3" name="Text Box 7"/>
            <p:cNvSpPr txBox="1">
              <a:spLocks noChangeArrowheads="1"/>
            </p:cNvSpPr>
            <p:nvPr/>
          </p:nvSpPr>
          <p:spPr bwMode="auto">
            <a:xfrm>
              <a:off x="3885852" y="2484661"/>
              <a:ext cx="4669881" cy="651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什么是</a:t>
              </a:r>
              <a:r>
                <a:rPr lang="en-US" altLang="zh-CN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Spring Boot</a:t>
              </a:r>
              <a:r>
                <a:rPr lang="zh-CN" altLang="en-US" sz="3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？</a:t>
              </a:r>
            </a:p>
          </p:txBody>
        </p:sp>
      </p:grpSp>
      <p:pic>
        <p:nvPicPr>
          <p:cNvPr id="13" name="Picture 8" descr="问小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8" y="3284539"/>
            <a:ext cx="3116262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7" name="矩形 6"/>
          <p:cNvGrpSpPr>
            <a:grpSpLocks/>
          </p:cNvGrpSpPr>
          <p:nvPr/>
        </p:nvGrpSpPr>
        <p:grpSpPr bwMode="auto">
          <a:xfrm>
            <a:off x="1519789" y="1595024"/>
            <a:ext cx="9144000" cy="812800"/>
            <a:chOff x="0" y="600"/>
            <a:chExt cx="5760" cy="512"/>
          </a:xfrm>
        </p:grpSpPr>
        <p:pic>
          <p:nvPicPr>
            <p:cNvPr id="18440" name="矩形 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3489877" y="1777587"/>
            <a:ext cx="29845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05" name="标题 1"/>
          <p:cNvSpPr>
            <a:spLocks noChangeArrowheads="1"/>
          </p:cNvSpPr>
          <p:nvPr/>
        </p:nvSpPr>
        <p:spPr bwMode="auto">
          <a:xfrm>
            <a:off x="2471739" y="112714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1.3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单元测试与热部署</a:t>
            </a:r>
          </a:p>
        </p:txBody>
      </p:sp>
      <p:grpSp>
        <p:nvGrpSpPr>
          <p:cNvPr id="51206" name="矩形 11"/>
          <p:cNvGrpSpPr>
            <a:grpSpLocks/>
          </p:cNvGrpSpPr>
          <p:nvPr/>
        </p:nvGrpSpPr>
        <p:grpSpPr bwMode="auto">
          <a:xfrm>
            <a:off x="1346200" y="1213773"/>
            <a:ext cx="9144000" cy="787400"/>
            <a:chOff x="-112" y="672"/>
            <a:chExt cx="5760" cy="496"/>
          </a:xfrm>
        </p:grpSpPr>
        <p:pic>
          <p:nvPicPr>
            <p:cNvPr id="51214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5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51207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1" y="1091536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8" name="矩形 16"/>
          <p:cNvSpPr>
            <a:spLocks noChangeArrowheads="1"/>
          </p:cNvSpPr>
          <p:nvPr/>
        </p:nvSpPr>
        <p:spPr bwMode="auto">
          <a:xfrm>
            <a:off x="3162300" y="1355061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热部署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246313" y="2572674"/>
            <a:ext cx="8629650" cy="4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+mn-ea"/>
                <a:ea typeface="+mn-ea"/>
              </a:rPr>
              <a:t> </a:t>
            </a:r>
            <a:r>
              <a:rPr lang="en-US" altLang="zh-CN" sz="1600" b="1" dirty="0">
                <a:latin typeface="+mn-ea"/>
                <a:ea typeface="+mn-ea"/>
              </a:rPr>
              <a:t>	</a:t>
            </a:r>
            <a:r>
              <a:rPr lang="zh-CN" altLang="zh-CN" sz="1600" b="1" dirty="0">
                <a:latin typeface="+mn-ea"/>
                <a:ea typeface="+mn-ea"/>
              </a:rPr>
              <a:t>使用快捷键“</a:t>
            </a:r>
            <a:r>
              <a:rPr lang="en-US" altLang="zh-CN" sz="1600" b="1" dirty="0" err="1">
                <a:latin typeface="+mn-ea"/>
                <a:ea typeface="+mn-ea"/>
              </a:rPr>
              <a:t>Ctrl+Shift+Alt</a:t>
            </a:r>
            <a:r>
              <a:rPr lang="en-US" altLang="zh-CN" sz="1600" b="1" dirty="0">
                <a:latin typeface="+mn-ea"/>
                <a:ea typeface="+mn-ea"/>
              </a:rPr>
              <a:t>+/</a:t>
            </a:r>
            <a:r>
              <a:rPr lang="zh-CN" altLang="zh-CN" sz="1600" b="1" dirty="0">
                <a:latin typeface="+mn-ea"/>
                <a:ea typeface="+mn-ea"/>
              </a:rPr>
              <a:t>”打开</a:t>
            </a:r>
            <a:r>
              <a:rPr lang="en-US" altLang="zh-CN" sz="1600" b="1" dirty="0">
                <a:latin typeface="+mn-ea"/>
                <a:ea typeface="+mn-ea"/>
              </a:rPr>
              <a:t>Maintenance</a:t>
            </a:r>
            <a:r>
              <a:rPr lang="zh-CN" altLang="zh-CN" sz="1600" b="1" dirty="0">
                <a:latin typeface="+mn-ea"/>
                <a:ea typeface="+mn-ea"/>
              </a:rPr>
              <a:t>选项框</a:t>
            </a:r>
            <a:r>
              <a:rPr lang="zh-CN" altLang="en-US" sz="1600" b="1" dirty="0">
                <a:latin typeface="+mn-ea"/>
                <a:ea typeface="+mn-ea"/>
              </a:rPr>
              <a:t>，</a:t>
            </a:r>
            <a:r>
              <a:rPr lang="zh-CN" altLang="zh-CN" sz="1600" b="1" dirty="0">
                <a:latin typeface="+mn-ea"/>
                <a:ea typeface="+mn-ea"/>
              </a:rPr>
              <a:t>选中并</a:t>
            </a:r>
            <a:r>
              <a:rPr lang="zh-CN" altLang="en-US" sz="1600" b="1" dirty="0">
                <a:latin typeface="+mn-ea"/>
                <a:ea typeface="+mn-ea"/>
              </a:rPr>
              <a:t>打</a:t>
            </a:r>
            <a:r>
              <a:rPr lang="zh-CN" altLang="zh-CN" sz="1600" b="1" dirty="0">
                <a:latin typeface="+mn-ea"/>
                <a:ea typeface="+mn-ea"/>
              </a:rPr>
              <a:t>开</a:t>
            </a:r>
            <a:r>
              <a:rPr lang="en-US" altLang="zh-CN" sz="1600" b="1" dirty="0">
                <a:latin typeface="+mn-ea"/>
                <a:ea typeface="+mn-ea"/>
              </a:rPr>
              <a:t>Registry</a:t>
            </a:r>
            <a:r>
              <a:rPr lang="zh-CN" altLang="zh-CN" sz="1600" b="1" dirty="0">
                <a:latin typeface="+mn-ea"/>
                <a:ea typeface="+mn-ea"/>
              </a:rPr>
              <a:t>页面</a:t>
            </a:r>
            <a:r>
              <a:rPr lang="zh-CN" altLang="en-US" sz="1600" b="1" dirty="0">
                <a:latin typeface="+mn-ea"/>
                <a:ea typeface="+mn-ea"/>
              </a:rPr>
              <a:t>。</a:t>
            </a:r>
            <a:endParaRPr lang="zh-CN" altLang="zh-CN" sz="1600" b="1" dirty="0">
              <a:latin typeface="+mn-ea"/>
              <a:ea typeface="+mn-ea"/>
            </a:endParaRPr>
          </a:p>
        </p:txBody>
      </p:sp>
      <p:pic>
        <p:nvPicPr>
          <p:cNvPr id="19" name="图片 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1" y="3096548"/>
            <a:ext cx="4397375" cy="35448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2006601" y="3747423"/>
            <a:ext cx="2208213" cy="685800"/>
          </a:xfrm>
          <a:prstGeom prst="wedgeRoundRectCallout">
            <a:avLst>
              <a:gd name="adj1" fmla="val 55943"/>
              <a:gd name="adj2" fmla="val -38207"/>
              <a:gd name="adj3" fmla="val 16667"/>
            </a:avLst>
          </a:prstGeom>
          <a:solidFill>
            <a:srgbClr val="0070C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工具在程序运行过程中自动编译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62451" y="3642649"/>
            <a:ext cx="4214813" cy="220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13" name="矩形 1"/>
          <p:cNvSpPr>
            <a:spLocks noChangeArrowheads="1"/>
          </p:cNvSpPr>
          <p:nvPr/>
        </p:nvSpPr>
        <p:spPr bwMode="auto">
          <a:xfrm>
            <a:off x="2471739" y="2066261"/>
            <a:ext cx="3279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中热部署设置</a:t>
            </a:r>
            <a:endParaRPr lang="zh-CN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9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1.3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单元测试与热部署</a:t>
            </a:r>
          </a:p>
        </p:txBody>
      </p:sp>
      <p:sp>
        <p:nvSpPr>
          <p:cNvPr id="52230" name="文本框 8"/>
          <p:cNvSpPr txBox="1">
            <a:spLocks noChangeArrowheads="1"/>
          </p:cNvSpPr>
          <p:nvPr/>
        </p:nvSpPr>
        <p:spPr bwMode="auto">
          <a:xfrm>
            <a:off x="2471739" y="4167853"/>
            <a:ext cx="77676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332038" y="2207291"/>
            <a:ext cx="8158162" cy="4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+mn-ea"/>
                <a:ea typeface="+mn-ea"/>
              </a:rPr>
              <a:t>     </a:t>
            </a:r>
            <a:r>
              <a:rPr lang="zh-CN" altLang="zh-CN" sz="1600" b="1" dirty="0">
                <a:latin typeface="+mn-ea"/>
                <a:ea typeface="+mn-ea"/>
              </a:rPr>
              <a:t>启动</a:t>
            </a:r>
            <a:r>
              <a:rPr lang="en-US" altLang="zh-CN" sz="1600" b="1" dirty="0">
                <a:latin typeface="+mn-ea"/>
                <a:ea typeface="+mn-ea"/>
              </a:rPr>
              <a:t>chapter01</a:t>
            </a:r>
            <a:r>
              <a:rPr lang="zh-CN" altLang="zh-CN" sz="1600" b="1" dirty="0">
                <a:latin typeface="+mn-ea"/>
                <a:ea typeface="+mn-ea"/>
              </a:rPr>
              <a:t>项目，通过浏览器访问</a:t>
            </a:r>
            <a:r>
              <a:rPr lang="en-US" altLang="zh-CN" sz="1600" b="1" dirty="0">
                <a:latin typeface="+mn-ea"/>
                <a:ea typeface="+mn-ea"/>
                <a:hlinkClick r:id="rId2"/>
              </a:rPr>
              <a:t>http://localhost:8080/hello</a:t>
            </a:r>
            <a:endParaRPr lang="zh-CN" altLang="zh-CN" sz="1600" b="1" dirty="0">
              <a:latin typeface="+mn-ea"/>
              <a:ea typeface="+mn-ea"/>
            </a:endParaRPr>
          </a:p>
        </p:txBody>
      </p:sp>
      <p:pic>
        <p:nvPicPr>
          <p:cNvPr id="20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6038" y="2950240"/>
            <a:ext cx="6902450" cy="213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6" name="矩形 1"/>
          <p:cNvSpPr>
            <a:spLocks noChangeArrowheads="1"/>
          </p:cNvSpPr>
          <p:nvPr/>
        </p:nvSpPr>
        <p:spPr bwMode="auto">
          <a:xfrm>
            <a:off x="2586039" y="1670715"/>
            <a:ext cx="2122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③ 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热部署测试</a:t>
            </a:r>
            <a:endParaRPr lang="zh-CN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3" name="标题 1"/>
          <p:cNvSpPr>
            <a:spLocks noChangeArrowheads="1"/>
          </p:cNvSpPr>
          <p:nvPr/>
        </p:nvSpPr>
        <p:spPr bwMode="auto">
          <a:xfrm>
            <a:off x="2476502" y="190501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1.3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单元测试与热部署</a:t>
            </a:r>
          </a:p>
        </p:txBody>
      </p:sp>
      <p:sp>
        <p:nvSpPr>
          <p:cNvPr id="53254" name="文本框 8"/>
          <p:cNvSpPr txBox="1">
            <a:spLocks noChangeArrowheads="1"/>
          </p:cNvSpPr>
          <p:nvPr/>
        </p:nvSpPr>
        <p:spPr bwMode="auto">
          <a:xfrm>
            <a:off x="2471739" y="4270403"/>
            <a:ext cx="77676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006725" y="2340003"/>
            <a:ext cx="7767638" cy="4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+mn-ea"/>
                <a:ea typeface="+mn-ea"/>
              </a:rPr>
              <a:t>修改</a:t>
            </a:r>
            <a:r>
              <a:rPr lang="zh-CN" altLang="zh-CN" sz="1600" b="1" dirty="0">
                <a:latin typeface="+mn-ea"/>
                <a:ea typeface="+mn-ea"/>
              </a:rPr>
              <a:t>类</a:t>
            </a:r>
            <a:r>
              <a:rPr lang="en-US" altLang="zh-CN" sz="1600" b="1" dirty="0" err="1">
                <a:latin typeface="+mn-ea"/>
                <a:ea typeface="+mn-ea"/>
              </a:rPr>
              <a:t>HelloController</a:t>
            </a:r>
            <a:r>
              <a:rPr lang="zh-CN" altLang="zh-CN" sz="1600" b="1" dirty="0">
                <a:latin typeface="+mn-ea"/>
                <a:ea typeface="+mn-ea"/>
              </a:rPr>
              <a:t>中的请求处理方法</a:t>
            </a:r>
            <a:r>
              <a:rPr lang="en-US" altLang="zh-CN" sz="1600" b="1" dirty="0">
                <a:latin typeface="+mn-ea"/>
                <a:ea typeface="+mn-ea"/>
              </a:rPr>
              <a:t>hello()</a:t>
            </a:r>
            <a:r>
              <a:rPr lang="zh-CN" altLang="zh-CN" sz="1600" b="1" dirty="0">
                <a:latin typeface="+mn-ea"/>
                <a:ea typeface="+mn-ea"/>
              </a:rPr>
              <a:t>的返回值</a:t>
            </a:r>
            <a:r>
              <a:rPr lang="zh-CN" altLang="en-US" sz="1600" b="1" dirty="0">
                <a:latin typeface="+mn-ea"/>
                <a:ea typeface="+mn-ea"/>
              </a:rPr>
              <a:t>，刷新浏览器。</a:t>
            </a:r>
            <a:endParaRPr lang="en-US" altLang="zh-CN" sz="1600" b="1" dirty="0">
              <a:latin typeface="+mn-ea"/>
              <a:ea typeface="+mn-ea"/>
            </a:endParaRPr>
          </a:p>
        </p:txBody>
      </p:sp>
      <p:pic>
        <p:nvPicPr>
          <p:cNvPr id="22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750" y="3076603"/>
            <a:ext cx="6794500" cy="2144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60" name="矩形 1"/>
          <p:cNvSpPr>
            <a:spLocks noChangeArrowheads="1"/>
          </p:cNvSpPr>
          <p:nvPr/>
        </p:nvSpPr>
        <p:spPr bwMode="auto">
          <a:xfrm>
            <a:off x="2586039" y="1773265"/>
            <a:ext cx="2122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③ 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热部署测试</a:t>
            </a:r>
            <a:endParaRPr lang="zh-CN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77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    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1.4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原理分析</a:t>
            </a:r>
          </a:p>
        </p:txBody>
      </p:sp>
      <p:sp>
        <p:nvSpPr>
          <p:cNvPr id="54278" name="文本框 8"/>
          <p:cNvSpPr txBox="1">
            <a:spLocks noChangeArrowheads="1"/>
          </p:cNvSpPr>
          <p:nvPr/>
        </p:nvSpPr>
        <p:spPr bwMode="auto">
          <a:xfrm>
            <a:off x="2471739" y="4406231"/>
            <a:ext cx="77676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82" name="Oval 17"/>
          <p:cNvSpPr>
            <a:spLocks noChangeArrowheads="1"/>
          </p:cNvSpPr>
          <p:nvPr/>
        </p:nvSpPr>
        <p:spPr bwMode="auto">
          <a:xfrm>
            <a:off x="2668588" y="3910931"/>
            <a:ext cx="762000" cy="762000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3" name="矩形 1"/>
          <p:cNvSpPr>
            <a:spLocks noChangeArrowheads="1"/>
          </p:cNvSpPr>
          <p:nvPr/>
        </p:nvSpPr>
        <p:spPr bwMode="auto">
          <a:xfrm>
            <a:off x="3063876" y="1691606"/>
            <a:ext cx="3357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Spring Boot 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依赖管理</a:t>
            </a:r>
            <a:endParaRPr lang="en-US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69504" y="1685377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19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0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4285" name="Oval 17"/>
          <p:cNvSpPr>
            <a:spLocks noChangeArrowheads="1"/>
          </p:cNvSpPr>
          <p:nvPr/>
        </p:nvSpPr>
        <p:spPr bwMode="auto">
          <a:xfrm>
            <a:off x="2706688" y="2886993"/>
            <a:ext cx="762000" cy="762000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6" name="矩形 41"/>
          <p:cNvSpPr>
            <a:spLocks noChangeArrowheads="1"/>
          </p:cNvSpPr>
          <p:nvPr/>
        </p:nvSpPr>
        <p:spPr bwMode="auto">
          <a:xfrm>
            <a:off x="3079751" y="2899694"/>
            <a:ext cx="6519863" cy="739775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4287" name="矩形 17"/>
          <p:cNvSpPr>
            <a:spLocks noChangeArrowheads="1"/>
          </p:cNvSpPr>
          <p:nvPr/>
        </p:nvSpPr>
        <p:spPr bwMode="auto">
          <a:xfrm>
            <a:off x="3692526" y="3098132"/>
            <a:ext cx="5992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spring-boot-starter-parent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依赖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888137" y="3088657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25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4289" name="矩形 70"/>
          <p:cNvSpPr>
            <a:spLocks noChangeArrowheads="1"/>
          </p:cNvSpPr>
          <p:nvPr/>
        </p:nvSpPr>
        <p:spPr bwMode="auto">
          <a:xfrm>
            <a:off x="3079751" y="3904581"/>
            <a:ext cx="6519863" cy="762000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874075" y="4135728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29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4291" name="矩形 3"/>
          <p:cNvSpPr>
            <a:spLocks noChangeArrowheads="1"/>
          </p:cNvSpPr>
          <p:nvPr/>
        </p:nvSpPr>
        <p:spPr bwMode="auto">
          <a:xfrm>
            <a:off x="3692526" y="4104607"/>
            <a:ext cx="5992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spring-boot-starter-web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依赖</a:t>
            </a:r>
            <a:endParaRPr lang="en-US" altLang="zh-CN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3275" y="2053702"/>
            <a:ext cx="7767638" cy="3041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302" name="标题 1"/>
          <p:cNvSpPr>
            <a:spLocks noChangeArrowheads="1"/>
          </p:cNvSpPr>
          <p:nvPr/>
        </p:nvSpPr>
        <p:spPr bwMode="auto">
          <a:xfrm>
            <a:off x="2471739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1.4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原理分析</a:t>
            </a:r>
          </a:p>
        </p:txBody>
      </p:sp>
      <p:sp>
        <p:nvSpPr>
          <p:cNvPr id="55303" name="文本框 8"/>
          <p:cNvSpPr txBox="1">
            <a:spLocks noChangeArrowheads="1"/>
          </p:cNvSpPr>
          <p:nvPr/>
        </p:nvSpPr>
        <p:spPr bwMode="auto">
          <a:xfrm>
            <a:off x="2471739" y="4039665"/>
            <a:ext cx="77676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7" name="矩形 1"/>
          <p:cNvSpPr>
            <a:spLocks noChangeArrowheads="1"/>
          </p:cNvSpPr>
          <p:nvPr/>
        </p:nvSpPr>
        <p:spPr bwMode="auto">
          <a:xfrm>
            <a:off x="2066926" y="1540940"/>
            <a:ext cx="543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spring-boot-starter-parent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endParaRPr lang="en-US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8" name="矩形 1"/>
          <p:cNvSpPr>
            <a:spLocks noChangeArrowheads="1"/>
          </p:cNvSpPr>
          <p:nvPr/>
        </p:nvSpPr>
        <p:spPr bwMode="auto">
          <a:xfrm>
            <a:off x="2227264" y="2071165"/>
            <a:ext cx="7151687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&lt;!-- Spring Boot</a:t>
            </a:r>
            <a:r>
              <a:rPr lang="zh-CN" altLang="zh-CN" sz="16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父项目依赖管理</a:t>
            </a:r>
            <a:r>
              <a:rPr lang="en-US" altLang="zh-CN" sz="16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--&gt;</a:t>
            </a:r>
            <a:endParaRPr lang="zh-CN" altLang="zh-CN" sz="1600" b="1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&lt;parent&gt;</a:t>
            </a:r>
            <a:endParaRPr lang="zh-CN" altLang="zh-CN" b="1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&lt;groupId&gt;org.springframework.boot&lt;/groupId&gt;</a:t>
            </a:r>
            <a:endParaRPr lang="zh-CN" altLang="zh-CN" b="1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&lt;artifactId&gt;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spring-boot-starter-parent</a:t>
            </a:r>
            <a:r>
              <a:rPr lang="en-US" altLang="zh-CN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&lt;/artifactId&gt;</a:t>
            </a:r>
            <a:endParaRPr lang="zh-CN" altLang="zh-CN" b="1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&lt;version&gt;2.1.3.RELEASE&lt;/version&gt;</a:t>
            </a:r>
            <a:endParaRPr lang="zh-CN" altLang="zh-CN" b="1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	&lt;relativePath/&gt;</a:t>
            </a:r>
            <a:endParaRPr lang="zh-CN" altLang="zh-CN" b="1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&lt;/parent&gt;</a:t>
            </a:r>
            <a:endParaRPr lang="zh-CN" altLang="zh-CN" b="1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5309" name="文本框 18"/>
          <p:cNvSpPr txBox="1">
            <a:spLocks noChangeArrowheads="1"/>
          </p:cNvSpPr>
          <p:nvPr/>
        </p:nvSpPr>
        <p:spPr bwMode="auto">
          <a:xfrm>
            <a:off x="2066925" y="5117578"/>
            <a:ext cx="7767638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spring-boot-starter-parent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&lt;properties&gt;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标签对一些常用技术框架的依赖文件进行了</a:t>
            </a:r>
            <a:r>
              <a:rPr lang="zh-CN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统一版本号管理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27301" y="2195246"/>
            <a:ext cx="7770813" cy="1804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26" name="标题 1"/>
          <p:cNvSpPr>
            <a:spLocks noChangeArrowheads="1"/>
          </p:cNvSpPr>
          <p:nvPr/>
        </p:nvSpPr>
        <p:spPr bwMode="auto">
          <a:xfrm>
            <a:off x="2505076" y="1619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1.4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原理分析</a:t>
            </a:r>
          </a:p>
        </p:txBody>
      </p:sp>
      <p:sp>
        <p:nvSpPr>
          <p:cNvPr id="56327" name="文本框 8"/>
          <p:cNvSpPr txBox="1">
            <a:spLocks noChangeArrowheads="1"/>
          </p:cNvSpPr>
          <p:nvPr/>
        </p:nvSpPr>
        <p:spPr bwMode="auto">
          <a:xfrm>
            <a:off x="2471739" y="3552558"/>
            <a:ext cx="77676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31" name="矩形 1"/>
          <p:cNvSpPr>
            <a:spLocks noChangeArrowheads="1"/>
          </p:cNvSpPr>
          <p:nvPr/>
        </p:nvSpPr>
        <p:spPr bwMode="auto">
          <a:xfrm>
            <a:off x="2065339" y="1565008"/>
            <a:ext cx="507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spring-boot-starter-web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endParaRPr lang="en-US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32" name="Rectangle 4"/>
          <p:cNvSpPr>
            <a:spLocks noChangeArrowheads="1"/>
          </p:cNvSpPr>
          <p:nvPr/>
        </p:nvSpPr>
        <p:spPr bwMode="auto">
          <a:xfrm>
            <a:off x="2817813" y="2230171"/>
            <a:ext cx="7480300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>
                <a:latin typeface="Times New Roman" pitchFamily="18" charset="0"/>
                <a:cs typeface="Times New Roman" pitchFamily="18" charset="0"/>
              </a:rPr>
              <a:t>&lt;dependency&gt;</a:t>
            </a:r>
            <a:br>
              <a:rPr lang="zh-CN" altLang="zh-CN" b="1">
                <a:latin typeface="Times New Roman" pitchFamily="18" charset="0"/>
                <a:cs typeface="Times New Roman" pitchFamily="18" charset="0"/>
              </a:rPr>
            </a:br>
            <a:r>
              <a:rPr lang="zh-CN" altLang="zh-CN" b="1">
                <a:latin typeface="Times New Roman" pitchFamily="18" charset="0"/>
                <a:cs typeface="Times New Roman" pitchFamily="18" charset="0"/>
              </a:rPr>
              <a:t>    &lt;groupId&gt;org.springframework.boot&lt;/groupId&gt;</a:t>
            </a:r>
            <a:br>
              <a:rPr lang="zh-CN" altLang="zh-CN" b="1">
                <a:latin typeface="Times New Roman" pitchFamily="18" charset="0"/>
                <a:cs typeface="Times New Roman" pitchFamily="18" charset="0"/>
              </a:rPr>
            </a:br>
            <a:r>
              <a:rPr lang="zh-CN" altLang="zh-CN" b="1">
                <a:latin typeface="Times New Roman" pitchFamily="18" charset="0"/>
                <a:cs typeface="Times New Roman" pitchFamily="18" charset="0"/>
              </a:rPr>
              <a:t>    &lt;artifactId&gt;</a:t>
            </a:r>
            <a:r>
              <a:rPr lang="zh-CN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spring-boot-starter-web</a:t>
            </a:r>
            <a:r>
              <a:rPr lang="zh-CN" altLang="zh-CN" b="1">
                <a:latin typeface="Times New Roman" pitchFamily="18" charset="0"/>
                <a:cs typeface="Times New Roman" pitchFamily="18" charset="0"/>
              </a:rPr>
              <a:t>&lt;/artifactId&gt;</a:t>
            </a:r>
            <a:br>
              <a:rPr lang="zh-CN" altLang="zh-CN" b="1">
                <a:latin typeface="Times New Roman" pitchFamily="18" charset="0"/>
                <a:cs typeface="Times New Roman" pitchFamily="18" charset="0"/>
              </a:rPr>
            </a:br>
            <a:r>
              <a:rPr lang="zh-CN" altLang="zh-CN" b="1">
                <a:latin typeface="Times New Roman" pitchFamily="18" charset="0"/>
                <a:cs typeface="Times New Roman" pitchFamily="18" charset="0"/>
              </a:rPr>
              <a:t>&lt;/dependency&gt;</a:t>
            </a:r>
          </a:p>
        </p:txBody>
      </p:sp>
      <p:sp>
        <p:nvSpPr>
          <p:cNvPr id="56333" name="矩形 6"/>
          <p:cNvSpPr>
            <a:spLocks noChangeArrowheads="1"/>
          </p:cNvSpPr>
          <p:nvPr/>
        </p:nvSpPr>
        <p:spPr bwMode="auto">
          <a:xfrm>
            <a:off x="2124076" y="4131996"/>
            <a:ext cx="806132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spring-boot-starter-web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依赖启动器的主要作用是提供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开发场景所需的底层所有依赖文件，它对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开发场景所需的依赖文件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进行了</a:t>
            </a:r>
            <a:r>
              <a:rPr lang="zh-CN" altLang="zh-CN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统一管理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49" name="标题 1"/>
          <p:cNvSpPr>
            <a:spLocks noChangeArrowheads="1"/>
          </p:cNvSpPr>
          <p:nvPr/>
        </p:nvSpPr>
        <p:spPr bwMode="auto">
          <a:xfrm>
            <a:off x="2586038" y="112714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1.4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原理分析</a:t>
            </a:r>
          </a:p>
        </p:txBody>
      </p:sp>
      <p:sp>
        <p:nvSpPr>
          <p:cNvPr id="57350" name="文本框 8"/>
          <p:cNvSpPr txBox="1">
            <a:spLocks noChangeArrowheads="1"/>
          </p:cNvSpPr>
          <p:nvPr/>
        </p:nvSpPr>
        <p:spPr bwMode="auto">
          <a:xfrm>
            <a:off x="2471739" y="3817476"/>
            <a:ext cx="77676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354" name="矩形 1"/>
          <p:cNvSpPr>
            <a:spLocks noChangeArrowheads="1"/>
          </p:cNvSpPr>
          <p:nvPr/>
        </p:nvSpPr>
        <p:spPr bwMode="auto">
          <a:xfrm>
            <a:off x="2184400" y="2361739"/>
            <a:ext cx="8483600" cy="189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应用的启动入口是</a:t>
            </a:r>
            <a:r>
              <a:rPr lang="en-US" altLang="zh-CN" sz="1600">
                <a:solidFill>
                  <a:srgbClr val="136AB1"/>
                </a:solidFill>
                <a:latin typeface="微软雅黑" pitchFamily="34" charset="-122"/>
                <a:ea typeface="微软雅黑" pitchFamily="34" charset="-122"/>
              </a:rPr>
              <a:t>@SpringBootApplication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注解标注类中的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main()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@SpringBootApplication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能够扫描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组件并自动配置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@SpringBootApplication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注解是一个组合注解，包含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@SpringBootConfiguration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@EnableAutoConfiguration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@ComponentScan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三个核心注解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7355" name="图示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3918779"/>
            <a:ext cx="60960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6" name="矩形 1"/>
          <p:cNvSpPr>
            <a:spLocks noChangeArrowheads="1"/>
          </p:cNvSpPr>
          <p:nvPr/>
        </p:nvSpPr>
        <p:spPr bwMode="auto">
          <a:xfrm>
            <a:off x="2730501" y="1471151"/>
            <a:ext cx="418999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自动配置的实现</a:t>
            </a:r>
            <a:endParaRPr lang="en-US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319339" y="1605654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1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3" name="标题 1"/>
          <p:cNvSpPr>
            <a:spLocks noChangeArrowheads="1"/>
          </p:cNvSpPr>
          <p:nvPr/>
        </p:nvSpPr>
        <p:spPr bwMode="auto">
          <a:xfrm>
            <a:off x="2472173" y="200025"/>
            <a:ext cx="5884863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1.4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原理分析</a:t>
            </a:r>
          </a:p>
        </p:txBody>
      </p:sp>
      <p:pic>
        <p:nvPicPr>
          <p:cNvPr id="2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2110349"/>
            <a:ext cx="38100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8" name="矩形 1"/>
          <p:cNvSpPr>
            <a:spLocks noChangeArrowheads="1"/>
          </p:cNvSpPr>
          <p:nvPr/>
        </p:nvSpPr>
        <p:spPr bwMode="auto">
          <a:xfrm>
            <a:off x="2319339" y="2010337"/>
            <a:ext cx="5819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Spring Boot 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的执行流程主要分为两步：</a:t>
            </a:r>
            <a:endParaRPr lang="en-US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907725" y="2144530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17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8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8380" name="Oval 17"/>
          <p:cNvSpPr>
            <a:spLocks noChangeArrowheads="1"/>
          </p:cNvSpPr>
          <p:nvPr/>
        </p:nvSpPr>
        <p:spPr bwMode="auto">
          <a:xfrm>
            <a:off x="2319338" y="3227949"/>
            <a:ext cx="646112" cy="646112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1" name="矩形 41"/>
          <p:cNvSpPr>
            <a:spLocks noChangeArrowheads="1"/>
          </p:cNvSpPr>
          <p:nvPr/>
        </p:nvSpPr>
        <p:spPr bwMode="auto">
          <a:xfrm>
            <a:off x="2663825" y="3254936"/>
            <a:ext cx="4133850" cy="592138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8382" name="矩形 21"/>
          <p:cNvSpPr>
            <a:spLocks noChangeArrowheads="1"/>
          </p:cNvSpPr>
          <p:nvPr/>
        </p:nvSpPr>
        <p:spPr bwMode="auto">
          <a:xfrm>
            <a:off x="2973389" y="3273987"/>
            <a:ext cx="38750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Spring Application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实例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83" name="矩形 22"/>
          <p:cNvSpPr>
            <a:spLocks noChangeArrowheads="1"/>
          </p:cNvSpPr>
          <p:nvPr/>
        </p:nvSpPr>
        <p:spPr bwMode="auto">
          <a:xfrm>
            <a:off x="2908300" y="4066149"/>
            <a:ext cx="38735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初始化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Spring Boot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项目启动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472173" y="3387852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25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8385" name="Oval 17"/>
          <p:cNvSpPr>
            <a:spLocks noChangeArrowheads="1"/>
          </p:cNvSpPr>
          <p:nvPr/>
        </p:nvSpPr>
        <p:spPr bwMode="auto">
          <a:xfrm>
            <a:off x="2319338" y="4105837"/>
            <a:ext cx="646112" cy="64611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6" name="矩形 70"/>
          <p:cNvSpPr>
            <a:spLocks noChangeArrowheads="1"/>
          </p:cNvSpPr>
          <p:nvPr/>
        </p:nvSpPr>
        <p:spPr bwMode="auto">
          <a:xfrm>
            <a:off x="2663825" y="4132825"/>
            <a:ext cx="4133850" cy="592137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458111" y="4266112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30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7" name="标题 1"/>
          <p:cNvSpPr>
            <a:spLocks noChangeArrowheads="1"/>
          </p:cNvSpPr>
          <p:nvPr/>
        </p:nvSpPr>
        <p:spPr bwMode="auto">
          <a:xfrm>
            <a:off x="2471738" y="200026"/>
            <a:ext cx="52133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1.4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原理分析</a:t>
            </a:r>
          </a:p>
        </p:txBody>
      </p:sp>
      <p:sp>
        <p:nvSpPr>
          <p:cNvPr id="59398" name="文本框 8"/>
          <p:cNvSpPr txBox="1">
            <a:spLocks noChangeArrowheads="1"/>
          </p:cNvSpPr>
          <p:nvPr/>
        </p:nvSpPr>
        <p:spPr bwMode="auto">
          <a:xfrm>
            <a:off x="2471739" y="4629332"/>
            <a:ext cx="77676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399" name="矩形 11"/>
          <p:cNvGrpSpPr>
            <a:grpSpLocks/>
          </p:cNvGrpSpPr>
          <p:nvPr/>
        </p:nvGrpSpPr>
        <p:grpSpPr bwMode="auto">
          <a:xfrm>
            <a:off x="389070" y="1247956"/>
            <a:ext cx="9144000" cy="787400"/>
            <a:chOff x="-112" y="672"/>
            <a:chExt cx="5760" cy="496"/>
          </a:xfrm>
        </p:grpSpPr>
        <p:pic>
          <p:nvPicPr>
            <p:cNvPr id="59408" name="矩形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" y="672"/>
              <a:ext cx="576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9" name="Text Box 11"/>
            <p:cNvSpPr txBox="1">
              <a:spLocks noChangeArrowheads="1"/>
            </p:cNvSpPr>
            <p:nvPr/>
          </p:nvSpPr>
          <p:spPr bwMode="auto">
            <a:xfrm>
              <a:off x="-116" y="672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59400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96" y="1125719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1" name="矩形 16"/>
          <p:cNvSpPr>
            <a:spLocks noChangeArrowheads="1"/>
          </p:cNvSpPr>
          <p:nvPr/>
        </p:nvSpPr>
        <p:spPr bwMode="auto">
          <a:xfrm>
            <a:off x="2205171" y="1389244"/>
            <a:ext cx="3357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 执行流程</a:t>
            </a:r>
          </a:p>
        </p:txBody>
      </p:sp>
      <p:sp>
        <p:nvSpPr>
          <p:cNvPr id="59402" name="矩形 1"/>
          <p:cNvSpPr>
            <a:spLocks noChangeArrowheads="1"/>
          </p:cNvSpPr>
          <p:nvPr/>
        </p:nvSpPr>
        <p:spPr bwMode="auto">
          <a:xfrm>
            <a:off x="1933575" y="1948045"/>
            <a:ext cx="54181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）初始化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Spring Application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9403" name="图示 1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98931"/>
            <a:ext cx="82677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标注 9"/>
          <p:cNvSpPr/>
          <p:nvPr/>
        </p:nvSpPr>
        <p:spPr>
          <a:xfrm>
            <a:off x="3140076" y="2690994"/>
            <a:ext cx="3203575" cy="749300"/>
          </a:xfrm>
          <a:prstGeom prst="wedgeRoundRectCallout">
            <a:avLst>
              <a:gd name="adj1" fmla="val 17339"/>
              <a:gd name="adj2" fmla="val 70228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zh-CN" sz="1400" b="1">
                <a:solidFill>
                  <a:srgbClr val="000000"/>
                </a:solidFill>
                <a:latin typeface="宋体" panose="02010600030101010101" pitchFamily="2" charset="-122"/>
              </a:rPr>
              <a:t>获取所有可用的应用初始化器类</a:t>
            </a:r>
            <a:endParaRPr lang="en-US" altLang="zh-CN" sz="14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1400" b="1">
                <a:solidFill>
                  <a:srgbClr val="000000"/>
                </a:solidFill>
                <a:latin typeface="宋体" panose="02010600030101010101" pitchFamily="2" charset="-122"/>
              </a:rPr>
              <a:t>ApplicationContextInitializer</a:t>
            </a:r>
            <a:endParaRPr lang="zh-CN" altLang="en-US" sz="14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6096001" y="5046844"/>
            <a:ext cx="2397125" cy="1058862"/>
          </a:xfrm>
          <a:prstGeom prst="wedgeRoundRectCallout">
            <a:avLst>
              <a:gd name="adj1" fmla="val -13281"/>
              <a:gd name="adj2" fmla="val -7350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zh-CN" sz="1400" b="1">
                <a:solidFill>
                  <a:srgbClr val="000000"/>
                </a:solidFill>
                <a:latin typeface="宋体" panose="02010600030101010101" pitchFamily="2" charset="-122"/>
              </a:rPr>
              <a:t>获取所有可用的监听器类</a:t>
            </a:r>
            <a:endParaRPr lang="en-US" altLang="zh-CN" sz="14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1400" b="1">
                <a:solidFill>
                  <a:srgbClr val="000000"/>
                </a:solidFill>
                <a:latin typeface="宋体" panose="02010600030101010101" pitchFamily="2" charset="-122"/>
              </a:rPr>
              <a:t>ApplicationListener</a:t>
            </a:r>
            <a:endParaRPr lang="zh-CN" altLang="en-US" sz="14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7134226" y="2495732"/>
            <a:ext cx="3355975" cy="944563"/>
          </a:xfrm>
          <a:prstGeom prst="wedgeRoundRectCallout">
            <a:avLst>
              <a:gd name="adj1" fmla="val 15039"/>
              <a:gd name="adj2" fmla="val 6841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b="1" dirty="0" err="1">
                <a:solidFill>
                  <a:srgbClr val="000000"/>
                </a:solidFill>
                <a:latin typeface="+mn-ea"/>
              </a:rPr>
              <a:t>this.mainApplicationClass</a:t>
            </a:r>
            <a:r>
              <a:rPr lang="en-US" altLang="zh-CN" sz="14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CN" sz="1400" b="1" dirty="0" err="1">
                <a:solidFill>
                  <a:srgbClr val="000000"/>
                </a:solidFill>
                <a:latin typeface="+mn-ea"/>
              </a:rPr>
              <a:t>this.deduceMainApplicationClass</a:t>
            </a:r>
            <a:r>
              <a:rPr lang="en-US" altLang="zh-CN" sz="1400" b="1" dirty="0">
                <a:solidFill>
                  <a:srgbClr val="000000"/>
                </a:solidFill>
                <a:latin typeface="+mn-ea"/>
              </a:rPr>
              <a:t>()</a:t>
            </a:r>
            <a:endParaRPr lang="zh-CN" altLang="zh-CN" sz="14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1933575" y="4992870"/>
            <a:ext cx="2084388" cy="1112837"/>
          </a:xfrm>
          <a:prstGeom prst="wedgeRoundRectCallout">
            <a:avLst>
              <a:gd name="adj1" fmla="val -19537"/>
              <a:gd name="adj2" fmla="val -6657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zh-CN" sz="1400" b="1">
                <a:solidFill>
                  <a:srgbClr val="000000"/>
                </a:solidFill>
                <a:latin typeface="宋体" panose="02010600030101010101" pitchFamily="2" charset="-122"/>
              </a:rPr>
              <a:t>查看</a:t>
            </a:r>
            <a:r>
              <a:rPr lang="en-US" altLang="zh-CN" sz="1400" b="1">
                <a:solidFill>
                  <a:srgbClr val="000000"/>
                </a:solidFill>
                <a:latin typeface="宋体" panose="02010600030101010101" pitchFamily="2" charset="-122"/>
              </a:rPr>
              <a:t>classpath</a:t>
            </a:r>
            <a:r>
              <a:rPr lang="zh-CN" altLang="zh-CN" sz="1400" b="1">
                <a:solidFill>
                  <a:srgbClr val="000000"/>
                </a:solidFill>
                <a:latin typeface="宋体" panose="02010600030101010101" pitchFamily="2" charset="-122"/>
              </a:rPr>
              <a:t>类路径</a:t>
            </a:r>
            <a:r>
              <a:rPr lang="en-US" altLang="zh-CN" sz="1400" b="1">
                <a:solidFill>
                  <a:srgbClr val="000000"/>
                </a:solidFill>
                <a:latin typeface="宋体" panose="02010600030101010101" pitchFamily="2" charset="-122"/>
              </a:rPr>
              <a:t>webApplicationType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zh-CN" sz="1400" b="1">
                <a:solidFill>
                  <a:srgbClr val="000000"/>
                </a:solidFill>
                <a:latin typeface="宋体" panose="02010600030101010101" pitchFamily="2" charset="-122"/>
              </a:rPr>
              <a:t>下是否存在某个特征类</a:t>
            </a:r>
            <a:endParaRPr lang="zh-CN" altLang="en-US" sz="14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1" name="标题 1"/>
          <p:cNvSpPr>
            <a:spLocks noChangeArrowheads="1"/>
          </p:cNvSpPr>
          <p:nvPr/>
        </p:nvSpPr>
        <p:spPr bwMode="auto">
          <a:xfrm>
            <a:off x="2462348" y="132002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1.4 Spring Boot </a:t>
            </a:r>
            <a:r>
              <a:rPr lang="zh-CN" altLang="en-US" sz="24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原理分析</a:t>
            </a:r>
          </a:p>
        </p:txBody>
      </p:sp>
      <p:sp>
        <p:nvSpPr>
          <p:cNvPr id="60422" name="文本框 8"/>
          <p:cNvSpPr txBox="1">
            <a:spLocks noChangeArrowheads="1"/>
          </p:cNvSpPr>
          <p:nvPr/>
        </p:nvSpPr>
        <p:spPr bwMode="auto">
          <a:xfrm>
            <a:off x="2471739" y="4065313"/>
            <a:ext cx="77676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26" name="矩形 1"/>
          <p:cNvSpPr>
            <a:spLocks noChangeArrowheads="1"/>
          </p:cNvSpPr>
          <p:nvPr/>
        </p:nvSpPr>
        <p:spPr bwMode="auto">
          <a:xfrm>
            <a:off x="2020889" y="1472925"/>
            <a:ext cx="4994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）初始化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项目启动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0427" name="图示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287312"/>
            <a:ext cx="82296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标注 9"/>
          <p:cNvSpPr/>
          <p:nvPr/>
        </p:nvSpPr>
        <p:spPr>
          <a:xfrm>
            <a:off x="2095500" y="2138087"/>
            <a:ext cx="1862138" cy="450850"/>
          </a:xfrm>
          <a:prstGeom prst="wedgeRoundRectCallout">
            <a:avLst>
              <a:gd name="adj1" fmla="val 17751"/>
              <a:gd name="adj2" fmla="val 84056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获取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监听器并运行</a:t>
            </a:r>
          </a:p>
        </p:txBody>
      </p:sp>
      <p:sp>
        <p:nvSpPr>
          <p:cNvPr id="17" name="圆角矩形标注 16"/>
          <p:cNvSpPr/>
          <p:nvPr/>
        </p:nvSpPr>
        <p:spPr>
          <a:xfrm>
            <a:off x="7358063" y="5144812"/>
            <a:ext cx="2127250" cy="750888"/>
          </a:xfrm>
          <a:prstGeom prst="wedgeRoundRectCallout">
            <a:avLst>
              <a:gd name="adj1" fmla="val -18603"/>
              <a:gd name="adj2" fmla="val -73302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运行监听器启动配置好的应用上下文</a:t>
            </a:r>
          </a:p>
        </p:txBody>
      </p:sp>
      <p:sp>
        <p:nvSpPr>
          <p:cNvPr id="19" name="圆角矩形标注 18"/>
          <p:cNvSpPr/>
          <p:nvPr/>
        </p:nvSpPr>
        <p:spPr>
          <a:xfrm>
            <a:off x="4306889" y="2138088"/>
            <a:ext cx="2327275" cy="461963"/>
          </a:xfrm>
          <a:prstGeom prst="wedgeRoundRectCallout">
            <a:avLst>
              <a:gd name="adj1" fmla="val 15518"/>
              <a:gd name="adj2" fmla="val 8037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对项目环境进行预设置</a:t>
            </a:r>
            <a:endParaRPr lang="zh-CN" altLang="zh-CN" sz="160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7218364" y="1934887"/>
            <a:ext cx="3051175" cy="706438"/>
          </a:xfrm>
          <a:prstGeom prst="wedgeRoundRectCallout">
            <a:avLst>
              <a:gd name="adj1" fmla="val -25906"/>
              <a:gd name="adj2" fmla="val 71942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对项目应用上下文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ApplicationContextt</a:t>
            </a: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的预配置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4937125" y="5154337"/>
            <a:ext cx="1582738" cy="730250"/>
          </a:xfrm>
          <a:prstGeom prst="wedgeRoundRectCallout">
            <a:avLst>
              <a:gd name="adj1" fmla="val -17259"/>
              <a:gd name="adj2" fmla="val -7756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调用项目中自定义执行器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2390775" y="5100363"/>
            <a:ext cx="2127250" cy="728663"/>
          </a:xfrm>
          <a:prstGeom prst="wedgeRoundRectCallout">
            <a:avLst>
              <a:gd name="adj1" fmla="val -15347"/>
              <a:gd name="adj2" fmla="val -7365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</a:rPr>
              <a:t>使监听器持续运行配置好的应用上下文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/>
          <p:cNvSpPr>
            <a:spLocks noChangeArrowheads="1"/>
          </p:cNvSpPr>
          <p:nvPr/>
        </p:nvSpPr>
        <p:spPr bwMode="auto">
          <a:xfrm>
            <a:off x="2641736" y="111022"/>
            <a:ext cx="6273664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zh-CN" altLang="en-US" sz="36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6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sz="3600" b="1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2281239" y="1677988"/>
            <a:ext cx="792638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随着互联网的兴起，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势如破竹，占据着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领域轻量级开发的王者地位。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随着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语言的发展以及市场开发的需求，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推陈出新，推出了全新的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框架。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     Spring Boot</a:t>
            </a:r>
            <a:r>
              <a:rPr lang="zh-CN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zh-CN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家族的一个子项目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，其设计初衷是为了简化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配置，从而可以轻松构建独立运行的程序，并极大提高开发效率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F3E19-82DB-479B-9980-A65C71B9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本讲结束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F10095-DD42-4427-AE68-82B5903C1C5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871263" y="1727417"/>
            <a:ext cx="4076700" cy="4305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211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401368" y="229104"/>
            <a:ext cx="6510338" cy="6524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Spring</a:t>
            </a:r>
            <a:r>
              <a:rPr lang="zh-CN" altLang="zh-CN" sz="32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lang="en-US" altLang="zh-CN" sz="3200" b="1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SpringBoot</a:t>
            </a:r>
            <a:r>
              <a:rPr lang="zh-CN" altLang="zh-CN" sz="32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的异同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24188584"/>
              </p:ext>
            </p:extLst>
          </p:nvPr>
        </p:nvGraphicFramePr>
        <p:xfrm>
          <a:off x="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18840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73D653-64AF-4E09-A9BE-9C3D097D2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173D653-64AF-4E09-A9BE-9C3D097D29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F23679-9BF3-4AFE-A277-B16B362DE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25F23679-9BF3-4AFE-A277-B16B362DE0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E69B5A-29CA-44E6-8467-36EF74E14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2E69B5A-29CA-44E6-8467-36EF74E143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33387B-76CE-4842-8DC1-60896F9F1E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7733387B-76CE-4842-8DC1-60896F9F1E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4C7B88-2DB2-4152-BCE4-C4C757A2E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C4C7B88-2DB2-4152-BCE4-C4C757A2E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C973F0-905F-42AD-9E42-976827E6D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D0C973F0-905F-42AD-9E42-976827E6D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D31038-314D-45F5-94B5-3E2460FE26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6D31038-314D-45F5-94B5-3E2460FE26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DCA966-74D1-41DB-BD83-AE71D23D0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B3DCA966-74D1-41DB-BD83-AE71D23D05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8D145E-534B-495E-A544-B7172999C9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668D145E-534B-495E-A544-B7172999C9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ABC27D-F9B6-4B68-B3D8-05A4EEA527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14ABC27D-F9B6-4B68-B3D8-05A4EEA527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ChangeArrowheads="1"/>
          </p:cNvSpPr>
          <p:nvPr/>
        </p:nvSpPr>
        <p:spPr bwMode="auto">
          <a:xfrm>
            <a:off x="2658863" y="7940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r>
              <a:rPr lang="en-US" altLang="zh-CN" sz="32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1.1 Spring Boot </a:t>
            </a:r>
            <a:r>
              <a:rPr lang="zh-CN" altLang="en-US" sz="32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概述</a:t>
            </a:r>
          </a:p>
        </p:txBody>
      </p:sp>
      <p:grpSp>
        <p:nvGrpSpPr>
          <p:cNvPr id="19459" name="矩形 13"/>
          <p:cNvGrpSpPr>
            <a:grpSpLocks/>
          </p:cNvGrpSpPr>
          <p:nvPr/>
        </p:nvGrpSpPr>
        <p:grpSpPr bwMode="auto">
          <a:xfrm>
            <a:off x="1412875" y="1549256"/>
            <a:ext cx="9144000" cy="812800"/>
            <a:chOff x="0" y="600"/>
            <a:chExt cx="5760" cy="512"/>
          </a:xfrm>
        </p:grpSpPr>
        <p:pic>
          <p:nvPicPr>
            <p:cNvPr id="19465" name="矩形 1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6" name="Text Box 3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19460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4" y="1476231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3168650" y="1806432"/>
            <a:ext cx="29845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</a:p>
        </p:txBody>
      </p:sp>
      <p:sp>
        <p:nvSpPr>
          <p:cNvPr id="19462" name="文本框 2"/>
          <p:cNvSpPr txBox="1">
            <a:spLocks noChangeArrowheads="1"/>
          </p:cNvSpPr>
          <p:nvPr/>
        </p:nvSpPr>
        <p:spPr bwMode="auto">
          <a:xfrm>
            <a:off x="2309813" y="3659188"/>
            <a:ext cx="824706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全新框架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，其设计目的是简化新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应用的初始化搭建和开发过程。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Boot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整合了许多框架和第三方库配置，几乎可以达到“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开箱即用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”。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4013" y="2665414"/>
            <a:ext cx="800100" cy="581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kern="1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简介</a:t>
            </a:r>
            <a:endParaRPr lang="en-US" altLang="zh-CN" sz="2400" b="1" kern="1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09814" y="2799098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13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4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ChangeArrowheads="1"/>
          </p:cNvSpPr>
          <p:nvPr/>
        </p:nvSpPr>
        <p:spPr bwMode="auto">
          <a:xfrm>
            <a:off x="2640014" y="141289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r>
              <a:rPr lang="en-US" altLang="zh-CN" sz="32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1.1 Spring Boot </a:t>
            </a:r>
            <a:r>
              <a:rPr lang="zh-CN" altLang="en-US" sz="32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概述</a:t>
            </a:r>
          </a:p>
        </p:txBody>
      </p:sp>
      <p:grpSp>
        <p:nvGrpSpPr>
          <p:cNvPr id="20483" name="矩形 13"/>
          <p:cNvGrpSpPr>
            <a:grpSpLocks/>
          </p:cNvGrpSpPr>
          <p:nvPr/>
        </p:nvGrpSpPr>
        <p:grpSpPr bwMode="auto">
          <a:xfrm>
            <a:off x="1412875" y="1393574"/>
            <a:ext cx="9144000" cy="890587"/>
            <a:chOff x="0" y="551"/>
            <a:chExt cx="5760" cy="561"/>
          </a:xfrm>
        </p:grpSpPr>
        <p:pic>
          <p:nvPicPr>
            <p:cNvPr id="20489" name="矩形 1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0" name="Text Box 3"/>
            <p:cNvSpPr txBox="1">
              <a:spLocks noChangeArrowheads="1"/>
            </p:cNvSpPr>
            <p:nvPr/>
          </p:nvSpPr>
          <p:spPr bwMode="auto">
            <a:xfrm>
              <a:off x="0" y="55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pic>
        <p:nvPicPr>
          <p:cNvPr id="20484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6" y="1357060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3168650" y="1744411"/>
            <a:ext cx="29845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</a:p>
        </p:txBody>
      </p:sp>
      <p:sp>
        <p:nvSpPr>
          <p:cNvPr id="20486" name="文本框 2"/>
          <p:cNvSpPr txBox="1">
            <a:spLocks noChangeArrowheads="1"/>
          </p:cNvSpPr>
          <p:nvPr/>
        </p:nvSpPr>
        <p:spPr bwMode="auto">
          <a:xfrm>
            <a:off x="2640013" y="3222626"/>
            <a:ext cx="8189912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136AB1"/>
              </a:buClr>
              <a:buFont typeface="Arial" pitchFamily="34" charset="0"/>
              <a:buChar char="•"/>
            </a:pP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快速构建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独立的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zh-CN" sz="20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136AB1"/>
              </a:buClr>
              <a:buFont typeface="Arial" pitchFamily="34" charset="0"/>
              <a:buChar char="•"/>
            </a:pP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嵌入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Jetty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Undertow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服务器（无需部署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WAR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文件）</a:t>
            </a:r>
          </a:p>
          <a:p>
            <a:pPr>
              <a:lnSpc>
                <a:spcPct val="150000"/>
              </a:lnSpc>
              <a:buClr>
                <a:srgbClr val="136AB1"/>
              </a:buClr>
              <a:buFont typeface="Arial" pitchFamily="34" charset="0"/>
              <a:buChar char="•"/>
            </a:pP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依赖启动器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简化构建配置</a:t>
            </a:r>
          </a:p>
          <a:p>
            <a:pPr>
              <a:lnSpc>
                <a:spcPct val="150000"/>
              </a:lnSpc>
              <a:buClr>
                <a:srgbClr val="136AB1"/>
              </a:buClr>
              <a:buFont typeface="Arial" pitchFamily="34" charset="0"/>
              <a:buChar char="•"/>
            </a:pP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极大程度的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自动化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第三方库</a:t>
            </a:r>
          </a:p>
          <a:p>
            <a:pPr>
              <a:lnSpc>
                <a:spcPct val="150000"/>
              </a:lnSpc>
              <a:buClr>
                <a:srgbClr val="136AB1"/>
              </a:buClr>
              <a:buFont typeface="Arial" pitchFamily="34" charset="0"/>
              <a:buChar char="•"/>
            </a:pP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生产就绪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功能</a:t>
            </a:r>
          </a:p>
          <a:p>
            <a:pPr>
              <a:lnSpc>
                <a:spcPct val="150000"/>
              </a:lnSpc>
              <a:buClr>
                <a:srgbClr val="136AB1"/>
              </a:buClr>
              <a:buFont typeface="Arial" pitchFamily="34" charset="0"/>
              <a:buChar char="•"/>
            </a:pP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极少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代码生成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27325" y="2490789"/>
            <a:ext cx="274248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Spring Boot </a:t>
            </a:r>
            <a:r>
              <a:rPr lang="zh-CN" altLang="en-US" sz="2400" b="1" kern="1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优点</a:t>
            </a:r>
            <a:endParaRPr lang="en-US" altLang="zh-CN" sz="2400" b="1" kern="1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42128" y="2624591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12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3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4章 矢量工具与文字工具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2606</Words>
  <Application>Microsoft Office PowerPoint</Application>
  <PresentationFormat>宽屏</PresentationFormat>
  <Paragraphs>379</Paragraphs>
  <Slides>60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Gill Sans</vt:lpstr>
      <vt:lpstr>等线</vt:lpstr>
      <vt:lpstr>等线 Light</vt:lpstr>
      <vt:lpstr>方正细倩简体</vt:lpstr>
      <vt:lpstr>黑体</vt:lpstr>
      <vt:lpstr>宋体</vt:lpstr>
      <vt:lpstr>Microsoft YaHei</vt:lpstr>
      <vt:lpstr>Microsoft YaHei</vt:lpstr>
      <vt:lpstr>Arial</vt:lpstr>
      <vt:lpstr>Cambria Math</vt:lpstr>
      <vt:lpstr>Times New Roman</vt:lpstr>
      <vt:lpstr>Wingdings</vt:lpstr>
      <vt:lpstr>Office 主题​​</vt:lpstr>
      <vt:lpstr>      JavaEE 框架技术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Spring和SpringBoot的异同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Maven工具及Maven工程介绍</vt:lpstr>
      <vt:lpstr>Maven工具及Maven工程介绍</vt:lpstr>
      <vt:lpstr>Maven工具及Maven工程介绍</vt:lpstr>
      <vt:lpstr>Maven工具及Maven工程介绍</vt:lpstr>
      <vt:lpstr>Maven工具及Maven工程介绍</vt:lpstr>
      <vt:lpstr>Maven工具及Maven工程介绍</vt:lpstr>
      <vt:lpstr>Maven工具及Maven工程介绍</vt:lpstr>
      <vt:lpstr>Maven工具及Maven工程介绍</vt:lpstr>
      <vt:lpstr>Maven工具及Maven工程介绍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本讲结束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xjm</cp:lastModifiedBy>
  <cp:revision>417</cp:revision>
  <dcterms:created xsi:type="dcterms:W3CDTF">2016-08-25T05:35:30Z</dcterms:created>
  <dcterms:modified xsi:type="dcterms:W3CDTF">2021-09-06T08:54:38Z</dcterms:modified>
</cp:coreProperties>
</file>