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0" r:id="rId2"/>
    <p:sldId id="256" r:id="rId3"/>
    <p:sldId id="693" r:id="rId4"/>
    <p:sldId id="257" r:id="rId5"/>
    <p:sldId id="550" r:id="rId6"/>
    <p:sldId id="721" r:id="rId7"/>
    <p:sldId id="689" r:id="rId8"/>
    <p:sldId id="722" r:id="rId9"/>
    <p:sldId id="701" r:id="rId10"/>
    <p:sldId id="710" r:id="rId11"/>
    <p:sldId id="723" r:id="rId12"/>
    <p:sldId id="724" r:id="rId13"/>
    <p:sldId id="691" r:id="rId14"/>
    <p:sldId id="725" r:id="rId15"/>
    <p:sldId id="702" r:id="rId16"/>
    <p:sldId id="740" r:id="rId17"/>
    <p:sldId id="703" r:id="rId18"/>
    <p:sldId id="704" r:id="rId19"/>
    <p:sldId id="732" r:id="rId20"/>
    <p:sldId id="734" r:id="rId21"/>
    <p:sldId id="735" r:id="rId22"/>
    <p:sldId id="736" r:id="rId23"/>
    <p:sldId id="705" r:id="rId24"/>
    <p:sldId id="741" r:id="rId25"/>
    <p:sldId id="743" r:id="rId26"/>
    <p:sldId id="744" r:id="rId27"/>
    <p:sldId id="745" r:id="rId28"/>
    <p:sldId id="746" r:id="rId29"/>
    <p:sldId id="706" r:id="rId30"/>
    <p:sldId id="730" r:id="rId31"/>
    <p:sldId id="731" r:id="rId32"/>
    <p:sldId id="632" r:id="rId33"/>
    <p:sldId id="738" r:id="rId34"/>
    <p:sldId id="634" r:id="rId35"/>
    <p:sldId id="707" r:id="rId36"/>
    <p:sldId id="708" r:id="rId37"/>
    <p:sldId id="709" r:id="rId38"/>
    <p:sldId id="718" r:id="rId39"/>
    <p:sldId id="727" r:id="rId40"/>
    <p:sldId id="729" r:id="rId41"/>
    <p:sldId id="728" r:id="rId42"/>
    <p:sldId id="747" r:id="rId43"/>
    <p:sldId id="26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jm" initials="x" lastIdx="1" clrIdx="0">
    <p:extLst>
      <p:ext uri="{19B8F6BF-5375-455C-9EA6-DF929625EA0E}">
        <p15:presenceInfo xmlns:p15="http://schemas.microsoft.com/office/powerpoint/2012/main" userId="xj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04" autoAdjust="0"/>
  </p:normalViewPr>
  <p:slideViewPr>
    <p:cSldViewPr snapToGrid="0">
      <p:cViewPr varScale="1">
        <p:scale>
          <a:sx n="108" d="100"/>
          <a:sy n="108" d="100"/>
        </p:scale>
        <p:origin x="96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8ACE-0D97-4CB1-A7B4-C4070458EC31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8709-452E-4249-BFCD-D6DB9AE397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0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https://www.ketangpai.com/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8709-452E-4249-BFCD-D6DB9AE397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35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8C42F84-8F68-46CA-A49B-2EBC0F6EC465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E180D5C-AE50-4187-A4D4-B58C192B478B}" type="slidenum">
              <a:rPr lang="zh-CN" altLang="en-US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E14FE94-60AF-4710-9111-F6C09B2F6CE4}" type="slidenum">
              <a:rPr lang="zh-CN" altLang="en-US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B45712-23AC-4B55-9D74-CF05AA95C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878891" y="89368"/>
            <a:ext cx="222011" cy="9196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871D14-3C76-4BDE-81B7-EF02E1A36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1D9E-9CDD-4707-A73B-ADE66C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2C8A0-7A41-47E8-930A-A0035A51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88" y="2188031"/>
            <a:ext cx="11053762" cy="442504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A3603-27C4-4FE8-A449-7CC287FD4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688" y="1420813"/>
            <a:ext cx="11053762" cy="652306"/>
          </a:xfrm>
        </p:spPr>
        <p:txBody>
          <a:bodyPr/>
          <a:lstStyle>
            <a:lvl1pPr marL="0" indent="0">
              <a:buNone/>
              <a:defRPr b="1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D213C2-2E47-420E-A4FC-E4450091A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5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+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9510" y="257176"/>
            <a:ext cx="10272889" cy="550333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7" y="84666"/>
            <a:ext cx="1128892" cy="84666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 bwMode="auto">
          <a:xfrm>
            <a:off x="349956" y="1019689"/>
            <a:ext cx="11424355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79967" y="1123951"/>
            <a:ext cx="11130839" cy="561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/>
          <a:lstStyle>
            <a:lvl1pPr marL="342900" indent="-342900">
              <a:buFont typeface="Wingdings" pitchFamily="2" charset="2"/>
              <a:buChar char="Ø"/>
              <a:defRPr sz="2400" b="1">
                <a:solidFill>
                  <a:schemeClr val="accent6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1"/>
          </p:nvPr>
        </p:nvSpPr>
        <p:spPr>
          <a:xfrm>
            <a:off x="643467" y="1819276"/>
            <a:ext cx="11131551" cy="47720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FontTx/>
              <a:buBlip>
                <a:blip r:embed="rId3"/>
              </a:buBlip>
              <a:defRPr sz="2400" b="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50000"/>
              </a:lnSpc>
              <a:defRPr sz="2000" b="0">
                <a:latin typeface="黑体" pitchFamily="49" charset="-122"/>
                <a:ea typeface="黑体" pitchFamily="49" charset="-122"/>
              </a:defRPr>
            </a:lvl2pPr>
            <a:lvl3pPr>
              <a:lnSpc>
                <a:spcPct val="150000"/>
              </a:lnSpc>
              <a:defRPr sz="1800" b="0">
                <a:latin typeface="黑体" pitchFamily="49" charset="-122"/>
                <a:ea typeface="黑体" pitchFamily="49" charset="-122"/>
              </a:defRPr>
            </a:lvl3pPr>
            <a:lvl4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4pPr>
            <a:lvl5pPr>
              <a:lnSpc>
                <a:spcPct val="150000"/>
              </a:lnSpc>
              <a:defRPr sz="1600" b="0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546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150" y="288673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939FC6-65DF-4D93-BE2F-38826972C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无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939FC6-65DF-4D93-BE2F-38826972C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5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6EEF20-964D-4EF2-9B5D-031E6225A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+一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316461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8DDE8DEF-3D59-4C1C-AEBD-8BC383AAB52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152996"/>
            <a:ext cx="5157787" cy="403666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2B242F16-C825-40E1-87B3-ED3D97993B5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52996"/>
            <a:ext cx="5183188" cy="403666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58ABB61A-12F8-433B-93BC-8663894A03A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381905"/>
            <a:ext cx="10514012" cy="53002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13589DF-A211-4AD6-BF6D-E9FB26701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+两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381905"/>
            <a:ext cx="5157787" cy="53002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52996"/>
            <a:ext cx="5157787" cy="403666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381905"/>
            <a:ext cx="5183188" cy="530022"/>
          </a:xfr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52996"/>
            <a:ext cx="5183188" cy="4036667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415A18-3A6C-4E95-8FF5-5CCB4FD0D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28929" y="289118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388837-7116-4F33-BAC6-348CA8E138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1A40997-B912-40E5-AB0F-5D5F2968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0E94D9-E2A6-4368-8741-DE12D6B7AA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786" y="1371600"/>
            <a:ext cx="10866664" cy="498066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5CC06-B7A5-4CD1-8037-498B6F929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1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71D9E-9CDD-4707-A73B-ADE66CF2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85" y="313611"/>
            <a:ext cx="9125565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2C8A0-7A41-47E8-930A-A0035A5198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7688" y="2188031"/>
            <a:ext cx="11053762" cy="442504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A3603-27C4-4FE8-A449-7CC287FD4B1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7688" y="1420813"/>
            <a:ext cx="11053762" cy="652306"/>
          </a:xfrm>
        </p:spPr>
        <p:txBody>
          <a:bodyPr/>
          <a:lstStyle>
            <a:lvl1pPr marL="0" indent="0">
              <a:buNone/>
              <a:defRPr b="1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220F18-50F7-484F-8DB5-59A0297214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00300" y="136525"/>
            <a:ext cx="8920318" cy="93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274274"/>
            <a:ext cx="10515600" cy="490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CEA79B1-94F2-44A5-8271-BE7A17D6686D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11893D6-510C-4F6F-9867-0DA6859ED43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96EA66-39FF-400E-8B68-1A5BF2B1CD2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942" y="52287"/>
            <a:ext cx="1042008" cy="1042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E879E3-A9D8-4C0C-8651-90F20FDA68E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8141" y="34046"/>
            <a:ext cx="1131352" cy="1100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ECDC7C-85EE-4943-B875-9F9AECD4C04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6712"/>
            <a:ext cx="121920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61" r:id="rId9"/>
    <p:sldLayoutId id="2147483663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6F823D-9400-4C18-9D26-531D7FB8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893" y="250169"/>
            <a:ext cx="8974349" cy="74278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      Java</a:t>
            </a:r>
            <a:r>
              <a:rPr lang="zh-CN" altLang="en-US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高级程序设计</a:t>
            </a:r>
            <a:endParaRPr lang="zh-CN" altLang="en-US" kern="1500" spc="200" dirty="0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759AAB1A-F7D5-48F8-8D0D-3350FBDDE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430" y="5052297"/>
            <a:ext cx="9144000" cy="12769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任课教师：肖建明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理工学院计算机科学与工程教研室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E9EA15A-1D37-4D78-BFD3-8AC550CF05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02" y="1661722"/>
            <a:ext cx="2199739" cy="29728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47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2"/>
          <p:cNvSpPr>
            <a:spLocks noChangeArrowheads="1"/>
          </p:cNvSpPr>
          <p:nvPr/>
        </p:nvSpPr>
        <p:spPr bwMode="auto">
          <a:xfrm flipH="1" flipV="1">
            <a:off x="2589213" y="3850953"/>
            <a:ext cx="7613650" cy="16208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2531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35" name="矩形 6"/>
          <p:cNvGrpSpPr>
            <a:grpSpLocks/>
          </p:cNvGrpSpPr>
          <p:nvPr/>
        </p:nvGrpSpPr>
        <p:grpSpPr bwMode="auto">
          <a:xfrm>
            <a:off x="1524000" y="1414139"/>
            <a:ext cx="9144000" cy="812800"/>
            <a:chOff x="0" y="600"/>
            <a:chExt cx="5760" cy="512"/>
          </a:xfrm>
        </p:grpSpPr>
        <p:pic>
          <p:nvPicPr>
            <p:cNvPr id="2254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253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43160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604640"/>
            <a:ext cx="4664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Application.yaml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8" name="文本框 2"/>
          <p:cNvSpPr txBox="1">
            <a:spLocks noChangeArrowheads="1"/>
          </p:cNvSpPr>
          <p:nvPr/>
        </p:nvSpPr>
        <p:spPr bwMode="auto">
          <a:xfrm>
            <a:off x="2520951" y="3141340"/>
            <a:ext cx="7889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1.  value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zh-CN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普通数据类型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539" name="矩形 1"/>
          <p:cNvSpPr>
            <a:spLocks noChangeArrowheads="1"/>
          </p:cNvSpPr>
          <p:nvPr/>
        </p:nvSpPr>
        <p:spPr bwMode="auto">
          <a:xfrm>
            <a:off x="2751138" y="4008114"/>
            <a:ext cx="69088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server: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port: 8081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path: /hello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0" name="文本框 2"/>
          <p:cNvSpPr txBox="1">
            <a:spLocks noChangeArrowheads="1"/>
          </p:cNvSpPr>
          <p:nvPr/>
        </p:nvSpPr>
        <p:spPr bwMode="auto">
          <a:xfrm>
            <a:off x="3035301" y="2474590"/>
            <a:ext cx="651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YAML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文件中的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值类型不同，写法不同。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20512" y="2482359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"/>
          <p:cNvSpPr>
            <a:spLocks noChangeArrowheads="1"/>
          </p:cNvSpPr>
          <p:nvPr/>
        </p:nvSpPr>
        <p:spPr bwMode="auto">
          <a:xfrm flipH="1" flipV="1">
            <a:off x="3251200" y="3690216"/>
            <a:ext cx="2382838" cy="26765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3555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559" name="矩形 6"/>
          <p:cNvGrpSpPr>
            <a:grpSpLocks/>
          </p:cNvGrpSpPr>
          <p:nvPr/>
        </p:nvGrpSpPr>
        <p:grpSpPr bwMode="auto">
          <a:xfrm>
            <a:off x="1524000" y="1245465"/>
            <a:ext cx="9144000" cy="812800"/>
            <a:chOff x="0" y="600"/>
            <a:chExt cx="5760" cy="512"/>
          </a:xfrm>
        </p:grpSpPr>
        <p:pic>
          <p:nvPicPr>
            <p:cNvPr id="23570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356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62928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435966"/>
            <a:ext cx="4664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Application.yaml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2" name="文本框 2"/>
          <p:cNvSpPr txBox="1">
            <a:spLocks noChangeArrowheads="1"/>
          </p:cNvSpPr>
          <p:nvPr/>
        </p:nvSpPr>
        <p:spPr bwMode="auto">
          <a:xfrm>
            <a:off x="2535239" y="2972666"/>
            <a:ext cx="7889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2.  value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数组和单列集合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3" name="文本框 2"/>
          <p:cNvSpPr txBox="1">
            <a:spLocks noChangeArrowheads="1"/>
          </p:cNvSpPr>
          <p:nvPr/>
        </p:nvSpPr>
        <p:spPr bwMode="auto">
          <a:xfrm>
            <a:off x="3035301" y="2305916"/>
            <a:ext cx="651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YAML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文件中的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值类型不同，写法不同。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20512" y="2313685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3565" name="矩形 3"/>
          <p:cNvSpPr>
            <a:spLocks noChangeArrowheads="1"/>
          </p:cNvSpPr>
          <p:nvPr/>
        </p:nvSpPr>
        <p:spPr bwMode="auto">
          <a:xfrm>
            <a:off x="3459163" y="4242665"/>
            <a:ext cx="2241550" cy="1725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person: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hobby: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- play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- read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- sleep 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6" name="矩形 2"/>
          <p:cNvSpPr>
            <a:spLocks noChangeArrowheads="1"/>
          </p:cNvSpPr>
          <p:nvPr/>
        </p:nvSpPr>
        <p:spPr bwMode="auto">
          <a:xfrm flipH="1" flipV="1">
            <a:off x="6051550" y="3661641"/>
            <a:ext cx="2889250" cy="26765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3567" name="矩形 2"/>
          <p:cNvSpPr>
            <a:spLocks noChangeArrowheads="1"/>
          </p:cNvSpPr>
          <p:nvPr/>
        </p:nvSpPr>
        <p:spPr bwMode="auto">
          <a:xfrm>
            <a:off x="5911850" y="4620490"/>
            <a:ext cx="4572000" cy="72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person: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hobby: [play,read,sleep]</a:t>
            </a: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8" name="矩形 4"/>
          <p:cNvSpPr>
            <a:spLocks noChangeArrowheads="1"/>
          </p:cNvSpPr>
          <p:nvPr/>
        </p:nvSpPr>
        <p:spPr bwMode="auto">
          <a:xfrm>
            <a:off x="3251200" y="3683865"/>
            <a:ext cx="2382838" cy="3873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缩进式写法</a:t>
            </a:r>
          </a:p>
        </p:txBody>
      </p:sp>
      <p:sp>
        <p:nvSpPr>
          <p:cNvPr id="23569" name="矩形 23"/>
          <p:cNvSpPr>
            <a:spLocks noChangeArrowheads="1"/>
          </p:cNvSpPr>
          <p:nvPr/>
        </p:nvSpPr>
        <p:spPr bwMode="auto">
          <a:xfrm>
            <a:off x="6051550" y="3677516"/>
            <a:ext cx="2889250" cy="3857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行内式写法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2"/>
          <p:cNvSpPr>
            <a:spLocks noChangeArrowheads="1"/>
          </p:cNvSpPr>
          <p:nvPr/>
        </p:nvSpPr>
        <p:spPr bwMode="auto">
          <a:xfrm flipH="1" flipV="1">
            <a:off x="3251200" y="3805624"/>
            <a:ext cx="2382838" cy="26765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4579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583" name="矩形 6"/>
          <p:cNvGrpSpPr>
            <a:grpSpLocks/>
          </p:cNvGrpSpPr>
          <p:nvPr/>
        </p:nvGrpSpPr>
        <p:grpSpPr bwMode="auto">
          <a:xfrm>
            <a:off x="1524000" y="1360873"/>
            <a:ext cx="9144000" cy="812800"/>
            <a:chOff x="0" y="600"/>
            <a:chExt cx="5760" cy="512"/>
          </a:xfrm>
        </p:grpSpPr>
        <p:pic>
          <p:nvPicPr>
            <p:cNvPr id="24594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5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458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378336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551374"/>
            <a:ext cx="4664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Application.yaml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6" name="文本框 2"/>
          <p:cNvSpPr txBox="1">
            <a:spLocks noChangeArrowheads="1"/>
          </p:cNvSpPr>
          <p:nvPr/>
        </p:nvSpPr>
        <p:spPr bwMode="auto">
          <a:xfrm>
            <a:off x="2535239" y="3088074"/>
            <a:ext cx="78898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3.  value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的值为</a:t>
            </a:r>
            <a:r>
              <a:rPr lang="en-US" altLang="zh-CN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20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集合或对象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7" name="文本框 2"/>
          <p:cNvSpPr txBox="1">
            <a:spLocks noChangeArrowheads="1"/>
          </p:cNvSpPr>
          <p:nvPr/>
        </p:nvSpPr>
        <p:spPr bwMode="auto">
          <a:xfrm>
            <a:off x="3035301" y="2421324"/>
            <a:ext cx="6511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YAML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文件中的</a:t>
            </a:r>
            <a:r>
              <a:rPr lang="en-US" altLang="zh-CN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值类型不同，写法不同。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520512" y="2429093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4589" name="矩形 3"/>
          <p:cNvSpPr>
            <a:spLocks noChangeArrowheads="1"/>
          </p:cNvSpPr>
          <p:nvPr/>
        </p:nvSpPr>
        <p:spPr bwMode="auto">
          <a:xfrm>
            <a:off x="3392488" y="4502537"/>
            <a:ext cx="2241550" cy="139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person: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map: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k1: v1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k2: v2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0" name="矩形 2"/>
          <p:cNvSpPr>
            <a:spLocks noChangeArrowheads="1"/>
          </p:cNvSpPr>
          <p:nvPr/>
        </p:nvSpPr>
        <p:spPr bwMode="auto">
          <a:xfrm flipH="1" flipV="1">
            <a:off x="6051550" y="3777049"/>
            <a:ext cx="2889250" cy="26765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4591" name="矩形 2"/>
          <p:cNvSpPr>
            <a:spLocks noChangeArrowheads="1"/>
          </p:cNvSpPr>
          <p:nvPr/>
        </p:nvSpPr>
        <p:spPr bwMode="auto">
          <a:xfrm>
            <a:off x="5911850" y="4735898"/>
            <a:ext cx="4572000" cy="72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person:</a:t>
            </a:r>
          </a:p>
          <a:p>
            <a:pPr indent="266700"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map: {k1: v1,k2: v2}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92" name="矩形 4"/>
          <p:cNvSpPr>
            <a:spLocks noChangeArrowheads="1"/>
          </p:cNvSpPr>
          <p:nvPr/>
        </p:nvSpPr>
        <p:spPr bwMode="auto">
          <a:xfrm>
            <a:off x="3251200" y="3799273"/>
            <a:ext cx="2382838" cy="3873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缩进式写法</a:t>
            </a:r>
          </a:p>
        </p:txBody>
      </p:sp>
      <p:sp>
        <p:nvSpPr>
          <p:cNvPr id="24593" name="矩形 23"/>
          <p:cNvSpPr>
            <a:spLocks noChangeArrowheads="1"/>
          </p:cNvSpPr>
          <p:nvPr/>
        </p:nvSpPr>
        <p:spPr bwMode="auto">
          <a:xfrm>
            <a:off x="6051550" y="3792924"/>
            <a:ext cx="2889250" cy="3857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行内式写法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2.2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配置文件属性值注入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6" name="文本框 1"/>
          <p:cNvSpPr txBox="1">
            <a:spLocks noChangeArrowheads="1"/>
          </p:cNvSpPr>
          <p:nvPr/>
        </p:nvSpPr>
        <p:spPr bwMode="auto">
          <a:xfrm>
            <a:off x="3159126" y="2709957"/>
            <a:ext cx="7713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3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相关注解：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5607" name="矩形 6"/>
          <p:cNvGrpSpPr>
            <a:grpSpLocks/>
          </p:cNvGrpSpPr>
          <p:nvPr/>
        </p:nvGrpSpPr>
        <p:grpSpPr bwMode="auto">
          <a:xfrm>
            <a:off x="1524000" y="1343119"/>
            <a:ext cx="9144000" cy="812800"/>
            <a:chOff x="0" y="600"/>
            <a:chExt cx="5760" cy="512"/>
          </a:xfrm>
        </p:grpSpPr>
        <p:pic>
          <p:nvPicPr>
            <p:cNvPr id="25619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0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560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36058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533620"/>
            <a:ext cx="68818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ConfigurationProperties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注入属性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84636" y="2649962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5611" name="Oval 17"/>
          <p:cNvSpPr>
            <a:spLocks noChangeArrowheads="1"/>
          </p:cNvSpPr>
          <p:nvPr/>
        </p:nvSpPr>
        <p:spPr bwMode="auto">
          <a:xfrm>
            <a:off x="2709863" y="3497357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矩形 22"/>
          <p:cNvSpPr>
            <a:spLocks noChangeArrowheads="1"/>
          </p:cNvSpPr>
          <p:nvPr/>
        </p:nvSpPr>
        <p:spPr bwMode="auto">
          <a:xfrm>
            <a:off x="3054350" y="3524344"/>
            <a:ext cx="6356350" cy="5905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5613" name="矩形 23"/>
          <p:cNvSpPr>
            <a:spLocks noChangeArrowheads="1"/>
          </p:cNvSpPr>
          <p:nvPr/>
        </p:nvSpPr>
        <p:spPr bwMode="auto">
          <a:xfrm>
            <a:off x="3560764" y="3538632"/>
            <a:ext cx="19700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@Component</a:t>
            </a:r>
          </a:p>
        </p:txBody>
      </p:sp>
      <p:sp>
        <p:nvSpPr>
          <p:cNvPr id="25614" name="矩形 24"/>
          <p:cNvSpPr>
            <a:spLocks noChangeArrowheads="1"/>
          </p:cNvSpPr>
          <p:nvPr/>
        </p:nvSpPr>
        <p:spPr bwMode="auto">
          <a:xfrm>
            <a:off x="3471864" y="4402232"/>
            <a:ext cx="593883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@ConfigurationProperties(</a:t>
            </a:r>
            <a:r>
              <a:rPr lang="en-US" altLang="zh-CN" sz="2000" b="1">
                <a:solidFill>
                  <a:srgbClr val="007EEA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prefix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= “</a:t>
            </a:r>
            <a:r>
              <a:rPr lang="en-US" altLang="zh-CN" sz="2000" b="1">
                <a:solidFill>
                  <a:srgbClr val="007EEA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xxx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”)</a:t>
            </a:r>
            <a:endParaRPr lang="zh-CN" altLang="en-US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63325" y="3656287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6" name="Oval 17"/>
          <p:cNvSpPr>
            <a:spLocks noChangeArrowheads="1"/>
          </p:cNvSpPr>
          <p:nvPr/>
        </p:nvSpPr>
        <p:spPr bwMode="auto">
          <a:xfrm>
            <a:off x="2709863" y="4375245"/>
            <a:ext cx="646112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矩形 29"/>
          <p:cNvSpPr>
            <a:spLocks noChangeArrowheads="1"/>
          </p:cNvSpPr>
          <p:nvPr/>
        </p:nvSpPr>
        <p:spPr bwMode="auto">
          <a:xfrm>
            <a:off x="3054350" y="4402233"/>
            <a:ext cx="6356350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849263" y="4534547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2243138" y="3143240"/>
            <a:ext cx="5681662" cy="2386012"/>
          </a:xfrm>
          <a:prstGeom prst="rect">
            <a:avLst/>
          </a:prstGeom>
          <a:solidFill>
            <a:srgbClr val="F2F2F2"/>
          </a:solidFill>
          <a:ln w="28575" algn="ctr">
            <a:solidFill>
              <a:srgbClr val="F2F2F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6627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2.2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配置文件属性值注入</a:t>
            </a:r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6631" name="文本框 3"/>
          <p:cNvSpPr txBox="1">
            <a:spLocks noChangeArrowheads="1"/>
          </p:cNvSpPr>
          <p:nvPr/>
        </p:nvSpPr>
        <p:spPr bwMode="auto">
          <a:xfrm>
            <a:off x="2243139" y="5692765"/>
            <a:ext cx="72294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6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@ConfigurationProperties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注解批量注入属性值时，要保证配置文件中的属性与对应实体类的属性</a:t>
            </a:r>
            <a:r>
              <a:rPr lang="zh-CN" altLang="zh-CN" sz="1600">
                <a:solidFill>
                  <a:srgbClr val="007EEA"/>
                </a:solidFill>
                <a:latin typeface="微软雅黑" pitchFamily="34" charset="-122"/>
                <a:ea typeface="微软雅黑" pitchFamily="34" charset="-122"/>
              </a:rPr>
              <a:t>一致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，否则无法正确获取并注入属性值。</a:t>
            </a:r>
          </a:p>
        </p:txBody>
      </p:sp>
      <p:grpSp>
        <p:nvGrpSpPr>
          <p:cNvPr id="26632" name="矩形 6"/>
          <p:cNvGrpSpPr>
            <a:grpSpLocks/>
          </p:cNvGrpSpPr>
          <p:nvPr/>
        </p:nvGrpSpPr>
        <p:grpSpPr bwMode="auto">
          <a:xfrm>
            <a:off x="1524000" y="1192202"/>
            <a:ext cx="9144000" cy="812800"/>
            <a:chOff x="0" y="600"/>
            <a:chExt cx="5760" cy="512"/>
          </a:xfrm>
        </p:grpSpPr>
        <p:pic>
          <p:nvPicPr>
            <p:cNvPr id="26639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0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663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09665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382703"/>
            <a:ext cx="68818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ConfigurationProperties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注入属性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635" name="矩形 1"/>
          <p:cNvSpPr>
            <a:spLocks noChangeArrowheads="1"/>
          </p:cNvSpPr>
          <p:nvPr/>
        </p:nvSpPr>
        <p:spPr bwMode="auto">
          <a:xfrm>
            <a:off x="2370138" y="3306752"/>
            <a:ext cx="6634162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@Component</a:t>
            </a:r>
            <a:endParaRPr lang="zh-CN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@ConfigurationProperties(prefix = "person")</a:t>
            </a:r>
            <a:endParaRPr lang="zh-CN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public class Person {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private int id;      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public void setId(int id) {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       this.id = id;}}</a:t>
            </a:r>
            <a:endParaRPr lang="zh-CN" altLang="zh-C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6" name="文本框 2"/>
          <p:cNvSpPr txBox="1">
            <a:spLocks noChangeArrowheads="1"/>
          </p:cNvSpPr>
          <p:nvPr/>
        </p:nvSpPr>
        <p:spPr bwMode="auto">
          <a:xfrm>
            <a:off x="2908300" y="2435215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</a:p>
        </p:txBody>
      </p:sp>
      <p:sp>
        <p:nvSpPr>
          <p:cNvPr id="18" name="AutoShape 112"/>
          <p:cNvSpPr/>
          <p:nvPr/>
        </p:nvSpPr>
        <p:spPr bwMode="auto">
          <a:xfrm>
            <a:off x="2274888" y="2432041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2663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864" y="3255952"/>
            <a:ext cx="21605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2.2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配置文件属性值注入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54" name="矩形 6"/>
          <p:cNvGrpSpPr>
            <a:grpSpLocks/>
          </p:cNvGrpSpPr>
          <p:nvPr/>
        </p:nvGrpSpPr>
        <p:grpSpPr bwMode="auto">
          <a:xfrm>
            <a:off x="1408113" y="1302553"/>
            <a:ext cx="9144001" cy="812800"/>
            <a:chOff x="0" y="600"/>
            <a:chExt cx="5760" cy="512"/>
          </a:xfrm>
        </p:grpSpPr>
        <p:pic>
          <p:nvPicPr>
            <p:cNvPr id="27667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765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8255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5" y="1480354"/>
            <a:ext cx="34988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@Value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注入属性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7" name="文本框 1"/>
          <p:cNvSpPr txBox="1">
            <a:spLocks noChangeArrowheads="1"/>
          </p:cNvSpPr>
          <p:nvPr/>
        </p:nvSpPr>
        <p:spPr bwMode="auto">
          <a:xfrm>
            <a:off x="3159126" y="2656691"/>
            <a:ext cx="7713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3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相关注解：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84636" y="2596696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0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7659" name="Oval 17"/>
          <p:cNvSpPr>
            <a:spLocks noChangeArrowheads="1"/>
          </p:cNvSpPr>
          <p:nvPr/>
        </p:nvSpPr>
        <p:spPr bwMode="auto">
          <a:xfrm>
            <a:off x="2709863" y="3444091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矩形 22"/>
          <p:cNvSpPr>
            <a:spLocks noChangeArrowheads="1"/>
          </p:cNvSpPr>
          <p:nvPr/>
        </p:nvSpPr>
        <p:spPr bwMode="auto">
          <a:xfrm>
            <a:off x="3054350" y="3471078"/>
            <a:ext cx="6356350" cy="5905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7661" name="矩形 23"/>
          <p:cNvSpPr>
            <a:spLocks noChangeArrowheads="1"/>
          </p:cNvSpPr>
          <p:nvPr/>
        </p:nvSpPr>
        <p:spPr bwMode="auto">
          <a:xfrm>
            <a:off x="3560764" y="3485366"/>
            <a:ext cx="19700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@Component</a:t>
            </a:r>
          </a:p>
        </p:txBody>
      </p:sp>
      <p:sp>
        <p:nvSpPr>
          <p:cNvPr id="27662" name="矩形 24"/>
          <p:cNvSpPr>
            <a:spLocks noChangeArrowheads="1"/>
          </p:cNvSpPr>
          <p:nvPr/>
        </p:nvSpPr>
        <p:spPr bwMode="auto">
          <a:xfrm>
            <a:off x="3560764" y="4366429"/>
            <a:ext cx="59388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@Value</a:t>
            </a:r>
            <a:endParaRPr lang="zh-CN" altLang="en-US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863325" y="3603021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7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64" name="Oval 17"/>
          <p:cNvSpPr>
            <a:spLocks noChangeArrowheads="1"/>
          </p:cNvSpPr>
          <p:nvPr/>
        </p:nvSpPr>
        <p:spPr bwMode="auto">
          <a:xfrm>
            <a:off x="2709863" y="4321979"/>
            <a:ext cx="646112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矩形 29"/>
          <p:cNvSpPr>
            <a:spLocks noChangeArrowheads="1"/>
          </p:cNvSpPr>
          <p:nvPr/>
        </p:nvSpPr>
        <p:spPr bwMode="auto">
          <a:xfrm>
            <a:off x="3054350" y="4348967"/>
            <a:ext cx="6356350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849263" y="4481281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2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2"/>
          <p:cNvSpPr>
            <a:spLocks noChangeArrowheads="1"/>
          </p:cNvSpPr>
          <p:nvPr/>
        </p:nvSpPr>
        <p:spPr bwMode="auto">
          <a:xfrm>
            <a:off x="2347914" y="3278636"/>
            <a:ext cx="7496175" cy="206057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8675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2.2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配置文件属性值注入</a:t>
            </a:r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8679" name="矩形 6"/>
          <p:cNvGrpSpPr>
            <a:grpSpLocks/>
          </p:cNvGrpSpPr>
          <p:nvPr/>
        </p:nvGrpSpPr>
        <p:grpSpPr bwMode="auto">
          <a:xfrm>
            <a:off x="1408113" y="1329185"/>
            <a:ext cx="9144001" cy="812800"/>
            <a:chOff x="0" y="600"/>
            <a:chExt cx="5760" cy="512"/>
          </a:xfrm>
        </p:grpSpPr>
        <p:pic>
          <p:nvPicPr>
            <p:cNvPr id="28686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7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868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1806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5" y="1506986"/>
            <a:ext cx="34988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@Value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注入属性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82" name="文本框 2"/>
          <p:cNvSpPr txBox="1">
            <a:spLocks noChangeArrowheads="1"/>
          </p:cNvSpPr>
          <p:nvPr/>
        </p:nvSpPr>
        <p:spPr bwMode="auto">
          <a:xfrm>
            <a:off x="2908300" y="255949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</a:p>
        </p:txBody>
      </p:sp>
      <p:sp>
        <p:nvSpPr>
          <p:cNvPr id="35" name="AutoShape 112"/>
          <p:cNvSpPr/>
          <p:nvPr/>
        </p:nvSpPr>
        <p:spPr bwMode="auto">
          <a:xfrm>
            <a:off x="2274888" y="2556324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0614" y="3242124"/>
            <a:ext cx="5337175" cy="21351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@Component</a:t>
            </a:r>
            <a:endParaRPr lang="zh-CN" altLang="zh-CN" b="1" dirty="0">
              <a:solidFill>
                <a:srgbClr val="FF0000"/>
              </a:solidFill>
              <a:latin typeface="Times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defRPr/>
            </a:pPr>
            <a:r>
              <a:rPr lang="en-US" altLang="zh-CN" b="1" dirty="0"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public class Person {</a:t>
            </a:r>
            <a:endParaRPr lang="zh-CN" altLang="zh-CN" b="1" dirty="0">
              <a:latin typeface="Times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516255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@Value("${</a:t>
            </a:r>
            <a:r>
              <a:rPr lang="en-US" altLang="zh-CN" b="1" dirty="0" err="1">
                <a:solidFill>
                  <a:srgbClr val="FF0000"/>
                </a:solidFill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person.id</a:t>
            </a:r>
            <a:r>
              <a:rPr lang="en-US" altLang="zh-CN" b="1" dirty="0">
                <a:solidFill>
                  <a:srgbClr val="FF0000"/>
                </a:solidFill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}")</a:t>
            </a:r>
            <a:endParaRPr lang="zh-CN" altLang="zh-CN" b="1" dirty="0">
              <a:solidFill>
                <a:srgbClr val="FF0000"/>
              </a:solidFill>
              <a:latin typeface="Times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defRPr/>
            </a:pPr>
            <a:r>
              <a:rPr lang="en-US" altLang="zh-CN" b="1" dirty="0"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    private int id;      </a:t>
            </a:r>
            <a:endParaRPr lang="zh-CN" altLang="zh-CN" b="1" dirty="0">
              <a:latin typeface="Times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defRPr/>
            </a:pPr>
            <a:r>
              <a:rPr lang="en-US" altLang="zh-CN" b="1" dirty="0">
                <a:latin typeface="Times" pitchFamily="2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b="1" dirty="0">
              <a:latin typeface="Times" pitchFamily="2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85" name="矩形 2"/>
          <p:cNvSpPr>
            <a:spLocks noChangeArrowheads="1"/>
          </p:cNvSpPr>
          <p:nvPr/>
        </p:nvSpPr>
        <p:spPr bwMode="auto">
          <a:xfrm>
            <a:off x="2473325" y="5474149"/>
            <a:ext cx="79629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@Value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注解对每一个属性注入设置，免去了属性</a:t>
            </a:r>
            <a:r>
              <a:rPr lang="en-US" altLang="zh-CN">
                <a:solidFill>
                  <a:srgbClr val="007EEA"/>
                </a:solidFill>
                <a:latin typeface="微软雅黑" pitchFamily="34" charset="-122"/>
                <a:ea typeface="微软雅黑" pitchFamily="34" charset="-122"/>
              </a:rPr>
              <a:t>setXX()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2.2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配置文件属性值注入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9702" name="矩形 6"/>
          <p:cNvGrpSpPr>
            <a:grpSpLocks/>
          </p:cNvGrpSpPr>
          <p:nvPr/>
        </p:nvGrpSpPr>
        <p:grpSpPr bwMode="auto">
          <a:xfrm>
            <a:off x="1524000" y="1360873"/>
            <a:ext cx="9144000" cy="812800"/>
            <a:chOff x="0" y="600"/>
            <a:chExt cx="5760" cy="512"/>
          </a:xfrm>
        </p:grpSpPr>
        <p:pic>
          <p:nvPicPr>
            <p:cNvPr id="29741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42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970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378336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矩形 12"/>
          <p:cNvSpPr>
            <a:spLocks noChangeArrowheads="1"/>
          </p:cNvSpPr>
          <p:nvPr/>
        </p:nvSpPr>
        <p:spPr bwMode="auto">
          <a:xfrm>
            <a:off x="3279776" y="1551374"/>
            <a:ext cx="29546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两种注解的对比分析</a:t>
            </a:r>
            <a:endParaRPr lang="en-US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74886"/>
              </p:ext>
            </p:extLst>
          </p:nvPr>
        </p:nvGraphicFramePr>
        <p:xfrm>
          <a:off x="2232025" y="2597537"/>
          <a:ext cx="7727950" cy="3416303"/>
        </p:xfrm>
        <a:graphic>
          <a:graphicData uri="http://schemas.openxmlformats.org/drawingml/2006/table">
            <a:tbl>
              <a:tblPr/>
              <a:tblGrid>
                <a:gridCol w="229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对比点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AB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@ConfigurationProperties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AB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@Value</a:t>
                      </a: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36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底层框架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Spring Boot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Spring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批量注入配置文件中的属性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单个注入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属性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setXX()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不需要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复杂类型属性注入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不支持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松散绑定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不支持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JSR303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数据校验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41" marR="91441" marT="45699" marB="456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不支持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a:t>SpEL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不支持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-179388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179388" algn="l"/>
                        </a:tabLst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0726" name="矩形 6"/>
          <p:cNvGrpSpPr>
            <a:grpSpLocks/>
          </p:cNvGrpSpPr>
          <p:nvPr/>
        </p:nvGrpSpPr>
        <p:grpSpPr bwMode="auto">
          <a:xfrm>
            <a:off x="1524000" y="1280975"/>
            <a:ext cx="9144000" cy="812800"/>
            <a:chOff x="0" y="600"/>
            <a:chExt cx="5760" cy="512"/>
          </a:xfrm>
        </p:grpSpPr>
        <p:pic>
          <p:nvPicPr>
            <p:cNvPr id="30739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072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58738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矩形 12"/>
          <p:cNvSpPr>
            <a:spLocks noChangeArrowheads="1"/>
          </p:cNvSpPr>
          <p:nvPr/>
        </p:nvSpPr>
        <p:spPr bwMode="auto">
          <a:xfrm>
            <a:off x="2290764" y="1365114"/>
            <a:ext cx="630185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@PropertySource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加载配置文件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29" name="文本框 1"/>
          <p:cNvSpPr txBox="1">
            <a:spLocks noChangeArrowheads="1"/>
          </p:cNvSpPr>
          <p:nvPr/>
        </p:nvSpPr>
        <p:spPr bwMode="auto">
          <a:xfrm>
            <a:off x="3159126" y="2647813"/>
            <a:ext cx="77136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ts val="23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相关注解：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84636" y="2587818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0731" name="Oval 17"/>
          <p:cNvSpPr>
            <a:spLocks noChangeArrowheads="1"/>
          </p:cNvSpPr>
          <p:nvPr/>
        </p:nvSpPr>
        <p:spPr bwMode="auto">
          <a:xfrm>
            <a:off x="2709863" y="3435213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矩形 23"/>
          <p:cNvSpPr>
            <a:spLocks noChangeArrowheads="1"/>
          </p:cNvSpPr>
          <p:nvPr/>
        </p:nvSpPr>
        <p:spPr bwMode="auto">
          <a:xfrm>
            <a:off x="3054351" y="3462200"/>
            <a:ext cx="6900863" cy="5905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0733" name="矩形 24"/>
          <p:cNvSpPr>
            <a:spLocks noChangeArrowheads="1"/>
          </p:cNvSpPr>
          <p:nvPr/>
        </p:nvSpPr>
        <p:spPr bwMode="auto">
          <a:xfrm>
            <a:off x="3295650" y="3465376"/>
            <a:ext cx="67198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 PropertySource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指定自定义配置文件的位置和名称</a:t>
            </a:r>
            <a:endParaRPr lang="en-US" altLang="zh-CN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0734" name="矩形 25"/>
          <p:cNvSpPr>
            <a:spLocks noChangeArrowheads="1"/>
          </p:cNvSpPr>
          <p:nvPr/>
        </p:nvSpPr>
        <p:spPr bwMode="auto">
          <a:xfrm>
            <a:off x="3328989" y="4354376"/>
            <a:ext cx="68992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</a:t>
            </a:r>
            <a:r>
              <a:rPr lang="en-US" altLang="zh-CN" sz="2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Configuration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：自定义配置类，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容器组件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863325" y="3594143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736" name="Oval 17"/>
          <p:cNvSpPr>
            <a:spLocks noChangeArrowheads="1"/>
          </p:cNvSpPr>
          <p:nvPr/>
        </p:nvSpPr>
        <p:spPr bwMode="auto">
          <a:xfrm>
            <a:off x="2709863" y="4313101"/>
            <a:ext cx="646112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矩形 30"/>
          <p:cNvSpPr>
            <a:spLocks noChangeArrowheads="1"/>
          </p:cNvSpPr>
          <p:nvPr/>
        </p:nvSpPr>
        <p:spPr bwMode="auto">
          <a:xfrm>
            <a:off x="3054351" y="4340089"/>
            <a:ext cx="6900863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849263" y="4472403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3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流程图: 过程 2"/>
          <p:cNvSpPr>
            <a:spLocks noChangeArrowheads="1"/>
          </p:cNvSpPr>
          <p:nvPr/>
        </p:nvSpPr>
        <p:spPr bwMode="auto">
          <a:xfrm>
            <a:off x="2546350" y="4532760"/>
            <a:ext cx="7151688" cy="1289050"/>
          </a:xfrm>
          <a:prstGeom prst="flowChartProcess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1747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1751" name="矩形 6"/>
          <p:cNvGrpSpPr>
            <a:grpSpLocks/>
          </p:cNvGrpSpPr>
          <p:nvPr/>
        </p:nvGrpSpPr>
        <p:grpSpPr bwMode="auto">
          <a:xfrm>
            <a:off x="1524000" y="1316485"/>
            <a:ext cx="9144000" cy="812800"/>
            <a:chOff x="0" y="600"/>
            <a:chExt cx="5760" cy="512"/>
          </a:xfrm>
        </p:grpSpPr>
        <p:pic>
          <p:nvPicPr>
            <p:cNvPr id="31758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9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1752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94248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3" name="矩形 12"/>
          <p:cNvSpPr>
            <a:spLocks noChangeArrowheads="1"/>
          </p:cNvSpPr>
          <p:nvPr/>
        </p:nvSpPr>
        <p:spPr bwMode="auto">
          <a:xfrm>
            <a:off x="2290764" y="1400624"/>
            <a:ext cx="630185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@PropertySource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加载配置文件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54" name="文本框 5"/>
          <p:cNvSpPr txBox="1">
            <a:spLocks noChangeArrowheads="1"/>
          </p:cNvSpPr>
          <p:nvPr/>
        </p:nvSpPr>
        <p:spPr bwMode="auto">
          <a:xfrm>
            <a:off x="2428875" y="3137349"/>
            <a:ext cx="7437438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创建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Spring Boot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项目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，添加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Web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依赖。</a:t>
            </a:r>
            <a:endParaRPr lang="en-US" altLang="zh-CN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在项目的类路径下新建一个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test.properties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自定义配置文件，在该配置文件中编写需要设置的配置属性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1755" name="矩形 13"/>
          <p:cNvSpPr>
            <a:spLocks noChangeArrowheads="1"/>
          </p:cNvSpPr>
          <p:nvPr/>
        </p:nvSpPr>
        <p:spPr bwMode="auto">
          <a:xfrm>
            <a:off x="2979739" y="2324549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12"/>
          <p:cNvSpPr/>
          <p:nvPr/>
        </p:nvSpPr>
        <p:spPr bwMode="auto">
          <a:xfrm>
            <a:off x="2303463" y="2429324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1757" name="矩形 2"/>
          <p:cNvSpPr>
            <a:spLocks noChangeArrowheads="1"/>
          </p:cNvSpPr>
          <p:nvPr/>
        </p:nvSpPr>
        <p:spPr bwMode="auto">
          <a:xfrm>
            <a:off x="2790826" y="4626424"/>
            <a:ext cx="661987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#</a:t>
            </a:r>
            <a:r>
              <a:rPr lang="zh-CN" altLang="zh-CN" b="1">
                <a:solidFill>
                  <a:srgbClr val="000000"/>
                </a:solidFill>
                <a:latin typeface="Times" pitchFamily="2" charset="0"/>
              </a:rPr>
              <a:t>对实体类对象</a:t>
            </a: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MyProperties</a:t>
            </a:r>
            <a:r>
              <a:rPr lang="zh-CN" altLang="zh-CN" b="1">
                <a:solidFill>
                  <a:srgbClr val="000000"/>
                </a:solidFill>
                <a:latin typeface="Times" pitchFamily="2" charset="0"/>
              </a:rPr>
              <a:t>进行属性配置</a:t>
            </a:r>
            <a:endParaRPr lang="zh-CN" altLang="zh-CN" b="1"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test.id=110</a:t>
            </a:r>
            <a:endParaRPr lang="zh-CN" altLang="zh-CN" b="1"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test.name=test</a:t>
            </a:r>
            <a:endParaRPr lang="zh-CN" altLang="zh-CN" b="1">
              <a:latin typeface="Times" pitchFamily="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013586" y="2273300"/>
            <a:ext cx="4572000" cy="12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全局配置文件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·Spring Boot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自定义配置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随机值设置以及参数值引用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TextBox 13"/>
          <p:cNvSpPr>
            <a:spLocks noChangeArrowheads="1"/>
          </p:cNvSpPr>
          <p:nvPr/>
        </p:nvSpPr>
        <p:spPr bwMode="auto">
          <a:xfrm>
            <a:off x="6090161" y="2273300"/>
            <a:ext cx="3873500" cy="874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配置文件属性值的植入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charset="0"/>
              <a:buNone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Profile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多环境配置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34213" y="183548"/>
            <a:ext cx="9679619" cy="787400"/>
          </a:xfrm>
        </p:spPr>
        <p:txBody>
          <a:bodyPr/>
          <a:lstStyle/>
          <a:p>
            <a:pPr algn="l"/>
            <a:r>
              <a:rPr lang="zh-CN" altLang="en-US" sz="4300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第</a:t>
            </a:r>
            <a:r>
              <a:rPr lang="en-US" altLang="zh-CN" sz="4300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2</a:t>
            </a:r>
            <a:r>
              <a:rPr lang="zh-CN" altLang="en-US" sz="4300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章 </a:t>
            </a:r>
            <a:r>
              <a:rPr lang="en-US" altLang="zh-CN" sz="4300" b="1" kern="1500" spc="200" dirty="0" err="1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SpringBoot</a:t>
            </a:r>
            <a:r>
              <a:rPr lang="zh-CN" altLang="en-US" sz="4300" b="1" kern="1500" spc="200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方正细倩简体"/>
              </a:rPr>
              <a:t>核心配置与注解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流程图: 过程 2"/>
          <p:cNvSpPr>
            <a:spLocks noChangeArrowheads="1"/>
          </p:cNvSpPr>
          <p:nvPr/>
        </p:nvSpPr>
        <p:spPr bwMode="auto">
          <a:xfrm>
            <a:off x="2428875" y="4187812"/>
            <a:ext cx="6972300" cy="2405062"/>
          </a:xfrm>
          <a:prstGeom prst="flowChartProcess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2771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2775" name="矩形 6"/>
          <p:cNvGrpSpPr>
            <a:grpSpLocks/>
          </p:cNvGrpSpPr>
          <p:nvPr/>
        </p:nvGrpSpPr>
        <p:grpSpPr bwMode="auto">
          <a:xfrm>
            <a:off x="1524000" y="1192199"/>
            <a:ext cx="9144000" cy="812800"/>
            <a:chOff x="0" y="600"/>
            <a:chExt cx="5760" cy="512"/>
          </a:xfrm>
        </p:grpSpPr>
        <p:pic>
          <p:nvPicPr>
            <p:cNvPr id="3278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277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06996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矩形 12"/>
          <p:cNvSpPr>
            <a:spLocks noChangeArrowheads="1"/>
          </p:cNvSpPr>
          <p:nvPr/>
        </p:nvSpPr>
        <p:spPr bwMode="auto">
          <a:xfrm>
            <a:off x="2290764" y="1276338"/>
            <a:ext cx="630185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@PropertySource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加载配置文件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8" name="文本框 5"/>
          <p:cNvSpPr txBox="1">
            <a:spLocks noChangeArrowheads="1"/>
          </p:cNvSpPr>
          <p:nvPr/>
        </p:nvSpPr>
        <p:spPr bwMode="auto">
          <a:xfrm>
            <a:off x="2236789" y="2801924"/>
            <a:ext cx="771842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com.itheima.domain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包下新创建一个配置类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MyProperties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，提供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test.properties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自定义配置文件中对应的属性，并根据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@PropertySource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注解的使用进行相关配置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32779" name="矩形 13"/>
          <p:cNvSpPr>
            <a:spLocks noChangeArrowheads="1"/>
          </p:cNvSpPr>
          <p:nvPr/>
        </p:nvSpPr>
        <p:spPr bwMode="auto">
          <a:xfrm>
            <a:off x="2979739" y="2200263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12"/>
          <p:cNvSpPr/>
          <p:nvPr/>
        </p:nvSpPr>
        <p:spPr bwMode="auto">
          <a:xfrm>
            <a:off x="2303463" y="2305038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2781" name="矩形 2"/>
          <p:cNvSpPr>
            <a:spLocks noChangeArrowheads="1"/>
          </p:cNvSpPr>
          <p:nvPr/>
        </p:nvSpPr>
        <p:spPr bwMode="auto">
          <a:xfrm>
            <a:off x="2784475" y="4329100"/>
            <a:ext cx="62611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@Configuration   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@PropertySource("classpath:test.properties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@EnableConfigurationProperties(MyProperties.class) @ConfigurationProperties(prefix = "test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public class MyProperties {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}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流程图: 过程 2"/>
          <p:cNvSpPr>
            <a:spLocks noChangeArrowheads="1"/>
          </p:cNvSpPr>
          <p:nvPr/>
        </p:nvSpPr>
        <p:spPr bwMode="auto">
          <a:xfrm>
            <a:off x="2428875" y="3897885"/>
            <a:ext cx="6972300" cy="2405063"/>
          </a:xfrm>
          <a:prstGeom prst="flowChartProcess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3795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799" name="矩形 6"/>
          <p:cNvGrpSpPr>
            <a:grpSpLocks/>
          </p:cNvGrpSpPr>
          <p:nvPr/>
        </p:nvGrpSpPr>
        <p:grpSpPr bwMode="auto">
          <a:xfrm>
            <a:off x="1524000" y="1227709"/>
            <a:ext cx="9144000" cy="812800"/>
            <a:chOff x="0" y="600"/>
            <a:chExt cx="5760" cy="512"/>
          </a:xfrm>
        </p:grpSpPr>
        <p:pic>
          <p:nvPicPr>
            <p:cNvPr id="33806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380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0547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矩形 12"/>
          <p:cNvSpPr>
            <a:spLocks noChangeArrowheads="1"/>
          </p:cNvSpPr>
          <p:nvPr/>
        </p:nvSpPr>
        <p:spPr bwMode="auto">
          <a:xfrm>
            <a:off x="2290764" y="1311848"/>
            <a:ext cx="630185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@PropertySource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加载配置文件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802" name="文本框 5"/>
          <p:cNvSpPr txBox="1">
            <a:spLocks noChangeArrowheads="1"/>
          </p:cNvSpPr>
          <p:nvPr/>
        </p:nvSpPr>
        <p:spPr bwMode="auto">
          <a:xfrm>
            <a:off x="2303464" y="2924748"/>
            <a:ext cx="753427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测试类中引入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MyProperties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实体类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Bean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对象，并新增一个测试方法进行输出测试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3803" name="矩形 13"/>
          <p:cNvSpPr>
            <a:spLocks noChangeArrowheads="1"/>
          </p:cNvSpPr>
          <p:nvPr/>
        </p:nvSpPr>
        <p:spPr bwMode="auto">
          <a:xfrm>
            <a:off x="2979739" y="2235773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12"/>
          <p:cNvSpPr/>
          <p:nvPr/>
        </p:nvSpPr>
        <p:spPr bwMode="auto">
          <a:xfrm>
            <a:off x="2303463" y="2340548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3805" name="矩形 2"/>
          <p:cNvSpPr>
            <a:spLocks noChangeArrowheads="1"/>
          </p:cNvSpPr>
          <p:nvPr/>
        </p:nvSpPr>
        <p:spPr bwMode="auto">
          <a:xfrm>
            <a:off x="2609850" y="4064573"/>
            <a:ext cx="6116638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@Autowired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private MyProperties myProperties;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@Test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public void myPropertiesTest() {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	System.out.println(myProperties);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}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4822" name="矩形 6"/>
          <p:cNvGrpSpPr>
            <a:grpSpLocks/>
          </p:cNvGrpSpPr>
          <p:nvPr/>
        </p:nvGrpSpPr>
        <p:grpSpPr bwMode="auto">
          <a:xfrm>
            <a:off x="1524000" y="1289854"/>
            <a:ext cx="9144000" cy="812800"/>
            <a:chOff x="0" y="600"/>
            <a:chExt cx="5760" cy="512"/>
          </a:xfrm>
        </p:grpSpPr>
        <p:pic>
          <p:nvPicPr>
            <p:cNvPr id="34829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482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67617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矩形 12"/>
          <p:cNvSpPr>
            <a:spLocks noChangeArrowheads="1"/>
          </p:cNvSpPr>
          <p:nvPr/>
        </p:nvSpPr>
        <p:spPr bwMode="auto">
          <a:xfrm>
            <a:off x="2290764" y="1373993"/>
            <a:ext cx="630185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@PropertySource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加载配置文件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25" name="文本框 5"/>
          <p:cNvSpPr txBox="1">
            <a:spLocks noChangeArrowheads="1"/>
          </p:cNvSpPr>
          <p:nvPr/>
        </p:nvSpPr>
        <p:spPr bwMode="auto">
          <a:xfrm>
            <a:off x="2328864" y="3144054"/>
            <a:ext cx="75342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、查看测试结果，如图所示</a:t>
            </a:r>
            <a:endParaRPr lang="zh-CN" altLang="zh-CN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4826" name="矩形 13"/>
          <p:cNvSpPr>
            <a:spLocks noChangeArrowheads="1"/>
          </p:cNvSpPr>
          <p:nvPr/>
        </p:nvSpPr>
        <p:spPr bwMode="auto">
          <a:xfrm>
            <a:off x="2979739" y="2297918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AutoShape 112"/>
          <p:cNvSpPr/>
          <p:nvPr/>
        </p:nvSpPr>
        <p:spPr bwMode="auto">
          <a:xfrm>
            <a:off x="2303463" y="2402693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34828" name="图片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4" y="3771117"/>
            <a:ext cx="736917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5846" name="矩形 6"/>
          <p:cNvGrpSpPr>
            <a:grpSpLocks/>
          </p:cNvGrpSpPr>
          <p:nvPr/>
        </p:nvGrpSpPr>
        <p:grpSpPr bwMode="auto">
          <a:xfrm>
            <a:off x="1524000" y="1414139"/>
            <a:ext cx="9144000" cy="812800"/>
            <a:chOff x="0" y="600"/>
            <a:chExt cx="5760" cy="512"/>
          </a:xfrm>
        </p:grpSpPr>
        <p:pic>
          <p:nvPicPr>
            <p:cNvPr id="35855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6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584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325239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矩形 12"/>
          <p:cNvSpPr>
            <a:spLocks noChangeArrowheads="1"/>
          </p:cNvSpPr>
          <p:nvPr/>
        </p:nvSpPr>
        <p:spPr bwMode="auto">
          <a:xfrm>
            <a:off x="2290764" y="1498278"/>
            <a:ext cx="707238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@ImportResource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35849" name="文本框 1"/>
          <p:cNvSpPr txBox="1">
            <a:spLocks noChangeArrowheads="1"/>
          </p:cNvSpPr>
          <p:nvPr/>
        </p:nvSpPr>
        <p:spPr bwMode="auto">
          <a:xfrm>
            <a:off x="3032126" y="3017515"/>
            <a:ext cx="17240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相关注解：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458027" y="3139730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9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5851" name="Oval 17"/>
          <p:cNvSpPr>
            <a:spLocks noChangeArrowheads="1"/>
          </p:cNvSpPr>
          <p:nvPr/>
        </p:nvSpPr>
        <p:spPr bwMode="auto">
          <a:xfrm>
            <a:off x="2582863" y="3987477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矩形 23"/>
          <p:cNvSpPr>
            <a:spLocks noChangeArrowheads="1"/>
          </p:cNvSpPr>
          <p:nvPr/>
        </p:nvSpPr>
        <p:spPr bwMode="auto">
          <a:xfrm>
            <a:off x="2927351" y="4014464"/>
            <a:ext cx="6900863" cy="5905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5853" name="矩形 24"/>
          <p:cNvSpPr>
            <a:spLocks noChangeArrowheads="1"/>
          </p:cNvSpPr>
          <p:nvPr/>
        </p:nvSpPr>
        <p:spPr bwMode="auto">
          <a:xfrm>
            <a:off x="3168650" y="4017640"/>
            <a:ext cx="51196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 ImportResource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指定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XML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文件位置</a:t>
            </a:r>
            <a:endParaRPr lang="en-US" altLang="zh-CN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736716" y="4146055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6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1"/>
          <p:cNvSpPr>
            <a:spLocks noChangeArrowheads="1"/>
          </p:cNvSpPr>
          <p:nvPr/>
        </p:nvSpPr>
        <p:spPr bwMode="auto">
          <a:xfrm>
            <a:off x="2547938" y="4251065"/>
            <a:ext cx="5530850" cy="138588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6867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871" name="矩形 6"/>
          <p:cNvGrpSpPr>
            <a:grpSpLocks/>
          </p:cNvGrpSpPr>
          <p:nvPr/>
        </p:nvGrpSpPr>
        <p:grpSpPr bwMode="auto">
          <a:xfrm>
            <a:off x="1524000" y="1369751"/>
            <a:ext cx="9144000" cy="812800"/>
            <a:chOff x="0" y="600"/>
            <a:chExt cx="5760" cy="512"/>
          </a:xfrm>
        </p:grpSpPr>
        <p:pic>
          <p:nvPicPr>
            <p:cNvPr id="36879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6872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8085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矩形 12"/>
          <p:cNvSpPr>
            <a:spLocks noChangeArrowheads="1"/>
          </p:cNvSpPr>
          <p:nvPr/>
        </p:nvSpPr>
        <p:spPr bwMode="auto">
          <a:xfrm>
            <a:off x="2290764" y="1453890"/>
            <a:ext cx="707238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@ImportResource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36874" name="矩形 13"/>
          <p:cNvSpPr>
            <a:spLocks noChangeArrowheads="1"/>
          </p:cNvSpPr>
          <p:nvPr/>
        </p:nvSpPr>
        <p:spPr bwMode="auto">
          <a:xfrm>
            <a:off x="2979739" y="2377815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12"/>
          <p:cNvSpPr/>
          <p:nvPr/>
        </p:nvSpPr>
        <p:spPr bwMode="auto">
          <a:xfrm>
            <a:off x="2303463" y="2482590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6876" name="矩形 1"/>
          <p:cNvSpPr>
            <a:spLocks noChangeArrowheads="1"/>
          </p:cNvSpPr>
          <p:nvPr/>
        </p:nvSpPr>
        <p:spPr bwMode="auto">
          <a:xfrm>
            <a:off x="2419350" y="3216014"/>
            <a:ext cx="7481888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chapter02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项目下新建一个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com.itheima.config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包，并在该包下新创建一个类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MyService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，该类中不需要编写任何代码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877" name="矩形 2"/>
          <p:cNvSpPr>
            <a:spLocks noChangeArrowheads="1"/>
          </p:cNvSpPr>
          <p:nvPr/>
        </p:nvSpPr>
        <p:spPr bwMode="auto">
          <a:xfrm>
            <a:off x="2790825" y="4371714"/>
            <a:ext cx="47053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public class MyService {</a:t>
            </a:r>
            <a:endParaRPr lang="zh-CN" altLang="zh-CN" b="1">
              <a:latin typeface="Times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}</a:t>
            </a:r>
            <a:endParaRPr lang="zh-CN" altLang="zh-CN" b="1">
              <a:latin typeface="Times" pitchFamily="2" charset="0"/>
            </a:endParaRPr>
          </a:p>
        </p:txBody>
      </p:sp>
      <p:pic>
        <p:nvPicPr>
          <p:cNvPr id="36878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992301"/>
            <a:ext cx="1608138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2211388" y="3923995"/>
            <a:ext cx="8020050" cy="264636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7891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7895" name="矩形 6"/>
          <p:cNvGrpSpPr>
            <a:grpSpLocks/>
          </p:cNvGrpSpPr>
          <p:nvPr/>
        </p:nvGrpSpPr>
        <p:grpSpPr bwMode="auto">
          <a:xfrm>
            <a:off x="1524000" y="1174444"/>
            <a:ext cx="9144000" cy="812800"/>
            <a:chOff x="0" y="600"/>
            <a:chExt cx="5760" cy="512"/>
          </a:xfrm>
        </p:grpSpPr>
        <p:pic>
          <p:nvPicPr>
            <p:cNvPr id="3790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0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7896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08554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矩形 12"/>
          <p:cNvSpPr>
            <a:spLocks noChangeArrowheads="1"/>
          </p:cNvSpPr>
          <p:nvPr/>
        </p:nvSpPr>
        <p:spPr bwMode="auto">
          <a:xfrm>
            <a:off x="2290764" y="1258583"/>
            <a:ext cx="707238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@ImportResource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37898" name="矩形 13"/>
          <p:cNvSpPr>
            <a:spLocks noChangeArrowheads="1"/>
          </p:cNvSpPr>
          <p:nvPr/>
        </p:nvSpPr>
        <p:spPr bwMode="auto">
          <a:xfrm>
            <a:off x="2979739" y="2182508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12"/>
          <p:cNvSpPr/>
          <p:nvPr/>
        </p:nvSpPr>
        <p:spPr bwMode="auto">
          <a:xfrm>
            <a:off x="2303463" y="2287283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7900" name="矩形 1"/>
          <p:cNvSpPr>
            <a:spLocks noChangeArrowheads="1"/>
          </p:cNvSpPr>
          <p:nvPr/>
        </p:nvSpPr>
        <p:spPr bwMode="auto">
          <a:xfrm>
            <a:off x="2211388" y="2895295"/>
            <a:ext cx="8018462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resources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目录下新建一个名为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beans.xml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XML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自定义配置文件，在该配置文件中通过配置向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Spring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容器中添加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MyService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类对象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sp>
        <p:nvSpPr>
          <p:cNvPr id="37901" name="矩形 2"/>
          <p:cNvSpPr>
            <a:spLocks noChangeArrowheads="1"/>
          </p:cNvSpPr>
          <p:nvPr/>
        </p:nvSpPr>
        <p:spPr bwMode="auto">
          <a:xfrm>
            <a:off x="2303464" y="3916058"/>
            <a:ext cx="844708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&lt;?xml version="1.0" encoding="UTF-8"?&gt;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&lt;beans xmlns="http://www.springframework.org/schema/beans"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       xmlns:xsi="http://www.w3.org/2001/XMLSchema-instance"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       xsi:schemaLocation="http://www.springframework.org/schema/beans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                      http://www.springframework.org/schema/beans/spring-beans.xsd"&gt;</a:t>
            </a:r>
            <a:endParaRPr lang="zh-CN" altLang="zh-CN" b="1">
              <a:solidFill>
                <a:srgbClr val="000000"/>
              </a:solidFill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Times" pitchFamily="2" charset="0"/>
              </a:rPr>
              <a:t>&lt;bean id="myService" class="com.itheima.config.MyService" /&gt;</a:t>
            </a:r>
            <a:endParaRPr lang="zh-CN" altLang="zh-CN" b="1">
              <a:solidFill>
                <a:srgbClr val="FF0000"/>
              </a:solidFill>
              <a:latin typeface="Times" pitchFamily="2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" pitchFamily="2" charset="0"/>
              </a:rPr>
              <a:t>&lt;/beans&gt;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1"/>
          <p:cNvSpPr>
            <a:spLocks noChangeArrowheads="1"/>
          </p:cNvSpPr>
          <p:nvPr/>
        </p:nvSpPr>
        <p:spPr bwMode="auto">
          <a:xfrm>
            <a:off x="2498725" y="3992367"/>
            <a:ext cx="7126288" cy="71755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8915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8919" name="矩形 6"/>
          <p:cNvGrpSpPr>
            <a:grpSpLocks/>
          </p:cNvGrpSpPr>
          <p:nvPr/>
        </p:nvGrpSpPr>
        <p:grpSpPr bwMode="auto">
          <a:xfrm>
            <a:off x="1524000" y="1325367"/>
            <a:ext cx="9144000" cy="812800"/>
            <a:chOff x="0" y="600"/>
            <a:chExt cx="5760" cy="512"/>
          </a:xfrm>
        </p:grpSpPr>
        <p:pic>
          <p:nvPicPr>
            <p:cNvPr id="38926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7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8920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36467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矩形 12"/>
          <p:cNvSpPr>
            <a:spLocks noChangeArrowheads="1"/>
          </p:cNvSpPr>
          <p:nvPr/>
        </p:nvSpPr>
        <p:spPr bwMode="auto">
          <a:xfrm>
            <a:off x="2290764" y="1409506"/>
            <a:ext cx="707238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@ImportResource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38922" name="矩形 13"/>
          <p:cNvSpPr>
            <a:spLocks noChangeArrowheads="1"/>
          </p:cNvSpPr>
          <p:nvPr/>
        </p:nvSpPr>
        <p:spPr bwMode="auto">
          <a:xfrm>
            <a:off x="2979739" y="2333431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12"/>
          <p:cNvSpPr/>
          <p:nvPr/>
        </p:nvSpPr>
        <p:spPr bwMode="auto">
          <a:xfrm>
            <a:off x="2303463" y="2438206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8924" name="矩形 1"/>
          <p:cNvSpPr>
            <a:spLocks noChangeArrowheads="1"/>
          </p:cNvSpPr>
          <p:nvPr/>
        </p:nvSpPr>
        <p:spPr bwMode="auto">
          <a:xfrm>
            <a:off x="2406651" y="3343081"/>
            <a:ext cx="8018463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zh-CN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项目启动类上添加</a:t>
            </a:r>
            <a:r>
              <a:rPr lang="en-US" altLang="zh-CN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@ImportResource</a:t>
            </a:r>
            <a:r>
              <a:rPr lang="zh-CN" altLang="zh-CN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注解来指定</a:t>
            </a:r>
            <a:r>
              <a:rPr lang="en-US" altLang="zh-CN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XML</a:t>
            </a:r>
            <a:r>
              <a:rPr lang="zh-CN" altLang="zh-CN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文件位置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8925" name="矩形 2"/>
          <p:cNvSpPr>
            <a:spLocks noChangeArrowheads="1"/>
          </p:cNvSpPr>
          <p:nvPr/>
        </p:nvSpPr>
        <p:spPr bwMode="auto">
          <a:xfrm>
            <a:off x="2303464" y="4098731"/>
            <a:ext cx="8447087" cy="36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>
              <a:lnSpc>
                <a:spcPts val="2300"/>
              </a:lnSpc>
            </a:pPr>
            <a:r>
              <a:rPr lang="en-US" altLang="zh-CN" b="1">
                <a:latin typeface="Times" pitchFamily="2" charset="0"/>
                <a:cs typeface="Times New Roman" pitchFamily="18" charset="0"/>
              </a:rPr>
              <a:t>@ImportResource("classpath:beans.xml")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2425701" y="4026766"/>
            <a:ext cx="7604125" cy="208756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39939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9943" name="矩形 6"/>
          <p:cNvGrpSpPr>
            <a:grpSpLocks/>
          </p:cNvGrpSpPr>
          <p:nvPr/>
        </p:nvGrpSpPr>
        <p:grpSpPr bwMode="auto">
          <a:xfrm>
            <a:off x="1524000" y="1245465"/>
            <a:ext cx="9144000" cy="812800"/>
            <a:chOff x="0" y="600"/>
            <a:chExt cx="5760" cy="512"/>
          </a:xfrm>
        </p:grpSpPr>
        <p:pic>
          <p:nvPicPr>
            <p:cNvPr id="39950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5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3994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56565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矩形 12"/>
          <p:cNvSpPr>
            <a:spLocks noChangeArrowheads="1"/>
          </p:cNvSpPr>
          <p:nvPr/>
        </p:nvSpPr>
        <p:spPr bwMode="auto">
          <a:xfrm>
            <a:off x="2290764" y="1329604"/>
            <a:ext cx="707238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@ImportResource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39946" name="矩形 13"/>
          <p:cNvSpPr>
            <a:spLocks noChangeArrowheads="1"/>
          </p:cNvSpPr>
          <p:nvPr/>
        </p:nvSpPr>
        <p:spPr bwMode="auto">
          <a:xfrm>
            <a:off x="2979739" y="2253529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12"/>
          <p:cNvSpPr/>
          <p:nvPr/>
        </p:nvSpPr>
        <p:spPr bwMode="auto">
          <a:xfrm>
            <a:off x="2303463" y="2358304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9948" name="矩形 15"/>
          <p:cNvSpPr>
            <a:spLocks noChangeArrowheads="1"/>
          </p:cNvSpPr>
          <p:nvPr/>
        </p:nvSpPr>
        <p:spPr bwMode="auto">
          <a:xfrm>
            <a:off x="2411414" y="2998066"/>
            <a:ext cx="7369175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测试类中引入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ApplicationContext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实体类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Bean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，并新增一个测试方法进行输出测试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  <a:endParaRPr lang="zh-CN" altLang="zh-CN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9949" name="矩形 3"/>
          <p:cNvSpPr>
            <a:spLocks noChangeArrowheads="1"/>
          </p:cNvSpPr>
          <p:nvPr/>
        </p:nvSpPr>
        <p:spPr bwMode="auto">
          <a:xfrm>
            <a:off x="2589213" y="4153766"/>
            <a:ext cx="72771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b="1">
                <a:latin typeface="Times" pitchFamily="2" charset="0"/>
                <a:cs typeface="Times New Roman" pitchFamily="18" charset="0"/>
              </a:rPr>
              <a:t>@Autowired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b="1">
                <a:latin typeface="Times" pitchFamily="2" charset="0"/>
                <a:cs typeface="Times New Roman" pitchFamily="18" charset="0"/>
              </a:rPr>
              <a:t>private ApplicationContext applicationContext;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b="1">
                <a:latin typeface="Times" pitchFamily="2" charset="0"/>
                <a:cs typeface="Times New Roman" pitchFamily="18" charset="0"/>
              </a:rPr>
              <a:t>@Test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b="1">
                <a:latin typeface="Times" pitchFamily="2" charset="0"/>
                <a:cs typeface="Times New Roman" pitchFamily="18" charset="0"/>
              </a:rPr>
              <a:t>public void iocTest() {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b="1">
                <a:latin typeface="Times" pitchFamily="2" charset="0"/>
                <a:cs typeface="Times New Roman" pitchFamily="18" charset="0"/>
              </a:rPr>
              <a:t>     </a:t>
            </a:r>
            <a:r>
              <a:rPr lang="en-US" altLang="zh-CN" b="1">
                <a:latin typeface="Times" pitchFamily="2" charset="0"/>
                <a:cs typeface="Times New Roman" pitchFamily="18" charset="0"/>
              </a:rPr>
              <a:t>System.out.println(applicationContext.containsBean("myService"));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b="1">
                <a:latin typeface="Times" pitchFamily="2" charset="0"/>
                <a:cs typeface="Times New Roman" pitchFamily="18" charset="0"/>
              </a:rPr>
              <a:t>}</a:t>
            </a:r>
            <a:endParaRPr lang="zh-CN" altLang="zh-CN" b="1">
              <a:latin typeface="Times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0966" name="矩形 6"/>
          <p:cNvGrpSpPr>
            <a:grpSpLocks/>
          </p:cNvGrpSpPr>
          <p:nvPr/>
        </p:nvGrpSpPr>
        <p:grpSpPr bwMode="auto">
          <a:xfrm>
            <a:off x="1524000" y="1369751"/>
            <a:ext cx="9144000" cy="812800"/>
            <a:chOff x="0" y="600"/>
            <a:chExt cx="5760" cy="512"/>
          </a:xfrm>
        </p:grpSpPr>
        <p:pic>
          <p:nvPicPr>
            <p:cNvPr id="40973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4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096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8085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8" name="矩形 12"/>
          <p:cNvSpPr>
            <a:spLocks noChangeArrowheads="1"/>
          </p:cNvSpPr>
          <p:nvPr/>
        </p:nvSpPr>
        <p:spPr bwMode="auto">
          <a:xfrm>
            <a:off x="2290764" y="1453890"/>
            <a:ext cx="707238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@ImportResource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</a:p>
        </p:txBody>
      </p:sp>
      <p:sp>
        <p:nvSpPr>
          <p:cNvPr id="40969" name="矩形 13"/>
          <p:cNvSpPr>
            <a:spLocks noChangeArrowheads="1"/>
          </p:cNvSpPr>
          <p:nvPr/>
        </p:nvSpPr>
        <p:spPr bwMode="auto">
          <a:xfrm>
            <a:off x="2979739" y="2377815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AutoShape 112"/>
          <p:cNvSpPr/>
          <p:nvPr/>
        </p:nvSpPr>
        <p:spPr bwMode="auto">
          <a:xfrm>
            <a:off x="2303463" y="2482590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0971" name="矩形 15"/>
          <p:cNvSpPr>
            <a:spLocks noChangeArrowheads="1"/>
          </p:cNvSpPr>
          <p:nvPr/>
        </p:nvSpPr>
        <p:spPr bwMode="auto">
          <a:xfrm>
            <a:off x="2411414" y="3122351"/>
            <a:ext cx="73691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5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、测试结果如图所示。</a:t>
            </a:r>
            <a:endParaRPr lang="zh-CN" altLang="zh-CN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4097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6" y="3854189"/>
            <a:ext cx="7262813" cy="133191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1990" name="矩形 6"/>
          <p:cNvGrpSpPr>
            <a:grpSpLocks/>
          </p:cNvGrpSpPr>
          <p:nvPr/>
        </p:nvGrpSpPr>
        <p:grpSpPr bwMode="auto">
          <a:xfrm>
            <a:off x="1524000" y="1343121"/>
            <a:ext cx="9144000" cy="812800"/>
            <a:chOff x="0" y="600"/>
            <a:chExt cx="5760" cy="512"/>
          </a:xfrm>
        </p:grpSpPr>
        <p:pic>
          <p:nvPicPr>
            <p:cNvPr id="42003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04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1991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5422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2" name="矩形 12"/>
          <p:cNvSpPr>
            <a:spLocks noChangeArrowheads="1"/>
          </p:cNvSpPr>
          <p:nvPr/>
        </p:nvSpPr>
        <p:spPr bwMode="auto">
          <a:xfrm>
            <a:off x="2290764" y="1427260"/>
            <a:ext cx="665919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@Configuration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编写自定义配置类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93" name="文本框 1"/>
          <p:cNvSpPr txBox="1">
            <a:spLocks noChangeArrowheads="1"/>
          </p:cNvSpPr>
          <p:nvPr/>
        </p:nvSpPr>
        <p:spPr bwMode="auto">
          <a:xfrm>
            <a:off x="3159126" y="2533747"/>
            <a:ext cx="7204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相关注解：</a:t>
            </a:r>
            <a:endParaRPr lang="en-US" altLang="zh-CN" sz="2400" b="1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84636" y="2649964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1995" name="Oval 17"/>
          <p:cNvSpPr>
            <a:spLocks noChangeArrowheads="1"/>
          </p:cNvSpPr>
          <p:nvPr/>
        </p:nvSpPr>
        <p:spPr bwMode="auto">
          <a:xfrm>
            <a:off x="2709863" y="3497359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矩形 24"/>
          <p:cNvSpPr>
            <a:spLocks noChangeArrowheads="1"/>
          </p:cNvSpPr>
          <p:nvPr/>
        </p:nvSpPr>
        <p:spPr bwMode="auto">
          <a:xfrm>
            <a:off x="3054350" y="3524346"/>
            <a:ext cx="6273800" cy="5905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1997" name="矩形 25"/>
          <p:cNvSpPr>
            <a:spLocks noChangeArrowheads="1"/>
          </p:cNvSpPr>
          <p:nvPr/>
        </p:nvSpPr>
        <p:spPr bwMode="auto">
          <a:xfrm>
            <a:off x="3560763" y="3538634"/>
            <a:ext cx="44180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 Configuration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：定义一个配置类</a:t>
            </a:r>
            <a:endParaRPr lang="en-US" altLang="zh-CN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1998" name="矩形 26"/>
          <p:cNvSpPr>
            <a:spLocks noChangeArrowheads="1"/>
          </p:cNvSpPr>
          <p:nvPr/>
        </p:nvSpPr>
        <p:spPr bwMode="auto">
          <a:xfrm>
            <a:off x="3471863" y="4402234"/>
            <a:ext cx="58610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</a:t>
            </a:r>
            <a:r>
              <a:rPr lang="en-US" altLang="zh-CN" sz="2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Bean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：进行组件配置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863325" y="3656289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9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000" name="Oval 17"/>
          <p:cNvSpPr>
            <a:spLocks noChangeArrowheads="1"/>
          </p:cNvSpPr>
          <p:nvPr/>
        </p:nvSpPr>
        <p:spPr bwMode="auto">
          <a:xfrm>
            <a:off x="2709864" y="4375247"/>
            <a:ext cx="638175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矩形 31"/>
          <p:cNvSpPr>
            <a:spLocks noChangeArrowheads="1"/>
          </p:cNvSpPr>
          <p:nvPr/>
        </p:nvSpPr>
        <p:spPr bwMode="auto">
          <a:xfrm>
            <a:off x="3054350" y="4402235"/>
            <a:ext cx="6273800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2849263" y="4534549"/>
            <a:ext cx="348172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4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3275013" y="136526"/>
            <a:ext cx="5148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✎ 学习目标</a:t>
            </a:r>
          </a:p>
        </p:txBody>
      </p: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3597275" y="1843088"/>
            <a:ext cx="5118100" cy="3535362"/>
            <a:chOff x="1695102" y="1658164"/>
            <a:chExt cx="5862167" cy="4119517"/>
          </a:xfrm>
        </p:grpSpPr>
        <p:sp>
          <p:nvSpPr>
            <p:cNvPr id="37" name="弧形 36"/>
            <p:cNvSpPr/>
            <p:nvPr/>
          </p:nvSpPr>
          <p:spPr bwMode="auto">
            <a:xfrm rot="5400000">
              <a:off x="3977686" y="3085584"/>
              <a:ext cx="1313362" cy="1314623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" name="弧形 37"/>
            <p:cNvSpPr/>
            <p:nvPr/>
          </p:nvSpPr>
          <p:spPr bwMode="auto">
            <a:xfrm>
              <a:off x="4091608" y="3202751"/>
              <a:ext cx="1083701" cy="1083986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" name="弧形 38"/>
            <p:cNvSpPr/>
            <p:nvPr/>
          </p:nvSpPr>
          <p:spPr bwMode="auto">
            <a:xfrm rot="16200000">
              <a:off x="4173062" y="3346775"/>
              <a:ext cx="897156" cy="823685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5159" name="组合 3"/>
            <p:cNvGrpSpPr>
              <a:grpSpLocks/>
            </p:cNvGrpSpPr>
            <p:nvPr/>
          </p:nvGrpSpPr>
          <p:grpSpPr bwMode="auto">
            <a:xfrm>
              <a:off x="1695102" y="1658164"/>
              <a:ext cx="5862167" cy="4119517"/>
              <a:chOff x="1695103" y="1658166"/>
              <a:chExt cx="5862169" cy="4119522"/>
            </a:xfrm>
          </p:grpSpPr>
          <p:graphicFrame>
            <p:nvGraphicFramePr>
              <p:cNvPr id="5162" name="图表 2"/>
              <p:cNvGraphicFramePr>
                <a:graphicFrameLocks/>
              </p:cNvGraphicFramePr>
              <p:nvPr/>
            </p:nvGraphicFramePr>
            <p:xfrm>
              <a:off x="1695103" y="1658166"/>
              <a:ext cx="5862169" cy="41195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图表" r:id="rId4" imgW="0" imgH="0" progId="Excel.Chart.8">
                      <p:embed/>
                    </p:oleObj>
                  </mc:Choice>
                  <mc:Fallback>
                    <p:oleObj name="图表" r:id="rId4" imgW="0" imgH="0" progId="Excel.Chart.8">
                      <p:embed/>
                      <p:pic>
                        <p:nvPicPr>
                          <p:cNvPr id="5162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5103" y="1658166"/>
                            <a:ext cx="5862169" cy="411952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 rot="18892830">
                <a:off x="3261780" y="2497325"/>
                <a:ext cx="1041441" cy="45820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 悉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 rot="3026289">
                <a:off x="3289054" y="4485870"/>
                <a:ext cx="1041443" cy="45820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 解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 rot="3181581" flipH="1">
              <a:off x="5143708" y="2706351"/>
              <a:ext cx="1041441" cy="45820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 握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8102442" flipH="1" flipV="1">
              <a:off x="5106214" y="4305236"/>
              <a:ext cx="1040062" cy="4680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 握</a:t>
              </a:r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1995488" y="1458914"/>
            <a:ext cx="3694112" cy="1146175"/>
            <a:chOff x="153988" y="1611501"/>
            <a:chExt cx="3693639" cy="1144269"/>
          </a:xfrm>
        </p:grpSpPr>
        <p:sp>
          <p:nvSpPr>
            <p:cNvPr id="5149" name="矩形 5"/>
            <p:cNvSpPr>
              <a:spLocks noChangeArrowheads="1"/>
            </p:cNvSpPr>
            <p:nvPr/>
          </p:nvSpPr>
          <p:spPr bwMode="auto">
            <a:xfrm>
              <a:off x="657881" y="1611501"/>
              <a:ext cx="3189746" cy="953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熟悉</a:t>
              </a: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b="1" dirty="0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</a:rPr>
                <a:t>全局配置文件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的使用以及</a:t>
              </a:r>
              <a:r>
                <a:rPr lang="zh-CN" altLang="en-US" b="1" dirty="0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</a:rPr>
                <a:t>自定义配置</a:t>
              </a:r>
              <a:endParaRPr lang="en-US" altLang="zh-CN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150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5154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55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51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51" name="椭圆 50"/>
              <p:cNvSpPr/>
              <p:nvPr/>
            </p:nvSpPr>
            <p:spPr bwMode="auto">
              <a:xfrm>
                <a:off x="1232465" y="3558782"/>
                <a:ext cx="474363" cy="473866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287992" y="3530255"/>
                <a:ext cx="334752" cy="52141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5" name="组合 54"/>
          <p:cNvGrpSpPr>
            <a:grpSpLocks/>
          </p:cNvGrpSpPr>
          <p:nvPr/>
        </p:nvGrpSpPr>
        <p:grpSpPr bwMode="auto">
          <a:xfrm>
            <a:off x="6853239" y="1490495"/>
            <a:ext cx="3252787" cy="1120945"/>
            <a:chOff x="5443139" y="2092285"/>
            <a:chExt cx="3253186" cy="1117640"/>
          </a:xfrm>
        </p:grpSpPr>
        <p:grpSp>
          <p:nvGrpSpPr>
            <p:cNvPr id="5142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5147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8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43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59" name="椭圆 58"/>
              <p:cNvSpPr/>
              <p:nvPr/>
            </p:nvSpPr>
            <p:spPr bwMode="auto">
              <a:xfrm>
                <a:off x="1232407" y="3558612"/>
                <a:ext cx="474473" cy="47526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300872" y="3530097"/>
                <a:ext cx="335952" cy="522786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44" name="矩形 46"/>
            <p:cNvSpPr>
              <a:spLocks noChangeArrowheads="1"/>
            </p:cNvSpPr>
            <p:nvPr/>
          </p:nvSpPr>
          <p:spPr bwMode="auto">
            <a:xfrm>
              <a:off x="5443139" y="2092285"/>
              <a:ext cx="2778499" cy="9523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</a:rPr>
                <a:t>掌握</a:t>
              </a:r>
              <a:r>
                <a:rPr lang="en-US" altLang="zh-CN" b="1"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b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配置文件属性值注入</a:t>
              </a:r>
              <a:endParaRPr lang="zh-CN" altLang="zh-CN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3" name="组合 62"/>
          <p:cNvGrpSpPr>
            <a:grpSpLocks/>
          </p:cNvGrpSpPr>
          <p:nvPr/>
        </p:nvGrpSpPr>
        <p:grpSpPr bwMode="auto">
          <a:xfrm>
            <a:off x="7115175" y="4905376"/>
            <a:ext cx="3360738" cy="1103313"/>
            <a:chOff x="5336125" y="4225925"/>
            <a:chExt cx="3360200" cy="1104900"/>
          </a:xfrm>
        </p:grpSpPr>
        <p:sp>
          <p:nvSpPr>
            <p:cNvPr id="5135" name="矩形 51"/>
            <p:cNvSpPr>
              <a:spLocks noChangeArrowheads="1"/>
            </p:cNvSpPr>
            <p:nvPr/>
          </p:nvSpPr>
          <p:spPr bwMode="auto">
            <a:xfrm>
              <a:off x="5336125" y="4460076"/>
              <a:ext cx="2772529" cy="494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charset="-122"/>
                </a:rPr>
                <a:t>掌握</a:t>
              </a:r>
              <a:r>
                <a:rPr lang="en-US" altLang="zh-CN" b="1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Profile</a:t>
              </a: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charset="-122"/>
                </a:rPr>
                <a:t>多环境配置</a:t>
              </a:r>
              <a:endParaRPr lang="en-US" altLang="zh-CN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  <p:grpSp>
          <p:nvGrpSpPr>
            <p:cNvPr id="5136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5140" name="直接连接符 39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41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22939" y="3004457"/>
                <a:ext cx="2382934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37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3" name="椭圆 72"/>
              <p:cNvSpPr/>
              <p:nvPr/>
            </p:nvSpPr>
            <p:spPr bwMode="auto">
              <a:xfrm>
                <a:off x="1232465" y="3558282"/>
                <a:ext cx="474339" cy="474750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05685" y="3532877"/>
                <a:ext cx="335858" cy="52397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" name="组合 79"/>
          <p:cNvGrpSpPr>
            <a:grpSpLocks/>
          </p:cNvGrpSpPr>
          <p:nvPr/>
        </p:nvGrpSpPr>
        <p:grpSpPr bwMode="auto">
          <a:xfrm>
            <a:off x="1743075" y="4857751"/>
            <a:ext cx="3246438" cy="1312863"/>
            <a:chOff x="218911" y="4857376"/>
            <a:chExt cx="3246618" cy="1311805"/>
          </a:xfrm>
        </p:grpSpPr>
        <p:grpSp>
          <p:nvGrpSpPr>
            <p:cNvPr id="5128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513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198" y="2352244"/>
                <a:ext cx="372267" cy="652213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3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939" y="3004457"/>
                <a:ext cx="1815535" cy="0"/>
              </a:xfrm>
              <a:prstGeom prst="line">
                <a:avLst/>
              </a:prstGeom>
              <a:noFill/>
              <a:ln w="28575" algn="ctr">
                <a:solidFill>
                  <a:srgbClr val="1369B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129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84" name="椭圆 83"/>
              <p:cNvSpPr/>
              <p:nvPr/>
            </p:nvSpPr>
            <p:spPr bwMode="auto">
              <a:xfrm>
                <a:off x="4095219" y="3559141"/>
                <a:ext cx="474299" cy="473593"/>
              </a:xfrm>
              <a:prstGeom prst="ellipse">
                <a:avLst/>
              </a:prstGeom>
              <a:solidFill>
                <a:srgbClr val="1369B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>
                  <a:buFont typeface="Arial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84349" y="3533798"/>
                <a:ext cx="335829" cy="522695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30" name="矩形 7"/>
            <p:cNvSpPr>
              <a:spLocks noChangeArrowheads="1"/>
            </p:cNvSpPr>
            <p:nvPr/>
          </p:nvSpPr>
          <p:spPr bwMode="auto">
            <a:xfrm>
              <a:off x="832164" y="4893942"/>
              <a:ext cx="2633365" cy="954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b="1">
                  <a:latin typeface="微软雅黑" pitchFamily="34" charset="-122"/>
                  <a:ea typeface="微软雅黑" pitchFamily="34" charset="-122"/>
                  <a:sym typeface="宋体" charset="-122"/>
                </a:rPr>
                <a:t>了解随机值设置以及参数间引用</a:t>
              </a:r>
              <a:endParaRPr lang="en-US" altLang="zh-CN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3014" name="矩形 6"/>
          <p:cNvGrpSpPr>
            <a:grpSpLocks/>
          </p:cNvGrpSpPr>
          <p:nvPr/>
        </p:nvGrpSpPr>
        <p:grpSpPr bwMode="auto">
          <a:xfrm>
            <a:off x="1524000" y="1280977"/>
            <a:ext cx="9144000" cy="812800"/>
            <a:chOff x="0" y="600"/>
            <a:chExt cx="5760" cy="512"/>
          </a:xfrm>
        </p:grpSpPr>
        <p:pic>
          <p:nvPicPr>
            <p:cNvPr id="4302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301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92077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矩形 12"/>
          <p:cNvSpPr>
            <a:spLocks noChangeArrowheads="1"/>
          </p:cNvSpPr>
          <p:nvPr/>
        </p:nvSpPr>
        <p:spPr bwMode="auto">
          <a:xfrm>
            <a:off x="2290764" y="1365116"/>
            <a:ext cx="665919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@Configuration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编写自定义配置类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7" name="文本框 11"/>
          <p:cNvSpPr txBox="1">
            <a:spLocks noChangeArrowheads="1"/>
          </p:cNvSpPr>
          <p:nvPr/>
        </p:nvSpPr>
        <p:spPr bwMode="auto">
          <a:xfrm>
            <a:off x="2397126" y="3044690"/>
            <a:ext cx="7643813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、在现有的项目基础上新建一个类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MyConfig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使用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@Configuration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注解将该类声明一个配置类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43018" name="矩形 1"/>
          <p:cNvSpPr>
            <a:spLocks noChangeArrowheads="1"/>
          </p:cNvSpPr>
          <p:nvPr/>
        </p:nvSpPr>
        <p:spPr bwMode="auto">
          <a:xfrm>
            <a:off x="2546351" y="4060691"/>
            <a:ext cx="7013575" cy="2155825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3019" name="矩形 2"/>
          <p:cNvSpPr>
            <a:spLocks noChangeArrowheads="1"/>
          </p:cNvSpPr>
          <p:nvPr/>
        </p:nvSpPr>
        <p:spPr bwMode="auto">
          <a:xfrm>
            <a:off x="2840038" y="4062278"/>
            <a:ext cx="6176962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b="1">
                <a:solidFill>
                  <a:srgbClr val="FF0000"/>
                </a:solidFill>
                <a:latin typeface="Times" pitchFamily="2" charset="0"/>
                <a:ea typeface="微软雅黑" pitchFamily="34" charset="-122"/>
                <a:cs typeface="Times New Roman" pitchFamily="18" charset="0"/>
              </a:rPr>
              <a:t>@Configuration  </a:t>
            </a:r>
            <a:endParaRPr lang="en-US" altLang="zh-CN" b="1">
              <a:solidFill>
                <a:srgbClr val="FF0000"/>
              </a:solidFill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ts val="2300"/>
              </a:lnSpc>
            </a:pPr>
            <a:r>
              <a:rPr lang="zh-CN" altLang="en-US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public class MyConfig {</a:t>
            </a:r>
          </a:p>
          <a:p>
            <a:pPr>
              <a:lnSpc>
                <a:spcPts val="2300"/>
              </a:lnSpc>
            </a:pPr>
            <a:r>
              <a:rPr lang="zh-CN" altLang="en-US" b="1">
                <a:solidFill>
                  <a:srgbClr val="FF0000"/>
                </a:solidFill>
                <a:latin typeface="Times" pitchFamily="2" charset="0"/>
                <a:ea typeface="微软雅黑" pitchFamily="34" charset="-122"/>
                <a:cs typeface="Times New Roman" pitchFamily="18" charset="0"/>
              </a:rPr>
              <a:t>    @Bean</a:t>
            </a:r>
          </a:p>
          <a:p>
            <a:pPr>
              <a:lnSpc>
                <a:spcPts val="2300"/>
              </a:lnSpc>
            </a:pPr>
            <a:r>
              <a:rPr lang="zh-CN" altLang="en-US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    public MyService myService(){</a:t>
            </a:r>
          </a:p>
          <a:p>
            <a:pPr>
              <a:lnSpc>
                <a:spcPts val="2300"/>
              </a:lnSpc>
            </a:pPr>
            <a:r>
              <a:rPr lang="zh-CN" altLang="en-US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        return new MyService();</a:t>
            </a:r>
          </a:p>
          <a:p>
            <a:pPr>
              <a:lnSpc>
                <a:spcPts val="2300"/>
              </a:lnSpc>
            </a:pPr>
            <a:r>
              <a:rPr lang="zh-CN" altLang="en-US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    }</a:t>
            </a:r>
          </a:p>
          <a:p>
            <a:pPr>
              <a:lnSpc>
                <a:spcPts val="2300"/>
              </a:lnSpc>
            </a:pPr>
            <a:r>
              <a:rPr lang="zh-CN" altLang="en-US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}</a:t>
            </a:r>
          </a:p>
        </p:txBody>
      </p:sp>
      <p:sp>
        <p:nvSpPr>
          <p:cNvPr id="43020" name="矩形 13"/>
          <p:cNvSpPr>
            <a:spLocks noChangeArrowheads="1"/>
          </p:cNvSpPr>
          <p:nvPr/>
        </p:nvSpPr>
        <p:spPr bwMode="auto">
          <a:xfrm>
            <a:off x="2979739" y="2289041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12"/>
          <p:cNvSpPr/>
          <p:nvPr/>
        </p:nvSpPr>
        <p:spPr bwMode="auto">
          <a:xfrm>
            <a:off x="2303463" y="2393816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2.3 Spring Boot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自定义配置</a:t>
            </a: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4038" name="矩形 6"/>
          <p:cNvGrpSpPr>
            <a:grpSpLocks/>
          </p:cNvGrpSpPr>
          <p:nvPr/>
        </p:nvGrpSpPr>
        <p:grpSpPr bwMode="auto">
          <a:xfrm>
            <a:off x="1524000" y="1307611"/>
            <a:ext cx="9144000" cy="812800"/>
            <a:chOff x="0" y="600"/>
            <a:chExt cx="5760" cy="512"/>
          </a:xfrm>
        </p:grpSpPr>
        <p:pic>
          <p:nvPicPr>
            <p:cNvPr id="44045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46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403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1871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矩形 12"/>
          <p:cNvSpPr>
            <a:spLocks noChangeArrowheads="1"/>
          </p:cNvSpPr>
          <p:nvPr/>
        </p:nvSpPr>
        <p:spPr bwMode="auto">
          <a:xfrm>
            <a:off x="2290764" y="1391750"/>
            <a:ext cx="665919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@Configuration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编写自定义配置类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041" name="文本框 11"/>
          <p:cNvSpPr txBox="1">
            <a:spLocks noChangeArrowheads="1"/>
          </p:cNvSpPr>
          <p:nvPr/>
        </p:nvSpPr>
        <p:spPr bwMode="auto">
          <a:xfrm>
            <a:off x="2397126" y="3071325"/>
            <a:ext cx="7643813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</a:t>
            </a:r>
            <a:r>
              <a:rPr lang="zh-CN" altLang="en-US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在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项目启动类上添加的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@ImportResource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注解注释，执行项目测试类中的测试方法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iocTest()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，查看控制台输出效果，结果如图。</a:t>
            </a: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042" name="矩形 13"/>
          <p:cNvSpPr>
            <a:spLocks noChangeArrowheads="1"/>
          </p:cNvSpPr>
          <p:nvPr/>
        </p:nvSpPr>
        <p:spPr bwMode="auto">
          <a:xfrm>
            <a:off x="2979739" y="2315675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AutoShape 112"/>
          <p:cNvSpPr/>
          <p:nvPr/>
        </p:nvSpPr>
        <p:spPr bwMode="auto">
          <a:xfrm>
            <a:off x="2303463" y="2420450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4404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6" y="4084149"/>
            <a:ext cx="8035925" cy="1447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2.4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5062" name="矩形 6"/>
          <p:cNvGrpSpPr>
            <a:grpSpLocks/>
          </p:cNvGrpSpPr>
          <p:nvPr/>
        </p:nvGrpSpPr>
        <p:grpSpPr bwMode="auto">
          <a:xfrm>
            <a:off x="1524000" y="1227710"/>
            <a:ext cx="9144000" cy="812800"/>
            <a:chOff x="0" y="600"/>
            <a:chExt cx="5760" cy="512"/>
          </a:xfrm>
        </p:grpSpPr>
        <p:pic>
          <p:nvPicPr>
            <p:cNvPr id="45068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9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506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3881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矩形 12"/>
          <p:cNvSpPr>
            <a:spLocks noChangeArrowheads="1"/>
          </p:cNvSpPr>
          <p:nvPr/>
        </p:nvSpPr>
        <p:spPr bwMode="auto">
          <a:xfrm>
            <a:off x="2366963" y="1311848"/>
            <a:ext cx="800576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lvl="2">
              <a:lnSpc>
                <a:spcPct val="150000"/>
              </a:lnSpc>
            </a:pP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65" name="文本框 1"/>
          <p:cNvSpPr txBox="1">
            <a:spLocks noChangeArrowheads="1"/>
          </p:cNvSpPr>
          <p:nvPr/>
        </p:nvSpPr>
        <p:spPr bwMode="auto">
          <a:xfrm>
            <a:off x="3059114" y="2689799"/>
            <a:ext cx="3570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为什么需要多环境配置？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432313" y="2689153"/>
            <a:ext cx="446520" cy="446520"/>
            <a:chOff x="2473104" y="2145028"/>
            <a:chExt cx="359165" cy="359165"/>
          </a:xfrm>
          <a:solidFill>
            <a:srgbClr val="0070C0"/>
          </a:solidFill>
        </p:grpSpPr>
        <p:sp>
          <p:nvSpPr>
            <p:cNvPr id="1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5067" name="矩形 2"/>
          <p:cNvSpPr>
            <a:spLocks noChangeArrowheads="1"/>
          </p:cNvSpPr>
          <p:nvPr/>
        </p:nvSpPr>
        <p:spPr bwMode="auto">
          <a:xfrm>
            <a:off x="2432050" y="3420049"/>
            <a:ext cx="7697788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微软雅黑" pitchFamily="34" charset="-122"/>
                <a:ea typeface="微软雅黑" pitchFamily="34" charset="-122"/>
              </a:rPr>
              <a:t>在实际开发中，应用程序通常需要部署到不同的运行环境中，例如开发环境、测试环境、生产环境等。不同的环境可能需要不同的环境配置，针对这种情况，不可能手动变更配置文件来适应不同的开发环境，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此时就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需要对项目进行</a:t>
            </a:r>
            <a:r>
              <a:rPr lang="zh-CN" altLang="zh-CN">
                <a:solidFill>
                  <a:srgbClr val="007EEA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2.4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6086" name="矩形 6"/>
          <p:cNvGrpSpPr>
            <a:grpSpLocks/>
          </p:cNvGrpSpPr>
          <p:nvPr/>
        </p:nvGrpSpPr>
        <p:grpSpPr bwMode="auto">
          <a:xfrm>
            <a:off x="1524000" y="1245464"/>
            <a:ext cx="9144000" cy="812800"/>
            <a:chOff x="0" y="600"/>
            <a:chExt cx="5760" cy="512"/>
          </a:xfrm>
        </p:grpSpPr>
        <p:pic>
          <p:nvPicPr>
            <p:cNvPr id="46099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100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608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5656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矩形 12"/>
          <p:cNvSpPr>
            <a:spLocks noChangeArrowheads="1"/>
          </p:cNvSpPr>
          <p:nvPr/>
        </p:nvSpPr>
        <p:spPr bwMode="auto">
          <a:xfrm>
            <a:off x="2366963" y="1329602"/>
            <a:ext cx="800576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lvl="2">
              <a:lnSpc>
                <a:spcPct val="150000"/>
              </a:lnSpc>
            </a:pP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589213" y="2754222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0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6090" name="矩形 13"/>
          <p:cNvSpPr>
            <a:spLocks noChangeArrowheads="1"/>
          </p:cNvSpPr>
          <p:nvPr/>
        </p:nvSpPr>
        <p:spPr bwMode="auto">
          <a:xfrm>
            <a:off x="3165476" y="2628178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多环境配置方式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91" name="Oval 17"/>
          <p:cNvSpPr>
            <a:spLocks noChangeArrowheads="1"/>
          </p:cNvSpPr>
          <p:nvPr/>
        </p:nvSpPr>
        <p:spPr bwMode="auto">
          <a:xfrm>
            <a:off x="2773363" y="3680690"/>
            <a:ext cx="646112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矩形 24"/>
          <p:cNvSpPr>
            <a:spLocks noChangeArrowheads="1"/>
          </p:cNvSpPr>
          <p:nvPr/>
        </p:nvSpPr>
        <p:spPr bwMode="auto">
          <a:xfrm>
            <a:off x="3117850" y="3707677"/>
            <a:ext cx="6273800" cy="590550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6093" name="矩形 25"/>
          <p:cNvSpPr>
            <a:spLocks noChangeArrowheads="1"/>
          </p:cNvSpPr>
          <p:nvPr/>
        </p:nvSpPr>
        <p:spPr bwMode="auto">
          <a:xfrm>
            <a:off x="3624264" y="3721965"/>
            <a:ext cx="29178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Profile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文件多环境配置</a:t>
            </a:r>
            <a:endParaRPr lang="en-US" altLang="zh-CN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6094" name="矩形 26"/>
          <p:cNvSpPr>
            <a:spLocks noChangeArrowheads="1"/>
          </p:cNvSpPr>
          <p:nvPr/>
        </p:nvSpPr>
        <p:spPr bwMode="auto">
          <a:xfrm>
            <a:off x="3535364" y="4585565"/>
            <a:ext cx="586263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@Profile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注解多环境配置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927382" y="3839619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8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6" name="Oval 17"/>
          <p:cNvSpPr>
            <a:spLocks noChangeArrowheads="1"/>
          </p:cNvSpPr>
          <p:nvPr/>
        </p:nvSpPr>
        <p:spPr bwMode="auto">
          <a:xfrm>
            <a:off x="2773364" y="4558577"/>
            <a:ext cx="638175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矩形 31"/>
          <p:cNvSpPr>
            <a:spLocks noChangeArrowheads="1"/>
          </p:cNvSpPr>
          <p:nvPr/>
        </p:nvSpPr>
        <p:spPr bwMode="auto">
          <a:xfrm>
            <a:off x="3117850" y="4585564"/>
            <a:ext cx="6273800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913320" y="4717879"/>
            <a:ext cx="348172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3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109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2.4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47110" name="矩形 6"/>
          <p:cNvGrpSpPr>
            <a:grpSpLocks/>
          </p:cNvGrpSpPr>
          <p:nvPr/>
        </p:nvGrpSpPr>
        <p:grpSpPr bwMode="auto">
          <a:xfrm>
            <a:off x="1524000" y="1192200"/>
            <a:ext cx="9144000" cy="812800"/>
            <a:chOff x="0" y="600"/>
            <a:chExt cx="5760" cy="512"/>
          </a:xfrm>
        </p:grpSpPr>
        <p:pic>
          <p:nvPicPr>
            <p:cNvPr id="47130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3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7111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0330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矩形 10"/>
          <p:cNvSpPr>
            <a:spLocks noChangeArrowheads="1"/>
          </p:cNvSpPr>
          <p:nvPr/>
        </p:nvSpPr>
        <p:spPr bwMode="auto">
          <a:xfrm>
            <a:off x="2290764" y="1276339"/>
            <a:ext cx="582544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文件进行多环境配置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3" name="文本框 1"/>
          <p:cNvSpPr txBox="1">
            <a:spLocks noChangeArrowheads="1"/>
          </p:cNvSpPr>
          <p:nvPr/>
        </p:nvSpPr>
        <p:spPr bwMode="auto">
          <a:xfrm>
            <a:off x="2774950" y="3624251"/>
            <a:ext cx="549433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952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{profile}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对应具体的环境标识</a:t>
            </a:r>
            <a:endParaRPr lang="en-US" altLang="zh-CN" sz="16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46050" y="2336358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7115" name="矩形 13"/>
          <p:cNvSpPr>
            <a:spLocks noChangeArrowheads="1"/>
          </p:cNvSpPr>
          <p:nvPr/>
        </p:nvSpPr>
        <p:spPr bwMode="auto">
          <a:xfrm>
            <a:off x="2979739" y="2198676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多环境配置文件格式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16" name="矩形 26"/>
          <p:cNvSpPr>
            <a:spLocks noChangeArrowheads="1"/>
          </p:cNvSpPr>
          <p:nvPr/>
        </p:nvSpPr>
        <p:spPr bwMode="auto">
          <a:xfrm>
            <a:off x="3351214" y="3109900"/>
            <a:ext cx="5081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Times" pitchFamily="2" charset="0"/>
                <a:ea typeface="微软雅黑" pitchFamily="34" charset="-122"/>
              </a:rPr>
              <a:t>application-{profile}.properties</a:t>
            </a:r>
            <a:endParaRPr lang="zh-CN" altLang="en-US" sz="2000" b="1">
              <a:latin typeface="Times" pitchFamily="2" charset="0"/>
            </a:endParaRPr>
          </a:p>
        </p:txBody>
      </p:sp>
      <p:sp>
        <p:nvSpPr>
          <p:cNvPr id="47117" name="Oval 17"/>
          <p:cNvSpPr>
            <a:spLocks noChangeArrowheads="1"/>
          </p:cNvSpPr>
          <p:nvPr/>
        </p:nvSpPr>
        <p:spPr bwMode="auto">
          <a:xfrm>
            <a:off x="2593976" y="2987663"/>
            <a:ext cx="638175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矩形 31"/>
          <p:cNvSpPr>
            <a:spLocks noChangeArrowheads="1"/>
          </p:cNvSpPr>
          <p:nvPr/>
        </p:nvSpPr>
        <p:spPr bwMode="auto">
          <a:xfrm>
            <a:off x="2938464" y="3014650"/>
            <a:ext cx="6205537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733375" y="3146640"/>
            <a:ext cx="348172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24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515506" y="4196775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7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7121" name="矩形 13"/>
          <p:cNvSpPr>
            <a:spLocks noChangeArrowheads="1"/>
          </p:cNvSpPr>
          <p:nvPr/>
        </p:nvSpPr>
        <p:spPr bwMode="auto">
          <a:xfrm>
            <a:off x="3049589" y="4059226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激活指定环境的方式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22" name="矩形 26"/>
          <p:cNvSpPr>
            <a:spLocks noChangeArrowheads="1"/>
          </p:cNvSpPr>
          <p:nvPr/>
        </p:nvSpPr>
        <p:spPr bwMode="auto">
          <a:xfrm>
            <a:off x="3392489" y="4981563"/>
            <a:ext cx="5081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Times" pitchFamily="2" charset="0"/>
                <a:ea typeface="微软雅黑" pitchFamily="34" charset="-122"/>
              </a:rPr>
              <a:t>通过命令行方式激活指定环境的配置文件</a:t>
            </a:r>
            <a:endParaRPr lang="zh-CN" altLang="en-US" sz="2000" b="1">
              <a:latin typeface="Times" pitchFamily="2" charset="0"/>
            </a:endParaRPr>
          </a:p>
        </p:txBody>
      </p:sp>
      <p:sp>
        <p:nvSpPr>
          <p:cNvPr id="47123" name="Oval 17"/>
          <p:cNvSpPr>
            <a:spLocks noChangeArrowheads="1"/>
          </p:cNvSpPr>
          <p:nvPr/>
        </p:nvSpPr>
        <p:spPr bwMode="auto">
          <a:xfrm>
            <a:off x="2635251" y="4859326"/>
            <a:ext cx="638175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矩形 31"/>
          <p:cNvSpPr>
            <a:spLocks noChangeArrowheads="1"/>
          </p:cNvSpPr>
          <p:nvPr/>
        </p:nvSpPr>
        <p:spPr bwMode="auto">
          <a:xfrm>
            <a:off x="2979738" y="4886314"/>
            <a:ext cx="6164262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774650" y="5018169"/>
            <a:ext cx="348172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42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126" name="矩形 26"/>
          <p:cNvSpPr>
            <a:spLocks noChangeArrowheads="1"/>
          </p:cNvSpPr>
          <p:nvPr/>
        </p:nvSpPr>
        <p:spPr bwMode="auto">
          <a:xfrm>
            <a:off x="3392488" y="5838813"/>
            <a:ext cx="6164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Times" pitchFamily="2" charset="0"/>
                <a:ea typeface="微软雅黑" pitchFamily="34" charset="-122"/>
              </a:rPr>
              <a:t>在全局配置文件设置</a:t>
            </a:r>
            <a:r>
              <a:rPr lang="en-US" altLang="zh-CN" sz="2000" b="1">
                <a:latin typeface="Times" pitchFamily="2" charset="0"/>
                <a:ea typeface="微软雅黑" pitchFamily="34" charset="-122"/>
              </a:rPr>
              <a:t>spring.profiles.active</a:t>
            </a:r>
            <a:r>
              <a:rPr lang="zh-CN" altLang="zh-CN" sz="2000" b="1">
                <a:latin typeface="Times" pitchFamily="2" charset="0"/>
                <a:ea typeface="微软雅黑" pitchFamily="34" charset="-122"/>
              </a:rPr>
              <a:t>属性</a:t>
            </a:r>
            <a:r>
              <a:rPr lang="zh-CN" altLang="en-US" sz="2000" b="1">
                <a:latin typeface="Times" pitchFamily="2" charset="0"/>
                <a:ea typeface="微软雅黑" pitchFamily="34" charset="-122"/>
              </a:rPr>
              <a:t>激活</a:t>
            </a:r>
            <a:endParaRPr lang="en-US" altLang="zh-CN" sz="2000" b="1">
              <a:latin typeface="Times" pitchFamily="2" charset="0"/>
              <a:ea typeface="微软雅黑" pitchFamily="34" charset="-122"/>
            </a:endParaRPr>
          </a:p>
        </p:txBody>
      </p:sp>
      <p:sp>
        <p:nvSpPr>
          <p:cNvPr id="47127" name="Oval 17"/>
          <p:cNvSpPr>
            <a:spLocks noChangeArrowheads="1"/>
          </p:cNvSpPr>
          <p:nvPr/>
        </p:nvSpPr>
        <p:spPr bwMode="auto">
          <a:xfrm>
            <a:off x="2635251" y="5714988"/>
            <a:ext cx="638175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8" name="矩形 31"/>
          <p:cNvSpPr>
            <a:spLocks noChangeArrowheads="1"/>
          </p:cNvSpPr>
          <p:nvPr/>
        </p:nvSpPr>
        <p:spPr bwMode="auto">
          <a:xfrm>
            <a:off x="2979738" y="5741975"/>
            <a:ext cx="6164262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774649" y="5874825"/>
            <a:ext cx="348172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48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8133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2.4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多环境配置</a:t>
            </a:r>
            <a:endParaRPr lang="zh-CN" altLang="en-US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pSp>
        <p:nvGrpSpPr>
          <p:cNvPr id="48134" name="矩形 6"/>
          <p:cNvGrpSpPr>
            <a:grpSpLocks/>
          </p:cNvGrpSpPr>
          <p:nvPr/>
        </p:nvGrpSpPr>
        <p:grpSpPr bwMode="auto">
          <a:xfrm>
            <a:off x="1524000" y="1485159"/>
            <a:ext cx="9144000" cy="812800"/>
            <a:chOff x="0" y="600"/>
            <a:chExt cx="5760" cy="512"/>
          </a:xfrm>
        </p:grpSpPr>
        <p:pic>
          <p:nvPicPr>
            <p:cNvPr id="48150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5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813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396259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矩形 10"/>
          <p:cNvSpPr>
            <a:spLocks noChangeArrowheads="1"/>
          </p:cNvSpPr>
          <p:nvPr/>
        </p:nvSpPr>
        <p:spPr bwMode="auto">
          <a:xfrm>
            <a:off x="2290764" y="1569298"/>
            <a:ext cx="5825441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@Profile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注解进行多环境配置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37" name="文本框 1"/>
          <p:cNvSpPr txBox="1">
            <a:spLocks noChangeArrowheads="1"/>
          </p:cNvSpPr>
          <p:nvPr/>
        </p:nvSpPr>
        <p:spPr bwMode="auto">
          <a:xfrm>
            <a:off x="3248026" y="3934672"/>
            <a:ext cx="7362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等同于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文件名称中的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profile</a:t>
            </a:r>
            <a:r>
              <a:rPr lang="zh-CN" altLang="zh-CN" sz="160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653789" y="2508536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0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8139" name="矩形 13"/>
          <p:cNvSpPr>
            <a:spLocks noChangeArrowheads="1"/>
          </p:cNvSpPr>
          <p:nvPr/>
        </p:nvSpPr>
        <p:spPr bwMode="auto">
          <a:xfrm>
            <a:off x="3225801" y="2397973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相关注解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40" name="矩形 26"/>
          <p:cNvSpPr>
            <a:spLocks noChangeArrowheads="1"/>
          </p:cNvSpPr>
          <p:nvPr/>
        </p:nvSpPr>
        <p:spPr bwMode="auto">
          <a:xfrm>
            <a:off x="3460750" y="3266335"/>
            <a:ext cx="61610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@</a:t>
            </a:r>
            <a:r>
              <a:rPr lang="en-US" altLang="zh-CN" sz="200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Profile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：作用于类，通过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value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属性指定环境配置 </a:t>
            </a:r>
          </a:p>
        </p:txBody>
      </p:sp>
      <p:sp>
        <p:nvSpPr>
          <p:cNvPr id="48141" name="Oval 17"/>
          <p:cNvSpPr>
            <a:spLocks noChangeArrowheads="1"/>
          </p:cNvSpPr>
          <p:nvPr/>
        </p:nvSpPr>
        <p:spPr bwMode="auto">
          <a:xfrm>
            <a:off x="2757488" y="3239347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矩形 31"/>
          <p:cNvSpPr>
            <a:spLocks noChangeArrowheads="1"/>
          </p:cNvSpPr>
          <p:nvPr/>
        </p:nvSpPr>
        <p:spPr bwMode="auto">
          <a:xfrm>
            <a:off x="3101976" y="3266334"/>
            <a:ext cx="6519863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2896779" y="3398649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35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677629" y="4556815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38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9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8145" name="矩形 13"/>
          <p:cNvSpPr>
            <a:spLocks noChangeArrowheads="1"/>
          </p:cNvSpPr>
          <p:nvPr/>
        </p:nvSpPr>
        <p:spPr bwMode="auto">
          <a:xfrm>
            <a:off x="3249614" y="4445848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激活指定环境的方式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46" name="矩形 26"/>
          <p:cNvSpPr>
            <a:spLocks noChangeArrowheads="1"/>
          </p:cNvSpPr>
          <p:nvPr/>
        </p:nvSpPr>
        <p:spPr bwMode="auto">
          <a:xfrm>
            <a:off x="3508375" y="5345960"/>
            <a:ext cx="61595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在全局配置文件中配置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spring.profiles.active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属性</a:t>
            </a:r>
            <a:endParaRPr lang="zh-CN" altLang="en-US" sz="2000" b="1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8147" name="Oval 17"/>
          <p:cNvSpPr>
            <a:spLocks noChangeArrowheads="1"/>
          </p:cNvSpPr>
          <p:nvPr/>
        </p:nvSpPr>
        <p:spPr bwMode="auto">
          <a:xfrm>
            <a:off x="2803526" y="5318972"/>
            <a:ext cx="646113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矩形 31"/>
          <p:cNvSpPr>
            <a:spLocks noChangeArrowheads="1"/>
          </p:cNvSpPr>
          <p:nvPr/>
        </p:nvSpPr>
        <p:spPr bwMode="auto">
          <a:xfrm>
            <a:off x="3148013" y="5345959"/>
            <a:ext cx="6519862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2943125" y="5477717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56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57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2.5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</p:txBody>
      </p:sp>
      <p:grpSp>
        <p:nvGrpSpPr>
          <p:cNvPr id="49158" name="矩形 6"/>
          <p:cNvGrpSpPr>
            <a:grpSpLocks/>
          </p:cNvGrpSpPr>
          <p:nvPr/>
        </p:nvGrpSpPr>
        <p:grpSpPr bwMode="auto">
          <a:xfrm>
            <a:off x="1524000" y="1227710"/>
            <a:ext cx="9144000" cy="812800"/>
            <a:chOff x="0" y="600"/>
            <a:chExt cx="5760" cy="512"/>
          </a:xfrm>
        </p:grpSpPr>
        <p:pic>
          <p:nvPicPr>
            <p:cNvPr id="49170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7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4915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38810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矩形 10"/>
          <p:cNvSpPr>
            <a:spLocks noChangeArrowheads="1"/>
          </p:cNvSpPr>
          <p:nvPr/>
        </p:nvSpPr>
        <p:spPr bwMode="auto">
          <a:xfrm>
            <a:off x="2290763" y="1311849"/>
            <a:ext cx="264687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随机值设置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1" name="矩形 3"/>
          <p:cNvSpPr>
            <a:spLocks noChangeArrowheads="1"/>
          </p:cNvSpPr>
          <p:nvPr/>
        </p:nvSpPr>
        <p:spPr bwMode="auto">
          <a:xfrm>
            <a:off x="2733675" y="4326924"/>
            <a:ext cx="7202488" cy="23495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9162" name="矩形 3"/>
          <p:cNvSpPr>
            <a:spLocks noChangeArrowheads="1"/>
          </p:cNvSpPr>
          <p:nvPr/>
        </p:nvSpPr>
        <p:spPr bwMode="auto">
          <a:xfrm>
            <a:off x="2817813" y="4351383"/>
            <a:ext cx="6443662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my.secret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=${</a:t>
            </a: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random.value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} </a:t>
            </a:r>
          </a:p>
          <a:p>
            <a:pPr indent="266700">
              <a:lnSpc>
                <a:spcPct val="120000"/>
              </a:lnSpc>
            </a:pP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my.number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=${random.int} </a:t>
            </a:r>
          </a:p>
          <a:p>
            <a:pPr indent="266700">
              <a:lnSpc>
                <a:spcPct val="120000"/>
              </a:lnSpc>
            </a:pP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my.bignumber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=${</a:t>
            </a: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random.long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} </a:t>
            </a:r>
          </a:p>
          <a:p>
            <a:pPr indent="266700">
              <a:lnSpc>
                <a:spcPct val="120000"/>
              </a:lnSpc>
            </a:pP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my.uuid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=${</a:t>
            </a: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random.uuid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}         </a:t>
            </a:r>
          </a:p>
          <a:p>
            <a:pPr indent="266700">
              <a:lnSpc>
                <a:spcPct val="120000"/>
              </a:lnSpc>
            </a:pP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my.number.less.than.ten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=${random.int(10)}    </a:t>
            </a:r>
          </a:p>
          <a:p>
            <a:pPr indent="266700">
              <a:lnSpc>
                <a:spcPct val="120000"/>
              </a:lnSpc>
            </a:pPr>
            <a:r>
              <a:rPr lang="en-US" altLang="zh-CN" sz="2000" b="1" dirty="0" err="1">
                <a:latin typeface="Times" pitchFamily="2" charset="0"/>
                <a:cs typeface="Times New Roman" pitchFamily="18" charset="0"/>
              </a:rPr>
              <a:t>my.number.in.range</a:t>
            </a:r>
            <a:r>
              <a:rPr lang="en-US" altLang="zh-CN" sz="2000" b="1" dirty="0">
                <a:latin typeface="Times" pitchFamily="2" charset="0"/>
                <a:cs typeface="Times New Roman" pitchFamily="18" charset="0"/>
              </a:rPr>
              <a:t>=${random.int[1024,65536]} 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653789" y="2251087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5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49164" name="矩形 13"/>
          <p:cNvSpPr>
            <a:spLocks noChangeArrowheads="1"/>
          </p:cNvSpPr>
          <p:nvPr/>
        </p:nvSpPr>
        <p:spPr bwMode="auto">
          <a:xfrm>
            <a:off x="3225801" y="2140524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693989" y="2888235"/>
            <a:ext cx="7242175" cy="6556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66" name="矩形 18"/>
          <p:cNvSpPr>
            <a:spLocks noChangeArrowheads="1"/>
          </p:cNvSpPr>
          <p:nvPr/>
        </p:nvSpPr>
        <p:spPr bwMode="auto">
          <a:xfrm>
            <a:off x="2960689" y="2986661"/>
            <a:ext cx="2009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" pitchFamily="2" charset="0"/>
                <a:ea typeface="微软雅黑" pitchFamily="34" charset="-122"/>
              </a:rPr>
              <a:t>${random.xx}</a:t>
            </a:r>
            <a:endParaRPr lang="zh-CN" altLang="en-US" sz="2400" b="1">
              <a:latin typeface="Times" pitchFamily="2" charset="0"/>
            </a:endParaRPr>
          </a:p>
        </p:txBody>
      </p:sp>
      <p:sp>
        <p:nvSpPr>
          <p:cNvPr id="49167" name="矩形 19"/>
          <p:cNvSpPr>
            <a:spLocks noChangeArrowheads="1"/>
          </p:cNvSpPr>
          <p:nvPr/>
        </p:nvSpPr>
        <p:spPr bwMode="auto">
          <a:xfrm>
            <a:off x="5237164" y="2959674"/>
            <a:ext cx="44338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表示需要指定生成的</a:t>
            </a:r>
            <a:r>
              <a:rPr lang="zh-CN" altLang="zh-CN">
                <a:solidFill>
                  <a:srgbClr val="007EEA"/>
                </a:solidFill>
                <a:latin typeface="微软雅黑" pitchFamily="34" charset="-122"/>
                <a:ea typeface="微软雅黑" pitchFamily="34" charset="-122"/>
              </a:rPr>
              <a:t>随机数类型和范围</a:t>
            </a: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68" name="矩形 13"/>
          <p:cNvSpPr>
            <a:spLocks noChangeArrowheads="1"/>
          </p:cNvSpPr>
          <p:nvPr/>
        </p:nvSpPr>
        <p:spPr bwMode="auto">
          <a:xfrm>
            <a:off x="3251201" y="3645474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12"/>
          <p:cNvSpPr/>
          <p:nvPr/>
        </p:nvSpPr>
        <p:spPr bwMode="auto">
          <a:xfrm>
            <a:off x="2574926" y="3764535"/>
            <a:ext cx="487363" cy="4841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auto">
          <a:xfrm>
            <a:off x="2693989" y="3205905"/>
            <a:ext cx="7242175" cy="6556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654301" y="4828329"/>
            <a:ext cx="7294563" cy="1193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183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2.5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</p:txBody>
      </p:sp>
      <p:grpSp>
        <p:nvGrpSpPr>
          <p:cNvPr id="50184" name="矩形 6"/>
          <p:cNvGrpSpPr>
            <a:grpSpLocks/>
          </p:cNvGrpSpPr>
          <p:nvPr/>
        </p:nvGrpSpPr>
        <p:grpSpPr bwMode="auto">
          <a:xfrm>
            <a:off x="1524000" y="1334241"/>
            <a:ext cx="9144000" cy="812800"/>
            <a:chOff x="0" y="600"/>
            <a:chExt cx="5760" cy="512"/>
          </a:xfrm>
        </p:grpSpPr>
        <p:pic>
          <p:nvPicPr>
            <p:cNvPr id="50194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95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5018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45341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矩形 10"/>
          <p:cNvSpPr>
            <a:spLocks noChangeArrowheads="1"/>
          </p:cNvSpPr>
          <p:nvPr/>
        </p:nvSpPr>
        <p:spPr bwMode="auto">
          <a:xfrm>
            <a:off x="2290763" y="1418380"/>
            <a:ext cx="2646878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参数间引用</a:t>
            </a: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87" name="矩形 2"/>
          <p:cNvSpPr>
            <a:spLocks noChangeArrowheads="1"/>
          </p:cNvSpPr>
          <p:nvPr/>
        </p:nvSpPr>
        <p:spPr bwMode="auto">
          <a:xfrm>
            <a:off x="2814638" y="4955330"/>
            <a:ext cx="7054850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app.name=MyApp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app.description=${app.name} is a Spring Boot application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53789" y="2526432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15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AutoShape 114"/>
            <p:cNvSpPr/>
            <p:nvPr/>
          </p:nvSpPr>
          <p:spPr bwMode="auto">
            <a:xfrm>
              <a:off x="2584842" y="2919841"/>
              <a:ext cx="129473" cy="75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0189" name="矩形 13"/>
          <p:cNvSpPr>
            <a:spLocks noChangeArrowheads="1"/>
          </p:cNvSpPr>
          <p:nvPr/>
        </p:nvSpPr>
        <p:spPr bwMode="auto">
          <a:xfrm>
            <a:off x="3225801" y="2401042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90" name="矩形 1"/>
          <p:cNvSpPr>
            <a:spLocks noChangeArrowheads="1"/>
          </p:cNvSpPr>
          <p:nvPr/>
        </p:nvSpPr>
        <p:spPr bwMode="auto">
          <a:xfrm>
            <a:off x="3251200" y="3302742"/>
            <a:ext cx="890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" pitchFamily="2" charset="0"/>
                <a:ea typeface="微软雅黑" pitchFamily="34" charset="-122"/>
              </a:rPr>
              <a:t>${xx}</a:t>
            </a:r>
            <a:endParaRPr lang="zh-CN" altLang="en-US" sz="2400" b="1">
              <a:latin typeface="Times" pitchFamily="2" charset="0"/>
            </a:endParaRPr>
          </a:p>
        </p:txBody>
      </p:sp>
      <p:sp>
        <p:nvSpPr>
          <p:cNvPr id="50191" name="矩形 3"/>
          <p:cNvSpPr>
            <a:spLocks noChangeArrowheads="1"/>
          </p:cNvSpPr>
          <p:nvPr/>
        </p:nvSpPr>
        <p:spPr bwMode="auto">
          <a:xfrm>
            <a:off x="4741864" y="3258291"/>
            <a:ext cx="51276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表示先前在配置文件中已经配置过的属性名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0192" name="矩形 13"/>
          <p:cNvSpPr>
            <a:spLocks noChangeArrowheads="1"/>
          </p:cNvSpPr>
          <p:nvPr/>
        </p:nvSpPr>
        <p:spPr bwMode="auto">
          <a:xfrm>
            <a:off x="3251201" y="3991717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示例代码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AutoShape 112"/>
          <p:cNvSpPr/>
          <p:nvPr/>
        </p:nvSpPr>
        <p:spPr bwMode="auto">
          <a:xfrm>
            <a:off x="2574926" y="4096491"/>
            <a:ext cx="487363" cy="4841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4"/>
          <p:cNvSpPr>
            <a:spLocks noChangeArrowheads="1"/>
          </p:cNvSpPr>
          <p:nvPr/>
        </p:nvSpPr>
        <p:spPr bwMode="auto">
          <a:xfrm>
            <a:off x="2546350" y="3864072"/>
            <a:ext cx="6813550" cy="122078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06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2.5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</p:txBody>
      </p:sp>
      <p:grpSp>
        <p:nvGrpSpPr>
          <p:cNvPr id="51207" name="矩形 6"/>
          <p:cNvGrpSpPr>
            <a:grpSpLocks/>
          </p:cNvGrpSpPr>
          <p:nvPr/>
        </p:nvGrpSpPr>
        <p:grpSpPr bwMode="auto">
          <a:xfrm>
            <a:off x="1524000" y="1343122"/>
            <a:ext cx="9144000" cy="812800"/>
            <a:chOff x="0" y="600"/>
            <a:chExt cx="5760" cy="512"/>
          </a:xfrm>
        </p:grpSpPr>
        <p:pic>
          <p:nvPicPr>
            <p:cNvPr id="51214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5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5120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54222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矩形 10"/>
          <p:cNvSpPr>
            <a:spLocks noChangeArrowheads="1"/>
          </p:cNvSpPr>
          <p:nvPr/>
        </p:nvSpPr>
        <p:spPr bwMode="auto">
          <a:xfrm>
            <a:off x="2290763" y="1427260"/>
            <a:ext cx="480131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  <a:p>
            <a:pPr lvl="2">
              <a:lnSpc>
                <a:spcPct val="150000"/>
              </a:lnSpc>
            </a:pP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0" name="矩形 13"/>
          <p:cNvSpPr>
            <a:spLocks noChangeArrowheads="1"/>
          </p:cNvSpPr>
          <p:nvPr/>
        </p:nvSpPr>
        <p:spPr bwMode="auto">
          <a:xfrm>
            <a:off x="2979739" y="2351186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（随机值设置以及参数值引用）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11" name="文本框 1"/>
          <p:cNvSpPr txBox="1">
            <a:spLocks noChangeArrowheads="1"/>
          </p:cNvSpPr>
          <p:nvPr/>
        </p:nvSpPr>
        <p:spPr bwMode="auto">
          <a:xfrm>
            <a:off x="2546350" y="3216372"/>
            <a:ext cx="76596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buFont typeface="Arial" charset="0"/>
              <a:buAutoNum type="arabicPeriod"/>
            </a:pPr>
            <a:r>
              <a:rPr lang="zh-CN" altLang="en-US">
                <a:latin typeface="微软雅黑" pitchFamily="34" charset="-122"/>
                <a:ea typeface="微软雅黑" pitchFamily="34" charset="-122"/>
              </a:rPr>
              <a:t>在全局配置文件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application.properties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中设置测试属性。</a:t>
            </a:r>
          </a:p>
        </p:txBody>
      </p:sp>
      <p:sp>
        <p:nvSpPr>
          <p:cNvPr id="51212" name="矩形 3"/>
          <p:cNvSpPr>
            <a:spLocks noChangeArrowheads="1"/>
          </p:cNvSpPr>
          <p:nvPr/>
        </p:nvSpPr>
        <p:spPr bwMode="auto">
          <a:xfrm>
            <a:off x="2773364" y="3941860"/>
            <a:ext cx="664527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tom.age=${random.int[10,20]}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tom.description=tom</a:t>
            </a:r>
            <a:r>
              <a:rPr lang="zh-CN" altLang="zh-CN" sz="2000" b="1">
                <a:latin typeface="Times" pitchFamily="2" charset="0"/>
                <a:cs typeface="Times New Roman" pitchFamily="18" charset="0"/>
              </a:rPr>
              <a:t>的年龄可能是</a:t>
            </a: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${tom.age}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</p:txBody>
      </p:sp>
      <p:sp>
        <p:nvSpPr>
          <p:cNvPr id="15" name="AutoShape 112"/>
          <p:cNvSpPr/>
          <p:nvPr/>
        </p:nvSpPr>
        <p:spPr bwMode="auto">
          <a:xfrm>
            <a:off x="2303463" y="2455961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4"/>
          <p:cNvSpPr>
            <a:spLocks noChangeArrowheads="1"/>
          </p:cNvSpPr>
          <p:nvPr/>
        </p:nvSpPr>
        <p:spPr bwMode="auto">
          <a:xfrm>
            <a:off x="2532063" y="3965376"/>
            <a:ext cx="7372350" cy="12192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30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2.5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</p:txBody>
      </p:sp>
      <p:grpSp>
        <p:nvGrpSpPr>
          <p:cNvPr id="52231" name="矩形 6"/>
          <p:cNvGrpSpPr>
            <a:grpSpLocks/>
          </p:cNvGrpSpPr>
          <p:nvPr/>
        </p:nvGrpSpPr>
        <p:grpSpPr bwMode="auto">
          <a:xfrm>
            <a:off x="1524000" y="1325363"/>
            <a:ext cx="9144000" cy="812800"/>
            <a:chOff x="0" y="600"/>
            <a:chExt cx="5760" cy="512"/>
          </a:xfrm>
        </p:grpSpPr>
        <p:pic>
          <p:nvPicPr>
            <p:cNvPr id="52238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9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52232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36463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矩形 10"/>
          <p:cNvSpPr>
            <a:spLocks noChangeArrowheads="1"/>
          </p:cNvSpPr>
          <p:nvPr/>
        </p:nvSpPr>
        <p:spPr bwMode="auto">
          <a:xfrm>
            <a:off x="2290763" y="1409501"/>
            <a:ext cx="480131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  <a:p>
            <a:pPr lvl="2">
              <a:lnSpc>
                <a:spcPct val="150000"/>
              </a:lnSpc>
            </a:pP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4" name="矩形 13"/>
          <p:cNvSpPr>
            <a:spLocks noChangeArrowheads="1"/>
          </p:cNvSpPr>
          <p:nvPr/>
        </p:nvSpPr>
        <p:spPr bwMode="auto">
          <a:xfrm>
            <a:off x="2979739" y="2333427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（随机值设置以及参数值引用）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35" name="文本框 1"/>
          <p:cNvSpPr txBox="1">
            <a:spLocks noChangeArrowheads="1"/>
          </p:cNvSpPr>
          <p:nvPr/>
        </p:nvSpPr>
        <p:spPr bwMode="auto">
          <a:xfrm>
            <a:off x="2532064" y="3343077"/>
            <a:ext cx="76596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、在全局配置文件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application.properties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中设置测试属性。</a:t>
            </a:r>
          </a:p>
        </p:txBody>
      </p:sp>
      <p:sp>
        <p:nvSpPr>
          <p:cNvPr id="52236" name="矩形 3"/>
          <p:cNvSpPr>
            <a:spLocks noChangeArrowheads="1"/>
          </p:cNvSpPr>
          <p:nvPr/>
        </p:nvSpPr>
        <p:spPr bwMode="auto">
          <a:xfrm>
            <a:off x="2701925" y="4035226"/>
            <a:ext cx="6643688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tom.age=${random.int[10,20]}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tom.description=tom</a:t>
            </a:r>
            <a:r>
              <a:rPr lang="zh-CN" altLang="zh-CN" sz="2000" b="1">
                <a:latin typeface="Times" pitchFamily="2" charset="0"/>
                <a:cs typeface="Times New Roman" pitchFamily="18" charset="0"/>
              </a:rPr>
              <a:t>的年龄可能是</a:t>
            </a: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${tom.age}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</p:txBody>
      </p:sp>
      <p:sp>
        <p:nvSpPr>
          <p:cNvPr id="15" name="AutoShape 112"/>
          <p:cNvSpPr/>
          <p:nvPr/>
        </p:nvSpPr>
        <p:spPr bwMode="auto">
          <a:xfrm>
            <a:off x="2303463" y="2438202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3302001" y="15398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sz="3600">
                <a:solidFill>
                  <a:srgbClr val="1369B2"/>
                </a:solidFill>
                <a:sym typeface="Wingdings" pitchFamily="2" charset="2"/>
              </a:rPr>
              <a:t></a:t>
            </a:r>
            <a:r>
              <a:rPr lang="zh-CN" altLang="en-US" sz="36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目录</a:t>
            </a:r>
          </a:p>
        </p:txBody>
      </p:sp>
      <p:grpSp>
        <p:nvGrpSpPr>
          <p:cNvPr id="7171" name="组合 2"/>
          <p:cNvGrpSpPr>
            <a:grpSpLocks/>
          </p:cNvGrpSpPr>
          <p:nvPr/>
        </p:nvGrpSpPr>
        <p:grpSpPr bwMode="auto">
          <a:xfrm>
            <a:off x="2624138" y="2289971"/>
            <a:ext cx="4857750" cy="786551"/>
            <a:chOff x="3250849" y="2900309"/>
            <a:chExt cx="4857752" cy="954087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4373211" y="3600505"/>
              <a:ext cx="373539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209" name="矩形 36"/>
            <p:cNvSpPr>
              <a:spLocks noChangeArrowheads="1"/>
            </p:cNvSpPr>
            <p:nvPr/>
          </p:nvSpPr>
          <p:spPr bwMode="auto">
            <a:xfrm flipH="1">
              <a:off x="4301774" y="3115008"/>
              <a:ext cx="3262433" cy="5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配置文件属性值的注入</a:t>
              </a:r>
            </a:p>
          </p:txBody>
        </p:sp>
        <p:grpSp>
          <p:nvGrpSpPr>
            <p:cNvPr id="7210" name="组合 111"/>
            <p:cNvGrpSpPr>
              <a:grpSpLocks/>
            </p:cNvGrpSpPr>
            <p:nvPr/>
          </p:nvGrpSpPr>
          <p:grpSpPr bwMode="auto">
            <a:xfrm rot="-12767">
              <a:off x="3250849" y="2900309"/>
              <a:ext cx="885714" cy="954087"/>
              <a:chOff x="1936620" y="1275606"/>
              <a:chExt cx="1298308" cy="1728192"/>
            </a:xfrm>
          </p:grpSpPr>
          <p:grpSp>
            <p:nvGrpSpPr>
              <p:cNvPr id="7211" name="组合 112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1907704" y="1275601"/>
                  <a:ext cx="1296143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2.2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1961224" y="1347490"/>
                  <a:ext cx="1189103" cy="1584414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54" name="圆角矩形 5"/>
              <p:cNvSpPr/>
              <p:nvPr/>
            </p:nvSpPr>
            <p:spPr>
              <a:xfrm>
                <a:off x="1937991" y="1988740"/>
                <a:ext cx="1296144" cy="937421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</p:grpSp>
      <p:grpSp>
        <p:nvGrpSpPr>
          <p:cNvPr id="7172" name="4.1"/>
          <p:cNvGrpSpPr>
            <a:grpSpLocks/>
          </p:cNvGrpSpPr>
          <p:nvPr/>
        </p:nvGrpSpPr>
        <p:grpSpPr bwMode="auto">
          <a:xfrm>
            <a:off x="2624138" y="1231901"/>
            <a:ext cx="4721464" cy="786551"/>
            <a:chOff x="1711766" y="1263306"/>
            <a:chExt cx="4721640" cy="952284"/>
          </a:xfrm>
        </p:grpSpPr>
        <p:grpSp>
          <p:nvGrpSpPr>
            <p:cNvPr id="7201" name="组合 29"/>
            <p:cNvGrpSpPr>
              <a:grpSpLocks/>
            </p:cNvGrpSpPr>
            <p:nvPr/>
          </p:nvGrpSpPr>
          <p:grpSpPr bwMode="auto">
            <a:xfrm rot="-12767">
              <a:off x="1711766" y="1263306"/>
              <a:ext cx="896507" cy="952284"/>
              <a:chOff x="1936620" y="1275606"/>
              <a:chExt cx="1313916" cy="1728192"/>
            </a:xfrm>
          </p:grpSpPr>
          <p:grpSp>
            <p:nvGrpSpPr>
              <p:cNvPr id="7204" name="组合 31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907704" y="1275564"/>
                  <a:ext cx="1295982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2.1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1961218" y="1347573"/>
                  <a:ext cx="1188955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64" name="圆角矩形 5"/>
              <p:cNvSpPr/>
              <p:nvPr/>
            </p:nvSpPr>
            <p:spPr>
              <a:xfrm>
                <a:off x="1956605" y="1989973"/>
                <a:ext cx="1293656" cy="936105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2835996" y="2039443"/>
              <a:ext cx="359741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203" name="矩形 35"/>
            <p:cNvSpPr>
              <a:spLocks noChangeArrowheads="1"/>
            </p:cNvSpPr>
            <p:nvPr/>
          </p:nvSpPr>
          <p:spPr bwMode="auto">
            <a:xfrm>
              <a:off x="2807932" y="1441688"/>
              <a:ext cx="2031401" cy="558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全局配置文件</a:t>
              </a:r>
            </a:p>
          </p:txBody>
        </p:sp>
      </p:grpSp>
      <p:grpSp>
        <p:nvGrpSpPr>
          <p:cNvPr id="7173" name="4.1"/>
          <p:cNvGrpSpPr>
            <a:grpSpLocks/>
          </p:cNvGrpSpPr>
          <p:nvPr/>
        </p:nvGrpSpPr>
        <p:grpSpPr bwMode="auto">
          <a:xfrm>
            <a:off x="2624119" y="3332650"/>
            <a:ext cx="4695844" cy="786552"/>
            <a:chOff x="1711745" y="1232244"/>
            <a:chExt cx="4695995" cy="952285"/>
          </a:xfrm>
        </p:grpSpPr>
        <p:grpSp>
          <p:nvGrpSpPr>
            <p:cNvPr id="7194" name="组合 29"/>
            <p:cNvGrpSpPr>
              <a:grpSpLocks/>
            </p:cNvGrpSpPr>
            <p:nvPr/>
          </p:nvGrpSpPr>
          <p:grpSpPr bwMode="auto">
            <a:xfrm rot="-12767">
              <a:off x="1711745" y="1232244"/>
              <a:ext cx="896218" cy="952285"/>
              <a:chOff x="1936761" y="1219233"/>
              <a:chExt cx="1313495" cy="1728193"/>
            </a:xfrm>
          </p:grpSpPr>
          <p:grpSp>
            <p:nvGrpSpPr>
              <p:cNvPr id="7197" name="组合 31"/>
              <p:cNvGrpSpPr>
                <a:grpSpLocks/>
              </p:cNvGrpSpPr>
              <p:nvPr/>
            </p:nvGrpSpPr>
            <p:grpSpPr bwMode="auto">
              <a:xfrm>
                <a:off x="1936761" y="1219233"/>
                <a:ext cx="1295978" cy="1728193"/>
                <a:chOff x="1907845" y="1219233"/>
                <a:chExt cx="1295978" cy="1728193"/>
              </a:xfrm>
            </p:grpSpPr>
            <p:sp>
              <p:nvSpPr>
                <p:cNvPr id="79" name="圆角矩形 78"/>
                <p:cNvSpPr/>
                <p:nvPr/>
              </p:nvSpPr>
              <p:spPr>
                <a:xfrm>
                  <a:off x="1907845" y="1219233"/>
                  <a:ext cx="1295978" cy="1728193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2.3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0" name="圆角矩形 79"/>
                <p:cNvSpPr/>
                <p:nvPr/>
              </p:nvSpPr>
              <p:spPr>
                <a:xfrm>
                  <a:off x="1961218" y="1347571"/>
                  <a:ext cx="1188951" cy="1584176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78" name="圆角矩形 5"/>
              <p:cNvSpPr/>
              <p:nvPr/>
            </p:nvSpPr>
            <p:spPr>
              <a:xfrm>
                <a:off x="1956605" y="1989973"/>
                <a:ext cx="1293651" cy="936103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cxnSp>
          <p:nvCxnSpPr>
            <p:cNvPr id="75" name="直接连接符 74"/>
            <p:cNvCxnSpPr/>
            <p:nvPr/>
          </p:nvCxnSpPr>
          <p:spPr>
            <a:xfrm>
              <a:off x="2810349" y="2008401"/>
              <a:ext cx="359739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96" name="矩形 35"/>
            <p:cNvSpPr>
              <a:spLocks noChangeArrowheads="1"/>
            </p:cNvSpPr>
            <p:nvPr/>
          </p:nvSpPr>
          <p:spPr bwMode="auto">
            <a:xfrm>
              <a:off x="2760682" y="1431341"/>
              <a:ext cx="3602384" cy="558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自定义配置</a:t>
              </a:r>
            </a:p>
          </p:txBody>
        </p:sp>
      </p:grpSp>
      <p:grpSp>
        <p:nvGrpSpPr>
          <p:cNvPr id="7174" name="组合 2"/>
          <p:cNvGrpSpPr>
            <a:grpSpLocks/>
          </p:cNvGrpSpPr>
          <p:nvPr/>
        </p:nvGrpSpPr>
        <p:grpSpPr bwMode="auto">
          <a:xfrm>
            <a:off x="2624139" y="4431913"/>
            <a:ext cx="4764087" cy="778498"/>
            <a:chOff x="3250854" y="2900309"/>
            <a:chExt cx="4763500" cy="954087"/>
          </a:xfrm>
        </p:grpSpPr>
        <p:cxnSp>
          <p:nvCxnSpPr>
            <p:cNvPr id="82" name="直接连接符 81"/>
            <p:cNvCxnSpPr/>
            <p:nvPr/>
          </p:nvCxnSpPr>
          <p:spPr bwMode="auto">
            <a:xfrm flipV="1">
              <a:off x="4373078" y="3585859"/>
              <a:ext cx="3641276" cy="26998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88" name="矩形 36"/>
            <p:cNvSpPr>
              <a:spLocks noChangeArrowheads="1"/>
            </p:cNvSpPr>
            <p:nvPr/>
          </p:nvSpPr>
          <p:spPr bwMode="auto">
            <a:xfrm flipH="1">
              <a:off x="4301649" y="3078965"/>
              <a:ext cx="2658605" cy="565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Profile</a:t>
              </a:r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多环境配置</a:t>
              </a:r>
            </a:p>
          </p:txBody>
        </p:sp>
        <p:grpSp>
          <p:nvGrpSpPr>
            <p:cNvPr id="7189" name="组合 111"/>
            <p:cNvGrpSpPr>
              <a:grpSpLocks/>
            </p:cNvGrpSpPr>
            <p:nvPr/>
          </p:nvGrpSpPr>
          <p:grpSpPr bwMode="auto">
            <a:xfrm rot="-12767">
              <a:off x="3250854" y="2900309"/>
              <a:ext cx="885608" cy="954087"/>
              <a:chOff x="1936620" y="1275606"/>
              <a:chExt cx="1298150" cy="1728192"/>
            </a:xfrm>
          </p:grpSpPr>
          <p:grpSp>
            <p:nvGrpSpPr>
              <p:cNvPr id="7190" name="组合 112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88" name="圆角矩形 87"/>
                <p:cNvSpPr/>
                <p:nvPr/>
              </p:nvSpPr>
              <p:spPr>
                <a:xfrm>
                  <a:off x="1907705" y="1274984"/>
                  <a:ext cx="1295981" cy="1728808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2.4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89" name="圆角矩形 88"/>
                <p:cNvSpPr/>
                <p:nvPr/>
              </p:nvSpPr>
              <p:spPr>
                <a:xfrm>
                  <a:off x="1961219" y="1346897"/>
                  <a:ext cx="1188953" cy="1584982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87" name="圆角矩形 5"/>
              <p:cNvSpPr/>
              <p:nvPr/>
            </p:nvSpPr>
            <p:spPr>
              <a:xfrm>
                <a:off x="1937992" y="1988379"/>
                <a:ext cx="1295982" cy="937757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</p:grpSp>
      <p:grpSp>
        <p:nvGrpSpPr>
          <p:cNvPr id="7175" name="组合 2"/>
          <p:cNvGrpSpPr>
            <a:grpSpLocks/>
          </p:cNvGrpSpPr>
          <p:nvPr/>
        </p:nvGrpSpPr>
        <p:grpSpPr bwMode="auto">
          <a:xfrm>
            <a:off x="2624139" y="5499102"/>
            <a:ext cx="4928631" cy="786551"/>
            <a:chOff x="3250854" y="2900309"/>
            <a:chExt cx="4929332" cy="954087"/>
          </a:xfrm>
        </p:grpSpPr>
        <p:cxnSp>
          <p:nvCxnSpPr>
            <p:cNvPr id="42" name="直接连接符 41"/>
            <p:cNvCxnSpPr/>
            <p:nvPr/>
          </p:nvCxnSpPr>
          <p:spPr bwMode="auto">
            <a:xfrm flipV="1">
              <a:off x="4381315" y="3666705"/>
              <a:ext cx="3640655" cy="26988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50000"/>
                </a:schemeClr>
              </a:solidFill>
              <a:prstDash val="sysDot"/>
              <a:headEnd type="oval" w="sm" len="sm"/>
              <a:tailEnd type="oval" w="sm" len="sm"/>
            </a:ln>
            <a:effectLst/>
          </p:spPr>
        </p:cxnSp>
        <p:sp>
          <p:nvSpPr>
            <p:cNvPr id="7181" name="矩形 36"/>
            <p:cNvSpPr>
              <a:spLocks noChangeArrowheads="1"/>
            </p:cNvSpPr>
            <p:nvPr/>
          </p:nvSpPr>
          <p:spPr bwMode="auto">
            <a:xfrm flipH="1">
              <a:off x="4301649" y="3144305"/>
              <a:ext cx="3878537" cy="5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随机值设置以及参数间引用</a:t>
              </a:r>
            </a:p>
          </p:txBody>
        </p:sp>
        <p:grpSp>
          <p:nvGrpSpPr>
            <p:cNvPr id="7182" name="组合 111"/>
            <p:cNvGrpSpPr>
              <a:grpSpLocks/>
            </p:cNvGrpSpPr>
            <p:nvPr/>
          </p:nvGrpSpPr>
          <p:grpSpPr bwMode="auto">
            <a:xfrm rot="-12767">
              <a:off x="3250854" y="2900309"/>
              <a:ext cx="885608" cy="954087"/>
              <a:chOff x="1936620" y="1275606"/>
              <a:chExt cx="1298150" cy="1728192"/>
            </a:xfrm>
          </p:grpSpPr>
          <p:grpSp>
            <p:nvGrpSpPr>
              <p:cNvPr id="7183" name="组合 112"/>
              <p:cNvGrpSpPr>
                <a:grpSpLocks/>
              </p:cNvGrpSpPr>
              <p:nvPr/>
            </p:nvGrpSpPr>
            <p:grpSpPr bwMode="auto">
              <a:xfrm>
                <a:off x="1936620" y="1275606"/>
                <a:ext cx="1296142" cy="1728192"/>
                <a:chOff x="1907704" y="1275606"/>
                <a:chExt cx="1296142" cy="1728192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1907704" y="1275601"/>
                  <a:ext cx="1296325" cy="1728192"/>
                </a:xfrm>
                <a:prstGeom prst="roundRect">
                  <a:avLst/>
                </a:prstGeom>
                <a:solidFill>
                  <a:srgbClr val="1369B2"/>
                </a:solidFill>
                <a:ln w="25400" cap="flat" cmpd="sng" algn="ctr">
                  <a:noFill/>
                  <a:prstDash val="solid"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3600" b="1" kern="0" dirty="0">
                      <a:solidFill>
                        <a:prstClr val="white"/>
                      </a:solidFill>
                      <a:latin typeface="Cambria Math" panose="02040503050406030204" pitchFamily="18" charset="0"/>
                      <a:ea typeface="汉仪综艺体简" panose="02010609000101010101" pitchFamily="49" charset="-122"/>
                    </a:rPr>
                    <a:t>2.5</a:t>
                  </a:r>
                  <a:endParaRPr lang="zh-CN" altLang="en-US" sz="36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1961232" y="1347490"/>
                  <a:ext cx="1189269" cy="1584414"/>
                </a:xfrm>
                <a:prstGeom prst="roundRect">
                  <a:avLst/>
                </a:prstGeom>
                <a:noFill/>
                <a:ln w="15875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zh-CN" altLang="en-US" b="1" ker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endParaRPr>
                </a:p>
              </p:txBody>
            </p:sp>
          </p:grpSp>
          <p:sp>
            <p:nvSpPr>
              <p:cNvPr id="47" name="圆角矩形 5"/>
              <p:cNvSpPr/>
              <p:nvPr/>
            </p:nvSpPr>
            <p:spPr>
              <a:xfrm>
                <a:off x="1937992" y="1988741"/>
                <a:ext cx="1296326" cy="937421"/>
              </a:xfrm>
              <a:custGeom>
                <a:avLst/>
                <a:gdLst/>
                <a:ahLst/>
                <a:cxnLst/>
                <a:rect l="l" t="t" r="r" b="b"/>
                <a:pathLst>
                  <a:path w="1292867" h="936362">
                    <a:moveTo>
                      <a:pt x="0" y="0"/>
                    </a:moveTo>
                    <a:lnTo>
                      <a:pt x="1292867" y="752847"/>
                    </a:lnTo>
                    <a:cubicBezTo>
                      <a:pt x="1277961" y="856795"/>
                      <a:pt x="1188330" y="936362"/>
                      <a:pt x="1080116" y="936362"/>
                    </a:cubicBezTo>
                    <a:lnTo>
                      <a:pt x="216028" y="936362"/>
                    </a:lnTo>
                    <a:cubicBezTo>
                      <a:pt x="96719" y="936362"/>
                      <a:pt x="0" y="839643"/>
                      <a:pt x="0" y="720334"/>
                    </a:cubicBezTo>
                    <a:close/>
                  </a:path>
                </a:pathLst>
              </a:custGeom>
              <a:solidFill>
                <a:sysClr val="window" lastClr="FFFFFF">
                  <a:alpha val="43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60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3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2.5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</p:txBody>
      </p:sp>
      <p:grpSp>
        <p:nvGrpSpPr>
          <p:cNvPr id="53254" name="矩形 6"/>
          <p:cNvGrpSpPr>
            <a:grpSpLocks/>
          </p:cNvGrpSpPr>
          <p:nvPr/>
        </p:nvGrpSpPr>
        <p:grpSpPr bwMode="auto">
          <a:xfrm>
            <a:off x="1524000" y="1218836"/>
            <a:ext cx="9144000" cy="812800"/>
            <a:chOff x="0" y="600"/>
            <a:chExt cx="5760" cy="512"/>
          </a:xfrm>
        </p:grpSpPr>
        <p:pic>
          <p:nvPicPr>
            <p:cNvPr id="5326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6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53255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129936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矩形 10"/>
          <p:cNvSpPr>
            <a:spLocks noChangeArrowheads="1"/>
          </p:cNvSpPr>
          <p:nvPr/>
        </p:nvSpPr>
        <p:spPr bwMode="auto">
          <a:xfrm>
            <a:off x="2290763" y="1302974"/>
            <a:ext cx="480131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  <a:p>
            <a:pPr lvl="2">
              <a:lnSpc>
                <a:spcPct val="150000"/>
              </a:lnSpc>
            </a:pP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7" name="矩形 13"/>
          <p:cNvSpPr>
            <a:spLocks noChangeArrowheads="1"/>
          </p:cNvSpPr>
          <p:nvPr/>
        </p:nvSpPr>
        <p:spPr bwMode="auto">
          <a:xfrm>
            <a:off x="2979739" y="2226900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（随机值设置以及参数值引用）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258" name="文本框 1"/>
          <p:cNvSpPr txBox="1">
            <a:spLocks noChangeArrowheads="1"/>
          </p:cNvSpPr>
          <p:nvPr/>
        </p:nvSpPr>
        <p:spPr bwMode="auto">
          <a:xfrm>
            <a:off x="2546350" y="2938099"/>
            <a:ext cx="68834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在测试类中新增字符串类型的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description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属性，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注入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配置文件中的</a:t>
            </a:r>
            <a:r>
              <a:rPr lang="en-US" altLang="zh-CN">
                <a:latin typeface="微软雅黑" pitchFamily="34" charset="-122"/>
                <a:ea typeface="微软雅黑" pitchFamily="34" charset="-122"/>
              </a:rPr>
              <a:t>tom.description</a:t>
            </a:r>
            <a:r>
              <a:rPr lang="zh-CN" altLang="zh-CN">
                <a:latin typeface="微软雅黑" pitchFamily="34" charset="-122"/>
                <a:ea typeface="微软雅黑" pitchFamily="34" charset="-122"/>
              </a:rPr>
              <a:t>属性，新增测试方法进行输出测试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5" name="AutoShape 112"/>
          <p:cNvSpPr/>
          <p:nvPr/>
        </p:nvSpPr>
        <p:spPr bwMode="auto">
          <a:xfrm>
            <a:off x="2303463" y="2331675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53260" name="矩形 6"/>
          <p:cNvSpPr>
            <a:spLocks noChangeArrowheads="1"/>
          </p:cNvSpPr>
          <p:nvPr/>
        </p:nvSpPr>
        <p:spPr bwMode="auto">
          <a:xfrm>
            <a:off x="2589213" y="3974736"/>
            <a:ext cx="6623050" cy="2420938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53261" name="矩形 5"/>
          <p:cNvSpPr>
            <a:spLocks noChangeArrowheads="1"/>
          </p:cNvSpPr>
          <p:nvPr/>
        </p:nvSpPr>
        <p:spPr bwMode="auto">
          <a:xfrm>
            <a:off x="2979739" y="4047761"/>
            <a:ext cx="609917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@Value("${tom.description}")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private String description;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@Test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public void placeholderTest() {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	System.out.println(description);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Times" pitchFamily="2" charset="0"/>
                <a:cs typeface="Times New Roman" pitchFamily="18" charset="0"/>
              </a:rPr>
              <a:t>}</a:t>
            </a:r>
            <a:endParaRPr lang="zh-CN" altLang="zh-CN" sz="2000" b="1">
              <a:latin typeface="Times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4277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2.5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</p:txBody>
      </p:sp>
      <p:grpSp>
        <p:nvGrpSpPr>
          <p:cNvPr id="54278" name="矩形 6"/>
          <p:cNvGrpSpPr>
            <a:grpSpLocks/>
          </p:cNvGrpSpPr>
          <p:nvPr/>
        </p:nvGrpSpPr>
        <p:grpSpPr bwMode="auto">
          <a:xfrm>
            <a:off x="1524000" y="1387509"/>
            <a:ext cx="9144000" cy="812800"/>
            <a:chOff x="0" y="600"/>
            <a:chExt cx="5760" cy="512"/>
          </a:xfrm>
        </p:grpSpPr>
        <p:pic>
          <p:nvPicPr>
            <p:cNvPr id="54285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6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54279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98609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矩形 10"/>
          <p:cNvSpPr>
            <a:spLocks noChangeArrowheads="1"/>
          </p:cNvSpPr>
          <p:nvPr/>
        </p:nvSpPr>
        <p:spPr bwMode="auto">
          <a:xfrm>
            <a:off x="2290763" y="1471647"/>
            <a:ext cx="4801314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2">
              <a:lnSpc>
                <a:spcPct val="150000"/>
              </a:lnSpc>
            </a:pP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随机值设置以及参数间引用</a:t>
            </a:r>
          </a:p>
          <a:p>
            <a:pPr lvl="2">
              <a:lnSpc>
                <a:spcPct val="150000"/>
              </a:lnSpc>
            </a:pPr>
            <a:endParaRPr lang="zh-CN" altLang="zh-CN" sz="2400" b="1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1" name="矩形 13"/>
          <p:cNvSpPr>
            <a:spLocks noChangeArrowheads="1"/>
          </p:cNvSpPr>
          <p:nvPr/>
        </p:nvSpPr>
        <p:spPr bwMode="auto">
          <a:xfrm>
            <a:off x="2979739" y="2395573"/>
            <a:ext cx="62325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案例演示</a:t>
            </a:r>
            <a:r>
              <a:rPr lang="zh-CN" altLang="en-US" sz="24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（随机值设置以及参数值引用）</a:t>
            </a:r>
            <a:endParaRPr lang="zh-CN" altLang="en-US" sz="240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282" name="文本框 1"/>
          <p:cNvSpPr txBox="1">
            <a:spLocks noChangeArrowheads="1"/>
          </p:cNvSpPr>
          <p:nvPr/>
        </p:nvSpPr>
        <p:spPr bwMode="auto">
          <a:xfrm>
            <a:off x="2398713" y="3278223"/>
            <a:ext cx="68834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、运行测试方法，输出结果</a:t>
            </a:r>
          </a:p>
        </p:txBody>
      </p:sp>
      <p:sp>
        <p:nvSpPr>
          <p:cNvPr id="15" name="AutoShape 112"/>
          <p:cNvSpPr/>
          <p:nvPr/>
        </p:nvSpPr>
        <p:spPr bwMode="auto">
          <a:xfrm>
            <a:off x="2303463" y="2500348"/>
            <a:ext cx="487362" cy="4841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pic>
        <p:nvPicPr>
          <p:cNvPr id="5428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3864009"/>
            <a:ext cx="7532688" cy="15176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kern="1200" dirty="0"/>
              <a:t>上机实践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2" indent="-342900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参见实验案例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2-1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400050" lvl="2" indent="0">
              <a:buNone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将实验结果填写到实验报告上交到课堂派作业中（注意步骤和实验结果必须填写自己的真实步骤和结果）。</a:t>
            </a:r>
          </a:p>
        </p:txBody>
      </p:sp>
    </p:spTree>
    <p:extLst>
      <p:ext uri="{BB962C8B-B14F-4D97-AF65-F5344CB8AC3E}">
        <p14:creationId xmlns:p14="http://schemas.microsoft.com/office/powerpoint/2010/main" val="3693552330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F3E19-82DB-479B-9980-A65C71B9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本讲结束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F10095-DD42-4427-AE68-82B5903C1C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871263" y="1727417"/>
            <a:ext cx="4076700" cy="4305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21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1"/>
          <p:cNvSpPr>
            <a:spLocks noChangeArrowheads="1"/>
          </p:cNvSpPr>
          <p:nvPr/>
        </p:nvSpPr>
        <p:spPr bwMode="auto">
          <a:xfrm>
            <a:off x="3292476" y="179389"/>
            <a:ext cx="22907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章节概要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2195514" y="2305051"/>
            <a:ext cx="78009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第一章简单介绍了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的基本知识，并动手搭建了第一个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应用，体会到了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惊人的</a:t>
            </a:r>
            <a:r>
              <a:rPr lang="zh-CN" altLang="zh-CN" sz="2000">
                <a:solidFill>
                  <a:srgbClr val="136AB1"/>
                </a:solidFill>
                <a:latin typeface="微软雅黑" pitchFamily="34" charset="-122"/>
                <a:ea typeface="微软雅黑" pitchFamily="34" charset="-122"/>
              </a:rPr>
              <a:t>配置简化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16063" y="2984500"/>
            <a:ext cx="8691563" cy="3568700"/>
            <a:chOff x="-58281" y="2686512"/>
            <a:chExt cx="7406259" cy="3123958"/>
          </a:xfrm>
        </p:grpSpPr>
        <p:sp>
          <p:nvSpPr>
            <p:cNvPr id="5" name="矩形 4"/>
            <p:cNvSpPr/>
            <p:nvPr/>
          </p:nvSpPr>
          <p:spPr bwMode="auto">
            <a:xfrm>
              <a:off x="-113" y="4113694"/>
              <a:ext cx="7348091" cy="1309061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rgbClr val="00B0F0">
                    <a:lumMod val="29000"/>
                    <a:lumOff val="71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1447225" y="4357621"/>
              <a:ext cx="5690955" cy="765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latinLnBrk="1">
                <a:lnSpc>
                  <a:spcPct val="150000"/>
                </a:lnSpc>
              </a:pP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本章将带大家学习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zh-CN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</a:rPr>
                <a:t>核心配置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与</a:t>
              </a:r>
              <a:r>
                <a:rPr lang="zh-CN" altLang="zh-CN">
                  <a:solidFill>
                    <a:srgbClr val="136AB1"/>
                  </a:solidFill>
                  <a:latin typeface="微软雅黑" pitchFamily="34" charset="-122"/>
                  <a:ea typeface="微软雅黑" pitchFamily="34" charset="-122"/>
                </a:rPr>
                <a:t>注解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，了解</a:t>
              </a: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Spring Boot</a:t>
              </a:r>
              <a:r>
                <a:rPr lang="zh-CN" altLang="zh-CN">
                  <a:latin typeface="微软雅黑" pitchFamily="34" charset="-122"/>
                  <a:ea typeface="微软雅黑" pitchFamily="34" charset="-122"/>
                </a:rPr>
                <a:t>为什么能做到如此精简。</a:t>
              </a:r>
            </a:p>
          </p:txBody>
        </p:sp>
        <p:pic>
          <p:nvPicPr>
            <p:cNvPr id="17415" name="Picture 7" descr="总结小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281" y="2686512"/>
              <a:ext cx="1935213" cy="312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17"/>
          <p:cNvSpPr>
            <a:spLocks noChangeArrowheads="1"/>
          </p:cNvSpPr>
          <p:nvPr/>
        </p:nvSpPr>
        <p:spPr bwMode="auto">
          <a:xfrm>
            <a:off x="2319338" y="3767417"/>
            <a:ext cx="646112" cy="646112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矩形 41"/>
          <p:cNvSpPr>
            <a:spLocks noChangeArrowheads="1"/>
          </p:cNvSpPr>
          <p:nvPr/>
        </p:nvSpPr>
        <p:spPr bwMode="auto">
          <a:xfrm>
            <a:off x="2663825" y="3794404"/>
            <a:ext cx="4133850" cy="592138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8436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grpSp>
        <p:nvGrpSpPr>
          <p:cNvPr id="18437" name="矩形 6"/>
          <p:cNvGrpSpPr>
            <a:grpSpLocks/>
          </p:cNvGrpSpPr>
          <p:nvPr/>
        </p:nvGrpSpPr>
        <p:grpSpPr bwMode="auto">
          <a:xfrm>
            <a:off x="1524000" y="1209954"/>
            <a:ext cx="9144000" cy="812800"/>
            <a:chOff x="0" y="600"/>
            <a:chExt cx="5760" cy="512"/>
          </a:xfrm>
        </p:grpSpPr>
        <p:pic>
          <p:nvPicPr>
            <p:cNvPr id="1846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18438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27417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5" y="1400455"/>
            <a:ext cx="4318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Spring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Boot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全局配置文件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078164" y="3794405"/>
            <a:ext cx="3036887" cy="500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kern="1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application.properties</a:t>
            </a:r>
            <a:endParaRPr lang="en-US" altLang="zh-CN" sz="2000" b="1" kern="100" dirty="0"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81339" y="4672292"/>
            <a:ext cx="3203575" cy="5000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kern="1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application.yaml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98751" y="2767293"/>
            <a:ext cx="4189413" cy="581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Spring</a:t>
            </a:r>
            <a:r>
              <a:rPr lang="zh-CN" altLang="en-US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Boot</a:t>
            </a:r>
            <a:r>
              <a:rPr lang="zh-CN" altLang="en-US" sz="2400" b="1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的全局配置文件</a:t>
            </a:r>
            <a:endParaRPr lang="en-US" altLang="zh-CN" sz="2400" b="1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472173" y="3927320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65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4" name="Oval 17"/>
          <p:cNvSpPr>
            <a:spLocks noChangeArrowheads="1"/>
          </p:cNvSpPr>
          <p:nvPr/>
        </p:nvSpPr>
        <p:spPr bwMode="auto">
          <a:xfrm>
            <a:off x="2319338" y="4645305"/>
            <a:ext cx="646112" cy="646113"/>
          </a:xfrm>
          <a:prstGeom prst="ellipse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矩形 70"/>
          <p:cNvSpPr>
            <a:spLocks noChangeArrowheads="1"/>
          </p:cNvSpPr>
          <p:nvPr/>
        </p:nvSpPr>
        <p:spPr bwMode="auto">
          <a:xfrm>
            <a:off x="2663825" y="4672293"/>
            <a:ext cx="4133850" cy="592137"/>
          </a:xfrm>
          <a:prstGeom prst="rect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2458111" y="4805580"/>
            <a:ext cx="352753" cy="326776"/>
            <a:chOff x="5483370" y="1209961"/>
            <a:chExt cx="352753" cy="326776"/>
          </a:xfrm>
          <a:solidFill>
            <a:schemeClr val="bg1"/>
          </a:solidFill>
        </p:grpSpPr>
        <p:sp>
          <p:nvSpPr>
            <p:cNvPr id="73" name="Freeform 5"/>
            <p:cNvSpPr/>
            <p:nvPr/>
          </p:nvSpPr>
          <p:spPr bwMode="auto">
            <a:xfrm>
              <a:off x="5525582" y="1209961"/>
              <a:ext cx="268033" cy="135197"/>
            </a:xfrm>
            <a:custGeom>
              <a:avLst/>
              <a:gdLst>
                <a:gd name="T0" fmla="*/ 520 w 2403"/>
                <a:gd name="T1" fmla="*/ 1212 h 1212"/>
                <a:gd name="T2" fmla="*/ 1868 w 2403"/>
                <a:gd name="T3" fmla="*/ 1212 h 1212"/>
                <a:gd name="T4" fmla="*/ 2402 w 2403"/>
                <a:gd name="T5" fmla="*/ 814 h 1212"/>
                <a:gd name="T6" fmla="*/ 2403 w 2403"/>
                <a:gd name="T7" fmla="*/ 804 h 1212"/>
                <a:gd name="T8" fmla="*/ 1781 w 2403"/>
                <a:gd name="T9" fmla="*/ 182 h 1212"/>
                <a:gd name="T10" fmla="*/ 1652 w 2403"/>
                <a:gd name="T11" fmla="*/ 196 h 1212"/>
                <a:gd name="T12" fmla="*/ 1202 w 2403"/>
                <a:gd name="T13" fmla="*/ 0 h 1212"/>
                <a:gd name="T14" fmla="*/ 751 w 2403"/>
                <a:gd name="T15" fmla="*/ 196 h 1212"/>
                <a:gd name="T16" fmla="*/ 622 w 2403"/>
                <a:gd name="T17" fmla="*/ 182 h 1212"/>
                <a:gd name="T18" fmla="*/ 0 w 2403"/>
                <a:gd name="T19" fmla="*/ 804 h 1212"/>
                <a:gd name="T20" fmla="*/ 2 w 2403"/>
                <a:gd name="T21" fmla="*/ 816 h 1212"/>
                <a:gd name="T22" fmla="*/ 520 w 2403"/>
                <a:gd name="T23" fmla="*/ 1212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3" h="1212">
                  <a:moveTo>
                    <a:pt x="520" y="1212"/>
                  </a:moveTo>
                  <a:cubicBezTo>
                    <a:pt x="1868" y="1212"/>
                    <a:pt x="1868" y="1212"/>
                    <a:pt x="1868" y="1212"/>
                  </a:cubicBezTo>
                  <a:cubicBezTo>
                    <a:pt x="1939" y="983"/>
                    <a:pt x="2149" y="815"/>
                    <a:pt x="2402" y="814"/>
                  </a:cubicBezTo>
                  <a:cubicBezTo>
                    <a:pt x="2402" y="811"/>
                    <a:pt x="2403" y="808"/>
                    <a:pt x="2403" y="804"/>
                  </a:cubicBezTo>
                  <a:cubicBezTo>
                    <a:pt x="2403" y="461"/>
                    <a:pt x="2124" y="182"/>
                    <a:pt x="1781" y="182"/>
                  </a:cubicBezTo>
                  <a:cubicBezTo>
                    <a:pt x="1737" y="182"/>
                    <a:pt x="1694" y="187"/>
                    <a:pt x="1652" y="196"/>
                  </a:cubicBezTo>
                  <a:cubicBezTo>
                    <a:pt x="1539" y="76"/>
                    <a:pt x="1380" y="0"/>
                    <a:pt x="1202" y="0"/>
                  </a:cubicBezTo>
                  <a:cubicBezTo>
                    <a:pt x="1024" y="0"/>
                    <a:pt x="864" y="76"/>
                    <a:pt x="751" y="196"/>
                  </a:cubicBezTo>
                  <a:cubicBezTo>
                    <a:pt x="709" y="187"/>
                    <a:pt x="666" y="182"/>
                    <a:pt x="622" y="182"/>
                  </a:cubicBezTo>
                  <a:cubicBezTo>
                    <a:pt x="279" y="182"/>
                    <a:pt x="0" y="461"/>
                    <a:pt x="0" y="804"/>
                  </a:cubicBezTo>
                  <a:cubicBezTo>
                    <a:pt x="0" y="808"/>
                    <a:pt x="2" y="812"/>
                    <a:pt x="2" y="816"/>
                  </a:cubicBezTo>
                  <a:cubicBezTo>
                    <a:pt x="247" y="823"/>
                    <a:pt x="450" y="988"/>
                    <a:pt x="520" y="12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Freeform 6"/>
            <p:cNvSpPr/>
            <p:nvPr/>
          </p:nvSpPr>
          <p:spPr bwMode="auto">
            <a:xfrm>
              <a:off x="5483370" y="1331580"/>
              <a:ext cx="352753" cy="205157"/>
            </a:xfrm>
            <a:custGeom>
              <a:avLst/>
              <a:gdLst>
                <a:gd name="T0" fmla="*/ 2841 w 3161"/>
                <a:gd name="T1" fmla="*/ 0 h 1838"/>
                <a:gd name="T2" fmla="*/ 2578 w 3161"/>
                <a:gd name="T3" fmla="*/ 137 h 1838"/>
                <a:gd name="T4" fmla="*/ 2578 w 3161"/>
                <a:gd name="T5" fmla="*/ 135 h 1838"/>
                <a:gd name="T6" fmla="*/ 2409 w 3161"/>
                <a:gd name="T7" fmla="*/ 403 h 1838"/>
                <a:gd name="T8" fmla="*/ 745 w 3161"/>
                <a:gd name="T9" fmla="*/ 403 h 1838"/>
                <a:gd name="T10" fmla="*/ 617 w 3161"/>
                <a:gd name="T11" fmla="*/ 200 h 1838"/>
                <a:gd name="T12" fmla="*/ 320 w 3161"/>
                <a:gd name="T13" fmla="*/ 0 h 1838"/>
                <a:gd name="T14" fmla="*/ 0 w 3161"/>
                <a:gd name="T15" fmla="*/ 321 h 1838"/>
                <a:gd name="T16" fmla="*/ 229 w 3161"/>
                <a:gd name="T17" fmla="*/ 626 h 1838"/>
                <a:gd name="T18" fmla="*/ 426 w 3161"/>
                <a:gd name="T19" fmla="*/ 1218 h 1838"/>
                <a:gd name="T20" fmla="*/ 624 w 3161"/>
                <a:gd name="T21" fmla="*/ 1416 h 1838"/>
                <a:gd name="T22" fmla="*/ 615 w 3161"/>
                <a:gd name="T23" fmla="*/ 1462 h 1838"/>
                <a:gd name="T24" fmla="*/ 615 w 3161"/>
                <a:gd name="T25" fmla="*/ 1681 h 1838"/>
                <a:gd name="T26" fmla="*/ 772 w 3161"/>
                <a:gd name="T27" fmla="*/ 1838 h 1838"/>
                <a:gd name="T28" fmla="*/ 928 w 3161"/>
                <a:gd name="T29" fmla="*/ 1681 h 1838"/>
                <a:gd name="T30" fmla="*/ 928 w 3161"/>
                <a:gd name="T31" fmla="*/ 1462 h 1838"/>
                <a:gd name="T32" fmla="*/ 922 w 3161"/>
                <a:gd name="T33" fmla="*/ 1430 h 1838"/>
                <a:gd name="T34" fmla="*/ 2239 w 3161"/>
                <a:gd name="T35" fmla="*/ 1430 h 1838"/>
                <a:gd name="T36" fmla="*/ 2233 w 3161"/>
                <a:gd name="T37" fmla="*/ 1462 h 1838"/>
                <a:gd name="T38" fmla="*/ 2233 w 3161"/>
                <a:gd name="T39" fmla="*/ 1681 h 1838"/>
                <a:gd name="T40" fmla="*/ 2389 w 3161"/>
                <a:gd name="T41" fmla="*/ 1838 h 1838"/>
                <a:gd name="T42" fmla="*/ 2546 w 3161"/>
                <a:gd name="T43" fmla="*/ 1681 h 1838"/>
                <a:gd name="T44" fmla="*/ 2546 w 3161"/>
                <a:gd name="T45" fmla="*/ 1462 h 1838"/>
                <a:gd name="T46" fmla="*/ 2538 w 3161"/>
                <a:gd name="T47" fmla="*/ 1420 h 1838"/>
                <a:gd name="T48" fmla="*/ 2752 w 3161"/>
                <a:gd name="T49" fmla="*/ 1218 h 1838"/>
                <a:gd name="T50" fmla="*/ 2941 w 3161"/>
                <a:gd name="T51" fmla="*/ 624 h 1838"/>
                <a:gd name="T52" fmla="*/ 3161 w 3161"/>
                <a:gd name="T53" fmla="*/ 321 h 1838"/>
                <a:gd name="T54" fmla="*/ 2841 w 3161"/>
                <a:gd name="T55" fmla="*/ 0 h 1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161" h="1838">
                  <a:moveTo>
                    <a:pt x="2841" y="0"/>
                  </a:moveTo>
                  <a:cubicBezTo>
                    <a:pt x="2732" y="0"/>
                    <a:pt x="2636" y="55"/>
                    <a:pt x="2578" y="137"/>
                  </a:cubicBezTo>
                  <a:cubicBezTo>
                    <a:pt x="2578" y="135"/>
                    <a:pt x="2578" y="135"/>
                    <a:pt x="2578" y="135"/>
                  </a:cubicBezTo>
                  <a:cubicBezTo>
                    <a:pt x="2409" y="403"/>
                    <a:pt x="2409" y="403"/>
                    <a:pt x="2409" y="403"/>
                  </a:cubicBezTo>
                  <a:cubicBezTo>
                    <a:pt x="745" y="403"/>
                    <a:pt x="745" y="403"/>
                    <a:pt x="745" y="403"/>
                  </a:cubicBezTo>
                  <a:cubicBezTo>
                    <a:pt x="617" y="200"/>
                    <a:pt x="617" y="200"/>
                    <a:pt x="617" y="200"/>
                  </a:cubicBezTo>
                  <a:cubicBezTo>
                    <a:pt x="569" y="83"/>
                    <a:pt x="455" y="0"/>
                    <a:pt x="320" y="0"/>
                  </a:cubicBezTo>
                  <a:cubicBezTo>
                    <a:pt x="144" y="0"/>
                    <a:pt x="0" y="144"/>
                    <a:pt x="0" y="321"/>
                  </a:cubicBezTo>
                  <a:cubicBezTo>
                    <a:pt x="0" y="466"/>
                    <a:pt x="97" y="587"/>
                    <a:pt x="229" y="626"/>
                  </a:cubicBezTo>
                  <a:cubicBezTo>
                    <a:pt x="426" y="1218"/>
                    <a:pt x="426" y="1218"/>
                    <a:pt x="426" y="1218"/>
                  </a:cubicBezTo>
                  <a:cubicBezTo>
                    <a:pt x="457" y="1310"/>
                    <a:pt x="538" y="1386"/>
                    <a:pt x="624" y="1416"/>
                  </a:cubicBezTo>
                  <a:cubicBezTo>
                    <a:pt x="619" y="1431"/>
                    <a:pt x="615" y="1446"/>
                    <a:pt x="615" y="1462"/>
                  </a:cubicBezTo>
                  <a:cubicBezTo>
                    <a:pt x="615" y="1681"/>
                    <a:pt x="615" y="1681"/>
                    <a:pt x="615" y="1681"/>
                  </a:cubicBezTo>
                  <a:cubicBezTo>
                    <a:pt x="615" y="1767"/>
                    <a:pt x="685" y="1838"/>
                    <a:pt x="772" y="1838"/>
                  </a:cubicBezTo>
                  <a:cubicBezTo>
                    <a:pt x="858" y="1838"/>
                    <a:pt x="928" y="1767"/>
                    <a:pt x="928" y="1681"/>
                  </a:cubicBezTo>
                  <a:cubicBezTo>
                    <a:pt x="928" y="1462"/>
                    <a:pt x="928" y="1462"/>
                    <a:pt x="928" y="1462"/>
                  </a:cubicBezTo>
                  <a:cubicBezTo>
                    <a:pt x="928" y="1451"/>
                    <a:pt x="924" y="1441"/>
                    <a:pt x="922" y="1430"/>
                  </a:cubicBezTo>
                  <a:cubicBezTo>
                    <a:pt x="2239" y="1430"/>
                    <a:pt x="2239" y="1430"/>
                    <a:pt x="2239" y="1430"/>
                  </a:cubicBezTo>
                  <a:cubicBezTo>
                    <a:pt x="2237" y="1441"/>
                    <a:pt x="2233" y="1451"/>
                    <a:pt x="2233" y="1462"/>
                  </a:cubicBezTo>
                  <a:cubicBezTo>
                    <a:pt x="2233" y="1681"/>
                    <a:pt x="2233" y="1681"/>
                    <a:pt x="2233" y="1681"/>
                  </a:cubicBezTo>
                  <a:cubicBezTo>
                    <a:pt x="2233" y="1767"/>
                    <a:pt x="2303" y="1838"/>
                    <a:pt x="2389" y="1838"/>
                  </a:cubicBezTo>
                  <a:cubicBezTo>
                    <a:pt x="2476" y="1838"/>
                    <a:pt x="2546" y="1767"/>
                    <a:pt x="2546" y="1681"/>
                  </a:cubicBezTo>
                  <a:cubicBezTo>
                    <a:pt x="2546" y="1462"/>
                    <a:pt x="2546" y="1462"/>
                    <a:pt x="2546" y="1462"/>
                  </a:cubicBezTo>
                  <a:cubicBezTo>
                    <a:pt x="2546" y="1447"/>
                    <a:pt x="2542" y="1433"/>
                    <a:pt x="2538" y="1420"/>
                  </a:cubicBezTo>
                  <a:cubicBezTo>
                    <a:pt x="2630" y="1396"/>
                    <a:pt x="2720" y="1317"/>
                    <a:pt x="2752" y="1218"/>
                  </a:cubicBezTo>
                  <a:cubicBezTo>
                    <a:pt x="2941" y="624"/>
                    <a:pt x="2941" y="624"/>
                    <a:pt x="2941" y="624"/>
                  </a:cubicBezTo>
                  <a:cubicBezTo>
                    <a:pt x="3069" y="581"/>
                    <a:pt x="3161" y="462"/>
                    <a:pt x="3161" y="321"/>
                  </a:cubicBezTo>
                  <a:cubicBezTo>
                    <a:pt x="3161" y="144"/>
                    <a:pt x="3018" y="0"/>
                    <a:pt x="2841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7" name="Group 3"/>
          <p:cNvGrpSpPr>
            <a:grpSpLocks/>
          </p:cNvGrpSpPr>
          <p:nvPr/>
        </p:nvGrpSpPr>
        <p:grpSpPr bwMode="auto">
          <a:xfrm>
            <a:off x="7451726" y="2919693"/>
            <a:ext cx="3203575" cy="2657475"/>
            <a:chOff x="4517221" y="2682505"/>
            <a:chExt cx="7100888" cy="5891212"/>
          </a:xfrm>
        </p:grpSpPr>
        <p:sp>
          <p:nvSpPr>
            <p:cNvPr id="76" name="Freeform 17"/>
            <p:cNvSpPr/>
            <p:nvPr/>
          </p:nvSpPr>
          <p:spPr bwMode="auto">
            <a:xfrm>
              <a:off x="4679085" y="2883101"/>
              <a:ext cx="6939024" cy="5690616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7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9" y="0"/>
                    <a:pt x="1127" y="0"/>
                  </a:cubicBezTo>
                  <a:cubicBezTo>
                    <a:pt x="1575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7" name="Freeform 18"/>
            <p:cNvSpPr/>
            <p:nvPr/>
          </p:nvSpPr>
          <p:spPr bwMode="auto">
            <a:xfrm>
              <a:off x="4608709" y="2795121"/>
              <a:ext cx="6939024" cy="5690614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8" name="Freeform 19"/>
            <p:cNvSpPr/>
            <p:nvPr/>
          </p:nvSpPr>
          <p:spPr bwMode="auto">
            <a:xfrm>
              <a:off x="4517221" y="2682505"/>
              <a:ext cx="6939024" cy="5690614"/>
            </a:xfrm>
            <a:custGeom>
              <a:avLst/>
              <a:gdLst>
                <a:gd name="T0" fmla="*/ 1735 w 1847"/>
                <a:gd name="T1" fmla="*/ 757 h 1514"/>
                <a:gd name="T2" fmla="*/ 721 w 1847"/>
                <a:gd name="T3" fmla="*/ 1514 h 1514"/>
                <a:gd name="T4" fmla="*/ 112 w 1847"/>
                <a:gd name="T5" fmla="*/ 757 h 1514"/>
                <a:gd name="T6" fmla="*/ 1126 w 1847"/>
                <a:gd name="T7" fmla="*/ 0 h 1514"/>
                <a:gd name="T8" fmla="*/ 1735 w 1847"/>
                <a:gd name="T9" fmla="*/ 757 h 1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7" h="1514">
                  <a:moveTo>
                    <a:pt x="1735" y="757"/>
                  </a:moveTo>
                  <a:cubicBezTo>
                    <a:pt x="1623" y="1175"/>
                    <a:pt x="1169" y="1514"/>
                    <a:pt x="721" y="1514"/>
                  </a:cubicBezTo>
                  <a:cubicBezTo>
                    <a:pt x="273" y="1514"/>
                    <a:pt x="0" y="1175"/>
                    <a:pt x="112" y="757"/>
                  </a:cubicBezTo>
                  <a:cubicBezTo>
                    <a:pt x="224" y="339"/>
                    <a:pt x="678" y="0"/>
                    <a:pt x="1126" y="0"/>
                  </a:cubicBezTo>
                  <a:cubicBezTo>
                    <a:pt x="1574" y="0"/>
                    <a:pt x="1847" y="339"/>
                    <a:pt x="1735" y="7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5175233" y="3220948"/>
              <a:ext cx="5623002" cy="4613728"/>
            </a:xfrm>
            <a:custGeom>
              <a:avLst/>
              <a:gdLst>
                <a:gd name="T0" fmla="*/ 1406 w 1497"/>
                <a:gd name="T1" fmla="*/ 613 h 1227"/>
                <a:gd name="T2" fmla="*/ 584 w 1497"/>
                <a:gd name="T3" fmla="*/ 1227 h 1227"/>
                <a:gd name="T4" fmla="*/ 91 w 1497"/>
                <a:gd name="T5" fmla="*/ 613 h 1227"/>
                <a:gd name="T6" fmla="*/ 913 w 1497"/>
                <a:gd name="T7" fmla="*/ 0 h 1227"/>
                <a:gd name="T8" fmla="*/ 1406 w 1497"/>
                <a:gd name="T9" fmla="*/ 613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7" h="1227">
                  <a:moveTo>
                    <a:pt x="1406" y="613"/>
                  </a:moveTo>
                  <a:cubicBezTo>
                    <a:pt x="1315" y="952"/>
                    <a:pt x="947" y="1227"/>
                    <a:pt x="584" y="1227"/>
                  </a:cubicBezTo>
                  <a:cubicBezTo>
                    <a:pt x="221" y="1227"/>
                    <a:pt x="0" y="952"/>
                    <a:pt x="91" y="613"/>
                  </a:cubicBezTo>
                  <a:cubicBezTo>
                    <a:pt x="182" y="274"/>
                    <a:pt x="550" y="0"/>
                    <a:pt x="913" y="0"/>
                  </a:cubicBezTo>
                  <a:cubicBezTo>
                    <a:pt x="1276" y="0"/>
                    <a:pt x="1497" y="274"/>
                    <a:pt x="1406" y="613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0" name="Freeform 21"/>
            <p:cNvSpPr/>
            <p:nvPr/>
          </p:nvSpPr>
          <p:spPr bwMode="auto">
            <a:xfrm>
              <a:off x="5541186" y="3523603"/>
              <a:ext cx="4891097" cy="4004898"/>
            </a:xfrm>
            <a:custGeom>
              <a:avLst/>
              <a:gdLst>
                <a:gd name="T0" fmla="*/ 1222 w 1301"/>
                <a:gd name="T1" fmla="*/ 533 h 1066"/>
                <a:gd name="T2" fmla="*/ 508 w 1301"/>
                <a:gd name="T3" fmla="*/ 1066 h 1066"/>
                <a:gd name="T4" fmla="*/ 79 w 1301"/>
                <a:gd name="T5" fmla="*/ 533 h 1066"/>
                <a:gd name="T6" fmla="*/ 793 w 1301"/>
                <a:gd name="T7" fmla="*/ 0 h 1066"/>
                <a:gd name="T8" fmla="*/ 1222 w 1301"/>
                <a:gd name="T9" fmla="*/ 533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1" h="1066">
                  <a:moveTo>
                    <a:pt x="1222" y="533"/>
                  </a:moveTo>
                  <a:cubicBezTo>
                    <a:pt x="1143" y="828"/>
                    <a:pt x="823" y="1066"/>
                    <a:pt x="508" y="1066"/>
                  </a:cubicBezTo>
                  <a:cubicBezTo>
                    <a:pt x="192" y="1066"/>
                    <a:pt x="0" y="828"/>
                    <a:pt x="79" y="533"/>
                  </a:cubicBezTo>
                  <a:cubicBezTo>
                    <a:pt x="158" y="239"/>
                    <a:pt x="478" y="0"/>
                    <a:pt x="793" y="0"/>
                  </a:cubicBezTo>
                  <a:cubicBezTo>
                    <a:pt x="1109" y="0"/>
                    <a:pt x="1301" y="239"/>
                    <a:pt x="1222" y="533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6047889" y="3931835"/>
              <a:ext cx="3874170" cy="3188434"/>
            </a:xfrm>
            <a:custGeom>
              <a:avLst/>
              <a:gdLst>
                <a:gd name="T0" fmla="*/ 968 w 1031"/>
                <a:gd name="T1" fmla="*/ 424 h 848"/>
                <a:gd name="T2" fmla="*/ 402 w 1031"/>
                <a:gd name="T3" fmla="*/ 848 h 848"/>
                <a:gd name="T4" fmla="*/ 63 w 1031"/>
                <a:gd name="T5" fmla="*/ 424 h 848"/>
                <a:gd name="T6" fmla="*/ 629 w 1031"/>
                <a:gd name="T7" fmla="*/ 0 h 848"/>
                <a:gd name="T8" fmla="*/ 968 w 1031"/>
                <a:gd name="T9" fmla="*/ 424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848">
                  <a:moveTo>
                    <a:pt x="968" y="424"/>
                  </a:moveTo>
                  <a:cubicBezTo>
                    <a:pt x="905" y="658"/>
                    <a:pt x="652" y="848"/>
                    <a:pt x="402" y="848"/>
                  </a:cubicBezTo>
                  <a:cubicBezTo>
                    <a:pt x="152" y="848"/>
                    <a:pt x="0" y="658"/>
                    <a:pt x="63" y="424"/>
                  </a:cubicBezTo>
                  <a:cubicBezTo>
                    <a:pt x="126" y="190"/>
                    <a:pt x="379" y="0"/>
                    <a:pt x="629" y="0"/>
                  </a:cubicBezTo>
                  <a:cubicBezTo>
                    <a:pt x="879" y="0"/>
                    <a:pt x="1031" y="190"/>
                    <a:pt x="968" y="424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6466622" y="4269682"/>
              <a:ext cx="3040222" cy="2516260"/>
            </a:xfrm>
            <a:custGeom>
              <a:avLst/>
              <a:gdLst>
                <a:gd name="T0" fmla="*/ 759 w 809"/>
                <a:gd name="T1" fmla="*/ 335 h 670"/>
                <a:gd name="T2" fmla="*/ 315 w 809"/>
                <a:gd name="T3" fmla="*/ 670 h 670"/>
                <a:gd name="T4" fmla="*/ 50 w 809"/>
                <a:gd name="T5" fmla="*/ 335 h 670"/>
                <a:gd name="T6" fmla="*/ 494 w 809"/>
                <a:gd name="T7" fmla="*/ 0 h 670"/>
                <a:gd name="T8" fmla="*/ 759 w 809"/>
                <a:gd name="T9" fmla="*/ 335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670">
                  <a:moveTo>
                    <a:pt x="759" y="335"/>
                  </a:moveTo>
                  <a:cubicBezTo>
                    <a:pt x="710" y="520"/>
                    <a:pt x="511" y="670"/>
                    <a:pt x="315" y="670"/>
                  </a:cubicBezTo>
                  <a:cubicBezTo>
                    <a:pt x="119" y="670"/>
                    <a:pt x="0" y="520"/>
                    <a:pt x="50" y="335"/>
                  </a:cubicBezTo>
                  <a:cubicBezTo>
                    <a:pt x="99" y="150"/>
                    <a:pt x="298" y="0"/>
                    <a:pt x="494" y="0"/>
                  </a:cubicBezTo>
                  <a:cubicBezTo>
                    <a:pt x="690" y="0"/>
                    <a:pt x="809" y="150"/>
                    <a:pt x="759" y="335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3" name="Freeform 24"/>
            <p:cNvSpPr/>
            <p:nvPr/>
          </p:nvSpPr>
          <p:spPr bwMode="auto">
            <a:xfrm>
              <a:off x="6874800" y="4596973"/>
              <a:ext cx="2223866" cy="1861678"/>
            </a:xfrm>
            <a:custGeom>
              <a:avLst/>
              <a:gdLst>
                <a:gd name="T0" fmla="*/ 555 w 591"/>
                <a:gd name="T1" fmla="*/ 248 h 496"/>
                <a:gd name="T2" fmla="*/ 229 w 591"/>
                <a:gd name="T3" fmla="*/ 496 h 496"/>
                <a:gd name="T4" fmla="*/ 36 w 591"/>
                <a:gd name="T5" fmla="*/ 248 h 496"/>
                <a:gd name="T6" fmla="*/ 362 w 591"/>
                <a:gd name="T7" fmla="*/ 0 h 496"/>
                <a:gd name="T8" fmla="*/ 555 w 591"/>
                <a:gd name="T9" fmla="*/ 248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496">
                  <a:moveTo>
                    <a:pt x="555" y="248"/>
                  </a:moveTo>
                  <a:cubicBezTo>
                    <a:pt x="518" y="385"/>
                    <a:pt x="372" y="496"/>
                    <a:pt x="229" y="496"/>
                  </a:cubicBezTo>
                  <a:cubicBezTo>
                    <a:pt x="86" y="496"/>
                    <a:pt x="0" y="385"/>
                    <a:pt x="36" y="248"/>
                  </a:cubicBezTo>
                  <a:cubicBezTo>
                    <a:pt x="73" y="111"/>
                    <a:pt x="219" y="0"/>
                    <a:pt x="362" y="0"/>
                  </a:cubicBezTo>
                  <a:cubicBezTo>
                    <a:pt x="505" y="0"/>
                    <a:pt x="591" y="111"/>
                    <a:pt x="555" y="248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7455399" y="5089667"/>
              <a:ext cx="1066188" cy="876290"/>
            </a:xfrm>
            <a:custGeom>
              <a:avLst/>
              <a:gdLst>
                <a:gd name="T0" fmla="*/ 266 w 284"/>
                <a:gd name="T1" fmla="*/ 116 h 233"/>
                <a:gd name="T2" fmla="*/ 110 w 284"/>
                <a:gd name="T3" fmla="*/ 233 h 233"/>
                <a:gd name="T4" fmla="*/ 17 w 284"/>
                <a:gd name="T5" fmla="*/ 116 h 233"/>
                <a:gd name="T6" fmla="*/ 173 w 284"/>
                <a:gd name="T7" fmla="*/ 0 h 233"/>
                <a:gd name="T8" fmla="*/ 266 w 284"/>
                <a:gd name="T9" fmla="*/ 11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233">
                  <a:moveTo>
                    <a:pt x="266" y="116"/>
                  </a:moveTo>
                  <a:cubicBezTo>
                    <a:pt x="249" y="180"/>
                    <a:pt x="179" y="233"/>
                    <a:pt x="110" y="233"/>
                  </a:cubicBezTo>
                  <a:cubicBezTo>
                    <a:pt x="41" y="233"/>
                    <a:pt x="0" y="180"/>
                    <a:pt x="17" y="116"/>
                  </a:cubicBezTo>
                  <a:cubicBezTo>
                    <a:pt x="34" y="52"/>
                    <a:pt x="104" y="0"/>
                    <a:pt x="173" y="0"/>
                  </a:cubicBezTo>
                  <a:cubicBezTo>
                    <a:pt x="242" y="0"/>
                    <a:pt x="284" y="52"/>
                    <a:pt x="266" y="116"/>
                  </a:cubicBezTo>
                  <a:close/>
                </a:path>
              </a:pathLst>
            </a:custGeom>
            <a:solidFill>
              <a:srgbClr val="878787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85" name="Group 13"/>
          <p:cNvGrpSpPr/>
          <p:nvPr/>
        </p:nvGrpSpPr>
        <p:grpSpPr>
          <a:xfrm>
            <a:off x="7872447" y="2521536"/>
            <a:ext cx="1380249" cy="1409945"/>
            <a:chOff x="6076950" y="2555876"/>
            <a:chExt cx="3076576" cy="3143249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86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7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8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89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0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1" name="Freeform 26"/>
            <p:cNvSpPr/>
            <p:nvPr/>
          </p:nvSpPr>
          <p:spPr bwMode="auto">
            <a:xfrm>
              <a:off x="6291263" y="3316288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2" name="Freeform 27"/>
            <p:cNvSpPr/>
            <p:nvPr/>
          </p:nvSpPr>
          <p:spPr bwMode="auto">
            <a:xfrm>
              <a:off x="6702425" y="2555876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3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Group 22"/>
          <p:cNvGrpSpPr/>
          <p:nvPr/>
        </p:nvGrpSpPr>
        <p:grpSpPr>
          <a:xfrm>
            <a:off x="7294278" y="3312077"/>
            <a:ext cx="1332276" cy="1360941"/>
            <a:chOff x="5920323" y="2302554"/>
            <a:chExt cx="2180669" cy="2227927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95" name="Freeform 21"/>
            <p:cNvSpPr/>
            <p:nvPr/>
          </p:nvSpPr>
          <p:spPr bwMode="auto">
            <a:xfrm>
              <a:off x="7879324" y="4300937"/>
              <a:ext cx="221668" cy="229544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6" name="Freeform 22"/>
            <p:cNvSpPr/>
            <p:nvPr/>
          </p:nvSpPr>
          <p:spPr bwMode="auto">
            <a:xfrm>
              <a:off x="7375227" y="3756332"/>
              <a:ext cx="554732" cy="640248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7" name="Freeform 23"/>
            <p:cNvSpPr/>
            <p:nvPr/>
          </p:nvSpPr>
          <p:spPr bwMode="auto">
            <a:xfrm>
              <a:off x="7363975" y="3746206"/>
              <a:ext cx="155280" cy="247548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8" name="Freeform 24"/>
            <p:cNvSpPr/>
            <p:nvPr/>
          </p:nvSpPr>
          <p:spPr bwMode="auto">
            <a:xfrm>
              <a:off x="5920323" y="2783021"/>
              <a:ext cx="534478" cy="459088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99" name="Freeform 25"/>
            <p:cNvSpPr/>
            <p:nvPr/>
          </p:nvSpPr>
          <p:spPr bwMode="auto">
            <a:xfrm>
              <a:off x="6315274" y="2361065"/>
              <a:ext cx="198038" cy="517599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Freeform 26"/>
            <p:cNvSpPr/>
            <p:nvPr/>
          </p:nvSpPr>
          <p:spPr bwMode="auto">
            <a:xfrm>
              <a:off x="6072227" y="2841532"/>
              <a:ext cx="569359" cy="690883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1" name="Freeform 27"/>
            <p:cNvSpPr/>
            <p:nvPr/>
          </p:nvSpPr>
          <p:spPr bwMode="auto">
            <a:xfrm>
              <a:off x="6363658" y="2302554"/>
              <a:ext cx="541229" cy="755020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2" name="Freeform 28"/>
            <p:cNvSpPr/>
            <p:nvPr/>
          </p:nvSpPr>
          <p:spPr bwMode="auto">
            <a:xfrm>
              <a:off x="6451425" y="2878664"/>
              <a:ext cx="1019446" cy="1046451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3" name="Group 31"/>
          <p:cNvGrpSpPr/>
          <p:nvPr/>
        </p:nvGrpSpPr>
        <p:grpSpPr>
          <a:xfrm>
            <a:off x="7935817" y="3212586"/>
            <a:ext cx="1426794" cy="1452797"/>
            <a:chOff x="6076950" y="2566001"/>
            <a:chExt cx="3076576" cy="3133124"/>
          </a:xfrm>
          <a:effectLst>
            <a:outerShdw blurRad="177800" dir="18900000" sy="23000" kx="-1200000" algn="bl" rotWithShape="0">
              <a:prstClr val="black">
                <a:alpha val="29000"/>
              </a:prstClr>
            </a:outerShdw>
          </a:effectLst>
        </p:grpSpPr>
        <p:sp>
          <p:nvSpPr>
            <p:cNvPr id="104" name="Freeform 21"/>
            <p:cNvSpPr/>
            <p:nvPr/>
          </p:nvSpPr>
          <p:spPr bwMode="auto">
            <a:xfrm>
              <a:off x="8840788" y="5375275"/>
              <a:ext cx="312738" cy="323850"/>
            </a:xfrm>
            <a:custGeom>
              <a:avLst/>
              <a:gdLst>
                <a:gd name="T0" fmla="*/ 68 w 83"/>
                <a:gd name="T1" fmla="*/ 68 h 86"/>
                <a:gd name="T2" fmla="*/ 34 w 83"/>
                <a:gd name="T3" fmla="*/ 30 h 86"/>
                <a:gd name="T4" fmla="*/ 16 w 83"/>
                <a:gd name="T5" fmla="*/ 10 h 86"/>
                <a:gd name="T6" fmla="*/ 6 w 83"/>
                <a:gd name="T7" fmla="*/ 0 h 86"/>
                <a:gd name="T8" fmla="*/ 3 w 83"/>
                <a:gd name="T9" fmla="*/ 5 h 86"/>
                <a:gd name="T10" fmla="*/ 0 w 83"/>
                <a:gd name="T11" fmla="*/ 11 h 86"/>
                <a:gd name="T12" fmla="*/ 9 w 83"/>
                <a:gd name="T13" fmla="*/ 21 h 86"/>
                <a:gd name="T14" fmla="*/ 29 w 83"/>
                <a:gd name="T15" fmla="*/ 39 h 86"/>
                <a:gd name="T16" fmla="*/ 66 w 83"/>
                <a:gd name="T17" fmla="*/ 72 h 86"/>
                <a:gd name="T18" fmla="*/ 83 w 83"/>
                <a:gd name="T19" fmla="*/ 86 h 86"/>
                <a:gd name="T20" fmla="*/ 83 w 83"/>
                <a:gd name="T21" fmla="*/ 85 h 86"/>
                <a:gd name="T22" fmla="*/ 68 w 83"/>
                <a:gd name="T23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86">
                  <a:moveTo>
                    <a:pt x="68" y="68"/>
                  </a:moveTo>
                  <a:cubicBezTo>
                    <a:pt x="59" y="57"/>
                    <a:pt x="46" y="44"/>
                    <a:pt x="34" y="30"/>
                  </a:cubicBezTo>
                  <a:cubicBezTo>
                    <a:pt x="28" y="23"/>
                    <a:pt x="22" y="16"/>
                    <a:pt x="16" y="10"/>
                  </a:cubicBezTo>
                  <a:cubicBezTo>
                    <a:pt x="13" y="6"/>
                    <a:pt x="9" y="3"/>
                    <a:pt x="6" y="0"/>
                  </a:cubicBezTo>
                  <a:cubicBezTo>
                    <a:pt x="5" y="2"/>
                    <a:pt x="4" y="4"/>
                    <a:pt x="3" y="5"/>
                  </a:cubicBezTo>
                  <a:cubicBezTo>
                    <a:pt x="2" y="7"/>
                    <a:pt x="1" y="9"/>
                    <a:pt x="0" y="11"/>
                  </a:cubicBezTo>
                  <a:cubicBezTo>
                    <a:pt x="3" y="14"/>
                    <a:pt x="6" y="18"/>
                    <a:pt x="9" y="21"/>
                  </a:cubicBezTo>
                  <a:cubicBezTo>
                    <a:pt x="15" y="27"/>
                    <a:pt x="22" y="33"/>
                    <a:pt x="29" y="39"/>
                  </a:cubicBezTo>
                  <a:cubicBezTo>
                    <a:pt x="42" y="51"/>
                    <a:pt x="56" y="63"/>
                    <a:pt x="66" y="72"/>
                  </a:cubicBezTo>
                  <a:cubicBezTo>
                    <a:pt x="76" y="81"/>
                    <a:pt x="83" y="86"/>
                    <a:pt x="83" y="86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85"/>
                    <a:pt x="77" y="78"/>
                    <a:pt x="68" y="68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5" name="Freeform 22"/>
            <p:cNvSpPr/>
            <p:nvPr/>
          </p:nvSpPr>
          <p:spPr bwMode="auto">
            <a:xfrm>
              <a:off x="8129588" y="4606925"/>
              <a:ext cx="782638" cy="903287"/>
            </a:xfrm>
            <a:custGeom>
              <a:avLst/>
              <a:gdLst>
                <a:gd name="T0" fmla="*/ 204 w 208"/>
                <a:gd name="T1" fmla="*/ 156 h 240"/>
                <a:gd name="T2" fmla="*/ 48 w 208"/>
                <a:gd name="T3" fmla="*/ 0 h 240"/>
                <a:gd name="T4" fmla="*/ 48 w 208"/>
                <a:gd name="T5" fmla="*/ 0 h 240"/>
                <a:gd name="T6" fmla="*/ 35 w 208"/>
                <a:gd name="T7" fmla="*/ 53 h 240"/>
                <a:gd name="T8" fmla="*/ 0 w 208"/>
                <a:gd name="T9" fmla="*/ 84 h 240"/>
                <a:gd name="T10" fmla="*/ 156 w 208"/>
                <a:gd name="T11" fmla="*/ 240 h 240"/>
                <a:gd name="T12" fmla="*/ 189 w 208"/>
                <a:gd name="T13" fmla="*/ 215 h 240"/>
                <a:gd name="T14" fmla="*/ 192 w 208"/>
                <a:gd name="T15" fmla="*/ 209 h 240"/>
                <a:gd name="T16" fmla="*/ 195 w 208"/>
                <a:gd name="T17" fmla="*/ 204 h 240"/>
                <a:gd name="T18" fmla="*/ 204 w 208"/>
                <a:gd name="T19" fmla="*/ 15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8" h="240">
                  <a:moveTo>
                    <a:pt x="204" y="156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6"/>
                    <a:pt x="48" y="30"/>
                    <a:pt x="35" y="53"/>
                  </a:cubicBezTo>
                  <a:cubicBezTo>
                    <a:pt x="22" y="75"/>
                    <a:pt x="7" y="89"/>
                    <a:pt x="0" y="84"/>
                  </a:cubicBezTo>
                  <a:cubicBezTo>
                    <a:pt x="156" y="240"/>
                    <a:pt x="156" y="240"/>
                    <a:pt x="156" y="240"/>
                  </a:cubicBezTo>
                  <a:cubicBezTo>
                    <a:pt x="156" y="240"/>
                    <a:pt x="173" y="237"/>
                    <a:pt x="189" y="215"/>
                  </a:cubicBezTo>
                  <a:cubicBezTo>
                    <a:pt x="190" y="213"/>
                    <a:pt x="191" y="211"/>
                    <a:pt x="192" y="209"/>
                  </a:cubicBezTo>
                  <a:cubicBezTo>
                    <a:pt x="193" y="208"/>
                    <a:pt x="194" y="206"/>
                    <a:pt x="195" y="204"/>
                  </a:cubicBezTo>
                  <a:cubicBezTo>
                    <a:pt x="208" y="179"/>
                    <a:pt x="204" y="156"/>
                    <a:pt x="204" y="156"/>
                  </a:cubicBez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6" name="Freeform 23"/>
            <p:cNvSpPr/>
            <p:nvPr/>
          </p:nvSpPr>
          <p:spPr bwMode="auto">
            <a:xfrm>
              <a:off x="8113713" y="4592638"/>
              <a:ext cx="219075" cy="349250"/>
            </a:xfrm>
            <a:custGeom>
              <a:avLst/>
              <a:gdLst>
                <a:gd name="T0" fmla="*/ 52 w 58"/>
                <a:gd name="T1" fmla="*/ 4 h 93"/>
                <a:gd name="T2" fmla="*/ 32 w 58"/>
                <a:gd name="T3" fmla="*/ 13 h 93"/>
                <a:gd name="T4" fmla="*/ 39 w 58"/>
                <a:gd name="T5" fmla="*/ 21 h 93"/>
                <a:gd name="T6" fmla="*/ 39 w 58"/>
                <a:gd name="T7" fmla="*/ 26 h 93"/>
                <a:gd name="T8" fmla="*/ 32 w 58"/>
                <a:gd name="T9" fmla="*/ 51 h 93"/>
                <a:gd name="T10" fmla="*/ 16 w 58"/>
                <a:gd name="T11" fmla="*/ 66 h 93"/>
                <a:gd name="T12" fmla="*/ 13 w 58"/>
                <a:gd name="T13" fmla="*/ 67 h 93"/>
                <a:gd name="T14" fmla="*/ 5 w 58"/>
                <a:gd name="T15" fmla="*/ 59 h 93"/>
                <a:gd name="T16" fmla="*/ 4 w 58"/>
                <a:gd name="T17" fmla="*/ 87 h 93"/>
                <a:gd name="T18" fmla="*/ 4 w 58"/>
                <a:gd name="T19" fmla="*/ 88 h 93"/>
                <a:gd name="T20" fmla="*/ 39 w 58"/>
                <a:gd name="T21" fmla="*/ 57 h 93"/>
                <a:gd name="T22" fmla="*/ 52 w 58"/>
                <a:gd name="T23" fmla="*/ 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93">
                  <a:moveTo>
                    <a:pt x="52" y="4"/>
                  </a:moveTo>
                  <a:cubicBezTo>
                    <a:pt x="48" y="0"/>
                    <a:pt x="40" y="4"/>
                    <a:pt x="32" y="13"/>
                  </a:cubicBezTo>
                  <a:cubicBezTo>
                    <a:pt x="37" y="18"/>
                    <a:pt x="39" y="21"/>
                    <a:pt x="39" y="21"/>
                  </a:cubicBezTo>
                  <a:cubicBezTo>
                    <a:pt x="39" y="21"/>
                    <a:pt x="40" y="23"/>
                    <a:pt x="39" y="26"/>
                  </a:cubicBezTo>
                  <a:cubicBezTo>
                    <a:pt x="39" y="31"/>
                    <a:pt x="38" y="40"/>
                    <a:pt x="32" y="51"/>
                  </a:cubicBezTo>
                  <a:cubicBezTo>
                    <a:pt x="25" y="61"/>
                    <a:pt x="20" y="65"/>
                    <a:pt x="16" y="66"/>
                  </a:cubicBezTo>
                  <a:cubicBezTo>
                    <a:pt x="14" y="67"/>
                    <a:pt x="13" y="67"/>
                    <a:pt x="13" y="67"/>
                  </a:cubicBezTo>
                  <a:cubicBezTo>
                    <a:pt x="13" y="67"/>
                    <a:pt x="10" y="64"/>
                    <a:pt x="5" y="59"/>
                  </a:cubicBezTo>
                  <a:cubicBezTo>
                    <a:pt x="1" y="72"/>
                    <a:pt x="0" y="83"/>
                    <a:pt x="4" y="87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11" y="93"/>
                    <a:pt x="26" y="79"/>
                    <a:pt x="39" y="57"/>
                  </a:cubicBezTo>
                  <a:cubicBezTo>
                    <a:pt x="52" y="34"/>
                    <a:pt x="58" y="10"/>
                    <a:pt x="52" y="4"/>
                  </a:cubicBez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7" name="Freeform 24"/>
            <p:cNvSpPr/>
            <p:nvPr/>
          </p:nvSpPr>
          <p:spPr bwMode="auto">
            <a:xfrm>
              <a:off x="6076950" y="3233738"/>
              <a:ext cx="754063" cy="647700"/>
            </a:xfrm>
            <a:custGeom>
              <a:avLst/>
              <a:gdLst>
                <a:gd name="T0" fmla="*/ 82 w 200"/>
                <a:gd name="T1" fmla="*/ 64 h 172"/>
                <a:gd name="T2" fmla="*/ 200 w 200"/>
                <a:gd name="T3" fmla="*/ 38 h 172"/>
                <a:gd name="T4" fmla="*/ 200 w 200"/>
                <a:gd name="T5" fmla="*/ 36 h 172"/>
                <a:gd name="T6" fmla="*/ 73 w 200"/>
                <a:gd name="T7" fmla="*/ 14 h 172"/>
                <a:gd name="T8" fmla="*/ 8 w 200"/>
                <a:gd name="T9" fmla="*/ 126 h 172"/>
                <a:gd name="T10" fmla="*/ 63 w 200"/>
                <a:gd name="T11" fmla="*/ 172 h 172"/>
                <a:gd name="T12" fmla="*/ 82 w 200"/>
                <a:gd name="T13" fmla="*/ 6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72">
                  <a:moveTo>
                    <a:pt x="82" y="64"/>
                  </a:moveTo>
                  <a:cubicBezTo>
                    <a:pt x="105" y="25"/>
                    <a:pt x="156" y="22"/>
                    <a:pt x="200" y="38"/>
                  </a:cubicBezTo>
                  <a:cubicBezTo>
                    <a:pt x="200" y="37"/>
                    <a:pt x="199" y="36"/>
                    <a:pt x="200" y="36"/>
                  </a:cubicBezTo>
                  <a:cubicBezTo>
                    <a:pt x="159" y="13"/>
                    <a:pt x="108" y="0"/>
                    <a:pt x="73" y="14"/>
                  </a:cubicBezTo>
                  <a:cubicBezTo>
                    <a:pt x="5" y="41"/>
                    <a:pt x="0" y="80"/>
                    <a:pt x="8" y="126"/>
                  </a:cubicBezTo>
                  <a:cubicBezTo>
                    <a:pt x="13" y="151"/>
                    <a:pt x="34" y="167"/>
                    <a:pt x="63" y="172"/>
                  </a:cubicBezTo>
                  <a:cubicBezTo>
                    <a:pt x="57" y="136"/>
                    <a:pt x="63" y="96"/>
                    <a:pt x="82" y="64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8" name="Freeform 25"/>
            <p:cNvSpPr/>
            <p:nvPr/>
          </p:nvSpPr>
          <p:spPr bwMode="auto">
            <a:xfrm>
              <a:off x="6634163" y="2638425"/>
              <a:ext cx="279400" cy="730250"/>
            </a:xfrm>
            <a:custGeom>
              <a:avLst/>
              <a:gdLst>
                <a:gd name="T0" fmla="*/ 40 w 74"/>
                <a:gd name="T1" fmla="*/ 38 h 194"/>
                <a:gd name="T2" fmla="*/ 74 w 74"/>
                <a:gd name="T3" fmla="*/ 0 h 194"/>
                <a:gd name="T4" fmla="*/ 1 w 74"/>
                <a:gd name="T5" fmla="*/ 100 h 194"/>
                <a:gd name="T6" fmla="*/ 52 w 74"/>
                <a:gd name="T7" fmla="*/ 194 h 194"/>
                <a:gd name="T8" fmla="*/ 52 w 74"/>
                <a:gd name="T9" fmla="*/ 194 h 194"/>
                <a:gd name="T10" fmla="*/ 40 w 74"/>
                <a:gd name="T11" fmla="*/ 3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194">
                  <a:moveTo>
                    <a:pt x="40" y="38"/>
                  </a:moveTo>
                  <a:cubicBezTo>
                    <a:pt x="50" y="21"/>
                    <a:pt x="62" y="9"/>
                    <a:pt x="74" y="0"/>
                  </a:cubicBezTo>
                  <a:cubicBezTo>
                    <a:pt x="32" y="10"/>
                    <a:pt x="0" y="31"/>
                    <a:pt x="1" y="100"/>
                  </a:cubicBezTo>
                  <a:cubicBezTo>
                    <a:pt x="1" y="132"/>
                    <a:pt x="23" y="166"/>
                    <a:pt x="52" y="194"/>
                  </a:cubicBezTo>
                  <a:cubicBezTo>
                    <a:pt x="52" y="194"/>
                    <a:pt x="52" y="194"/>
                    <a:pt x="52" y="194"/>
                  </a:cubicBezTo>
                  <a:cubicBezTo>
                    <a:pt x="29" y="143"/>
                    <a:pt x="18" y="77"/>
                    <a:pt x="40" y="38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Freeform 26"/>
            <p:cNvSpPr/>
            <p:nvPr/>
          </p:nvSpPr>
          <p:spPr bwMode="auto">
            <a:xfrm>
              <a:off x="6291263" y="3296039"/>
              <a:ext cx="803275" cy="974725"/>
            </a:xfrm>
            <a:custGeom>
              <a:avLst/>
              <a:gdLst>
                <a:gd name="T0" fmla="*/ 199 w 213"/>
                <a:gd name="T1" fmla="*/ 83 h 259"/>
                <a:gd name="T2" fmla="*/ 143 w 213"/>
                <a:gd name="T3" fmla="*/ 16 h 259"/>
                <a:gd name="T4" fmla="*/ 25 w 213"/>
                <a:gd name="T5" fmla="*/ 42 h 259"/>
                <a:gd name="T6" fmla="*/ 6 w 213"/>
                <a:gd name="T7" fmla="*/ 150 h 259"/>
                <a:gd name="T8" fmla="*/ 39 w 213"/>
                <a:gd name="T9" fmla="*/ 218 h 259"/>
                <a:gd name="T10" fmla="*/ 172 w 213"/>
                <a:gd name="T11" fmla="*/ 190 h 259"/>
                <a:gd name="T12" fmla="*/ 211 w 213"/>
                <a:gd name="T13" fmla="*/ 104 h 259"/>
                <a:gd name="T14" fmla="*/ 213 w 213"/>
                <a:gd name="T15" fmla="*/ 99 h 259"/>
                <a:gd name="T16" fmla="*/ 212 w 213"/>
                <a:gd name="T17" fmla="*/ 98 h 259"/>
                <a:gd name="T18" fmla="*/ 199 w 213"/>
                <a:gd name="T19" fmla="*/ 8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259">
                  <a:moveTo>
                    <a:pt x="199" y="83"/>
                  </a:moveTo>
                  <a:cubicBezTo>
                    <a:pt x="173" y="54"/>
                    <a:pt x="145" y="23"/>
                    <a:pt x="143" y="16"/>
                  </a:cubicBezTo>
                  <a:cubicBezTo>
                    <a:pt x="99" y="0"/>
                    <a:pt x="48" y="3"/>
                    <a:pt x="25" y="42"/>
                  </a:cubicBezTo>
                  <a:cubicBezTo>
                    <a:pt x="6" y="74"/>
                    <a:pt x="0" y="114"/>
                    <a:pt x="6" y="150"/>
                  </a:cubicBezTo>
                  <a:cubicBezTo>
                    <a:pt x="11" y="176"/>
                    <a:pt x="22" y="201"/>
                    <a:pt x="39" y="218"/>
                  </a:cubicBezTo>
                  <a:cubicBezTo>
                    <a:pt x="80" y="259"/>
                    <a:pt x="140" y="246"/>
                    <a:pt x="172" y="190"/>
                  </a:cubicBezTo>
                  <a:cubicBezTo>
                    <a:pt x="191" y="158"/>
                    <a:pt x="207" y="130"/>
                    <a:pt x="211" y="104"/>
                  </a:cubicBezTo>
                  <a:cubicBezTo>
                    <a:pt x="212" y="102"/>
                    <a:pt x="213" y="101"/>
                    <a:pt x="213" y="99"/>
                  </a:cubicBezTo>
                  <a:cubicBezTo>
                    <a:pt x="213" y="99"/>
                    <a:pt x="213" y="98"/>
                    <a:pt x="212" y="98"/>
                  </a:cubicBezTo>
                  <a:cubicBezTo>
                    <a:pt x="207" y="92"/>
                    <a:pt x="203" y="87"/>
                    <a:pt x="199" y="83"/>
                  </a:cubicBez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10" name="Freeform 27"/>
            <p:cNvSpPr/>
            <p:nvPr/>
          </p:nvSpPr>
          <p:spPr bwMode="auto">
            <a:xfrm>
              <a:off x="6692301" y="2566001"/>
              <a:ext cx="763588" cy="1065212"/>
            </a:xfrm>
            <a:custGeom>
              <a:avLst/>
              <a:gdLst>
                <a:gd name="T0" fmla="*/ 22 w 203"/>
                <a:gd name="T1" fmla="*/ 60 h 283"/>
                <a:gd name="T2" fmla="*/ 34 w 203"/>
                <a:gd name="T3" fmla="*/ 216 h 283"/>
                <a:gd name="T4" fmla="*/ 72 w 203"/>
                <a:gd name="T5" fmla="*/ 246 h 283"/>
                <a:gd name="T6" fmla="*/ 95 w 203"/>
                <a:gd name="T7" fmla="*/ 267 h 283"/>
                <a:gd name="T8" fmla="*/ 99 w 203"/>
                <a:gd name="T9" fmla="*/ 270 h 283"/>
                <a:gd name="T10" fmla="*/ 113 w 203"/>
                <a:gd name="T11" fmla="*/ 283 h 283"/>
                <a:gd name="T12" fmla="*/ 170 w 203"/>
                <a:gd name="T13" fmla="*/ 207 h 283"/>
                <a:gd name="T14" fmla="*/ 155 w 203"/>
                <a:gd name="T15" fmla="*/ 31 h 283"/>
                <a:gd name="T16" fmla="*/ 56 w 203"/>
                <a:gd name="T17" fmla="*/ 22 h 283"/>
                <a:gd name="T18" fmla="*/ 22 w 203"/>
                <a:gd name="T19" fmla="*/ 6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3" h="283">
                  <a:moveTo>
                    <a:pt x="22" y="60"/>
                  </a:moveTo>
                  <a:cubicBezTo>
                    <a:pt x="0" y="99"/>
                    <a:pt x="11" y="165"/>
                    <a:pt x="34" y="216"/>
                  </a:cubicBezTo>
                  <a:cubicBezTo>
                    <a:pt x="37" y="216"/>
                    <a:pt x="55" y="231"/>
                    <a:pt x="72" y="246"/>
                  </a:cubicBezTo>
                  <a:cubicBezTo>
                    <a:pt x="79" y="252"/>
                    <a:pt x="87" y="259"/>
                    <a:pt x="95" y="267"/>
                  </a:cubicBezTo>
                  <a:cubicBezTo>
                    <a:pt x="97" y="268"/>
                    <a:pt x="98" y="269"/>
                    <a:pt x="99" y="270"/>
                  </a:cubicBezTo>
                  <a:cubicBezTo>
                    <a:pt x="103" y="274"/>
                    <a:pt x="108" y="278"/>
                    <a:pt x="113" y="283"/>
                  </a:cubicBezTo>
                  <a:cubicBezTo>
                    <a:pt x="133" y="272"/>
                    <a:pt x="150" y="241"/>
                    <a:pt x="170" y="207"/>
                  </a:cubicBezTo>
                  <a:cubicBezTo>
                    <a:pt x="203" y="151"/>
                    <a:pt x="196" y="72"/>
                    <a:pt x="155" y="31"/>
                  </a:cubicBezTo>
                  <a:cubicBezTo>
                    <a:pt x="126" y="2"/>
                    <a:pt x="88" y="0"/>
                    <a:pt x="56" y="22"/>
                  </a:cubicBezTo>
                  <a:cubicBezTo>
                    <a:pt x="44" y="31"/>
                    <a:pt x="32" y="43"/>
                    <a:pt x="22" y="60"/>
                  </a:cubicBezTo>
                  <a:close/>
                </a:path>
              </a:pathLst>
            </a:custGeom>
            <a:solidFill>
              <a:srgbClr val="BC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  <p:sp>
          <p:nvSpPr>
            <p:cNvPr id="111" name="Freeform 28"/>
            <p:cNvSpPr/>
            <p:nvPr/>
          </p:nvSpPr>
          <p:spPr bwMode="auto">
            <a:xfrm>
              <a:off x="6826250" y="3368675"/>
              <a:ext cx="1438275" cy="1476375"/>
            </a:xfrm>
            <a:custGeom>
              <a:avLst/>
              <a:gdLst>
                <a:gd name="T0" fmla="*/ 381 w 382"/>
                <a:gd name="T1" fmla="*/ 346 h 392"/>
                <a:gd name="T2" fmla="*/ 374 w 382"/>
                <a:gd name="T3" fmla="*/ 338 h 392"/>
                <a:gd name="T4" fmla="*/ 80 w 382"/>
                <a:gd name="T5" fmla="*/ 67 h 392"/>
                <a:gd name="T6" fmla="*/ 66 w 382"/>
                <a:gd name="T7" fmla="*/ 54 h 392"/>
                <a:gd name="T8" fmla="*/ 62 w 382"/>
                <a:gd name="T9" fmla="*/ 51 h 392"/>
                <a:gd name="T10" fmla="*/ 39 w 382"/>
                <a:gd name="T11" fmla="*/ 30 h 392"/>
                <a:gd name="T12" fmla="*/ 1 w 382"/>
                <a:gd name="T13" fmla="*/ 0 h 392"/>
                <a:gd name="T14" fmla="*/ 1 w 382"/>
                <a:gd name="T15" fmla="*/ 0 h 392"/>
                <a:gd name="T16" fmla="*/ 1 w 382"/>
                <a:gd name="T17" fmla="*/ 0 h 392"/>
                <a:gd name="T18" fmla="*/ 1 w 382"/>
                <a:gd name="T19" fmla="*/ 0 h 392"/>
                <a:gd name="T20" fmla="*/ 1 w 382"/>
                <a:gd name="T21" fmla="*/ 2 h 392"/>
                <a:gd name="T22" fmla="*/ 57 w 382"/>
                <a:gd name="T23" fmla="*/ 69 h 392"/>
                <a:gd name="T24" fmla="*/ 70 w 382"/>
                <a:gd name="T25" fmla="*/ 84 h 392"/>
                <a:gd name="T26" fmla="*/ 71 w 382"/>
                <a:gd name="T27" fmla="*/ 85 h 392"/>
                <a:gd name="T28" fmla="*/ 347 w 382"/>
                <a:gd name="T29" fmla="*/ 384 h 392"/>
                <a:gd name="T30" fmla="*/ 355 w 382"/>
                <a:gd name="T31" fmla="*/ 392 h 392"/>
                <a:gd name="T32" fmla="*/ 358 w 382"/>
                <a:gd name="T33" fmla="*/ 391 h 392"/>
                <a:gd name="T34" fmla="*/ 374 w 382"/>
                <a:gd name="T35" fmla="*/ 376 h 392"/>
                <a:gd name="T36" fmla="*/ 381 w 382"/>
                <a:gd name="T37" fmla="*/ 351 h 392"/>
                <a:gd name="T38" fmla="*/ 381 w 382"/>
                <a:gd name="T39" fmla="*/ 34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2" h="392">
                  <a:moveTo>
                    <a:pt x="381" y="346"/>
                  </a:moveTo>
                  <a:cubicBezTo>
                    <a:pt x="381" y="346"/>
                    <a:pt x="379" y="343"/>
                    <a:pt x="374" y="338"/>
                  </a:cubicBezTo>
                  <a:cubicBezTo>
                    <a:pt x="337" y="304"/>
                    <a:pt x="177" y="154"/>
                    <a:pt x="80" y="67"/>
                  </a:cubicBezTo>
                  <a:cubicBezTo>
                    <a:pt x="75" y="62"/>
                    <a:pt x="70" y="58"/>
                    <a:pt x="66" y="54"/>
                  </a:cubicBezTo>
                  <a:cubicBezTo>
                    <a:pt x="65" y="53"/>
                    <a:pt x="64" y="52"/>
                    <a:pt x="62" y="51"/>
                  </a:cubicBezTo>
                  <a:cubicBezTo>
                    <a:pt x="54" y="43"/>
                    <a:pt x="46" y="36"/>
                    <a:pt x="39" y="30"/>
                  </a:cubicBezTo>
                  <a:cubicBezTo>
                    <a:pt x="22" y="15"/>
                    <a:pt x="4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3" y="9"/>
                    <a:pt x="31" y="40"/>
                    <a:pt x="57" y="69"/>
                  </a:cubicBezTo>
                  <a:cubicBezTo>
                    <a:pt x="61" y="73"/>
                    <a:pt x="65" y="78"/>
                    <a:pt x="70" y="84"/>
                  </a:cubicBezTo>
                  <a:cubicBezTo>
                    <a:pt x="71" y="84"/>
                    <a:pt x="71" y="85"/>
                    <a:pt x="71" y="85"/>
                  </a:cubicBezTo>
                  <a:cubicBezTo>
                    <a:pt x="162" y="186"/>
                    <a:pt x="312" y="347"/>
                    <a:pt x="347" y="384"/>
                  </a:cubicBezTo>
                  <a:cubicBezTo>
                    <a:pt x="352" y="389"/>
                    <a:pt x="355" y="392"/>
                    <a:pt x="355" y="392"/>
                  </a:cubicBezTo>
                  <a:cubicBezTo>
                    <a:pt x="355" y="392"/>
                    <a:pt x="356" y="392"/>
                    <a:pt x="358" y="391"/>
                  </a:cubicBezTo>
                  <a:cubicBezTo>
                    <a:pt x="362" y="390"/>
                    <a:pt x="367" y="386"/>
                    <a:pt x="374" y="376"/>
                  </a:cubicBezTo>
                  <a:cubicBezTo>
                    <a:pt x="380" y="365"/>
                    <a:pt x="381" y="356"/>
                    <a:pt x="381" y="351"/>
                  </a:cubicBezTo>
                  <a:cubicBezTo>
                    <a:pt x="382" y="348"/>
                    <a:pt x="381" y="346"/>
                    <a:pt x="381" y="346"/>
                  </a:cubicBezTo>
                  <a:close/>
                </a:path>
              </a:pathLst>
            </a:custGeom>
            <a:solidFill>
              <a:srgbClr val="820000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id-ID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8451" name="矩形 58"/>
          <p:cNvSpPr>
            <a:spLocks noChangeArrowheads="1"/>
          </p:cNvSpPr>
          <p:nvPr/>
        </p:nvSpPr>
        <p:spPr bwMode="auto">
          <a:xfrm>
            <a:off x="2187575" y="5599392"/>
            <a:ext cx="781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b="1">
                <a:latin typeface="微软雅黑" pitchFamily="34" charset="-122"/>
                <a:ea typeface="微软雅黑" pitchFamily="34" charset="-122"/>
                <a:cs typeface="宋体" charset="-122"/>
              </a:rPr>
              <a:t>存放</a:t>
            </a:r>
            <a:r>
              <a:rPr lang="zh-CN" altLang="en-US" b="1">
                <a:latin typeface="微软雅黑" pitchFamily="34" charset="-122"/>
                <a:ea typeface="微软雅黑" pitchFamily="34" charset="-122"/>
                <a:cs typeface="宋体" charset="-122"/>
              </a:rPr>
              <a:t>路径： 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宋体" charset="-122"/>
              </a:rPr>
              <a:t>src/main/resource</a:t>
            </a:r>
            <a:r>
              <a:rPr lang="zh-CN" altLang="zh-CN">
                <a:latin typeface="微软雅黑" pitchFamily="34" charset="-122"/>
                <a:ea typeface="微软雅黑" pitchFamily="34" charset="-122"/>
                <a:cs typeface="宋体" charset="-122"/>
              </a:rPr>
              <a:t>目录或者类路径的</a:t>
            </a:r>
            <a:r>
              <a:rPr lang="en-US" altLang="zh-CN">
                <a:latin typeface="微软雅黑" pitchFamily="34" charset="-122"/>
                <a:ea typeface="微软雅黑" pitchFamily="34" charset="-122"/>
                <a:cs typeface="宋体" charset="-122"/>
              </a:rPr>
              <a:t>/config</a:t>
            </a:r>
            <a:endParaRPr lang="zh-CN" altLang="en-US"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272037" y="2934608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6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3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2"/>
          <p:cNvSpPr>
            <a:spLocks noChangeArrowheads="1"/>
          </p:cNvSpPr>
          <p:nvPr/>
        </p:nvSpPr>
        <p:spPr bwMode="auto">
          <a:xfrm>
            <a:off x="2400300" y="2991424"/>
            <a:ext cx="7754938" cy="28432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9459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3" name="矩形 6"/>
          <p:cNvGrpSpPr>
            <a:grpSpLocks/>
          </p:cNvGrpSpPr>
          <p:nvPr/>
        </p:nvGrpSpPr>
        <p:grpSpPr bwMode="auto">
          <a:xfrm>
            <a:off x="1524000" y="1227711"/>
            <a:ext cx="9144000" cy="812800"/>
            <a:chOff x="0" y="600"/>
            <a:chExt cx="5760" cy="512"/>
          </a:xfrm>
        </p:grpSpPr>
        <p:pic>
          <p:nvPicPr>
            <p:cNvPr id="19470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1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19464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45174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5" y="1418212"/>
            <a:ext cx="55626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Application.properties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66" name="矩形 1"/>
          <p:cNvSpPr>
            <a:spLocks noChangeArrowheads="1"/>
          </p:cNvSpPr>
          <p:nvPr/>
        </p:nvSpPr>
        <p:spPr bwMode="auto">
          <a:xfrm>
            <a:off x="2195513" y="6071175"/>
            <a:ext cx="8164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1200">
                <a:latin typeface="Times New Roman" pitchFamily="18" charset="0"/>
              </a:rPr>
              <a:t>更多配置属性，详见官网</a:t>
            </a:r>
            <a:r>
              <a:rPr lang="en-US" altLang="zh-CN" sz="1200">
                <a:latin typeface="Times New Roman" pitchFamily="18" charset="0"/>
              </a:rPr>
              <a:t>https://docs.spring.io/spring-boot/docs/current/reference/html/common-application-properties.html</a:t>
            </a:r>
            <a:endParaRPr lang="zh-CN" altLang="en-US" sz="1200"/>
          </a:p>
        </p:txBody>
      </p:sp>
      <p:sp>
        <p:nvSpPr>
          <p:cNvPr id="19467" name="矩形 2"/>
          <p:cNvSpPr>
            <a:spLocks noChangeArrowheads="1"/>
          </p:cNvSpPr>
          <p:nvPr/>
        </p:nvSpPr>
        <p:spPr bwMode="auto">
          <a:xfrm>
            <a:off x="2400300" y="3135886"/>
            <a:ext cx="7754938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server.address=80</a:t>
            </a:r>
            <a:endParaRPr lang="zh-CN" altLang="zh-CN" b="1"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server.port=8443</a:t>
            </a:r>
            <a:endParaRPr lang="zh-CN" altLang="zh-CN" b="1"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spring.datasource.driver-class-name=com.mysql.jdbc.Driver</a:t>
            </a:r>
            <a:endParaRPr lang="zh-CN" altLang="zh-CN" b="1"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spring.config.additional-location= </a:t>
            </a:r>
            <a:endParaRPr lang="zh-CN" altLang="zh-CN" b="1"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spring.config.location= </a:t>
            </a:r>
            <a:endParaRPr lang="zh-CN" altLang="zh-CN" b="1"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b="1">
                <a:latin typeface="Times" pitchFamily="2" charset="0"/>
                <a:ea typeface="微软雅黑" pitchFamily="34" charset="-122"/>
                <a:cs typeface="Times New Roman" pitchFamily="18" charset="0"/>
              </a:rPr>
              <a:t>spring.config.name=application</a:t>
            </a:r>
            <a:endParaRPr lang="zh-CN" altLang="zh-CN" b="1">
              <a:latin typeface="Times" pitchFamily="2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AutoShape 112"/>
          <p:cNvSpPr/>
          <p:nvPr/>
        </p:nvSpPr>
        <p:spPr bwMode="auto">
          <a:xfrm>
            <a:off x="2460626" y="2429450"/>
            <a:ext cx="447675" cy="44608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9469" name="矩形 19"/>
          <p:cNvSpPr>
            <a:spLocks noChangeArrowheads="1"/>
          </p:cNvSpPr>
          <p:nvPr/>
        </p:nvSpPr>
        <p:spPr bwMode="auto">
          <a:xfrm>
            <a:off x="3078164" y="2378650"/>
            <a:ext cx="389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自定义属性设置的示例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486" name="矩形 6"/>
          <p:cNvGrpSpPr>
            <a:grpSpLocks/>
          </p:cNvGrpSpPr>
          <p:nvPr/>
        </p:nvGrpSpPr>
        <p:grpSpPr bwMode="auto">
          <a:xfrm>
            <a:off x="1524000" y="1325363"/>
            <a:ext cx="9144000" cy="812800"/>
            <a:chOff x="0" y="600"/>
            <a:chExt cx="5760" cy="512"/>
          </a:xfrm>
        </p:grpSpPr>
        <p:pic>
          <p:nvPicPr>
            <p:cNvPr id="20492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3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0487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342826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515864"/>
            <a:ext cx="4664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Application.yaml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9" name="矩形 2"/>
          <p:cNvSpPr>
            <a:spLocks noChangeArrowheads="1"/>
          </p:cNvSpPr>
          <p:nvPr/>
        </p:nvSpPr>
        <p:spPr bwMode="auto">
          <a:xfrm>
            <a:off x="2020889" y="3293864"/>
            <a:ext cx="815022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YAML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文件格式是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Spring Boot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支持的一种</a:t>
            </a:r>
            <a:r>
              <a:rPr lang="en-US" altLang="zh-CN" sz="2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sz="2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超集文件格式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相较于传统的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Properties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配置文件，</a:t>
            </a:r>
            <a:r>
              <a:rPr lang="en-US" altLang="zh-CN" sz="2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YAML</a:t>
            </a:r>
            <a:r>
              <a:rPr lang="zh-CN" altLang="zh-CN" sz="2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文件以数据为核心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，是一种更为直观且容易被电脑识别的数据序列化格式。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application.yaml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文件的</a:t>
            </a:r>
            <a:r>
              <a:rPr lang="zh-CN" altLang="zh-CN" sz="2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application.properties</a:t>
            </a:r>
            <a:r>
              <a:rPr lang="zh-CN" altLang="zh-CN" sz="200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一样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0" name="矩形 3"/>
          <p:cNvSpPr>
            <a:spLocks noChangeArrowheads="1"/>
          </p:cNvSpPr>
          <p:nvPr/>
        </p:nvSpPr>
        <p:spPr bwMode="auto">
          <a:xfrm>
            <a:off x="2760663" y="2604889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概念：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268306" y="2645933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0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"/>
          <p:cNvSpPr>
            <a:spLocks noChangeArrowheads="1"/>
          </p:cNvSpPr>
          <p:nvPr/>
        </p:nvSpPr>
        <p:spPr bwMode="auto">
          <a:xfrm>
            <a:off x="2460625" y="3162163"/>
            <a:ext cx="7177088" cy="812800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2460625" y="4770301"/>
            <a:ext cx="7170738" cy="1408113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21508" name="标题 1"/>
          <p:cNvSpPr>
            <a:spLocks noChangeArrowheads="1"/>
          </p:cNvSpPr>
          <p:nvPr/>
        </p:nvSpPr>
        <p:spPr bwMode="auto">
          <a:xfrm>
            <a:off x="1800226" y="200026"/>
            <a:ext cx="58848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              </a:t>
            </a:r>
            <a:r>
              <a:rPr lang="en-US" altLang="zh-CN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2.1 </a:t>
            </a:r>
            <a:r>
              <a:rPr lang="zh-CN" altLang="en-US" sz="2400" b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全局配置文件</a:t>
            </a: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512" name="矩形 6"/>
          <p:cNvGrpSpPr>
            <a:grpSpLocks/>
          </p:cNvGrpSpPr>
          <p:nvPr/>
        </p:nvGrpSpPr>
        <p:grpSpPr bwMode="auto">
          <a:xfrm>
            <a:off x="1524000" y="1280975"/>
            <a:ext cx="9144000" cy="812800"/>
            <a:chOff x="0" y="600"/>
            <a:chExt cx="5760" cy="512"/>
          </a:xfrm>
        </p:grpSpPr>
        <p:pic>
          <p:nvPicPr>
            <p:cNvPr id="21521" name="矩形 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"/>
              <a:ext cx="576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2" name="Text Box 5"/>
            <p:cNvSpPr txBox="1">
              <a:spLocks noChangeArrowheads="1"/>
            </p:cNvSpPr>
            <p:nvPr/>
          </p:nvSpPr>
          <p:spPr bwMode="auto">
            <a:xfrm>
              <a:off x="0" y="611"/>
              <a:ext cx="576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</p:grpSp>
      <p:pic>
        <p:nvPicPr>
          <p:cNvPr id="21513" name="Picture 2" descr="C:\Documents and Settings\Administrator\桌面\小人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6" y="1298438"/>
            <a:ext cx="13239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279776" y="1471476"/>
            <a:ext cx="46640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200" dirty="0" err="1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Application.yaml</a:t>
            </a:r>
            <a:r>
              <a: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配置文件</a:t>
            </a:r>
            <a:endParaRPr lang="en-US" altLang="zh-CN" sz="2400" b="1" spc="20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15" name="文本框 1"/>
          <p:cNvSpPr txBox="1">
            <a:spLocks noChangeArrowheads="1"/>
          </p:cNvSpPr>
          <p:nvPr/>
        </p:nvSpPr>
        <p:spPr bwMode="auto">
          <a:xfrm>
            <a:off x="2790826" y="3263764"/>
            <a:ext cx="4652963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key:</a:t>
            </a:r>
            <a:r>
              <a:rPr lang="zh-CN" altLang="zh-CN" sz="2000" b="1">
                <a:latin typeface="微软雅黑" pitchFamily="34" charset="-122"/>
                <a:ea typeface="微软雅黑" pitchFamily="34" charset="-122"/>
              </a:rPr>
              <a:t>（空格）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value</a:t>
            </a:r>
            <a:endParaRPr lang="zh-CN" altLang="en-US" sz="2000" b="1"/>
          </a:p>
        </p:txBody>
      </p:sp>
      <p:sp>
        <p:nvSpPr>
          <p:cNvPr id="21516" name="矩形 1"/>
          <p:cNvSpPr>
            <a:spLocks noChangeArrowheads="1"/>
          </p:cNvSpPr>
          <p:nvPr/>
        </p:nvSpPr>
        <p:spPr bwMode="auto">
          <a:xfrm>
            <a:off x="2576513" y="4860789"/>
            <a:ext cx="6291262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server: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port: 8081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path: /hello</a:t>
            </a:r>
            <a:endParaRPr lang="zh-CN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112"/>
          <p:cNvSpPr/>
          <p:nvPr/>
        </p:nvSpPr>
        <p:spPr bwMode="auto">
          <a:xfrm>
            <a:off x="2549526" y="4182925"/>
            <a:ext cx="447675" cy="44608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21518" name="矩形 19"/>
          <p:cNvSpPr>
            <a:spLocks noChangeArrowheads="1"/>
          </p:cNvSpPr>
          <p:nvPr/>
        </p:nvSpPr>
        <p:spPr bwMode="auto">
          <a:xfrm>
            <a:off x="3078164" y="2431914"/>
            <a:ext cx="16208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21519" name="矩形 14"/>
          <p:cNvSpPr>
            <a:spLocks noChangeArrowheads="1"/>
          </p:cNvSpPr>
          <p:nvPr/>
        </p:nvSpPr>
        <p:spPr bwMode="auto">
          <a:xfrm>
            <a:off x="3106738" y="4138476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示例代码：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557464" y="2475365"/>
            <a:ext cx="306839" cy="447282"/>
            <a:chOff x="2528974" y="2863357"/>
            <a:chExt cx="246811" cy="359779"/>
          </a:xfrm>
          <a:solidFill>
            <a:srgbClr val="0070C0"/>
          </a:solidFill>
        </p:grpSpPr>
        <p:sp>
          <p:nvSpPr>
            <p:cNvPr id="21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4章 矢量工具与文字工具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目录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2213</Words>
  <Application>Microsoft Office PowerPoint</Application>
  <PresentationFormat>宽屏</PresentationFormat>
  <Paragraphs>329</Paragraphs>
  <Slides>43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Gill Sans</vt:lpstr>
      <vt:lpstr>等线</vt:lpstr>
      <vt:lpstr>方正细倩简体</vt:lpstr>
      <vt:lpstr>黑体</vt:lpstr>
      <vt:lpstr>微软雅黑</vt:lpstr>
      <vt:lpstr>微软雅黑</vt:lpstr>
      <vt:lpstr>Arial</vt:lpstr>
      <vt:lpstr>Cambria Math</vt:lpstr>
      <vt:lpstr>Times</vt:lpstr>
      <vt:lpstr>Times New Roman</vt:lpstr>
      <vt:lpstr>Wingdings</vt:lpstr>
      <vt:lpstr>Office 主题​​</vt:lpstr>
      <vt:lpstr>图表</vt:lpstr>
      <vt:lpstr>      Java高级程序设计</vt:lpstr>
      <vt:lpstr>第2章 SpringBoot核心配置与注解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上机实践</vt:lpstr>
      <vt:lpstr>本讲结束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xjm</cp:lastModifiedBy>
  <cp:revision>387</cp:revision>
  <dcterms:created xsi:type="dcterms:W3CDTF">2016-08-25T05:35:30Z</dcterms:created>
  <dcterms:modified xsi:type="dcterms:W3CDTF">2021-09-13T09:26:34Z</dcterms:modified>
</cp:coreProperties>
</file>