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31"/>
  </p:notesMasterIdLst>
  <p:sldIdLst>
    <p:sldId id="268" r:id="rId3"/>
    <p:sldId id="292" r:id="rId4"/>
    <p:sldId id="308" r:id="rId5"/>
    <p:sldId id="302" r:id="rId6"/>
    <p:sldId id="316" r:id="rId7"/>
    <p:sldId id="309" r:id="rId8"/>
    <p:sldId id="312" r:id="rId9"/>
    <p:sldId id="313" r:id="rId10"/>
    <p:sldId id="315" r:id="rId11"/>
    <p:sldId id="341" r:id="rId12"/>
    <p:sldId id="344" r:id="rId13"/>
    <p:sldId id="392" r:id="rId14"/>
    <p:sldId id="395" r:id="rId15"/>
    <p:sldId id="394" r:id="rId16"/>
    <p:sldId id="393" r:id="rId17"/>
    <p:sldId id="396" r:id="rId18"/>
    <p:sldId id="342" r:id="rId19"/>
    <p:sldId id="352" r:id="rId20"/>
    <p:sldId id="273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1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0">
          <p15:clr>
            <a:srgbClr val="A4A3A4"/>
          </p15:clr>
        </p15:guide>
        <p15:guide id="2" pos="37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0" autoAdjust="0"/>
    <p:restoredTop sz="81692" autoAdjust="0"/>
  </p:normalViewPr>
  <p:slideViewPr>
    <p:cSldViewPr snapToGrid="0" showGuides="1">
      <p:cViewPr varScale="1">
        <p:scale>
          <a:sx n="94" d="100"/>
          <a:sy n="94" d="100"/>
        </p:scale>
        <p:origin x="1410" y="90"/>
      </p:cViewPr>
      <p:guideLst>
        <p:guide orient="horz" pos="2000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例如：你没有手动配置任何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连接</a:t>
            </a:r>
            <a:r>
              <a:rPr lang="en-US" altLang="zh-CN" sz="1200" dirty="0"/>
              <a:t>bean</a:t>
            </a:r>
            <a:r>
              <a:rPr lang="zh-CN" altLang="en-US" sz="1200" dirty="0"/>
              <a:t>，则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会自动配置一个内存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1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9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08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例如：你没有手动配置任何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连接</a:t>
            </a:r>
            <a:r>
              <a:rPr lang="en-US" altLang="zh-CN" sz="1200" dirty="0"/>
              <a:t>bean</a:t>
            </a:r>
            <a:r>
              <a:rPr lang="zh-CN" altLang="en-US" sz="1200" dirty="0"/>
              <a:t>，则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会自动配置一个内存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例如：你没有手动配置任何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连接</a:t>
            </a:r>
            <a:r>
              <a:rPr lang="en-US" altLang="zh-CN" sz="1200" dirty="0"/>
              <a:t>bean</a:t>
            </a:r>
            <a:r>
              <a:rPr lang="zh-CN" altLang="en-US" sz="1200" dirty="0"/>
              <a:t>，则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会自动配置一个内存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例如：你没有手动配置任何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连接</a:t>
            </a:r>
            <a:r>
              <a:rPr lang="en-US" altLang="zh-CN" sz="1200" dirty="0"/>
              <a:t>bean</a:t>
            </a:r>
            <a:r>
              <a:rPr lang="zh-CN" altLang="en-US" sz="1200" dirty="0"/>
              <a:t>，则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会自动配置一个内存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例如：你没有手动配置任何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连接</a:t>
            </a:r>
            <a:r>
              <a:rPr lang="en-US" altLang="zh-CN" sz="1200" dirty="0"/>
              <a:t>bean</a:t>
            </a:r>
            <a:r>
              <a:rPr lang="zh-CN" altLang="en-US" sz="1200" dirty="0"/>
              <a:t>，则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会自动配置一个内存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例如：你没有手动配置任何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连接</a:t>
            </a:r>
            <a:r>
              <a:rPr lang="en-US" altLang="zh-CN" sz="1200" dirty="0"/>
              <a:t>bean</a:t>
            </a:r>
            <a:r>
              <a:rPr lang="zh-CN" altLang="en-US" sz="1200" dirty="0"/>
              <a:t>，则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会自动配置一个内存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例如：你没有手动配置任何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连接</a:t>
            </a:r>
            <a:r>
              <a:rPr lang="en-US" altLang="zh-CN" sz="1200" dirty="0"/>
              <a:t>bean</a:t>
            </a:r>
            <a:r>
              <a:rPr lang="zh-CN" altLang="en-US" sz="1200" dirty="0"/>
              <a:t>，则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会自动配置一个内存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例如：你没有手动配置任何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连接</a:t>
            </a:r>
            <a:r>
              <a:rPr lang="en-US" altLang="zh-CN" sz="1200" dirty="0"/>
              <a:t>bean</a:t>
            </a:r>
            <a:r>
              <a:rPr lang="zh-CN" altLang="en-US" sz="1200" dirty="0"/>
              <a:t>，则</a:t>
            </a:r>
            <a:r>
              <a:rPr lang="en-US" altLang="zh-CN" sz="1200" dirty="0"/>
              <a:t>Spring Boot</a:t>
            </a:r>
            <a:r>
              <a:rPr lang="zh-CN" altLang="en-US" sz="1200" dirty="0"/>
              <a:t>会自动配置一个内存</a:t>
            </a:r>
            <a:r>
              <a:rPr lang="en-US" altLang="zh-CN" sz="1200" dirty="0" err="1"/>
              <a:t>db</a:t>
            </a:r>
            <a:r>
              <a:rPr lang="zh-CN" altLang="en-US" sz="12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2" y="2874863"/>
            <a:ext cx="5377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815" y="984885"/>
            <a:ext cx="303339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创建如下的文件夹和文件</a:t>
            </a:r>
          </a:p>
          <a:p>
            <a:r>
              <a:rPr lang="en-US" altLang="zh-CN" dirty="0"/>
              <a:t>controller</a:t>
            </a:r>
          </a:p>
          <a:p>
            <a:r>
              <a:rPr lang="en-US" altLang="zh-CN" dirty="0"/>
              <a:t>service</a:t>
            </a:r>
          </a:p>
          <a:p>
            <a:r>
              <a:rPr lang="en-US" altLang="zh-CN" dirty="0"/>
              <a:t>domain/pojo/bean/entity</a:t>
            </a:r>
          </a:p>
          <a:p>
            <a:r>
              <a:rPr lang="en-US" altLang="zh-CN" dirty="0"/>
              <a:t>mapper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2603500"/>
            <a:ext cx="2289175" cy="3454400"/>
          </a:xfrm>
          <a:prstGeom prst="rect">
            <a:avLst/>
          </a:prstGeom>
        </p:spPr>
      </p:pic>
      <p:pic>
        <p:nvPicPr>
          <p:cNvPr id="28" name="图片 27" descr="LCNC`@6`}PMTC1LH_D`TCQ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630" y="3850005"/>
            <a:ext cx="9122410" cy="25527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80" y="327660"/>
            <a:ext cx="4845685" cy="3618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09A6B4-D324-45BB-973E-F25451F5D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77791"/>
              </p:ext>
            </p:extLst>
          </p:nvPr>
        </p:nvGraphicFramePr>
        <p:xfrm>
          <a:off x="252193" y="1479618"/>
          <a:ext cx="6097740" cy="4431499"/>
        </p:xfrm>
        <a:graphic>
          <a:graphicData uri="http://schemas.openxmlformats.org/drawingml/2006/table">
            <a:tbl>
              <a:tblPr/>
              <a:tblGrid>
                <a:gridCol w="1248935">
                  <a:extLst>
                    <a:ext uri="{9D8B030D-6E8A-4147-A177-3AD203B41FA5}">
                      <a16:colId xmlns:a16="http://schemas.microsoft.com/office/drawing/2014/main" val="2953378672"/>
                    </a:ext>
                  </a:extLst>
                </a:gridCol>
                <a:gridCol w="2938670">
                  <a:extLst>
                    <a:ext uri="{9D8B030D-6E8A-4147-A177-3AD203B41FA5}">
                      <a16:colId xmlns:a16="http://schemas.microsoft.com/office/drawing/2014/main" val="3486910014"/>
                    </a:ext>
                  </a:extLst>
                </a:gridCol>
                <a:gridCol w="734667">
                  <a:extLst>
                    <a:ext uri="{9D8B030D-6E8A-4147-A177-3AD203B41FA5}">
                      <a16:colId xmlns:a16="http://schemas.microsoft.com/office/drawing/2014/main" val="1766536529"/>
                    </a:ext>
                  </a:extLst>
                </a:gridCol>
                <a:gridCol w="1175468">
                  <a:extLst>
                    <a:ext uri="{9D8B030D-6E8A-4147-A177-3AD203B41FA5}">
                      <a16:colId xmlns:a16="http://schemas.microsoft.com/office/drawing/2014/main" val="3164765128"/>
                    </a:ext>
                  </a:extLst>
                </a:gridCol>
              </a:tblGrid>
              <a:tr h="2281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参数名称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参数说明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缺省值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最低版本要求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54488"/>
                  </a:ext>
                </a:extLst>
              </a:tr>
              <a:tr h="228160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user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数据库用户名（用于连接数据库）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所有版本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696969"/>
                  </a:ext>
                </a:extLst>
              </a:tr>
              <a:tr h="228160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password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用户密码（用于连接数据库）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所有版本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11644"/>
                  </a:ext>
                </a:extLst>
              </a:tr>
              <a:tr h="521509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useUnicode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是否使用</a:t>
                      </a:r>
                      <a:r>
                        <a:rPr lang="en-US" sz="1000" b="0" dirty="0">
                          <a:solidFill>
                            <a:srgbClr val="4F4F4F"/>
                          </a:solidFill>
                          <a:effectLst/>
                        </a:rPr>
                        <a:t>Unicode</a:t>
                      </a:r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字符集，如果参数</a:t>
                      </a:r>
                      <a:r>
                        <a:rPr lang="en-US" sz="1000" b="0" dirty="0" err="1">
                          <a:solidFill>
                            <a:srgbClr val="4F4F4F"/>
                          </a:solidFill>
                          <a:effectLst/>
                        </a:rPr>
                        <a:t>characterEncoding</a:t>
                      </a:r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设置为</a:t>
                      </a:r>
                      <a:r>
                        <a:rPr lang="en-US" sz="1000" b="0" dirty="0">
                          <a:solidFill>
                            <a:srgbClr val="4F4F4F"/>
                          </a:solidFill>
                          <a:effectLst/>
                        </a:rPr>
                        <a:t>gb2312</a:t>
                      </a:r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或</a:t>
                      </a:r>
                      <a:r>
                        <a:rPr lang="en-US" sz="1000" b="0" dirty="0" err="1">
                          <a:solidFill>
                            <a:srgbClr val="4F4F4F"/>
                          </a:solidFill>
                          <a:effectLst/>
                        </a:rPr>
                        <a:t>gbk</a:t>
                      </a:r>
                      <a:r>
                        <a:rPr lang="en-US" sz="1000" b="0" dirty="0">
                          <a:solidFill>
                            <a:srgbClr val="4F4F4F"/>
                          </a:solidFill>
                          <a:effectLst/>
                        </a:rPr>
                        <a:t>，</a:t>
                      </a:r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本参数值必须设置为</a:t>
                      </a:r>
                      <a:r>
                        <a:rPr lang="en-US" sz="1000" b="0" dirty="0">
                          <a:solidFill>
                            <a:srgbClr val="4F4F4F"/>
                          </a:solidFill>
                          <a:effectLst/>
                        </a:rPr>
                        <a:t>true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false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1.1g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67305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characterEncoding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当</a:t>
                      </a:r>
                      <a:r>
                        <a:rPr lang="en-US" altLang="zh-CN" sz="1000" b="0" dirty="0" err="1">
                          <a:solidFill>
                            <a:srgbClr val="4F4F4F"/>
                          </a:solidFill>
                          <a:effectLst/>
                        </a:rPr>
                        <a:t>useUnicode</a:t>
                      </a:r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设置为</a:t>
                      </a:r>
                      <a:r>
                        <a:rPr lang="en-US" altLang="zh-CN" sz="1000" b="0" dirty="0">
                          <a:solidFill>
                            <a:srgbClr val="4F4F4F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时，指定字符编码。比如可设置为</a:t>
                      </a:r>
                      <a:r>
                        <a:rPr lang="en-US" altLang="zh-CN" sz="1000" b="0" dirty="0">
                          <a:solidFill>
                            <a:srgbClr val="4F4F4F"/>
                          </a:solidFill>
                          <a:effectLst/>
                        </a:rPr>
                        <a:t>gb2312</a:t>
                      </a:r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或</a:t>
                      </a:r>
                      <a:r>
                        <a:rPr lang="en-US" altLang="zh-CN" sz="1000" b="0" dirty="0" err="1">
                          <a:solidFill>
                            <a:srgbClr val="4F4F4F"/>
                          </a:solidFill>
                          <a:effectLst/>
                        </a:rPr>
                        <a:t>gbk</a:t>
                      </a:r>
                      <a:endParaRPr lang="en-US" altLang="zh-CN" sz="10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false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1.1g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57180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autoReconnect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 dirty="0">
                          <a:solidFill>
                            <a:srgbClr val="4F4F4F"/>
                          </a:solidFill>
                          <a:effectLst/>
                        </a:rPr>
                        <a:t>当数据库连接异常中断时，是否自动重新连接？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false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1.1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60352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autoReconnectForPools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是否使用针对数据库连接池的重连策略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false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3.1.3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91613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failOverReadOnly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自动重连成功后，连接是否设置为只读？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true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3.0.12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460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maxReconnects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autoReconnect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设置为</a:t>
                      </a:r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时，重试连接的次数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1.1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69421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initialTimeout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autoReconnect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设置为</a:t>
                      </a:r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true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时，两次重连之间的时间间隔，单位：秒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1.1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21955"/>
                  </a:ext>
                </a:extLst>
              </a:tr>
              <a:tr h="521509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connectTimeout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和数据库服务器建立</a:t>
                      </a:r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socket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连接时的超时，单位：毫秒。 </a:t>
                      </a:r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表示永不超时，适用于</a:t>
                      </a:r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JDK 1.4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及更高版本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3.0.1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67506"/>
                  </a:ext>
                </a:extLst>
              </a:tr>
              <a:tr h="374834"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rgbClr val="4F4F4F"/>
                          </a:solidFill>
                          <a:effectLst/>
                        </a:rPr>
                        <a:t>socketTimeout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socket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操作（读写）超时，单位：毫秒。 </a:t>
                      </a:r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  <a:r>
                        <a:rPr lang="zh-CN" altLang="en-US" sz="1000" b="0">
                          <a:solidFill>
                            <a:srgbClr val="4F4F4F"/>
                          </a:solidFill>
                          <a:effectLst/>
                        </a:rPr>
                        <a:t>表示永不超时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b="0" dirty="0">
                          <a:solidFill>
                            <a:srgbClr val="4F4F4F"/>
                          </a:solidFill>
                          <a:effectLst/>
                        </a:rPr>
                        <a:t>3.0.1</a:t>
                      </a:r>
                    </a:p>
                  </a:txBody>
                  <a:tcPr marL="40743" marR="40743" marT="40743" marB="4074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1227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E18D809-833F-4DE4-854C-A9501977A273}"/>
              </a:ext>
            </a:extLst>
          </p:cNvPr>
          <p:cNvSpPr/>
          <p:nvPr/>
        </p:nvSpPr>
        <p:spPr>
          <a:xfrm>
            <a:off x="252193" y="1013083"/>
            <a:ext cx="2243357" cy="33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JDBC-URL </a:t>
            </a:r>
            <a:r>
              <a:rPr lang="zh-CN" altLang="en-US" dirty="0">
                <a:solidFill>
                  <a:schemeClr val="tx1"/>
                </a:solidFill>
              </a:rPr>
              <a:t>说明：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BFF106-EE8D-4406-AB32-2B900A73BC34}"/>
              </a:ext>
            </a:extLst>
          </p:cNvPr>
          <p:cNvSpPr txBox="1"/>
          <p:nvPr/>
        </p:nvSpPr>
        <p:spPr>
          <a:xfrm>
            <a:off x="6387098" y="1443319"/>
            <a:ext cx="5552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对应中文环境，通常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mysql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连接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URL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可以设置为：</a:t>
            </a:r>
          </a:p>
          <a:p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jdbc:mysql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://localhost:3306/test</a:t>
            </a:r>
            <a:r>
              <a:rPr lang="zh-CN" altLang="en-US" sz="1200" dirty="0">
                <a:solidFill>
                  <a:srgbClr val="4D4D4D"/>
                </a:solidFill>
                <a:latin typeface="Lucida Sans Typewriter" panose="020B0509030504030204" pitchFamily="49" charset="0"/>
              </a:rPr>
              <a:t>？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useUnicode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true&amp;characterEncoding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gbk&amp;autoReconnect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=</a:t>
            </a:r>
            <a:r>
              <a:rPr lang="en-US" altLang="zh-CN" sz="1200" b="0" i="0" dirty="0" err="1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true&amp;failOverReadOnly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Lucida Sans Typewriter" panose="020B0509030504030204" pitchFamily="49" charset="0"/>
              </a:rPr>
              <a:t>=false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B09DC-77B4-4755-AF05-4813EA96CA30}"/>
              </a:ext>
            </a:extLst>
          </p:cNvPr>
          <p:cNvSpPr txBox="1"/>
          <p:nvPr/>
        </p:nvSpPr>
        <p:spPr>
          <a:xfrm>
            <a:off x="6387098" y="3093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/>
              </a:rPr>
              <a:t>碰到时区错误：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ource Code Pro"/>
              </a:rPr>
              <a:t>serverTimezone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/>
              </a:rPr>
              <a:t>=UTC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18D809-833F-4DE4-854C-A9501977A273}"/>
              </a:ext>
            </a:extLst>
          </p:cNvPr>
          <p:cNvSpPr/>
          <p:nvPr/>
        </p:nvSpPr>
        <p:spPr>
          <a:xfrm>
            <a:off x="252193" y="1013083"/>
            <a:ext cx="2243357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完整配置：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61D06A-BEF0-4B72-8D60-A71DBD28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3" y="1479618"/>
            <a:ext cx="6291482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spring: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datasource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type: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com.alibaba.druid.pool.DruidDataSource</a:t>
            </a:r>
            <a:endParaRPr lang="en-US" altLang="zh-CN" sz="16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driver-class-name: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com.mysql.cj.jdbc.Driver</a:t>
            </a:r>
            <a:endParaRPr lang="en-US" altLang="zh-CN" sz="16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druid: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  username: root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  password: 123456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  url: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jdbc:mysql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://localhost:3306/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test?serverTimezone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=UTC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mybatis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mapper-locations: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classpath:mapper</a:t>
            </a: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/*.xml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type-aliases-package: </a:t>
            </a:r>
            <a:r>
              <a:rPr lang="en-US" altLang="zh-CN" sz="1600" dirty="0" err="1">
                <a:solidFill>
                  <a:srgbClr val="CC7832"/>
                </a:solidFill>
                <a:latin typeface="Arial Unicode MS"/>
                <a:ea typeface="JetBrains Mono"/>
              </a:rPr>
              <a:t>com.example.demo.entity</a:t>
            </a:r>
            <a:endParaRPr lang="en-US" altLang="zh-CN" sz="16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configuration: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    map-underscore-to-camel-case: true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8FF995-1E8A-4049-BBFA-022AD8FC024C}"/>
              </a:ext>
            </a:extLst>
          </p:cNvPr>
          <p:cNvSpPr/>
          <p:nvPr/>
        </p:nvSpPr>
        <p:spPr>
          <a:xfrm>
            <a:off x="6543675" y="1013083"/>
            <a:ext cx="2243357" cy="33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分页插件配置：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883EDEF-338F-431A-98E9-70DF3E0F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1981452"/>
            <a:ext cx="530088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pagehelper: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helperDialect: mysql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reasonable: true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supportMethodsArguments: true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params: count=countSql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0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32BD6-6FF5-4F61-B2DB-FE08C635F6F0}"/>
              </a:ext>
            </a:extLst>
          </p:cNvPr>
          <p:cNvSpPr txBox="1"/>
          <p:nvPr/>
        </p:nvSpPr>
        <p:spPr>
          <a:xfrm>
            <a:off x="252193" y="110553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编写 </a:t>
            </a:r>
            <a:r>
              <a:rPr lang="en-US" altLang="zh-CN" dirty="0"/>
              <a:t>User </a:t>
            </a:r>
            <a:r>
              <a:rPr lang="zh-CN" altLang="en-US" dirty="0"/>
              <a:t>实体类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40DA60-4AD8-4CF4-B7E7-DDD213B0954C}"/>
              </a:ext>
            </a:extLst>
          </p:cNvPr>
          <p:cNvSpPr txBox="1"/>
          <p:nvPr/>
        </p:nvSpPr>
        <p:spPr>
          <a:xfrm>
            <a:off x="519113" y="1898988"/>
            <a:ext cx="6162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@Data</a:t>
            </a:r>
          </a:p>
          <a:p>
            <a:r>
              <a:rPr lang="en-US" altLang="zh-CN" dirty="0"/>
              <a:t>public class User implements Serializable {</a:t>
            </a:r>
          </a:p>
          <a:p>
            <a:r>
              <a:rPr lang="en-US" altLang="zh-CN" dirty="0"/>
              <a:t>    private Integer id;</a:t>
            </a:r>
          </a:p>
          <a:p>
            <a:r>
              <a:rPr lang="en-US" altLang="zh-CN" dirty="0"/>
              <a:t>    private String </a:t>
            </a:r>
            <a:r>
              <a:rPr lang="en-US" altLang="zh-CN" dirty="0" err="1"/>
              <a:t>userName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private Integer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94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32BD6-6FF5-4F61-B2DB-FE08C635F6F0}"/>
              </a:ext>
            </a:extLst>
          </p:cNvPr>
          <p:cNvSpPr txBox="1"/>
          <p:nvPr/>
        </p:nvSpPr>
        <p:spPr>
          <a:xfrm>
            <a:off x="252193" y="110553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编写 </a:t>
            </a:r>
            <a:r>
              <a:rPr lang="en-US" altLang="zh-CN" dirty="0" err="1"/>
              <a:t>UserController</a:t>
            </a:r>
            <a:r>
              <a:rPr lang="en-US" altLang="zh-CN" dirty="0"/>
              <a:t> </a:t>
            </a:r>
            <a:r>
              <a:rPr lang="zh-CN" altLang="en-US" dirty="0"/>
              <a:t>控制器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40DA60-4AD8-4CF4-B7E7-DDD213B0954C}"/>
              </a:ext>
            </a:extLst>
          </p:cNvPr>
          <p:cNvSpPr txBox="1"/>
          <p:nvPr/>
        </p:nvSpPr>
        <p:spPr>
          <a:xfrm>
            <a:off x="395287" y="1556088"/>
            <a:ext cx="98059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@AllArgsConstructor</a:t>
            </a:r>
          </a:p>
          <a:p>
            <a:r>
              <a:rPr lang="en-US" altLang="zh-CN" dirty="0"/>
              <a:t>@RestController</a:t>
            </a:r>
          </a:p>
          <a:p>
            <a:r>
              <a:rPr lang="en-US" altLang="zh-CN" dirty="0"/>
              <a:t>@RequestMapping("/user")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UserController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private final </a:t>
            </a:r>
            <a:r>
              <a:rPr lang="en-US" altLang="zh-CN" dirty="0" err="1"/>
              <a:t>UserMapper</a:t>
            </a:r>
            <a:r>
              <a:rPr lang="en-US" altLang="zh-CN" dirty="0"/>
              <a:t> </a:t>
            </a:r>
            <a:r>
              <a:rPr lang="en-US" altLang="zh-CN" dirty="0" err="1"/>
              <a:t>userMapper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@GetMapping("list")</a:t>
            </a:r>
          </a:p>
          <a:p>
            <a:r>
              <a:rPr lang="en-US" altLang="zh-CN" dirty="0"/>
              <a:t>    public List&lt;User&gt; list(){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userMapper.selectUsers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@PutMapping("save")</a:t>
            </a:r>
          </a:p>
          <a:p>
            <a:r>
              <a:rPr lang="en-US" altLang="zh-CN" dirty="0"/>
              <a:t>    public String save(User user){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String.format</a:t>
            </a:r>
            <a:r>
              <a:rPr lang="en-US" altLang="zh-CN" dirty="0"/>
              <a:t>("</a:t>
            </a:r>
            <a:r>
              <a:rPr lang="zh-CN" altLang="en-US" dirty="0"/>
              <a:t>插入成功，受影响行数为 </a:t>
            </a:r>
            <a:r>
              <a:rPr lang="en-US" altLang="zh-CN" dirty="0"/>
              <a:t>%d",</a:t>
            </a:r>
            <a:r>
              <a:rPr lang="en-US" altLang="zh-CN" dirty="0" err="1"/>
              <a:t>userMapper.save</a:t>
            </a:r>
            <a:r>
              <a:rPr lang="en-US" altLang="zh-CN" dirty="0"/>
              <a:t>(user));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43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32BD6-6FF5-4F61-B2DB-FE08C635F6F0}"/>
              </a:ext>
            </a:extLst>
          </p:cNvPr>
          <p:cNvSpPr txBox="1"/>
          <p:nvPr/>
        </p:nvSpPr>
        <p:spPr>
          <a:xfrm>
            <a:off x="252193" y="110553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编写 </a:t>
            </a:r>
            <a:r>
              <a:rPr lang="en-US" altLang="zh-CN" dirty="0" err="1"/>
              <a:t>UserMapper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40DA60-4AD8-4CF4-B7E7-DDD213B0954C}"/>
              </a:ext>
            </a:extLst>
          </p:cNvPr>
          <p:cNvSpPr txBox="1"/>
          <p:nvPr/>
        </p:nvSpPr>
        <p:spPr>
          <a:xfrm>
            <a:off x="519113" y="1898988"/>
            <a:ext cx="61626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@Mapper</a:t>
            </a:r>
          </a:p>
          <a:p>
            <a:r>
              <a:rPr lang="en-US" altLang="zh-CN" dirty="0"/>
              <a:t>public interface </a:t>
            </a:r>
            <a:r>
              <a:rPr lang="en-US" altLang="zh-CN" dirty="0" err="1"/>
              <a:t>UserMapper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List&lt;User&gt; </a:t>
            </a:r>
            <a:r>
              <a:rPr lang="en-US" altLang="zh-CN" dirty="0" err="1"/>
              <a:t>selectUsers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Integer save(User user);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93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32BD6-6FF5-4F61-B2DB-FE08C635F6F0}"/>
              </a:ext>
            </a:extLst>
          </p:cNvPr>
          <p:cNvSpPr txBox="1"/>
          <p:nvPr/>
        </p:nvSpPr>
        <p:spPr>
          <a:xfrm>
            <a:off x="252193" y="110553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分页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2197EC-AC57-405C-BF42-2343D3BDEEB5}"/>
              </a:ext>
            </a:extLst>
          </p:cNvPr>
          <p:cNvSpPr txBox="1"/>
          <p:nvPr/>
        </p:nvSpPr>
        <p:spPr>
          <a:xfrm>
            <a:off x="519112" y="1907739"/>
            <a:ext cx="109524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@GetMapping("page")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PageInfo</a:t>
            </a:r>
            <a:r>
              <a:rPr lang="en-US" altLang="zh-CN" dirty="0"/>
              <a:t>&lt;User&gt; </a:t>
            </a:r>
            <a:r>
              <a:rPr lang="en-US" altLang="zh-CN" dirty="0" err="1"/>
              <a:t>getPageInfo</a:t>
            </a:r>
            <a:r>
              <a:rPr lang="en-US" altLang="zh-CN" dirty="0"/>
              <a:t>(@RequestParam(defaultValue = "0") Integer </a:t>
            </a:r>
            <a:r>
              <a:rPr lang="en-US" altLang="zh-CN" dirty="0" err="1"/>
              <a:t>pageNum</a:t>
            </a:r>
            <a:r>
              <a:rPr lang="en-US" altLang="zh-CN" dirty="0"/>
              <a:t>,@</a:t>
            </a:r>
            <a:r>
              <a:rPr lang="en-US" altLang="zh-CN" dirty="0" err="1"/>
              <a:t>RequestParam</a:t>
            </a:r>
            <a:r>
              <a:rPr lang="en-US" altLang="zh-CN" dirty="0"/>
              <a:t>(</a:t>
            </a:r>
            <a:r>
              <a:rPr lang="en-US" altLang="zh-CN" dirty="0" err="1"/>
              <a:t>defaultValue</a:t>
            </a:r>
            <a:r>
              <a:rPr lang="en-US" altLang="zh-CN" dirty="0"/>
              <a:t> = "10") Integer </a:t>
            </a:r>
            <a:r>
              <a:rPr lang="en-US" altLang="zh-CN" dirty="0" err="1"/>
              <a:t>pageSize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PageHelper.startPage</a:t>
            </a:r>
            <a:r>
              <a:rPr lang="en-US" altLang="zh-CN" dirty="0"/>
              <a:t>(</a:t>
            </a:r>
            <a:r>
              <a:rPr lang="en-US" altLang="zh-CN" dirty="0" err="1"/>
              <a:t>pageNum</a:t>
            </a:r>
            <a:r>
              <a:rPr lang="en-US" altLang="zh-CN" dirty="0"/>
              <a:t>, </a:t>
            </a:r>
            <a:r>
              <a:rPr lang="en-US" altLang="zh-CN" dirty="0" err="1"/>
              <a:t>pageSize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List&lt;User&gt; users = </a:t>
            </a:r>
            <a:r>
              <a:rPr lang="en-US" altLang="zh-CN" dirty="0" err="1"/>
              <a:t>userMapper.selectUsers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return new </a:t>
            </a:r>
            <a:r>
              <a:rPr lang="en-US" altLang="zh-CN" dirty="0" err="1"/>
              <a:t>PageInfo</a:t>
            </a:r>
            <a:r>
              <a:rPr lang="en-US" altLang="zh-CN" dirty="0"/>
              <a:t>&lt;&gt;(users);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1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1841" y="1267460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编写 </a:t>
            </a:r>
            <a:r>
              <a:rPr lang="en-US" altLang="zh-CN" dirty="0" err="1"/>
              <a:t>UserMapper</a:t>
            </a:r>
            <a:r>
              <a:rPr lang="en-US" altLang="zh-CN" dirty="0"/>
              <a:t> XML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3B4DE4-E7A2-4636-AFBF-91323076681B}"/>
              </a:ext>
            </a:extLst>
          </p:cNvPr>
          <p:cNvSpPr txBox="1"/>
          <p:nvPr/>
        </p:nvSpPr>
        <p:spPr>
          <a:xfrm>
            <a:off x="371474" y="1804888"/>
            <a:ext cx="1153116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mapper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"-//mybatis.org//DTD Mapper 3.0//EN" "http://mybatis.org/dtd/mybatis-3-mapper.dtd"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&lt;mapper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="com.example.demo.mapper.UserMapper"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&lt;sql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="table"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`user`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&lt;/sql&gt;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&lt;sql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id,user_name,age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&lt;/sql&gt;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&lt;select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="selectUsers"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resultType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="com.example.demo.entity.User"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&lt;include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refid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="col"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&gt;&lt;/include&gt;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&lt;include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refid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="table"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&gt;&lt;/include&gt;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&lt;/select&gt;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&lt;insert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="save"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parameterType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="com.example.demo.entity.User"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keyProperty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="id"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useGeneratedKeys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insert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&lt;include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refid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="table"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&gt;&lt;/include&gt;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 user_name= #{userName},age = #{age}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&lt;/insert&gt;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&lt;/mapper&gt;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1841" y="1267460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POSTMAN </a:t>
            </a:r>
            <a:r>
              <a:rPr lang="zh-CN" altLang="en-US" dirty="0"/>
              <a:t> 测试结果：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9EE02-0037-4208-AD13-E0BAF62A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1" y="1781686"/>
            <a:ext cx="11601450" cy="20563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AC9754-056A-4AE7-BC93-42FAEA87D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41" y="4052518"/>
            <a:ext cx="11601450" cy="22200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发布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 descr="MC$GD`XDS`J340Y2`QI){FL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94380" y="228600"/>
            <a:ext cx="680085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发布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884255" y="1514196"/>
            <a:ext cx="9378861" cy="50503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、将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项目打包成</a:t>
            </a:r>
            <a:r>
              <a:rPr lang="en-US" altLang="zh-CN" sz="2000" dirty="0"/>
              <a:t>jar</a:t>
            </a:r>
          </a:p>
          <a:p>
            <a:pPr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可以使用</a:t>
            </a:r>
            <a:r>
              <a:rPr lang="en-US" altLang="zh-CN" sz="2000" dirty="0"/>
              <a:t>maven</a:t>
            </a:r>
            <a:r>
              <a:rPr lang="zh-CN" altLang="en-US" sz="2000" dirty="0"/>
              <a:t>将项目打包成</a:t>
            </a:r>
            <a:r>
              <a:rPr lang="en-US" altLang="zh-CN" sz="2000" dirty="0"/>
              <a:t>jar</a:t>
            </a:r>
            <a:r>
              <a:rPr lang="zh-CN" altLang="en-US" sz="2000" dirty="0"/>
              <a:t>文件，并使用</a:t>
            </a:r>
            <a:r>
              <a:rPr lang="en-US" altLang="zh-CN" sz="2000" dirty="0"/>
              <a:t>java -jar</a:t>
            </a:r>
            <a:r>
              <a:rPr lang="zh-CN" altLang="en-US" sz="2000" dirty="0"/>
              <a:t>命令运行主</a:t>
            </a:r>
            <a:r>
              <a:rPr lang="en-US" altLang="zh-CN" sz="2000" dirty="0"/>
              <a:t>main</a:t>
            </a:r>
            <a:r>
              <a:rPr lang="zh-CN" altLang="en-US" sz="2000" dirty="0"/>
              <a:t>方法，将项目运行起来。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发布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884255" y="1514196"/>
            <a:ext cx="10229222" cy="50776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、将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项目打包成</a:t>
            </a:r>
            <a:r>
              <a:rPr lang="en-US" altLang="zh-CN" sz="2000" dirty="0"/>
              <a:t>war</a:t>
            </a:r>
          </a:p>
          <a:p>
            <a:pPr marL="457200" lvl="1" indent="0">
              <a:buNone/>
            </a:pPr>
            <a:r>
              <a:rPr lang="en-US" altLang="zh-CN" sz="1600" dirty="0"/>
              <a:t>   </a:t>
            </a:r>
          </a:p>
          <a:p>
            <a:pPr marL="457200" lvl="1" indent="0">
              <a:buNone/>
            </a:pPr>
            <a:r>
              <a:rPr lang="en-US" altLang="zh-CN" sz="1600" dirty="0"/>
              <a:t>   1. </a:t>
            </a:r>
            <a:r>
              <a:rPr lang="en-US" altLang="zh-CN" sz="1600" dirty="0" err="1"/>
              <a:t>pom</a:t>
            </a:r>
            <a:r>
              <a:rPr lang="zh-CN" altLang="en-US" sz="1600" dirty="0"/>
              <a:t>文件的命令将</a:t>
            </a:r>
            <a:r>
              <a:rPr lang="en-US" altLang="zh-CN" sz="1600" dirty="0"/>
              <a:t>&lt;packaging&gt;jar&lt;/packaging&gt;</a:t>
            </a:r>
            <a:r>
              <a:rPr lang="zh-CN" altLang="en-US" sz="1600" dirty="0"/>
              <a:t>修改为</a:t>
            </a:r>
            <a:r>
              <a:rPr lang="en-US" altLang="zh-CN" sz="1600" dirty="0"/>
              <a:t>war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2. </a:t>
            </a:r>
            <a:r>
              <a:rPr lang="zh-CN" altLang="en-US" sz="1600" dirty="0"/>
              <a:t>入口类实现</a:t>
            </a:r>
            <a:r>
              <a:rPr lang="en-US" altLang="zh-CN" sz="1600" dirty="0" err="1"/>
              <a:t>SpringBootServletInitializer</a:t>
            </a:r>
            <a:r>
              <a:rPr lang="zh-CN" altLang="en-US" sz="1600" dirty="0"/>
              <a:t>方法，重写方法：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b="1" dirty="0"/>
              <a:t>   @Override</a:t>
            </a:r>
          </a:p>
          <a:p>
            <a:pPr marL="457200" lvl="1" indent="0">
              <a:buNone/>
            </a:pPr>
            <a:r>
              <a:rPr lang="en-US" altLang="zh-CN" sz="1600" b="1" dirty="0"/>
              <a:t>   protected </a:t>
            </a:r>
            <a:r>
              <a:rPr lang="en-US" altLang="zh-CN" sz="1600" b="1" dirty="0" err="1"/>
              <a:t>SpringApplicationBuilder</a:t>
            </a:r>
            <a:r>
              <a:rPr lang="en-US" altLang="zh-CN" sz="1600" b="1" dirty="0"/>
              <a:t>       	 	</a:t>
            </a:r>
          </a:p>
          <a:p>
            <a:pPr marL="457200" lvl="1" indent="0">
              <a:buNone/>
            </a:pPr>
            <a:r>
              <a:rPr lang="zh-CN" altLang="en-US" sz="1600" b="1" dirty="0"/>
              <a:t>   </a:t>
            </a:r>
            <a:r>
              <a:rPr lang="en-US" altLang="zh-CN" sz="1600" b="1" dirty="0"/>
              <a:t>configure(</a:t>
            </a:r>
            <a:r>
              <a:rPr lang="en-US" altLang="zh-CN" sz="1600" b="1" dirty="0" err="1"/>
              <a:t>SpringApplicationBuilder</a:t>
            </a:r>
            <a:r>
              <a:rPr lang="en-US" altLang="zh-CN" sz="1600" b="1" dirty="0"/>
              <a:t> application) {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return </a:t>
            </a:r>
            <a:r>
              <a:rPr lang="en-US" altLang="zh-CN" sz="1600" b="1" dirty="0" err="1"/>
              <a:t>application.sources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Application.class</a:t>
            </a:r>
            <a:r>
              <a:rPr lang="en-US" altLang="zh-CN" sz="1600" b="1" dirty="0"/>
              <a:t>);</a:t>
            </a:r>
          </a:p>
          <a:p>
            <a:pPr marL="457200" lvl="1" indent="0">
              <a:buNone/>
            </a:pPr>
            <a:r>
              <a:rPr lang="en-US" altLang="zh-CN" sz="1600" b="1" dirty="0"/>
              <a:t>    }</a:t>
            </a:r>
          </a:p>
          <a:p>
            <a:pPr marL="457200" lvl="1" indent="0">
              <a:buNone/>
            </a:pPr>
            <a:r>
              <a:rPr lang="en-US" altLang="zh-CN" sz="1600" b="1" dirty="0"/>
              <a:t>   </a:t>
            </a:r>
            <a:r>
              <a:rPr lang="en-US" altLang="zh-CN" sz="1600" dirty="0"/>
              <a:t>3. </a:t>
            </a:r>
            <a:r>
              <a:rPr lang="zh-CN" altLang="en-US" sz="1600" dirty="0"/>
              <a:t>这里指定打包的时候不再需要</a:t>
            </a:r>
            <a:r>
              <a:rPr lang="en-US" altLang="zh-CN" sz="1600" dirty="0"/>
              <a:t>tomcat</a:t>
            </a:r>
            <a:r>
              <a:rPr lang="zh-CN" altLang="en-US" sz="1600" dirty="0"/>
              <a:t>相关的包</a:t>
            </a:r>
            <a:r>
              <a:rPr lang="en-US" altLang="zh-CN" sz="1600" b="1" dirty="0"/>
              <a:t>    </a:t>
            </a:r>
          </a:p>
          <a:p>
            <a:pPr marL="457200" lvl="1" indent="0">
              <a:buNone/>
            </a:pPr>
            <a:r>
              <a:rPr lang="en-US" altLang="zh-CN" sz="1600" b="1" dirty="0"/>
              <a:t>    &lt;exclusions&gt;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&lt;exclusion&gt;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    &lt;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  <a:r>
              <a:rPr lang="en-US" altLang="zh-CN" sz="1600" b="1" dirty="0" err="1"/>
              <a:t>org.springframework.boot</a:t>
            </a:r>
            <a:r>
              <a:rPr lang="en-US" altLang="zh-CN" sz="1600" b="1" dirty="0"/>
              <a:t>&lt;/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    &lt;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&gt;spring-boot-starter-tomcat&lt;/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&lt;/exclusion&gt;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&lt;/exclusions&gt;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zh-CN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Springboot</a:t>
            </a: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5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总结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884255" y="1514196"/>
            <a:ext cx="10229222" cy="72728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使配置变简单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7251297" y="3458105"/>
            <a:ext cx="2681296" cy="471924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@</a:t>
            </a:r>
            <a:r>
              <a:rPr lang="en-US" altLang="zh-CN" sz="2400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AutoWire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7620" y="2361087"/>
            <a:ext cx="3270357" cy="471924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XML </a:t>
            </a:r>
            <a:r>
              <a:rPr lang="en-US" altLang="zh-CN" sz="2400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1821" y="3409900"/>
            <a:ext cx="3296155" cy="471924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setBean</a:t>
            </a:r>
            <a:r>
              <a:rPr lang="en-US" altLang="zh-CN" sz="2400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(Bean bean)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1297" y="2286905"/>
            <a:ext cx="2681296" cy="471924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Java </a:t>
            </a:r>
            <a:r>
              <a:rPr lang="en-US" altLang="zh-CN" sz="2400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970519" y="2377686"/>
            <a:ext cx="1681178" cy="401518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053171" y="3487662"/>
            <a:ext cx="1681178" cy="401518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4525" y="4421318"/>
            <a:ext cx="3377425" cy="841256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*.properties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sym typeface="Helvetica Light"/>
              </a:rPr>
              <a:t>*.xml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053171" y="4692602"/>
            <a:ext cx="1681178" cy="401518"/>
          </a:xfrm>
          <a:prstGeom prst="rightArrow">
            <a:avLst/>
          </a:prstGeom>
          <a:solidFill>
            <a:srgbClr val="0070C0"/>
          </a:solidFill>
          <a:ln w="12700" cap="flat">
            <a:solidFill>
              <a:schemeClr val="tx1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5569" y="4458958"/>
            <a:ext cx="3935300" cy="841256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Application.yml</a:t>
            </a:r>
            <a:endParaRPr lang="en-US" altLang="zh-CN" sz="2400" b="1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sym typeface="Helvetica Light"/>
              </a:rPr>
              <a:t>Application.properties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总结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884255" y="1514196"/>
            <a:ext cx="10229222" cy="50367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使部署变简单</a:t>
            </a:r>
            <a:endParaRPr lang="en-US" altLang="zh-CN" sz="2000" dirty="0"/>
          </a:p>
          <a:p>
            <a:pPr>
              <a:lnSpc>
                <a:spcPct val="150000"/>
              </a:lnSpc>
              <a:buNone/>
            </a:pPr>
            <a:endParaRPr lang="en-US" altLang="zh-CN" sz="2000" dirty="0"/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一键启动</a:t>
            </a:r>
            <a:endParaRPr lang="en-US" altLang="zh-CN" sz="1600" strike="sngStrike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Java –jar </a:t>
            </a:r>
            <a:r>
              <a:rPr lang="en-US" altLang="zh-CN" sz="1600" dirty="0" err="1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xx.jar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不需要预部署应用服务器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webLogic Application Server</a:t>
            </a: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Tomcat</a:t>
            </a: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Jboss</a:t>
            </a:r>
            <a:endParaRPr lang="en-US" altLang="zh-CN" sz="1600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●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降低对运行环境的基本要求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环境变量中有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JDK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即可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全量更新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默认内嵌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Tomcat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，可换成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Jetty</a:t>
            </a:r>
            <a:endParaRPr lang="zh-CN" altLang="en-US" sz="1600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总结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750626" y="1459605"/>
            <a:ext cx="9980713" cy="45863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20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/>
              <a:t>·</a:t>
            </a:r>
            <a:r>
              <a:rPr lang="en-US" altLang="zh-CN" sz="2800" dirty="0"/>
              <a:t> </a:t>
            </a:r>
            <a:r>
              <a:rPr lang="en-US" altLang="zh-CN" sz="2000" dirty="0"/>
              <a:t>3 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使部署变简单</a:t>
            </a:r>
            <a:endParaRPr lang="en-US" altLang="zh-CN" sz="2000" dirty="0"/>
          </a:p>
          <a:p>
            <a:pPr marL="0" indent="0" defTabSz="58420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 defTabSz="58420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CN" sz="28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/dump        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线程工作状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 HTTP GET /</a:t>
            </a:r>
            <a:r>
              <a:rPr lang="en-US" altLang="zh-CN" sz="1600" dirty="0" err="1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configprops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查看属性配置态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CN" sz="28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</a:t>
            </a:r>
            <a:r>
              <a:rPr lang="en-US" altLang="zh-CN" sz="1600" dirty="0" err="1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env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/{name}  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环境变量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CN" sz="28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/metrics/{name} JVM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性能指标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CN" sz="28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HTTP GET /mappings RESTful Path 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与服务类映射关系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CN" sz="28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总结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884255" y="1514196"/>
            <a:ext cx="10229222" cy="72728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20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/>
              <a:t>·</a:t>
            </a:r>
            <a:r>
              <a:rPr lang="en-US" altLang="zh-CN" sz="2000" dirty="0"/>
              <a:t> 4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SpringBoot</a:t>
            </a:r>
            <a:r>
              <a:rPr lang="zh-CN" altLang="en-US" sz="2000" dirty="0"/>
              <a:t>使部署变简单</a:t>
            </a:r>
            <a:endParaRPr lang="en-US" altLang="zh-CN" sz="2000" dirty="0"/>
          </a:p>
          <a:p>
            <a:pPr marL="0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缺少注册、发现等外围方案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 defTabSz="584200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缺少外围监控集成方案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缺少外围安全管理方案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缺少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REST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落地的</a:t>
            </a: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URI</a:t>
            </a:r>
            <a:r>
              <a:rPr lang="zh-CN" altLang="en-US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规划方案</a:t>
            </a:r>
            <a:endParaRPr lang="en-US" altLang="zh-CN" sz="16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·</a:t>
            </a:r>
            <a:r>
              <a:rPr lang="zh-CN" altLang="en-US" sz="1600" dirty="0"/>
              <a:t>所以</a:t>
            </a:r>
            <a:r>
              <a:rPr lang="en-US" altLang="zh-CN" sz="1600" dirty="0" err="1"/>
              <a:t>SpringBoot</a:t>
            </a:r>
            <a:r>
              <a:rPr lang="zh-CN" altLang="en-US" sz="1600" dirty="0"/>
              <a:t>只是一个入门级的微框架</a:t>
            </a:r>
            <a:endParaRPr lang="en-US" altLang="zh-CN" sz="1600" dirty="0"/>
          </a:p>
          <a:p>
            <a:endParaRPr lang="en-US" altLang="zh-CN" sz="32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marL="0" indent="0" defTabSz="584200" hangingPunc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dirty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b="1" dirty="0"/>
              <a:t>结束语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511942" y="1392072"/>
            <a:ext cx="9863720" cy="46129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    对于广大使用 </a:t>
            </a:r>
            <a:r>
              <a:rPr lang="en-US" altLang="zh-CN" sz="2000" dirty="0"/>
              <a:t>Spring </a:t>
            </a:r>
            <a:r>
              <a:rPr lang="zh-CN" altLang="en-US" sz="2000" dirty="0"/>
              <a:t>框架的开发人员来说，</a:t>
            </a:r>
            <a:r>
              <a:rPr lang="en-US" altLang="zh-CN" sz="2000" dirty="0"/>
              <a:t>Spring Boot </a:t>
            </a:r>
            <a:r>
              <a:rPr lang="zh-CN" altLang="en-US" sz="2000" dirty="0"/>
              <a:t>无疑是一个非常实用的工具。通过基于依赖的自动配置功能，使得 </a:t>
            </a:r>
            <a:r>
              <a:rPr lang="en-US" altLang="zh-CN" sz="2000" dirty="0"/>
              <a:t>Spring </a:t>
            </a:r>
            <a:r>
              <a:rPr lang="zh-CN" altLang="en-US" sz="2000" dirty="0"/>
              <a:t>应用的配置变得非常简单。在依赖的管理上也变得更加简单，不需要开发人员自己来进行整合。</a:t>
            </a:r>
            <a:r>
              <a:rPr lang="en-US" altLang="zh-CN" sz="2000" dirty="0"/>
              <a:t>Actuator </a:t>
            </a:r>
            <a:r>
              <a:rPr lang="zh-CN" altLang="en-US" sz="2000" dirty="0"/>
              <a:t>所提供的功能非常实用，对于在生产环境下对应用的监控和管理是大有好处的。</a:t>
            </a:r>
            <a:r>
              <a:rPr lang="en-US" altLang="zh-CN" sz="2000" dirty="0"/>
              <a:t>Spring Boot </a:t>
            </a:r>
            <a:r>
              <a:rPr lang="zh-CN" altLang="en-US" sz="2000" dirty="0"/>
              <a:t>应该成为每个使用 </a:t>
            </a:r>
            <a:r>
              <a:rPr lang="en-US" altLang="zh-CN" sz="2000" dirty="0"/>
              <a:t>Spring </a:t>
            </a:r>
            <a:r>
              <a:rPr lang="zh-CN" altLang="en-US" sz="2000" dirty="0"/>
              <a:t>框架的开发人员使用的工具。</a:t>
            </a:r>
            <a:endParaRPr lang="zh-CN" altLang="en-US" sz="2000" dirty="0">
              <a:latin typeface="Helvetica Light (正文)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19" y="1915957"/>
            <a:ext cx="8904762" cy="12476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215" y="3935251"/>
            <a:ext cx="11306263" cy="266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645">
              <a:spcBef>
                <a:spcPts val="29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spring-boot-starter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  <a:cs typeface="Consolas" panose="020B0609020204030204" pitchFamily="49" charset="0"/>
              </a:rPr>
              <a:t>web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：</a:t>
            </a:r>
            <a:endParaRPr lang="zh-CN" altLang="zh-CN" sz="2400" dirty="0">
              <a:effectLst/>
              <a:latin typeface="+mn-ea"/>
              <a:cs typeface="Consolas" panose="020B0609020204030204" pitchFamily="49" charset="0"/>
            </a:endParaRPr>
          </a:p>
          <a:p>
            <a:pPr marL="112395">
              <a:spcBef>
                <a:spcPts val="50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spring-boot-starter：spring-boot场景启动器；帮我们导入了web模块正常运行所依赖的组件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；</a:t>
            </a:r>
            <a:endParaRPr lang="zh-CN" altLang="zh-CN" sz="2400" dirty="0">
              <a:effectLst/>
              <a:latin typeface="+mn-ea"/>
              <a:cs typeface="Consolas" panose="020B0609020204030204" pitchFamily="49" charset="0"/>
            </a:endParaRPr>
          </a:p>
          <a:p>
            <a:pPr>
              <a:spcBef>
                <a:spcPts val="60"/>
              </a:spcBef>
            </a:pPr>
            <a:r>
              <a:rPr lang="en-US" altLang="zh-CN" sz="3600" dirty="0">
                <a:effectLst/>
                <a:latin typeface="+mn-ea"/>
                <a:cs typeface="Consolas" panose="020B0609020204030204" pitchFamily="49" charset="0"/>
              </a:rPr>
              <a:t> </a:t>
            </a:r>
            <a:endParaRPr lang="zh-CN" altLang="zh-CN" sz="1600" dirty="0">
              <a:effectLst/>
              <a:latin typeface="+mn-ea"/>
              <a:cs typeface="Consolas" panose="020B0609020204030204" pitchFamily="49" charset="0"/>
            </a:endParaRPr>
          </a:p>
          <a:p>
            <a:pPr marL="80645">
              <a:lnSpc>
                <a:spcPts val="1625"/>
              </a:lnSpc>
            </a:pPr>
            <a:r>
              <a:rPr lang="en-US" altLang="zh-CN" sz="1800" dirty="0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Spring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Boot将所有的功能场景都抽取出来，做成一个个的starters（启动器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），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只需要在项目里面引入这些</a:t>
            </a:r>
            <a:endParaRPr lang="en-US" altLang="zh-CN" sz="1800" dirty="0">
              <a:solidFill>
                <a:srgbClr val="333333"/>
              </a:solidFill>
              <a:effectLst/>
              <a:latin typeface="+mn-ea"/>
              <a:cs typeface="Consolas" panose="020B0609020204030204" pitchFamily="49" charset="0"/>
            </a:endParaRPr>
          </a:p>
          <a:p>
            <a:pPr marL="80645">
              <a:lnSpc>
                <a:spcPts val="1625"/>
              </a:lnSpc>
            </a:pPr>
            <a:r>
              <a:rPr lang="en-US" altLang="zh-CN" sz="1800" dirty="0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starter</a:t>
            </a:r>
            <a:endParaRPr lang="zh-CN" altLang="zh-CN" sz="2400" dirty="0">
              <a:effectLst/>
              <a:latin typeface="+mn-ea"/>
              <a:cs typeface="Consolas" panose="020B0609020204030204" pitchFamily="49" charset="0"/>
            </a:endParaRPr>
          </a:p>
          <a:p>
            <a:pPr marL="80645">
              <a:lnSpc>
                <a:spcPts val="1625"/>
              </a:lnSpc>
            </a:pPr>
            <a:endParaRPr lang="en-US" altLang="zh-CN" sz="1800" dirty="0">
              <a:solidFill>
                <a:srgbClr val="333333"/>
              </a:solidFill>
              <a:effectLst/>
              <a:latin typeface="+mn-ea"/>
              <a:cs typeface="Consolas" panose="020B0609020204030204" pitchFamily="49" charset="0"/>
            </a:endParaRPr>
          </a:p>
          <a:p>
            <a:pPr marL="80645">
              <a:lnSpc>
                <a:spcPts val="1625"/>
              </a:lnSpc>
            </a:pPr>
            <a:r>
              <a:rPr lang="en-US" altLang="zh-CN" sz="1800" dirty="0" err="1">
                <a:solidFill>
                  <a:srgbClr val="333333"/>
                </a:solidFill>
                <a:effectLst/>
                <a:latin typeface="+mn-ea"/>
                <a:cs typeface="Consolas" panose="020B0609020204030204" pitchFamily="49" charset="0"/>
              </a:rPr>
              <a:t>相关场景的所有依赖都会导入进来。要用什么功能就导入什么场景的启动器</a:t>
            </a:r>
            <a:endParaRPr lang="zh-CN" altLang="zh-CN" sz="2400" dirty="0">
              <a:effectLst/>
              <a:latin typeface="+mn-ea"/>
              <a:cs typeface="Consolas" panose="020B0609020204030204" pitchFamily="49" charset="0"/>
            </a:endParaRPr>
          </a:p>
          <a:p>
            <a:pPr>
              <a:spcBef>
                <a:spcPts val="75"/>
              </a:spcBef>
            </a:pPr>
            <a:r>
              <a:rPr lang="en-US" altLang="zh-CN" sz="3600" dirty="0">
                <a:effectLst/>
                <a:latin typeface="微软雅黑" panose="020B0503020204020204" pitchFamily="34" charset="-122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00" dirty="0"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826" y="12132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cs typeface="Consolas" panose="020B0609020204030204" pitchFamily="49" charset="0"/>
              </a:rPr>
              <a:t>启动器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3"/>
          <p:cNvSpPr txBox="1"/>
          <p:nvPr/>
        </p:nvSpPr>
        <p:spPr>
          <a:xfrm>
            <a:off x="884255" y="1514196"/>
            <a:ext cx="10229222" cy="51459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与</a:t>
            </a:r>
            <a:r>
              <a:rPr lang="en-US" altLang="zh-CN" sz="2000" b="1" dirty="0" err="1"/>
              <a:t>MyBatis</a:t>
            </a:r>
            <a:r>
              <a:rPr lang="zh-CN" altLang="en-US" sz="2000" b="1" dirty="0"/>
              <a:t>的集成</a:t>
            </a:r>
            <a:endParaRPr lang="en-US" altLang="zh-CN" sz="2000" b="1" dirty="0"/>
          </a:p>
          <a:p>
            <a:pPr marL="457200" lvl="1" indent="0">
              <a:buNone/>
            </a:pPr>
            <a:r>
              <a:rPr lang="en-US" altLang="zh-CN" sz="1600" b="1" dirty="0"/>
              <a:t>    &lt;dependency&gt;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  <a:r>
              <a:rPr lang="en-US" altLang="zh-CN" sz="1600" b="1" dirty="0" err="1"/>
              <a:t>org.mybatis.spring.boot</a:t>
            </a:r>
            <a:r>
              <a:rPr lang="en-US" altLang="zh-CN" sz="1600" b="1" dirty="0"/>
              <a:t>&lt;/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</a:t>
            </a:r>
            <a:r>
              <a:rPr lang="en-US" altLang="zh-CN" sz="1600" b="1" dirty="0" err="1"/>
              <a:t>mybatis</a:t>
            </a:r>
            <a:r>
              <a:rPr lang="en-US" altLang="zh-CN" sz="1600" b="1" dirty="0"/>
              <a:t>-spring-boot-starter&lt;/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&lt;version&gt;1.1.1&lt;/version&gt;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&lt;/dependency&gt;</a:t>
            </a:r>
          </a:p>
          <a:p>
            <a:pPr marL="457200" lvl="1" indent="0">
              <a:buNone/>
            </a:pPr>
            <a:r>
              <a:rPr lang="en-US" altLang="zh-CN" sz="1600" b="1" dirty="0"/>
              <a:t>	&lt;!--</a:t>
            </a:r>
            <a:r>
              <a:rPr lang="en-US" altLang="zh-CN" sz="1600" b="1" dirty="0" err="1"/>
              <a:t>alibaba</a:t>
            </a:r>
            <a:r>
              <a:rPr lang="zh-CN" altLang="en-US" sz="1600" b="1" dirty="0"/>
              <a:t>连接池依赖</a:t>
            </a:r>
            <a:r>
              <a:rPr lang="en-US" altLang="zh-CN" sz="1600" b="1" dirty="0"/>
              <a:t>--&gt;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&lt;dependency&gt;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    &lt;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  <a:r>
              <a:rPr lang="en-US" altLang="zh-CN" sz="1600" b="1" dirty="0" err="1"/>
              <a:t>com.alibaba</a:t>
            </a:r>
            <a:r>
              <a:rPr lang="en-US" altLang="zh-CN" sz="1600" b="1" dirty="0"/>
              <a:t>&lt;/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    &lt;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&gt;druid-spring-boot-starter&lt;/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    &lt;version&gt;1.1.9&lt;/version&gt;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&lt;/dependency&gt;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&lt;!--</a:t>
            </a:r>
            <a:r>
              <a:rPr lang="zh-CN" altLang="en-US" sz="1600" b="1" dirty="0"/>
              <a:t>分页依赖</a:t>
            </a:r>
            <a:r>
              <a:rPr lang="en-US" altLang="zh-CN" sz="1600" b="1" dirty="0"/>
              <a:t>--&gt;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&lt;dependency&gt;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    &lt;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  <a:r>
              <a:rPr lang="en-US" altLang="zh-CN" sz="1600" b="1" dirty="0" err="1"/>
              <a:t>com.github.pagehelper</a:t>
            </a:r>
            <a:r>
              <a:rPr lang="en-US" altLang="zh-CN" sz="1600" b="1" dirty="0"/>
              <a:t>&lt;/</a:t>
            </a:r>
            <a:r>
              <a:rPr lang="en-US" altLang="zh-CN" sz="1600" b="1" dirty="0" err="1"/>
              <a:t>groupId</a:t>
            </a:r>
            <a:r>
              <a:rPr lang="en-US" altLang="zh-CN" sz="1600" b="1" dirty="0"/>
              <a:t>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    &lt;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</a:t>
            </a:r>
            <a:r>
              <a:rPr lang="en-US" altLang="zh-CN" sz="1600" b="1" dirty="0" err="1"/>
              <a:t>pagehelper</a:t>
            </a:r>
            <a:r>
              <a:rPr lang="en-US" altLang="zh-CN" sz="1600" b="1" dirty="0"/>
              <a:t>-spring-boot-starter&lt;/</a:t>
            </a:r>
            <a:r>
              <a:rPr lang="en-US" altLang="zh-CN" sz="1600" b="1" dirty="0" err="1"/>
              <a:t>artifactId</a:t>
            </a:r>
            <a:r>
              <a:rPr lang="en-US" altLang="zh-CN" sz="1600" b="1" dirty="0"/>
              <a:t>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    &lt;version&gt;1.2.5&lt;/version&gt;</a:t>
            </a:r>
          </a:p>
          <a:p>
            <a:pPr marL="457200" lvl="1" indent="0">
              <a:buNone/>
            </a:pPr>
            <a:r>
              <a:rPr lang="en-US" altLang="zh-CN" sz="1600" b="1" dirty="0"/>
              <a:t>        &lt;/dependency&gt;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4673" y="1324867"/>
            <a:ext cx="102022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YAML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YAML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Ain't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 Markup Language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）不是一个标记语言；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标记语言：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以前的配置文件；大多都使用的是 </a:t>
            </a:r>
            <a:r>
              <a:rPr lang="en-US" altLang="zh-CN" sz="1800" b="1" i="0" dirty="0">
                <a:solidFill>
                  <a:srgbClr val="333333"/>
                </a:solidFill>
                <a:effectLst/>
                <a:latin typeface="Open Sans"/>
              </a:rPr>
              <a:t>xxxx.xml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YAML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以数据为中心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，比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xml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等更适合做配置文件；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73" y="3069212"/>
            <a:ext cx="9638095" cy="3152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2193" y="104709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333333"/>
                </a:solidFill>
                <a:effectLst/>
                <a:latin typeface="Open Sans"/>
              </a:rPr>
              <a:t>YAML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95336" y="1047096"/>
            <a:ext cx="41252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k:(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)v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：表示一对键值对（空格必须有）；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的缩进来控制层级关系；只要是左对齐的一列数据，都是同一个层级的，属性和值也是大小写敏感；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0307" y="2902416"/>
            <a:ext cx="62660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值的写法</a:t>
            </a:r>
            <a:b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字面量：普通的值（数字，字符串，布尔）</a:t>
            </a:r>
            <a:br>
              <a:rPr lang="zh-CN" altLang="en-US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k: v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：字面直接来写；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字符串默认不用加上单引号或者双引号；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""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：双引号；不会转义字符串里面的特殊字符；特殊字符会作为本身想表示的意思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name: "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zhangsan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 \n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lisi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"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：输出；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zhangsan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换行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lisi</a:t>
            </a:r>
            <a:b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''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：单引号；会转义特殊字符，特殊字符最终只是一个普通的字符串数据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name: ‘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zhangsan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 \n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lisi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’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：输出；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zhangsan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 \n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lisi</a:t>
            </a:r>
            <a:b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</a:b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对象、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 Sans"/>
              </a:rPr>
              <a:t>Map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（属性和值）（键值对）：</a:t>
            </a:r>
            <a:br>
              <a:rPr lang="zh-CN" altLang="en-US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k: v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：在下一行来写对象的属性和值的关系；注意缩进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对象还是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k: v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55" y="4129624"/>
            <a:ext cx="4523809" cy="23238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084" y="1047096"/>
            <a:ext cx="4047619" cy="1276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327" y="131680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数组（</a:t>
            </a:r>
            <a:r>
              <a:rPr lang="en-US" altLang="zh-CN" sz="1800" b="1" i="0" dirty="0">
                <a:solidFill>
                  <a:srgbClr val="333333"/>
                </a:solidFill>
                <a:effectLst/>
                <a:latin typeface="Open Sans"/>
              </a:rPr>
              <a:t>List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i="0" dirty="0">
                <a:solidFill>
                  <a:srgbClr val="333333"/>
                </a:solidFill>
                <a:effectLst/>
                <a:latin typeface="Open Sans"/>
              </a:rPr>
              <a:t>Set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b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2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Open Sans"/>
              </a:rPr>
              <a:t>-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值表示数组中的一个元素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885" y="1900405"/>
            <a:ext cx="2247619" cy="13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6773" y="342900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行内写法：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185" y="4079257"/>
            <a:ext cx="3323809" cy="866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908" y="115120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配置文件值注入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8" y="1797537"/>
            <a:ext cx="3542857" cy="32476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1257" y="115120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javaBean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257" y="1797537"/>
            <a:ext cx="7712835" cy="4672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b="1" dirty="0" err="1"/>
              <a:t>Springboot</a:t>
            </a:r>
            <a:r>
              <a:rPr lang="zh-CN" altLang="en-US" sz="2800" b="1" dirty="0"/>
              <a:t>应用</a:t>
            </a: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5850" y="13150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1800" b="1" i="0" dirty="0">
                <a:solidFill>
                  <a:srgbClr val="333333"/>
                </a:solidFill>
                <a:effectLst/>
                <a:latin typeface="Open Sans"/>
              </a:rPr>
              <a:t>Profile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1104" y="2124748"/>
            <a:ext cx="8095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我们在主配置文件编写的时候，文件名可以是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application-{profile}.properties/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yml</a:t>
            </a:r>
            <a:b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默认使用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application.properties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70" y="3025097"/>
            <a:ext cx="3511296" cy="37292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85850" y="212474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1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、在配置文件中指定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spring.profiles.active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=dev</a:t>
            </a:r>
            <a:b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2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、命令行：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java -jar spring-boot-02-config-0.0.1-SNAPSHOT.jar --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spring.profiles.active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=dev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可以直接在测试的时候，配置传入命令行参数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3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、虚拟机参数；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-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en Sans"/>
              </a:rPr>
              <a:t>Dspring.profiles.active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en Sans"/>
              </a:rPr>
              <a:t>=dev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23" y="4433072"/>
            <a:ext cx="4885714" cy="211428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440,&quot;width&quot;:10710}"/>
</p:tagLst>
</file>

<file path=ppt/theme/theme1.xml><?xml version="1.0" encoding="utf-8"?>
<a:theme xmlns:a="http://schemas.openxmlformats.org/drawingml/2006/main" name="第一PPT，www.1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极简设计多功能通用PPT模板</Template>
  <TotalTime>2490</TotalTime>
  <Words>2059</Words>
  <Application>Microsoft Office PowerPoint</Application>
  <PresentationFormat>宽屏</PresentationFormat>
  <Paragraphs>307</Paragraphs>
  <Slides>28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-apple-system</vt:lpstr>
      <vt:lpstr>Arial Unicode MS</vt:lpstr>
      <vt:lpstr>Helvetica Light (正文)</vt:lpstr>
      <vt:lpstr>Lato</vt:lpstr>
      <vt:lpstr>Raleway</vt:lpstr>
      <vt:lpstr>Source Code Pro</vt:lpstr>
      <vt:lpstr>微软雅黑</vt:lpstr>
      <vt:lpstr>Arial</vt:lpstr>
      <vt:lpstr>Calibri</vt:lpstr>
      <vt:lpstr>Consolas</vt:lpstr>
      <vt:lpstr>Courier New</vt:lpstr>
      <vt:lpstr>Lucida Sans Typewriter</vt:lpstr>
      <vt:lpstr>Open Sans</vt:lpstr>
      <vt:lpstr>第一PPT，www.1ppt.com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海伟</dc:creator>
  <cp:keywords>演讲模板</cp:keywords>
  <dc:description>www.1ppt.com</dc:description>
  <cp:lastModifiedBy>朱 大肠</cp:lastModifiedBy>
  <cp:revision>133</cp:revision>
  <dcterms:created xsi:type="dcterms:W3CDTF">2018-08-01T14:17:00Z</dcterms:created>
  <dcterms:modified xsi:type="dcterms:W3CDTF">2021-04-09T09:18:28Z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