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61" r:id="rId8"/>
    <p:sldId id="262" r:id="rId9"/>
    <p:sldId id="263" r:id="rId10"/>
    <p:sldId id="313" r:id="rId11"/>
    <p:sldId id="314" r:id="rId12"/>
    <p:sldId id="315" r:id="rId13"/>
    <p:sldId id="320" r:id="rId14"/>
    <p:sldId id="316" r:id="rId15"/>
    <p:sldId id="321" r:id="rId16"/>
    <p:sldId id="264" r:id="rId17"/>
    <p:sldId id="327" r:id="rId18"/>
    <p:sldId id="317" r:id="rId19"/>
    <p:sldId id="318" r:id="rId20"/>
    <p:sldId id="260" r:id="rId21"/>
    <p:sldId id="322" r:id="rId22"/>
    <p:sldId id="266" r:id="rId23"/>
    <p:sldId id="267" r:id="rId24"/>
    <p:sldId id="268" r:id="rId25"/>
    <p:sldId id="323" r:id="rId26"/>
    <p:sldId id="269" r:id="rId27"/>
    <p:sldId id="324" r:id="rId28"/>
    <p:sldId id="325" r:id="rId29"/>
    <p:sldId id="32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895"/>
    <a:srgbClr val="0958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27" autoAdjust="0"/>
  </p:normalViewPr>
  <p:slideViewPr>
    <p:cSldViewPr snapToGrid="0">
      <p:cViewPr varScale="1">
        <p:scale>
          <a:sx n="84" d="100"/>
          <a:sy n="84" d="100"/>
        </p:scale>
        <p:origin x="7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, Tammie Lynne" userId="1602ee28-76b8-49b7-bcb0-784a1698b2f6" providerId="ADAL" clId="{611D5C11-93DD-489C-B808-082FD2BB64BF}"/>
    <pc:docChg chg="custSel modSld">
      <pc:chgData name="Nelson, Tammie Lynne" userId="1602ee28-76b8-49b7-bcb0-784a1698b2f6" providerId="ADAL" clId="{611D5C11-93DD-489C-B808-082FD2BB64BF}" dt="2022-01-17T20:23:16.311" v="6" actId="20577"/>
      <pc:docMkLst>
        <pc:docMk/>
      </pc:docMkLst>
      <pc:sldChg chg="modSp">
        <pc:chgData name="Nelson, Tammie Lynne" userId="1602ee28-76b8-49b7-bcb0-784a1698b2f6" providerId="ADAL" clId="{611D5C11-93DD-489C-B808-082FD2BB64BF}" dt="2022-01-17T20:23:16.311" v="6" actId="20577"/>
        <pc:sldMkLst>
          <pc:docMk/>
          <pc:sldMk cId="2734900720" sldId="326"/>
        </pc:sldMkLst>
        <pc:spChg chg="mod">
          <ac:chgData name="Nelson, Tammie Lynne" userId="1602ee28-76b8-49b7-bcb0-784a1698b2f6" providerId="ADAL" clId="{611D5C11-93DD-489C-B808-082FD2BB64BF}" dt="2022-01-17T20:23:16.311" v="6" actId="20577"/>
          <ac:spMkLst>
            <pc:docMk/>
            <pc:sldMk cId="2734900720" sldId="326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nelson\Desktop\VL%20Protocol\DR3495_VL%20Analysis%20Tables%20with%20graph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tnelson\Desktop\VL%20Protocol\DR3495_VL%20Analysis%20Tables%20with%20graphs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2.5861111111111116E-2"/>
          <c:y val="5.3912219305920092E-2"/>
          <c:w val="0.94358333333333333"/>
          <c:h val="0.821458151064450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'Proc 1 - Print'!$J$29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</c:spPr>
          <c:invertIfNegative val="0"/>
          <c:cat>
            <c:numRef>
              <c:f>'Proc 1 - Print'!$K$28:$O$28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'Proc 1 - Print'!$K$29:$O$29</c:f>
              <c:numCache>
                <c:formatCode>General</c:formatCode>
                <c:ptCount val="5"/>
                <c:pt idx="0">
                  <c:v>75.391900000000007</c:v>
                </c:pt>
                <c:pt idx="1">
                  <c:v>58.939</c:v>
                </c:pt>
                <c:pt idx="2">
                  <c:v>52.968299999999999</c:v>
                </c:pt>
                <c:pt idx="3">
                  <c:v>46.412999999999997</c:v>
                </c:pt>
                <c:pt idx="4">
                  <c:v>54.589799999999997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87-4B36-AC04-035FAD02752D}"/>
            </c:ext>
          </c:extLst>
        </c:ser>
        <c:ser>
          <c:idx val="1"/>
          <c:order val="1"/>
          <c:tx>
            <c:strRef>
              <c:f>'Proc 1 - Print'!$J$30</c:f>
              <c:strCache>
                <c:ptCount val="1"/>
                <c:pt idx="0">
                  <c:v>LCL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errBars>
            <c:errBarType val="minus"/>
            <c:errValType val="percentage"/>
            <c:noEndCap val="0"/>
            <c:val val="100"/>
          </c:errBars>
          <c:cat>
            <c:numRef>
              <c:f>'Proc 1 - Print'!$K$28:$O$28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'Proc 1 - Print'!$K$30:$O$30</c:f>
              <c:numCache>
                <c:formatCode>General</c:formatCode>
                <c:ptCount val="5"/>
                <c:pt idx="0">
                  <c:v>7.0028999999999968</c:v>
                </c:pt>
                <c:pt idx="1">
                  <c:v>5.0697000000000045</c:v>
                </c:pt>
                <c:pt idx="2">
                  <c:v>4.1769000000000034</c:v>
                </c:pt>
                <c:pt idx="3">
                  <c:v>3.3499000000000052</c:v>
                </c:pt>
                <c:pt idx="4">
                  <c:v>4.1273000000000053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87-4B36-AC04-035FAD02752D}"/>
            </c:ext>
          </c:extLst>
        </c:ser>
        <c:ser>
          <c:idx val="2"/>
          <c:order val="2"/>
          <c:tx>
            <c:strRef>
              <c:f>'Proc 1 - Print'!$J$31</c:f>
              <c:strCache>
                <c:ptCount val="1"/>
                <c:pt idx="0">
                  <c:v>Geometric Mean</c:v>
                </c:pt>
              </c:strCache>
            </c:strRef>
          </c:tx>
          <c:spPr>
            <a:solidFill>
              <a:srgbClr val="2C7BB6"/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'Proc 1 - Print'!$K$28:$O$28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'Proc 1 - Print'!$K$31:$O$31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87-4B36-AC04-035FAD02752D}"/>
            </c:ext>
          </c:extLst>
        </c:ser>
        <c:ser>
          <c:idx val="3"/>
          <c:order val="3"/>
          <c:tx>
            <c:strRef>
              <c:f>'Proc 1 - Print'!$J$32</c:f>
              <c:strCache>
                <c:ptCount val="1"/>
                <c:pt idx="0">
                  <c:v>UCL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errBars>
            <c:errBarType val="both"/>
            <c:errValType val="percentage"/>
            <c:noEndCap val="0"/>
            <c:val val="100"/>
          </c:errBars>
          <c:cat>
            <c:numRef>
              <c:f>'Proc 1 - Print'!$K$28:$O$28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'Proc 1 - Print'!$K$32:$O$32</c:f>
              <c:numCache>
                <c:formatCode>General</c:formatCode>
                <c:ptCount val="5"/>
                <c:pt idx="0">
                  <c:v>7.653499999999994</c:v>
                </c:pt>
                <c:pt idx="1">
                  <c:v>5.5057999999999936</c:v>
                </c:pt>
                <c:pt idx="2">
                  <c:v>4.5061999999999998</c:v>
                </c:pt>
                <c:pt idx="3">
                  <c:v>3.5916999999999959</c:v>
                </c:pt>
                <c:pt idx="4">
                  <c:v>4.4393999999999991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87-4B36-AC04-035FAD027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811008"/>
        <c:axId val="132825088"/>
      </c:barChart>
      <c:catAx>
        <c:axId val="1328110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2825088"/>
        <c:crosses val="autoZero"/>
        <c:auto val="1"/>
        <c:lblAlgn val="ctr"/>
        <c:lblOffset val="100"/>
        <c:noMultiLvlLbl val="0"/>
      </c:catAx>
      <c:valAx>
        <c:axId val="132825088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3281100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1.4749999999999999E-2"/>
          <c:y val="5.3912219305920092E-2"/>
          <c:w val="0.9546944444444444"/>
          <c:h val="0.821458151064450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'Proc 1 - Print'!$Q$29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</c:spPr>
          <c:invertIfNegative val="0"/>
          <c:cat>
            <c:numRef>
              <c:f>'Proc 1 - Print'!$R$28:$V$28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'Proc 1 - Print'!$R$29:$V$29</c:f>
              <c:numCache>
                <c:formatCode>General</c:formatCode>
                <c:ptCount val="5"/>
                <c:pt idx="0">
                  <c:v>12513.41</c:v>
                </c:pt>
                <c:pt idx="1">
                  <c:v>9581.91</c:v>
                </c:pt>
                <c:pt idx="2">
                  <c:v>8477.27</c:v>
                </c:pt>
                <c:pt idx="3">
                  <c:v>8660.16</c:v>
                </c:pt>
                <c:pt idx="4">
                  <c:v>10854.15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C-4CB6-914C-D5BD8D19C9FD}"/>
            </c:ext>
          </c:extLst>
        </c:ser>
        <c:ser>
          <c:idx val="1"/>
          <c:order val="1"/>
          <c:tx>
            <c:strRef>
              <c:f>'Proc 1 - Print'!$Q$30</c:f>
              <c:strCache>
                <c:ptCount val="1"/>
                <c:pt idx="0">
                  <c:v>LCL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errBars>
            <c:errBarType val="minus"/>
            <c:errValType val="percentage"/>
            <c:noEndCap val="0"/>
            <c:val val="100"/>
          </c:errBars>
          <c:cat>
            <c:numRef>
              <c:f>'Proc 1 - Print'!$R$28:$V$28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'Proc 1 - Print'!$R$30:$V$30</c:f>
              <c:numCache>
                <c:formatCode>General</c:formatCode>
                <c:ptCount val="5"/>
                <c:pt idx="0">
                  <c:v>2504.8700000000008</c:v>
                </c:pt>
                <c:pt idx="1">
                  <c:v>2110.6900000000005</c:v>
                </c:pt>
                <c:pt idx="2">
                  <c:v>1892.4699999999993</c:v>
                </c:pt>
                <c:pt idx="3">
                  <c:v>2018.8500000000004</c:v>
                </c:pt>
                <c:pt idx="4">
                  <c:v>2101.380000000001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FC-4CB6-914C-D5BD8D19C9FD}"/>
            </c:ext>
          </c:extLst>
        </c:ser>
        <c:ser>
          <c:idx val="2"/>
          <c:order val="2"/>
          <c:tx>
            <c:strRef>
              <c:f>'Proc 1 - Print'!$Q$31</c:f>
              <c:strCache>
                <c:ptCount val="1"/>
                <c:pt idx="0">
                  <c:v>Arithmetic Mean</c:v>
                </c:pt>
              </c:strCache>
            </c:strRef>
          </c:tx>
          <c:spPr>
            <a:solidFill>
              <a:srgbClr val="2C7BB6"/>
            </a:solidFill>
            <a:ln>
              <a:solidFill>
                <a:schemeClr val="tx1"/>
              </a:solidFill>
            </a:ln>
          </c:spPr>
          <c:invertIfNegative val="0"/>
          <c:cat>
            <c:numRef>
              <c:f>'Proc 1 - Print'!$R$28:$V$28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'Proc 1 - Print'!$R$31:$V$31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FC-4CB6-914C-D5BD8D19C9FD}"/>
            </c:ext>
          </c:extLst>
        </c:ser>
        <c:ser>
          <c:idx val="3"/>
          <c:order val="3"/>
          <c:tx>
            <c:strRef>
              <c:f>'Proc 1 - Print'!$Q$32</c:f>
              <c:strCache>
                <c:ptCount val="1"/>
                <c:pt idx="0">
                  <c:v>UCL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errBars>
            <c:errBarType val="both"/>
            <c:errValType val="percentage"/>
            <c:noEndCap val="0"/>
            <c:val val="100"/>
          </c:errBars>
          <c:cat>
            <c:numRef>
              <c:f>'Proc 1 - Print'!$R$28:$V$28</c:f>
              <c:numCache>
                <c:formatCode>General</c:formatCode>
                <c:ptCount val="5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</c:numCache>
            </c:numRef>
          </c:cat>
          <c:val>
            <c:numRef>
              <c:f>'Proc 1 - Print'!$R$32:$V$32</c:f>
              <c:numCache>
                <c:formatCode>General</c:formatCode>
                <c:ptCount val="5"/>
                <c:pt idx="0">
                  <c:v>2504.8700000000008</c:v>
                </c:pt>
                <c:pt idx="1">
                  <c:v>2110.6900000000005</c:v>
                </c:pt>
                <c:pt idx="2">
                  <c:v>1892.4799999999996</c:v>
                </c:pt>
                <c:pt idx="3">
                  <c:v>2018.8600000000006</c:v>
                </c:pt>
                <c:pt idx="4">
                  <c:v>2101.3799999999992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FC-4CB6-914C-D5BD8D19C9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2933888"/>
        <c:axId val="132943872"/>
      </c:barChart>
      <c:catAx>
        <c:axId val="13293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2943872"/>
        <c:crosses val="autoZero"/>
        <c:auto val="1"/>
        <c:lblAlgn val="ctr"/>
        <c:lblOffset val="100"/>
        <c:noMultiLvlLbl val="0"/>
      </c:catAx>
      <c:valAx>
        <c:axId val="132943872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3293388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8729F-BFCA-4830-B2DB-D3373902D70F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65C65-21CA-41CE-9BB1-099C74DCECC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90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5C65-21CA-41CE-9BB1-099C74DCECC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57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5C65-21CA-41CE-9BB1-099C74DCECC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03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65C65-21CA-41CE-9BB1-099C74DCECC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0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71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76AA-4866-4B3F-9FE7-AB336FDFE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7886" y="2035207"/>
            <a:ext cx="9060024" cy="829193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Activity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B880-299F-4C2C-B0CE-05C03177BFA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77886" y="3729067"/>
            <a:ext cx="9060024" cy="479037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Presenter(s) Name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B04E79-0625-405C-9E37-5AAD91CEDB2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677886" y="4214356"/>
            <a:ext cx="9060024" cy="880153"/>
          </a:xfrm>
        </p:spPr>
        <p:txBody>
          <a:bodyPr>
            <a:normAutofit/>
          </a:bodyPr>
          <a:lstStyle>
            <a:lvl1pPr>
              <a:defRPr sz="20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Presenter(s) Title/Affiliation</a:t>
            </a:r>
          </a:p>
        </p:txBody>
      </p:sp>
    </p:spTree>
    <p:extLst>
      <p:ext uri="{BB962C8B-B14F-4D97-AF65-F5344CB8AC3E}">
        <p14:creationId xmlns:p14="http://schemas.microsoft.com/office/powerpoint/2010/main" val="112663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B001-9D08-4D4A-B445-33C81106A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4397"/>
            <a:ext cx="10515600" cy="82919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Page Headline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22348D-6C20-49A4-8F66-D1BAF23E588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200" y="1196982"/>
            <a:ext cx="10515600" cy="444844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3138"/>
              </a:buClr>
              <a:buSzTx/>
              <a:buFont typeface="Arial" panose="020B0604020202020204" pitchFamily="34" charset="0"/>
              <a:buNone/>
              <a:tabLst/>
              <a:defRPr sz="2400"/>
            </a:lvl1pPr>
            <a:lvl2pPr>
              <a:buClr>
                <a:srgbClr val="D03138"/>
              </a:buClr>
              <a:defRPr/>
            </a:lvl2pPr>
            <a:lvl3pPr>
              <a:buClr>
                <a:srgbClr val="D03138"/>
              </a:buClr>
              <a:defRPr/>
            </a:lvl3pPr>
            <a:lvl4pPr>
              <a:buClr>
                <a:srgbClr val="D03138"/>
              </a:buClr>
              <a:defRPr/>
            </a:lvl4pPr>
            <a:lvl5pPr>
              <a:buClr>
                <a:srgbClr val="D0313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42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B001-9D08-4D4A-B445-33C81106A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4397"/>
            <a:ext cx="10515600" cy="82919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Page Headline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D8CC-3E9C-462A-8514-08D8752DD2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284447"/>
            <a:ext cx="5181600" cy="4276598"/>
          </a:xfrm>
        </p:spPr>
        <p:txBody>
          <a:bodyPr/>
          <a:lstStyle>
            <a:lvl1pPr marL="457200" indent="-457200">
              <a:buClr>
                <a:srgbClr val="D03138"/>
              </a:buClr>
              <a:buFont typeface="Arial" panose="020B0604020202020204" pitchFamily="34" charset="0"/>
              <a:buChar char="•"/>
              <a:defRPr sz="2800"/>
            </a:lvl1pPr>
            <a:lvl2pPr>
              <a:buClr>
                <a:srgbClr val="D03138"/>
              </a:buClr>
              <a:defRPr/>
            </a:lvl2pPr>
            <a:lvl3pPr>
              <a:buClr>
                <a:srgbClr val="D03138"/>
              </a:buClr>
              <a:defRPr/>
            </a:lvl3pPr>
            <a:lvl4pPr>
              <a:buClr>
                <a:srgbClr val="D03138"/>
              </a:buClr>
              <a:defRPr/>
            </a:lvl4pPr>
            <a:lvl5pPr>
              <a:buClr>
                <a:srgbClr val="D0313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22348D-6C20-49A4-8F66-D1BAF23E588B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72202" y="1284447"/>
            <a:ext cx="5181600" cy="4276598"/>
          </a:xfrm>
        </p:spPr>
        <p:txBody>
          <a:bodyPr/>
          <a:lstStyle>
            <a:lvl1pPr marL="457200" indent="-457200">
              <a:buClr>
                <a:srgbClr val="D03138"/>
              </a:buClr>
              <a:buFont typeface="Arial" panose="020B0604020202020204" pitchFamily="34" charset="0"/>
              <a:buChar char="•"/>
              <a:defRPr sz="2800"/>
            </a:lvl1pPr>
            <a:lvl2pPr>
              <a:buClr>
                <a:srgbClr val="D03138"/>
              </a:buClr>
              <a:defRPr/>
            </a:lvl2pPr>
            <a:lvl3pPr>
              <a:buClr>
                <a:srgbClr val="D03138"/>
              </a:buClr>
              <a:defRPr/>
            </a:lvl3pPr>
            <a:lvl4pPr>
              <a:buClr>
                <a:srgbClr val="D03138"/>
              </a:buClr>
              <a:defRPr/>
            </a:lvl4pPr>
            <a:lvl5pPr>
              <a:buClr>
                <a:srgbClr val="D0313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614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4006-C21C-48A5-9AC3-6327C1EA84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078" y="987424"/>
            <a:ext cx="4294947" cy="1069975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Page Headline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CF40-C94B-4EF2-B894-1F7C4AB1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31734" cy="4610293"/>
          </a:xfrm>
        </p:spPr>
        <p:txBody>
          <a:bodyPr/>
          <a:lstStyle>
            <a:lvl1pPr marL="457200" indent="-457200">
              <a:buClr>
                <a:srgbClr val="D03138"/>
              </a:buClr>
              <a:buFont typeface="Arial" panose="020B0604020202020204" pitchFamily="34" charset="0"/>
              <a:buChar char="•"/>
              <a:defRPr sz="3200"/>
            </a:lvl1pPr>
            <a:lvl2pPr>
              <a:buClr>
                <a:srgbClr val="D03138"/>
              </a:buClr>
              <a:defRPr sz="2800"/>
            </a:lvl2pPr>
            <a:lvl3pPr>
              <a:buClr>
                <a:srgbClr val="D03138"/>
              </a:buClr>
              <a:defRPr sz="2400"/>
            </a:lvl3pPr>
            <a:lvl4pPr>
              <a:buClr>
                <a:srgbClr val="D03138"/>
              </a:buClr>
              <a:defRPr sz="2000"/>
            </a:lvl4pPr>
            <a:lvl5pPr>
              <a:buClr>
                <a:srgbClr val="D03138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EC660-C071-4914-9592-DBABD93FB30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7078" y="2057400"/>
            <a:ext cx="4294947" cy="3540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078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E5B6-7C5E-4871-920D-40FA7D3D3C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128" y="987424"/>
            <a:ext cx="4302898" cy="1069975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Page Headline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83BD2-572B-4596-807C-46ECA9704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539684" cy="46386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CB7FD-AC8F-4941-BF0F-47DDA3B7451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69128" y="2057400"/>
            <a:ext cx="4302898" cy="356863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62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83BD2-572B-4596-807C-46ECA9704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09900" y="351323"/>
            <a:ext cx="6172200" cy="46386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9F83A12-3542-47C1-9F0C-A2A74849307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009900" y="5135547"/>
            <a:ext cx="6172200" cy="597342"/>
          </a:xfrm>
        </p:spPr>
        <p:txBody>
          <a:bodyPr>
            <a:normAutofit/>
          </a:bodyPr>
          <a:lstStyle>
            <a:lvl1pPr marL="0" indent="0">
              <a:buNone/>
              <a:defRPr lang="en-US" sz="1400" i="1" dirty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here to edit image caption</a:t>
            </a:r>
          </a:p>
        </p:txBody>
      </p:sp>
    </p:spTree>
    <p:extLst>
      <p:ext uri="{BB962C8B-B14F-4D97-AF65-F5344CB8AC3E}">
        <p14:creationId xmlns:p14="http://schemas.microsoft.com/office/powerpoint/2010/main" val="418972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32FE1-432F-4450-84EB-A1E2ED53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052"/>
            <a:ext cx="10515600" cy="82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Page Headline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EA6BB-09FF-4C4E-8834-54ADDF035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110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02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2" r:id="rId4"/>
    <p:sldLayoutId id="2147483656" r:id="rId5"/>
    <p:sldLayoutId id="2147483657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095895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vailable_packages_by_name.html" TargetMode="External"/><Relationship Id="rId2" Type="http://schemas.openxmlformats.org/officeDocument/2006/relationships/hyperlink" Target="https://www.rstudio.com/products/rstudio/download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epidemiology@marionhealth.or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s.hiv.gov/s3fs-public/nhas-update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s.cdc.gov/view/cdc/28147/cdc_28147_DS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91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Analysis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>
          <a:xfrm>
            <a:off x="838200" y="1196982"/>
            <a:ext cx="10515600" cy="469415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of Geometric Mean (GM) versus Arithmetic Mean:</a:t>
            </a:r>
          </a:p>
          <a:p>
            <a:pPr marL="1028700" lvl="1" indent="-342900"/>
            <a:r>
              <a:rPr lang="en-US" dirty="0"/>
              <a:t>GM is a logarithmic transformation calculated by averaging the log transformed values of a set of viral load results</a:t>
            </a:r>
          </a:p>
          <a:p>
            <a:pPr marL="1028700" lvl="1" indent="-342900"/>
            <a:r>
              <a:rPr lang="en-US" dirty="0"/>
              <a:t>This calculated average is then transformed back to the original (linear) scale as it is a more intuitive value</a:t>
            </a:r>
          </a:p>
          <a:p>
            <a:pPr marL="1485900" lvl="2" indent="-342900"/>
            <a:r>
              <a:rPr lang="en-US" sz="2200" i="1" dirty="0"/>
              <a:t>The base used for the log transformation has no effect on the final GM estimate; however, using log base 10 has an advantage by its relationship to the value on the original scale.</a:t>
            </a:r>
          </a:p>
          <a:p>
            <a:pPr marL="1485900" lvl="2" indent="-342900"/>
            <a:r>
              <a:rPr lang="en-US" sz="2200" dirty="0"/>
              <a:t>Exp. </a:t>
            </a:r>
            <a:r>
              <a:rPr lang="en-US" sz="2200" b="1" dirty="0">
                <a:solidFill>
                  <a:schemeClr val="accent1"/>
                </a:solidFill>
              </a:rPr>
              <a:t>A value of 2 on the log10 scale = 100 on the original scale; 3 corresponds to 1,000; 4 to 10,000; and so forth.</a:t>
            </a:r>
          </a:p>
          <a:p>
            <a:pPr marL="1028700" lvl="1" indent="-342900"/>
            <a:r>
              <a:rPr lang="en-US" i="1" dirty="0"/>
              <a:t>It is important to note that GM is not a true viral load result and should not be construed as anything but a way to compare the viral load of different populations. Arithmetic mean should be provided to reduce confusion.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6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These New Procedures?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Normalizes data by reducing the influence of outlying values such as the extremely high viral loads seen in those newly infected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Enables evaluation of data covering several orders of magnitude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Tightens confidence intervals allowing statistically significant comparisons to be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3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429794"/>
            <a:ext cx="10515600" cy="8291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Analysis &amp; Findings</a:t>
            </a:r>
          </a:p>
        </p:txBody>
      </p:sp>
    </p:spTree>
    <p:extLst>
      <p:ext uri="{BB962C8B-B14F-4D97-AF65-F5344CB8AC3E}">
        <p14:creationId xmlns:p14="http://schemas.microsoft.com/office/powerpoint/2010/main" val="326558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SAS Program &amp; R Program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Originally developed using SAS Enterprise Guide 7.1 to compare geometric mean viral loads using Indianapolis TGA viral load data from eHARS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Replicated in R 3.4.1 to provide open source option for partners to freely conduct their own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program will be made available for use upon request</a:t>
            </a:r>
          </a:p>
        </p:txBody>
      </p:sp>
      <p:pic>
        <p:nvPicPr>
          <p:cNvPr id="5122" name="Picture 2" descr="স্যাস লোগ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15" y="3576402"/>
            <a:ext cx="35242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rstud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840" y="3476230"/>
            <a:ext cx="4912657" cy="17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585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Information on SAS and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SAS is a commercial software developed by SAS Institute with a strong variety of statistical evaluation methods, but can be cost-prohibitive for </a:t>
            </a:r>
            <a:r>
              <a:rPr lang="en-US"/>
              <a:t>many organizations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is the open source alternative to SAS and is free for use with over 15,000 packages available for use in the Comprehensive R Archive Network (CRAN) commonly used with the </a:t>
            </a:r>
            <a:r>
              <a:rPr lang="en-US" dirty="0" err="1"/>
              <a:t>RStudio</a:t>
            </a:r>
            <a:r>
              <a:rPr lang="en-US" dirty="0"/>
              <a:t> integrated development environment (IDE)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 and </a:t>
            </a:r>
            <a:r>
              <a:rPr lang="en-US" dirty="0" err="1"/>
              <a:t>RStudio</a:t>
            </a:r>
            <a:r>
              <a:rPr lang="en-US" dirty="0"/>
              <a:t> are available for download here: </a:t>
            </a:r>
            <a:r>
              <a:rPr lang="en-US" dirty="0">
                <a:hlinkClick r:id="rId2"/>
              </a:rPr>
              <a:t>https://www.rstudio.com/products/rstudio/download/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list of all available R packages in CRAN is available here: </a:t>
            </a:r>
            <a:r>
              <a:rPr lang="en-US" dirty="0">
                <a:hlinkClick r:id="rId3"/>
              </a:rPr>
              <a:t>https://cran.r-project.org/web/packages/available_packages_by_name.html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Packages can be easily installed and loaded with two commands via the R shell. Example:</a:t>
            </a:r>
          </a:p>
          <a:p>
            <a:pPr marL="1028700" lvl="1" indent="-342900"/>
            <a:r>
              <a:rPr lang="en-US" dirty="0"/>
              <a:t>&gt; </a:t>
            </a:r>
            <a:r>
              <a:rPr lang="en-US" dirty="0" err="1"/>
              <a:t>install.packages</a:t>
            </a:r>
            <a:r>
              <a:rPr lang="en-US" dirty="0"/>
              <a:t>("ggplot2")</a:t>
            </a:r>
            <a:br>
              <a:rPr lang="en-US" dirty="0"/>
            </a:br>
            <a:r>
              <a:rPr lang="en-US" dirty="0"/>
              <a:t>&gt; library(ggplot2)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95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Standardized HIV data with year, viral load, and additional  variables of interest for comparison such as county,  retention status, birth sex, and race</a:t>
            </a:r>
          </a:p>
          <a:p>
            <a:pPr marL="1028700" lvl="1" indent="-342900"/>
            <a:r>
              <a:rPr lang="en-US" dirty="0"/>
              <a:t>We have utilized eHARS Person and Labs data for Indy TGA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7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8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Community arithmetic and geometric mean viral loads with 95% CI for variables known among all PLWH/A in the TGA and by following categories:</a:t>
            </a:r>
          </a:p>
          <a:p>
            <a:pPr marL="1028700" lvl="1" indent="-342900"/>
            <a:r>
              <a:rPr lang="en-US" dirty="0"/>
              <a:t>Race, Age, Gender, County, Risk, Retention in  Care status, Ryan White status, and Facility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13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Geographic Area Included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>
          <a:xfrm>
            <a:off x="7175240" y="3967701"/>
            <a:ext cx="4849633" cy="1677724"/>
          </a:xfrm>
        </p:spPr>
        <p:txBody>
          <a:bodyPr/>
          <a:lstStyle/>
          <a:p>
            <a:r>
              <a:rPr lang="en-US" b="1" dirty="0"/>
              <a:t>4,513</a:t>
            </a:r>
            <a:r>
              <a:rPr lang="en-US" dirty="0"/>
              <a:t> HIV-positive TGA residents who received HIV-related medical care at least once were included in the analysis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" b="2595"/>
          <a:stretch/>
        </p:blipFill>
        <p:spPr bwMode="auto">
          <a:xfrm>
            <a:off x="914400" y="1173721"/>
            <a:ext cx="6217920" cy="466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65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vs. Geometric Mean Results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>
          <a:xfrm>
            <a:off x="838200" y="1196982"/>
            <a:ext cx="10515600" cy="12763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see that viral loads were </a:t>
            </a:r>
            <a:r>
              <a:rPr lang="en-US" i="1" dirty="0"/>
              <a:t>statistically</a:t>
            </a:r>
            <a:r>
              <a:rPr lang="en-US" dirty="0"/>
              <a:t> lower in 2017 than in 2013 using geometric mean (right). This difference would not have been identified using only arithmetic mean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10771" y="2458897"/>
            <a:ext cx="9970458" cy="3337311"/>
            <a:chOff x="828200" y="2458897"/>
            <a:chExt cx="9970458" cy="3337311"/>
          </a:xfrm>
        </p:grpSpPr>
        <p:graphicFrame>
          <p:nvGraphicFramePr>
            <p:cNvPr id="4" name="Char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9479387"/>
                </p:ext>
              </p:extLst>
            </p:nvPr>
          </p:nvGraphicFramePr>
          <p:xfrm>
            <a:off x="5952338" y="2458897"/>
            <a:ext cx="4846320" cy="33318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7584295"/>
                </p:ext>
              </p:extLst>
            </p:nvPr>
          </p:nvGraphicFramePr>
          <p:xfrm>
            <a:off x="828200" y="2464363"/>
            <a:ext cx="4846320" cy="33318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6968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51" y="239840"/>
            <a:ext cx="7536579" cy="5386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6742" y="1352736"/>
            <a:ext cx="37406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Geometric mean viral load of African Americans was </a:t>
            </a:r>
            <a:r>
              <a:rPr lang="en-US" sz="2400" b="1" dirty="0"/>
              <a:t>twice</a:t>
            </a:r>
            <a:r>
              <a:rPr lang="en-US" sz="2400" dirty="0"/>
              <a:t> that of their white peers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Hispanic/Latino viral load was about </a:t>
            </a:r>
            <a:r>
              <a:rPr lang="en-US" sz="2400" b="1" dirty="0"/>
              <a:t>50% higher</a:t>
            </a:r>
            <a:r>
              <a:rPr lang="en-US" sz="2400" dirty="0"/>
              <a:t> than that of white PLWH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308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80EB-8A46-409C-B98D-FBF78B9A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886" y="1717480"/>
            <a:ext cx="9060024" cy="1773141"/>
          </a:xfrm>
        </p:spPr>
        <p:txBody>
          <a:bodyPr/>
          <a:lstStyle/>
          <a:p>
            <a:r>
              <a:rPr lang="en-US" sz="4400" dirty="0"/>
              <a:t>Using Standardization and Analysis of HIV Quality Measures Data to Identify Treatment Gaps and Disparities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59C6E-5E50-4BEA-BCDC-99D872EE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Tammie L. Nelson &amp; Samir Parmar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B66EF-4F67-43EA-8E6A-A8DFE80A9E5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Epidemiology Department</a:t>
            </a:r>
          </a:p>
          <a:p>
            <a:r>
              <a:rPr lang="en-US" dirty="0"/>
              <a:t>Marion County Public Health Department, Indianapolis, IN</a:t>
            </a:r>
          </a:p>
        </p:txBody>
      </p:sp>
    </p:spTree>
    <p:extLst>
      <p:ext uri="{BB962C8B-B14F-4D97-AF65-F5344CB8AC3E}">
        <p14:creationId xmlns:p14="http://schemas.microsoft.com/office/powerpoint/2010/main" val="134686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743" y="1343367"/>
            <a:ext cx="43852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African Americans do not differ significantly from other racial groups in middle to late adulthood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20-34 year old African Americans differs significantly from that of their peers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890" y="489688"/>
            <a:ext cx="7406640" cy="513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758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356" y="500332"/>
            <a:ext cx="7200694" cy="5058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6742" y="1352736"/>
            <a:ext cx="41453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Geometric mean viral load of African American men was more than </a:t>
            </a:r>
            <a:r>
              <a:rPr lang="en-US" sz="2400" b="1" dirty="0"/>
              <a:t>twice</a:t>
            </a:r>
            <a:r>
              <a:rPr lang="en-US" sz="2400" dirty="0"/>
              <a:t> that of white men during 2017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Viral load among females was not significantly different from males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534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742" y="1352736"/>
            <a:ext cx="41453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Geometric mean viral load among all racial/ethnic minorities not utilizing Ryan White services in the Indy TGA was higher than among Ryan White 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difference was not found among white PLWH in the TGA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650" y="219082"/>
            <a:ext cx="7772400" cy="546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506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99" y="534839"/>
            <a:ext cx="7052539" cy="507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6742" y="1352736"/>
            <a:ext cx="41453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Among individuals not retained in care, Hispanic/Latinos and African Americans experienced the highest viral 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Even when retained in care</a:t>
            </a:r>
            <a:r>
              <a:rPr lang="en-US" sz="2400" dirty="0"/>
              <a:t>, African Americans experienced poorer outcomes, with viral loads </a:t>
            </a:r>
            <a:r>
              <a:rPr lang="en-US" sz="2400" b="1" dirty="0"/>
              <a:t>50% higher</a:t>
            </a:r>
            <a:r>
              <a:rPr lang="en-US" sz="2400" dirty="0"/>
              <a:t> than their white peers</a:t>
            </a:r>
          </a:p>
        </p:txBody>
      </p:sp>
    </p:spTree>
    <p:extLst>
      <p:ext uri="{BB962C8B-B14F-4D97-AF65-F5344CB8AC3E}">
        <p14:creationId xmlns:p14="http://schemas.microsoft.com/office/powerpoint/2010/main" val="3733084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Times New Roman"/>
              </a:rPr>
              <a:t>Using data standardization and geometric mean analysis has allowed us to </a:t>
            </a:r>
            <a:r>
              <a:rPr lang="en-US" b="1" dirty="0">
                <a:ea typeface="Calibri"/>
                <a:cs typeface="Times New Roman"/>
              </a:rPr>
              <a:t>make better comparisons between groups</a:t>
            </a:r>
            <a:r>
              <a:rPr lang="en-US" dirty="0">
                <a:ea typeface="Calibri"/>
                <a:cs typeface="Times New Roman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Times New Roman"/>
              </a:rPr>
              <a:t>Allows for </a:t>
            </a:r>
            <a:r>
              <a:rPr lang="en-US" b="1" dirty="0">
                <a:ea typeface="Calibri"/>
                <a:cs typeface="Times New Roman"/>
              </a:rPr>
              <a:t>better allocation of resources to target interventions</a:t>
            </a:r>
            <a:r>
              <a:rPr lang="en-US" dirty="0">
                <a:ea typeface="Calibri"/>
                <a:cs typeface="Times New Roman"/>
              </a:rPr>
              <a:t> to those most likely to have increased viral loads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5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1489440"/>
            <a:ext cx="4394200" cy="439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1816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>
            <a:spLocks noGrp="1"/>
          </p:cNvSpPr>
          <p:nvPr>
            <p:ph sz="half" idx="4294967295"/>
          </p:nvPr>
        </p:nvSpPr>
        <p:spPr>
          <a:xfrm>
            <a:off x="2057400" y="683996"/>
            <a:ext cx="8077200" cy="47183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Tammie Nelson, MPH, CPH</a:t>
            </a:r>
          </a:p>
          <a:p>
            <a:pPr marL="0" indent="0" algn="ctr">
              <a:buNone/>
            </a:pPr>
            <a:r>
              <a:rPr lang="en-US" dirty="0"/>
              <a:t>Epidemiology Manager</a:t>
            </a:r>
          </a:p>
          <a:p>
            <a:pPr algn="ctr"/>
            <a:r>
              <a:rPr lang="en-US" dirty="0">
                <a:hlinkClick r:id="rId2"/>
              </a:rPr>
              <a:t>epidemiology@marionhealth.org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90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Root cause analysis for improving patient care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Best practices for improving clinical care using data standardization and analytic methods with HIV quality measures data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Identification and evaluation of treatment gaps and health disparities in patient populations</a:t>
            </a:r>
          </a:p>
        </p:txBody>
      </p:sp>
    </p:spTree>
    <p:extLst>
      <p:ext uri="{BB962C8B-B14F-4D97-AF65-F5344CB8AC3E}">
        <p14:creationId xmlns:p14="http://schemas.microsoft.com/office/powerpoint/2010/main" val="58393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Evaluate Community Viral Load?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Viral load suppression is the ultimate measure of health for individuals living with HIV</a:t>
            </a:r>
            <a:r>
              <a:rPr lang="en-US" baseline="30000" dirty="0"/>
              <a:t>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Comparing viral load results over time or between groups requires evaluation of community viral load (CVL) – an average of all viral load results taken from among those in the populations compared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CVL analysis is important in identifying disparities in HIV care outcomes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882" y="5278280"/>
            <a:ext cx="1183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1</a:t>
            </a:r>
            <a:r>
              <a:rPr lang="en-US" dirty="0"/>
              <a:t> White House Office of National AIDS Policy. (2015). National HIV/AIDS strategy for the United States: Updated to 2020. </a:t>
            </a:r>
            <a:r>
              <a:rPr lang="en-US" dirty="0">
                <a:hlinkClick r:id="rId2"/>
              </a:rPr>
              <a:t>https://files.hiv.gov/s3fs-public/nhas-update.pdf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8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Barriers to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Ryan White/HIV Services Program in the Indianapolis transitional grant area (TGA) has historically evaluated viral load among residents, but confidence intervals were too wide for group comparisons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(</a:t>
            </a:r>
            <a:r>
              <a:rPr lang="en-US" i="1" dirty="0"/>
              <a:t>A confidence interval is a statistical measure of how sure we are about the results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3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Cause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Root cause analysis was conducted during the 2016-2017 Part A grant year in order to identify the root causes of wide confidence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8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Cause Analysis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210739"/>
            <a:ext cx="8961120" cy="454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54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Cause Analysis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Findings:</a:t>
            </a:r>
          </a:p>
          <a:p>
            <a:pPr marL="1028700" lvl="1" indent="-342900"/>
            <a:r>
              <a:rPr lang="en-US" dirty="0"/>
              <a:t>Labs are not consistent in their instrumentation and reporting</a:t>
            </a:r>
          </a:p>
          <a:p>
            <a:pPr marL="1028700" lvl="1" indent="-342900"/>
            <a:r>
              <a:rPr lang="en-US" dirty="0"/>
              <a:t>HIV viral load varies widely from person to person and group to group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Resolution:</a:t>
            </a:r>
          </a:p>
          <a:p>
            <a:pPr marL="1028700" lvl="1" indent="-342900"/>
            <a:r>
              <a:rPr lang="en-US" dirty="0"/>
              <a:t>Viral load results were standardized and evaluated in a manner that helped ensure that statistically significant comparisons could be made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8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Analysis Procedures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Standardization (CDC recommended</a:t>
            </a:r>
            <a:r>
              <a:rPr lang="en-US" baseline="30000" dirty="0"/>
              <a:t> 2</a:t>
            </a:r>
            <a:r>
              <a:rPr lang="en-US" dirty="0"/>
              <a:t>):</a:t>
            </a:r>
          </a:p>
          <a:p>
            <a:pPr marL="1028700" lvl="1" indent="-342900"/>
            <a:r>
              <a:rPr lang="en-US" dirty="0"/>
              <a:t>Lower and upper detectable limits (LDL and UDL) are collected from labs</a:t>
            </a:r>
          </a:p>
          <a:p>
            <a:pPr marL="1028700" lvl="1" indent="-342900"/>
            <a:r>
              <a:rPr lang="en-US" dirty="0"/>
              <a:t>Results lower than the LDL are standardized to a number equal to half the reported LDL</a:t>
            </a:r>
          </a:p>
          <a:p>
            <a:pPr marL="1485900" lvl="2" indent="-342900"/>
            <a:r>
              <a:rPr lang="en-US" sz="2200" dirty="0"/>
              <a:t>Exp. </a:t>
            </a:r>
            <a:r>
              <a:rPr lang="en-US" sz="2200" b="1" dirty="0">
                <a:solidFill>
                  <a:schemeClr val="accent1"/>
                </a:solidFill>
              </a:rPr>
              <a:t>Report of 0 from a lab with a LDL = 20 would be standardized to 10 c/mL</a:t>
            </a:r>
          </a:p>
          <a:p>
            <a:pPr marL="1028700" lvl="1" indent="-342900"/>
            <a:r>
              <a:rPr lang="en-US" dirty="0"/>
              <a:t>Results higher than the UDL are standardized to a number of UDL + 1</a:t>
            </a:r>
          </a:p>
          <a:p>
            <a:pPr marL="1485900" lvl="2" indent="-342900"/>
            <a:r>
              <a:rPr lang="en-US" sz="2200" dirty="0"/>
              <a:t>Exp. </a:t>
            </a:r>
            <a:r>
              <a:rPr lang="en-US" sz="2200" b="1" dirty="0">
                <a:solidFill>
                  <a:schemeClr val="accent1"/>
                </a:solidFill>
              </a:rPr>
              <a:t>Report of &gt;1,000,000 from a lab with a UDL = 750,000 would be standardized to 750,001 c/mL</a:t>
            </a:r>
          </a:p>
          <a:p>
            <a:pPr marL="1028700" lvl="1" indent="-342900"/>
            <a:r>
              <a:rPr lang="en-US" dirty="0"/>
              <a:t>Where LDL and/or UDL are missing, results are standardized to the most commonly reported LDL and UDL values for the time period examined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882" y="5278280"/>
            <a:ext cx="1183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2</a:t>
            </a:r>
            <a:r>
              <a:rPr lang="en-US" dirty="0"/>
              <a:t> CDC. (2011). Guidance on community viral load: A family of measures, definitions, and method for calculation. </a:t>
            </a:r>
            <a:r>
              <a:rPr lang="en-US" dirty="0">
                <a:hlinkClick r:id="rId3"/>
              </a:rPr>
              <a:t>https://stacks.cdc.gov/view/cdc/28147/cdc_28147_DS1.pdf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5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ECF1582A75C4439C20D53536605FB1" ma:contentTypeVersion="14" ma:contentTypeDescription="Create a new document." ma:contentTypeScope="" ma:versionID="1d6e0ee04ae1748d0c9f9f22170ebb8b">
  <xsd:schema xmlns:xsd="http://www.w3.org/2001/XMLSchema" xmlns:xs="http://www.w3.org/2001/XMLSchema" xmlns:p="http://schemas.microsoft.com/office/2006/metadata/properties" xmlns:ns3="49a27e72-fd6d-43c0-9960-a913537ee56a" xmlns:ns4="75fed1c4-32e5-4371-8805-c94080b4c645" targetNamespace="http://schemas.microsoft.com/office/2006/metadata/properties" ma:root="true" ma:fieldsID="3a93c0e8a1933973d3db812598da26ff" ns3:_="" ns4:_="">
    <xsd:import namespace="49a27e72-fd6d-43c0-9960-a913537ee56a"/>
    <xsd:import namespace="75fed1c4-32e5-4371-8805-c94080b4c6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27e72-fd6d-43c0-9960-a913537ee5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fed1c4-32e5-4371-8805-c94080b4c64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40020F-830C-43CE-A59B-296016528E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a27e72-fd6d-43c0-9960-a913537ee56a"/>
    <ds:schemaRef ds:uri="75fed1c4-32e5-4371-8805-c94080b4c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FA1483-4A22-4888-9FB2-688D6C1A51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637BD-F6B8-4C8E-98AF-4410C437D562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5fed1c4-32e5-4371-8805-c94080b4c645"/>
    <ds:schemaRef ds:uri="http://purl.org/dc/terms/"/>
    <ds:schemaRef ds:uri="http://www.w3.org/XML/1998/namespace"/>
    <ds:schemaRef ds:uri="http://schemas.microsoft.com/office/2006/documentManagement/types"/>
    <ds:schemaRef ds:uri="49a27e72-fd6d-43c0-9960-a913537ee5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1259</Words>
  <Application>Microsoft Office PowerPoint</Application>
  <PresentationFormat>Widescreen</PresentationFormat>
  <Paragraphs>104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PowerPoint Presentation</vt:lpstr>
      <vt:lpstr>Using Standardization and Analysis of HIV Quality Measures Data to Identify Treatment Gaps and Disparities</vt:lpstr>
      <vt:lpstr>Learning Objectives</vt:lpstr>
      <vt:lpstr>Why Evaluate Community Viral Load?</vt:lpstr>
      <vt:lpstr>Barriers to Analysis</vt:lpstr>
      <vt:lpstr>Root Cause Analysis</vt:lpstr>
      <vt:lpstr>Root Cause Analysis</vt:lpstr>
      <vt:lpstr>Root Cause Analysis</vt:lpstr>
      <vt:lpstr>New Analysis Procedures</vt:lpstr>
      <vt:lpstr>New Analysis Procedures</vt:lpstr>
      <vt:lpstr>Why These New Procedures?</vt:lpstr>
      <vt:lpstr>Our Analysis &amp; Findings</vt:lpstr>
      <vt:lpstr>SAS Program &amp; R Program</vt:lpstr>
      <vt:lpstr>More Information on SAS and R</vt:lpstr>
      <vt:lpstr>Input</vt:lpstr>
      <vt:lpstr>Output</vt:lpstr>
      <vt:lpstr>Geographic Area Included</vt:lpstr>
      <vt:lpstr>Arithmetic vs. Geometric Mean Results</vt:lpstr>
      <vt:lpstr>Results</vt:lpstr>
      <vt:lpstr>Results</vt:lpstr>
      <vt:lpstr>Results</vt:lpstr>
      <vt:lpstr>Results</vt:lpstr>
      <vt:lpstr>Results</vt:lpstr>
      <vt:lpstr>Conclusions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Noonan (LRG)</dc:creator>
  <cp:lastModifiedBy>Nelson, Tammie Lynne</cp:lastModifiedBy>
  <cp:revision>113</cp:revision>
  <dcterms:created xsi:type="dcterms:W3CDTF">2018-09-04T17:07:24Z</dcterms:created>
  <dcterms:modified xsi:type="dcterms:W3CDTF">2022-01-17T20:23:19Z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0x010100A0ECF1582A75C4439C20D53536605FB1</vt:lpwstr>
  </property>
</Properties>
</file>