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5" r:id="rId12"/>
    <p:sldId id="265" r:id="rId13"/>
    <p:sldId id="276" r:id="rId14"/>
    <p:sldId id="277" r:id="rId15"/>
    <p:sldId id="278" r:id="rId16"/>
    <p:sldId id="266" r:id="rId17"/>
    <p:sldId id="279" r:id="rId18"/>
    <p:sldId id="280" r:id="rId19"/>
    <p:sldId id="281" r:id="rId20"/>
    <p:sldId id="267" r:id="rId21"/>
    <p:sldId id="268" r:id="rId22"/>
    <p:sldId id="269" r:id="rId23"/>
    <p:sldId id="270" r:id="rId24"/>
    <p:sldId id="271" r:id="rId25"/>
    <p:sldId id="272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73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64" autoAdjust="0"/>
  </p:normalViewPr>
  <p:slideViewPr>
    <p:cSldViewPr>
      <p:cViewPr varScale="1">
        <p:scale>
          <a:sx n="94" d="100"/>
          <a:sy n="94" d="100"/>
        </p:scale>
        <p:origin x="1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י'/אדר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79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ערימות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שמירה על תכונת הערימה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 err="1"/>
              <a:t>בהנתן</a:t>
            </a:r>
            <a:r>
              <a:rPr lang="he-IL" dirty="0"/>
              <a:t> ערימה שמסודרת נכון חוץ מצומת אחד שמפר את תכונת הערימה, ניתן להעביר אותו למקום הנכון.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05000" y="3052745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05101" y="37430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14759" y="46574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43101" y="46574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58497" y="37811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52902" y="468365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295543" y="3586145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195442" y="3586145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33543" y="4276494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295543" y="4276494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43344" y="431459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9068" y="2823576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1000" y="3204949"/>
            <a:ext cx="4419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אנחנו מניחים ששאר איברי הערימה נמצאים בסדר הנכון.</a:t>
            </a:r>
          </a:p>
        </p:txBody>
      </p:sp>
    </p:spTree>
    <p:extLst>
      <p:ext uri="{BB962C8B-B14F-4D97-AF65-F5344CB8AC3E}">
        <p14:creationId xmlns:p14="http://schemas.microsoft.com/office/powerpoint/2010/main" val="8915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heapify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04857" y="2514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04958" y="3204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14616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42958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58354" y="3243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52759" y="4145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295400" y="3048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195299" y="3048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33400" y="3738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295400" y="3738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43201" y="3776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8925" y="2285431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391" y="1465320"/>
            <a:ext cx="514806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הרעיון של הפונקציה </a:t>
            </a:r>
            <a:r>
              <a:rPr lang="en-US" sz="2400" dirty="0" err="1"/>
              <a:t>heapify</a:t>
            </a:r>
            <a:r>
              <a:rPr lang="he-IL" sz="2400" dirty="0"/>
              <a:t> הוא להחליט מי מבין השלשה – אבא, בן שמאלי ובן ימני הוא הגדול, ואותו לשים כאבא. את הצומת ה"בעייתי" אנחנו מורידים למטה ומטפלים בו שם.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1433299" y="4073311"/>
            <a:ext cx="762000" cy="6050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997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048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heapify</a:t>
            </a:r>
            <a:r>
              <a:rPr lang="en-US" sz="2800" dirty="0"/>
              <a:t>(a, 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  <a:endParaRPr lang="he-IL" sz="2800" dirty="0"/>
          </a:p>
          <a:p>
            <a:r>
              <a:rPr lang="en-US" sz="2800" dirty="0"/>
              <a:t>   while true do </a:t>
            </a:r>
          </a:p>
          <a:p>
            <a:r>
              <a:rPr lang="en-US" sz="2800" dirty="0"/>
              <a:t>	max</a:t>
            </a:r>
            <a:r>
              <a:rPr lang="he-IL" sz="2800" dirty="0"/>
              <a:t> 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pt-BR" sz="2800" dirty="0"/>
              <a:t>	</a:t>
            </a:r>
            <a:r>
              <a:rPr lang="pt-BR" sz="2800" dirty="0" err="1"/>
              <a:t>if</a:t>
            </a:r>
            <a:r>
              <a:rPr lang="pt-BR" sz="2800" dirty="0"/>
              <a:t>  2*i &lt;= </a:t>
            </a:r>
            <a:r>
              <a:rPr lang="pt-BR" sz="2800" dirty="0" err="1"/>
              <a:t>size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left</a:t>
            </a:r>
            <a:r>
              <a:rPr lang="pt-BR" sz="2800" dirty="0"/>
              <a:t>[</a:t>
            </a:r>
            <a:r>
              <a:rPr lang="pt-BR" sz="2800" dirty="0" err="1"/>
              <a:t>i</a:t>
            </a:r>
            <a:r>
              <a:rPr lang="pt-BR" sz="2800" dirty="0"/>
              <a:t>] &gt; a[</a:t>
            </a:r>
            <a:r>
              <a:rPr lang="pt-BR" sz="2800" dirty="0" err="1"/>
              <a:t>max</a:t>
            </a:r>
            <a:r>
              <a:rPr lang="pt-BR" sz="2800" dirty="0"/>
              <a:t>] </a:t>
            </a:r>
            <a:r>
              <a:rPr lang="pt-BR" sz="2800" dirty="0" err="1"/>
              <a:t>then</a:t>
            </a:r>
            <a:endParaRPr lang="pt-BR" sz="2800" dirty="0"/>
          </a:p>
          <a:p>
            <a:r>
              <a:rPr lang="en-US" sz="2800" dirty="0"/>
              <a:t>	   max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2*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pt-BR" sz="2800" dirty="0"/>
              <a:t> 	</a:t>
            </a:r>
            <a:r>
              <a:rPr lang="pt-BR" sz="2800" dirty="0" err="1"/>
              <a:t>if</a:t>
            </a:r>
            <a:r>
              <a:rPr lang="pt-BR" sz="2800" dirty="0"/>
              <a:t>  2*i+1 &lt;= </a:t>
            </a:r>
            <a:r>
              <a:rPr lang="pt-BR" sz="2800" dirty="0" err="1"/>
              <a:t>size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right</a:t>
            </a:r>
            <a:r>
              <a:rPr lang="pt-BR" sz="2800" dirty="0"/>
              <a:t>(</a:t>
            </a:r>
            <a:r>
              <a:rPr lang="pt-BR" sz="2800" dirty="0" err="1"/>
              <a:t>i</a:t>
            </a:r>
            <a:r>
              <a:rPr lang="pt-BR" sz="2800" dirty="0"/>
              <a:t>)&gt; a[</a:t>
            </a:r>
            <a:r>
              <a:rPr lang="pt-BR" sz="2800" dirty="0" err="1"/>
              <a:t>max</a:t>
            </a:r>
            <a:r>
              <a:rPr lang="pt-BR" sz="2800" dirty="0"/>
              <a:t>] </a:t>
            </a:r>
            <a:r>
              <a:rPr lang="pt-BR" sz="2800" dirty="0" err="1"/>
              <a:t>then</a:t>
            </a:r>
            <a:endParaRPr lang="pt-BR" sz="2800" dirty="0"/>
          </a:p>
          <a:p>
            <a:r>
              <a:rPr lang="en-US" sz="2800" dirty="0"/>
              <a:t>	   max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2*</a:t>
            </a:r>
            <a:r>
              <a:rPr lang="en-US" sz="2800" dirty="0" err="1"/>
              <a:t>i</a:t>
            </a:r>
            <a:r>
              <a:rPr lang="en-US" sz="2800" dirty="0"/>
              <a:t> + 1</a:t>
            </a:r>
          </a:p>
          <a:p>
            <a:r>
              <a:rPr lang="en-US" sz="2800" dirty="0"/>
              <a:t>	if  max = I then</a:t>
            </a:r>
          </a:p>
          <a:p>
            <a:r>
              <a:rPr lang="en-US" sz="2800" dirty="0"/>
              <a:t>	   return</a:t>
            </a:r>
          </a:p>
          <a:p>
            <a:r>
              <a:rPr lang="en-US" sz="2800" dirty="0"/>
              <a:t>	swap(a, </a:t>
            </a:r>
            <a:r>
              <a:rPr lang="en-US" sz="2800" dirty="0" err="1"/>
              <a:t>i</a:t>
            </a:r>
            <a:r>
              <a:rPr lang="en-US" sz="2800" dirty="0"/>
              <a:t>, max)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max</a:t>
            </a:r>
          </a:p>
          <a:p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800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זמן הריצה הוא </a:t>
            </a:r>
            <a:r>
              <a:rPr lang="en-US" sz="2800" dirty="0"/>
              <a:t>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58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/>
          <p:nvPr/>
        </p:nvCxnSpPr>
        <p:spPr>
          <a:xfrm>
            <a:off x="2717468" y="532831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236" y="290806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409697" y="326183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3903259" y="2313295"/>
            <a:ext cx="680683" cy="6403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חץ: מעוקל שמאלה 27"/>
          <p:cNvSpPr/>
          <p:nvPr/>
        </p:nvSpPr>
        <p:spPr>
          <a:xfrm rot="19736099">
            <a:off x="4298072" y="1678018"/>
            <a:ext cx="253222" cy="6965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/>
          <p:nvPr/>
        </p:nvCxnSpPr>
        <p:spPr>
          <a:xfrm>
            <a:off x="3094259" y="1571317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236" y="290806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409697" y="326183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4372507" y="3228502"/>
            <a:ext cx="680683" cy="6403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חץ: מעוקל שמאלה 27"/>
          <p:cNvSpPr/>
          <p:nvPr/>
        </p:nvSpPr>
        <p:spPr>
          <a:xfrm rot="19736099">
            <a:off x="4700636" y="2614822"/>
            <a:ext cx="253222" cy="6965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236" y="290806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409697" y="326183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31845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הכנסת ערך חדש לערימה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5951" y="914400"/>
            <a:ext cx="9296400" cy="2514600"/>
          </a:xfrm>
        </p:spPr>
        <p:txBody>
          <a:bodyPr/>
          <a:lstStyle/>
          <a:p>
            <a:pPr algn="r" rtl="1"/>
            <a:r>
              <a:rPr lang="he-IL" dirty="0"/>
              <a:t>איך נוסיף ערך חדש לערימה?</a:t>
            </a:r>
          </a:p>
          <a:p>
            <a:pPr lvl="1" algn="r" rtl="1"/>
            <a:r>
              <a:rPr lang="he-IL" dirty="0"/>
              <a:t>נוסיף את הערך החדש כעלה.</a:t>
            </a:r>
          </a:p>
          <a:p>
            <a:pPr lvl="1" algn="r" rtl="1"/>
            <a:r>
              <a:rPr lang="he-IL" dirty="0"/>
              <a:t>כל עוד הערך החדש גדול מהערך של אביו, נחליף בניהם.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349" y="2667000"/>
            <a:ext cx="83058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addElement</a:t>
            </a:r>
            <a:r>
              <a:rPr lang="en-US" sz="2800" dirty="0"/>
              <a:t>(a, value)</a:t>
            </a:r>
          </a:p>
          <a:p>
            <a:r>
              <a:rPr lang="en-US" sz="2800" dirty="0"/>
              <a:t>   size </a:t>
            </a:r>
            <a:r>
              <a:rPr lang="en-US" sz="2800" dirty="0">
                <a:sym typeface="Wingdings" pitchFamily="2" charset="2"/>
              </a:rPr>
              <a:t> size + 1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i</a:t>
            </a:r>
            <a:r>
              <a:rPr lang="en-US" sz="2800" dirty="0"/>
              <a:t> 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size</a:t>
            </a:r>
          </a:p>
          <a:p>
            <a:r>
              <a:rPr lang="en-US" sz="2800" dirty="0"/>
              <a:t>   a[</a:t>
            </a:r>
            <a:r>
              <a:rPr lang="en-US" sz="2800" dirty="0" err="1"/>
              <a:t>i</a:t>
            </a:r>
            <a:r>
              <a:rPr lang="en-US" sz="2800" dirty="0"/>
              <a:t>]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value</a:t>
            </a:r>
          </a:p>
          <a:p>
            <a:r>
              <a:rPr lang="en-US" sz="2800" dirty="0"/>
              <a:t>   while </a:t>
            </a:r>
            <a:r>
              <a:rPr lang="en-US" sz="2800" dirty="0" err="1"/>
              <a:t>i</a:t>
            </a:r>
            <a:r>
              <a:rPr lang="en-US" sz="2800" dirty="0"/>
              <a:t> &gt; 1 and a[</a:t>
            </a:r>
            <a:r>
              <a:rPr lang="en-US" sz="2800" dirty="0" err="1"/>
              <a:t>i</a:t>
            </a:r>
            <a:r>
              <a:rPr lang="en-US" sz="2800" dirty="0"/>
              <a:t>] &gt; patent(</a:t>
            </a:r>
            <a:r>
              <a:rPr lang="en-US" sz="2800" dirty="0" err="1"/>
              <a:t>i</a:t>
            </a:r>
            <a:r>
              <a:rPr lang="en-US" sz="2800" dirty="0"/>
              <a:t>) then</a:t>
            </a:r>
          </a:p>
          <a:p>
            <a:r>
              <a:rPr lang="en-US" sz="2800" dirty="0"/>
              <a:t>	swap(a,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/2);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/ 2;</a:t>
            </a:r>
          </a:p>
          <a:p>
            <a:r>
              <a:rPr lang="en-US" sz="2800" dirty="0"/>
              <a:t> 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034" y="29084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199007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744" y="228600"/>
            <a:ext cx="3809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נוסיף את הערך 16 כעלה: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79891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15"/>
          <p:cNvCxnSpPr>
            <a:cxnSpLocks/>
            <a:stCxn id="9" idx="4"/>
            <a:endCxn id="27" idx="0"/>
          </p:cNvCxnSpPr>
          <p:nvPr/>
        </p:nvCxnSpPr>
        <p:spPr>
          <a:xfrm flipH="1">
            <a:off x="5070333" y="2926307"/>
            <a:ext cx="111411" cy="32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חץ: מעוקל שמאלה 29"/>
          <p:cNvSpPr/>
          <p:nvPr/>
        </p:nvSpPr>
        <p:spPr>
          <a:xfrm rot="701280" flipV="1">
            <a:off x="5458134" y="2786123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6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034" y="29084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199007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744" y="228600"/>
            <a:ext cx="3809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נוסיף את הערך 16 כעלה: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79891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15"/>
          <p:cNvCxnSpPr>
            <a:cxnSpLocks/>
            <a:stCxn id="9" idx="4"/>
            <a:endCxn id="27" idx="0"/>
          </p:cNvCxnSpPr>
          <p:nvPr/>
        </p:nvCxnSpPr>
        <p:spPr>
          <a:xfrm flipH="1">
            <a:off x="5070333" y="2926307"/>
            <a:ext cx="111411" cy="32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חץ: מעוקל שמאלה 29"/>
          <p:cNvSpPr/>
          <p:nvPr/>
        </p:nvSpPr>
        <p:spPr>
          <a:xfrm rot="1865610" flipV="1">
            <a:off x="5603574" y="1923676"/>
            <a:ext cx="246971" cy="724182"/>
          </a:xfrm>
          <a:prstGeom prst="curvedLeftArrow">
            <a:avLst>
              <a:gd name="adj1" fmla="val 20842"/>
              <a:gd name="adj2" fmla="val 6673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034" y="29084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199007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744" y="228600"/>
            <a:ext cx="3809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נוסיף את הערך 16 כעלה: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79891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15"/>
          <p:cNvCxnSpPr>
            <a:cxnSpLocks/>
            <a:stCxn id="9" idx="4"/>
            <a:endCxn id="27" idx="0"/>
          </p:cNvCxnSpPr>
          <p:nvPr/>
        </p:nvCxnSpPr>
        <p:spPr>
          <a:xfrm flipH="1">
            <a:off x="5070333" y="2926307"/>
            <a:ext cx="111411" cy="32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245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ערימה בינארית (ערימת מקסימום) היא מבנה נתונים שאפשר לדמות אותו לעץ בינארי כמעט מלא, שערכו של כל צומת גדול או שווה לערך הבנים שלו.</a:t>
            </a:r>
          </a:p>
          <a:p>
            <a:pPr algn="r" rtl="1"/>
            <a:r>
              <a:rPr lang="he-IL" dirty="0"/>
              <a:t>עץ כמעט מלא – עץ שבו כל הרמות מלאות לחלוטין פרט לרמה האחרונה, בה יכולים להיות חסרים צמתים מצד ימין בלבד.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195299" y="3886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295400" y="45765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1805058" y="5490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533400" y="5490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148796" y="46146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743201" y="55171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>
            <a:stCxn id="6" idx="4"/>
            <a:endCxn id="19" idx="0"/>
          </p:cNvCxnSpPr>
          <p:nvPr/>
        </p:nvCxnSpPr>
        <p:spPr>
          <a:xfrm flipH="1">
            <a:off x="1585842" y="44196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4"/>
            <a:endCxn id="22" idx="0"/>
          </p:cNvCxnSpPr>
          <p:nvPr/>
        </p:nvCxnSpPr>
        <p:spPr>
          <a:xfrm>
            <a:off x="2485741" y="44196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4"/>
            <a:endCxn id="21" idx="0"/>
          </p:cNvCxnSpPr>
          <p:nvPr/>
        </p:nvCxnSpPr>
        <p:spPr>
          <a:xfrm flipH="1">
            <a:off x="823842" y="51099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4"/>
            <a:endCxn id="20" idx="0"/>
          </p:cNvCxnSpPr>
          <p:nvPr/>
        </p:nvCxnSpPr>
        <p:spPr>
          <a:xfrm>
            <a:off x="1585842" y="51099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4"/>
            <a:endCxn id="23" idx="0"/>
          </p:cNvCxnSpPr>
          <p:nvPr/>
        </p:nvCxnSpPr>
        <p:spPr>
          <a:xfrm flipH="1">
            <a:off x="3033643" y="51480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9723"/>
          </a:xfrm>
        </p:spPr>
        <p:txBody>
          <a:bodyPr/>
          <a:lstStyle/>
          <a:p>
            <a:pPr algn="r" rtl="1"/>
            <a:r>
              <a:rPr lang="he-IL" dirty="0"/>
              <a:t>כתבו אלגוריתם שחתימתו – </a:t>
            </a:r>
          </a:p>
          <a:p>
            <a:pPr marL="0" indent="0" algn="l">
              <a:buNone/>
            </a:pPr>
            <a:r>
              <a:rPr lang="en-US" dirty="0"/>
              <a:t>delete(a,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r" rtl="1"/>
            <a:r>
              <a:rPr lang="he-IL" dirty="0"/>
              <a:t>האלגוריתם יקבל ערימה ואינדקס של צומת, וימחק את הצומת מהערימה.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43242" y="358139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43343" y="42717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53001" y="51861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1343" y="51861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96739" y="43098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91144" y="5212306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333785" y="4114799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233684" y="4114799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71785" y="4805148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333785" y="4805148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81586" y="4843248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3994242"/>
            <a:ext cx="50292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רמז – הערימה היא תמיד עץ </a:t>
            </a:r>
            <a:r>
              <a:rPr lang="he-IL" sz="2800" b="1" dirty="0"/>
              <a:t>כמעט</a:t>
            </a:r>
            <a:r>
              <a:rPr lang="he-IL" sz="2800" dirty="0"/>
              <a:t> מלא, כלומר יכולים להיות חסרים עלים מצד ימין של הרמה האחרונה.</a:t>
            </a:r>
          </a:p>
        </p:txBody>
      </p:sp>
      <p:cxnSp>
        <p:nvCxnSpPr>
          <p:cNvPr id="19" name="Straight Connector 18"/>
          <p:cNvCxnSpPr>
            <a:stCxn id="10" idx="4"/>
          </p:cNvCxnSpPr>
          <p:nvPr/>
        </p:nvCxnSpPr>
        <p:spPr>
          <a:xfrm>
            <a:off x="3187181" y="4843248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3403625" y="5212306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52785" y="865039"/>
            <a:ext cx="99045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Freeform 22"/>
          <p:cNvSpPr/>
          <p:nvPr/>
        </p:nvSpPr>
        <p:spPr>
          <a:xfrm>
            <a:off x="2470245" y="805218"/>
            <a:ext cx="1752134" cy="1678675"/>
          </a:xfrm>
          <a:custGeom>
            <a:avLst/>
            <a:gdLst>
              <a:gd name="connsiteX0" fmla="*/ 0 w 1752134"/>
              <a:gd name="connsiteY0" fmla="*/ 0 h 1678675"/>
              <a:gd name="connsiteX1" fmla="*/ 1624083 w 1752134"/>
              <a:gd name="connsiteY1" fmla="*/ 354842 h 1678675"/>
              <a:gd name="connsiteX2" fmla="*/ 1528549 w 1752134"/>
              <a:gd name="connsiteY2" fmla="*/ 1678675 h 16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134" h="1678675">
                <a:moveTo>
                  <a:pt x="0" y="0"/>
                </a:moveTo>
                <a:cubicBezTo>
                  <a:pt x="684662" y="37531"/>
                  <a:pt x="1369325" y="75063"/>
                  <a:pt x="1624083" y="354842"/>
                </a:cubicBezTo>
                <a:cubicBezTo>
                  <a:pt x="1878841" y="634621"/>
                  <a:pt x="1703695" y="1156648"/>
                  <a:pt x="1528549" y="167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9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509" y="1990923"/>
            <a:ext cx="493089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 כעת הצומת שהוחלף מפר את תנאי הערימה, אז נבצע עליו </a:t>
            </a:r>
            <a:r>
              <a:rPr lang="en-US" sz="2800" dirty="0" err="1"/>
              <a:t>heapify</a:t>
            </a:r>
            <a:r>
              <a:rPr lang="he-IL" sz="2800" dirty="0"/>
              <a:t>.</a:t>
            </a:r>
          </a:p>
        </p:txBody>
      </p:sp>
      <p:sp>
        <p:nvSpPr>
          <p:cNvPr id="20" name="Right Arrow 19"/>
          <p:cNvSpPr/>
          <p:nvPr/>
        </p:nvSpPr>
        <p:spPr>
          <a:xfrm rot="9321760">
            <a:off x="1010599" y="1050863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7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509" y="1990923"/>
            <a:ext cx="493089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 כעת הצומת שהוחלף מפר את תנאי הערימה, אז נבצע עליו </a:t>
            </a:r>
            <a:r>
              <a:rPr lang="en-US" sz="2800" dirty="0" err="1"/>
              <a:t>heapify</a:t>
            </a:r>
            <a:r>
              <a:rPr lang="he-IL" sz="2800" dirty="0"/>
              <a:t>.</a:t>
            </a:r>
          </a:p>
        </p:txBody>
      </p:sp>
      <p:sp>
        <p:nvSpPr>
          <p:cNvPr id="20" name="Right Arrow 19"/>
          <p:cNvSpPr/>
          <p:nvPr/>
        </p:nvSpPr>
        <p:spPr>
          <a:xfrm rot="9321760">
            <a:off x="1010599" y="1050863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 rot="2540421">
            <a:off x="1476317" y="2038354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7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509" y="1990923"/>
            <a:ext cx="493089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 כעת הצומת שהוחלף מפר את תנאי הערימה, אז נבצע עליו </a:t>
            </a:r>
            <a:r>
              <a:rPr lang="en-US" sz="2800" dirty="0" err="1"/>
              <a:t>heapify</a:t>
            </a:r>
            <a:r>
              <a:rPr lang="he-IL" sz="2800" dirty="0"/>
              <a:t>.</a:t>
            </a:r>
          </a:p>
        </p:txBody>
      </p:sp>
      <p:sp>
        <p:nvSpPr>
          <p:cNvPr id="20" name="Right Arrow 19"/>
          <p:cNvSpPr/>
          <p:nvPr/>
        </p:nvSpPr>
        <p:spPr>
          <a:xfrm rot="9321760">
            <a:off x="1010599" y="1050863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 rot="2540421">
            <a:off x="1476317" y="2038354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1624228" y="3355818"/>
            <a:ext cx="729117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3. נוריד את גודל הערימה באחד, כדי להפטר מהעלה הימני ביותר.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4228" y="4420889"/>
            <a:ext cx="72911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מה יעילות האלגוריתם?</a:t>
            </a:r>
          </a:p>
        </p:txBody>
      </p:sp>
    </p:spTree>
    <p:extLst>
      <p:ext uri="{BB962C8B-B14F-4D97-AF65-F5344CB8AC3E}">
        <p14:creationId xmlns:p14="http://schemas.microsoft.com/office/powerpoint/2010/main" val="30897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31845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בניית 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5951" y="914400"/>
            <a:ext cx="9296400" cy="2514600"/>
          </a:xfrm>
        </p:spPr>
        <p:txBody>
          <a:bodyPr/>
          <a:lstStyle/>
          <a:p>
            <a:pPr algn="r" rtl="1"/>
            <a:r>
              <a:rPr lang="he-IL" dirty="0" err="1"/>
              <a:t>בהנתן</a:t>
            </a:r>
            <a:r>
              <a:rPr lang="he-IL" dirty="0"/>
              <a:t> מערך </a:t>
            </a:r>
            <a:r>
              <a:rPr lang="en-US" dirty="0"/>
              <a:t>A</a:t>
            </a:r>
            <a:r>
              <a:rPr lang="he-IL" dirty="0"/>
              <a:t> ניתן לבנות ממנו ערימה באופן הבא:</a:t>
            </a:r>
          </a:p>
          <a:p>
            <a:pPr lvl="1" algn="r" rtl="1"/>
            <a:r>
              <a:rPr lang="he-IL" dirty="0"/>
              <a:t>נתחיל מהצמתים שנמצאים מעל העלים. עבור כל צומת נעשה </a:t>
            </a:r>
            <a:r>
              <a:rPr lang="en-US" dirty="0" err="1"/>
              <a:t>heapify</a:t>
            </a:r>
            <a:r>
              <a:rPr lang="he-IL" dirty="0"/>
              <a:t>.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349" y="2667000"/>
            <a:ext cx="8305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makeHeap</a:t>
            </a:r>
            <a:r>
              <a:rPr lang="en-US" sz="2800" dirty="0"/>
              <a:t>(a)</a:t>
            </a:r>
          </a:p>
          <a:p>
            <a:r>
              <a:rPr lang="en-US" sz="2800" dirty="0"/>
              <a:t>   for</a:t>
            </a:r>
            <a:r>
              <a:rPr lang="he-IL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⌊length[a]/2⌋ to 1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heapify</a:t>
            </a:r>
            <a:r>
              <a:rPr lang="en-US" sz="2800" dirty="0"/>
              <a:t>(a, 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6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18590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סוגר מסולסל שמאלי 27"/>
          <p:cNvSpPr/>
          <p:nvPr/>
        </p:nvSpPr>
        <p:spPr>
          <a:xfrm rot="5400000">
            <a:off x="5653775" y="-861324"/>
            <a:ext cx="322335" cy="33053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452711" y="191959"/>
            <a:ext cx="7145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עלים</a:t>
            </a: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4495800" y="3200400"/>
            <a:ext cx="188891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4495800" y="3200400"/>
            <a:ext cx="0" cy="8338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 flipH="1">
            <a:off x="1981200" y="4034239"/>
            <a:ext cx="2514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3805174" y="630167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0684697">
            <a:off x="4411924" y="3571669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2" grpId="0" animBg="1"/>
      <p:bldP spid="25" grpId="0" animBg="1"/>
      <p:bldP spid="28" grpId="0" animBg="1"/>
      <p:bldP spid="29" grpId="0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38383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3642672" y="3200400"/>
            <a:ext cx="274204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3642672" y="3200400"/>
            <a:ext cx="0" cy="8338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>
            <a:cxnSpLocks/>
          </p:cNvCxnSpPr>
          <p:nvPr/>
        </p:nvCxnSpPr>
        <p:spPr>
          <a:xfrm flipH="1">
            <a:off x="1981200" y="4034239"/>
            <a:ext cx="166147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3238500" y="642109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0684697">
            <a:off x="3106941" y="3519540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3588385" y="685800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73906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2286000" y="3200400"/>
            <a:ext cx="409871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2685519" y="64223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915303" flipH="1">
            <a:off x="4563442" y="2590385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3036632" y="735074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42388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2286000" y="3200400"/>
            <a:ext cx="22507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2136307" y="649385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19986096">
            <a:off x="3953097" y="2549852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2476046" y="735074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>
            <a:off x="4536790" y="2362200"/>
            <a:ext cx="0" cy="8338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>
            <a:off x="4536790" y="2374052"/>
            <a:ext cx="166147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ערימה באמצעות מערך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algn="r" rtl="1"/>
            <a:r>
              <a:rPr lang="he-IL" dirty="0"/>
              <a:t>נוח לייצג את הערימה באמצעות מערך: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04857" y="2514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04958" y="3204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14616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42958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58354" y="3243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52759" y="4145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295400" y="3048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195299" y="3048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33400" y="3738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295400" y="3738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43201" y="3776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657600" y="3509749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953000" y="3370049"/>
          <a:ext cx="3581400" cy="508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48796" y="4902388"/>
            <a:ext cx="55380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האינדקסים של המערך מתחילים ב-1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58" y="5377211"/>
            <a:ext cx="844563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אנחנו מניחים שקיימת תכונה בשם </a:t>
            </a:r>
            <a:r>
              <a:rPr lang="en-US" sz="2800" dirty="0"/>
              <a:t>size </a:t>
            </a:r>
            <a:r>
              <a:rPr lang="he-IL" sz="2800" dirty="0"/>
              <a:t> ששומרת את גודל הערימה, כלומר כמה איברים יש בערימה.</a:t>
            </a:r>
          </a:p>
        </p:txBody>
      </p:sp>
    </p:spTree>
    <p:extLst>
      <p:ext uri="{BB962C8B-B14F-4D97-AF65-F5344CB8AC3E}">
        <p14:creationId xmlns:p14="http://schemas.microsoft.com/office/powerpoint/2010/main" val="14647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5121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חץ: למטה 36"/>
          <p:cNvSpPr/>
          <p:nvPr/>
        </p:nvSpPr>
        <p:spPr>
          <a:xfrm>
            <a:off x="1600200" y="65911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571982" flipH="1">
            <a:off x="3567718" y="1530082"/>
            <a:ext cx="265185" cy="867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1923100" y="753225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 flipV="1">
            <a:off x="2743200" y="2362200"/>
            <a:ext cx="3455062" cy="11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58483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חץ: למטה 36"/>
          <p:cNvSpPr/>
          <p:nvPr/>
        </p:nvSpPr>
        <p:spPr>
          <a:xfrm>
            <a:off x="1600200" y="65911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571982" flipH="1">
            <a:off x="2556403" y="2440996"/>
            <a:ext cx="265185" cy="867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1923100" y="753225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 flipV="1">
            <a:off x="2743200" y="2362200"/>
            <a:ext cx="3455062" cy="11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חץ: למטה 36"/>
          <p:cNvSpPr/>
          <p:nvPr/>
        </p:nvSpPr>
        <p:spPr>
          <a:xfrm>
            <a:off x="1600200" y="65911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0674684">
            <a:off x="3122470" y="3434688"/>
            <a:ext cx="265185" cy="7506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1923100" y="753225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 flipV="1">
            <a:off x="2743200" y="2362200"/>
            <a:ext cx="3455062" cy="11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46146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304800"/>
            <a:ext cx="6553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מה יעילות האלגוריתם </a:t>
            </a:r>
            <a:r>
              <a:rPr lang="en-US" sz="2400" dirty="0" err="1">
                <a:solidFill>
                  <a:schemeClr val="tx2"/>
                </a:solidFill>
              </a:rPr>
              <a:t>makeHeap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5441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עוברת על </a:t>
            </a:r>
            <a:r>
              <a:rPr lang="en-US" sz="2400" dirty="0"/>
              <a:t>n/2</a:t>
            </a:r>
            <a:r>
              <a:rPr lang="he-IL" sz="2400" dirty="0"/>
              <a:t> איברים ועבור כל אחד מבצעת </a:t>
            </a:r>
            <a:r>
              <a:rPr lang="en-US" sz="2400" dirty="0" err="1"/>
              <a:t>heapify</a:t>
            </a:r>
            <a:r>
              <a:rPr lang="he-IL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357699"/>
            <a:ext cx="88489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העלות של כל </a:t>
            </a:r>
            <a:r>
              <a:rPr lang="en-US" sz="2400" dirty="0" err="1"/>
              <a:t>heapify</a:t>
            </a:r>
            <a:r>
              <a:rPr lang="he-IL" sz="2400" dirty="0"/>
              <a:t> היא </a:t>
            </a:r>
            <a:r>
              <a:rPr lang="en-US" sz="2400" dirty="0"/>
              <a:t>log n</a:t>
            </a:r>
            <a:r>
              <a:rPr lang="he-IL" sz="2400" dirty="0"/>
              <a:t> ולכן סה"כ יעילות הפונקציה היא </a:t>
            </a:r>
            <a:r>
              <a:rPr lang="en-US" sz="2400" dirty="0"/>
              <a:t>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2128" y="1905000"/>
            <a:ext cx="868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אבל זוהי הערכה גסה מידי – נשים לב שהאיבר היחיד שעבורו ה-</a:t>
            </a:r>
            <a:r>
              <a:rPr lang="en-US" sz="2400" dirty="0" err="1"/>
              <a:t>heapify</a:t>
            </a:r>
            <a:r>
              <a:rPr lang="en-US" sz="2400" dirty="0"/>
              <a:t> </a:t>
            </a:r>
            <a:r>
              <a:rPr lang="he-IL" sz="2400" dirty="0"/>
              <a:t>לוקחת באמת </a:t>
            </a:r>
            <a:r>
              <a:rPr lang="en-US" sz="2400" dirty="0"/>
              <a:t>log n</a:t>
            </a:r>
            <a:r>
              <a:rPr lang="he-IL" sz="2400" dirty="0"/>
              <a:t> הוא ראש הערימה. כל שאר האיברים נמצאים יותר נמוך ולכן גם ה-</a:t>
            </a:r>
            <a:r>
              <a:rPr lang="en-US" sz="2400" dirty="0" err="1"/>
              <a:t>heapify</a:t>
            </a:r>
            <a:r>
              <a:rPr lang="he-IL" sz="2400" dirty="0"/>
              <a:t> עליהם לוקחת פחות זמן.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128" y="3276600"/>
            <a:ext cx="8686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בניתוח מתמטי יותר מדויק (לא נראה) סכום פעולות ה-</a:t>
            </a:r>
            <a:r>
              <a:rPr lang="en-US" sz="2400" dirty="0" err="1"/>
              <a:t>heapify</a:t>
            </a:r>
            <a:r>
              <a:rPr lang="he-IL" sz="2400" dirty="0"/>
              <a:t> הוא </a:t>
            </a:r>
            <a:r>
              <a:rPr lang="en-US" sz="2400" dirty="0"/>
              <a:t>n</a:t>
            </a:r>
            <a:r>
              <a:rPr lang="he-IL" sz="2400" dirty="0"/>
              <a:t> ולכן סך כל יעילות בניית ערימה היא </a:t>
            </a:r>
            <a:r>
              <a:rPr lang="en-US" sz="2400" dirty="0"/>
              <a:t>O(n)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5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31845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5951" y="914400"/>
            <a:ext cx="9296400" cy="2514600"/>
          </a:xfrm>
        </p:spPr>
        <p:txBody>
          <a:bodyPr/>
          <a:lstStyle/>
          <a:p>
            <a:pPr algn="r" rtl="1"/>
            <a:r>
              <a:rPr lang="he-IL" dirty="0"/>
              <a:t>ניתן למיין מערך במיון הנקרא "מיון ערימה":</a:t>
            </a:r>
          </a:p>
          <a:p>
            <a:pPr lvl="1" algn="r" rtl="1"/>
            <a:r>
              <a:rPr lang="he-IL" dirty="0"/>
              <a:t>נהפוך את המערך לערימה.</a:t>
            </a:r>
          </a:p>
          <a:p>
            <a:pPr lvl="1" algn="r" rtl="1"/>
            <a:r>
              <a:rPr lang="he-IL" dirty="0"/>
              <a:t>נציב את המקסימום במקום התא האחרון.</a:t>
            </a:r>
          </a:p>
          <a:p>
            <a:pPr lvl="1" algn="r" rtl="1"/>
            <a:r>
              <a:rPr lang="he-IL" dirty="0"/>
              <a:t>נבצע </a:t>
            </a:r>
            <a:r>
              <a:rPr lang="en-US" dirty="0" err="1"/>
              <a:t>heapify</a:t>
            </a:r>
            <a:r>
              <a:rPr lang="he-IL" dirty="0"/>
              <a:t> לתא שהוחלף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6091" y="2514600"/>
            <a:ext cx="83058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heapSort</a:t>
            </a:r>
            <a:r>
              <a:rPr lang="en-US" sz="2800" dirty="0"/>
              <a:t>(a)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makeHeap</a:t>
            </a:r>
            <a:r>
              <a:rPr lang="en-US" sz="2800" dirty="0"/>
              <a:t>(a);</a:t>
            </a:r>
          </a:p>
          <a:p>
            <a:r>
              <a:rPr lang="en-US" sz="2800" dirty="0"/>
              <a:t>   for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length[a] to 2</a:t>
            </a:r>
          </a:p>
          <a:p>
            <a:r>
              <a:rPr lang="en-US" sz="2800" dirty="0"/>
              <a:t>	swap(a, 1, 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heapify</a:t>
            </a:r>
            <a:r>
              <a:rPr lang="en-US" sz="2800" dirty="0"/>
              <a:t>(a, 1)</a:t>
            </a:r>
          </a:p>
          <a:p>
            <a:r>
              <a:rPr lang="en-US" sz="2800" dirty="0"/>
              <a:t>	size </a:t>
            </a:r>
            <a:r>
              <a:rPr lang="en-US" sz="2800" dirty="0">
                <a:sym typeface="Wingdings" pitchFamily="2" charset="2"/>
              </a:rPr>
              <a:t> size - 1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2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05979"/>
              </p:ext>
            </p:extLst>
          </p:nvPr>
        </p:nvGraphicFramePr>
        <p:xfrm>
          <a:off x="1523998" y="609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1143000"/>
            <a:ext cx="6324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אחרי הקריאה ל-</a:t>
            </a:r>
            <a:r>
              <a:rPr lang="en-US" sz="2400" dirty="0" err="1">
                <a:solidFill>
                  <a:schemeClr val="tx2"/>
                </a:solidFill>
              </a:rPr>
              <a:t>makeHeap</a:t>
            </a:r>
            <a:r>
              <a:rPr lang="he-IL" sz="2400" dirty="0">
                <a:solidFill>
                  <a:schemeClr val="tx2"/>
                </a:solidFill>
              </a:rPr>
              <a:t> המערך יראה כך: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71486"/>
              </p:ext>
            </p:extLst>
          </p:nvPr>
        </p:nvGraphicFramePr>
        <p:xfrm>
          <a:off x="1517372" y="1680949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46073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46174" y="30525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855832" y="3966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584174" y="3966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99570" y="30906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93975" y="39931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36616" y="28956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36515" y="28956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874616" y="35859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36616" y="35859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084417" y="36240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491348" y="36240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65301" y="39931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15014" y="48628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380040" y="44937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783727" y="44937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34770" y="48497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481791" y="48497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34159" y="44806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>
            <a:cxnSpLocks/>
          </p:cNvCxnSpPr>
          <p:nvPr/>
        </p:nvCxnSpPr>
        <p:spPr>
          <a:xfrm>
            <a:off x="4110707" y="45086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101680" y="48628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3" grpId="0" animBg="1"/>
      <p:bldP spid="24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נפעיל את אלגוריתם המיון – נחליף בין המקסימום לעלה האחרון: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4433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>
            <a:cxnSpLocks/>
          </p:cNvCxnSpPr>
          <p:nvPr/>
        </p:nvCxnSpPr>
        <p:spPr>
          <a:xfrm>
            <a:off x="4160550" y="38990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151523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חץ: מעוקל שמאלה 27"/>
          <p:cNvSpPr/>
          <p:nvPr/>
        </p:nvSpPr>
        <p:spPr>
          <a:xfrm rot="16200000">
            <a:off x="4471256" y="-1977311"/>
            <a:ext cx="381000" cy="56116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נקטין את גודל הערימה באחד כדי להוציא ממנה את המקסימום: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99810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>
            <a:cxnSpLocks/>
          </p:cNvCxnSpPr>
          <p:nvPr/>
        </p:nvCxnSpPr>
        <p:spPr>
          <a:xfrm>
            <a:off x="4160550" y="38990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151523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נעשה </a:t>
            </a:r>
            <a:r>
              <a:rPr lang="en-US" sz="2000" dirty="0" err="1">
                <a:solidFill>
                  <a:schemeClr val="tx2"/>
                </a:solidFill>
              </a:rPr>
              <a:t>heapify</a:t>
            </a:r>
            <a:r>
              <a:rPr lang="he-IL" sz="2000" dirty="0">
                <a:solidFill>
                  <a:schemeClr val="tx2"/>
                </a:solidFill>
              </a:rPr>
              <a:t> על 3: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חץ: למטה 3"/>
          <p:cNvSpPr/>
          <p:nvPr/>
        </p:nvSpPr>
        <p:spPr>
          <a:xfrm rot="4636222">
            <a:off x="3868715" y="1905000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: למטה 29"/>
          <p:cNvSpPr/>
          <p:nvPr/>
        </p:nvSpPr>
        <p:spPr>
          <a:xfrm rot="3409594">
            <a:off x="2925903" y="2609996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למטה 30"/>
          <p:cNvSpPr/>
          <p:nvPr/>
        </p:nvSpPr>
        <p:spPr>
          <a:xfrm rot="2693156">
            <a:off x="2193354" y="3603788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ערימה באמצעות מערך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886199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נתונים חשובים על מערך-ערימה – בהנתן אינדקס </a:t>
                </a:r>
                <a:r>
                  <a:rPr lang="en-US" dirty="0" err="1"/>
                  <a:t>i</a:t>
                </a:r>
                <a:r>
                  <a:rPr lang="he-IL" dirty="0"/>
                  <a:t> של צומת כלשהו:</a:t>
                </a:r>
              </a:p>
              <a:p>
                <a:pPr lvl="1" algn="r" rtl="1"/>
                <a:r>
                  <a:rPr lang="he-IL" dirty="0"/>
                  <a:t>האינדקס של צומת האב של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lvl="1" algn="r" rtl="1"/>
                <a:r>
                  <a:rPr lang="he-IL" dirty="0"/>
                  <a:t>האינדקס של הבן השמאלי של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:r>
                  <a:rPr lang="en-US" dirty="0"/>
                  <a:t>2*</a:t>
                </a:r>
                <a:r>
                  <a:rPr lang="en-US" dirty="0" err="1"/>
                  <a:t>i</a:t>
                </a:r>
                <a:endParaRPr lang="he-IL" dirty="0"/>
              </a:p>
              <a:p>
                <a:pPr lvl="1" algn="r" rtl="1"/>
                <a:r>
                  <a:rPr lang="he-IL" dirty="0"/>
                  <a:t>האינדקס של הבן הימני של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:r>
                  <a:rPr lang="en-US" dirty="0"/>
                  <a:t>2*</a:t>
                </a:r>
                <a:r>
                  <a:rPr lang="en-US" dirty="0" err="1"/>
                  <a:t>i</a:t>
                </a:r>
                <a:r>
                  <a:rPr lang="en-US" dirty="0"/>
                  <a:t> + 1</a:t>
                </a:r>
                <a:endParaRPr lang="he-IL" dirty="0"/>
              </a:p>
              <a:p>
                <a:pPr lvl="1" algn="r" rtl="1"/>
                <a:r>
                  <a:rPr lang="he-IL" dirty="0"/>
                  <a:t>גובה הערימה הוא </a:t>
                </a:r>
                <a:r>
                  <a:rPr lang="en-US" dirty="0" err="1"/>
                  <a:t>logn</a:t>
                </a:r>
                <a:endParaRPr lang="he-IL" dirty="0"/>
              </a:p>
              <a:p>
                <a:pPr algn="r" rtl="1"/>
                <a:r>
                  <a:rPr lang="he-IL" dirty="0"/>
                  <a:t>נתון המערך הבא – האם הוא ערימת מקסימום?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886199"/>
              </a:xfrm>
              <a:blipFill>
                <a:blip r:embed="rId2"/>
                <a:stretch>
                  <a:fillRect l="-1556" t="-2355" r="-1778" b="-4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981200" y="5410200"/>
          <a:ext cx="3581400" cy="508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6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נעשה </a:t>
            </a:r>
            <a:r>
              <a:rPr lang="en-US" sz="2000" dirty="0" err="1">
                <a:solidFill>
                  <a:schemeClr val="tx2"/>
                </a:solidFill>
              </a:rPr>
              <a:t>heapify</a:t>
            </a:r>
            <a:r>
              <a:rPr lang="he-IL" sz="2000" dirty="0">
                <a:solidFill>
                  <a:schemeClr val="tx2"/>
                </a:solidFill>
              </a:rPr>
              <a:t> על 3: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21211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8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ושוב: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חץ: מעוקל שמאלה 31"/>
          <p:cNvSpPr/>
          <p:nvPr/>
        </p:nvSpPr>
        <p:spPr>
          <a:xfrm rot="16200000">
            <a:off x="4242658" y="-1748712"/>
            <a:ext cx="381000" cy="51544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ושוב: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667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חץ: למטה 29"/>
          <p:cNvSpPr/>
          <p:nvPr/>
        </p:nvSpPr>
        <p:spPr>
          <a:xfrm rot="16963778" flipH="1">
            <a:off x="5212454" y="1965216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למטה 30"/>
          <p:cNvSpPr/>
          <p:nvPr/>
        </p:nvSpPr>
        <p:spPr>
          <a:xfrm rot="3409594">
            <a:off x="5003065" y="2834936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0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651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ושוב: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72739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מחבר ישר 28"/>
          <p:cNvCxnSpPr/>
          <p:nvPr/>
        </p:nvCxnSpPr>
        <p:spPr>
          <a:xfrm>
            <a:off x="6582384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82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יעילות </a:t>
            </a:r>
            <a:r>
              <a:rPr lang="en-US" dirty="0"/>
              <a:t>heap sort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מיון ערימה מורכב מהדברים הבאים – </a:t>
            </a:r>
          </a:p>
          <a:p>
            <a:pPr lvl="1" algn="r" rtl="1"/>
            <a:r>
              <a:rPr lang="he-IL" dirty="0"/>
              <a:t>יצירת ערימה – </a:t>
            </a:r>
            <a:r>
              <a:rPr lang="en-US" dirty="0"/>
              <a:t>O(n)</a:t>
            </a:r>
            <a:endParaRPr lang="he-IL" dirty="0"/>
          </a:p>
          <a:p>
            <a:pPr lvl="1" algn="r" rtl="1"/>
            <a:r>
              <a:rPr lang="en-US" dirty="0" err="1"/>
              <a:t>Heapify</a:t>
            </a:r>
            <a:r>
              <a:rPr lang="he-IL" dirty="0"/>
              <a:t> לכל איבר מבין </a:t>
            </a:r>
            <a:r>
              <a:rPr lang="en-US" dirty="0"/>
              <a:t>n</a:t>
            </a:r>
            <a:r>
              <a:rPr lang="he-IL" dirty="0"/>
              <a:t> האיברים. כל </a:t>
            </a:r>
            <a:r>
              <a:rPr lang="en-US" dirty="0" err="1"/>
              <a:t>heapify</a:t>
            </a:r>
            <a:r>
              <a:rPr lang="he-IL" dirty="0"/>
              <a:t> עולה </a:t>
            </a:r>
            <a:r>
              <a:rPr lang="en-US" dirty="0"/>
              <a:t>log n</a:t>
            </a:r>
            <a:r>
              <a:rPr lang="he-IL" dirty="0"/>
              <a:t> לכן שלב זה הוא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סה"כ היעילות היא </a:t>
            </a:r>
            <a:r>
              <a:rPr lang="en-US" dirty="0"/>
              <a:t>n + </a:t>
            </a:r>
            <a:r>
              <a:rPr lang="en-US" dirty="0" err="1"/>
              <a:t>nlogn</a:t>
            </a:r>
            <a:r>
              <a:rPr lang="en-US" dirty="0"/>
              <a:t> = 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ברשותנו שרת הדפסות שמקבל עבודות הדפסה ממחשבים שונים.</a:t>
            </a:r>
          </a:p>
          <a:p>
            <a:pPr algn="r" rtl="1"/>
            <a:r>
              <a:rPr lang="he-IL" dirty="0"/>
              <a:t>כיוון שיש רק מדפסת אחת, עבודות שמגיעות לשרת כאשרת המדפסת עסוקה, יחכו עד שהיא תתפנה.</a:t>
            </a:r>
          </a:p>
          <a:p>
            <a:pPr algn="r" rtl="1"/>
            <a:r>
              <a:rPr lang="he-IL" dirty="0"/>
              <a:t>כל עבודת הדפסה מכילה גם עדיפות, שהיא מספר בין 1 ל-10. עבודת הדפסה בעלת עדיפות גבוהה יותר אמורה להיות מטופלת לפני עבודת הדפסה בעלת עדיפות נמוכה, גם אם היא הגיעה אחריה לשרת.</a:t>
            </a:r>
          </a:p>
          <a:p>
            <a:pPr algn="r" rtl="1"/>
            <a:r>
              <a:rPr lang="he-IL" dirty="0"/>
              <a:t>הציעו מבנה נתונים שינהל את עבודות ההדפסה שמגיעות למדפסת.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8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היעילות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המבנה שתציעו צריך לתמוך בפעולות הבאות – </a:t>
            </a:r>
          </a:p>
          <a:p>
            <a:pPr lvl="1" algn="r" rtl="1"/>
            <a:r>
              <a:rPr lang="he-IL" dirty="0"/>
              <a:t>הכנסת עבודה חדשה לפי העדיפות שלה –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 algn="r" rtl="1"/>
            <a:r>
              <a:rPr lang="he-IL" dirty="0"/>
              <a:t>הוצאת העבודה הראשונה בתור ברגע שמתפנה המדפסת –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פתרון: נגדיר מבנה של ערימת מקסימום, כאשר כל צומת בערימה יכיל עדיפות של עבודת הדפסה ומצביע לאובייקט העבודה עצמה.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834" y="1266652"/>
            <a:ext cx="861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נגדיר שכל איבר בערימה גדול או שווה לבנים שלו. שימו לב שלא הוגדר בשאלה מה קורה כאשר שתי עבודות הן בעלות אותה עדיפות, ולכן הן יטופלו בסדר שנוח לנו.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463569"/>
            <a:ext cx="861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הוספת עבודת הדפסה – נשתמש באלגוריתם הכנסה של איבר לערימה – נוסיף את הצומת החדש לעלה הימני ביותר ונעלה אותו למעלה עד שהוא כבר לא יהיה גדול מאביו.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774" y="3816146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הוצאת העבודה הראשונה בתור – נשתמש באלגוריתם להוצאת מקסימום מערימה.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76066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מבנה כזה נקרא תור עדיפויות.</a:t>
            </a:r>
          </a:p>
        </p:txBody>
      </p:sp>
    </p:spTree>
    <p:extLst>
      <p:ext uri="{BB962C8B-B14F-4D97-AF65-F5344CB8AC3E}">
        <p14:creationId xmlns:p14="http://schemas.microsoft.com/office/powerpoint/2010/main" val="166238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33700" y="152400"/>
            <a:ext cx="30861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סיכום פעולות הערימה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55397"/>
              </p:ext>
            </p:extLst>
          </p:nvPr>
        </p:nvGraphicFramePr>
        <p:xfrm>
          <a:off x="1600200" y="9144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4614154">
                  <a:extLst>
                    <a:ext uri="{9D8B030D-6E8A-4147-A177-3AD203B41FA5}">
                      <a16:colId xmlns:a16="http://schemas.microsoft.com/office/drawing/2014/main" val="1199918892"/>
                    </a:ext>
                  </a:extLst>
                </a:gridCol>
                <a:gridCol w="1481846">
                  <a:extLst>
                    <a:ext uri="{9D8B030D-6E8A-4147-A177-3AD203B41FA5}">
                      <a16:colId xmlns:a16="http://schemas.microsoft.com/office/drawing/2014/main" val="228780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יעילות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5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הפיכת מערך לערימה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7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מציאת המקסימום (בלי הוצאה)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O(1)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הוצאת מקסימום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הכנסת איבר חדש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9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מחיקת איבר כלשהו (בהנחה שיש מצביע אליו)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חיפוש איבר ספציפי בערימה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1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0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פונקציות מעבר על הערימה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025"/>
            <a:ext cx="8229600" cy="164784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נכתוב את חישוב </a:t>
            </a:r>
            <a:r>
              <a:rPr lang="he-IL" dirty="0" err="1"/>
              <a:t>אינדקסי</a:t>
            </a:r>
            <a:r>
              <a:rPr lang="he-IL" dirty="0"/>
              <a:t> הערימה (אב, בן שמאלי, בן ימני)</a:t>
            </a:r>
            <a:r>
              <a:rPr lang="en-US" dirty="0"/>
              <a:t> </a:t>
            </a:r>
            <a:r>
              <a:rPr lang="he-IL" dirty="0"/>
              <a:t>בתור פונקציות. כל פונקציה מקבלת את המערך ואינדקס </a:t>
            </a:r>
            <a:r>
              <a:rPr lang="en-US" dirty="0" err="1"/>
              <a:t>i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568594"/>
            <a:ext cx="31242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parent(a,  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</a:p>
          <a:p>
            <a:r>
              <a:rPr lang="en-US" sz="2800" dirty="0"/>
              <a:t>    return a[⌊</a:t>
            </a:r>
            <a:r>
              <a:rPr lang="en-US" sz="2800" dirty="0" err="1"/>
              <a:t>i</a:t>
            </a:r>
            <a:r>
              <a:rPr lang="en-US" sz="2800" dirty="0"/>
              <a:t> / 2⌋]</a:t>
            </a:r>
          </a:p>
          <a:p>
            <a:endParaRPr lang="en-US" sz="2800" dirty="0"/>
          </a:p>
          <a:p>
            <a:r>
              <a:rPr lang="en-US" sz="2800" dirty="0"/>
              <a:t>left(a, 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</a:p>
          <a:p>
            <a:r>
              <a:rPr lang="en-US" sz="2800" dirty="0"/>
              <a:t>    return a[2 * 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endParaRPr lang="en-US" sz="2800" dirty="0"/>
          </a:p>
          <a:p>
            <a:r>
              <a:rPr lang="en-US" sz="2800" dirty="0"/>
              <a:t>right(a, 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</a:p>
          <a:p>
            <a:r>
              <a:rPr lang="en-US" sz="2800" dirty="0"/>
              <a:t>    return a[2 * </a:t>
            </a:r>
            <a:r>
              <a:rPr lang="en-US" sz="2800" dirty="0" err="1"/>
              <a:t>i</a:t>
            </a:r>
            <a:r>
              <a:rPr lang="en-US" sz="2800" dirty="0"/>
              <a:t> + 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085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algn="r" rtl="1"/>
            <a:r>
              <a:rPr lang="he-IL" dirty="0"/>
              <a:t>כתבו אלגוריתם שמקבל כפרמטר אינדקס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e-IL" dirty="0"/>
              <a:t> ומחזיר </a:t>
            </a:r>
            <a:r>
              <a:rPr lang="en-US" dirty="0"/>
              <a:t>true</a:t>
            </a:r>
            <a:r>
              <a:rPr lang="he-IL" dirty="0"/>
              <a:t> אם </a:t>
            </a:r>
            <a:r>
              <a:rPr lang="en-US" dirty="0" err="1"/>
              <a:t>i</a:t>
            </a:r>
            <a:r>
              <a:rPr lang="he-IL" dirty="0"/>
              <a:t> הוא עלה בערימה.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063" y="2743200"/>
            <a:ext cx="82296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isLeaf</a:t>
            </a:r>
            <a:r>
              <a:rPr lang="en-US" sz="2800" dirty="0"/>
              <a:t>(a, 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</a:p>
          <a:p>
            <a:r>
              <a:rPr lang="en-US" sz="2800" dirty="0"/>
              <a:t>   if </a:t>
            </a:r>
            <a:r>
              <a:rPr lang="en-US" sz="2800" dirty="0" err="1"/>
              <a:t>i</a:t>
            </a:r>
            <a:r>
              <a:rPr lang="en-US" sz="2800" dirty="0"/>
              <a:t> &gt; size / 2 then</a:t>
            </a:r>
          </a:p>
          <a:p>
            <a:r>
              <a:rPr lang="en-US" sz="2800" dirty="0"/>
              <a:t>	return true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	return false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98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477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כתבו אלגוריתם שמקבל כפרמטר מערך ומחזיר </a:t>
            </a:r>
            <a:r>
              <a:rPr lang="en-US" dirty="0"/>
              <a:t>true</a:t>
            </a:r>
            <a:r>
              <a:rPr lang="he-IL" dirty="0"/>
              <a:t> אם המערך הוא ערימת מקסימום וה-</a:t>
            </a:r>
            <a:r>
              <a:rPr lang="en-US" dirty="0"/>
              <a:t>false</a:t>
            </a:r>
            <a:r>
              <a:rPr lang="he-IL" dirty="0"/>
              <a:t> אם לא.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063" y="2743200"/>
            <a:ext cx="82296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isHeap</a:t>
            </a:r>
            <a:r>
              <a:rPr lang="en-US" sz="2800" dirty="0"/>
              <a:t>(a) </a:t>
            </a:r>
          </a:p>
          <a:p>
            <a:r>
              <a:rPr lang="en-US" sz="2800" dirty="0"/>
              <a:t>   for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</a:t>
            </a:r>
            <a:r>
              <a:rPr lang="en-US" sz="2800" dirty="0"/>
              <a:t> 1 to size</a:t>
            </a:r>
          </a:p>
          <a:p>
            <a:r>
              <a:rPr lang="en-US" sz="2800" dirty="0"/>
              <a:t>	if 2 * </a:t>
            </a:r>
            <a:r>
              <a:rPr lang="en-US" sz="2800" dirty="0" err="1"/>
              <a:t>i</a:t>
            </a:r>
            <a:r>
              <a:rPr lang="en-US" sz="2800" dirty="0"/>
              <a:t> &lt; size and left(a, </a:t>
            </a:r>
            <a:r>
              <a:rPr lang="en-US" sz="2800" dirty="0" err="1"/>
              <a:t>i</a:t>
            </a:r>
            <a:r>
              <a:rPr lang="en-US" sz="2800" dirty="0"/>
              <a:t>) &gt; a[</a:t>
            </a:r>
            <a:r>
              <a:rPr lang="en-US" sz="2800" dirty="0" err="1"/>
              <a:t>i</a:t>
            </a:r>
            <a:r>
              <a:rPr lang="en-US" sz="2800" dirty="0"/>
              <a:t>] then</a:t>
            </a:r>
          </a:p>
          <a:p>
            <a:r>
              <a:rPr lang="en-US" sz="2800" dirty="0"/>
              <a:t>		return false;</a:t>
            </a:r>
          </a:p>
          <a:p>
            <a:r>
              <a:rPr lang="en-US" sz="2800" dirty="0"/>
              <a:t>	if 2*</a:t>
            </a:r>
            <a:r>
              <a:rPr lang="en-US" sz="2800" dirty="0" err="1"/>
              <a:t>i</a:t>
            </a:r>
            <a:r>
              <a:rPr lang="en-US" sz="2800" dirty="0"/>
              <a:t> + 1 &lt; size and right(a, </a:t>
            </a:r>
            <a:r>
              <a:rPr lang="en-US" sz="2800" dirty="0" err="1"/>
              <a:t>i</a:t>
            </a:r>
            <a:r>
              <a:rPr lang="en-US" sz="2800" dirty="0"/>
              <a:t>) &gt; a[</a:t>
            </a:r>
            <a:r>
              <a:rPr lang="en-US" sz="2800" dirty="0" err="1"/>
              <a:t>i</a:t>
            </a:r>
            <a:r>
              <a:rPr lang="en-US" sz="2800" dirty="0"/>
              <a:t>] then</a:t>
            </a:r>
          </a:p>
          <a:p>
            <a:r>
              <a:rPr lang="en-US" sz="2800" dirty="0"/>
              <a:t>		return false</a:t>
            </a:r>
          </a:p>
          <a:p>
            <a:r>
              <a:rPr lang="en-US" sz="2800" dirty="0"/>
              <a:t>   return true;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627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6961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גרסה רקורסיבית לאותו אלגוריתם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01676"/>
            <a:ext cx="8991600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dirty="0" err="1"/>
              <a:t>isHeap</a:t>
            </a:r>
            <a:r>
              <a:rPr lang="en-US" sz="2500" dirty="0"/>
              <a:t>(a, </a:t>
            </a:r>
            <a:r>
              <a:rPr lang="en-US" sz="2500" dirty="0" err="1"/>
              <a:t>i</a:t>
            </a:r>
            <a:r>
              <a:rPr lang="en-US" sz="2500" dirty="0"/>
              <a:t>) </a:t>
            </a:r>
          </a:p>
          <a:p>
            <a:r>
              <a:rPr lang="en-US" sz="2500" dirty="0"/>
              <a:t>   if </a:t>
            </a:r>
            <a:r>
              <a:rPr lang="en-US" sz="2500" dirty="0" err="1"/>
              <a:t>isLeaf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 then</a:t>
            </a:r>
          </a:p>
          <a:p>
            <a:r>
              <a:rPr lang="en-US" sz="2500" dirty="0"/>
              <a:t>	return true</a:t>
            </a:r>
          </a:p>
          <a:p>
            <a:r>
              <a:rPr lang="en-US" sz="2500" dirty="0"/>
              <a:t>   </a:t>
            </a:r>
            <a:r>
              <a:rPr lang="en-US" sz="2400" dirty="0"/>
              <a:t>if 2 * </a:t>
            </a:r>
            <a:r>
              <a:rPr lang="en-US" sz="2400" dirty="0" err="1"/>
              <a:t>i</a:t>
            </a:r>
            <a:r>
              <a:rPr lang="en-US" sz="2400" dirty="0"/>
              <a:t> &lt; size and left(a, </a:t>
            </a:r>
            <a:r>
              <a:rPr lang="en-US" sz="2400" dirty="0" err="1"/>
              <a:t>i</a:t>
            </a:r>
            <a:r>
              <a:rPr lang="en-US" sz="2400" dirty="0"/>
              <a:t>) &gt; a[</a:t>
            </a:r>
            <a:r>
              <a:rPr lang="en-US" sz="2400" dirty="0" err="1"/>
              <a:t>i</a:t>
            </a:r>
            <a:r>
              <a:rPr lang="en-US" sz="2400" dirty="0"/>
              <a:t>] then</a:t>
            </a:r>
          </a:p>
          <a:p>
            <a:r>
              <a:rPr lang="en-US" sz="2400" dirty="0"/>
              <a:t>		return false</a:t>
            </a:r>
          </a:p>
          <a:p>
            <a:r>
              <a:rPr lang="en-US" sz="2400" dirty="0"/>
              <a:t>   if 2*</a:t>
            </a:r>
            <a:r>
              <a:rPr lang="en-US" sz="2400" dirty="0" err="1"/>
              <a:t>i</a:t>
            </a:r>
            <a:r>
              <a:rPr lang="en-US" sz="2400" dirty="0"/>
              <a:t> + 1 &lt; size and right(a, </a:t>
            </a:r>
            <a:r>
              <a:rPr lang="en-US" sz="2400" dirty="0" err="1"/>
              <a:t>i</a:t>
            </a:r>
            <a:r>
              <a:rPr lang="en-US" sz="2400" dirty="0"/>
              <a:t>) &gt;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		return false</a:t>
            </a:r>
          </a:p>
          <a:p>
            <a:r>
              <a:rPr lang="en-US" sz="2500" dirty="0"/>
              <a:t>   return </a:t>
            </a:r>
            <a:r>
              <a:rPr lang="en-US" sz="2500" dirty="0" err="1"/>
              <a:t>isHeap</a:t>
            </a:r>
            <a:r>
              <a:rPr lang="en-US" sz="2500" dirty="0"/>
              <a:t>(a, 2 * </a:t>
            </a:r>
            <a:r>
              <a:rPr lang="en-US" sz="2500" dirty="0" err="1"/>
              <a:t>i</a:t>
            </a:r>
            <a:r>
              <a:rPr lang="en-US" sz="2500" dirty="0"/>
              <a:t>) and </a:t>
            </a:r>
            <a:r>
              <a:rPr lang="en-US" sz="2500" dirty="0" err="1"/>
              <a:t>isHeap</a:t>
            </a:r>
            <a:r>
              <a:rPr lang="en-US" sz="2500" dirty="0"/>
              <a:t>(a, 2 * </a:t>
            </a:r>
            <a:r>
              <a:rPr lang="en-US" sz="2500" dirty="0" err="1"/>
              <a:t>i</a:t>
            </a:r>
            <a:r>
              <a:rPr lang="en-US" sz="2500" dirty="0"/>
              <a:t> + 1)</a:t>
            </a:r>
          </a:p>
          <a:p>
            <a:r>
              <a:rPr lang="en-US" sz="2500" dirty="0"/>
              <a:t>}</a:t>
            </a:r>
            <a:endParaRPr lang="he-IL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56495"/>
            <a:ext cx="7391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מה זמן ריצת האלגוריתם?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936" y="5018160"/>
            <a:ext cx="87448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T(n) = 2T(n/2) + 1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811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האלגוריתם הכי יעיל לחיפוש ערך ספציפי בערימה?</a:t>
            </a:r>
          </a:p>
          <a:p>
            <a:pPr algn="r" rtl="1"/>
            <a:r>
              <a:rPr lang="he-IL" dirty="0"/>
              <a:t>למרות שהערימה מסודרת בצורה </a:t>
            </a:r>
            <a:r>
              <a:rPr lang="he-IL" dirty="0" err="1"/>
              <a:t>מסויימת</a:t>
            </a:r>
            <a:r>
              <a:rPr lang="he-IL" dirty="0"/>
              <a:t>, הצורה הזאת לא עוזרת לנו עבור חיפוש מפתח ספציפי, ולכן לא נוכל לחפש בערימה בפחות מ-</a:t>
            </a:r>
            <a:r>
              <a:rPr lang="en-US" dirty="0"/>
              <a:t>O(n)</a:t>
            </a:r>
            <a:r>
              <a:rPr lang="he-IL" dirty="0"/>
              <a:t> (סריקה של כל איברי הערימה).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25750</TotalTime>
  <Words>2358</Words>
  <Application>Microsoft Macintosh PowerPoint</Application>
  <PresentationFormat>On-screen Show (4:3)</PresentationFormat>
  <Paragraphs>782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Wingdings</vt:lpstr>
      <vt:lpstr>Office Theme</vt:lpstr>
      <vt:lpstr>ערימות</vt:lpstr>
      <vt:lpstr>ערימה</vt:lpstr>
      <vt:lpstr>ערימה באמצעות מערך</vt:lpstr>
      <vt:lpstr>ערימה באמצעות מערך</vt:lpstr>
      <vt:lpstr>פונקציות מעבר על הערימה</vt:lpstr>
      <vt:lpstr>תרגיל</vt:lpstr>
      <vt:lpstr>תרגיל</vt:lpstr>
      <vt:lpstr>PowerPoint Presentation</vt:lpstr>
      <vt:lpstr>תרגיל</vt:lpstr>
      <vt:lpstr>שמירה על תכונת הערימה</vt:lpstr>
      <vt:lpstr>heapify</vt:lpstr>
      <vt:lpstr>PowerPoint Presentation</vt:lpstr>
      <vt:lpstr>PowerPoint Presentation</vt:lpstr>
      <vt:lpstr>PowerPoint Presentation</vt:lpstr>
      <vt:lpstr>PowerPoint Presentation</vt:lpstr>
      <vt:lpstr>הכנסת ערך חדש לערימה</vt:lpstr>
      <vt:lpstr>PowerPoint Presentation</vt:lpstr>
      <vt:lpstr>PowerPoint Presentation</vt:lpstr>
      <vt:lpstr>PowerPoint Presentation</vt:lpstr>
      <vt:lpstr>תרגיל</vt:lpstr>
      <vt:lpstr>PowerPoint Presentation</vt:lpstr>
      <vt:lpstr>PowerPoint Presentation</vt:lpstr>
      <vt:lpstr>PowerPoint Presentation</vt:lpstr>
      <vt:lpstr>PowerPoint Presentation</vt:lpstr>
      <vt:lpstr>בניית ערימה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מיון ערימה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יעילות heap sort</vt:lpstr>
      <vt:lpstr>תרגיל</vt:lpstr>
      <vt:lpstr>דרישות היעילות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276</cp:revision>
  <dcterms:created xsi:type="dcterms:W3CDTF">2006-08-16T00:00:00Z</dcterms:created>
  <dcterms:modified xsi:type="dcterms:W3CDTF">2019-03-17T10:34:54Z</dcterms:modified>
</cp:coreProperties>
</file>