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8" r:id="rId13"/>
    <p:sldId id="269" r:id="rId14"/>
    <p:sldId id="264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64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3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חסמים </a:t>
            </a:r>
            <a:r>
              <a:rPr lang="he-IL" dirty="0" err="1"/>
              <a:t>אסימפטוטים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600200" y="533400"/>
            <a:ext cx="0" cy="41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1447800" y="44196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9025" y="435581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צורה חופשית: צורה 8"/>
          <p:cNvSpPr/>
          <p:nvPr/>
        </p:nvSpPr>
        <p:spPr>
          <a:xfrm>
            <a:off x="1628384" y="1446170"/>
            <a:ext cx="5098093" cy="2192641"/>
          </a:xfrm>
          <a:custGeom>
            <a:avLst/>
            <a:gdLst>
              <a:gd name="connsiteX0" fmla="*/ 0 w 5098093"/>
              <a:gd name="connsiteY0" fmla="*/ 2192641 h 2192641"/>
              <a:gd name="connsiteX1" fmla="*/ 37578 w 5098093"/>
              <a:gd name="connsiteY1" fmla="*/ 2155063 h 2192641"/>
              <a:gd name="connsiteX2" fmla="*/ 100208 w 5098093"/>
              <a:gd name="connsiteY2" fmla="*/ 2130011 h 2192641"/>
              <a:gd name="connsiteX3" fmla="*/ 250520 w 5098093"/>
              <a:gd name="connsiteY3" fmla="*/ 2142537 h 2192641"/>
              <a:gd name="connsiteX4" fmla="*/ 300624 w 5098093"/>
              <a:gd name="connsiteY4" fmla="*/ 2155063 h 2192641"/>
              <a:gd name="connsiteX5" fmla="*/ 363254 w 5098093"/>
              <a:gd name="connsiteY5" fmla="*/ 2167589 h 2192641"/>
              <a:gd name="connsiteX6" fmla="*/ 488515 w 5098093"/>
              <a:gd name="connsiteY6" fmla="*/ 2155063 h 2192641"/>
              <a:gd name="connsiteX7" fmla="*/ 538619 w 5098093"/>
              <a:gd name="connsiteY7" fmla="*/ 2130011 h 2192641"/>
              <a:gd name="connsiteX8" fmla="*/ 563671 w 5098093"/>
              <a:gd name="connsiteY8" fmla="*/ 2117485 h 2192641"/>
              <a:gd name="connsiteX9" fmla="*/ 588723 w 5098093"/>
              <a:gd name="connsiteY9" fmla="*/ 2104959 h 2192641"/>
              <a:gd name="connsiteX10" fmla="*/ 651353 w 5098093"/>
              <a:gd name="connsiteY10" fmla="*/ 2067381 h 2192641"/>
              <a:gd name="connsiteX11" fmla="*/ 688931 w 5098093"/>
              <a:gd name="connsiteY11" fmla="*/ 2029803 h 2192641"/>
              <a:gd name="connsiteX12" fmla="*/ 701457 w 5098093"/>
              <a:gd name="connsiteY12" fmla="*/ 2004751 h 2192641"/>
              <a:gd name="connsiteX13" fmla="*/ 726509 w 5098093"/>
              <a:gd name="connsiteY13" fmla="*/ 1979698 h 2192641"/>
              <a:gd name="connsiteX14" fmla="*/ 776613 w 5098093"/>
              <a:gd name="connsiteY14" fmla="*/ 1904542 h 2192641"/>
              <a:gd name="connsiteX15" fmla="*/ 801665 w 5098093"/>
              <a:gd name="connsiteY15" fmla="*/ 1866964 h 2192641"/>
              <a:gd name="connsiteX16" fmla="*/ 851769 w 5098093"/>
              <a:gd name="connsiteY16" fmla="*/ 1829386 h 2192641"/>
              <a:gd name="connsiteX17" fmla="*/ 1052186 w 5098093"/>
              <a:gd name="connsiteY17" fmla="*/ 1841912 h 2192641"/>
              <a:gd name="connsiteX18" fmla="*/ 1077238 w 5098093"/>
              <a:gd name="connsiteY18" fmla="*/ 1854438 h 2192641"/>
              <a:gd name="connsiteX19" fmla="*/ 1252602 w 5098093"/>
              <a:gd name="connsiteY19" fmla="*/ 1841912 h 2192641"/>
              <a:gd name="connsiteX20" fmla="*/ 1277654 w 5098093"/>
              <a:gd name="connsiteY20" fmla="*/ 1829386 h 2192641"/>
              <a:gd name="connsiteX21" fmla="*/ 1315232 w 5098093"/>
              <a:gd name="connsiteY21" fmla="*/ 1816860 h 2192641"/>
              <a:gd name="connsiteX22" fmla="*/ 1352811 w 5098093"/>
              <a:gd name="connsiteY22" fmla="*/ 1791808 h 2192641"/>
              <a:gd name="connsiteX23" fmla="*/ 1453019 w 5098093"/>
              <a:gd name="connsiteY23" fmla="*/ 1754230 h 2192641"/>
              <a:gd name="connsiteX24" fmla="*/ 1565753 w 5098093"/>
              <a:gd name="connsiteY24" fmla="*/ 1766756 h 2192641"/>
              <a:gd name="connsiteX25" fmla="*/ 1590805 w 5098093"/>
              <a:gd name="connsiteY25" fmla="*/ 1779282 h 2192641"/>
              <a:gd name="connsiteX26" fmla="*/ 1691013 w 5098093"/>
              <a:gd name="connsiteY26" fmla="*/ 1791808 h 2192641"/>
              <a:gd name="connsiteX27" fmla="*/ 1741117 w 5098093"/>
              <a:gd name="connsiteY27" fmla="*/ 1816860 h 2192641"/>
              <a:gd name="connsiteX28" fmla="*/ 1916482 w 5098093"/>
              <a:gd name="connsiteY28" fmla="*/ 1779282 h 2192641"/>
              <a:gd name="connsiteX29" fmla="*/ 1979112 w 5098093"/>
              <a:gd name="connsiteY29" fmla="*/ 1716652 h 2192641"/>
              <a:gd name="connsiteX30" fmla="*/ 2041742 w 5098093"/>
              <a:gd name="connsiteY30" fmla="*/ 1679074 h 2192641"/>
              <a:gd name="connsiteX31" fmla="*/ 2091846 w 5098093"/>
              <a:gd name="connsiteY31" fmla="*/ 1603918 h 2192641"/>
              <a:gd name="connsiteX32" fmla="*/ 2116898 w 5098093"/>
              <a:gd name="connsiteY32" fmla="*/ 1578866 h 2192641"/>
              <a:gd name="connsiteX33" fmla="*/ 2154476 w 5098093"/>
              <a:gd name="connsiteY33" fmla="*/ 1528762 h 2192641"/>
              <a:gd name="connsiteX34" fmla="*/ 2192054 w 5098093"/>
              <a:gd name="connsiteY34" fmla="*/ 1478657 h 2192641"/>
              <a:gd name="connsiteX35" fmla="*/ 2204580 w 5098093"/>
              <a:gd name="connsiteY35" fmla="*/ 1453605 h 2192641"/>
              <a:gd name="connsiteX36" fmla="*/ 2229632 w 5098093"/>
              <a:gd name="connsiteY36" fmla="*/ 1428553 h 2192641"/>
              <a:gd name="connsiteX37" fmla="*/ 2267211 w 5098093"/>
              <a:gd name="connsiteY37" fmla="*/ 1378449 h 2192641"/>
              <a:gd name="connsiteX38" fmla="*/ 2329841 w 5098093"/>
              <a:gd name="connsiteY38" fmla="*/ 1353397 h 2192641"/>
              <a:gd name="connsiteX39" fmla="*/ 2442575 w 5098093"/>
              <a:gd name="connsiteY39" fmla="*/ 1328345 h 2192641"/>
              <a:gd name="connsiteX40" fmla="*/ 2542783 w 5098093"/>
              <a:gd name="connsiteY40" fmla="*/ 1315819 h 2192641"/>
              <a:gd name="connsiteX41" fmla="*/ 2605413 w 5098093"/>
              <a:gd name="connsiteY41" fmla="*/ 1303293 h 2192641"/>
              <a:gd name="connsiteX42" fmla="*/ 2705621 w 5098093"/>
              <a:gd name="connsiteY42" fmla="*/ 1290767 h 2192641"/>
              <a:gd name="connsiteX43" fmla="*/ 2743200 w 5098093"/>
              <a:gd name="connsiteY43" fmla="*/ 1278241 h 2192641"/>
              <a:gd name="connsiteX44" fmla="*/ 2768252 w 5098093"/>
              <a:gd name="connsiteY44" fmla="*/ 1253189 h 2192641"/>
              <a:gd name="connsiteX45" fmla="*/ 2793304 w 5098093"/>
              <a:gd name="connsiteY45" fmla="*/ 1240663 h 2192641"/>
              <a:gd name="connsiteX46" fmla="*/ 2818356 w 5098093"/>
              <a:gd name="connsiteY46" fmla="*/ 1215611 h 2192641"/>
              <a:gd name="connsiteX47" fmla="*/ 2843408 w 5098093"/>
              <a:gd name="connsiteY47" fmla="*/ 1203085 h 2192641"/>
              <a:gd name="connsiteX48" fmla="*/ 2906038 w 5098093"/>
              <a:gd name="connsiteY48" fmla="*/ 1140455 h 2192641"/>
              <a:gd name="connsiteX49" fmla="*/ 2993720 w 5098093"/>
              <a:gd name="connsiteY49" fmla="*/ 1077825 h 2192641"/>
              <a:gd name="connsiteX50" fmla="*/ 3093928 w 5098093"/>
              <a:gd name="connsiteY50" fmla="*/ 965090 h 2192641"/>
              <a:gd name="connsiteX51" fmla="*/ 3156558 w 5098093"/>
              <a:gd name="connsiteY51" fmla="*/ 927512 h 2192641"/>
              <a:gd name="connsiteX52" fmla="*/ 3231715 w 5098093"/>
              <a:gd name="connsiteY52" fmla="*/ 877408 h 2192641"/>
              <a:gd name="connsiteX53" fmla="*/ 3569917 w 5098093"/>
              <a:gd name="connsiteY53" fmla="*/ 864882 h 2192641"/>
              <a:gd name="connsiteX54" fmla="*/ 3607495 w 5098093"/>
              <a:gd name="connsiteY54" fmla="*/ 852356 h 2192641"/>
              <a:gd name="connsiteX55" fmla="*/ 3720230 w 5098093"/>
              <a:gd name="connsiteY55" fmla="*/ 777200 h 2192641"/>
              <a:gd name="connsiteX56" fmla="*/ 3757808 w 5098093"/>
              <a:gd name="connsiteY56" fmla="*/ 752148 h 2192641"/>
              <a:gd name="connsiteX57" fmla="*/ 3845490 w 5098093"/>
              <a:gd name="connsiteY57" fmla="*/ 689518 h 2192641"/>
              <a:gd name="connsiteX58" fmla="*/ 3870542 w 5098093"/>
              <a:gd name="connsiteY58" fmla="*/ 664466 h 2192641"/>
              <a:gd name="connsiteX59" fmla="*/ 3908120 w 5098093"/>
              <a:gd name="connsiteY59" fmla="*/ 639414 h 2192641"/>
              <a:gd name="connsiteX60" fmla="*/ 3945698 w 5098093"/>
              <a:gd name="connsiteY60" fmla="*/ 601835 h 2192641"/>
              <a:gd name="connsiteX61" fmla="*/ 3983276 w 5098093"/>
              <a:gd name="connsiteY61" fmla="*/ 576783 h 2192641"/>
              <a:gd name="connsiteX62" fmla="*/ 4108537 w 5098093"/>
              <a:gd name="connsiteY62" fmla="*/ 464049 h 2192641"/>
              <a:gd name="connsiteX63" fmla="*/ 4158641 w 5098093"/>
              <a:gd name="connsiteY63" fmla="*/ 413945 h 2192641"/>
              <a:gd name="connsiteX64" fmla="*/ 4208745 w 5098093"/>
              <a:gd name="connsiteY64" fmla="*/ 363841 h 2192641"/>
              <a:gd name="connsiteX65" fmla="*/ 4283901 w 5098093"/>
              <a:gd name="connsiteY65" fmla="*/ 326263 h 2192641"/>
              <a:gd name="connsiteX66" fmla="*/ 4308953 w 5098093"/>
              <a:gd name="connsiteY66" fmla="*/ 301211 h 2192641"/>
              <a:gd name="connsiteX67" fmla="*/ 4359057 w 5098093"/>
              <a:gd name="connsiteY67" fmla="*/ 276159 h 2192641"/>
              <a:gd name="connsiteX68" fmla="*/ 4384109 w 5098093"/>
              <a:gd name="connsiteY68" fmla="*/ 263633 h 2192641"/>
              <a:gd name="connsiteX69" fmla="*/ 4434213 w 5098093"/>
              <a:gd name="connsiteY69" fmla="*/ 251107 h 2192641"/>
              <a:gd name="connsiteX70" fmla="*/ 4471791 w 5098093"/>
              <a:gd name="connsiteY70" fmla="*/ 238581 h 2192641"/>
              <a:gd name="connsiteX71" fmla="*/ 4521895 w 5098093"/>
              <a:gd name="connsiteY71" fmla="*/ 226055 h 2192641"/>
              <a:gd name="connsiteX72" fmla="*/ 4634630 w 5098093"/>
              <a:gd name="connsiteY72" fmla="*/ 175951 h 2192641"/>
              <a:gd name="connsiteX73" fmla="*/ 4822520 w 5098093"/>
              <a:gd name="connsiteY73" fmla="*/ 138372 h 2192641"/>
              <a:gd name="connsiteX74" fmla="*/ 4847572 w 5098093"/>
              <a:gd name="connsiteY74" fmla="*/ 125846 h 2192641"/>
              <a:gd name="connsiteX75" fmla="*/ 4885150 w 5098093"/>
              <a:gd name="connsiteY75" fmla="*/ 113320 h 2192641"/>
              <a:gd name="connsiteX76" fmla="*/ 4935254 w 5098093"/>
              <a:gd name="connsiteY76" fmla="*/ 88268 h 2192641"/>
              <a:gd name="connsiteX77" fmla="*/ 4985358 w 5098093"/>
              <a:gd name="connsiteY77" fmla="*/ 63216 h 2192641"/>
              <a:gd name="connsiteX78" fmla="*/ 5035463 w 5098093"/>
              <a:gd name="connsiteY78" fmla="*/ 38164 h 2192641"/>
              <a:gd name="connsiteX79" fmla="*/ 5085567 w 5098093"/>
              <a:gd name="connsiteY79" fmla="*/ 586 h 2192641"/>
              <a:gd name="connsiteX80" fmla="*/ 5098093 w 5098093"/>
              <a:gd name="connsiteY80" fmla="*/ 586 h 219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098093" h="2192641">
                <a:moveTo>
                  <a:pt x="0" y="2192641"/>
                </a:moveTo>
                <a:cubicBezTo>
                  <a:pt x="12526" y="2180115"/>
                  <a:pt x="23745" y="2166129"/>
                  <a:pt x="37578" y="2155063"/>
                </a:cubicBezTo>
                <a:cubicBezTo>
                  <a:pt x="50743" y="2144531"/>
                  <a:pt x="87285" y="2134319"/>
                  <a:pt x="100208" y="2130011"/>
                </a:cubicBezTo>
                <a:cubicBezTo>
                  <a:pt x="150312" y="2134186"/>
                  <a:pt x="200631" y="2136301"/>
                  <a:pt x="250520" y="2142537"/>
                </a:cubicBezTo>
                <a:cubicBezTo>
                  <a:pt x="267602" y="2144672"/>
                  <a:pt x="283819" y="2151328"/>
                  <a:pt x="300624" y="2155063"/>
                </a:cubicBezTo>
                <a:cubicBezTo>
                  <a:pt x="321407" y="2159681"/>
                  <a:pt x="342377" y="2163414"/>
                  <a:pt x="363254" y="2167589"/>
                </a:cubicBezTo>
                <a:cubicBezTo>
                  <a:pt x="405008" y="2163414"/>
                  <a:pt x="447485" y="2163855"/>
                  <a:pt x="488515" y="2155063"/>
                </a:cubicBezTo>
                <a:cubicBezTo>
                  <a:pt x="506773" y="2151151"/>
                  <a:pt x="521918" y="2138362"/>
                  <a:pt x="538619" y="2130011"/>
                </a:cubicBezTo>
                <a:lnTo>
                  <a:pt x="563671" y="2117485"/>
                </a:lnTo>
                <a:cubicBezTo>
                  <a:pt x="572022" y="2113310"/>
                  <a:pt x="580955" y="2110138"/>
                  <a:pt x="588723" y="2104959"/>
                </a:cubicBezTo>
                <a:cubicBezTo>
                  <a:pt x="634069" y="2074728"/>
                  <a:pt x="612836" y="2086640"/>
                  <a:pt x="651353" y="2067381"/>
                </a:cubicBezTo>
                <a:cubicBezTo>
                  <a:pt x="684756" y="2000576"/>
                  <a:pt x="638827" y="2079907"/>
                  <a:pt x="688931" y="2029803"/>
                </a:cubicBezTo>
                <a:cubicBezTo>
                  <a:pt x="695533" y="2023201"/>
                  <a:pt x="695855" y="2012220"/>
                  <a:pt x="701457" y="2004751"/>
                </a:cubicBezTo>
                <a:cubicBezTo>
                  <a:pt x="708543" y="1995303"/>
                  <a:pt x="719423" y="1989146"/>
                  <a:pt x="726509" y="1979698"/>
                </a:cubicBezTo>
                <a:cubicBezTo>
                  <a:pt x="744574" y="1955611"/>
                  <a:pt x="759912" y="1929594"/>
                  <a:pt x="776613" y="1904542"/>
                </a:cubicBezTo>
                <a:cubicBezTo>
                  <a:pt x="784964" y="1892016"/>
                  <a:pt x="788200" y="1873697"/>
                  <a:pt x="801665" y="1866964"/>
                </a:cubicBezTo>
                <a:cubicBezTo>
                  <a:pt x="837280" y="1849157"/>
                  <a:pt x="820115" y="1861040"/>
                  <a:pt x="851769" y="1829386"/>
                </a:cubicBezTo>
                <a:cubicBezTo>
                  <a:pt x="918575" y="1833561"/>
                  <a:pt x="985659" y="1834520"/>
                  <a:pt x="1052186" y="1841912"/>
                </a:cubicBezTo>
                <a:cubicBezTo>
                  <a:pt x="1061465" y="1842943"/>
                  <a:pt x="1067902" y="1854438"/>
                  <a:pt x="1077238" y="1854438"/>
                </a:cubicBezTo>
                <a:cubicBezTo>
                  <a:pt x="1135842" y="1854438"/>
                  <a:pt x="1194147" y="1846087"/>
                  <a:pt x="1252602" y="1841912"/>
                </a:cubicBezTo>
                <a:cubicBezTo>
                  <a:pt x="1260953" y="1837737"/>
                  <a:pt x="1268985" y="1832853"/>
                  <a:pt x="1277654" y="1829386"/>
                </a:cubicBezTo>
                <a:cubicBezTo>
                  <a:pt x="1289913" y="1824482"/>
                  <a:pt x="1303422" y="1822765"/>
                  <a:pt x="1315232" y="1816860"/>
                </a:cubicBezTo>
                <a:cubicBezTo>
                  <a:pt x="1328697" y="1810127"/>
                  <a:pt x="1339740" y="1799277"/>
                  <a:pt x="1352811" y="1791808"/>
                </a:cubicBezTo>
                <a:cubicBezTo>
                  <a:pt x="1403758" y="1762696"/>
                  <a:pt x="1398219" y="1767930"/>
                  <a:pt x="1453019" y="1754230"/>
                </a:cubicBezTo>
                <a:cubicBezTo>
                  <a:pt x="1490597" y="1758405"/>
                  <a:pt x="1528554" y="1759992"/>
                  <a:pt x="1565753" y="1766756"/>
                </a:cubicBezTo>
                <a:cubicBezTo>
                  <a:pt x="1574939" y="1768426"/>
                  <a:pt x="1581650" y="1777451"/>
                  <a:pt x="1590805" y="1779282"/>
                </a:cubicBezTo>
                <a:cubicBezTo>
                  <a:pt x="1623814" y="1785884"/>
                  <a:pt x="1657610" y="1787633"/>
                  <a:pt x="1691013" y="1791808"/>
                </a:cubicBezTo>
                <a:cubicBezTo>
                  <a:pt x="1707714" y="1800159"/>
                  <a:pt x="1722807" y="1820522"/>
                  <a:pt x="1741117" y="1816860"/>
                </a:cubicBezTo>
                <a:cubicBezTo>
                  <a:pt x="1883259" y="1788432"/>
                  <a:pt x="1825069" y="1802135"/>
                  <a:pt x="1916482" y="1779282"/>
                </a:cubicBezTo>
                <a:cubicBezTo>
                  <a:pt x="1937359" y="1758405"/>
                  <a:pt x="1952705" y="1729856"/>
                  <a:pt x="1979112" y="1716652"/>
                </a:cubicBezTo>
                <a:cubicBezTo>
                  <a:pt x="2017629" y="1697393"/>
                  <a:pt x="1996396" y="1709305"/>
                  <a:pt x="2041742" y="1679074"/>
                </a:cubicBezTo>
                <a:cubicBezTo>
                  <a:pt x="2058443" y="1654022"/>
                  <a:pt x="2070556" y="1625208"/>
                  <a:pt x="2091846" y="1603918"/>
                </a:cubicBezTo>
                <a:cubicBezTo>
                  <a:pt x="2100197" y="1595567"/>
                  <a:pt x="2109812" y="1588314"/>
                  <a:pt x="2116898" y="1578866"/>
                </a:cubicBezTo>
                <a:cubicBezTo>
                  <a:pt x="2170320" y="1507636"/>
                  <a:pt x="2077773" y="1605465"/>
                  <a:pt x="2154476" y="1528762"/>
                </a:cubicBezTo>
                <a:cubicBezTo>
                  <a:pt x="2184794" y="1468123"/>
                  <a:pt x="2144575" y="1541962"/>
                  <a:pt x="2192054" y="1478657"/>
                </a:cubicBezTo>
                <a:cubicBezTo>
                  <a:pt x="2197656" y="1471188"/>
                  <a:pt x="2198978" y="1461074"/>
                  <a:pt x="2204580" y="1453605"/>
                </a:cubicBezTo>
                <a:cubicBezTo>
                  <a:pt x="2211666" y="1444157"/>
                  <a:pt x="2222546" y="1438001"/>
                  <a:pt x="2229632" y="1428553"/>
                </a:cubicBezTo>
                <a:cubicBezTo>
                  <a:pt x="2257067" y="1391973"/>
                  <a:pt x="2223378" y="1411323"/>
                  <a:pt x="2267211" y="1378449"/>
                </a:cubicBezTo>
                <a:cubicBezTo>
                  <a:pt x="2283998" y="1365859"/>
                  <a:pt x="2311796" y="1360615"/>
                  <a:pt x="2329841" y="1353397"/>
                </a:cubicBezTo>
                <a:cubicBezTo>
                  <a:pt x="2399503" y="1325532"/>
                  <a:pt x="2288089" y="1348943"/>
                  <a:pt x="2442575" y="1328345"/>
                </a:cubicBezTo>
                <a:cubicBezTo>
                  <a:pt x="2475942" y="1323896"/>
                  <a:pt x="2509512" y="1320938"/>
                  <a:pt x="2542783" y="1315819"/>
                </a:cubicBezTo>
                <a:cubicBezTo>
                  <a:pt x="2563826" y="1312582"/>
                  <a:pt x="2584370" y="1306530"/>
                  <a:pt x="2605413" y="1303293"/>
                </a:cubicBezTo>
                <a:cubicBezTo>
                  <a:pt x="2638684" y="1298174"/>
                  <a:pt x="2672218" y="1294942"/>
                  <a:pt x="2705621" y="1290767"/>
                </a:cubicBezTo>
                <a:cubicBezTo>
                  <a:pt x="2718147" y="1286592"/>
                  <a:pt x="2731878" y="1285034"/>
                  <a:pt x="2743200" y="1278241"/>
                </a:cubicBezTo>
                <a:cubicBezTo>
                  <a:pt x="2753327" y="1272165"/>
                  <a:pt x="2758804" y="1260275"/>
                  <a:pt x="2768252" y="1253189"/>
                </a:cubicBezTo>
                <a:cubicBezTo>
                  <a:pt x="2775721" y="1247587"/>
                  <a:pt x="2785835" y="1246265"/>
                  <a:pt x="2793304" y="1240663"/>
                </a:cubicBezTo>
                <a:cubicBezTo>
                  <a:pt x="2802752" y="1233577"/>
                  <a:pt x="2808908" y="1222697"/>
                  <a:pt x="2818356" y="1215611"/>
                </a:cubicBezTo>
                <a:cubicBezTo>
                  <a:pt x="2825825" y="1210009"/>
                  <a:pt x="2836319" y="1209161"/>
                  <a:pt x="2843408" y="1203085"/>
                </a:cubicBezTo>
                <a:cubicBezTo>
                  <a:pt x="2865824" y="1183871"/>
                  <a:pt x="2881472" y="1156832"/>
                  <a:pt x="2906038" y="1140455"/>
                </a:cubicBezTo>
                <a:cubicBezTo>
                  <a:pt x="2927375" y="1126231"/>
                  <a:pt x="2978184" y="1093362"/>
                  <a:pt x="2993720" y="1077825"/>
                </a:cubicBezTo>
                <a:cubicBezTo>
                  <a:pt x="3044832" y="1026713"/>
                  <a:pt x="3045708" y="1005273"/>
                  <a:pt x="3093928" y="965090"/>
                </a:cubicBezTo>
                <a:cubicBezTo>
                  <a:pt x="3234874" y="847635"/>
                  <a:pt x="3058753" y="1000865"/>
                  <a:pt x="3156558" y="927512"/>
                </a:cubicBezTo>
                <a:cubicBezTo>
                  <a:pt x="3183312" y="907447"/>
                  <a:pt x="3189235" y="878981"/>
                  <a:pt x="3231715" y="877408"/>
                </a:cubicBezTo>
                <a:lnTo>
                  <a:pt x="3569917" y="864882"/>
                </a:lnTo>
                <a:cubicBezTo>
                  <a:pt x="3582443" y="860707"/>
                  <a:pt x="3595953" y="858768"/>
                  <a:pt x="3607495" y="852356"/>
                </a:cubicBezTo>
                <a:cubicBezTo>
                  <a:pt x="3607502" y="852352"/>
                  <a:pt x="3701437" y="789728"/>
                  <a:pt x="3720230" y="777200"/>
                </a:cubicBezTo>
                <a:lnTo>
                  <a:pt x="3757808" y="752148"/>
                </a:lnTo>
                <a:cubicBezTo>
                  <a:pt x="3790349" y="730454"/>
                  <a:pt x="3814416" y="715413"/>
                  <a:pt x="3845490" y="689518"/>
                </a:cubicBezTo>
                <a:cubicBezTo>
                  <a:pt x="3854562" y="681958"/>
                  <a:pt x="3861320" y="671843"/>
                  <a:pt x="3870542" y="664466"/>
                </a:cubicBezTo>
                <a:cubicBezTo>
                  <a:pt x="3882297" y="655062"/>
                  <a:pt x="3896555" y="649052"/>
                  <a:pt x="3908120" y="639414"/>
                </a:cubicBezTo>
                <a:cubicBezTo>
                  <a:pt x="3921729" y="628073"/>
                  <a:pt x="3932089" y="613176"/>
                  <a:pt x="3945698" y="601835"/>
                </a:cubicBezTo>
                <a:cubicBezTo>
                  <a:pt x="3957263" y="592197"/>
                  <a:pt x="3972086" y="586854"/>
                  <a:pt x="3983276" y="576783"/>
                </a:cubicBezTo>
                <a:cubicBezTo>
                  <a:pt x="4123740" y="450365"/>
                  <a:pt x="4021219" y="522260"/>
                  <a:pt x="4108537" y="464049"/>
                </a:cubicBezTo>
                <a:cubicBezTo>
                  <a:pt x="4137170" y="406784"/>
                  <a:pt x="4098179" y="474407"/>
                  <a:pt x="4158641" y="413945"/>
                </a:cubicBezTo>
                <a:cubicBezTo>
                  <a:pt x="4214201" y="358385"/>
                  <a:pt x="4104865" y="421552"/>
                  <a:pt x="4208745" y="363841"/>
                </a:cubicBezTo>
                <a:cubicBezTo>
                  <a:pt x="4233229" y="350239"/>
                  <a:pt x="4264096" y="346068"/>
                  <a:pt x="4283901" y="326263"/>
                </a:cubicBezTo>
                <a:cubicBezTo>
                  <a:pt x="4292252" y="317912"/>
                  <a:pt x="4299127" y="307762"/>
                  <a:pt x="4308953" y="301211"/>
                </a:cubicBezTo>
                <a:cubicBezTo>
                  <a:pt x="4324490" y="290853"/>
                  <a:pt x="4342356" y="284510"/>
                  <a:pt x="4359057" y="276159"/>
                </a:cubicBezTo>
                <a:cubicBezTo>
                  <a:pt x="4367408" y="271984"/>
                  <a:pt x="4375051" y="265897"/>
                  <a:pt x="4384109" y="263633"/>
                </a:cubicBezTo>
                <a:cubicBezTo>
                  <a:pt x="4400810" y="259458"/>
                  <a:pt x="4417660" y="255836"/>
                  <a:pt x="4434213" y="251107"/>
                </a:cubicBezTo>
                <a:cubicBezTo>
                  <a:pt x="4446909" y="247480"/>
                  <a:pt x="4459095" y="242208"/>
                  <a:pt x="4471791" y="238581"/>
                </a:cubicBezTo>
                <a:cubicBezTo>
                  <a:pt x="4488344" y="233852"/>
                  <a:pt x="4505911" y="232449"/>
                  <a:pt x="4521895" y="226055"/>
                </a:cubicBezTo>
                <a:cubicBezTo>
                  <a:pt x="4561622" y="210164"/>
                  <a:pt x="4592749" y="184327"/>
                  <a:pt x="4634630" y="175951"/>
                </a:cubicBezTo>
                <a:cubicBezTo>
                  <a:pt x="4715202" y="159836"/>
                  <a:pt x="4758267" y="164073"/>
                  <a:pt x="4822520" y="138372"/>
                </a:cubicBezTo>
                <a:cubicBezTo>
                  <a:pt x="4831189" y="134905"/>
                  <a:pt x="4838903" y="129313"/>
                  <a:pt x="4847572" y="125846"/>
                </a:cubicBezTo>
                <a:cubicBezTo>
                  <a:pt x="4859831" y="120942"/>
                  <a:pt x="4873014" y="118521"/>
                  <a:pt x="4885150" y="113320"/>
                </a:cubicBezTo>
                <a:cubicBezTo>
                  <a:pt x="4902313" y="105964"/>
                  <a:pt x="4918553" y="96619"/>
                  <a:pt x="4935254" y="88268"/>
                </a:cubicBezTo>
                <a:lnTo>
                  <a:pt x="4985358" y="63216"/>
                </a:lnTo>
                <a:cubicBezTo>
                  <a:pt x="4985359" y="63215"/>
                  <a:pt x="5035462" y="38165"/>
                  <a:pt x="5035463" y="38164"/>
                </a:cubicBezTo>
                <a:cubicBezTo>
                  <a:pt x="5055854" y="17773"/>
                  <a:pt x="5058856" y="9490"/>
                  <a:pt x="5085567" y="586"/>
                </a:cubicBezTo>
                <a:cubicBezTo>
                  <a:pt x="5089528" y="-734"/>
                  <a:pt x="5093918" y="586"/>
                  <a:pt x="5098093" y="5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891925" y="118456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6452" y="2270281"/>
            <a:ext cx="11179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c1g(n)</a:t>
            </a:r>
            <a:endParaRPr lang="he-IL" sz="2800" dirty="0">
              <a:solidFill>
                <a:srgbClr val="00B050"/>
              </a:solidFill>
            </a:endParaRPr>
          </a:p>
        </p:txBody>
      </p:sp>
      <p:cxnSp>
        <p:nvCxnSpPr>
          <p:cNvPr id="14" name="מחבר ישר 13"/>
          <p:cNvCxnSpPr>
            <a:cxnSpLocks/>
          </p:cNvCxnSpPr>
          <p:nvPr/>
        </p:nvCxnSpPr>
        <p:spPr>
          <a:xfrm>
            <a:off x="2819400" y="3317082"/>
            <a:ext cx="25052" cy="1081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4271788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baseline="-25000" dirty="0">
                <a:solidFill>
                  <a:schemeClr val="tx2"/>
                </a:solidFill>
              </a:rPr>
              <a:t>0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029200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</a:t>
            </a:r>
            <a:r>
              <a:rPr lang="en-US" sz="2400" dirty="0"/>
              <a:t>g</a:t>
            </a:r>
            <a:r>
              <a:rPr lang="he-IL" sz="2400" dirty="0"/>
              <a:t> היא חסם עליון ותחתון של </a:t>
            </a:r>
            <a:r>
              <a:rPr lang="en-US" sz="2400" dirty="0"/>
              <a:t>f</a:t>
            </a:r>
            <a:r>
              <a:rPr lang="he-IL" sz="2400" dirty="0"/>
              <a:t>. </a:t>
            </a:r>
          </a:p>
        </p:txBody>
      </p:sp>
      <p:sp>
        <p:nvSpPr>
          <p:cNvPr id="15" name="צורה חופשית: צורה 14"/>
          <p:cNvSpPr/>
          <p:nvPr/>
        </p:nvSpPr>
        <p:spPr>
          <a:xfrm>
            <a:off x="1597068" y="2531891"/>
            <a:ext cx="5774499" cy="1570383"/>
          </a:xfrm>
          <a:custGeom>
            <a:avLst/>
            <a:gdLst>
              <a:gd name="connsiteX0" fmla="*/ 0 w 5774499"/>
              <a:gd name="connsiteY0" fmla="*/ 1570383 h 1570383"/>
              <a:gd name="connsiteX1" fmla="*/ 300625 w 5774499"/>
              <a:gd name="connsiteY1" fmla="*/ 4630 h 1570383"/>
              <a:gd name="connsiteX2" fmla="*/ 1189973 w 5774499"/>
              <a:gd name="connsiteY2" fmla="*/ 1056816 h 1570383"/>
              <a:gd name="connsiteX3" fmla="*/ 5774499 w 5774499"/>
              <a:gd name="connsiteY3" fmla="*/ 54734 h 1570383"/>
              <a:gd name="connsiteX4" fmla="*/ 5774499 w 5774499"/>
              <a:gd name="connsiteY4" fmla="*/ 54734 h 15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4499" h="1570383">
                <a:moveTo>
                  <a:pt x="0" y="1570383"/>
                </a:moveTo>
                <a:cubicBezTo>
                  <a:pt x="51148" y="830303"/>
                  <a:pt x="102296" y="90224"/>
                  <a:pt x="300625" y="4630"/>
                </a:cubicBezTo>
                <a:cubicBezTo>
                  <a:pt x="498954" y="-80965"/>
                  <a:pt x="277661" y="1048465"/>
                  <a:pt x="1189973" y="1056816"/>
                </a:cubicBezTo>
                <a:cubicBezTo>
                  <a:pt x="2102285" y="1065167"/>
                  <a:pt x="5774499" y="54734"/>
                  <a:pt x="5774499" y="54734"/>
                </a:cubicBezTo>
                <a:lnTo>
                  <a:pt x="5774499" y="5473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צורה חופשית: צורה 17"/>
          <p:cNvSpPr/>
          <p:nvPr/>
        </p:nvSpPr>
        <p:spPr>
          <a:xfrm>
            <a:off x="1597068" y="873520"/>
            <a:ext cx="3945698" cy="2925758"/>
          </a:xfrm>
          <a:custGeom>
            <a:avLst/>
            <a:gdLst>
              <a:gd name="connsiteX0" fmla="*/ 0 w 3945698"/>
              <a:gd name="connsiteY0" fmla="*/ 2542783 h 2925758"/>
              <a:gd name="connsiteX1" fmla="*/ 375780 w 3945698"/>
              <a:gd name="connsiteY1" fmla="*/ 2918564 h 2925758"/>
              <a:gd name="connsiteX2" fmla="*/ 1064712 w 3945698"/>
              <a:gd name="connsiteY2" fmla="*/ 2530257 h 2925758"/>
              <a:gd name="connsiteX3" fmla="*/ 3945698 w 3945698"/>
              <a:gd name="connsiteY3" fmla="*/ 0 h 2925758"/>
              <a:gd name="connsiteX4" fmla="*/ 3945698 w 3945698"/>
              <a:gd name="connsiteY4" fmla="*/ 0 h 292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5698" h="2925758">
                <a:moveTo>
                  <a:pt x="0" y="2542783"/>
                </a:moveTo>
                <a:cubicBezTo>
                  <a:pt x="99164" y="2731717"/>
                  <a:pt x="198328" y="2920652"/>
                  <a:pt x="375780" y="2918564"/>
                </a:cubicBezTo>
                <a:cubicBezTo>
                  <a:pt x="553232" y="2916476"/>
                  <a:pt x="469726" y="3016684"/>
                  <a:pt x="1064712" y="2530257"/>
                </a:cubicBezTo>
                <a:cubicBezTo>
                  <a:pt x="1659698" y="2043830"/>
                  <a:pt x="3945698" y="0"/>
                  <a:pt x="3945698" y="0"/>
                </a:cubicBezTo>
                <a:lnTo>
                  <a:pt x="39456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5628361" y="470840"/>
            <a:ext cx="11550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c2g(n)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הוכיחו ש- </a:t>
            </a:r>
            <a:r>
              <a:rPr lang="en-US" sz="2800" dirty="0">
                <a:solidFill>
                  <a:schemeClr val="tx2"/>
                </a:solidFill>
              </a:rPr>
              <a:t>5n+3 = </a:t>
            </a:r>
            <a:r>
              <a:rPr lang="el-GR" sz="2800" dirty="0">
                <a:solidFill>
                  <a:schemeClr val="tx2"/>
                </a:solidFill>
              </a:rPr>
              <a:t>θ</a:t>
            </a:r>
            <a:r>
              <a:rPr lang="en-US" sz="2800" dirty="0">
                <a:solidFill>
                  <a:schemeClr val="tx2"/>
                </a:solidFill>
              </a:rPr>
              <a:t>(n)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307" y="837174"/>
            <a:ext cx="876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כדי להוכיח זאת נצטרך למצוא שני קבועים שמקיימים את אי השוויונים הבאים: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8600" y="1447800"/>
          <a:ext cx="2756848" cy="11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2756848" cy="111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307" y="2819400"/>
            <a:ext cx="876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נתבונן באי שוויון השמאלי ונעביר אגפים: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08128" y="2901538"/>
          <a:ext cx="1645693" cy="46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5" imgW="774364" imgH="215806" progId="Equation.3">
                  <p:embed/>
                </p:oleObj>
              </mc:Choice>
              <mc:Fallback>
                <p:oleObj name="Equation" r:id="rId5" imgW="774364" imgH="215806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8" y="2901538"/>
                        <a:ext cx="1645693" cy="467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228600" y="3357461"/>
            <a:ext cx="92509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אפשר לראות שאם נבחר </a:t>
            </a:r>
            <a:r>
              <a:rPr lang="en-US" sz="2800" dirty="0"/>
              <a:t>c1 = 1</a:t>
            </a:r>
            <a:r>
              <a:rPr lang="he-IL" sz="2800" dirty="0"/>
              <a:t> אי השוויון יהיה נכון עבור כל </a:t>
            </a:r>
            <a:r>
              <a:rPr lang="en-US" sz="2800" dirty="0"/>
              <a:t>n ≥ 1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41" y="3880681"/>
            <a:ext cx="876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נתבונן באי שוויון הימני ונעביר אגפים: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53621" y="3919601"/>
          <a:ext cx="1825672" cy="5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7" imgW="787058" imgH="215806" progId="Equation.3">
                  <p:embed/>
                </p:oleObj>
              </mc:Choice>
              <mc:Fallback>
                <p:oleObj name="Equation" r:id="rId7" imgW="787058" imgH="215806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21" y="3919601"/>
                        <a:ext cx="1825672" cy="505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209266" y="4403901"/>
            <a:ext cx="92509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אפשר לראות שאם נבחר </a:t>
            </a:r>
            <a:r>
              <a:rPr lang="en-US" sz="2800" dirty="0"/>
              <a:t>c1 =8</a:t>
            </a:r>
            <a:r>
              <a:rPr lang="he-IL" sz="2800" dirty="0"/>
              <a:t> אי השוויון יהיה נכון עבור כל </a:t>
            </a:r>
            <a:r>
              <a:rPr lang="en-US" sz="2800" dirty="0"/>
              <a:t>n ≥ 1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514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228600"/>
            <a:ext cx="236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הוכח או הפרך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751820"/>
            <a:ext cx="769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אם </a:t>
            </a:r>
            <a:r>
              <a:rPr lang="en-US" sz="2800" dirty="0">
                <a:solidFill>
                  <a:schemeClr val="tx2"/>
                </a:solidFill>
              </a:rPr>
              <a:t>f(n) = O(g(n))</a:t>
            </a:r>
            <a:r>
              <a:rPr lang="he-IL" sz="2800" dirty="0">
                <a:solidFill>
                  <a:schemeClr val="tx2"/>
                </a:solidFill>
              </a:rPr>
              <a:t> אזי </a:t>
            </a:r>
            <a:r>
              <a:rPr lang="en-US" sz="2800" dirty="0">
                <a:solidFill>
                  <a:schemeClr val="tx2"/>
                </a:solidFill>
              </a:rPr>
              <a:t>g(n) = O(f(n))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536650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לא נכון. דוגמא נגדית: </a:t>
            </a:r>
            <a:r>
              <a:rPr lang="en-US" sz="2800" dirty="0"/>
              <a:t>f(n) = n</a:t>
            </a:r>
            <a:r>
              <a:rPr lang="he-IL" sz="2800" dirty="0"/>
              <a:t>, </a:t>
            </a:r>
            <a:r>
              <a:rPr lang="en-US" sz="2800" dirty="0"/>
              <a:t>g(n) = n</a:t>
            </a:r>
            <a:r>
              <a:rPr lang="en-US" sz="2800" baseline="30000" dirty="0"/>
              <a:t>2</a:t>
            </a:r>
            <a:r>
              <a:rPr lang="he-IL" sz="28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712" y="209640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קל לראות ש </a:t>
            </a:r>
            <a:r>
              <a:rPr lang="en-US" sz="2800" dirty="0"/>
              <a:t>n = 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r>
              <a:rPr lang="he-IL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4900" y="261962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נראה ש 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≠ O(n)</a:t>
            </a:r>
            <a:r>
              <a:rPr lang="he-IL" sz="28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143403"/>
            <a:ext cx="9105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האם קיימים קבועים </a:t>
            </a:r>
            <a:r>
              <a:rPr lang="en-US" sz="2800" dirty="0"/>
              <a:t>c, n</a:t>
            </a:r>
            <a:r>
              <a:rPr lang="en-US" sz="2800" baseline="-25000" dirty="0"/>
              <a:t>0</a:t>
            </a:r>
            <a:r>
              <a:rPr lang="he-IL" sz="2800" dirty="0"/>
              <a:t> כך שמתקיים אי השוויון הבא לכל </a:t>
            </a:r>
            <a:r>
              <a:rPr lang="en-US" sz="2800" dirty="0"/>
              <a:t>n ≥ n</a:t>
            </a:r>
            <a:r>
              <a:rPr lang="en-US" sz="2800" baseline="-25000" dirty="0"/>
              <a:t>0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0"/>
            <a:ext cx="152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≤ </a:t>
            </a:r>
            <a:r>
              <a:rPr lang="en-US" sz="2800" dirty="0" err="1"/>
              <a:t>cn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907" y="4333220"/>
            <a:ext cx="152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n ≤ c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5105400"/>
            <a:ext cx="88011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הפונקציה </a:t>
            </a:r>
            <a:r>
              <a:rPr lang="en-US" sz="2800" dirty="0"/>
              <a:t>n</a:t>
            </a:r>
            <a:r>
              <a:rPr lang="he-IL" sz="2800" dirty="0"/>
              <a:t> היא פונקציה עולה, ולכן לא נוכל למצוא קבוע </a:t>
            </a:r>
            <a:r>
              <a:rPr lang="en-US" sz="2800" dirty="0"/>
              <a:t>c</a:t>
            </a:r>
            <a:r>
              <a:rPr lang="he-IL" sz="2800" dirty="0"/>
              <a:t> שיהיה גדול מכל ערך של </a:t>
            </a:r>
            <a:r>
              <a:rPr lang="en-US" sz="2800" dirty="0"/>
              <a:t>n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228600"/>
            <a:ext cx="236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הוכח או הפרך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751820"/>
            <a:ext cx="769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אם </a:t>
            </a:r>
            <a:r>
              <a:rPr lang="en-US" sz="2800" dirty="0"/>
              <a:t>f(n) = O(g(n))</a:t>
            </a:r>
            <a:r>
              <a:rPr lang="he-IL" sz="2800" dirty="0"/>
              <a:t> אזי </a:t>
            </a:r>
            <a:r>
              <a:rPr lang="en-US" sz="2800" dirty="0"/>
              <a:t>log(f(n)) = O(log(g(n)))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36650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נכון. מהנתון נובע שקיימים </a:t>
            </a:r>
            <a:r>
              <a:rPr lang="en-US" sz="2800" dirty="0"/>
              <a:t>c, n</a:t>
            </a:r>
            <a:r>
              <a:rPr lang="en-US" sz="2800" baseline="-25000" dirty="0"/>
              <a:t>0 </a:t>
            </a:r>
            <a:r>
              <a:rPr lang="he-IL" sz="2800" dirty="0"/>
              <a:t> כך שמתקיים: </a:t>
            </a:r>
            <a:r>
              <a:rPr lang="en-US" sz="2800" dirty="0"/>
              <a:t>f(n) ≤ cg(n) 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4712" y="209640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נפעיל לוג על שני צדדי אי השוויון: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681210"/>
            <a:ext cx="3429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log(f(n)) ≤ log(cg(n)) =  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2694780"/>
            <a:ext cx="2819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 c + log(g(n)) ≤    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3199211"/>
            <a:ext cx="837991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שימו לב שהביטוי </a:t>
            </a:r>
            <a:r>
              <a:rPr lang="en-US" sz="2800" dirty="0"/>
              <a:t>log c</a:t>
            </a:r>
            <a:r>
              <a:rPr lang="he-IL" sz="2800" dirty="0"/>
              <a:t> הוא קבוע, ולכן חייב להתקיים קבוע </a:t>
            </a:r>
            <a:r>
              <a:rPr lang="en-US" sz="2800" dirty="0"/>
              <a:t>c’</a:t>
            </a:r>
            <a:r>
              <a:rPr lang="he-IL" sz="2800" dirty="0"/>
              <a:t> כלשהו שעבורו </a:t>
            </a:r>
            <a:r>
              <a:rPr lang="en-US" sz="2800" dirty="0" err="1"/>
              <a:t>c’log</a:t>
            </a:r>
            <a:r>
              <a:rPr lang="en-US" sz="2800" dirty="0"/>
              <a:t>(g(n))</a:t>
            </a:r>
            <a:r>
              <a:rPr lang="he-IL" sz="2800" dirty="0"/>
              <a:t> חוסם אותו מלמעלה: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3899" y="4239938"/>
            <a:ext cx="222650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≤ </a:t>
            </a:r>
            <a:r>
              <a:rPr lang="en-US" sz="2800" dirty="0" err="1"/>
              <a:t>c’log</a:t>
            </a:r>
            <a:r>
              <a:rPr lang="en-US" sz="2800" dirty="0"/>
              <a:t>(g(n)) =  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09901" y="4209685"/>
            <a:ext cx="20573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 O(log(g(n)))  </a:t>
            </a:r>
            <a:endParaRPr lang="he-IL" sz="2800" dirty="0"/>
          </a:p>
        </p:txBody>
      </p:sp>
      <p:sp>
        <p:nvSpPr>
          <p:cNvPr id="18" name="אליפסה 17"/>
          <p:cNvSpPr/>
          <p:nvPr/>
        </p:nvSpPr>
        <p:spPr>
          <a:xfrm>
            <a:off x="304800" y="2646746"/>
            <a:ext cx="1371600" cy="6192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אליפסה 18"/>
          <p:cNvSpPr/>
          <p:nvPr/>
        </p:nvSpPr>
        <p:spPr>
          <a:xfrm>
            <a:off x="2819400" y="4191913"/>
            <a:ext cx="2209800" cy="6192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36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 או הפרך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algn="r" rtl="1"/>
            <a:r>
              <a:rPr lang="he-IL" dirty="0"/>
              <a:t>אם </a:t>
            </a:r>
            <a:r>
              <a:rPr lang="en-US" dirty="0"/>
              <a:t>f(n) = O(g(n))</a:t>
            </a:r>
            <a:r>
              <a:rPr lang="he-IL" dirty="0"/>
              <a:t> אזי </a:t>
            </a:r>
            <a:r>
              <a:rPr lang="en-US" dirty="0"/>
              <a:t>g(n) = </a:t>
            </a:r>
            <a:r>
              <a:rPr lang="el-GR" dirty="0"/>
              <a:t>Ω</a:t>
            </a:r>
            <a:r>
              <a:rPr lang="en-US" dirty="0"/>
              <a:t>(f(n))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n + </a:t>
            </a:r>
            <a:r>
              <a:rPr lang="en-US" dirty="0" err="1"/>
              <a:t>nlogn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lang="he-IL" dirty="0"/>
          </a:p>
          <a:p>
            <a:pPr algn="r" rtl="1"/>
            <a:r>
              <a:rPr lang="en-US" dirty="0"/>
              <a:t>2</a:t>
            </a:r>
            <a:r>
              <a:rPr lang="en-US" baseline="30000" dirty="0"/>
              <a:t>n+1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152400"/>
            <a:ext cx="571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חיבור חסמים: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6629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O(f(n)) + O(g(n)) = O(max(f(n), g(n)))</a:t>
            </a:r>
          </a:p>
          <a:p>
            <a:r>
              <a:rPr lang="el-GR" sz="2400" dirty="0"/>
              <a:t>Ω</a:t>
            </a:r>
            <a:r>
              <a:rPr lang="en-US" sz="2400" dirty="0"/>
              <a:t>(f(n)) + </a:t>
            </a:r>
            <a:r>
              <a:rPr lang="el-GR" sz="2400" dirty="0"/>
              <a:t>Ω</a:t>
            </a:r>
            <a:r>
              <a:rPr lang="en-US" sz="2400" dirty="0"/>
              <a:t>(g(n)) = </a:t>
            </a:r>
            <a:r>
              <a:rPr lang="el-GR" sz="2400" dirty="0"/>
              <a:t>Ω</a:t>
            </a:r>
            <a:r>
              <a:rPr lang="en-US" sz="2400" dirty="0"/>
              <a:t>(max(f(n), g(n)))</a:t>
            </a:r>
          </a:p>
          <a:p>
            <a:r>
              <a:rPr lang="el-GR" sz="2400" dirty="0"/>
              <a:t>Θ</a:t>
            </a:r>
            <a:r>
              <a:rPr lang="en-US" sz="2400" dirty="0"/>
              <a:t>(f(n)) + </a:t>
            </a:r>
            <a:r>
              <a:rPr lang="el-GR" sz="2400" dirty="0"/>
              <a:t>θ</a:t>
            </a:r>
            <a:r>
              <a:rPr lang="en-US" sz="2400" dirty="0"/>
              <a:t>(g(n)) = </a:t>
            </a:r>
            <a:r>
              <a:rPr lang="el-GR" sz="2400" dirty="0"/>
              <a:t>θ</a:t>
            </a:r>
            <a:r>
              <a:rPr lang="en-US" sz="2400" dirty="0"/>
              <a:t>(max(f(n), g(n)))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676400"/>
            <a:ext cx="571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כפל חסמים: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092146"/>
            <a:ext cx="6629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O(f(n)) * O(g(n)) = O(f(n)*g(n))</a:t>
            </a:r>
          </a:p>
          <a:p>
            <a:r>
              <a:rPr lang="el-GR" sz="2400" dirty="0"/>
              <a:t>Ω</a:t>
            </a:r>
            <a:r>
              <a:rPr lang="en-US" sz="2400" dirty="0"/>
              <a:t>(f(n)) * </a:t>
            </a:r>
            <a:r>
              <a:rPr lang="el-GR" sz="2400" dirty="0"/>
              <a:t>Ω</a:t>
            </a:r>
            <a:r>
              <a:rPr lang="en-US" sz="2400" dirty="0"/>
              <a:t>(g(n)) = </a:t>
            </a:r>
            <a:r>
              <a:rPr lang="el-GR" sz="2400" dirty="0"/>
              <a:t>Ω</a:t>
            </a:r>
            <a:r>
              <a:rPr lang="en-US" sz="2400" dirty="0"/>
              <a:t>(f(n)*g(n))</a:t>
            </a:r>
          </a:p>
          <a:p>
            <a:r>
              <a:rPr lang="el-GR" sz="2400" dirty="0"/>
              <a:t>Θ</a:t>
            </a:r>
            <a:r>
              <a:rPr lang="en-US" sz="2400" dirty="0"/>
              <a:t>(f(n)) * </a:t>
            </a:r>
            <a:r>
              <a:rPr lang="el-GR" sz="2400" dirty="0"/>
              <a:t>θ</a:t>
            </a:r>
            <a:r>
              <a:rPr lang="en-US" sz="2400" dirty="0"/>
              <a:t>(g(n)) = </a:t>
            </a:r>
            <a:r>
              <a:rPr lang="el-GR" sz="2400" dirty="0"/>
              <a:t>θ</a:t>
            </a:r>
            <a:r>
              <a:rPr lang="en-US" sz="2400" dirty="0"/>
              <a:t>(f(n)*g(n))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7469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הוכיחו ש-</a:t>
            </a:r>
            <a:r>
              <a:rPr lang="en-US" sz="2400" dirty="0">
                <a:solidFill>
                  <a:schemeClr val="tx2"/>
                </a:solidFill>
              </a:rPr>
              <a:t>O</a:t>
            </a:r>
            <a:r>
              <a:rPr lang="he-IL" sz="2400" dirty="0">
                <a:solidFill>
                  <a:schemeClr val="tx2"/>
                </a:solidFill>
              </a:rPr>
              <a:t> הוא יחס טרנזיטיבי. כלומר, אם נתון ש- </a:t>
            </a:r>
            <a:r>
              <a:rPr lang="en-US" sz="2400" dirty="0">
                <a:solidFill>
                  <a:schemeClr val="tx2"/>
                </a:solidFill>
              </a:rPr>
              <a:t>f(n) = O(g(n))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g(n) = O(h(n))</a:t>
            </a:r>
            <a:r>
              <a:rPr lang="he-IL" sz="2400" dirty="0">
                <a:solidFill>
                  <a:schemeClr val="tx2"/>
                </a:solidFill>
              </a:rPr>
              <a:t> אז </a:t>
            </a:r>
            <a:r>
              <a:rPr lang="en-US" sz="2400" dirty="0">
                <a:solidFill>
                  <a:schemeClr val="tx2"/>
                </a:solidFill>
              </a:rPr>
              <a:t>f(n) = O(h(n))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מהנתון אנחנו יודעים שקיימים קבועים </a:t>
            </a:r>
            <a:r>
              <a:rPr lang="en-US" sz="2400" dirty="0"/>
              <a:t>c1, c2</a:t>
            </a:r>
            <a:r>
              <a:rPr lang="he-IL" sz="2400" dirty="0"/>
              <a:t> כך שמתקיימים: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838235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f(n) ≤ c1g(n),  g(n) ≤ c2h(n) 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823906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f(n) ≤ c1g(n) ≤ c1c2h(n) </a:t>
            </a:r>
            <a:endParaRPr lang="he-IL" sz="2400" dirty="0"/>
          </a:p>
        </p:txBody>
      </p:sp>
      <p:sp>
        <p:nvSpPr>
          <p:cNvPr id="8" name="חץ: למטה 7"/>
          <p:cNvSpPr/>
          <p:nvPr/>
        </p:nvSpPr>
        <p:spPr>
          <a:xfrm>
            <a:off x="2209800" y="2333303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04800" y="350520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כלומר מצאנו קבוע </a:t>
            </a:r>
            <a:r>
              <a:rPr lang="en-US" sz="2400" dirty="0"/>
              <a:t>c3 = c1c2</a:t>
            </a:r>
            <a:r>
              <a:rPr lang="he-IL" sz="2400" dirty="0"/>
              <a:t> שמקיים את אי השוויון, ולכן </a:t>
            </a:r>
            <a:r>
              <a:rPr lang="en-US" sz="2400" dirty="0"/>
              <a:t>f(n) = O(h(n))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0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67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תכונות של הפונקציה הלוגריתמית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751820"/>
            <a:ext cx="541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log(</a:t>
            </a:r>
            <a:r>
              <a:rPr lang="en-US" sz="2800" dirty="0" err="1"/>
              <a:t>xy</a:t>
            </a:r>
            <a:r>
              <a:rPr lang="en-US" sz="2800" dirty="0"/>
              <a:t>) = log x + log y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76700" y="1371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מעבר בסיסים:</a:t>
            </a:r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27593"/>
              </p:ext>
            </p:extLst>
          </p:nvPr>
        </p:nvGraphicFramePr>
        <p:xfrm>
          <a:off x="457200" y="1447800"/>
          <a:ext cx="2304539" cy="10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משוואה" r:id="rId3" imgW="939600" imgH="431640" progId="Equation.3">
                  <p:embed/>
                </p:oleObj>
              </mc:Choice>
              <mc:Fallback>
                <p:oleObj name="משוואה" r:id="rId3" imgW="939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2304539" cy="1058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362200"/>
            <a:ext cx="90276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המשמעות היא שמבחינת זמני ריצה, הבסיס של הלוג לא משנה.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933312"/>
            <a:ext cx="90276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הלוגריתם מוריד את כל הפולינומים לזמן ריצה לוגריתמי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710970"/>
            <a:ext cx="541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 </a:t>
            </a:r>
            <a:r>
              <a:rPr lang="en-US" sz="2800" dirty="0" err="1"/>
              <a:t>n</a:t>
            </a:r>
            <a:r>
              <a:rPr lang="en-US" sz="2800" baseline="30000" dirty="0" err="1"/>
              <a:t>b</a:t>
            </a:r>
            <a:r>
              <a:rPr lang="en-US" sz="2800" dirty="0"/>
              <a:t> = b log n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046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6700" y="228600"/>
            <a:ext cx="495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תכונות של הפונקציה הלוגריתמית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" y="1524000"/>
            <a:ext cx="32385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log n = O(log</a:t>
            </a:r>
            <a:r>
              <a:rPr lang="en-US" sz="2800" baseline="30000" dirty="0"/>
              <a:t>2</a:t>
            </a:r>
            <a:r>
              <a:rPr lang="en-US" sz="2800" dirty="0"/>
              <a:t>n)</a:t>
            </a:r>
          </a:p>
          <a:p>
            <a:r>
              <a:rPr lang="en-US" sz="2800" dirty="0"/>
              <a:t>log</a:t>
            </a:r>
            <a:r>
              <a:rPr lang="en-US" sz="2800" baseline="30000" dirty="0"/>
              <a:t>2 </a:t>
            </a:r>
            <a:r>
              <a:rPr lang="en-US" sz="2800" dirty="0"/>
              <a:t>n = O(log</a:t>
            </a:r>
            <a:r>
              <a:rPr lang="en-US" sz="2800" baseline="30000" dirty="0"/>
              <a:t>3</a:t>
            </a:r>
            <a:r>
              <a:rPr lang="en-US" sz="2800" dirty="0"/>
              <a:t>n)</a:t>
            </a:r>
          </a:p>
          <a:p>
            <a:r>
              <a:rPr lang="en-US" sz="2800" dirty="0"/>
              <a:t>….</a:t>
            </a:r>
          </a:p>
          <a:p>
            <a:r>
              <a:rPr lang="en-US" sz="2800" dirty="0" err="1"/>
              <a:t>log</a:t>
            </a:r>
            <a:r>
              <a:rPr lang="en-US" sz="2800" baseline="30000" dirty="0" err="1"/>
              <a:t>c</a:t>
            </a:r>
            <a:r>
              <a:rPr lang="en-US" sz="2800" dirty="0"/>
              <a:t> n = O(log</a:t>
            </a:r>
            <a:r>
              <a:rPr lang="en-US" sz="2800" baseline="30000" dirty="0"/>
              <a:t>c+1 </a:t>
            </a:r>
            <a:r>
              <a:rPr lang="en-US" sz="2800" dirty="0"/>
              <a:t>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838200"/>
            <a:ext cx="75683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err="1">
                <a:solidFill>
                  <a:schemeClr val="tx2"/>
                </a:solidFill>
              </a:rPr>
              <a:t>פולילוג</a:t>
            </a:r>
            <a:r>
              <a:rPr lang="he-IL" sz="2800" dirty="0">
                <a:solidFill>
                  <a:schemeClr val="tx2"/>
                </a:solidFill>
              </a:rPr>
              <a:t> – פונקציה מהצורה – </a:t>
            </a:r>
            <a:r>
              <a:rPr lang="en-US" sz="2800" dirty="0" err="1">
                <a:solidFill>
                  <a:schemeClr val="tx2"/>
                </a:solidFill>
              </a:rPr>
              <a:t>log</a:t>
            </a:r>
            <a:r>
              <a:rPr lang="en-US" sz="2800" baseline="30000" dirty="0" err="1">
                <a:solidFill>
                  <a:schemeClr val="tx2"/>
                </a:solidFill>
              </a:rPr>
              <a:t>c</a:t>
            </a:r>
            <a:r>
              <a:rPr lang="en-US" sz="2800" dirty="0" err="1">
                <a:solidFill>
                  <a:schemeClr val="tx2"/>
                </a:solidFill>
              </a:rPr>
              <a:t>n</a:t>
            </a:r>
            <a:r>
              <a:rPr lang="he-IL" sz="28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800" y="3329444"/>
            <a:ext cx="75683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כל </a:t>
            </a:r>
            <a:r>
              <a:rPr lang="he-IL" sz="2800" dirty="0" err="1">
                <a:solidFill>
                  <a:schemeClr val="tx2"/>
                </a:solidFill>
              </a:rPr>
              <a:t>פולילוג</a:t>
            </a:r>
            <a:r>
              <a:rPr lang="he-IL" sz="2800" dirty="0">
                <a:solidFill>
                  <a:schemeClr val="tx2"/>
                </a:solidFill>
              </a:rPr>
              <a:t> נחסם מלמעלה ע"י פולינום: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591054"/>
            <a:ext cx="3238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baseline="30000" dirty="0" err="1"/>
              <a:t>c</a:t>
            </a:r>
            <a:r>
              <a:rPr lang="en-US" sz="2800" dirty="0"/>
              <a:t> n = O(n)</a:t>
            </a:r>
          </a:p>
        </p:txBody>
      </p:sp>
    </p:spTree>
    <p:extLst>
      <p:ext uri="{BB962C8B-B14F-4D97-AF65-F5344CB8AC3E}">
        <p14:creationId xmlns:p14="http://schemas.microsoft.com/office/powerpoint/2010/main" val="22793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חסמים אסימפטוטיים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נגדיר שלושה חסמים שמאפשרים לחסום את הגידול של פונקציה מסויימת, מכמה כיוונים.</a:t>
            </a:r>
          </a:p>
          <a:p>
            <a:pPr algn="r" rtl="1"/>
            <a:r>
              <a:rPr lang="he-IL" dirty="0"/>
              <a:t>החסמים הם </a:t>
            </a:r>
            <a:r>
              <a:rPr lang="en-US" dirty="0"/>
              <a:t>O,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Ω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algn="r" rtl="1"/>
            <a:r>
              <a:rPr lang="he-IL" dirty="0"/>
              <a:t>עבור שתי פונקציות </a:t>
            </a:r>
            <a:r>
              <a:rPr lang="en-US" dirty="0"/>
              <a:t>f(n), g(n)</a:t>
            </a:r>
            <a:r>
              <a:rPr lang="he-IL" dirty="0"/>
              <a:t> נאמר ש- </a:t>
            </a:r>
            <a:r>
              <a:rPr lang="en-US" dirty="0"/>
              <a:t>f(n) = O(g(n))</a:t>
            </a:r>
            <a:r>
              <a:rPr lang="he-IL" dirty="0"/>
              <a:t> (במילים אחרות – </a:t>
            </a:r>
            <a:r>
              <a:rPr lang="en-US" dirty="0"/>
              <a:t>g</a:t>
            </a:r>
            <a:r>
              <a:rPr lang="he-IL" dirty="0"/>
              <a:t> חוסמת את </a:t>
            </a:r>
            <a:r>
              <a:rPr lang="en-US" dirty="0"/>
              <a:t>f</a:t>
            </a:r>
            <a:r>
              <a:rPr lang="he-IL" dirty="0"/>
              <a:t> </a:t>
            </a:r>
            <a:r>
              <a:rPr lang="he-IL" b="1" dirty="0"/>
              <a:t>מלמעלה</a:t>
            </a:r>
            <a:r>
              <a:rPr lang="he-IL" dirty="0"/>
              <a:t>) אם קיימים קבועים חיוביים </a:t>
            </a:r>
            <a:r>
              <a:rPr lang="en-US" dirty="0"/>
              <a:t>c, n</a:t>
            </a:r>
            <a:r>
              <a:rPr lang="en-US" sz="2400" dirty="0"/>
              <a:t>0</a:t>
            </a:r>
            <a:r>
              <a:rPr lang="he-IL" sz="3600" dirty="0"/>
              <a:t> כך שלכל           מתקיים:</a:t>
            </a:r>
          </a:p>
          <a:p>
            <a:pPr algn="r" rtl="1"/>
            <a:endParaRPr lang="he-IL" sz="3600" dirty="0"/>
          </a:p>
          <a:p>
            <a:pPr algn="r" rtl="1"/>
            <a:r>
              <a:rPr lang="he-IL" sz="3600" dirty="0"/>
              <a:t>כלומר, ניתן למצוא מכפלה כלשהי של </a:t>
            </a:r>
            <a:r>
              <a:rPr lang="en-US" sz="3600" dirty="0"/>
              <a:t>g</a:t>
            </a:r>
            <a:r>
              <a:rPr lang="he-IL" sz="3600" dirty="0"/>
              <a:t> שהחל מערך מסויים של </a:t>
            </a:r>
            <a:r>
              <a:rPr lang="en-US" sz="3600" dirty="0"/>
              <a:t>n</a:t>
            </a:r>
            <a:r>
              <a:rPr lang="he-IL" sz="3600" dirty="0"/>
              <a:t> תמיד תהיה גדולה יותר מ-</a:t>
            </a:r>
            <a:r>
              <a:rPr lang="en-US" sz="3600" dirty="0"/>
              <a:t>f</a:t>
            </a:r>
            <a:r>
              <a:rPr lang="he-IL" sz="3600" dirty="0"/>
              <a:t>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2590800"/>
          <a:ext cx="1066800" cy="59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3" imgW="406224" imgH="228501" progId="Equation.3">
                  <p:embed/>
                </p:oleObj>
              </mc:Choice>
              <mc:Fallback>
                <p:oleObj name="Equation" r:id="rId3" imgW="406224" imgH="228501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1066800" cy="595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81000" y="3429000"/>
          <a:ext cx="325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5" imgW="1066337" imgH="203112" progId="Equation.3">
                  <p:embed/>
                </p:oleObj>
              </mc:Choice>
              <mc:Fallback>
                <p:oleObj name="Equation" r:id="rId5" imgW="1066337" imgH="203112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3251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56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600200" y="533400"/>
            <a:ext cx="0" cy="41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1447800" y="44196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9025" y="435581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צורה חופשית: צורה 8"/>
          <p:cNvSpPr/>
          <p:nvPr/>
        </p:nvSpPr>
        <p:spPr>
          <a:xfrm>
            <a:off x="1628384" y="1446170"/>
            <a:ext cx="5098093" cy="2192641"/>
          </a:xfrm>
          <a:custGeom>
            <a:avLst/>
            <a:gdLst>
              <a:gd name="connsiteX0" fmla="*/ 0 w 5098093"/>
              <a:gd name="connsiteY0" fmla="*/ 2192641 h 2192641"/>
              <a:gd name="connsiteX1" fmla="*/ 37578 w 5098093"/>
              <a:gd name="connsiteY1" fmla="*/ 2155063 h 2192641"/>
              <a:gd name="connsiteX2" fmla="*/ 100208 w 5098093"/>
              <a:gd name="connsiteY2" fmla="*/ 2130011 h 2192641"/>
              <a:gd name="connsiteX3" fmla="*/ 250520 w 5098093"/>
              <a:gd name="connsiteY3" fmla="*/ 2142537 h 2192641"/>
              <a:gd name="connsiteX4" fmla="*/ 300624 w 5098093"/>
              <a:gd name="connsiteY4" fmla="*/ 2155063 h 2192641"/>
              <a:gd name="connsiteX5" fmla="*/ 363254 w 5098093"/>
              <a:gd name="connsiteY5" fmla="*/ 2167589 h 2192641"/>
              <a:gd name="connsiteX6" fmla="*/ 488515 w 5098093"/>
              <a:gd name="connsiteY6" fmla="*/ 2155063 h 2192641"/>
              <a:gd name="connsiteX7" fmla="*/ 538619 w 5098093"/>
              <a:gd name="connsiteY7" fmla="*/ 2130011 h 2192641"/>
              <a:gd name="connsiteX8" fmla="*/ 563671 w 5098093"/>
              <a:gd name="connsiteY8" fmla="*/ 2117485 h 2192641"/>
              <a:gd name="connsiteX9" fmla="*/ 588723 w 5098093"/>
              <a:gd name="connsiteY9" fmla="*/ 2104959 h 2192641"/>
              <a:gd name="connsiteX10" fmla="*/ 651353 w 5098093"/>
              <a:gd name="connsiteY10" fmla="*/ 2067381 h 2192641"/>
              <a:gd name="connsiteX11" fmla="*/ 688931 w 5098093"/>
              <a:gd name="connsiteY11" fmla="*/ 2029803 h 2192641"/>
              <a:gd name="connsiteX12" fmla="*/ 701457 w 5098093"/>
              <a:gd name="connsiteY12" fmla="*/ 2004751 h 2192641"/>
              <a:gd name="connsiteX13" fmla="*/ 726509 w 5098093"/>
              <a:gd name="connsiteY13" fmla="*/ 1979698 h 2192641"/>
              <a:gd name="connsiteX14" fmla="*/ 776613 w 5098093"/>
              <a:gd name="connsiteY14" fmla="*/ 1904542 h 2192641"/>
              <a:gd name="connsiteX15" fmla="*/ 801665 w 5098093"/>
              <a:gd name="connsiteY15" fmla="*/ 1866964 h 2192641"/>
              <a:gd name="connsiteX16" fmla="*/ 851769 w 5098093"/>
              <a:gd name="connsiteY16" fmla="*/ 1829386 h 2192641"/>
              <a:gd name="connsiteX17" fmla="*/ 1052186 w 5098093"/>
              <a:gd name="connsiteY17" fmla="*/ 1841912 h 2192641"/>
              <a:gd name="connsiteX18" fmla="*/ 1077238 w 5098093"/>
              <a:gd name="connsiteY18" fmla="*/ 1854438 h 2192641"/>
              <a:gd name="connsiteX19" fmla="*/ 1252602 w 5098093"/>
              <a:gd name="connsiteY19" fmla="*/ 1841912 h 2192641"/>
              <a:gd name="connsiteX20" fmla="*/ 1277654 w 5098093"/>
              <a:gd name="connsiteY20" fmla="*/ 1829386 h 2192641"/>
              <a:gd name="connsiteX21" fmla="*/ 1315232 w 5098093"/>
              <a:gd name="connsiteY21" fmla="*/ 1816860 h 2192641"/>
              <a:gd name="connsiteX22" fmla="*/ 1352811 w 5098093"/>
              <a:gd name="connsiteY22" fmla="*/ 1791808 h 2192641"/>
              <a:gd name="connsiteX23" fmla="*/ 1453019 w 5098093"/>
              <a:gd name="connsiteY23" fmla="*/ 1754230 h 2192641"/>
              <a:gd name="connsiteX24" fmla="*/ 1565753 w 5098093"/>
              <a:gd name="connsiteY24" fmla="*/ 1766756 h 2192641"/>
              <a:gd name="connsiteX25" fmla="*/ 1590805 w 5098093"/>
              <a:gd name="connsiteY25" fmla="*/ 1779282 h 2192641"/>
              <a:gd name="connsiteX26" fmla="*/ 1691013 w 5098093"/>
              <a:gd name="connsiteY26" fmla="*/ 1791808 h 2192641"/>
              <a:gd name="connsiteX27" fmla="*/ 1741117 w 5098093"/>
              <a:gd name="connsiteY27" fmla="*/ 1816860 h 2192641"/>
              <a:gd name="connsiteX28" fmla="*/ 1916482 w 5098093"/>
              <a:gd name="connsiteY28" fmla="*/ 1779282 h 2192641"/>
              <a:gd name="connsiteX29" fmla="*/ 1979112 w 5098093"/>
              <a:gd name="connsiteY29" fmla="*/ 1716652 h 2192641"/>
              <a:gd name="connsiteX30" fmla="*/ 2041742 w 5098093"/>
              <a:gd name="connsiteY30" fmla="*/ 1679074 h 2192641"/>
              <a:gd name="connsiteX31" fmla="*/ 2091846 w 5098093"/>
              <a:gd name="connsiteY31" fmla="*/ 1603918 h 2192641"/>
              <a:gd name="connsiteX32" fmla="*/ 2116898 w 5098093"/>
              <a:gd name="connsiteY32" fmla="*/ 1578866 h 2192641"/>
              <a:gd name="connsiteX33" fmla="*/ 2154476 w 5098093"/>
              <a:gd name="connsiteY33" fmla="*/ 1528762 h 2192641"/>
              <a:gd name="connsiteX34" fmla="*/ 2192054 w 5098093"/>
              <a:gd name="connsiteY34" fmla="*/ 1478657 h 2192641"/>
              <a:gd name="connsiteX35" fmla="*/ 2204580 w 5098093"/>
              <a:gd name="connsiteY35" fmla="*/ 1453605 h 2192641"/>
              <a:gd name="connsiteX36" fmla="*/ 2229632 w 5098093"/>
              <a:gd name="connsiteY36" fmla="*/ 1428553 h 2192641"/>
              <a:gd name="connsiteX37" fmla="*/ 2267211 w 5098093"/>
              <a:gd name="connsiteY37" fmla="*/ 1378449 h 2192641"/>
              <a:gd name="connsiteX38" fmla="*/ 2329841 w 5098093"/>
              <a:gd name="connsiteY38" fmla="*/ 1353397 h 2192641"/>
              <a:gd name="connsiteX39" fmla="*/ 2442575 w 5098093"/>
              <a:gd name="connsiteY39" fmla="*/ 1328345 h 2192641"/>
              <a:gd name="connsiteX40" fmla="*/ 2542783 w 5098093"/>
              <a:gd name="connsiteY40" fmla="*/ 1315819 h 2192641"/>
              <a:gd name="connsiteX41" fmla="*/ 2605413 w 5098093"/>
              <a:gd name="connsiteY41" fmla="*/ 1303293 h 2192641"/>
              <a:gd name="connsiteX42" fmla="*/ 2705621 w 5098093"/>
              <a:gd name="connsiteY42" fmla="*/ 1290767 h 2192641"/>
              <a:gd name="connsiteX43" fmla="*/ 2743200 w 5098093"/>
              <a:gd name="connsiteY43" fmla="*/ 1278241 h 2192641"/>
              <a:gd name="connsiteX44" fmla="*/ 2768252 w 5098093"/>
              <a:gd name="connsiteY44" fmla="*/ 1253189 h 2192641"/>
              <a:gd name="connsiteX45" fmla="*/ 2793304 w 5098093"/>
              <a:gd name="connsiteY45" fmla="*/ 1240663 h 2192641"/>
              <a:gd name="connsiteX46" fmla="*/ 2818356 w 5098093"/>
              <a:gd name="connsiteY46" fmla="*/ 1215611 h 2192641"/>
              <a:gd name="connsiteX47" fmla="*/ 2843408 w 5098093"/>
              <a:gd name="connsiteY47" fmla="*/ 1203085 h 2192641"/>
              <a:gd name="connsiteX48" fmla="*/ 2906038 w 5098093"/>
              <a:gd name="connsiteY48" fmla="*/ 1140455 h 2192641"/>
              <a:gd name="connsiteX49" fmla="*/ 2993720 w 5098093"/>
              <a:gd name="connsiteY49" fmla="*/ 1077825 h 2192641"/>
              <a:gd name="connsiteX50" fmla="*/ 3093928 w 5098093"/>
              <a:gd name="connsiteY50" fmla="*/ 965090 h 2192641"/>
              <a:gd name="connsiteX51" fmla="*/ 3156558 w 5098093"/>
              <a:gd name="connsiteY51" fmla="*/ 927512 h 2192641"/>
              <a:gd name="connsiteX52" fmla="*/ 3231715 w 5098093"/>
              <a:gd name="connsiteY52" fmla="*/ 877408 h 2192641"/>
              <a:gd name="connsiteX53" fmla="*/ 3569917 w 5098093"/>
              <a:gd name="connsiteY53" fmla="*/ 864882 h 2192641"/>
              <a:gd name="connsiteX54" fmla="*/ 3607495 w 5098093"/>
              <a:gd name="connsiteY54" fmla="*/ 852356 h 2192641"/>
              <a:gd name="connsiteX55" fmla="*/ 3720230 w 5098093"/>
              <a:gd name="connsiteY55" fmla="*/ 777200 h 2192641"/>
              <a:gd name="connsiteX56" fmla="*/ 3757808 w 5098093"/>
              <a:gd name="connsiteY56" fmla="*/ 752148 h 2192641"/>
              <a:gd name="connsiteX57" fmla="*/ 3845490 w 5098093"/>
              <a:gd name="connsiteY57" fmla="*/ 689518 h 2192641"/>
              <a:gd name="connsiteX58" fmla="*/ 3870542 w 5098093"/>
              <a:gd name="connsiteY58" fmla="*/ 664466 h 2192641"/>
              <a:gd name="connsiteX59" fmla="*/ 3908120 w 5098093"/>
              <a:gd name="connsiteY59" fmla="*/ 639414 h 2192641"/>
              <a:gd name="connsiteX60" fmla="*/ 3945698 w 5098093"/>
              <a:gd name="connsiteY60" fmla="*/ 601835 h 2192641"/>
              <a:gd name="connsiteX61" fmla="*/ 3983276 w 5098093"/>
              <a:gd name="connsiteY61" fmla="*/ 576783 h 2192641"/>
              <a:gd name="connsiteX62" fmla="*/ 4108537 w 5098093"/>
              <a:gd name="connsiteY62" fmla="*/ 464049 h 2192641"/>
              <a:gd name="connsiteX63" fmla="*/ 4158641 w 5098093"/>
              <a:gd name="connsiteY63" fmla="*/ 413945 h 2192641"/>
              <a:gd name="connsiteX64" fmla="*/ 4208745 w 5098093"/>
              <a:gd name="connsiteY64" fmla="*/ 363841 h 2192641"/>
              <a:gd name="connsiteX65" fmla="*/ 4283901 w 5098093"/>
              <a:gd name="connsiteY65" fmla="*/ 326263 h 2192641"/>
              <a:gd name="connsiteX66" fmla="*/ 4308953 w 5098093"/>
              <a:gd name="connsiteY66" fmla="*/ 301211 h 2192641"/>
              <a:gd name="connsiteX67" fmla="*/ 4359057 w 5098093"/>
              <a:gd name="connsiteY67" fmla="*/ 276159 h 2192641"/>
              <a:gd name="connsiteX68" fmla="*/ 4384109 w 5098093"/>
              <a:gd name="connsiteY68" fmla="*/ 263633 h 2192641"/>
              <a:gd name="connsiteX69" fmla="*/ 4434213 w 5098093"/>
              <a:gd name="connsiteY69" fmla="*/ 251107 h 2192641"/>
              <a:gd name="connsiteX70" fmla="*/ 4471791 w 5098093"/>
              <a:gd name="connsiteY70" fmla="*/ 238581 h 2192641"/>
              <a:gd name="connsiteX71" fmla="*/ 4521895 w 5098093"/>
              <a:gd name="connsiteY71" fmla="*/ 226055 h 2192641"/>
              <a:gd name="connsiteX72" fmla="*/ 4634630 w 5098093"/>
              <a:gd name="connsiteY72" fmla="*/ 175951 h 2192641"/>
              <a:gd name="connsiteX73" fmla="*/ 4822520 w 5098093"/>
              <a:gd name="connsiteY73" fmla="*/ 138372 h 2192641"/>
              <a:gd name="connsiteX74" fmla="*/ 4847572 w 5098093"/>
              <a:gd name="connsiteY74" fmla="*/ 125846 h 2192641"/>
              <a:gd name="connsiteX75" fmla="*/ 4885150 w 5098093"/>
              <a:gd name="connsiteY75" fmla="*/ 113320 h 2192641"/>
              <a:gd name="connsiteX76" fmla="*/ 4935254 w 5098093"/>
              <a:gd name="connsiteY76" fmla="*/ 88268 h 2192641"/>
              <a:gd name="connsiteX77" fmla="*/ 4985358 w 5098093"/>
              <a:gd name="connsiteY77" fmla="*/ 63216 h 2192641"/>
              <a:gd name="connsiteX78" fmla="*/ 5035463 w 5098093"/>
              <a:gd name="connsiteY78" fmla="*/ 38164 h 2192641"/>
              <a:gd name="connsiteX79" fmla="*/ 5085567 w 5098093"/>
              <a:gd name="connsiteY79" fmla="*/ 586 h 2192641"/>
              <a:gd name="connsiteX80" fmla="*/ 5098093 w 5098093"/>
              <a:gd name="connsiteY80" fmla="*/ 586 h 219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098093" h="2192641">
                <a:moveTo>
                  <a:pt x="0" y="2192641"/>
                </a:moveTo>
                <a:cubicBezTo>
                  <a:pt x="12526" y="2180115"/>
                  <a:pt x="23745" y="2166129"/>
                  <a:pt x="37578" y="2155063"/>
                </a:cubicBezTo>
                <a:cubicBezTo>
                  <a:pt x="50743" y="2144531"/>
                  <a:pt x="87285" y="2134319"/>
                  <a:pt x="100208" y="2130011"/>
                </a:cubicBezTo>
                <a:cubicBezTo>
                  <a:pt x="150312" y="2134186"/>
                  <a:pt x="200631" y="2136301"/>
                  <a:pt x="250520" y="2142537"/>
                </a:cubicBezTo>
                <a:cubicBezTo>
                  <a:pt x="267602" y="2144672"/>
                  <a:pt x="283819" y="2151328"/>
                  <a:pt x="300624" y="2155063"/>
                </a:cubicBezTo>
                <a:cubicBezTo>
                  <a:pt x="321407" y="2159681"/>
                  <a:pt x="342377" y="2163414"/>
                  <a:pt x="363254" y="2167589"/>
                </a:cubicBezTo>
                <a:cubicBezTo>
                  <a:pt x="405008" y="2163414"/>
                  <a:pt x="447485" y="2163855"/>
                  <a:pt x="488515" y="2155063"/>
                </a:cubicBezTo>
                <a:cubicBezTo>
                  <a:pt x="506773" y="2151151"/>
                  <a:pt x="521918" y="2138362"/>
                  <a:pt x="538619" y="2130011"/>
                </a:cubicBezTo>
                <a:lnTo>
                  <a:pt x="563671" y="2117485"/>
                </a:lnTo>
                <a:cubicBezTo>
                  <a:pt x="572022" y="2113310"/>
                  <a:pt x="580955" y="2110138"/>
                  <a:pt x="588723" y="2104959"/>
                </a:cubicBezTo>
                <a:cubicBezTo>
                  <a:pt x="634069" y="2074728"/>
                  <a:pt x="612836" y="2086640"/>
                  <a:pt x="651353" y="2067381"/>
                </a:cubicBezTo>
                <a:cubicBezTo>
                  <a:pt x="684756" y="2000576"/>
                  <a:pt x="638827" y="2079907"/>
                  <a:pt x="688931" y="2029803"/>
                </a:cubicBezTo>
                <a:cubicBezTo>
                  <a:pt x="695533" y="2023201"/>
                  <a:pt x="695855" y="2012220"/>
                  <a:pt x="701457" y="2004751"/>
                </a:cubicBezTo>
                <a:cubicBezTo>
                  <a:pt x="708543" y="1995303"/>
                  <a:pt x="719423" y="1989146"/>
                  <a:pt x="726509" y="1979698"/>
                </a:cubicBezTo>
                <a:cubicBezTo>
                  <a:pt x="744574" y="1955611"/>
                  <a:pt x="759912" y="1929594"/>
                  <a:pt x="776613" y="1904542"/>
                </a:cubicBezTo>
                <a:cubicBezTo>
                  <a:pt x="784964" y="1892016"/>
                  <a:pt x="788200" y="1873697"/>
                  <a:pt x="801665" y="1866964"/>
                </a:cubicBezTo>
                <a:cubicBezTo>
                  <a:pt x="837280" y="1849157"/>
                  <a:pt x="820115" y="1861040"/>
                  <a:pt x="851769" y="1829386"/>
                </a:cubicBezTo>
                <a:cubicBezTo>
                  <a:pt x="918575" y="1833561"/>
                  <a:pt x="985659" y="1834520"/>
                  <a:pt x="1052186" y="1841912"/>
                </a:cubicBezTo>
                <a:cubicBezTo>
                  <a:pt x="1061465" y="1842943"/>
                  <a:pt x="1067902" y="1854438"/>
                  <a:pt x="1077238" y="1854438"/>
                </a:cubicBezTo>
                <a:cubicBezTo>
                  <a:pt x="1135842" y="1854438"/>
                  <a:pt x="1194147" y="1846087"/>
                  <a:pt x="1252602" y="1841912"/>
                </a:cubicBezTo>
                <a:cubicBezTo>
                  <a:pt x="1260953" y="1837737"/>
                  <a:pt x="1268985" y="1832853"/>
                  <a:pt x="1277654" y="1829386"/>
                </a:cubicBezTo>
                <a:cubicBezTo>
                  <a:pt x="1289913" y="1824482"/>
                  <a:pt x="1303422" y="1822765"/>
                  <a:pt x="1315232" y="1816860"/>
                </a:cubicBezTo>
                <a:cubicBezTo>
                  <a:pt x="1328697" y="1810127"/>
                  <a:pt x="1339740" y="1799277"/>
                  <a:pt x="1352811" y="1791808"/>
                </a:cubicBezTo>
                <a:cubicBezTo>
                  <a:pt x="1403758" y="1762696"/>
                  <a:pt x="1398219" y="1767930"/>
                  <a:pt x="1453019" y="1754230"/>
                </a:cubicBezTo>
                <a:cubicBezTo>
                  <a:pt x="1490597" y="1758405"/>
                  <a:pt x="1528554" y="1759992"/>
                  <a:pt x="1565753" y="1766756"/>
                </a:cubicBezTo>
                <a:cubicBezTo>
                  <a:pt x="1574939" y="1768426"/>
                  <a:pt x="1581650" y="1777451"/>
                  <a:pt x="1590805" y="1779282"/>
                </a:cubicBezTo>
                <a:cubicBezTo>
                  <a:pt x="1623814" y="1785884"/>
                  <a:pt x="1657610" y="1787633"/>
                  <a:pt x="1691013" y="1791808"/>
                </a:cubicBezTo>
                <a:cubicBezTo>
                  <a:pt x="1707714" y="1800159"/>
                  <a:pt x="1722807" y="1820522"/>
                  <a:pt x="1741117" y="1816860"/>
                </a:cubicBezTo>
                <a:cubicBezTo>
                  <a:pt x="1883259" y="1788432"/>
                  <a:pt x="1825069" y="1802135"/>
                  <a:pt x="1916482" y="1779282"/>
                </a:cubicBezTo>
                <a:cubicBezTo>
                  <a:pt x="1937359" y="1758405"/>
                  <a:pt x="1952705" y="1729856"/>
                  <a:pt x="1979112" y="1716652"/>
                </a:cubicBezTo>
                <a:cubicBezTo>
                  <a:pt x="2017629" y="1697393"/>
                  <a:pt x="1996396" y="1709305"/>
                  <a:pt x="2041742" y="1679074"/>
                </a:cubicBezTo>
                <a:cubicBezTo>
                  <a:pt x="2058443" y="1654022"/>
                  <a:pt x="2070556" y="1625208"/>
                  <a:pt x="2091846" y="1603918"/>
                </a:cubicBezTo>
                <a:cubicBezTo>
                  <a:pt x="2100197" y="1595567"/>
                  <a:pt x="2109812" y="1588314"/>
                  <a:pt x="2116898" y="1578866"/>
                </a:cubicBezTo>
                <a:cubicBezTo>
                  <a:pt x="2170320" y="1507636"/>
                  <a:pt x="2077773" y="1605465"/>
                  <a:pt x="2154476" y="1528762"/>
                </a:cubicBezTo>
                <a:cubicBezTo>
                  <a:pt x="2184794" y="1468123"/>
                  <a:pt x="2144575" y="1541962"/>
                  <a:pt x="2192054" y="1478657"/>
                </a:cubicBezTo>
                <a:cubicBezTo>
                  <a:pt x="2197656" y="1471188"/>
                  <a:pt x="2198978" y="1461074"/>
                  <a:pt x="2204580" y="1453605"/>
                </a:cubicBezTo>
                <a:cubicBezTo>
                  <a:pt x="2211666" y="1444157"/>
                  <a:pt x="2222546" y="1438001"/>
                  <a:pt x="2229632" y="1428553"/>
                </a:cubicBezTo>
                <a:cubicBezTo>
                  <a:pt x="2257067" y="1391973"/>
                  <a:pt x="2223378" y="1411323"/>
                  <a:pt x="2267211" y="1378449"/>
                </a:cubicBezTo>
                <a:cubicBezTo>
                  <a:pt x="2283998" y="1365859"/>
                  <a:pt x="2311796" y="1360615"/>
                  <a:pt x="2329841" y="1353397"/>
                </a:cubicBezTo>
                <a:cubicBezTo>
                  <a:pt x="2399503" y="1325532"/>
                  <a:pt x="2288089" y="1348943"/>
                  <a:pt x="2442575" y="1328345"/>
                </a:cubicBezTo>
                <a:cubicBezTo>
                  <a:pt x="2475942" y="1323896"/>
                  <a:pt x="2509512" y="1320938"/>
                  <a:pt x="2542783" y="1315819"/>
                </a:cubicBezTo>
                <a:cubicBezTo>
                  <a:pt x="2563826" y="1312582"/>
                  <a:pt x="2584370" y="1306530"/>
                  <a:pt x="2605413" y="1303293"/>
                </a:cubicBezTo>
                <a:cubicBezTo>
                  <a:pt x="2638684" y="1298174"/>
                  <a:pt x="2672218" y="1294942"/>
                  <a:pt x="2705621" y="1290767"/>
                </a:cubicBezTo>
                <a:cubicBezTo>
                  <a:pt x="2718147" y="1286592"/>
                  <a:pt x="2731878" y="1285034"/>
                  <a:pt x="2743200" y="1278241"/>
                </a:cubicBezTo>
                <a:cubicBezTo>
                  <a:pt x="2753327" y="1272165"/>
                  <a:pt x="2758804" y="1260275"/>
                  <a:pt x="2768252" y="1253189"/>
                </a:cubicBezTo>
                <a:cubicBezTo>
                  <a:pt x="2775721" y="1247587"/>
                  <a:pt x="2785835" y="1246265"/>
                  <a:pt x="2793304" y="1240663"/>
                </a:cubicBezTo>
                <a:cubicBezTo>
                  <a:pt x="2802752" y="1233577"/>
                  <a:pt x="2808908" y="1222697"/>
                  <a:pt x="2818356" y="1215611"/>
                </a:cubicBezTo>
                <a:cubicBezTo>
                  <a:pt x="2825825" y="1210009"/>
                  <a:pt x="2836319" y="1209161"/>
                  <a:pt x="2843408" y="1203085"/>
                </a:cubicBezTo>
                <a:cubicBezTo>
                  <a:pt x="2865824" y="1183871"/>
                  <a:pt x="2881472" y="1156832"/>
                  <a:pt x="2906038" y="1140455"/>
                </a:cubicBezTo>
                <a:cubicBezTo>
                  <a:pt x="2927375" y="1126231"/>
                  <a:pt x="2978184" y="1093362"/>
                  <a:pt x="2993720" y="1077825"/>
                </a:cubicBezTo>
                <a:cubicBezTo>
                  <a:pt x="3044832" y="1026713"/>
                  <a:pt x="3045708" y="1005273"/>
                  <a:pt x="3093928" y="965090"/>
                </a:cubicBezTo>
                <a:cubicBezTo>
                  <a:pt x="3234874" y="847635"/>
                  <a:pt x="3058753" y="1000865"/>
                  <a:pt x="3156558" y="927512"/>
                </a:cubicBezTo>
                <a:cubicBezTo>
                  <a:pt x="3183312" y="907447"/>
                  <a:pt x="3189235" y="878981"/>
                  <a:pt x="3231715" y="877408"/>
                </a:cubicBezTo>
                <a:lnTo>
                  <a:pt x="3569917" y="864882"/>
                </a:lnTo>
                <a:cubicBezTo>
                  <a:pt x="3582443" y="860707"/>
                  <a:pt x="3595953" y="858768"/>
                  <a:pt x="3607495" y="852356"/>
                </a:cubicBezTo>
                <a:cubicBezTo>
                  <a:pt x="3607502" y="852352"/>
                  <a:pt x="3701437" y="789728"/>
                  <a:pt x="3720230" y="777200"/>
                </a:cubicBezTo>
                <a:lnTo>
                  <a:pt x="3757808" y="752148"/>
                </a:lnTo>
                <a:cubicBezTo>
                  <a:pt x="3790349" y="730454"/>
                  <a:pt x="3814416" y="715413"/>
                  <a:pt x="3845490" y="689518"/>
                </a:cubicBezTo>
                <a:cubicBezTo>
                  <a:pt x="3854562" y="681958"/>
                  <a:pt x="3861320" y="671843"/>
                  <a:pt x="3870542" y="664466"/>
                </a:cubicBezTo>
                <a:cubicBezTo>
                  <a:pt x="3882297" y="655062"/>
                  <a:pt x="3896555" y="649052"/>
                  <a:pt x="3908120" y="639414"/>
                </a:cubicBezTo>
                <a:cubicBezTo>
                  <a:pt x="3921729" y="628073"/>
                  <a:pt x="3932089" y="613176"/>
                  <a:pt x="3945698" y="601835"/>
                </a:cubicBezTo>
                <a:cubicBezTo>
                  <a:pt x="3957263" y="592197"/>
                  <a:pt x="3972086" y="586854"/>
                  <a:pt x="3983276" y="576783"/>
                </a:cubicBezTo>
                <a:cubicBezTo>
                  <a:pt x="4123740" y="450365"/>
                  <a:pt x="4021219" y="522260"/>
                  <a:pt x="4108537" y="464049"/>
                </a:cubicBezTo>
                <a:cubicBezTo>
                  <a:pt x="4137170" y="406784"/>
                  <a:pt x="4098179" y="474407"/>
                  <a:pt x="4158641" y="413945"/>
                </a:cubicBezTo>
                <a:cubicBezTo>
                  <a:pt x="4214201" y="358385"/>
                  <a:pt x="4104865" y="421552"/>
                  <a:pt x="4208745" y="363841"/>
                </a:cubicBezTo>
                <a:cubicBezTo>
                  <a:pt x="4233229" y="350239"/>
                  <a:pt x="4264096" y="346068"/>
                  <a:pt x="4283901" y="326263"/>
                </a:cubicBezTo>
                <a:cubicBezTo>
                  <a:pt x="4292252" y="317912"/>
                  <a:pt x="4299127" y="307762"/>
                  <a:pt x="4308953" y="301211"/>
                </a:cubicBezTo>
                <a:cubicBezTo>
                  <a:pt x="4324490" y="290853"/>
                  <a:pt x="4342356" y="284510"/>
                  <a:pt x="4359057" y="276159"/>
                </a:cubicBezTo>
                <a:cubicBezTo>
                  <a:pt x="4367408" y="271984"/>
                  <a:pt x="4375051" y="265897"/>
                  <a:pt x="4384109" y="263633"/>
                </a:cubicBezTo>
                <a:cubicBezTo>
                  <a:pt x="4400810" y="259458"/>
                  <a:pt x="4417660" y="255836"/>
                  <a:pt x="4434213" y="251107"/>
                </a:cubicBezTo>
                <a:cubicBezTo>
                  <a:pt x="4446909" y="247480"/>
                  <a:pt x="4459095" y="242208"/>
                  <a:pt x="4471791" y="238581"/>
                </a:cubicBezTo>
                <a:cubicBezTo>
                  <a:pt x="4488344" y="233852"/>
                  <a:pt x="4505911" y="232449"/>
                  <a:pt x="4521895" y="226055"/>
                </a:cubicBezTo>
                <a:cubicBezTo>
                  <a:pt x="4561622" y="210164"/>
                  <a:pt x="4592749" y="184327"/>
                  <a:pt x="4634630" y="175951"/>
                </a:cubicBezTo>
                <a:cubicBezTo>
                  <a:pt x="4715202" y="159836"/>
                  <a:pt x="4758267" y="164073"/>
                  <a:pt x="4822520" y="138372"/>
                </a:cubicBezTo>
                <a:cubicBezTo>
                  <a:pt x="4831189" y="134905"/>
                  <a:pt x="4838903" y="129313"/>
                  <a:pt x="4847572" y="125846"/>
                </a:cubicBezTo>
                <a:cubicBezTo>
                  <a:pt x="4859831" y="120942"/>
                  <a:pt x="4873014" y="118521"/>
                  <a:pt x="4885150" y="113320"/>
                </a:cubicBezTo>
                <a:cubicBezTo>
                  <a:pt x="4902313" y="105964"/>
                  <a:pt x="4918553" y="96619"/>
                  <a:pt x="4935254" y="88268"/>
                </a:cubicBezTo>
                <a:lnTo>
                  <a:pt x="4985358" y="63216"/>
                </a:lnTo>
                <a:cubicBezTo>
                  <a:pt x="4985359" y="63215"/>
                  <a:pt x="5035462" y="38165"/>
                  <a:pt x="5035463" y="38164"/>
                </a:cubicBezTo>
                <a:cubicBezTo>
                  <a:pt x="5055854" y="17773"/>
                  <a:pt x="5058856" y="9490"/>
                  <a:pt x="5085567" y="586"/>
                </a:cubicBezTo>
                <a:cubicBezTo>
                  <a:pt x="5089528" y="-734"/>
                  <a:pt x="5093918" y="586"/>
                  <a:pt x="5098093" y="5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צורה חופשית: צורה 9"/>
          <p:cNvSpPr/>
          <p:nvPr/>
        </p:nvSpPr>
        <p:spPr>
          <a:xfrm>
            <a:off x="1653436" y="807929"/>
            <a:ext cx="3945698" cy="2925758"/>
          </a:xfrm>
          <a:custGeom>
            <a:avLst/>
            <a:gdLst>
              <a:gd name="connsiteX0" fmla="*/ 0 w 3945698"/>
              <a:gd name="connsiteY0" fmla="*/ 2542783 h 2925758"/>
              <a:gd name="connsiteX1" fmla="*/ 375780 w 3945698"/>
              <a:gd name="connsiteY1" fmla="*/ 2918564 h 2925758"/>
              <a:gd name="connsiteX2" fmla="*/ 1064712 w 3945698"/>
              <a:gd name="connsiteY2" fmla="*/ 2530257 h 2925758"/>
              <a:gd name="connsiteX3" fmla="*/ 3945698 w 3945698"/>
              <a:gd name="connsiteY3" fmla="*/ 0 h 2925758"/>
              <a:gd name="connsiteX4" fmla="*/ 3945698 w 3945698"/>
              <a:gd name="connsiteY4" fmla="*/ 0 h 292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5698" h="2925758">
                <a:moveTo>
                  <a:pt x="0" y="2542783"/>
                </a:moveTo>
                <a:cubicBezTo>
                  <a:pt x="99164" y="2731717"/>
                  <a:pt x="198328" y="2920652"/>
                  <a:pt x="375780" y="2918564"/>
                </a:cubicBezTo>
                <a:cubicBezTo>
                  <a:pt x="553232" y="2916476"/>
                  <a:pt x="469726" y="3016684"/>
                  <a:pt x="1064712" y="2530257"/>
                </a:cubicBezTo>
                <a:cubicBezTo>
                  <a:pt x="1659698" y="2043830"/>
                  <a:pt x="3945698" y="0"/>
                  <a:pt x="3945698" y="0"/>
                </a:cubicBezTo>
                <a:lnTo>
                  <a:pt x="39456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891925" y="118456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9195" y="457890"/>
            <a:ext cx="9472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cg(n)</a:t>
            </a:r>
            <a:endParaRPr lang="he-IL" sz="2800" dirty="0">
              <a:solidFill>
                <a:schemeClr val="tx2"/>
              </a:solidFill>
            </a:endParaRPr>
          </a:p>
        </p:txBody>
      </p:sp>
      <p:cxnSp>
        <p:nvCxnSpPr>
          <p:cNvPr id="14" name="מחבר ישר 13"/>
          <p:cNvCxnSpPr>
            <a:cxnSpLocks/>
            <a:stCxn id="10" idx="2"/>
          </p:cNvCxnSpPr>
          <p:nvPr/>
        </p:nvCxnSpPr>
        <p:spPr>
          <a:xfrm>
            <a:off x="2718148" y="3338186"/>
            <a:ext cx="25052" cy="1081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8400" y="427705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baseline="-25000" dirty="0">
                <a:solidFill>
                  <a:schemeClr val="tx2"/>
                </a:solidFill>
              </a:rPr>
              <a:t>0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029200"/>
            <a:ext cx="8153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</a:t>
            </a:r>
            <a:r>
              <a:rPr lang="en-US" sz="2400" dirty="0"/>
              <a:t>g</a:t>
            </a:r>
            <a:r>
              <a:rPr lang="he-IL" sz="2400" dirty="0"/>
              <a:t> היא חסם עליון של </a:t>
            </a:r>
            <a:r>
              <a:rPr lang="en-US" sz="2400" dirty="0"/>
              <a:t>f</a:t>
            </a:r>
            <a:r>
              <a:rPr lang="he-IL" sz="2400" dirty="0"/>
              <a:t>. שימו לב שהפונקציה לא נמצאת מעל </a:t>
            </a:r>
            <a:r>
              <a:rPr lang="en-US" sz="2400" dirty="0"/>
              <a:t>f</a:t>
            </a:r>
            <a:r>
              <a:rPr lang="he-IL" sz="2400" dirty="0"/>
              <a:t> תמיד, אבל קיימת נקודה </a:t>
            </a:r>
            <a:r>
              <a:rPr lang="he-IL" sz="2400" dirty="0" err="1"/>
              <a:t>מסויימת</a:t>
            </a:r>
            <a:r>
              <a:rPr lang="he-IL" sz="2400" dirty="0"/>
              <a:t> שהחל ממנה </a:t>
            </a:r>
            <a:r>
              <a:rPr lang="en-US" sz="2400" dirty="0"/>
              <a:t>g</a:t>
            </a:r>
            <a:r>
              <a:rPr lang="he-IL" sz="2400" dirty="0"/>
              <a:t> תהיה תמיד מעל </a:t>
            </a:r>
            <a:r>
              <a:rPr lang="en-US" sz="2400" dirty="0"/>
              <a:t>f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דוגמא:</a:t>
            </a:r>
          </a:p>
          <a:p>
            <a:pPr algn="l"/>
            <a:r>
              <a:rPr lang="en-US" sz="2800" dirty="0"/>
              <a:t>f(n) = 5n</a:t>
            </a:r>
          </a:p>
          <a:p>
            <a:pPr algn="l"/>
            <a:r>
              <a:rPr lang="en-US" sz="2800" dirty="0"/>
              <a:t>g(n) = n</a:t>
            </a:r>
            <a:r>
              <a:rPr lang="en-US" sz="2800" baseline="30000" dirty="0"/>
              <a:t>2</a:t>
            </a:r>
            <a:endParaRPr lang="en-US" sz="2800" dirty="0"/>
          </a:p>
          <a:p>
            <a:pPr algn="r" rtl="1"/>
            <a:r>
              <a:rPr lang="he-IL" sz="2800" dirty="0"/>
              <a:t>האם </a:t>
            </a:r>
            <a:r>
              <a:rPr lang="en-US" sz="2800" dirty="0"/>
              <a:t>f(n) = O(g(n))</a:t>
            </a:r>
            <a:r>
              <a:rPr lang="he-IL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96882"/>
            <a:ext cx="8686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כדי להוכיח את הטענה נצטרך למצוא שני קבועים שיקיימו את אי השוויון </a:t>
            </a:r>
            <a:r>
              <a:rPr lang="en-US" sz="2800" dirty="0"/>
              <a:t>5n ≤ cn</a:t>
            </a:r>
            <a:r>
              <a:rPr lang="en-US" sz="2800" baseline="30000" dirty="0"/>
              <a:t>2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958" y="3150989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נבחר </a:t>
            </a:r>
            <a:r>
              <a:rPr lang="en-US" sz="2800" dirty="0"/>
              <a:t>c = 2</a:t>
            </a:r>
            <a:r>
              <a:rPr lang="he-IL" sz="2800" dirty="0"/>
              <a:t>. האם קיים </a:t>
            </a:r>
            <a:r>
              <a:rPr lang="en-US" sz="2800" dirty="0"/>
              <a:t>n</a:t>
            </a:r>
            <a:r>
              <a:rPr lang="en-US" sz="2000" dirty="0"/>
              <a:t>0</a:t>
            </a:r>
            <a:r>
              <a:rPr lang="he-IL" sz="2800" dirty="0"/>
              <a:t> שהחל ממנו </a:t>
            </a:r>
            <a:r>
              <a:rPr lang="en-US" sz="2800" dirty="0"/>
              <a:t>5n ≤ 2n</a:t>
            </a:r>
            <a:r>
              <a:rPr lang="en-US" sz="2800" baseline="30000" dirty="0"/>
              <a:t>2</a:t>
            </a:r>
            <a:r>
              <a:rPr lang="he-IL" sz="2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528" y="3790902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כן, נבחר </a:t>
            </a:r>
            <a:r>
              <a:rPr lang="en-US" sz="2800" dirty="0"/>
              <a:t>n</a:t>
            </a:r>
            <a:r>
              <a:rPr lang="en-US" sz="2000" dirty="0"/>
              <a:t>0</a:t>
            </a:r>
            <a:r>
              <a:rPr lang="en-US" sz="2800" dirty="0"/>
              <a:t> = 2.5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504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algn="r" rtl="1"/>
            <a:r>
              <a:rPr lang="he-IL" dirty="0"/>
              <a:t>עבור שתי פונקציות </a:t>
            </a:r>
            <a:r>
              <a:rPr lang="en-US" dirty="0"/>
              <a:t>f(n), g(n)</a:t>
            </a:r>
            <a:r>
              <a:rPr lang="he-IL" dirty="0"/>
              <a:t> נאמר ש- </a:t>
            </a:r>
          </a:p>
          <a:p>
            <a:pPr marL="0" indent="0">
              <a:buNone/>
            </a:pPr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</a:t>
            </a:r>
          </a:p>
          <a:p>
            <a:pPr marL="0" indent="0" algn="r" rtl="1">
              <a:buNone/>
            </a:pPr>
            <a:r>
              <a:rPr lang="he-IL" dirty="0"/>
              <a:t>(במילים אחרות, </a:t>
            </a:r>
            <a:r>
              <a:rPr lang="en-US" dirty="0"/>
              <a:t>g</a:t>
            </a:r>
            <a:r>
              <a:rPr lang="he-IL" dirty="0"/>
              <a:t> חוסמת את </a:t>
            </a:r>
            <a:r>
              <a:rPr lang="en-US" dirty="0"/>
              <a:t>f</a:t>
            </a:r>
            <a:r>
              <a:rPr lang="he-IL" dirty="0"/>
              <a:t> </a:t>
            </a:r>
            <a:r>
              <a:rPr lang="he-IL" b="1" dirty="0"/>
              <a:t>מלמטה</a:t>
            </a:r>
            <a:r>
              <a:rPr lang="he-IL" dirty="0"/>
              <a:t>), אם קיימים קבועים חיוביים </a:t>
            </a:r>
            <a:r>
              <a:rPr lang="en-US" dirty="0"/>
              <a:t>c, n</a:t>
            </a:r>
            <a:r>
              <a:rPr lang="en-US" sz="2400" dirty="0"/>
              <a:t>0</a:t>
            </a:r>
            <a:r>
              <a:rPr lang="he-IL" dirty="0"/>
              <a:t>, כך שעבור </a:t>
            </a:r>
            <a:r>
              <a:rPr lang="en-US" dirty="0"/>
              <a:t>n≥n</a:t>
            </a:r>
            <a:r>
              <a:rPr lang="en-US" sz="2400" dirty="0"/>
              <a:t>0</a:t>
            </a:r>
            <a:r>
              <a:rPr lang="he-IL" dirty="0"/>
              <a:t> מתקיים:</a:t>
            </a:r>
          </a:p>
          <a:p>
            <a:pPr marL="0" indent="0">
              <a:buNone/>
            </a:pPr>
            <a:r>
              <a:rPr lang="en-US" dirty="0"/>
              <a:t>0 ≤ cg(n) ≤ f(n)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600200" y="533400"/>
            <a:ext cx="0" cy="41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1447800" y="44196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9025" y="4355812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צורה חופשית: צורה 8"/>
          <p:cNvSpPr/>
          <p:nvPr/>
        </p:nvSpPr>
        <p:spPr>
          <a:xfrm>
            <a:off x="1628384" y="1446170"/>
            <a:ext cx="5098093" cy="2192641"/>
          </a:xfrm>
          <a:custGeom>
            <a:avLst/>
            <a:gdLst>
              <a:gd name="connsiteX0" fmla="*/ 0 w 5098093"/>
              <a:gd name="connsiteY0" fmla="*/ 2192641 h 2192641"/>
              <a:gd name="connsiteX1" fmla="*/ 37578 w 5098093"/>
              <a:gd name="connsiteY1" fmla="*/ 2155063 h 2192641"/>
              <a:gd name="connsiteX2" fmla="*/ 100208 w 5098093"/>
              <a:gd name="connsiteY2" fmla="*/ 2130011 h 2192641"/>
              <a:gd name="connsiteX3" fmla="*/ 250520 w 5098093"/>
              <a:gd name="connsiteY3" fmla="*/ 2142537 h 2192641"/>
              <a:gd name="connsiteX4" fmla="*/ 300624 w 5098093"/>
              <a:gd name="connsiteY4" fmla="*/ 2155063 h 2192641"/>
              <a:gd name="connsiteX5" fmla="*/ 363254 w 5098093"/>
              <a:gd name="connsiteY5" fmla="*/ 2167589 h 2192641"/>
              <a:gd name="connsiteX6" fmla="*/ 488515 w 5098093"/>
              <a:gd name="connsiteY6" fmla="*/ 2155063 h 2192641"/>
              <a:gd name="connsiteX7" fmla="*/ 538619 w 5098093"/>
              <a:gd name="connsiteY7" fmla="*/ 2130011 h 2192641"/>
              <a:gd name="connsiteX8" fmla="*/ 563671 w 5098093"/>
              <a:gd name="connsiteY8" fmla="*/ 2117485 h 2192641"/>
              <a:gd name="connsiteX9" fmla="*/ 588723 w 5098093"/>
              <a:gd name="connsiteY9" fmla="*/ 2104959 h 2192641"/>
              <a:gd name="connsiteX10" fmla="*/ 651353 w 5098093"/>
              <a:gd name="connsiteY10" fmla="*/ 2067381 h 2192641"/>
              <a:gd name="connsiteX11" fmla="*/ 688931 w 5098093"/>
              <a:gd name="connsiteY11" fmla="*/ 2029803 h 2192641"/>
              <a:gd name="connsiteX12" fmla="*/ 701457 w 5098093"/>
              <a:gd name="connsiteY12" fmla="*/ 2004751 h 2192641"/>
              <a:gd name="connsiteX13" fmla="*/ 726509 w 5098093"/>
              <a:gd name="connsiteY13" fmla="*/ 1979698 h 2192641"/>
              <a:gd name="connsiteX14" fmla="*/ 776613 w 5098093"/>
              <a:gd name="connsiteY14" fmla="*/ 1904542 h 2192641"/>
              <a:gd name="connsiteX15" fmla="*/ 801665 w 5098093"/>
              <a:gd name="connsiteY15" fmla="*/ 1866964 h 2192641"/>
              <a:gd name="connsiteX16" fmla="*/ 851769 w 5098093"/>
              <a:gd name="connsiteY16" fmla="*/ 1829386 h 2192641"/>
              <a:gd name="connsiteX17" fmla="*/ 1052186 w 5098093"/>
              <a:gd name="connsiteY17" fmla="*/ 1841912 h 2192641"/>
              <a:gd name="connsiteX18" fmla="*/ 1077238 w 5098093"/>
              <a:gd name="connsiteY18" fmla="*/ 1854438 h 2192641"/>
              <a:gd name="connsiteX19" fmla="*/ 1252602 w 5098093"/>
              <a:gd name="connsiteY19" fmla="*/ 1841912 h 2192641"/>
              <a:gd name="connsiteX20" fmla="*/ 1277654 w 5098093"/>
              <a:gd name="connsiteY20" fmla="*/ 1829386 h 2192641"/>
              <a:gd name="connsiteX21" fmla="*/ 1315232 w 5098093"/>
              <a:gd name="connsiteY21" fmla="*/ 1816860 h 2192641"/>
              <a:gd name="connsiteX22" fmla="*/ 1352811 w 5098093"/>
              <a:gd name="connsiteY22" fmla="*/ 1791808 h 2192641"/>
              <a:gd name="connsiteX23" fmla="*/ 1453019 w 5098093"/>
              <a:gd name="connsiteY23" fmla="*/ 1754230 h 2192641"/>
              <a:gd name="connsiteX24" fmla="*/ 1565753 w 5098093"/>
              <a:gd name="connsiteY24" fmla="*/ 1766756 h 2192641"/>
              <a:gd name="connsiteX25" fmla="*/ 1590805 w 5098093"/>
              <a:gd name="connsiteY25" fmla="*/ 1779282 h 2192641"/>
              <a:gd name="connsiteX26" fmla="*/ 1691013 w 5098093"/>
              <a:gd name="connsiteY26" fmla="*/ 1791808 h 2192641"/>
              <a:gd name="connsiteX27" fmla="*/ 1741117 w 5098093"/>
              <a:gd name="connsiteY27" fmla="*/ 1816860 h 2192641"/>
              <a:gd name="connsiteX28" fmla="*/ 1916482 w 5098093"/>
              <a:gd name="connsiteY28" fmla="*/ 1779282 h 2192641"/>
              <a:gd name="connsiteX29" fmla="*/ 1979112 w 5098093"/>
              <a:gd name="connsiteY29" fmla="*/ 1716652 h 2192641"/>
              <a:gd name="connsiteX30" fmla="*/ 2041742 w 5098093"/>
              <a:gd name="connsiteY30" fmla="*/ 1679074 h 2192641"/>
              <a:gd name="connsiteX31" fmla="*/ 2091846 w 5098093"/>
              <a:gd name="connsiteY31" fmla="*/ 1603918 h 2192641"/>
              <a:gd name="connsiteX32" fmla="*/ 2116898 w 5098093"/>
              <a:gd name="connsiteY32" fmla="*/ 1578866 h 2192641"/>
              <a:gd name="connsiteX33" fmla="*/ 2154476 w 5098093"/>
              <a:gd name="connsiteY33" fmla="*/ 1528762 h 2192641"/>
              <a:gd name="connsiteX34" fmla="*/ 2192054 w 5098093"/>
              <a:gd name="connsiteY34" fmla="*/ 1478657 h 2192641"/>
              <a:gd name="connsiteX35" fmla="*/ 2204580 w 5098093"/>
              <a:gd name="connsiteY35" fmla="*/ 1453605 h 2192641"/>
              <a:gd name="connsiteX36" fmla="*/ 2229632 w 5098093"/>
              <a:gd name="connsiteY36" fmla="*/ 1428553 h 2192641"/>
              <a:gd name="connsiteX37" fmla="*/ 2267211 w 5098093"/>
              <a:gd name="connsiteY37" fmla="*/ 1378449 h 2192641"/>
              <a:gd name="connsiteX38" fmla="*/ 2329841 w 5098093"/>
              <a:gd name="connsiteY38" fmla="*/ 1353397 h 2192641"/>
              <a:gd name="connsiteX39" fmla="*/ 2442575 w 5098093"/>
              <a:gd name="connsiteY39" fmla="*/ 1328345 h 2192641"/>
              <a:gd name="connsiteX40" fmla="*/ 2542783 w 5098093"/>
              <a:gd name="connsiteY40" fmla="*/ 1315819 h 2192641"/>
              <a:gd name="connsiteX41" fmla="*/ 2605413 w 5098093"/>
              <a:gd name="connsiteY41" fmla="*/ 1303293 h 2192641"/>
              <a:gd name="connsiteX42" fmla="*/ 2705621 w 5098093"/>
              <a:gd name="connsiteY42" fmla="*/ 1290767 h 2192641"/>
              <a:gd name="connsiteX43" fmla="*/ 2743200 w 5098093"/>
              <a:gd name="connsiteY43" fmla="*/ 1278241 h 2192641"/>
              <a:gd name="connsiteX44" fmla="*/ 2768252 w 5098093"/>
              <a:gd name="connsiteY44" fmla="*/ 1253189 h 2192641"/>
              <a:gd name="connsiteX45" fmla="*/ 2793304 w 5098093"/>
              <a:gd name="connsiteY45" fmla="*/ 1240663 h 2192641"/>
              <a:gd name="connsiteX46" fmla="*/ 2818356 w 5098093"/>
              <a:gd name="connsiteY46" fmla="*/ 1215611 h 2192641"/>
              <a:gd name="connsiteX47" fmla="*/ 2843408 w 5098093"/>
              <a:gd name="connsiteY47" fmla="*/ 1203085 h 2192641"/>
              <a:gd name="connsiteX48" fmla="*/ 2906038 w 5098093"/>
              <a:gd name="connsiteY48" fmla="*/ 1140455 h 2192641"/>
              <a:gd name="connsiteX49" fmla="*/ 2993720 w 5098093"/>
              <a:gd name="connsiteY49" fmla="*/ 1077825 h 2192641"/>
              <a:gd name="connsiteX50" fmla="*/ 3093928 w 5098093"/>
              <a:gd name="connsiteY50" fmla="*/ 965090 h 2192641"/>
              <a:gd name="connsiteX51" fmla="*/ 3156558 w 5098093"/>
              <a:gd name="connsiteY51" fmla="*/ 927512 h 2192641"/>
              <a:gd name="connsiteX52" fmla="*/ 3231715 w 5098093"/>
              <a:gd name="connsiteY52" fmla="*/ 877408 h 2192641"/>
              <a:gd name="connsiteX53" fmla="*/ 3569917 w 5098093"/>
              <a:gd name="connsiteY53" fmla="*/ 864882 h 2192641"/>
              <a:gd name="connsiteX54" fmla="*/ 3607495 w 5098093"/>
              <a:gd name="connsiteY54" fmla="*/ 852356 h 2192641"/>
              <a:gd name="connsiteX55" fmla="*/ 3720230 w 5098093"/>
              <a:gd name="connsiteY55" fmla="*/ 777200 h 2192641"/>
              <a:gd name="connsiteX56" fmla="*/ 3757808 w 5098093"/>
              <a:gd name="connsiteY56" fmla="*/ 752148 h 2192641"/>
              <a:gd name="connsiteX57" fmla="*/ 3845490 w 5098093"/>
              <a:gd name="connsiteY57" fmla="*/ 689518 h 2192641"/>
              <a:gd name="connsiteX58" fmla="*/ 3870542 w 5098093"/>
              <a:gd name="connsiteY58" fmla="*/ 664466 h 2192641"/>
              <a:gd name="connsiteX59" fmla="*/ 3908120 w 5098093"/>
              <a:gd name="connsiteY59" fmla="*/ 639414 h 2192641"/>
              <a:gd name="connsiteX60" fmla="*/ 3945698 w 5098093"/>
              <a:gd name="connsiteY60" fmla="*/ 601835 h 2192641"/>
              <a:gd name="connsiteX61" fmla="*/ 3983276 w 5098093"/>
              <a:gd name="connsiteY61" fmla="*/ 576783 h 2192641"/>
              <a:gd name="connsiteX62" fmla="*/ 4108537 w 5098093"/>
              <a:gd name="connsiteY62" fmla="*/ 464049 h 2192641"/>
              <a:gd name="connsiteX63" fmla="*/ 4158641 w 5098093"/>
              <a:gd name="connsiteY63" fmla="*/ 413945 h 2192641"/>
              <a:gd name="connsiteX64" fmla="*/ 4208745 w 5098093"/>
              <a:gd name="connsiteY64" fmla="*/ 363841 h 2192641"/>
              <a:gd name="connsiteX65" fmla="*/ 4283901 w 5098093"/>
              <a:gd name="connsiteY65" fmla="*/ 326263 h 2192641"/>
              <a:gd name="connsiteX66" fmla="*/ 4308953 w 5098093"/>
              <a:gd name="connsiteY66" fmla="*/ 301211 h 2192641"/>
              <a:gd name="connsiteX67" fmla="*/ 4359057 w 5098093"/>
              <a:gd name="connsiteY67" fmla="*/ 276159 h 2192641"/>
              <a:gd name="connsiteX68" fmla="*/ 4384109 w 5098093"/>
              <a:gd name="connsiteY68" fmla="*/ 263633 h 2192641"/>
              <a:gd name="connsiteX69" fmla="*/ 4434213 w 5098093"/>
              <a:gd name="connsiteY69" fmla="*/ 251107 h 2192641"/>
              <a:gd name="connsiteX70" fmla="*/ 4471791 w 5098093"/>
              <a:gd name="connsiteY70" fmla="*/ 238581 h 2192641"/>
              <a:gd name="connsiteX71" fmla="*/ 4521895 w 5098093"/>
              <a:gd name="connsiteY71" fmla="*/ 226055 h 2192641"/>
              <a:gd name="connsiteX72" fmla="*/ 4634630 w 5098093"/>
              <a:gd name="connsiteY72" fmla="*/ 175951 h 2192641"/>
              <a:gd name="connsiteX73" fmla="*/ 4822520 w 5098093"/>
              <a:gd name="connsiteY73" fmla="*/ 138372 h 2192641"/>
              <a:gd name="connsiteX74" fmla="*/ 4847572 w 5098093"/>
              <a:gd name="connsiteY74" fmla="*/ 125846 h 2192641"/>
              <a:gd name="connsiteX75" fmla="*/ 4885150 w 5098093"/>
              <a:gd name="connsiteY75" fmla="*/ 113320 h 2192641"/>
              <a:gd name="connsiteX76" fmla="*/ 4935254 w 5098093"/>
              <a:gd name="connsiteY76" fmla="*/ 88268 h 2192641"/>
              <a:gd name="connsiteX77" fmla="*/ 4985358 w 5098093"/>
              <a:gd name="connsiteY77" fmla="*/ 63216 h 2192641"/>
              <a:gd name="connsiteX78" fmla="*/ 5035463 w 5098093"/>
              <a:gd name="connsiteY78" fmla="*/ 38164 h 2192641"/>
              <a:gd name="connsiteX79" fmla="*/ 5085567 w 5098093"/>
              <a:gd name="connsiteY79" fmla="*/ 586 h 2192641"/>
              <a:gd name="connsiteX80" fmla="*/ 5098093 w 5098093"/>
              <a:gd name="connsiteY80" fmla="*/ 586 h 219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098093" h="2192641">
                <a:moveTo>
                  <a:pt x="0" y="2192641"/>
                </a:moveTo>
                <a:cubicBezTo>
                  <a:pt x="12526" y="2180115"/>
                  <a:pt x="23745" y="2166129"/>
                  <a:pt x="37578" y="2155063"/>
                </a:cubicBezTo>
                <a:cubicBezTo>
                  <a:pt x="50743" y="2144531"/>
                  <a:pt x="87285" y="2134319"/>
                  <a:pt x="100208" y="2130011"/>
                </a:cubicBezTo>
                <a:cubicBezTo>
                  <a:pt x="150312" y="2134186"/>
                  <a:pt x="200631" y="2136301"/>
                  <a:pt x="250520" y="2142537"/>
                </a:cubicBezTo>
                <a:cubicBezTo>
                  <a:pt x="267602" y="2144672"/>
                  <a:pt x="283819" y="2151328"/>
                  <a:pt x="300624" y="2155063"/>
                </a:cubicBezTo>
                <a:cubicBezTo>
                  <a:pt x="321407" y="2159681"/>
                  <a:pt x="342377" y="2163414"/>
                  <a:pt x="363254" y="2167589"/>
                </a:cubicBezTo>
                <a:cubicBezTo>
                  <a:pt x="405008" y="2163414"/>
                  <a:pt x="447485" y="2163855"/>
                  <a:pt x="488515" y="2155063"/>
                </a:cubicBezTo>
                <a:cubicBezTo>
                  <a:pt x="506773" y="2151151"/>
                  <a:pt x="521918" y="2138362"/>
                  <a:pt x="538619" y="2130011"/>
                </a:cubicBezTo>
                <a:lnTo>
                  <a:pt x="563671" y="2117485"/>
                </a:lnTo>
                <a:cubicBezTo>
                  <a:pt x="572022" y="2113310"/>
                  <a:pt x="580955" y="2110138"/>
                  <a:pt x="588723" y="2104959"/>
                </a:cubicBezTo>
                <a:cubicBezTo>
                  <a:pt x="634069" y="2074728"/>
                  <a:pt x="612836" y="2086640"/>
                  <a:pt x="651353" y="2067381"/>
                </a:cubicBezTo>
                <a:cubicBezTo>
                  <a:pt x="684756" y="2000576"/>
                  <a:pt x="638827" y="2079907"/>
                  <a:pt x="688931" y="2029803"/>
                </a:cubicBezTo>
                <a:cubicBezTo>
                  <a:pt x="695533" y="2023201"/>
                  <a:pt x="695855" y="2012220"/>
                  <a:pt x="701457" y="2004751"/>
                </a:cubicBezTo>
                <a:cubicBezTo>
                  <a:pt x="708543" y="1995303"/>
                  <a:pt x="719423" y="1989146"/>
                  <a:pt x="726509" y="1979698"/>
                </a:cubicBezTo>
                <a:cubicBezTo>
                  <a:pt x="744574" y="1955611"/>
                  <a:pt x="759912" y="1929594"/>
                  <a:pt x="776613" y="1904542"/>
                </a:cubicBezTo>
                <a:cubicBezTo>
                  <a:pt x="784964" y="1892016"/>
                  <a:pt x="788200" y="1873697"/>
                  <a:pt x="801665" y="1866964"/>
                </a:cubicBezTo>
                <a:cubicBezTo>
                  <a:pt x="837280" y="1849157"/>
                  <a:pt x="820115" y="1861040"/>
                  <a:pt x="851769" y="1829386"/>
                </a:cubicBezTo>
                <a:cubicBezTo>
                  <a:pt x="918575" y="1833561"/>
                  <a:pt x="985659" y="1834520"/>
                  <a:pt x="1052186" y="1841912"/>
                </a:cubicBezTo>
                <a:cubicBezTo>
                  <a:pt x="1061465" y="1842943"/>
                  <a:pt x="1067902" y="1854438"/>
                  <a:pt x="1077238" y="1854438"/>
                </a:cubicBezTo>
                <a:cubicBezTo>
                  <a:pt x="1135842" y="1854438"/>
                  <a:pt x="1194147" y="1846087"/>
                  <a:pt x="1252602" y="1841912"/>
                </a:cubicBezTo>
                <a:cubicBezTo>
                  <a:pt x="1260953" y="1837737"/>
                  <a:pt x="1268985" y="1832853"/>
                  <a:pt x="1277654" y="1829386"/>
                </a:cubicBezTo>
                <a:cubicBezTo>
                  <a:pt x="1289913" y="1824482"/>
                  <a:pt x="1303422" y="1822765"/>
                  <a:pt x="1315232" y="1816860"/>
                </a:cubicBezTo>
                <a:cubicBezTo>
                  <a:pt x="1328697" y="1810127"/>
                  <a:pt x="1339740" y="1799277"/>
                  <a:pt x="1352811" y="1791808"/>
                </a:cubicBezTo>
                <a:cubicBezTo>
                  <a:pt x="1403758" y="1762696"/>
                  <a:pt x="1398219" y="1767930"/>
                  <a:pt x="1453019" y="1754230"/>
                </a:cubicBezTo>
                <a:cubicBezTo>
                  <a:pt x="1490597" y="1758405"/>
                  <a:pt x="1528554" y="1759992"/>
                  <a:pt x="1565753" y="1766756"/>
                </a:cubicBezTo>
                <a:cubicBezTo>
                  <a:pt x="1574939" y="1768426"/>
                  <a:pt x="1581650" y="1777451"/>
                  <a:pt x="1590805" y="1779282"/>
                </a:cubicBezTo>
                <a:cubicBezTo>
                  <a:pt x="1623814" y="1785884"/>
                  <a:pt x="1657610" y="1787633"/>
                  <a:pt x="1691013" y="1791808"/>
                </a:cubicBezTo>
                <a:cubicBezTo>
                  <a:pt x="1707714" y="1800159"/>
                  <a:pt x="1722807" y="1820522"/>
                  <a:pt x="1741117" y="1816860"/>
                </a:cubicBezTo>
                <a:cubicBezTo>
                  <a:pt x="1883259" y="1788432"/>
                  <a:pt x="1825069" y="1802135"/>
                  <a:pt x="1916482" y="1779282"/>
                </a:cubicBezTo>
                <a:cubicBezTo>
                  <a:pt x="1937359" y="1758405"/>
                  <a:pt x="1952705" y="1729856"/>
                  <a:pt x="1979112" y="1716652"/>
                </a:cubicBezTo>
                <a:cubicBezTo>
                  <a:pt x="2017629" y="1697393"/>
                  <a:pt x="1996396" y="1709305"/>
                  <a:pt x="2041742" y="1679074"/>
                </a:cubicBezTo>
                <a:cubicBezTo>
                  <a:pt x="2058443" y="1654022"/>
                  <a:pt x="2070556" y="1625208"/>
                  <a:pt x="2091846" y="1603918"/>
                </a:cubicBezTo>
                <a:cubicBezTo>
                  <a:pt x="2100197" y="1595567"/>
                  <a:pt x="2109812" y="1588314"/>
                  <a:pt x="2116898" y="1578866"/>
                </a:cubicBezTo>
                <a:cubicBezTo>
                  <a:pt x="2170320" y="1507636"/>
                  <a:pt x="2077773" y="1605465"/>
                  <a:pt x="2154476" y="1528762"/>
                </a:cubicBezTo>
                <a:cubicBezTo>
                  <a:pt x="2184794" y="1468123"/>
                  <a:pt x="2144575" y="1541962"/>
                  <a:pt x="2192054" y="1478657"/>
                </a:cubicBezTo>
                <a:cubicBezTo>
                  <a:pt x="2197656" y="1471188"/>
                  <a:pt x="2198978" y="1461074"/>
                  <a:pt x="2204580" y="1453605"/>
                </a:cubicBezTo>
                <a:cubicBezTo>
                  <a:pt x="2211666" y="1444157"/>
                  <a:pt x="2222546" y="1438001"/>
                  <a:pt x="2229632" y="1428553"/>
                </a:cubicBezTo>
                <a:cubicBezTo>
                  <a:pt x="2257067" y="1391973"/>
                  <a:pt x="2223378" y="1411323"/>
                  <a:pt x="2267211" y="1378449"/>
                </a:cubicBezTo>
                <a:cubicBezTo>
                  <a:pt x="2283998" y="1365859"/>
                  <a:pt x="2311796" y="1360615"/>
                  <a:pt x="2329841" y="1353397"/>
                </a:cubicBezTo>
                <a:cubicBezTo>
                  <a:pt x="2399503" y="1325532"/>
                  <a:pt x="2288089" y="1348943"/>
                  <a:pt x="2442575" y="1328345"/>
                </a:cubicBezTo>
                <a:cubicBezTo>
                  <a:pt x="2475942" y="1323896"/>
                  <a:pt x="2509512" y="1320938"/>
                  <a:pt x="2542783" y="1315819"/>
                </a:cubicBezTo>
                <a:cubicBezTo>
                  <a:pt x="2563826" y="1312582"/>
                  <a:pt x="2584370" y="1306530"/>
                  <a:pt x="2605413" y="1303293"/>
                </a:cubicBezTo>
                <a:cubicBezTo>
                  <a:pt x="2638684" y="1298174"/>
                  <a:pt x="2672218" y="1294942"/>
                  <a:pt x="2705621" y="1290767"/>
                </a:cubicBezTo>
                <a:cubicBezTo>
                  <a:pt x="2718147" y="1286592"/>
                  <a:pt x="2731878" y="1285034"/>
                  <a:pt x="2743200" y="1278241"/>
                </a:cubicBezTo>
                <a:cubicBezTo>
                  <a:pt x="2753327" y="1272165"/>
                  <a:pt x="2758804" y="1260275"/>
                  <a:pt x="2768252" y="1253189"/>
                </a:cubicBezTo>
                <a:cubicBezTo>
                  <a:pt x="2775721" y="1247587"/>
                  <a:pt x="2785835" y="1246265"/>
                  <a:pt x="2793304" y="1240663"/>
                </a:cubicBezTo>
                <a:cubicBezTo>
                  <a:pt x="2802752" y="1233577"/>
                  <a:pt x="2808908" y="1222697"/>
                  <a:pt x="2818356" y="1215611"/>
                </a:cubicBezTo>
                <a:cubicBezTo>
                  <a:pt x="2825825" y="1210009"/>
                  <a:pt x="2836319" y="1209161"/>
                  <a:pt x="2843408" y="1203085"/>
                </a:cubicBezTo>
                <a:cubicBezTo>
                  <a:pt x="2865824" y="1183871"/>
                  <a:pt x="2881472" y="1156832"/>
                  <a:pt x="2906038" y="1140455"/>
                </a:cubicBezTo>
                <a:cubicBezTo>
                  <a:pt x="2927375" y="1126231"/>
                  <a:pt x="2978184" y="1093362"/>
                  <a:pt x="2993720" y="1077825"/>
                </a:cubicBezTo>
                <a:cubicBezTo>
                  <a:pt x="3044832" y="1026713"/>
                  <a:pt x="3045708" y="1005273"/>
                  <a:pt x="3093928" y="965090"/>
                </a:cubicBezTo>
                <a:cubicBezTo>
                  <a:pt x="3234874" y="847635"/>
                  <a:pt x="3058753" y="1000865"/>
                  <a:pt x="3156558" y="927512"/>
                </a:cubicBezTo>
                <a:cubicBezTo>
                  <a:pt x="3183312" y="907447"/>
                  <a:pt x="3189235" y="878981"/>
                  <a:pt x="3231715" y="877408"/>
                </a:cubicBezTo>
                <a:lnTo>
                  <a:pt x="3569917" y="864882"/>
                </a:lnTo>
                <a:cubicBezTo>
                  <a:pt x="3582443" y="860707"/>
                  <a:pt x="3595953" y="858768"/>
                  <a:pt x="3607495" y="852356"/>
                </a:cubicBezTo>
                <a:cubicBezTo>
                  <a:pt x="3607502" y="852352"/>
                  <a:pt x="3701437" y="789728"/>
                  <a:pt x="3720230" y="777200"/>
                </a:cubicBezTo>
                <a:lnTo>
                  <a:pt x="3757808" y="752148"/>
                </a:lnTo>
                <a:cubicBezTo>
                  <a:pt x="3790349" y="730454"/>
                  <a:pt x="3814416" y="715413"/>
                  <a:pt x="3845490" y="689518"/>
                </a:cubicBezTo>
                <a:cubicBezTo>
                  <a:pt x="3854562" y="681958"/>
                  <a:pt x="3861320" y="671843"/>
                  <a:pt x="3870542" y="664466"/>
                </a:cubicBezTo>
                <a:cubicBezTo>
                  <a:pt x="3882297" y="655062"/>
                  <a:pt x="3896555" y="649052"/>
                  <a:pt x="3908120" y="639414"/>
                </a:cubicBezTo>
                <a:cubicBezTo>
                  <a:pt x="3921729" y="628073"/>
                  <a:pt x="3932089" y="613176"/>
                  <a:pt x="3945698" y="601835"/>
                </a:cubicBezTo>
                <a:cubicBezTo>
                  <a:pt x="3957263" y="592197"/>
                  <a:pt x="3972086" y="586854"/>
                  <a:pt x="3983276" y="576783"/>
                </a:cubicBezTo>
                <a:cubicBezTo>
                  <a:pt x="4123740" y="450365"/>
                  <a:pt x="4021219" y="522260"/>
                  <a:pt x="4108537" y="464049"/>
                </a:cubicBezTo>
                <a:cubicBezTo>
                  <a:pt x="4137170" y="406784"/>
                  <a:pt x="4098179" y="474407"/>
                  <a:pt x="4158641" y="413945"/>
                </a:cubicBezTo>
                <a:cubicBezTo>
                  <a:pt x="4214201" y="358385"/>
                  <a:pt x="4104865" y="421552"/>
                  <a:pt x="4208745" y="363841"/>
                </a:cubicBezTo>
                <a:cubicBezTo>
                  <a:pt x="4233229" y="350239"/>
                  <a:pt x="4264096" y="346068"/>
                  <a:pt x="4283901" y="326263"/>
                </a:cubicBezTo>
                <a:cubicBezTo>
                  <a:pt x="4292252" y="317912"/>
                  <a:pt x="4299127" y="307762"/>
                  <a:pt x="4308953" y="301211"/>
                </a:cubicBezTo>
                <a:cubicBezTo>
                  <a:pt x="4324490" y="290853"/>
                  <a:pt x="4342356" y="284510"/>
                  <a:pt x="4359057" y="276159"/>
                </a:cubicBezTo>
                <a:cubicBezTo>
                  <a:pt x="4367408" y="271984"/>
                  <a:pt x="4375051" y="265897"/>
                  <a:pt x="4384109" y="263633"/>
                </a:cubicBezTo>
                <a:cubicBezTo>
                  <a:pt x="4400810" y="259458"/>
                  <a:pt x="4417660" y="255836"/>
                  <a:pt x="4434213" y="251107"/>
                </a:cubicBezTo>
                <a:cubicBezTo>
                  <a:pt x="4446909" y="247480"/>
                  <a:pt x="4459095" y="242208"/>
                  <a:pt x="4471791" y="238581"/>
                </a:cubicBezTo>
                <a:cubicBezTo>
                  <a:pt x="4488344" y="233852"/>
                  <a:pt x="4505911" y="232449"/>
                  <a:pt x="4521895" y="226055"/>
                </a:cubicBezTo>
                <a:cubicBezTo>
                  <a:pt x="4561622" y="210164"/>
                  <a:pt x="4592749" y="184327"/>
                  <a:pt x="4634630" y="175951"/>
                </a:cubicBezTo>
                <a:cubicBezTo>
                  <a:pt x="4715202" y="159836"/>
                  <a:pt x="4758267" y="164073"/>
                  <a:pt x="4822520" y="138372"/>
                </a:cubicBezTo>
                <a:cubicBezTo>
                  <a:pt x="4831189" y="134905"/>
                  <a:pt x="4838903" y="129313"/>
                  <a:pt x="4847572" y="125846"/>
                </a:cubicBezTo>
                <a:cubicBezTo>
                  <a:pt x="4859831" y="120942"/>
                  <a:pt x="4873014" y="118521"/>
                  <a:pt x="4885150" y="113320"/>
                </a:cubicBezTo>
                <a:cubicBezTo>
                  <a:pt x="4902313" y="105964"/>
                  <a:pt x="4918553" y="96619"/>
                  <a:pt x="4935254" y="88268"/>
                </a:cubicBezTo>
                <a:lnTo>
                  <a:pt x="4985358" y="63216"/>
                </a:lnTo>
                <a:cubicBezTo>
                  <a:pt x="4985359" y="63215"/>
                  <a:pt x="5035462" y="38165"/>
                  <a:pt x="5035463" y="38164"/>
                </a:cubicBezTo>
                <a:cubicBezTo>
                  <a:pt x="5055854" y="17773"/>
                  <a:pt x="5058856" y="9490"/>
                  <a:pt x="5085567" y="586"/>
                </a:cubicBezTo>
                <a:cubicBezTo>
                  <a:pt x="5089528" y="-734"/>
                  <a:pt x="5093918" y="586"/>
                  <a:pt x="5098093" y="5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891925" y="118456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6452" y="2270281"/>
            <a:ext cx="9472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cg(n)</a:t>
            </a:r>
            <a:endParaRPr lang="he-IL" sz="2800" dirty="0">
              <a:solidFill>
                <a:srgbClr val="00B050"/>
              </a:solidFill>
            </a:endParaRPr>
          </a:p>
        </p:txBody>
      </p:sp>
      <p:cxnSp>
        <p:nvCxnSpPr>
          <p:cNvPr id="14" name="מחבר ישר 13"/>
          <p:cNvCxnSpPr>
            <a:cxnSpLocks/>
          </p:cNvCxnSpPr>
          <p:nvPr/>
        </p:nvCxnSpPr>
        <p:spPr>
          <a:xfrm>
            <a:off x="2368463" y="3401860"/>
            <a:ext cx="25052" cy="1081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4279499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baseline="-25000" dirty="0">
                <a:solidFill>
                  <a:schemeClr val="tx2"/>
                </a:solidFill>
              </a:rPr>
              <a:t>0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029200"/>
            <a:ext cx="8153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הפונקציה </a:t>
            </a:r>
            <a:r>
              <a:rPr lang="en-US" sz="2400" dirty="0"/>
              <a:t>g</a:t>
            </a:r>
            <a:r>
              <a:rPr lang="he-IL" sz="2400" dirty="0"/>
              <a:t> היא חסם תחתון של </a:t>
            </a:r>
            <a:r>
              <a:rPr lang="en-US" sz="2400" dirty="0"/>
              <a:t>f</a:t>
            </a:r>
            <a:r>
              <a:rPr lang="he-IL" sz="2400" dirty="0"/>
              <a:t>. שימו לב שהפונקציה לא נמצאת מתחת ל- </a:t>
            </a:r>
            <a:r>
              <a:rPr lang="en-US" sz="2400" dirty="0"/>
              <a:t>f</a:t>
            </a:r>
            <a:r>
              <a:rPr lang="he-IL" sz="2400" dirty="0"/>
              <a:t> תמיד, אבל קיימת נקודה </a:t>
            </a:r>
            <a:r>
              <a:rPr lang="he-IL" sz="2400" dirty="0" err="1"/>
              <a:t>מסויימת</a:t>
            </a:r>
            <a:r>
              <a:rPr lang="he-IL" sz="2400" dirty="0"/>
              <a:t> שהחל ממנה </a:t>
            </a:r>
            <a:r>
              <a:rPr lang="en-US" sz="2400" dirty="0"/>
              <a:t>g</a:t>
            </a:r>
            <a:r>
              <a:rPr lang="he-IL" sz="2400" dirty="0"/>
              <a:t> תהיה תמיד מתחת ל- </a:t>
            </a:r>
            <a:r>
              <a:rPr lang="en-US" sz="2400" dirty="0"/>
              <a:t>f</a:t>
            </a:r>
            <a:r>
              <a:rPr lang="he-IL" sz="2400" dirty="0"/>
              <a:t>.</a:t>
            </a:r>
          </a:p>
        </p:txBody>
      </p:sp>
      <p:sp>
        <p:nvSpPr>
          <p:cNvPr id="15" name="צורה חופשית: צורה 14"/>
          <p:cNvSpPr/>
          <p:nvPr/>
        </p:nvSpPr>
        <p:spPr>
          <a:xfrm>
            <a:off x="1597068" y="2531891"/>
            <a:ext cx="5774499" cy="1570383"/>
          </a:xfrm>
          <a:custGeom>
            <a:avLst/>
            <a:gdLst>
              <a:gd name="connsiteX0" fmla="*/ 0 w 5774499"/>
              <a:gd name="connsiteY0" fmla="*/ 1570383 h 1570383"/>
              <a:gd name="connsiteX1" fmla="*/ 300625 w 5774499"/>
              <a:gd name="connsiteY1" fmla="*/ 4630 h 1570383"/>
              <a:gd name="connsiteX2" fmla="*/ 1189973 w 5774499"/>
              <a:gd name="connsiteY2" fmla="*/ 1056816 h 1570383"/>
              <a:gd name="connsiteX3" fmla="*/ 5774499 w 5774499"/>
              <a:gd name="connsiteY3" fmla="*/ 54734 h 1570383"/>
              <a:gd name="connsiteX4" fmla="*/ 5774499 w 5774499"/>
              <a:gd name="connsiteY4" fmla="*/ 54734 h 15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4499" h="1570383">
                <a:moveTo>
                  <a:pt x="0" y="1570383"/>
                </a:moveTo>
                <a:cubicBezTo>
                  <a:pt x="51148" y="830303"/>
                  <a:pt x="102296" y="90224"/>
                  <a:pt x="300625" y="4630"/>
                </a:cubicBezTo>
                <a:cubicBezTo>
                  <a:pt x="498954" y="-80965"/>
                  <a:pt x="277661" y="1048465"/>
                  <a:pt x="1189973" y="1056816"/>
                </a:cubicBezTo>
                <a:cubicBezTo>
                  <a:pt x="2102285" y="1065167"/>
                  <a:pt x="5774499" y="54734"/>
                  <a:pt x="5774499" y="54734"/>
                </a:cubicBezTo>
                <a:lnTo>
                  <a:pt x="5774499" y="5473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290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דוגמא:</a:t>
            </a:r>
          </a:p>
          <a:p>
            <a:pPr algn="l"/>
            <a:r>
              <a:rPr lang="en-US" sz="2800" dirty="0"/>
              <a:t>f(n) = 5n</a:t>
            </a:r>
          </a:p>
          <a:p>
            <a:pPr algn="l"/>
            <a:r>
              <a:rPr lang="en-US" sz="2800" dirty="0"/>
              <a:t>g(n) = 10n</a:t>
            </a:r>
          </a:p>
          <a:p>
            <a:pPr algn="r" rtl="1"/>
            <a:r>
              <a:rPr lang="he-IL" sz="2800" dirty="0"/>
              <a:t>האם </a:t>
            </a:r>
            <a:r>
              <a:rPr lang="en-US" sz="2800" dirty="0"/>
              <a:t>f(n) = </a:t>
            </a:r>
            <a:r>
              <a:rPr lang="el-GR" sz="2800" dirty="0"/>
              <a:t>Ω </a:t>
            </a:r>
            <a:r>
              <a:rPr lang="en-US" sz="2800" dirty="0"/>
              <a:t>(g(n))</a:t>
            </a:r>
            <a:r>
              <a:rPr lang="he-IL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96882"/>
            <a:ext cx="8686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כדי להוכיח את הטענה נצטרך למצוא שני קבועים שיקיימו את אי השוויון </a:t>
            </a:r>
            <a:r>
              <a:rPr lang="en-US" sz="2800" dirty="0"/>
              <a:t>5n ≥ c10n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958" y="3150989"/>
            <a:ext cx="86868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נצמצם את אי השוויון –</a:t>
            </a:r>
          </a:p>
          <a:p>
            <a:pPr algn="l"/>
            <a:r>
              <a:rPr lang="en-US" sz="2800" dirty="0"/>
              <a:t>cg(n) ≤ f(n)</a:t>
            </a:r>
          </a:p>
          <a:p>
            <a:r>
              <a:rPr lang="en-US" sz="2800" dirty="0"/>
              <a:t>c10n ≤ 5n</a:t>
            </a:r>
          </a:p>
          <a:p>
            <a:r>
              <a:rPr lang="en-US" sz="2800" dirty="0"/>
              <a:t>2c ≤ 1</a:t>
            </a:r>
            <a:r>
              <a:rPr lang="he-IL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958" y="5105400"/>
            <a:ext cx="868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אם נבחר </a:t>
            </a:r>
            <a:r>
              <a:rPr lang="en-US" sz="2800" dirty="0"/>
              <a:t>c = 0.5</a:t>
            </a:r>
            <a:r>
              <a:rPr lang="he-IL" sz="2800" dirty="0"/>
              <a:t> אזי אי השוויון יתקיים תמיד, לכל </a:t>
            </a:r>
            <a:r>
              <a:rPr lang="en-US" sz="2800" dirty="0"/>
              <a:t>n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1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עבור שתי פונקציות </a:t>
            </a:r>
            <a:r>
              <a:rPr lang="en-US" dirty="0"/>
              <a:t>g(n), f(n)</a:t>
            </a:r>
            <a:r>
              <a:rPr lang="he-IL" dirty="0"/>
              <a:t> נאמר ש-</a:t>
            </a:r>
          </a:p>
          <a:p>
            <a:pPr marL="0" indent="0">
              <a:buNone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(g(n))</a:t>
            </a:r>
          </a:p>
          <a:p>
            <a:pPr marL="0" indent="0" algn="r" rtl="1">
              <a:buNone/>
            </a:pPr>
            <a:r>
              <a:rPr lang="he-IL" dirty="0"/>
              <a:t>(במילים אחרות, </a:t>
            </a:r>
            <a:r>
              <a:rPr lang="en-US" dirty="0"/>
              <a:t>g</a:t>
            </a:r>
            <a:r>
              <a:rPr lang="he-IL" dirty="0"/>
              <a:t> חוסמת את </a:t>
            </a:r>
            <a:r>
              <a:rPr lang="en-US" dirty="0"/>
              <a:t>f</a:t>
            </a:r>
            <a:r>
              <a:rPr lang="he-IL" dirty="0"/>
              <a:t> מלמעלה ומלמטה, מה שנקרא </a:t>
            </a:r>
            <a:r>
              <a:rPr lang="he-IL" b="1" dirty="0"/>
              <a:t>חסם הדוק</a:t>
            </a:r>
            <a:r>
              <a:rPr lang="he-IL" dirty="0"/>
              <a:t>) אם קיימים שלושה קבועים חיוביים </a:t>
            </a:r>
            <a:r>
              <a:rPr lang="en-US" dirty="0"/>
              <a:t>c1, c2, n0</a:t>
            </a:r>
            <a:r>
              <a:rPr lang="he-IL" dirty="0"/>
              <a:t> כך ש-</a:t>
            </a:r>
          </a:p>
          <a:p>
            <a:pPr marL="0" indent="0">
              <a:buNone/>
            </a:pPr>
            <a:r>
              <a:rPr lang="en-US" dirty="0"/>
              <a:t>0 ≤ c1g(n) ≤ f(n) ≤ c2g(n) 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23717</TotalTime>
  <Words>948</Words>
  <Application>Microsoft Office PowerPoint</Application>
  <PresentationFormat>‫הצגה על המסך (4:3)</PresentationFormat>
  <Paragraphs>150</Paragraphs>
  <Slides>18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Equation</vt:lpstr>
      <vt:lpstr>משוואה</vt:lpstr>
      <vt:lpstr>חסמים אסימפטוטים</vt:lpstr>
      <vt:lpstr>חסמים אסימפטוטיים</vt:lpstr>
      <vt:lpstr>Big O</vt:lpstr>
      <vt:lpstr>מצגת של PowerPoint‏</vt:lpstr>
      <vt:lpstr>מצגת של PowerPoint‏</vt:lpstr>
      <vt:lpstr>Ω</vt:lpstr>
      <vt:lpstr>מצגת של PowerPoint‏</vt:lpstr>
      <vt:lpstr>מצגת של PowerPoint‏</vt:lpstr>
      <vt:lpstr>Θ</vt:lpstr>
      <vt:lpstr>מצגת של PowerPoint‏</vt:lpstr>
      <vt:lpstr>מצגת של PowerPoint‏</vt:lpstr>
      <vt:lpstr>מצגת של PowerPoint‏</vt:lpstr>
      <vt:lpstr>מצגת של PowerPoint‏</vt:lpstr>
      <vt:lpstr>הוכח או הפרך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Ilana Bas</cp:lastModifiedBy>
  <cp:revision>213</cp:revision>
  <dcterms:created xsi:type="dcterms:W3CDTF">2006-08-16T00:00:00Z</dcterms:created>
  <dcterms:modified xsi:type="dcterms:W3CDTF">2019-03-05T12:34:28Z</dcterms:modified>
</cp:coreProperties>
</file>