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79" r:id="rId9"/>
    <p:sldId id="324" r:id="rId10"/>
    <p:sldId id="325" r:id="rId11"/>
    <p:sldId id="326" r:id="rId12"/>
    <p:sldId id="280" r:id="rId13"/>
    <p:sldId id="281" r:id="rId14"/>
    <p:sldId id="282" r:id="rId15"/>
    <p:sldId id="283" r:id="rId16"/>
    <p:sldId id="284" r:id="rId17"/>
    <p:sldId id="285" r:id="rId18"/>
    <p:sldId id="300" r:id="rId19"/>
    <p:sldId id="303" r:id="rId20"/>
    <p:sldId id="327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28" r:id="rId32"/>
    <p:sldId id="301" r:id="rId33"/>
    <p:sldId id="309" r:id="rId3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0000"/>
    <a:srgbClr val="009900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45" autoAdjust="0"/>
  </p:normalViewPr>
  <p:slideViewPr>
    <p:cSldViewPr>
      <p:cViewPr>
        <p:scale>
          <a:sx n="60" d="100"/>
          <a:sy n="60" d="100"/>
        </p:scale>
        <p:origin x="-15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548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9BB6-AF2F-4E5E-9AC1-115CCB267A0B}" type="datetimeFigureOut">
              <a:rPr lang="en-US" smtClean="0"/>
              <a:pPr/>
              <a:t>04/03/2015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3EBEA-C1AF-41BB-A39F-9D1F4E4D7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י"ג/אדר/תשע"ה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7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755448-731C-43CA-9085-46637CFB9006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3400" y="149225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152400" y="152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755448-731C-43CA-9085-46637CFB9006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04/03/2015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6" r:id="rId3"/>
    <p:sldLayoutId id="2147484341" r:id="rId4"/>
    <p:sldLayoutId id="2147484331" r:id="rId5"/>
    <p:sldLayoutId id="2147484332" r:id="rId6"/>
    <p:sldLayoutId id="2147484333" r:id="rId7"/>
    <p:sldLayoutId id="2147484334" r:id="rId8"/>
    <p:sldLayoutId id="2147484342" r:id="rId9"/>
    <p:sldLayoutId id="2147484343" r:id="rId10"/>
    <p:sldLayoutId id="2147484335" r:id="rId11"/>
    <p:sldLayoutId id="2147484336" r:id="rId12"/>
    <p:sldLayoutId id="2147484344" r:id="rId13"/>
    <p:sldLayoutId id="2147484345" r:id="rId14"/>
    <p:sldLayoutId id="2147484337" r:id="rId15"/>
    <p:sldLayoutId id="2147484338" r:id="rId16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 06 – חלק ב'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GUI</a:t>
            </a:r>
            <a:r>
              <a:rPr lang="he-IL" dirty="0" smtClean="0">
                <a:latin typeface="Arial" charset="0"/>
                <a:cs typeface="Arial" charset="0"/>
              </a:rPr>
              <a:t> – תכנות מכוון אירועים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שינוי הפונטים בחלון</a:t>
            </a:r>
            <a:r>
              <a:rPr lang="he-IL" sz="3200" dirty="0" smtClean="0"/>
              <a:t> (2)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952925"/>
            <a:ext cx="6901553" cy="2171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52775"/>
            <a:ext cx="7160038" cy="3476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5334000"/>
            <a:ext cx="2857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0" y="2133600"/>
            <a:ext cx="2857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981200" y="4191000"/>
            <a:ext cx="1219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3962400"/>
            <a:ext cx="1981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4400" y="5334000"/>
            <a:ext cx="16764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28600"/>
            <a:ext cx="7721039" cy="640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2400"/>
            <a:ext cx="3505200" cy="1143000"/>
          </a:xfrm>
          <a:solidFill>
            <a:srgbClr val="FFFFFF"/>
          </a:solidFill>
        </p:spPr>
        <p:txBody>
          <a:bodyPr/>
          <a:lstStyle/>
          <a:p>
            <a:r>
              <a:rPr lang="he-IL" sz="3200" dirty="0" smtClean="0"/>
              <a:t>דוגמא: </a:t>
            </a:r>
            <a:r>
              <a:rPr lang="en-US" sz="3200" dirty="0" err="1" smtClean="0"/>
              <a:t>ComboBox</a:t>
            </a:r>
            <a:r>
              <a:rPr lang="he-IL" sz="3200" dirty="0" smtClean="0"/>
              <a:t> שערכיו אובייקטים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609600"/>
            <a:ext cx="1447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1828800"/>
            <a:ext cx="5181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2819400"/>
            <a:ext cx="5715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572000"/>
            <a:ext cx="3371850" cy="161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6248400" y="3124200"/>
            <a:ext cx="2590800" cy="381000"/>
          </a:xfrm>
          <a:prstGeom prst="wedgeRectCallout">
            <a:avLst>
              <a:gd name="adj1" fmla="val -46391"/>
              <a:gd name="adj2" fmla="val -78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או לחילופין: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cmbFonts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66688"/>
            <a:ext cx="6697663" cy="6473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6084888" y="346075"/>
            <a:ext cx="2808287" cy="1354138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האזנה ליותר מאירוע אחד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913" y="3429000"/>
            <a:ext cx="5327650" cy="23034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האזנה לאירועים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לכל פקד יש אוסף של שיטות שכל אחת מאפשרת להאזין לאירועים מקבוצה מסויימת (למשל פעולות עכבר, פעולות מקלדת וכד')</a:t>
            </a:r>
          </a:p>
          <a:p>
            <a:r>
              <a:rPr lang="he-IL" smtClean="0">
                <a:latin typeface="Arial" charset="0"/>
                <a:cs typeface="Arial" charset="0"/>
              </a:rPr>
              <a:t>כאשר אנחנו מעבירים כפרמטר לשיטה </a:t>
            </a:r>
            <a:r>
              <a:rPr lang="en-US" sz="2000" i="1" smtClean="0">
                <a:latin typeface="Arial" charset="0"/>
                <a:cs typeface="Arial" charset="0"/>
              </a:rPr>
              <a:t>new XXXListener</a:t>
            </a:r>
            <a:r>
              <a:rPr lang="he-IL" sz="2000" i="1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אנחנו מעבירים אובייקט המממש את הממשק המוגדר, ולכן עלינו לספק מימושים לכל המתודות המוגדרות, אפילו מימוש ריק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במקום להעביר </a:t>
            </a:r>
            <a:r>
              <a:rPr lang="en-US" sz="2000" i="1" smtClean="0">
                <a:latin typeface="Arial" charset="0"/>
                <a:cs typeface="Arial" charset="0"/>
              </a:rPr>
              <a:t>new XXXListener</a:t>
            </a:r>
            <a:r>
              <a:rPr lang="he-IL" sz="2000" i="1" smtClean="0">
                <a:latin typeface="Arial" charset="0"/>
                <a:cs typeface="Arial" charset="0"/>
              </a:rPr>
              <a:t> </a:t>
            </a:r>
            <a:r>
              <a:rPr lang="he-IL" sz="2800" smtClean="0">
                <a:latin typeface="Arial" charset="0"/>
                <a:cs typeface="Arial" charset="0"/>
              </a:rPr>
              <a:t>ניתן להעביר </a:t>
            </a:r>
            <a:r>
              <a:rPr lang="en-US" sz="2000" i="1" smtClean="0">
                <a:latin typeface="Arial" charset="0"/>
                <a:cs typeface="Arial" charset="0"/>
              </a:rPr>
              <a:t>new XXXAdapter</a:t>
            </a:r>
            <a:r>
              <a:rPr lang="he-IL" sz="2800" i="1" smtClean="0">
                <a:latin typeface="Arial" charset="0"/>
                <a:cs typeface="Arial" charset="0"/>
              </a:rPr>
              <a:t> </a:t>
            </a:r>
            <a:r>
              <a:rPr lang="he-IL" sz="2800" smtClean="0">
                <a:latin typeface="Arial" charset="0"/>
                <a:cs typeface="Arial" charset="0"/>
              </a:rPr>
              <a:t>שהיא מחלקה המממשת את הממשק עם מימושים ריקים, וכך ניתן לספק מימוש רק לשיטות שאנחנו בוחרים 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748088"/>
            <a:ext cx="6094413" cy="1049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79388" y="561975"/>
            <a:ext cx="8713787" cy="706438"/>
          </a:xfrm>
        </p:spPr>
        <p:txBody>
          <a:bodyPr/>
          <a:lstStyle/>
          <a:p>
            <a:r>
              <a:rPr lang="he-IL" smtClean="0"/>
              <a:t>האזנה לאירועים ע"י מימוש ממשק לעומת מימוש מחלקה</a:t>
            </a:r>
            <a:endParaRPr lang="en-US" smtClean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341438"/>
            <a:ext cx="6681788" cy="2374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860800"/>
            <a:ext cx="6667500" cy="2390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1275" y="1341438"/>
            <a:ext cx="1477963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275" y="3860800"/>
            <a:ext cx="1477963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80063" y="2276475"/>
            <a:ext cx="3240087" cy="720725"/>
          </a:xfrm>
          <a:prstGeom prst="wedgeRectCallout">
            <a:avLst>
              <a:gd name="adj1" fmla="val -87059"/>
              <a:gd name="adj2" fmla="val -15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ממשק יסתיים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Listener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ויש חובה לספק מימוש לכל המתודות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91200" y="4724400"/>
            <a:ext cx="2962275" cy="792163"/>
          </a:xfrm>
          <a:prstGeom prst="wedgeRectCallout">
            <a:avLst>
              <a:gd name="adj1" fmla="val -87059"/>
              <a:gd name="adj2" fmla="val -15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מחלקה תסתיים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Adapter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וניתן לספק מימוש רק לחלק מהמתודות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האזנה לאירועים באמצעות </a:t>
            </a:r>
            <a:r>
              <a:rPr lang="en-US" sz="3600" dirty="0" err="1" smtClean="0"/>
              <a:t>AbstractAction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מקרים בהם נרצה שכמה פקדים יגיבו בצורה זהה, בלי לשכפל את הקוד.</a:t>
            </a:r>
          </a:p>
          <a:p>
            <a:pPr lvl="1"/>
            <a:r>
              <a:rPr lang="he-IL" dirty="0" smtClean="0"/>
              <a:t>למשל: תפריט, כפתור וכד'</a:t>
            </a:r>
          </a:p>
          <a:p>
            <a:pPr lvl="1"/>
            <a:r>
              <a:rPr lang="he-IL" dirty="0" smtClean="0"/>
              <a:t>גם הטקסט וגם הפעולה </a:t>
            </a:r>
            <a:r>
              <a:rPr lang="en-US" dirty="0" err="1" smtClean="0"/>
              <a:t>ActionPerformed</a:t>
            </a:r>
            <a:r>
              <a:rPr lang="he-IL" dirty="0" smtClean="0"/>
              <a:t> תהייה זהה</a:t>
            </a:r>
          </a:p>
          <a:p>
            <a:endParaRPr lang="he-IL" dirty="0" smtClean="0"/>
          </a:p>
          <a:p>
            <a:r>
              <a:rPr lang="he-IL" dirty="0" smtClean="0"/>
              <a:t>ישנם פקדים שה- </a:t>
            </a:r>
            <a:r>
              <a:rPr lang="en-US" dirty="0" err="1" smtClean="0"/>
              <a:t>c’tor</a:t>
            </a:r>
            <a:r>
              <a:rPr lang="he-IL" dirty="0" smtClean="0"/>
              <a:t> שלהם מקבל אובייקט מהמחלקה </a:t>
            </a:r>
            <a:r>
              <a:rPr lang="en-US" dirty="0" err="1" smtClean="0"/>
              <a:t>AbstractAction</a:t>
            </a:r>
            <a:r>
              <a:rPr lang="he-IL" dirty="0" smtClean="0"/>
              <a:t> המגדיר את הטקסט שיוצג על הפקד ואת הפעולה שתבוצע בעת לחיצה/בחירה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88640"/>
            <a:ext cx="7579693" cy="64670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116632"/>
            <a:ext cx="3528392" cy="1224136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err="1" smtClean="0"/>
              <a:t>AbstractAction</a:t>
            </a:r>
            <a:r>
              <a:rPr lang="he-IL" sz="3600" dirty="0" smtClean="0"/>
              <a:t> - דוגמא</a:t>
            </a:r>
            <a:endParaRPr lang="en-US" sz="36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772816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99592" y="4293096"/>
            <a:ext cx="691276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1700808"/>
            <a:ext cx="388843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8024" y="4149080"/>
            <a:ext cx="41764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כמובן שבאפליקציה בה כל רכיב נמצא במחלקה אחרת, גם המחלקה שלנו שיורשת מ-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AbstractAction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תשב בקובץ נפרד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965892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/>
              <a:t>דריסת פעולת סגירת החלון</a:t>
            </a: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258317" y="2133600"/>
            <a:ext cx="5833963" cy="2879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888234" y="4221088"/>
            <a:ext cx="5148262" cy="1584325"/>
          </a:xfrm>
          <a:prstGeom prst="wedgeRectCallout">
            <a:avLst>
              <a:gd name="adj1" fmla="val 2497"/>
              <a:gd name="adj2" fmla="val -83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הפרמטר הראשון של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JOptionPane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מקבל הוא החלון שבמרכזו נציג את התיבה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null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עבור מרכז המסך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נרצה שהתיבה תפתח במרכז ה-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ואנו בתוך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InnerClass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כדי לקבל את המחלקה החיצונית נשתמש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&lt;outer class name&gt;.this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עדכון יזום של התצוגה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repaint</a:t>
            </a:r>
            <a:r>
              <a:rPr lang="he-IL" smtClean="0">
                <a:latin typeface="Arial" charset="0"/>
                <a:cs typeface="Arial" charset="0"/>
              </a:rPr>
              <a:t> – נפעיל אותה כאשר יש לצייר את ה- </a:t>
            </a:r>
            <a:r>
              <a:rPr lang="en-US" smtClean="0">
                <a:latin typeface="Arial" charset="0"/>
                <a:cs typeface="Arial" charset="0"/>
              </a:rPr>
              <a:t>container</a:t>
            </a:r>
            <a:r>
              <a:rPr lang="he-IL" smtClean="0">
                <a:latin typeface="Arial" charset="0"/>
                <a:cs typeface="Arial" charset="0"/>
              </a:rPr>
              <a:t> מחדש, לאחר הוספת/הסרת פקד</a:t>
            </a:r>
          </a:p>
          <a:p>
            <a:r>
              <a:rPr lang="en-US" smtClean="0">
                <a:latin typeface="Arial" charset="0"/>
                <a:cs typeface="Arial" charset="0"/>
              </a:rPr>
              <a:t>validate</a:t>
            </a:r>
            <a:r>
              <a:rPr lang="he-IL" smtClean="0">
                <a:latin typeface="Arial" charset="0"/>
                <a:cs typeface="Arial" charset="0"/>
              </a:rPr>
              <a:t> – גוררת סידור מחדש של הרכיבים ב- </a:t>
            </a:r>
            <a:r>
              <a:rPr lang="en-US" smtClean="0">
                <a:latin typeface="Arial" charset="0"/>
                <a:cs typeface="Arial" charset="0"/>
              </a:rPr>
              <a:t>container</a:t>
            </a:r>
            <a:r>
              <a:rPr lang="he-IL" smtClean="0">
                <a:latin typeface="Arial" charset="0"/>
                <a:cs typeface="Arial" charset="0"/>
              </a:rPr>
              <a:t>, נפעיל לרוב על </a:t>
            </a:r>
            <a:r>
              <a:rPr lang="en-US" smtClean="0">
                <a:latin typeface="Arial" charset="0"/>
                <a:cs typeface="Arial" charset="0"/>
              </a:rPr>
              <a:t>TopLevelContainer</a:t>
            </a:r>
            <a:r>
              <a:rPr lang="he-IL" smtClean="0">
                <a:latin typeface="Arial" charset="0"/>
                <a:cs typeface="Arial" charset="0"/>
              </a:rPr>
              <a:t> לאחר הוספה והסרה של פקד. הפקודה תחלחל רקורסיבית לכל הרכיבים המוכלים. יגרור </a:t>
            </a:r>
            <a:r>
              <a:rPr lang="en-US" smtClean="0">
                <a:latin typeface="Arial" charset="0"/>
                <a:cs typeface="Arial" charset="0"/>
              </a:rPr>
              <a:t>repaint</a:t>
            </a:r>
            <a:r>
              <a:rPr lang="he-IL" smtClean="0">
                <a:latin typeface="Arial" charset="0"/>
                <a:cs typeface="Arial" charset="0"/>
              </a:rPr>
              <a:t> במקרה הצורך.</a:t>
            </a:r>
            <a:endParaRPr lang="en-US" smtClean="0">
              <a:latin typeface="Arial" charset="0"/>
              <a:cs typeface="Arial" charset="0"/>
            </a:endParaRPr>
          </a:p>
          <a:p>
            <a:r>
              <a:rPr lang="he-IL" b="1" smtClean="0">
                <a:latin typeface="Arial" charset="0"/>
                <a:cs typeface="Arial" charset="0"/>
              </a:rPr>
              <a:t>לכן בהוספה ובהסרה נפעיל את </a:t>
            </a:r>
            <a:r>
              <a:rPr lang="en-US" b="1" smtClean="0">
                <a:latin typeface="Arial" charset="0"/>
                <a:cs typeface="Arial" charset="0"/>
              </a:rPr>
              <a:t>repaint+validate</a:t>
            </a:r>
            <a:endParaRPr lang="he-IL" b="1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הדוגמא: </a:t>
            </a:r>
            <a:r>
              <a:rPr lang="en-US" i="1" smtClean="0">
                <a:latin typeface="Arial" charset="0"/>
                <a:cs typeface="Arial" charset="0"/>
              </a:rPr>
              <a:t>RepaintAndValidateExample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לעבודה עם טבלה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בעבודה עם טבלה יש אובייקט שנקרא </a:t>
            </a:r>
            <a:r>
              <a:rPr lang="en-US" dirty="0" err="1" smtClean="0"/>
              <a:t>AbstractTableModel</a:t>
            </a:r>
            <a:r>
              <a:rPr lang="he-IL" dirty="0" smtClean="0"/>
              <a:t> המחזיק את המידע שבטבלה</a:t>
            </a:r>
          </a:p>
          <a:p>
            <a:endParaRPr lang="he-IL" dirty="0" smtClean="0"/>
          </a:p>
          <a:p>
            <a:r>
              <a:rPr lang="he-IL" dirty="0" smtClean="0"/>
              <a:t>המחלקה המובנית </a:t>
            </a:r>
            <a:r>
              <a:rPr lang="en-US" dirty="0" err="1" smtClean="0"/>
              <a:t>DefaultTableModel</a:t>
            </a:r>
            <a:r>
              <a:rPr lang="he-IL" dirty="0" smtClean="0"/>
              <a:t> מהווה מימוש למחלקה אבסטרקטית זו</a:t>
            </a:r>
            <a:r>
              <a:rPr lang="en-US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הדוגמא </a:t>
            </a:r>
            <a:r>
              <a:rPr lang="en-US" dirty="0" err="1" smtClean="0"/>
              <a:t>JTableWithDefaultTabelModelExample</a:t>
            </a:r>
            <a:endParaRPr lang="en-US" dirty="0" smtClean="0"/>
          </a:p>
          <a:p>
            <a:pPr lvl="1"/>
            <a:endParaRPr lang="en-US" u="sng" dirty="0" smtClean="0"/>
          </a:p>
          <a:p>
            <a:r>
              <a:rPr lang="he-IL" dirty="0" smtClean="0"/>
              <a:t>ניתן לרשת מממשק זה:</a:t>
            </a:r>
          </a:p>
          <a:p>
            <a:pPr lvl="1"/>
            <a:r>
              <a:rPr lang="he-IL" dirty="0" smtClean="0"/>
              <a:t>הדוגמא </a:t>
            </a:r>
            <a:r>
              <a:rPr lang="en-US" dirty="0" err="1" smtClean="0"/>
              <a:t>JTableWithAbstractTabelModelExample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 ב-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האזנה לאירועים ע"י </a:t>
            </a:r>
            <a:r>
              <a:rPr lang="en-US" dirty="0" smtClean="0">
                <a:latin typeface="Arial" charset="0"/>
                <a:cs typeface="Arial" charset="0"/>
              </a:rPr>
              <a:t>Listener</a:t>
            </a:r>
            <a:r>
              <a:rPr lang="he-IL" dirty="0" smtClean="0">
                <a:latin typeface="Arial" charset="0"/>
                <a:cs typeface="Arial" charset="0"/>
              </a:rPr>
              <a:t> או </a:t>
            </a:r>
            <a:r>
              <a:rPr lang="en-US" dirty="0" smtClean="0">
                <a:latin typeface="Arial" charset="0"/>
                <a:cs typeface="Arial" charset="0"/>
              </a:rPr>
              <a:t>Adapter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Abstract Action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 סגירת ה- </a:t>
            </a:r>
            <a:r>
              <a:rPr lang="en-US" dirty="0" err="1" smtClean="0">
                <a:latin typeface="Arial" charset="0"/>
                <a:cs typeface="Arial" charset="0"/>
              </a:rPr>
              <a:t>TopLevelContainer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הצגת מידע בטבלה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validate + repaint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הפרדה בין ה- </a:t>
            </a:r>
            <a:r>
              <a:rPr lang="en-US" dirty="0" smtClean="0">
                <a:latin typeface="Arial" charset="0"/>
                <a:cs typeface="Arial" charset="0"/>
              </a:rPr>
              <a:t>BL</a:t>
            </a:r>
            <a:r>
              <a:rPr lang="he-IL" dirty="0" smtClean="0">
                <a:latin typeface="Arial" charset="0"/>
                <a:cs typeface="Arial" charset="0"/>
              </a:rPr>
              <a:t> ל-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אירועים: מהו אירוע, שימוש באירועים, השימוש ב- </a:t>
            </a:r>
            <a:r>
              <a:rPr lang="en-US" dirty="0" smtClean="0">
                <a:latin typeface="Arial" charset="0"/>
                <a:cs typeface="Arial" charset="0"/>
              </a:rPr>
              <a:t>Observer</a:t>
            </a:r>
            <a:r>
              <a:rPr lang="he-IL" dirty="0" smtClean="0">
                <a:latin typeface="Arial" charset="0"/>
                <a:cs typeface="Arial" charset="0"/>
              </a:rPr>
              <a:t> וב- </a:t>
            </a:r>
            <a:r>
              <a:rPr lang="en-US" dirty="0" smtClean="0">
                <a:latin typeface="Arial" charset="0"/>
                <a:cs typeface="Arial" charset="0"/>
              </a:rPr>
              <a:t>Observable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Panel</a:t>
            </a:r>
            <a:r>
              <a:rPr lang="he-IL" dirty="0" smtClean="0">
                <a:latin typeface="Arial" charset="0"/>
                <a:cs typeface="Arial" charset="0"/>
              </a:rPr>
              <a:t>'ים המתקשרים באמצעות אירועים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33400" y="457200"/>
          <a:ext cx="2232378" cy="1066800"/>
        </p:xfrm>
        <a:graphic>
          <a:graphicData uri="http://schemas.openxmlformats.org/presentationml/2006/ole">
            <p:oleObj spid="_x0000_s7179" name="Packager Shell Object" showAsIcon="1" r:id="rId3" imgW="14353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להפרדה בין ה- </a:t>
            </a:r>
            <a:r>
              <a:rPr lang="en-US" dirty="0" smtClean="0"/>
              <a:t>BL</a:t>
            </a:r>
            <a:r>
              <a:rPr lang="he-IL" dirty="0" smtClean="0"/>
              <a:t> ל- </a:t>
            </a: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הדוגמא ב- </a:t>
            </a:r>
            <a:r>
              <a:rPr lang="en-US" dirty="0" smtClean="0"/>
              <a:t>package</a:t>
            </a:r>
            <a:r>
              <a:rPr lang="he-IL" dirty="0" smtClean="0"/>
              <a:t> שנקרא </a:t>
            </a:r>
            <a:r>
              <a:rPr lang="en-US" b="1" dirty="0" err="1" smtClean="0"/>
              <a:t>b</a:t>
            </a:r>
            <a:r>
              <a:rPr lang="en-US" dirty="0" err="1" smtClean="0"/>
              <a:t>l</a:t>
            </a:r>
            <a:r>
              <a:rPr lang="en-US" b="1" dirty="0" err="1" smtClean="0"/>
              <a:t>s</a:t>
            </a:r>
            <a:r>
              <a:rPr lang="en-US" dirty="0" err="1" smtClean="0"/>
              <a:t>eperation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ניהול אוסף החברים במחלקה </a:t>
            </a:r>
            <a:r>
              <a:rPr lang="en-US" dirty="0" err="1" smtClean="0"/>
              <a:t>MyFriends</a:t>
            </a:r>
            <a:r>
              <a:rPr lang="he-IL" dirty="0" smtClean="0"/>
              <a:t> ועדכון הנתונים דרך ה-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r>
              <a:rPr lang="he-IL" dirty="0" smtClean="0"/>
              <a:t>המושג </a:t>
            </a:r>
            <a:r>
              <a:rPr lang="en-US" dirty="0" smtClean="0"/>
              <a:t>BL</a:t>
            </a:r>
            <a:r>
              <a:rPr lang="he-IL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Bussiness</a:t>
            </a:r>
            <a:r>
              <a:rPr lang="en-US" dirty="0" smtClean="0"/>
              <a:t> Logic)</a:t>
            </a:r>
            <a:r>
              <a:rPr lang="he-IL" dirty="0" smtClean="0"/>
              <a:t> מייצג את המידע שבמערכת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נשים לב שכל הפעולות שקשורות לניהול החברים יבוצעו נ- </a:t>
            </a:r>
            <a:r>
              <a:rPr lang="en-US" dirty="0" smtClean="0"/>
              <a:t>BL</a:t>
            </a:r>
            <a:r>
              <a:rPr lang="he-IL" dirty="0" smtClean="0"/>
              <a:t> ורק יוצגו ב-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r>
              <a:rPr lang="he-IL" dirty="0" smtClean="0"/>
              <a:t>למשל, ההחלטה האם ניתן להוסיף חבר נוסף תתבצע ב- </a:t>
            </a:r>
            <a:r>
              <a:rPr lang="en-US" dirty="0" smtClean="0"/>
              <a:t>BL</a:t>
            </a:r>
            <a:r>
              <a:rPr lang="he-IL" dirty="0" smtClean="0"/>
              <a:t> ולא ב-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שימוש באירועים ב- </a:t>
            </a:r>
            <a:r>
              <a:rPr lang="en-US" dirty="0" smtClean="0"/>
              <a:t>BL</a:t>
            </a:r>
            <a:endParaRPr lang="he-IL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עד היום, אם אוביקט רצה לדעת אם קרה משהו שמעניין אותו, הוא היה צריך ליזום הפעלה של שיטה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אירוע הוא דרך להודיע לאובייקט שקרה משהו שמעניין אותו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אנחנו מכירים אירועים מהשימוש ב- </a:t>
            </a:r>
            <a:r>
              <a:rPr lang="en-US" dirty="0" smtClean="0"/>
              <a:t>GUI</a:t>
            </a:r>
            <a:r>
              <a:rPr lang="he-IL" dirty="0" smtClean="0"/>
              <a:t> בו מופעלת שיטה כאשר התקיים איזשהו תנאי: למשל לחיצה על כפתור</a:t>
            </a:r>
          </a:p>
          <a:p>
            <a:pPr lvl="1" algn="r" rtl="1"/>
            <a:r>
              <a:rPr lang="he-IL" dirty="0" smtClean="0"/>
              <a:t>המחלקה ביקשה שיודיעו לה כאשר קורה האירוע לחיצת כפתור</a:t>
            </a:r>
          </a:p>
          <a:p>
            <a:pPr lvl="1" algn="r" rtl="1"/>
            <a:r>
              <a:rPr lang="he-IL" dirty="0" smtClean="0"/>
              <a:t>עם קבלת ההודעה מופעלת השיטה המטפלת באירוע במחלקה</a:t>
            </a:r>
          </a:p>
          <a:p>
            <a:pPr lvl="1" algn="r" rtl="1"/>
            <a:endParaRPr lang="he-IL" dirty="0" smtClean="0"/>
          </a:p>
          <a:p>
            <a:pPr algn="r" rtl="1"/>
            <a:r>
              <a:rPr lang="he-IL" dirty="0" smtClean="0"/>
              <a:t>כלומר, לא המחלקה יוזמת את הפעלת השיטה, אלא קיום האירוע יוזם את הפעלת השיטה</a:t>
            </a:r>
          </a:p>
          <a:p>
            <a:pPr algn="r" rtl="1">
              <a:buFont typeface="Wingdings" pitchFamily="2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  <a:p>
            <a:r>
              <a:rPr lang="he-IL" dirty="0" smtClean="0"/>
              <a:t>לקוח רוצה לקבל התראה על מבצעים בחנות</a:t>
            </a:r>
          </a:p>
          <a:p>
            <a:endParaRPr lang="he-IL" dirty="0" smtClean="0"/>
          </a:p>
          <a:p>
            <a:r>
              <a:rPr lang="he-IL" dirty="0" smtClean="0"/>
              <a:t>אינו רוצה ליזום פניה לחנות כל פעם כדי לבדוק האם יש מבצע</a:t>
            </a:r>
          </a:p>
          <a:p>
            <a:endParaRPr lang="he-IL" dirty="0" smtClean="0"/>
          </a:p>
          <a:p>
            <a:r>
              <a:rPr lang="he-IL" dirty="0" smtClean="0"/>
              <a:t>הלקוח רוצה לקבל הודעה מהחנות כאשר יש מבצע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חלק 1 – הגדרת הממשק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916832"/>
            <a:ext cx="6248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בממשק יש מתודה שתופעל כאשר "המשהו המעניין" יקרה.</a:t>
            </a:r>
          </a:p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את ממשק זה יממשו כל המחלקות שירצו לקבל את ההודעה.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6206366" cy="981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712968" cy="706090"/>
          </a:xfrm>
        </p:spPr>
        <p:txBody>
          <a:bodyPr/>
          <a:lstStyle/>
          <a:p>
            <a:r>
              <a:rPr lang="he-IL" sz="3600" dirty="0" smtClean="0"/>
              <a:t>דוגמא: חלק 2 – מחלקות המממשות את הממשק</a:t>
            </a:r>
            <a:endParaRPr lang="en-US" sz="3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685800"/>
            <a:ext cx="6501839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8078042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968996" cy="632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796136" y="1484784"/>
            <a:ext cx="2736304" cy="360040"/>
          </a:xfrm>
          <a:prstGeom prst="wedgeRectCallout">
            <a:avLst>
              <a:gd name="adj1" fmla="val -68809"/>
              <a:gd name="adj2" fmla="val -160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מכילה את אוסף המאזינים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12160" y="4797152"/>
            <a:ext cx="1912640" cy="689248"/>
          </a:xfrm>
          <a:prstGeom prst="wedgeRectCallout">
            <a:avLst>
              <a:gd name="adj1" fmla="val -86670"/>
              <a:gd name="adj2" fmla="val -2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הפעלת האירוע אצל כל המאזינים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152400"/>
            <a:ext cx="365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533400"/>
            <a:ext cx="228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16632"/>
            <a:ext cx="4625280" cy="1102568"/>
          </a:xfrm>
          <a:noFill/>
        </p:spPr>
        <p:txBody>
          <a:bodyPr/>
          <a:lstStyle/>
          <a:p>
            <a:r>
              <a:rPr lang="he-IL" sz="3200" dirty="0" smtClean="0"/>
              <a:t>דוגמא: חלק 3 – המחלקה היוזמת אירוע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210146"/>
          </a:xfrm>
        </p:spPr>
        <p:txBody>
          <a:bodyPr/>
          <a:lstStyle/>
          <a:p>
            <a:r>
              <a:rPr lang="he-IL" dirty="0" smtClean="0"/>
              <a:t>דוגמא: חלק 4 – </a:t>
            </a:r>
            <a:br>
              <a:rPr lang="he-IL" dirty="0" smtClean="0"/>
            </a:br>
            <a:r>
              <a:rPr lang="he-IL" dirty="0" smtClean="0"/>
              <a:t>ה-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298140"/>
            <a:ext cx="4968552" cy="63312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8144" y="2276872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כלומר, ניתן לרשום כמה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listeners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שונים לאירוע, כאשר כל אחד יבצע פעולה אחרת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6928" y="3284985"/>
            <a:ext cx="6027542" cy="288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מנגנון שימוש באירועים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המנגנון כולל 3 חלקים: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dirty="0" smtClean="0"/>
              <a:t>ממשק שיש לממש כאשר רוצים להקשיב לאירוע מסויים, כלומר לקבל הודעה כאשר האירוע קורה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dirty="0" smtClean="0"/>
              <a:t>הגדרת מחלקה שתיזום את האירוע: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 תכיל אוסף של אובייקטים המממשים את הממשק מסעיף 1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תממש שיטה המוסיפה אובייקטים לאוסף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כאשר האירוע קורה תפעיל את השיטה שבממשק על כל איבר באוסף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dirty="0" smtClean="0"/>
              <a:t>מחלקה מנהלת שתכיל את האובייקט שיוזם אירועים, תרשום אליו מאזינים ותפעיל שיטה שתגרור את האירוע.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1143000"/>
          </a:xfrm>
        </p:spPr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Observer</a:t>
            </a:r>
            <a:r>
              <a:rPr lang="he-IL" dirty="0" smtClean="0"/>
              <a:t> וב- </a:t>
            </a:r>
            <a:r>
              <a:rPr lang="en-US" dirty="0" smtClean="0"/>
              <a:t>Observable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02583"/>
            <a:ext cx="6866880" cy="35667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836712"/>
            <a:ext cx="5544616" cy="3177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652120" y="1988840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5936" y="2708920"/>
            <a:ext cx="496855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83768" y="4221088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5576" y="5157192"/>
            <a:ext cx="6336704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228184" y="3933056"/>
            <a:ext cx="2736304" cy="1080120"/>
          </a:xfrm>
          <a:prstGeom prst="wedgeRectCallout">
            <a:avLst>
              <a:gd name="adj1" fmla="val -124078"/>
              <a:gd name="adj2" fmla="val 87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הפרמטר השני הוא להעברת מידע נוסף במקרה הצורך, למשל בחירת בין פעולות שונות לביצוע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Observer</a:t>
            </a:r>
            <a:r>
              <a:rPr lang="he-IL" dirty="0" smtClean="0"/>
              <a:t> וב- </a:t>
            </a:r>
            <a:r>
              <a:rPr lang="en-US" dirty="0" smtClean="0"/>
              <a:t>Observable</a:t>
            </a:r>
            <a:r>
              <a:rPr lang="he-IL" dirty="0" smtClean="0"/>
              <a:t> </a:t>
            </a:r>
            <a:r>
              <a:rPr lang="he-IL" sz="3200" dirty="0" smtClean="0"/>
              <a:t>(2)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685481" cy="50405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364088" y="3717032"/>
            <a:ext cx="3384376" cy="720080"/>
          </a:xfrm>
          <a:prstGeom prst="wedgeRectCallout">
            <a:avLst>
              <a:gd name="adj1" fmla="val -106334"/>
              <a:gd name="adj2" fmla="val -44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סימון שיש שינוי באובייקט, אחרת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notifyObservers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לא תעבוד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12160" y="5301208"/>
            <a:ext cx="2736304" cy="360040"/>
          </a:xfrm>
          <a:prstGeom prst="wedgeRectCallout">
            <a:avLst>
              <a:gd name="adj1" fmla="val -108828"/>
              <a:gd name="adj2" fmla="val -3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הודעה לכל ה-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תזכורת: מחלקה פנימית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969260"/>
            <a:ext cx="6120680" cy="566943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268760"/>
            <a:ext cx="4333182" cy="7920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5576" y="3284984"/>
            <a:ext cx="2232248" cy="1008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419872" y="3068960"/>
            <a:ext cx="2888829" cy="864096"/>
          </a:xfrm>
          <a:prstGeom prst="wedgeRectCallout">
            <a:avLst>
              <a:gd name="adj1" fmla="val -99475"/>
              <a:gd name="adj2" fmla="val 3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המחלקה הפנימית יכולה לגעת בתכונות ובשיטות של המלחקה החיצונית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5445224"/>
            <a:ext cx="194421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96137" y="4005064"/>
            <a:ext cx="3168352" cy="1405136"/>
          </a:xfrm>
          <a:prstGeom prst="wedgeRectCallout">
            <a:avLst>
              <a:gd name="adj1" fmla="val -87636"/>
              <a:gd name="adj2" fmla="val 51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יצירת אובייקט מהמחלקה הפנימית יהייה אך ורק באמצעות אובייקט של המחלקה החיצונית, מאחר והוא צריך גישה לאובייקט חיצוני ספציפי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3909"/>
            <a:ext cx="4752528" cy="649125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8" y="274638"/>
            <a:ext cx="4248472" cy="1138138"/>
          </a:xfrm>
        </p:spPr>
        <p:txBody>
          <a:bodyPr/>
          <a:lstStyle/>
          <a:p>
            <a:r>
              <a:rPr lang="he-IL" dirty="0" smtClean="0"/>
              <a:t>שימוש ב- </a:t>
            </a:r>
            <a:r>
              <a:rPr lang="en-US" sz="3600" dirty="0" smtClean="0"/>
              <a:t>Observer</a:t>
            </a:r>
            <a:r>
              <a:rPr lang="he-IL" sz="3600" dirty="0" smtClean="0"/>
              <a:t> </a:t>
            </a:r>
            <a:r>
              <a:rPr lang="he-IL" dirty="0" smtClean="0"/>
              <a:t>וב- </a:t>
            </a:r>
            <a:r>
              <a:rPr lang="en-US" sz="3600" dirty="0" smtClean="0"/>
              <a:t>Observable</a:t>
            </a:r>
            <a:r>
              <a:rPr lang="he-IL" sz="3600" dirty="0" smtClean="0"/>
              <a:t> </a:t>
            </a:r>
            <a:r>
              <a:rPr lang="he-IL" sz="3200" dirty="0" smtClean="0"/>
              <a:t>(3)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004048" y="2204864"/>
            <a:ext cx="3528392" cy="360040"/>
          </a:xfrm>
          <a:prstGeom prst="wedgeRectCallout">
            <a:avLst>
              <a:gd name="adj1" fmla="val -109815"/>
              <a:gd name="adj2" fmla="val 30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רישום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Observer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ל-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Observable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732" y="3052539"/>
            <a:ext cx="5713256" cy="304075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דוגמא להפרדה בין ה- </a:t>
            </a:r>
            <a:r>
              <a:rPr lang="en-US" sz="3200" dirty="0" smtClean="0"/>
              <a:t>BL</a:t>
            </a:r>
            <a:r>
              <a:rPr lang="he-IL" sz="3200" dirty="0" smtClean="0"/>
              <a:t> ל- </a:t>
            </a:r>
            <a:r>
              <a:rPr lang="en-US" sz="3200" dirty="0" smtClean="0"/>
              <a:t>GUI</a:t>
            </a:r>
            <a:r>
              <a:rPr lang="he-IL" sz="3200" dirty="0" smtClean="0"/>
              <a:t> באמצעות אירועים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הדוגמא ב- </a:t>
            </a:r>
            <a:r>
              <a:rPr lang="en-US" dirty="0" smtClean="0"/>
              <a:t>package</a:t>
            </a:r>
            <a:r>
              <a:rPr lang="he-IL" dirty="0" smtClean="0"/>
              <a:t> שנקרא </a:t>
            </a:r>
            <a:r>
              <a:rPr lang="en-US" b="1" dirty="0" err="1" smtClean="0"/>
              <a:t>b</a:t>
            </a:r>
            <a:r>
              <a:rPr lang="en-US" dirty="0" err="1" smtClean="0"/>
              <a:t>l</a:t>
            </a:r>
            <a:r>
              <a:rPr lang="en-US" b="1" dirty="0" err="1" smtClean="0"/>
              <a:t>s</a:t>
            </a:r>
            <a:r>
              <a:rPr lang="en-US" dirty="0" err="1" smtClean="0"/>
              <a:t>eperation_with_events</a:t>
            </a:r>
            <a:endParaRPr lang="he-IL" dirty="0" smtClean="0"/>
          </a:p>
          <a:p>
            <a:pPr lvl="1"/>
            <a:r>
              <a:rPr lang="he-IL" dirty="0" smtClean="0"/>
              <a:t>בדוגמה זו הפאנלים נמצאים במחלקות שונות ומתקשרות דרך ה- </a:t>
            </a:r>
            <a:r>
              <a:rPr lang="en-US" dirty="0" smtClean="0"/>
              <a:t>BL</a:t>
            </a:r>
            <a:r>
              <a:rPr lang="he-IL" dirty="0" smtClean="0"/>
              <a:t> באמצעות אירועים</a:t>
            </a:r>
          </a:p>
          <a:p>
            <a:endParaRPr lang="he-IL" dirty="0"/>
          </a:p>
          <a:p>
            <a:r>
              <a:rPr lang="he-IL" dirty="0" smtClean="0"/>
              <a:t>שלבי המימוש:</a:t>
            </a:r>
          </a:p>
          <a:p>
            <a:pPr lvl="1"/>
            <a:r>
              <a:rPr lang="he-IL" dirty="0"/>
              <a:t>נייצר את הממשק (במחלקה נפרדת)</a:t>
            </a:r>
          </a:p>
          <a:p>
            <a:pPr lvl="1"/>
            <a:r>
              <a:rPr lang="he-IL" dirty="0" smtClean="0"/>
              <a:t>בצד שמאזינים לו (לרוב, המחלקה המנהלת ב- </a:t>
            </a:r>
            <a:r>
              <a:rPr lang="en-US" dirty="0" smtClean="0"/>
              <a:t>BL</a:t>
            </a:r>
            <a:r>
              <a:rPr lang="he-IL" dirty="0" smtClean="0"/>
              <a:t>):</a:t>
            </a:r>
          </a:p>
          <a:p>
            <a:pPr lvl="2"/>
            <a:r>
              <a:rPr lang="he-IL" dirty="0" smtClean="0"/>
              <a:t>נייצר וקטור של הממשק (ולא לשכוח לעשות לו </a:t>
            </a:r>
            <a:r>
              <a:rPr lang="en-US" dirty="0" smtClean="0"/>
              <a:t>new</a:t>
            </a:r>
            <a:r>
              <a:rPr lang="he-IL" dirty="0" smtClean="0"/>
              <a:t>!)</a:t>
            </a:r>
          </a:p>
          <a:p>
            <a:pPr lvl="2"/>
            <a:r>
              <a:rPr lang="he-IL" dirty="0" smtClean="0"/>
              <a:t>נכתוב מתודה שמוסיפה מאזין </a:t>
            </a:r>
            <a:r>
              <a:rPr lang="he-IL" dirty="0" err="1" smtClean="0"/>
              <a:t>לוקטור</a:t>
            </a:r>
            <a:r>
              <a:rPr lang="he-IL" dirty="0" smtClean="0"/>
              <a:t> זה (</a:t>
            </a:r>
            <a:r>
              <a:rPr lang="en-US" dirty="0" err="1" smtClean="0"/>
              <a:t>registerListener</a:t>
            </a:r>
            <a:r>
              <a:rPr lang="he-IL" dirty="0" smtClean="0"/>
              <a:t>)</a:t>
            </a:r>
          </a:p>
          <a:p>
            <a:pPr lvl="2"/>
            <a:r>
              <a:rPr lang="he-IL" dirty="0" smtClean="0"/>
              <a:t>הפעלת </a:t>
            </a:r>
            <a:r>
              <a:rPr lang="he-IL" dirty="0" err="1" smtClean="0"/>
              <a:t>מתודהת</a:t>
            </a:r>
            <a:r>
              <a:rPr lang="he-IL" dirty="0" smtClean="0"/>
              <a:t> הממשק כאשר רוצים להודיע ש"משהו מעניין קרה"</a:t>
            </a:r>
          </a:p>
          <a:p>
            <a:pPr lvl="1"/>
            <a:r>
              <a:rPr lang="he-IL" dirty="0" smtClean="0"/>
              <a:t>בצד המאזין:</a:t>
            </a:r>
          </a:p>
          <a:p>
            <a:pPr lvl="2"/>
            <a:r>
              <a:rPr lang="he-IL" dirty="0" smtClean="0"/>
              <a:t>מימוש הממשק</a:t>
            </a:r>
          </a:p>
          <a:p>
            <a:pPr lvl="2"/>
            <a:r>
              <a:rPr lang="he-IL" dirty="0" smtClean="0"/>
              <a:t>רישום להאזנה</a:t>
            </a:r>
          </a:p>
          <a:p>
            <a:pPr lvl="2"/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6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הדוגמא </a:t>
            </a:r>
            <a:r>
              <a:rPr lang="en-US" smtClean="0">
                <a:latin typeface="Arial" charset="0"/>
                <a:cs typeface="Arial" charset="0"/>
              </a:rPr>
              <a:t>Survivors</a:t>
            </a:r>
            <a:r>
              <a:rPr lang="he-IL" smtClean="0">
                <a:latin typeface="Arial" charset="0"/>
                <a:cs typeface="Arial" charset="0"/>
              </a:rPr>
              <a:t> מהזיפ: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כבר קיים בדוגמא: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JSplitPane</a:t>
            </a:r>
            <a:r>
              <a:rPr lang="he-IL" smtClean="0">
                <a:latin typeface="Arial" charset="0"/>
                <a:cs typeface="Arial" charset="0"/>
              </a:rPr>
              <a:t> בין שני השבטים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JPanel</a:t>
            </a:r>
            <a:r>
              <a:rPr lang="he-IL" smtClean="0">
                <a:latin typeface="Arial" charset="0"/>
                <a:cs typeface="Arial" charset="0"/>
              </a:rPr>
              <a:t> לכל שבט ובתוכו </a:t>
            </a:r>
            <a:r>
              <a:rPr lang="en-US" smtClean="0">
                <a:latin typeface="Arial" charset="0"/>
                <a:cs typeface="Arial" charset="0"/>
              </a:rPr>
              <a:t>JScrollPane</a:t>
            </a:r>
            <a:r>
              <a:rPr lang="he-IL" smtClean="0">
                <a:latin typeface="Arial" charset="0"/>
                <a:cs typeface="Arial" charset="0"/>
              </a:rPr>
              <a:t> להצגת השורדים</a:t>
            </a:r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הוספת שורד לשבט באמצעות כפתור ובאמצעות תפריט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העברת שורדים משבט לשבט באמצעות כפתור ובאמצעות </a:t>
            </a:r>
            <a:r>
              <a:rPr lang="en-US" smtClean="0">
                <a:latin typeface="Arial" charset="0"/>
                <a:cs typeface="Arial" charset="0"/>
              </a:rPr>
              <a:t>DC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עליכם להוסיף: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JPanel</a:t>
            </a:r>
            <a:r>
              <a:rPr lang="he-IL" smtClean="0">
                <a:latin typeface="Arial" charset="0"/>
                <a:cs typeface="Arial" charset="0"/>
              </a:rPr>
              <a:t> לאי המתים בתוך </a:t>
            </a:r>
            <a:r>
              <a:rPr lang="en-US" smtClean="0">
                <a:latin typeface="Arial" charset="0"/>
                <a:cs typeface="Arial" charset="0"/>
              </a:rPr>
              <a:t>JScrollPane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JSplitPane</a:t>
            </a:r>
            <a:r>
              <a:rPr lang="he-IL" smtClean="0">
                <a:latin typeface="Arial" charset="0"/>
                <a:cs typeface="Arial" charset="0"/>
              </a:rPr>
              <a:t> בין החלק העליון של השבטים לאי המתים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העברת שורד לאי המתים באמצעות כפתור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מחיקת שורד מאי המתים, יהיה באמצעות דאבל קליק על השורד עם הודעת אישור</a:t>
            </a:r>
          </a:p>
          <a:p>
            <a:endParaRPr lang="he-I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7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1" name="Content Placeholder 8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 ב-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האזנה לאירועים ע"י </a:t>
            </a:r>
            <a:r>
              <a:rPr lang="en-US" dirty="0" smtClean="0">
                <a:latin typeface="Arial" charset="0"/>
                <a:cs typeface="Arial" charset="0"/>
              </a:rPr>
              <a:t>Listener</a:t>
            </a:r>
            <a:r>
              <a:rPr lang="he-IL" dirty="0" smtClean="0">
                <a:latin typeface="Arial" charset="0"/>
                <a:cs typeface="Arial" charset="0"/>
              </a:rPr>
              <a:t> או </a:t>
            </a:r>
            <a:r>
              <a:rPr lang="en-US" dirty="0" smtClean="0">
                <a:latin typeface="Arial" charset="0"/>
                <a:cs typeface="Arial" charset="0"/>
              </a:rPr>
              <a:t>Adapter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Abstract Action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 סגירת ה- </a:t>
            </a:r>
            <a:r>
              <a:rPr lang="en-US" dirty="0" err="1" smtClean="0">
                <a:latin typeface="Arial" charset="0"/>
                <a:cs typeface="Arial" charset="0"/>
              </a:rPr>
              <a:t>TopLevelContainer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הצגת מידע בטבלה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validate + repaint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הפרדה בין ה- </a:t>
            </a:r>
            <a:r>
              <a:rPr lang="en-US" dirty="0" smtClean="0">
                <a:latin typeface="Arial" charset="0"/>
                <a:cs typeface="Arial" charset="0"/>
              </a:rPr>
              <a:t>BL</a:t>
            </a:r>
            <a:r>
              <a:rPr lang="he-IL" dirty="0" smtClean="0">
                <a:latin typeface="Arial" charset="0"/>
                <a:cs typeface="Arial" charset="0"/>
              </a:rPr>
              <a:t> ל-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אירועים: מהו אירוע, שימוש באירועים, השימוש ב- </a:t>
            </a:r>
            <a:r>
              <a:rPr lang="en-US" dirty="0" smtClean="0">
                <a:latin typeface="Arial" charset="0"/>
                <a:cs typeface="Arial" charset="0"/>
              </a:rPr>
              <a:t>Observer</a:t>
            </a:r>
            <a:r>
              <a:rPr lang="he-IL" dirty="0" smtClean="0">
                <a:latin typeface="Arial" charset="0"/>
                <a:cs typeface="Arial" charset="0"/>
              </a:rPr>
              <a:t> וב- </a:t>
            </a:r>
            <a:r>
              <a:rPr lang="en-US" dirty="0" smtClean="0">
                <a:latin typeface="Arial" charset="0"/>
                <a:cs typeface="Arial" charset="0"/>
              </a:rPr>
              <a:t>Observable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Panel</a:t>
            </a:r>
            <a:r>
              <a:rPr lang="he-IL" smtClean="0">
                <a:latin typeface="Arial" charset="0"/>
                <a:cs typeface="Arial" charset="0"/>
              </a:rPr>
              <a:t>'ים המתקשרים באמצעות אירועים</a:t>
            </a:r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אירועים ו- </a:t>
            </a:r>
            <a:r>
              <a:rPr lang="en-US" dirty="0" smtClean="0">
                <a:latin typeface="Arial" charset="0"/>
                <a:cs typeface="Arial" charset="0"/>
              </a:rPr>
              <a:t>GUI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נרצה לקשר את הפעולה על הפקד (למשל לחיצה על כפתור, בחירת </a:t>
            </a:r>
            <a:r>
              <a:rPr lang="en-US" dirty="0" err="1" smtClean="0">
                <a:latin typeface="Arial" charset="0"/>
                <a:cs typeface="Arial" charset="0"/>
              </a:rPr>
              <a:t>CheckBox</a:t>
            </a:r>
            <a:r>
              <a:rPr lang="he-IL" dirty="0" smtClean="0">
                <a:latin typeface="Arial" charset="0"/>
                <a:cs typeface="Arial" charset="0"/>
              </a:rPr>
              <a:t> וכד') לפעולה כלשהי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כלומר, המתכנת אינו יודע מראש מה סדר הפעולות שיופעל, אבל הוא מכין אוסף פעולות שסדר הפעלתן יקבע ע"י האירועים שיפעלו ע"י המשתמש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328395" cy="6443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15616" y="3284984"/>
            <a:ext cx="5328592" cy="2160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08104" y="3645024"/>
            <a:ext cx="3312493" cy="647700"/>
          </a:xfrm>
          <a:prstGeom prst="wedgeRectCallout">
            <a:avLst>
              <a:gd name="adj1" fmla="val -100082"/>
              <a:gd name="adj2" fmla="val -70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מקבל כפרמטר אובייקט המממש את הממשק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ActionListener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00192" y="274638"/>
            <a:ext cx="2592288" cy="706090"/>
          </a:xfrm>
          <a:solidFill>
            <a:srgbClr val="FFFFFF"/>
          </a:solidFill>
        </p:spPr>
        <p:txBody>
          <a:bodyPr/>
          <a:lstStyle/>
          <a:p>
            <a:r>
              <a:rPr lang="he-IL" dirty="0" smtClean="0"/>
              <a:t>יצירת אירוע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584" y="5877273"/>
            <a:ext cx="5328592" cy="2160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60032" y="5157192"/>
            <a:ext cx="3968949" cy="648072"/>
          </a:xfrm>
          <a:prstGeom prst="wedgeRectCallout">
            <a:avLst>
              <a:gd name="adj1" fmla="val -86746"/>
              <a:gd name="adj2" fmla="val 60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המחלקה המממשת את הממשק מוגדרת כמחלקה פנימית בתוך מחלקה זו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7837" y="980728"/>
            <a:ext cx="5478659" cy="1296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6660232" y="1196752"/>
            <a:ext cx="216024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9992" y="1340769"/>
            <a:ext cx="3960440" cy="7920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88224" y="1700808"/>
            <a:ext cx="2240757" cy="584076"/>
          </a:xfrm>
          <a:prstGeom prst="wedgeRectCallout">
            <a:avLst>
              <a:gd name="adj1" fmla="val -70184"/>
              <a:gd name="adj2" fmla="val -78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הפעולה שתופעל עם הלחיצה על הכפתור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4048" y="2348880"/>
            <a:ext cx="38164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u="sng" dirty="0" smtClean="0">
                <a:latin typeface="Arial" pitchFamily="34" charset="0"/>
                <a:cs typeface="Arial" pitchFamily="34" charset="0"/>
              </a:rPr>
              <a:t>נשים לב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: בתוך המחלקה הפנימית ניתן לגעת בשיטות ובתכונות של המחלקה החיצונית, ללא אובייקט מפעיל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11760" y="1700808"/>
            <a:ext cx="2448272" cy="360040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הפעלת האירוע ב-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052513"/>
            <a:ext cx="7594600" cy="22701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500438"/>
            <a:ext cx="371316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8" y="4437063"/>
            <a:ext cx="37131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6238" y="5373688"/>
            <a:ext cx="37131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6192688" cy="64369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5220072" y="116632"/>
            <a:ext cx="3673103" cy="1138684"/>
          </a:xfrm>
          <a:solidFill>
            <a:srgbClr val="FFFFFF"/>
          </a:solidFill>
        </p:spPr>
        <p:txBody>
          <a:bodyPr/>
          <a:lstStyle/>
          <a:p>
            <a:r>
              <a:rPr lang="he-IL" sz="3200" dirty="0" smtClean="0"/>
              <a:t>יצירת אירוע באמצעות אובייקט אנונימי</a:t>
            </a: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87450" y="3573313"/>
            <a:ext cx="5040313" cy="1511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08104" y="2492896"/>
            <a:ext cx="3385071" cy="936104"/>
          </a:xfrm>
          <a:prstGeom prst="wedgeRectCallout">
            <a:avLst>
              <a:gd name="adj1" fmla="val -96325"/>
              <a:gd name="adj2" fmla="val 69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באובייקט אנונימי אין צורך לייצר מחלקה נפרדת, אלא להגדיר אותה בשימוש וכן לממש את כל שיטותיה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675834" cy="64087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58888" y="3573463"/>
            <a:ext cx="3384550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8263" y="188912"/>
            <a:ext cx="2592387" cy="287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088" y="5589588"/>
            <a:ext cx="4465637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2" name="Title 1"/>
          <p:cNvSpPr>
            <a:spLocks noGrp="1"/>
          </p:cNvSpPr>
          <p:nvPr>
            <p:ph type="title"/>
          </p:nvPr>
        </p:nvSpPr>
        <p:spPr>
          <a:xfrm>
            <a:off x="5651500" y="490538"/>
            <a:ext cx="3241675" cy="1354137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האזנה ללא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אובייקט אנונימי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שינוי הפונטים בחלון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620000" cy="5547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1274064"/>
            <a:ext cx="3219450" cy="154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16049</TotalTime>
  <Words>1140</Words>
  <Application>Microsoft Office PowerPoint</Application>
  <PresentationFormat>On-screen Show (4:3)</PresentationFormat>
  <Paragraphs>160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Equity</vt:lpstr>
      <vt:lpstr>Packager Shell Object</vt:lpstr>
      <vt:lpstr>תכנות מכוון עצמים בשפת JAVA</vt:lpstr>
      <vt:lpstr>ביחידה זו נלמד:</vt:lpstr>
      <vt:lpstr>תזכורת: מחלקה פנימית</vt:lpstr>
      <vt:lpstr>אירועים ו- GUI</vt:lpstr>
      <vt:lpstr>יצירת אירוע</vt:lpstr>
      <vt:lpstr>הפעלת האירוע ב- main</vt:lpstr>
      <vt:lpstr>יצירת אירוע באמצעות אובייקט אנונימי</vt:lpstr>
      <vt:lpstr>האזנה ללא  אובייקט אנונימי</vt:lpstr>
      <vt:lpstr>דוגמא: שינוי הפונטים בחלון</vt:lpstr>
      <vt:lpstr>דוגמא: שינוי הפונטים בחלון (2)</vt:lpstr>
      <vt:lpstr>דוגמא: ComboBox שערכיו אובייקטים</vt:lpstr>
      <vt:lpstr>האזנה ליותר מאירוע אחד</vt:lpstr>
      <vt:lpstr>האזנה לאירועים</vt:lpstr>
      <vt:lpstr>האזנה לאירועים ע"י מימוש ממשק לעומת מימוש מחלקה</vt:lpstr>
      <vt:lpstr>האזנה לאירועים באמצעות AbstractAction</vt:lpstr>
      <vt:lpstr>AbstractAction - דוגמא</vt:lpstr>
      <vt:lpstr>דריסת פעולת סגירת החלון</vt:lpstr>
      <vt:lpstr>עדכון יזום של התצוגה</vt:lpstr>
      <vt:lpstr>דוגמא לעבודה עם טבלה</vt:lpstr>
      <vt:lpstr>דוגמא להפרדה בין ה- BL ל- GUI</vt:lpstr>
      <vt:lpstr>שימוש באירועים ב- BL</vt:lpstr>
      <vt:lpstr>דוגמא</vt:lpstr>
      <vt:lpstr>דוגמא: חלק 1 – הגדרת הממשק</vt:lpstr>
      <vt:lpstr>דוגמא: חלק 2 – מחלקות המממשות את הממשק</vt:lpstr>
      <vt:lpstr>דוגמא: חלק 3 – המחלקה היוזמת אירוע</vt:lpstr>
      <vt:lpstr>דוגמא: חלק 4 –  ה- main</vt:lpstr>
      <vt:lpstr>מנגנון שימוש באירועים</vt:lpstr>
      <vt:lpstr>שימוש ב- Observer וב- Observable</vt:lpstr>
      <vt:lpstr>שימוש ב- Observer וב- Observable (2)</vt:lpstr>
      <vt:lpstr>שימוש ב- Observer וב- Observable (3)</vt:lpstr>
      <vt:lpstr>דוגמא להפרדה בין ה- BL ל- GUI באמצעות אירועים</vt:lpstr>
      <vt:lpstr>הדוגמא Survivors מהזיפ:</vt:lpstr>
      <vt:lpstr>ביחידה זו למדנו:</vt:lpstr>
    </vt:vector>
  </TitlesOfParts>
  <Company>Keren Kalif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06c- events driven design</dc:title>
  <dc:creator>Keren Kalif</dc:creator>
  <cp:lastModifiedBy>Keren</cp:lastModifiedBy>
  <cp:revision>409</cp:revision>
  <dcterms:created xsi:type="dcterms:W3CDTF">2008-09-23T13:40:33Z</dcterms:created>
  <dcterms:modified xsi:type="dcterms:W3CDTF">2015-03-04T16:28:34Z</dcterms:modified>
</cp:coreProperties>
</file>