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7" r:id="rId2"/>
    <p:sldId id="268" r:id="rId3"/>
    <p:sldId id="276" r:id="rId4"/>
    <p:sldId id="277" r:id="rId5"/>
    <p:sldId id="267" r:id="rId6"/>
    <p:sldId id="266" r:id="rId7"/>
    <p:sldId id="265" r:id="rId8"/>
    <p:sldId id="264" r:id="rId9"/>
    <p:sldId id="263" r:id="rId10"/>
    <p:sldId id="262" r:id="rId11"/>
    <p:sldId id="260" r:id="rId12"/>
    <p:sldId id="261" r:id="rId13"/>
    <p:sldId id="274" r:id="rId14"/>
    <p:sldId id="259" r:id="rId15"/>
    <p:sldId id="269" r:id="rId16"/>
    <p:sldId id="271" r:id="rId17"/>
    <p:sldId id="273" r:id="rId18"/>
    <p:sldId id="270" r:id="rId19"/>
    <p:sldId id="272" r:id="rId20"/>
    <p:sldId id="275" r:id="rId21"/>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l rosner" initials="tr" lastIdx="13" clrIdx="0">
    <p:extLst>
      <p:ext uri="{19B8F6BF-5375-455C-9EA6-DF929625EA0E}">
        <p15:presenceInfo xmlns:p15="http://schemas.microsoft.com/office/powerpoint/2012/main" userId="ff2c3313edfe92c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031" autoAdjust="0"/>
    <p:restoredTop sz="94660"/>
  </p:normalViewPr>
  <p:slideViewPr>
    <p:cSldViewPr snapToGrid="0">
      <p:cViewPr varScale="1">
        <p:scale>
          <a:sx n="85" d="100"/>
          <a:sy n="85" d="100"/>
        </p:scale>
        <p:origin x="30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3-03T11:59:40.929" idx="5">
    <p:pos x="524" y="1148"/>
    <p:text>דוגמא - בניית מכונה לומדת "צעד אחר צעד"
https://machinelearningmastery.com/machine-learning-in-python-step-by-step/
</p:text>
    <p:extLst>
      <p:ext uri="{C676402C-5697-4E1C-873F-D02D1690AC5C}">
        <p15:threadingInfo xmlns:p15="http://schemas.microsoft.com/office/powerpoint/2012/main" timeZoneBias="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3-03T13:41:48.265" idx="6">
    <p:pos x="4076" y="1148"/>
    <p:text>A computer program is said to learn from experienceEwith respect to some class of tasksTand performance measureP, if its performance at tasks inT, as measured byP, improves with experienceE.
Use this formalism to define the T, P, and E for your problem.
For example:
Task (T): Classify a tweet that has not been published as going to get retweets or not.
Experience (E): A corpus of tweets for an account where some have retweets and some do not.
Performance (P): Classification accuracy, the number of tweets predicted correctly out of all tweets considered as a percentage.
</p:text>
    <p:extLst>
      <p:ext uri="{C676402C-5697-4E1C-873F-D02D1690AC5C}">
        <p15:threadingInfo xmlns:p15="http://schemas.microsoft.com/office/powerpoint/2012/main" timeZoneBias="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04-10T03:42:58.159" idx="13">
    <p:pos x="3670" y="1149"/>
    <p:text>המטרה:
1. להבין האם אולי דרך מחקר כר"מ רגיל ניתן לפתור את הבעיה, לדוג' מילים מסמנות
2. גם אם חייבים לבנות מכונה זוהי הדרך שלנו להביא מאפיינים
</p:text>
    <p:extLst>
      <p:ext uri="{C676402C-5697-4E1C-873F-D02D1690AC5C}">
        <p15:threadingInfo xmlns:p15="http://schemas.microsoft.com/office/powerpoint/2012/main" timeZoneBias="4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9-03-04T13:06:21.992" idx="7">
    <p:pos x="3859" y="1148"/>
    <p:text>8 Tactics to Combat Imbalanced Classes in Your Machine Learning Dataset
https://machinelearningmastery.com/tactics-to-combat-imbalanced-classes-in-your-machine-learning-dataset/
</p:text>
    <p:extLst>
      <p:ext uri="{C676402C-5697-4E1C-873F-D02D1690AC5C}">
        <p15:threadingInfo xmlns:p15="http://schemas.microsoft.com/office/powerpoint/2012/main" timeZoneBias="0"/>
      </p:ext>
    </p:extLst>
  </p:cm>
  <p:cm authorId="1" dt="2019-04-03T22:53:33.325" idx="12">
    <p:pos x="3723" y="1284"/>
    <p:text>Test Harness
https://machinelearningmastery.com/create-algorithm-test-harness-scratch-python/
</p:text>
    <p:extLst>
      <p:ext uri="{C676402C-5697-4E1C-873F-D02D1690AC5C}">
        <p15:threadingInfo xmlns:p15="http://schemas.microsoft.com/office/powerpoint/2012/main" timeZoneBias="4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9-03-13T06:08:59.845" idx="9">
    <p:pos x="525" y="1149"/>
    <p:text>tuning algorithim - grid search , hyperparameters
</p:text>
    <p:extLst>
      <p:ext uri="{C676402C-5697-4E1C-873F-D02D1690AC5C}">
        <p15:threadingInfo xmlns:p15="http://schemas.microsoft.com/office/powerpoint/2012/main" timeZoneBias="420"/>
      </p:ext>
    </p:extLst>
  </p:cm>
  <p:cm authorId="1" dt="2019-03-13T06:09:44.799" idx="10">
    <p:pos x="525" y="1285"/>
    <p:text>​
Extreme Feature Engineering​
Voting??​
למידה של ערכים חסרים
</p:text>
    <p:extLst>
      <p:ext uri="{C676402C-5697-4E1C-873F-D02D1690AC5C}">
        <p15:threadingInfo xmlns:p15="http://schemas.microsoft.com/office/powerpoint/2012/main" timeZoneBias="420">
          <p15:parentCm authorId="1" idx="9"/>
        </p15:threadingInfo>
      </p:ext>
    </p:extLst>
  </p:cm>
  <p:cm authorId="1" dt="2019-03-13T06:25:57.883" idx="11">
    <p:pos x="389" y="1285"/>
    <p:text>מומלץ להשתמש בשיטות אלו רק לאחר מיצוי שאר השיטות​ משני סיבות
There are two good reasons for this, they are generally more complex than traditional methods and the traditional methods give you a good base level from which you can improve and draw from to create your ensembles.
</p:text>
    <p:extLst>
      <p:ext uri="{C676402C-5697-4E1C-873F-D02D1690AC5C}">
        <p15:threadingInfo xmlns:p15="http://schemas.microsoft.com/office/powerpoint/2012/main" timeZoneBias="4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p>
            <a:fld id="{71FBA6C2-223D-49D5-8CD2-1757D9EC7028}" type="datetimeFigureOut">
              <a:rPr lang="he-IL" smtClean="0"/>
              <a:t>י"ז/אב/תשע"ט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199E282D-D310-42D8-B8FF-78ED45A44D81}" type="slidenum">
              <a:rPr lang="he-IL" smtClean="0"/>
              <a:t>‹#›</a:t>
            </a:fld>
            <a:endParaRPr lang="he-IL"/>
          </a:p>
        </p:txBody>
      </p:sp>
    </p:spTree>
    <p:extLst>
      <p:ext uri="{BB962C8B-B14F-4D97-AF65-F5344CB8AC3E}">
        <p14:creationId xmlns:p14="http://schemas.microsoft.com/office/powerpoint/2010/main" val="2919642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71FBA6C2-223D-49D5-8CD2-1757D9EC7028}" type="datetimeFigureOut">
              <a:rPr lang="he-IL" smtClean="0"/>
              <a:t>י"ז/אב/תשע"ט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199E282D-D310-42D8-B8FF-78ED45A44D81}" type="slidenum">
              <a:rPr lang="he-IL" smtClean="0"/>
              <a:t>‹#›</a:t>
            </a:fld>
            <a:endParaRPr lang="he-IL"/>
          </a:p>
        </p:txBody>
      </p:sp>
    </p:spTree>
    <p:extLst>
      <p:ext uri="{BB962C8B-B14F-4D97-AF65-F5344CB8AC3E}">
        <p14:creationId xmlns:p14="http://schemas.microsoft.com/office/powerpoint/2010/main" val="3630430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71FBA6C2-223D-49D5-8CD2-1757D9EC7028}" type="datetimeFigureOut">
              <a:rPr lang="he-IL" smtClean="0"/>
              <a:t>י"ז/אב/תשע"ט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199E282D-D310-42D8-B8FF-78ED45A44D81}" type="slidenum">
              <a:rPr lang="he-IL" smtClean="0"/>
              <a:t>‹#›</a:t>
            </a:fld>
            <a:endParaRPr lang="he-IL"/>
          </a:p>
        </p:txBody>
      </p:sp>
    </p:spTree>
    <p:extLst>
      <p:ext uri="{BB962C8B-B14F-4D97-AF65-F5344CB8AC3E}">
        <p14:creationId xmlns:p14="http://schemas.microsoft.com/office/powerpoint/2010/main" val="3604124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71FBA6C2-223D-49D5-8CD2-1757D9EC7028}" type="datetimeFigureOut">
              <a:rPr lang="he-IL" smtClean="0"/>
              <a:t>י"ז/אב/תשע"ט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199E282D-D310-42D8-B8FF-78ED45A44D81}" type="slidenum">
              <a:rPr lang="he-IL" smtClean="0"/>
              <a:t>‹#›</a:t>
            </a:fld>
            <a:endParaRPr lang="he-IL"/>
          </a:p>
        </p:txBody>
      </p:sp>
    </p:spTree>
    <p:extLst>
      <p:ext uri="{BB962C8B-B14F-4D97-AF65-F5344CB8AC3E}">
        <p14:creationId xmlns:p14="http://schemas.microsoft.com/office/powerpoint/2010/main" val="3239925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71FBA6C2-223D-49D5-8CD2-1757D9EC7028}" type="datetimeFigureOut">
              <a:rPr lang="he-IL" smtClean="0"/>
              <a:t>י"ז/אב/תשע"ט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199E282D-D310-42D8-B8FF-78ED45A44D81}" type="slidenum">
              <a:rPr lang="he-IL" smtClean="0"/>
              <a:t>‹#›</a:t>
            </a:fld>
            <a:endParaRPr lang="he-IL"/>
          </a:p>
        </p:txBody>
      </p:sp>
    </p:spTree>
    <p:extLst>
      <p:ext uri="{BB962C8B-B14F-4D97-AF65-F5344CB8AC3E}">
        <p14:creationId xmlns:p14="http://schemas.microsoft.com/office/powerpoint/2010/main" val="1291268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p:cNvSpPr>
            <a:spLocks noGrp="1"/>
          </p:cNvSpPr>
          <p:nvPr>
            <p:ph type="dt" sz="half" idx="10"/>
          </p:nvPr>
        </p:nvSpPr>
        <p:spPr/>
        <p:txBody>
          <a:bodyPr/>
          <a:lstStyle/>
          <a:p>
            <a:fld id="{71FBA6C2-223D-49D5-8CD2-1757D9EC7028}" type="datetimeFigureOut">
              <a:rPr lang="he-IL" smtClean="0"/>
              <a:t>י"ז/אב/תשע"ט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199E282D-D310-42D8-B8FF-78ED45A44D81}" type="slidenum">
              <a:rPr lang="he-IL" smtClean="0"/>
              <a:t>‹#›</a:t>
            </a:fld>
            <a:endParaRPr lang="he-IL"/>
          </a:p>
        </p:txBody>
      </p:sp>
    </p:spTree>
    <p:extLst>
      <p:ext uri="{BB962C8B-B14F-4D97-AF65-F5344CB8AC3E}">
        <p14:creationId xmlns:p14="http://schemas.microsoft.com/office/powerpoint/2010/main" val="2106651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p:cNvSpPr>
            <a:spLocks noGrp="1"/>
          </p:cNvSpPr>
          <p:nvPr>
            <p:ph type="dt" sz="half" idx="10"/>
          </p:nvPr>
        </p:nvSpPr>
        <p:spPr/>
        <p:txBody>
          <a:bodyPr/>
          <a:lstStyle/>
          <a:p>
            <a:fld id="{71FBA6C2-223D-49D5-8CD2-1757D9EC7028}" type="datetimeFigureOut">
              <a:rPr lang="he-IL" smtClean="0"/>
              <a:t>י"ז/אב/תשע"ט</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199E282D-D310-42D8-B8FF-78ED45A44D81}" type="slidenum">
              <a:rPr lang="he-IL" smtClean="0"/>
              <a:t>‹#›</a:t>
            </a:fld>
            <a:endParaRPr lang="he-IL"/>
          </a:p>
        </p:txBody>
      </p:sp>
    </p:spTree>
    <p:extLst>
      <p:ext uri="{BB962C8B-B14F-4D97-AF65-F5344CB8AC3E}">
        <p14:creationId xmlns:p14="http://schemas.microsoft.com/office/powerpoint/2010/main" val="4087419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p:cNvSpPr>
            <a:spLocks noGrp="1"/>
          </p:cNvSpPr>
          <p:nvPr>
            <p:ph type="dt" sz="half" idx="10"/>
          </p:nvPr>
        </p:nvSpPr>
        <p:spPr/>
        <p:txBody>
          <a:bodyPr/>
          <a:lstStyle/>
          <a:p>
            <a:fld id="{71FBA6C2-223D-49D5-8CD2-1757D9EC7028}" type="datetimeFigureOut">
              <a:rPr lang="he-IL" smtClean="0"/>
              <a:t>י"ז/אב/תשע"ט</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199E282D-D310-42D8-B8FF-78ED45A44D81}" type="slidenum">
              <a:rPr lang="he-IL" smtClean="0"/>
              <a:t>‹#›</a:t>
            </a:fld>
            <a:endParaRPr lang="he-IL"/>
          </a:p>
        </p:txBody>
      </p:sp>
    </p:spTree>
    <p:extLst>
      <p:ext uri="{BB962C8B-B14F-4D97-AF65-F5344CB8AC3E}">
        <p14:creationId xmlns:p14="http://schemas.microsoft.com/office/powerpoint/2010/main" val="195209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71FBA6C2-223D-49D5-8CD2-1757D9EC7028}" type="datetimeFigureOut">
              <a:rPr lang="he-IL" smtClean="0"/>
              <a:t>י"ז/אב/תשע"ט</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199E282D-D310-42D8-B8FF-78ED45A44D81}" type="slidenum">
              <a:rPr lang="he-IL" smtClean="0"/>
              <a:t>‹#›</a:t>
            </a:fld>
            <a:endParaRPr lang="he-IL"/>
          </a:p>
        </p:txBody>
      </p:sp>
    </p:spTree>
    <p:extLst>
      <p:ext uri="{BB962C8B-B14F-4D97-AF65-F5344CB8AC3E}">
        <p14:creationId xmlns:p14="http://schemas.microsoft.com/office/powerpoint/2010/main" val="2960668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71FBA6C2-223D-49D5-8CD2-1757D9EC7028}" type="datetimeFigureOut">
              <a:rPr lang="he-IL" smtClean="0"/>
              <a:t>י"ז/אב/תשע"ט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199E282D-D310-42D8-B8FF-78ED45A44D81}" type="slidenum">
              <a:rPr lang="he-IL" smtClean="0"/>
              <a:t>‹#›</a:t>
            </a:fld>
            <a:endParaRPr lang="he-IL"/>
          </a:p>
        </p:txBody>
      </p:sp>
    </p:spTree>
    <p:extLst>
      <p:ext uri="{BB962C8B-B14F-4D97-AF65-F5344CB8AC3E}">
        <p14:creationId xmlns:p14="http://schemas.microsoft.com/office/powerpoint/2010/main" val="25784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71FBA6C2-223D-49D5-8CD2-1757D9EC7028}" type="datetimeFigureOut">
              <a:rPr lang="he-IL" smtClean="0"/>
              <a:t>י"ז/אב/תשע"ט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199E282D-D310-42D8-B8FF-78ED45A44D81}" type="slidenum">
              <a:rPr lang="he-IL" smtClean="0"/>
              <a:t>‹#›</a:t>
            </a:fld>
            <a:endParaRPr lang="he-IL"/>
          </a:p>
        </p:txBody>
      </p:sp>
    </p:spTree>
    <p:extLst>
      <p:ext uri="{BB962C8B-B14F-4D97-AF65-F5344CB8AC3E}">
        <p14:creationId xmlns:p14="http://schemas.microsoft.com/office/powerpoint/2010/main" val="1093462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71FBA6C2-223D-49D5-8CD2-1757D9EC7028}" type="datetimeFigureOut">
              <a:rPr lang="he-IL" smtClean="0"/>
              <a:t>י"ז/אב/תשע"ט</a:t>
            </a:fld>
            <a:endParaRPr lang="he-IL"/>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199E282D-D310-42D8-B8FF-78ED45A44D81}" type="slidenum">
              <a:rPr lang="he-IL" smtClean="0"/>
              <a:t>‹#›</a:t>
            </a:fld>
            <a:endParaRPr lang="he-IL"/>
          </a:p>
        </p:txBody>
      </p:sp>
    </p:spTree>
    <p:extLst>
      <p:ext uri="{BB962C8B-B14F-4D97-AF65-F5344CB8AC3E}">
        <p14:creationId xmlns:p14="http://schemas.microsoft.com/office/powerpoint/2010/main" val="2995896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machinelearningmastery.com/machine-learning-checklist/" TargetMode="External"/><Relationship Id="rId2" Type="http://schemas.openxmlformats.org/officeDocument/2006/relationships/hyperlink" Target="https://machinelearningmastery.com/process-for-working-through-machine-learning-problem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en.wikipedia.org/wiki/Receiver_operating_characteristic"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p:txBody>
          <a:bodyPr/>
          <a:lstStyle/>
          <a:p>
            <a:r>
              <a:rPr lang="he-IL">
                <a:cs typeface="Times New Roman"/>
              </a:rPr>
              <a:t>מתודולוגיות עבודה ב-DS</a:t>
            </a:r>
            <a:endParaRPr lang="he-IL" dirty="0">
              <a:cs typeface="Times New Roman"/>
            </a:endParaRPr>
          </a:p>
        </p:txBody>
      </p:sp>
      <p:sp>
        <p:nvSpPr>
          <p:cNvPr id="3" name="כותרת משנה 2"/>
          <p:cNvSpPr>
            <a:spLocks noGrp="1"/>
          </p:cNvSpPr>
          <p:nvPr>
            <p:ph type="subTitle" idx="1"/>
          </p:nvPr>
        </p:nvSpPr>
        <p:spPr/>
        <p:txBody>
          <a:bodyPr vert="horz" lIns="91440" tIns="45720" rIns="91440" bIns="45720" rtlCol="1" anchor="t">
            <a:normAutofit/>
          </a:bodyPr>
          <a:lstStyle/>
          <a:p>
            <a:r>
              <a:rPr lang="he-IL">
                <a:cs typeface="Arial"/>
              </a:rPr>
              <a:t>תהליך עבודה בפרויקט Data Science</a:t>
            </a:r>
            <a:endParaRPr lang="he-IL"/>
          </a:p>
        </p:txBody>
      </p:sp>
    </p:spTree>
    <p:extLst>
      <p:ext uri="{BB962C8B-B14F-4D97-AF65-F5344CB8AC3E}">
        <p14:creationId xmlns:p14="http://schemas.microsoft.com/office/powerpoint/2010/main" val="957024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6244735-AB7F-41CB-88B7-B0A8FD63D488}"/>
              </a:ext>
            </a:extLst>
          </p:cNvPr>
          <p:cNvSpPr>
            <a:spLocks noGrp="1"/>
          </p:cNvSpPr>
          <p:nvPr>
            <p:ph type="title"/>
          </p:nvPr>
        </p:nvSpPr>
        <p:spPr/>
        <p:txBody>
          <a:bodyPr/>
          <a:lstStyle/>
          <a:p>
            <a:r>
              <a:rPr lang="he-IL" dirty="0">
                <a:latin typeface="Times New Roman"/>
                <a:cs typeface="Times New Roman"/>
              </a:rPr>
              <a:t>הכנת המידע</a:t>
            </a:r>
          </a:p>
        </p:txBody>
      </p:sp>
      <p:sp>
        <p:nvSpPr>
          <p:cNvPr id="3" name="מציין מיקום תוכן 2">
            <a:extLst>
              <a:ext uri="{FF2B5EF4-FFF2-40B4-BE49-F238E27FC236}">
                <a16:creationId xmlns:a16="http://schemas.microsoft.com/office/drawing/2014/main" id="{5FCCFA47-FDFF-4D6C-A4FB-C44205B803C1}"/>
              </a:ext>
            </a:extLst>
          </p:cNvPr>
          <p:cNvSpPr>
            <a:spLocks noGrp="1"/>
          </p:cNvSpPr>
          <p:nvPr>
            <p:ph idx="1"/>
          </p:nvPr>
        </p:nvSpPr>
        <p:spPr>
          <a:xfrm>
            <a:off x="5571119" y="1825625"/>
            <a:ext cx="5782681" cy="4351338"/>
          </a:xfrm>
        </p:spPr>
        <p:txBody>
          <a:bodyPr vert="horz" lIns="91440" tIns="45720" rIns="91440" bIns="45720" rtlCol="1" anchor="t">
            <a:normAutofit/>
          </a:bodyPr>
          <a:lstStyle/>
          <a:p>
            <a:r>
              <a:rPr lang="he-IL" dirty="0">
                <a:latin typeface="Arial"/>
                <a:cs typeface="Arial"/>
              </a:rPr>
              <a:t>2 - ביצוע עיבוד מקדים</a:t>
            </a:r>
            <a:endParaRPr lang="he-IL" dirty="0">
              <a:latin typeface="Calibri" panose="020F0502020204030204"/>
              <a:cs typeface="Arial" panose="020B0604020202020204" pitchFamily="34" charset="0"/>
            </a:endParaRPr>
          </a:p>
          <a:p>
            <a:pPr lvl="1" indent="-514350">
              <a:buAutoNum type="arabicPeriod"/>
            </a:pPr>
            <a:r>
              <a:rPr lang="he-IL" dirty="0" err="1">
                <a:latin typeface="Arial"/>
                <a:cs typeface="Arial"/>
              </a:rPr>
              <a:t>Sampling</a:t>
            </a:r>
            <a:r>
              <a:rPr lang="he-IL" dirty="0">
                <a:latin typeface="Arial"/>
                <a:cs typeface="Arial"/>
              </a:rPr>
              <a:t> - במידה ואוספים כמות מוגבלת של דוגמאות יש לוודא שהם מהוות מדגם מייצג</a:t>
            </a:r>
            <a:endParaRPr lang="he-IL" dirty="0">
              <a:latin typeface="Calibri" panose="020F0502020204030204"/>
              <a:cs typeface="Arial" panose="020B0604020202020204" pitchFamily="34" charset="0"/>
            </a:endParaRPr>
          </a:p>
          <a:p>
            <a:pPr lvl="1" indent="-514350">
              <a:buAutoNum type="arabicPeriod"/>
            </a:pPr>
            <a:r>
              <a:rPr lang="he-IL" dirty="0" err="1">
                <a:latin typeface="Arial"/>
                <a:cs typeface="Arial"/>
              </a:rPr>
              <a:t>Formatting</a:t>
            </a:r>
            <a:r>
              <a:rPr lang="he-IL" dirty="0">
                <a:latin typeface="Arial"/>
                <a:cs typeface="Arial"/>
              </a:rPr>
              <a:t> - איחוד המידע לפורמט אחיד</a:t>
            </a:r>
            <a:endParaRPr lang="he-IL" dirty="0">
              <a:latin typeface="Calibri" panose="020F0502020204030204"/>
              <a:cs typeface="Arial"/>
            </a:endParaRPr>
          </a:p>
          <a:p>
            <a:pPr lvl="1" indent="-514350">
              <a:buAutoNum type="arabicPeriod"/>
            </a:pPr>
            <a:r>
              <a:rPr lang="he-IL" dirty="0" err="1">
                <a:latin typeface="Arial"/>
                <a:cs typeface="Arial"/>
              </a:rPr>
              <a:t>Cleaning</a:t>
            </a:r>
            <a:r>
              <a:rPr lang="he-IL" dirty="0">
                <a:latin typeface="Arial"/>
                <a:cs typeface="Arial"/>
              </a:rPr>
              <a:t> - ניקוי המידע (טיפול בערכים חסרים)</a:t>
            </a:r>
            <a:endParaRPr lang="he-IL">
              <a:latin typeface="Calibri" panose="020F0502020204030204"/>
              <a:cs typeface="Arial"/>
            </a:endParaRPr>
          </a:p>
          <a:p>
            <a:pPr lvl="1" indent="-457200">
              <a:buAutoNum type="arabicPeriod"/>
            </a:pPr>
            <a:endParaRPr lang="he-IL" dirty="0">
              <a:latin typeface="Arial"/>
              <a:cs typeface="Arial"/>
            </a:endParaRPr>
          </a:p>
          <a:p>
            <a:pPr lvl="1" indent="-457200">
              <a:buAutoNum type="arabicPeriod"/>
            </a:pPr>
            <a:endParaRPr lang="he-IL" dirty="0">
              <a:latin typeface="Arial"/>
              <a:cs typeface="Arial"/>
            </a:endParaRPr>
          </a:p>
        </p:txBody>
      </p:sp>
      <p:pic>
        <p:nvPicPr>
          <p:cNvPr id="4" name="תמונה 4" descr="תמונה שמכילה אוסף תמונות&#10;&#10;תיאור שנוצר ברמת מהימנות גבוהה מאוד">
            <a:extLst>
              <a:ext uri="{FF2B5EF4-FFF2-40B4-BE49-F238E27FC236}">
                <a16:creationId xmlns:a16="http://schemas.microsoft.com/office/drawing/2014/main" id="{20463150-63D4-4B7A-94B3-ED9E7BF78F05}"/>
              </a:ext>
            </a:extLst>
          </p:cNvPr>
          <p:cNvPicPr>
            <a:picLocks noChangeAspect="1"/>
          </p:cNvPicPr>
          <p:nvPr/>
        </p:nvPicPr>
        <p:blipFill>
          <a:blip r:embed="rId2"/>
          <a:stretch>
            <a:fillRect/>
          </a:stretch>
        </p:blipFill>
        <p:spPr>
          <a:xfrm>
            <a:off x="729816" y="1869233"/>
            <a:ext cx="4451783" cy="2589448"/>
          </a:xfrm>
          <a:prstGeom prst="rect">
            <a:avLst/>
          </a:prstGeom>
        </p:spPr>
      </p:pic>
    </p:spTree>
    <p:extLst>
      <p:ext uri="{BB962C8B-B14F-4D97-AF65-F5344CB8AC3E}">
        <p14:creationId xmlns:p14="http://schemas.microsoft.com/office/powerpoint/2010/main" val="3460046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81338C4-F800-400A-999E-E9D7DF0ABE3B}"/>
              </a:ext>
            </a:extLst>
          </p:cNvPr>
          <p:cNvSpPr>
            <a:spLocks noGrp="1"/>
          </p:cNvSpPr>
          <p:nvPr>
            <p:ph type="title"/>
          </p:nvPr>
        </p:nvSpPr>
        <p:spPr/>
        <p:txBody>
          <a:bodyPr/>
          <a:lstStyle/>
          <a:p>
            <a:r>
              <a:rPr lang="he-IL" dirty="0" err="1">
                <a:latin typeface="Times New Roman"/>
                <a:cs typeface="Times New Roman"/>
              </a:rPr>
              <a:t>Feature</a:t>
            </a:r>
            <a:r>
              <a:rPr lang="he-IL" dirty="0">
                <a:latin typeface="Times New Roman"/>
                <a:cs typeface="Times New Roman"/>
              </a:rPr>
              <a:t> </a:t>
            </a:r>
            <a:r>
              <a:rPr lang="he-IL" dirty="0" err="1">
                <a:latin typeface="Times New Roman"/>
                <a:cs typeface="Times New Roman"/>
              </a:rPr>
              <a:t>Engineering</a:t>
            </a:r>
          </a:p>
        </p:txBody>
      </p:sp>
      <p:sp>
        <p:nvSpPr>
          <p:cNvPr id="3" name="מציין מיקום תוכן 2">
            <a:extLst>
              <a:ext uri="{FF2B5EF4-FFF2-40B4-BE49-F238E27FC236}">
                <a16:creationId xmlns:a16="http://schemas.microsoft.com/office/drawing/2014/main" id="{D9BD499E-91A0-4568-890A-D4A743957C9C}"/>
              </a:ext>
            </a:extLst>
          </p:cNvPr>
          <p:cNvSpPr>
            <a:spLocks noGrp="1"/>
          </p:cNvSpPr>
          <p:nvPr>
            <p:ph idx="1"/>
          </p:nvPr>
        </p:nvSpPr>
        <p:spPr>
          <a:xfrm>
            <a:off x="6217816" y="1530156"/>
            <a:ext cx="5130800" cy="4351338"/>
          </a:xfrm>
        </p:spPr>
        <p:txBody>
          <a:bodyPr vert="horz" lIns="91440" tIns="45720" rIns="91440" bIns="45720" rtlCol="1" anchor="t">
            <a:noAutofit/>
          </a:bodyPr>
          <a:lstStyle/>
          <a:p>
            <a:r>
              <a:rPr lang="he-IL" sz="2600" dirty="0" err="1">
                <a:cs typeface="Arial"/>
              </a:rPr>
              <a:t>Feature</a:t>
            </a:r>
            <a:r>
              <a:rPr lang="he-IL" sz="2600" dirty="0">
                <a:cs typeface="Arial"/>
              </a:rPr>
              <a:t> </a:t>
            </a:r>
            <a:r>
              <a:rPr lang="he-IL" sz="2600" dirty="0" err="1">
                <a:cs typeface="Arial"/>
              </a:rPr>
              <a:t>Engineering</a:t>
            </a:r>
            <a:r>
              <a:rPr lang="he-IL" sz="2600" dirty="0">
                <a:cs typeface="Arial"/>
              </a:rPr>
              <a:t> עוסק בייצוג נכון של הבעיה</a:t>
            </a:r>
          </a:p>
          <a:p>
            <a:r>
              <a:rPr lang="he-IL" sz="2600" dirty="0">
                <a:cs typeface="Arial"/>
              </a:rPr>
              <a:t>ב-</a:t>
            </a:r>
            <a:r>
              <a:rPr lang="he-IL" sz="2600" dirty="0" err="1">
                <a:cs typeface="Arial"/>
              </a:rPr>
              <a:t>Feature</a:t>
            </a:r>
            <a:r>
              <a:rPr lang="he-IL" sz="2600" dirty="0">
                <a:cs typeface="Arial"/>
              </a:rPr>
              <a:t> </a:t>
            </a:r>
            <a:r>
              <a:rPr lang="he-IL" sz="2600" dirty="0" err="1">
                <a:latin typeface="Arial"/>
                <a:cs typeface="Arial"/>
              </a:rPr>
              <a:t>Engineering</a:t>
            </a:r>
            <a:r>
              <a:rPr lang="he-IL" sz="2600" dirty="0">
                <a:cs typeface="Arial"/>
              </a:rPr>
              <a:t> ניתן מענה על השאלה, איך ניתן להציג את המידע בצורה הטובה ביותר בכדי לפתור את הבעיה?</a:t>
            </a:r>
          </a:p>
          <a:p>
            <a:r>
              <a:rPr lang="he-IL" sz="2600" dirty="0">
                <a:cs typeface="Arial"/>
              </a:rPr>
              <a:t>תהליך ה-</a:t>
            </a:r>
            <a:r>
              <a:rPr lang="he-IL" sz="2600" dirty="0" err="1">
                <a:cs typeface="Arial"/>
              </a:rPr>
              <a:t>Feature</a:t>
            </a:r>
            <a:r>
              <a:rPr lang="he-IL" sz="2600" dirty="0">
                <a:cs typeface="Arial"/>
              </a:rPr>
              <a:t> </a:t>
            </a:r>
            <a:r>
              <a:rPr lang="he-IL" sz="2600" dirty="0" err="1">
                <a:latin typeface="Arial"/>
                <a:cs typeface="Arial"/>
              </a:rPr>
              <a:t>Engineering</a:t>
            </a:r>
            <a:r>
              <a:rPr lang="he-IL" sz="2600" dirty="0">
                <a:cs typeface="Arial"/>
              </a:rPr>
              <a:t> כולל, הערכת חשיבות המאפיינים וחילוצם</a:t>
            </a:r>
          </a:p>
          <a:p>
            <a:r>
              <a:rPr lang="he-IL" sz="2600" dirty="0">
                <a:cs typeface="Arial"/>
              </a:rPr>
              <a:t>תהליך הערכת חשיבות המאפיינים יכול להתבצע באופן ידני או אוטומטי</a:t>
            </a:r>
          </a:p>
          <a:p>
            <a:pPr marL="914400" lvl="1" indent="-457200">
              <a:buAutoNum type="arabicPeriod"/>
            </a:pPr>
            <a:endParaRPr lang="he-IL" sz="2600" dirty="0">
              <a:cs typeface="Arial"/>
            </a:endParaRPr>
          </a:p>
          <a:p>
            <a:endParaRPr lang="he-IL" sz="2600" dirty="0">
              <a:cs typeface="Arial"/>
            </a:endParaRPr>
          </a:p>
          <a:p>
            <a:endParaRPr lang="he-IL" sz="2600" dirty="0">
              <a:cs typeface="Arial"/>
            </a:endParaRPr>
          </a:p>
        </p:txBody>
      </p:sp>
      <p:pic>
        <p:nvPicPr>
          <p:cNvPr id="4" name="תמונה 4" descr="תמונה שמכילה טקסט&#10;&#10;תיאור שנוצר ברמת מהימנות גבוהה">
            <a:extLst>
              <a:ext uri="{FF2B5EF4-FFF2-40B4-BE49-F238E27FC236}">
                <a16:creationId xmlns:a16="http://schemas.microsoft.com/office/drawing/2014/main" id="{242C9FB9-569C-4EF9-B528-C48BCBF68C84}"/>
              </a:ext>
            </a:extLst>
          </p:cNvPr>
          <p:cNvPicPr>
            <a:picLocks noChangeAspect="1"/>
          </p:cNvPicPr>
          <p:nvPr/>
        </p:nvPicPr>
        <p:blipFill>
          <a:blip r:embed="rId2"/>
          <a:stretch>
            <a:fillRect/>
          </a:stretch>
        </p:blipFill>
        <p:spPr>
          <a:xfrm>
            <a:off x="700722" y="1857375"/>
            <a:ext cx="5390216" cy="3699061"/>
          </a:xfrm>
          <a:prstGeom prst="rect">
            <a:avLst/>
          </a:prstGeom>
        </p:spPr>
      </p:pic>
    </p:spTree>
    <p:extLst>
      <p:ext uri="{BB962C8B-B14F-4D97-AF65-F5344CB8AC3E}">
        <p14:creationId xmlns:p14="http://schemas.microsoft.com/office/powerpoint/2010/main" val="849259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F00F6D9-F467-4EE9-9623-3B035C6726C1}"/>
              </a:ext>
            </a:extLst>
          </p:cNvPr>
          <p:cNvSpPr>
            <a:spLocks noGrp="1"/>
          </p:cNvSpPr>
          <p:nvPr>
            <p:ph type="title"/>
          </p:nvPr>
        </p:nvSpPr>
        <p:spPr/>
        <p:txBody>
          <a:bodyPr/>
          <a:lstStyle/>
          <a:p>
            <a:r>
              <a:rPr lang="he-IL" dirty="0">
                <a:latin typeface="Times New Roman"/>
                <a:cs typeface="Times New Roman"/>
              </a:rPr>
              <a:t>הכנת המידע</a:t>
            </a:r>
          </a:p>
        </p:txBody>
      </p:sp>
      <p:sp>
        <p:nvSpPr>
          <p:cNvPr id="3" name="מציין מיקום תוכן 2">
            <a:extLst>
              <a:ext uri="{FF2B5EF4-FFF2-40B4-BE49-F238E27FC236}">
                <a16:creationId xmlns:a16="http://schemas.microsoft.com/office/drawing/2014/main" id="{6AE81059-4A48-46BB-80FB-5CDBD7A276C5}"/>
              </a:ext>
            </a:extLst>
          </p:cNvPr>
          <p:cNvSpPr>
            <a:spLocks noGrp="1"/>
          </p:cNvSpPr>
          <p:nvPr>
            <p:ph idx="1"/>
          </p:nvPr>
        </p:nvSpPr>
        <p:spPr>
          <a:xfrm>
            <a:off x="4522440" y="1815258"/>
            <a:ext cx="7624462" cy="4351338"/>
          </a:xfrm>
        </p:spPr>
        <p:txBody>
          <a:bodyPr vert="horz" lIns="91440" tIns="45720" rIns="91440" bIns="45720" rtlCol="1" anchor="t">
            <a:normAutofit fontScale="92500"/>
          </a:bodyPr>
          <a:lstStyle/>
          <a:p>
            <a:r>
              <a:rPr lang="he-IL" dirty="0">
                <a:latin typeface="Arial"/>
                <a:cs typeface="Arial"/>
              </a:rPr>
              <a:t>3 - שינוי המידע (</a:t>
            </a:r>
            <a:r>
              <a:rPr lang="he-IL" err="1">
                <a:latin typeface="Arial"/>
                <a:cs typeface="Arial"/>
              </a:rPr>
              <a:t>transform</a:t>
            </a:r>
            <a:r>
              <a:rPr lang="he-IL" dirty="0">
                <a:latin typeface="Arial"/>
                <a:cs typeface="Arial"/>
              </a:rPr>
              <a:t> </a:t>
            </a:r>
            <a:r>
              <a:rPr lang="he-IL" err="1">
                <a:latin typeface="Arial"/>
                <a:cs typeface="Arial"/>
              </a:rPr>
              <a:t>data</a:t>
            </a:r>
            <a:r>
              <a:rPr lang="he-IL" dirty="0">
                <a:latin typeface="Arial"/>
                <a:cs typeface="Arial"/>
              </a:rPr>
              <a:t>)</a:t>
            </a:r>
          </a:p>
          <a:p>
            <a:pPr lvl="1"/>
            <a:r>
              <a:rPr lang="he-IL" dirty="0" err="1">
                <a:latin typeface="Arial"/>
                <a:cs typeface="Arial"/>
              </a:rPr>
              <a:t>Scaling</a:t>
            </a:r>
            <a:r>
              <a:rPr lang="he-IL" dirty="0">
                <a:latin typeface="Arial"/>
                <a:cs typeface="Arial"/>
              </a:rPr>
              <a:t> - הצגת נתונים המגיעים בגדלים שונים בפורמט מספרי אחיד (Z-</a:t>
            </a:r>
            <a:r>
              <a:rPr lang="he-IL" dirty="0" err="1">
                <a:latin typeface="Arial"/>
                <a:cs typeface="Arial"/>
              </a:rPr>
              <a:t>score</a:t>
            </a:r>
            <a:r>
              <a:rPr lang="he-IL" dirty="0">
                <a:latin typeface="Arial"/>
                <a:cs typeface="Arial"/>
              </a:rPr>
              <a:t> - חשוב ב-NN ולא בעצי החלטה, </a:t>
            </a:r>
            <a:r>
              <a:rPr lang="he-IL" dirty="0" err="1">
                <a:latin typeface="Arial"/>
                <a:cs typeface="Arial"/>
              </a:rPr>
              <a:t>time</a:t>
            </a:r>
            <a:r>
              <a:rPr lang="he-IL" dirty="0">
                <a:latin typeface="Arial"/>
                <a:cs typeface="Arial"/>
              </a:rPr>
              <a:t> </a:t>
            </a:r>
            <a:r>
              <a:rPr lang="he-IL" dirty="0" err="1">
                <a:latin typeface="Arial"/>
                <a:cs typeface="Arial"/>
              </a:rPr>
              <a:t>scaling</a:t>
            </a:r>
            <a:r>
              <a:rPr lang="he-IL" dirty="0">
                <a:latin typeface="Arial"/>
                <a:cs typeface="Arial"/>
              </a:rPr>
              <a:t>, אחוזים - במידה והמידה מוטה)</a:t>
            </a:r>
            <a:br>
              <a:rPr lang="he-IL" dirty="0">
                <a:latin typeface="Arial"/>
                <a:cs typeface="Arial"/>
              </a:rPr>
            </a:br>
            <a:r>
              <a:rPr lang="he-IL" dirty="0">
                <a:latin typeface="Arial"/>
                <a:cs typeface="Arial"/>
              </a:rPr>
              <a:t>בין 0 ל-1 או סביב ה-0  (</a:t>
            </a:r>
            <a:r>
              <a:rPr lang="he-IL" dirty="0" err="1">
                <a:latin typeface="Arial"/>
                <a:cs typeface="Arial"/>
              </a:rPr>
              <a:t>feature</a:t>
            </a:r>
            <a:r>
              <a:rPr lang="he-IL" dirty="0">
                <a:latin typeface="Arial"/>
                <a:cs typeface="Arial"/>
              </a:rPr>
              <a:t> </a:t>
            </a:r>
            <a:r>
              <a:rPr lang="he-IL" dirty="0" err="1">
                <a:latin typeface="Arial"/>
                <a:cs typeface="Arial"/>
              </a:rPr>
              <a:t>scaling</a:t>
            </a:r>
            <a:r>
              <a:rPr lang="he-IL" dirty="0">
                <a:latin typeface="Arial"/>
                <a:cs typeface="Arial"/>
              </a:rPr>
              <a:t> </a:t>
            </a:r>
            <a:r>
              <a:rPr lang="he-IL" dirty="0" err="1">
                <a:latin typeface="Arial"/>
                <a:cs typeface="Arial"/>
              </a:rPr>
              <a:t>or</a:t>
            </a:r>
            <a:r>
              <a:rPr lang="he-IL" dirty="0">
                <a:latin typeface="Arial"/>
                <a:cs typeface="Arial"/>
              </a:rPr>
              <a:t> </a:t>
            </a:r>
            <a:r>
              <a:rPr lang="he-IL" dirty="0" err="1">
                <a:latin typeface="Arial"/>
                <a:cs typeface="Arial"/>
              </a:rPr>
              <a:t>standart</a:t>
            </a:r>
            <a:r>
              <a:rPr lang="he-IL" dirty="0">
                <a:latin typeface="Arial"/>
                <a:cs typeface="Arial"/>
              </a:rPr>
              <a:t> </a:t>
            </a:r>
            <a:r>
              <a:rPr lang="he-IL" dirty="0" err="1">
                <a:latin typeface="Arial"/>
                <a:cs typeface="Arial"/>
              </a:rPr>
              <a:t>score</a:t>
            </a:r>
            <a:r>
              <a:rPr lang="he-IL" dirty="0">
                <a:latin typeface="Arial"/>
                <a:cs typeface="Arial"/>
              </a:rPr>
              <a:t>)</a:t>
            </a:r>
          </a:p>
          <a:p>
            <a:pPr lvl="1"/>
            <a:endParaRPr lang="he-IL" dirty="0">
              <a:latin typeface="Arial"/>
              <a:cs typeface="Arial"/>
            </a:endParaRPr>
          </a:p>
          <a:p>
            <a:pPr lvl="1"/>
            <a:r>
              <a:rPr lang="he-IL" err="1">
                <a:latin typeface="Arial"/>
                <a:cs typeface="Arial"/>
              </a:rPr>
              <a:t>Decomposition</a:t>
            </a:r>
            <a:r>
              <a:rPr lang="he-IL" dirty="0">
                <a:latin typeface="Arial"/>
                <a:cs typeface="Arial"/>
              </a:rPr>
              <a:t> - פירוק מאפיינים מורכבים לרכיביהם (כגון פירוק שדה תאריך ליום ושעה)</a:t>
            </a:r>
          </a:p>
          <a:p>
            <a:pPr lvl="1"/>
            <a:endParaRPr lang="he-IL" dirty="0">
              <a:latin typeface="Arial"/>
              <a:cs typeface="Arial"/>
            </a:endParaRPr>
          </a:p>
          <a:p>
            <a:pPr lvl="1"/>
            <a:r>
              <a:rPr lang="he-IL" err="1">
                <a:latin typeface="Arial"/>
                <a:cs typeface="Arial"/>
              </a:rPr>
              <a:t>Aggregation</a:t>
            </a:r>
            <a:r>
              <a:rPr lang="he-IL" dirty="0">
                <a:latin typeface="Arial"/>
                <a:cs typeface="Arial"/>
              </a:rPr>
              <a:t> - איחוד של מאפיינים (לדוג' איחוד קבוצות גיל)</a:t>
            </a:r>
          </a:p>
          <a:p>
            <a:pPr lvl="1"/>
            <a:endParaRPr lang="he-IL" dirty="0">
              <a:latin typeface="Arial"/>
              <a:cs typeface="Arial"/>
            </a:endParaRPr>
          </a:p>
          <a:p>
            <a:pPr lvl="1"/>
            <a:r>
              <a:rPr lang="he-IL" err="1">
                <a:latin typeface="Arial"/>
                <a:cs typeface="Arial"/>
              </a:rPr>
              <a:t>Categorical</a:t>
            </a:r>
            <a:r>
              <a:rPr lang="he-IL" dirty="0">
                <a:latin typeface="Arial"/>
                <a:cs typeface="Arial"/>
              </a:rPr>
              <a:t> </a:t>
            </a:r>
            <a:r>
              <a:rPr lang="he-IL" err="1">
                <a:latin typeface="Arial"/>
                <a:cs typeface="Arial"/>
              </a:rPr>
              <a:t>vs</a:t>
            </a:r>
            <a:r>
              <a:rPr lang="he-IL" dirty="0">
                <a:latin typeface="Arial"/>
                <a:cs typeface="Arial"/>
              </a:rPr>
              <a:t> </a:t>
            </a:r>
            <a:r>
              <a:rPr lang="he-IL" err="1">
                <a:latin typeface="Arial"/>
                <a:cs typeface="Arial"/>
              </a:rPr>
              <a:t>Continuous</a:t>
            </a:r>
          </a:p>
        </p:txBody>
      </p:sp>
      <p:pic>
        <p:nvPicPr>
          <p:cNvPr id="4" name="תמונה 4" descr="תמונה שמכילה ספורט, שחייה, ספורט מים&#10;&#10;תיאור שנוצר ברמת מהימנות גבוהה">
            <a:extLst>
              <a:ext uri="{FF2B5EF4-FFF2-40B4-BE49-F238E27FC236}">
                <a16:creationId xmlns:a16="http://schemas.microsoft.com/office/drawing/2014/main" id="{0CBF865E-CB23-4BD0-8856-AD456DBDAFD8}"/>
              </a:ext>
            </a:extLst>
          </p:cNvPr>
          <p:cNvPicPr>
            <a:picLocks noChangeAspect="1"/>
          </p:cNvPicPr>
          <p:nvPr/>
        </p:nvPicPr>
        <p:blipFill>
          <a:blip r:embed="rId2"/>
          <a:stretch>
            <a:fillRect/>
          </a:stretch>
        </p:blipFill>
        <p:spPr>
          <a:xfrm>
            <a:off x="237977" y="2193027"/>
            <a:ext cx="4204902" cy="2798515"/>
          </a:xfrm>
          <a:prstGeom prst="rect">
            <a:avLst/>
          </a:prstGeom>
        </p:spPr>
      </p:pic>
    </p:spTree>
    <p:extLst>
      <p:ext uri="{BB962C8B-B14F-4D97-AF65-F5344CB8AC3E}">
        <p14:creationId xmlns:p14="http://schemas.microsoft.com/office/powerpoint/2010/main" val="1805936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F00F6D9-F467-4EE9-9623-3B035C6726C1}"/>
              </a:ext>
            </a:extLst>
          </p:cNvPr>
          <p:cNvSpPr>
            <a:spLocks noGrp="1"/>
          </p:cNvSpPr>
          <p:nvPr>
            <p:ph type="title"/>
          </p:nvPr>
        </p:nvSpPr>
        <p:spPr/>
        <p:txBody>
          <a:bodyPr/>
          <a:lstStyle/>
          <a:p>
            <a:r>
              <a:rPr lang="he-IL" dirty="0">
                <a:latin typeface="Times New Roman"/>
                <a:cs typeface="Times New Roman"/>
              </a:rPr>
              <a:t>הכנת המידע</a:t>
            </a:r>
          </a:p>
        </p:txBody>
      </p:sp>
      <p:sp>
        <p:nvSpPr>
          <p:cNvPr id="3" name="מציין מיקום תוכן 2">
            <a:extLst>
              <a:ext uri="{FF2B5EF4-FFF2-40B4-BE49-F238E27FC236}">
                <a16:creationId xmlns:a16="http://schemas.microsoft.com/office/drawing/2014/main" id="{6AE81059-4A48-46BB-80FB-5CDBD7A276C5}"/>
              </a:ext>
            </a:extLst>
          </p:cNvPr>
          <p:cNvSpPr>
            <a:spLocks noGrp="1"/>
          </p:cNvSpPr>
          <p:nvPr>
            <p:ph idx="1"/>
          </p:nvPr>
        </p:nvSpPr>
        <p:spPr>
          <a:xfrm>
            <a:off x="4444684" y="1825625"/>
            <a:ext cx="6909116" cy="4351338"/>
          </a:xfrm>
        </p:spPr>
        <p:txBody>
          <a:bodyPr vert="horz" lIns="91440" tIns="45720" rIns="91440" bIns="45720" rtlCol="1" anchor="t">
            <a:normAutofit/>
          </a:bodyPr>
          <a:lstStyle/>
          <a:p>
            <a:pPr>
              <a:lnSpc>
                <a:spcPct val="150000"/>
              </a:lnSpc>
            </a:pPr>
            <a:r>
              <a:rPr lang="he-IL" dirty="0">
                <a:latin typeface="Arial"/>
                <a:cs typeface="Arial"/>
              </a:rPr>
              <a:t>4 - בדיקת הנתונים (</a:t>
            </a:r>
            <a:r>
              <a:rPr lang="he-IL" dirty="0" err="1">
                <a:latin typeface="Arial"/>
                <a:cs typeface="Arial"/>
              </a:rPr>
              <a:t>outliers</a:t>
            </a:r>
            <a:r>
              <a:rPr lang="he-IL" dirty="0">
                <a:latin typeface="Arial"/>
                <a:cs typeface="Arial"/>
              </a:rPr>
              <a:t> / </a:t>
            </a:r>
            <a:r>
              <a:rPr lang="he-IL" dirty="0" err="1">
                <a:latin typeface="Arial"/>
                <a:cs typeface="Arial"/>
              </a:rPr>
              <a:t>group</a:t>
            </a:r>
            <a:r>
              <a:rPr lang="he-IL" dirty="0">
                <a:latin typeface="Arial"/>
                <a:cs typeface="Arial"/>
              </a:rPr>
              <a:t>)</a:t>
            </a:r>
            <a:endParaRPr lang="he-IL" dirty="0"/>
          </a:p>
          <a:p>
            <a:pPr lvl="1">
              <a:lnSpc>
                <a:spcPct val="150000"/>
              </a:lnSpc>
            </a:pPr>
            <a:r>
              <a:rPr lang="he-IL" dirty="0" err="1">
                <a:latin typeface="Arial"/>
                <a:cs typeface="Arial"/>
              </a:rPr>
              <a:t>Data</a:t>
            </a:r>
            <a:r>
              <a:rPr lang="he-IL" dirty="0">
                <a:latin typeface="Arial"/>
                <a:cs typeface="Arial"/>
              </a:rPr>
              <a:t> </a:t>
            </a:r>
            <a:r>
              <a:rPr lang="he-IL" dirty="0" err="1">
                <a:latin typeface="Arial"/>
                <a:cs typeface="Arial"/>
              </a:rPr>
              <a:t>Visualization</a:t>
            </a:r>
          </a:p>
          <a:p>
            <a:pPr lvl="1">
              <a:lnSpc>
                <a:spcPct val="150000"/>
              </a:lnSpc>
            </a:pPr>
            <a:r>
              <a:rPr lang="he-IL" dirty="0">
                <a:latin typeface="Arial"/>
                <a:cs typeface="Arial"/>
              </a:rPr>
              <a:t>שיטות סטטיסטיות</a:t>
            </a:r>
          </a:p>
          <a:p>
            <a:pPr lvl="1">
              <a:lnSpc>
                <a:spcPct val="150000"/>
              </a:lnSpc>
            </a:pPr>
            <a:r>
              <a:rPr lang="he-IL" dirty="0" err="1">
                <a:latin typeface="Arial"/>
                <a:cs typeface="Arial"/>
              </a:rPr>
              <a:t>Projection</a:t>
            </a:r>
            <a:r>
              <a:rPr lang="he-IL" dirty="0">
                <a:latin typeface="Arial"/>
                <a:cs typeface="Arial"/>
              </a:rPr>
              <a:t> </a:t>
            </a:r>
            <a:r>
              <a:rPr lang="he-IL" dirty="0" err="1">
                <a:latin typeface="Arial"/>
                <a:cs typeface="Arial"/>
              </a:rPr>
              <a:t>methods</a:t>
            </a:r>
            <a:r>
              <a:rPr lang="he-IL" dirty="0">
                <a:latin typeface="Arial"/>
                <a:cs typeface="Arial"/>
              </a:rPr>
              <a:t> - PCA</a:t>
            </a:r>
          </a:p>
          <a:p>
            <a:pPr>
              <a:lnSpc>
                <a:spcPct val="150000"/>
              </a:lnSpc>
            </a:pPr>
            <a:endParaRPr lang="he-IL" dirty="0">
              <a:latin typeface="Arial"/>
              <a:cs typeface="Arial"/>
            </a:endParaRPr>
          </a:p>
          <a:p>
            <a:pPr>
              <a:lnSpc>
                <a:spcPct val="150000"/>
              </a:lnSpc>
            </a:pPr>
            <a:endParaRPr lang="he-IL" dirty="0">
              <a:latin typeface="Arial"/>
              <a:cs typeface="Arial"/>
            </a:endParaRPr>
          </a:p>
          <a:p>
            <a:pPr>
              <a:lnSpc>
                <a:spcPct val="150000"/>
              </a:lnSpc>
            </a:pPr>
            <a:endParaRPr lang="he-IL" dirty="0">
              <a:latin typeface="Arial"/>
              <a:cs typeface="Arial"/>
            </a:endParaRPr>
          </a:p>
        </p:txBody>
      </p:sp>
      <p:pic>
        <p:nvPicPr>
          <p:cNvPr id="5" name="תמונה 5" descr="תמונה שמכילה ירוק, תפוח, פירות, אלחלד&#10;&#10;תיאור שנוצר ברמת מהימנות גבוהה מאוד">
            <a:extLst>
              <a:ext uri="{FF2B5EF4-FFF2-40B4-BE49-F238E27FC236}">
                <a16:creationId xmlns:a16="http://schemas.microsoft.com/office/drawing/2014/main" id="{AFF90C07-B32E-4B9A-8826-6C6E8A88254F}"/>
              </a:ext>
            </a:extLst>
          </p:cNvPr>
          <p:cNvPicPr>
            <a:picLocks noChangeAspect="1"/>
          </p:cNvPicPr>
          <p:nvPr/>
        </p:nvPicPr>
        <p:blipFill>
          <a:blip r:embed="rId2"/>
          <a:stretch>
            <a:fillRect/>
          </a:stretch>
        </p:blipFill>
        <p:spPr>
          <a:xfrm>
            <a:off x="649358" y="1753532"/>
            <a:ext cx="4896678" cy="3601779"/>
          </a:xfrm>
          <a:prstGeom prst="rect">
            <a:avLst/>
          </a:prstGeom>
        </p:spPr>
      </p:pic>
    </p:spTree>
    <p:extLst>
      <p:ext uri="{BB962C8B-B14F-4D97-AF65-F5344CB8AC3E}">
        <p14:creationId xmlns:p14="http://schemas.microsoft.com/office/powerpoint/2010/main" val="260676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68ECE02-EE03-4DDB-84B6-C3017AED3503}"/>
              </a:ext>
            </a:extLst>
          </p:cNvPr>
          <p:cNvSpPr>
            <a:spLocks noGrp="1"/>
          </p:cNvSpPr>
          <p:nvPr>
            <p:ph type="title"/>
          </p:nvPr>
        </p:nvSpPr>
        <p:spPr/>
        <p:txBody>
          <a:bodyPr/>
          <a:lstStyle/>
          <a:p>
            <a:r>
              <a:rPr lang="he-IL" dirty="0" err="1">
                <a:latin typeface="Times New Roman"/>
                <a:cs typeface="Times New Roman"/>
              </a:rPr>
              <a:t>Feature</a:t>
            </a:r>
            <a:r>
              <a:rPr lang="he-IL" dirty="0">
                <a:latin typeface="Times New Roman"/>
                <a:cs typeface="Times New Roman"/>
              </a:rPr>
              <a:t> </a:t>
            </a:r>
            <a:r>
              <a:rPr lang="he-IL" dirty="0" err="1">
                <a:latin typeface="Times New Roman"/>
                <a:cs typeface="Times New Roman"/>
              </a:rPr>
              <a:t>Selection</a:t>
            </a:r>
          </a:p>
        </p:txBody>
      </p:sp>
      <p:sp>
        <p:nvSpPr>
          <p:cNvPr id="3" name="מציין מיקום תוכן 2">
            <a:extLst>
              <a:ext uri="{FF2B5EF4-FFF2-40B4-BE49-F238E27FC236}">
                <a16:creationId xmlns:a16="http://schemas.microsoft.com/office/drawing/2014/main" id="{4A8282EA-6580-46AF-B045-4B328D7E5EC7}"/>
              </a:ext>
            </a:extLst>
          </p:cNvPr>
          <p:cNvSpPr>
            <a:spLocks noGrp="1"/>
          </p:cNvSpPr>
          <p:nvPr>
            <p:ph idx="1"/>
          </p:nvPr>
        </p:nvSpPr>
        <p:spPr/>
        <p:txBody>
          <a:bodyPr vert="horz" lIns="91440" tIns="45720" rIns="91440" bIns="45720" rtlCol="1" anchor="t">
            <a:normAutofit/>
          </a:bodyPr>
          <a:lstStyle/>
          <a:p>
            <a:r>
              <a:rPr lang="he-IL">
                <a:cs typeface="Arial"/>
              </a:rPr>
              <a:t>Feature Selection - בחירת המאפיינים השימושיים לפתרון הבעיה</a:t>
            </a:r>
          </a:p>
          <a:p>
            <a:r>
              <a:rPr lang="he-IL">
                <a:cs typeface="Arial"/>
              </a:rPr>
              <a:t>שיטות לביצוע Feature Selection </a:t>
            </a:r>
            <a:endParaRPr lang="he-IL" dirty="0">
              <a:cs typeface="Arial"/>
            </a:endParaRPr>
          </a:p>
          <a:p>
            <a:pPr marL="971550" indent="-514350">
              <a:buAutoNum type="arabicPeriod"/>
            </a:pPr>
            <a:r>
              <a:rPr lang="he-IL">
                <a:cs typeface="Arial"/>
              </a:rPr>
              <a:t>Filter Methods - שימוש בשיטות סטטיסטיות לדירוג המאפיינים</a:t>
            </a:r>
            <a:endParaRPr lang="he-IL" dirty="0">
              <a:cs typeface="Arial"/>
            </a:endParaRPr>
          </a:p>
          <a:p>
            <a:pPr marL="971550" indent="-514350">
              <a:buAutoNum type="arabicPeriod"/>
            </a:pPr>
            <a:r>
              <a:rPr lang="he-IL">
                <a:cs typeface="Arial"/>
              </a:rPr>
              <a:t>Wrapper Methods - השוואת הדיוק בין מודלים עם מאפיינים שונים</a:t>
            </a:r>
          </a:p>
          <a:p>
            <a:pPr marL="971550" indent="-514350">
              <a:buAutoNum type="arabicPeriod"/>
            </a:pPr>
            <a:r>
              <a:rPr lang="he-IL">
                <a:cs typeface="Arial"/>
              </a:rPr>
              <a:t>Embedded Methods - סינון מאפיינים ע"י רגולריזציה (</a:t>
            </a:r>
            <a:r>
              <a:rPr lang="he-IL">
                <a:latin typeface="Arial"/>
                <a:cs typeface="Arial"/>
              </a:rPr>
              <a:t>LASSO, Elastic Net and Ridge Regression</a:t>
            </a:r>
            <a:r>
              <a:rPr lang="he-IL" dirty="0">
                <a:cs typeface="Arial"/>
              </a:rPr>
              <a:t>)</a:t>
            </a:r>
          </a:p>
          <a:p>
            <a:pPr marL="1428750" lvl="1" indent="-514350"/>
            <a:r>
              <a:rPr lang="he-IL">
                <a:cs typeface="Arial"/>
              </a:rPr>
              <a:t>לכל מודל ניתן לבצע רגולריזציה בשיטות שונות, לדוג' בעצי החלטה ע"י הגבלת </a:t>
            </a:r>
            <a:r>
              <a:rPr lang="he-IL" dirty="0">
                <a:cs typeface="Arial"/>
              </a:rPr>
              <a:t>עומק העץ</a:t>
            </a:r>
            <a:endParaRPr lang="he-IL" b="1">
              <a:cs typeface="Arial"/>
            </a:endParaRPr>
          </a:p>
          <a:p>
            <a:pPr marL="971550" indent="-514350">
              <a:buAutoNum type="arabicPeriod"/>
            </a:pPr>
            <a:endParaRPr lang="he-IL" dirty="0">
              <a:cs typeface="Arial"/>
            </a:endParaRPr>
          </a:p>
          <a:p>
            <a:pPr marL="971550" indent="-514350">
              <a:buAutoNum type="arabicPeriod"/>
            </a:pPr>
            <a:endParaRPr lang="he-IL" dirty="0">
              <a:cs typeface="Arial"/>
            </a:endParaRPr>
          </a:p>
          <a:p>
            <a:pPr marL="914400" lvl="1" indent="-457200">
              <a:buAutoNum type="arabicPeriod"/>
            </a:pPr>
            <a:endParaRPr lang="he-IL" dirty="0">
              <a:cs typeface="Arial"/>
            </a:endParaRPr>
          </a:p>
          <a:p>
            <a:pPr lvl="1"/>
            <a:endParaRPr lang="he-IL" dirty="0">
              <a:cs typeface="Arial"/>
            </a:endParaRPr>
          </a:p>
          <a:p>
            <a:endParaRPr lang="he-IL" dirty="0">
              <a:cs typeface="Arial"/>
            </a:endParaRPr>
          </a:p>
        </p:txBody>
      </p:sp>
    </p:spTree>
    <p:extLst>
      <p:ext uri="{BB962C8B-B14F-4D97-AF65-F5344CB8AC3E}">
        <p14:creationId xmlns:p14="http://schemas.microsoft.com/office/powerpoint/2010/main" val="2089994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27AAB07-D4E4-49DB-9480-4694DB696C36}"/>
              </a:ext>
            </a:extLst>
          </p:cNvPr>
          <p:cNvSpPr>
            <a:spLocks noGrp="1"/>
          </p:cNvSpPr>
          <p:nvPr>
            <p:ph type="title"/>
          </p:nvPr>
        </p:nvSpPr>
        <p:spPr/>
        <p:txBody>
          <a:bodyPr/>
          <a:lstStyle/>
          <a:p>
            <a:r>
              <a:rPr lang="he-IL" dirty="0">
                <a:latin typeface="Times New Roman"/>
                <a:cs typeface="Times New Roman"/>
              </a:rPr>
              <a:t>הרצת אלגוריתם ראשוני</a:t>
            </a:r>
          </a:p>
        </p:txBody>
      </p:sp>
      <p:sp>
        <p:nvSpPr>
          <p:cNvPr id="3" name="מציין מיקום תוכן 2">
            <a:extLst>
              <a:ext uri="{FF2B5EF4-FFF2-40B4-BE49-F238E27FC236}">
                <a16:creationId xmlns:a16="http://schemas.microsoft.com/office/drawing/2014/main" id="{6EEB122A-831B-4346-BFA1-84F6CFBD4A08}"/>
              </a:ext>
            </a:extLst>
          </p:cNvPr>
          <p:cNvSpPr>
            <a:spLocks noGrp="1"/>
          </p:cNvSpPr>
          <p:nvPr>
            <p:ph idx="1"/>
          </p:nvPr>
        </p:nvSpPr>
        <p:spPr>
          <a:xfrm>
            <a:off x="6129603" y="1825625"/>
            <a:ext cx="5224197" cy="4351338"/>
          </a:xfrm>
        </p:spPr>
        <p:txBody>
          <a:bodyPr vert="horz" lIns="91440" tIns="45720" rIns="91440" bIns="45720" rtlCol="1" anchor="t">
            <a:normAutofit/>
          </a:bodyPr>
          <a:lstStyle/>
          <a:p>
            <a:r>
              <a:rPr lang="he-IL" dirty="0" err="1">
                <a:cs typeface="Arial"/>
              </a:rPr>
              <a:t>Test</a:t>
            </a:r>
            <a:r>
              <a:rPr lang="he-IL" dirty="0">
                <a:cs typeface="Arial"/>
              </a:rPr>
              <a:t> </a:t>
            </a:r>
            <a:r>
              <a:rPr lang="he-IL" dirty="0" err="1">
                <a:cs typeface="Arial"/>
              </a:rPr>
              <a:t>Harness</a:t>
            </a:r>
            <a:r>
              <a:rPr lang="he-IL" dirty="0">
                <a:cs typeface="Arial"/>
              </a:rPr>
              <a:t> </a:t>
            </a:r>
          </a:p>
          <a:p>
            <a:pPr lvl="1"/>
            <a:r>
              <a:rPr lang="he-IL" dirty="0">
                <a:cs typeface="Arial"/>
              </a:rPr>
              <a:t>שיטות חלוקה ל-</a:t>
            </a:r>
            <a:r>
              <a:rPr lang="he-IL" dirty="0" err="1">
                <a:cs typeface="Arial"/>
              </a:rPr>
              <a:t>train</a:t>
            </a:r>
            <a:r>
              <a:rPr lang="he-IL" dirty="0">
                <a:cs typeface="Arial"/>
              </a:rPr>
              <a:t> &amp; </a:t>
            </a:r>
            <a:r>
              <a:rPr lang="he-IL" dirty="0" err="1">
                <a:cs typeface="Arial"/>
              </a:rPr>
              <a:t>test</a:t>
            </a:r>
            <a:r>
              <a:rPr lang="he-IL" dirty="0">
                <a:cs typeface="Arial"/>
              </a:rPr>
              <a:t> </a:t>
            </a:r>
            <a:endParaRPr lang="he-IL" dirty="0">
              <a:latin typeface="Calibri" panose="020F0502020204030204"/>
              <a:cs typeface="Arial"/>
            </a:endParaRPr>
          </a:p>
          <a:p>
            <a:pPr marL="457200" lvl="1" indent="0">
              <a:buNone/>
            </a:pPr>
            <a:r>
              <a:rPr lang="he-IL" dirty="0">
                <a:latin typeface="Arial"/>
                <a:cs typeface="Arial"/>
              </a:rPr>
              <a:t>(</a:t>
            </a:r>
            <a:r>
              <a:rPr lang="he-IL" dirty="0" err="1">
                <a:latin typeface="Arial"/>
                <a:cs typeface="Arial"/>
              </a:rPr>
              <a:t>Cross</a:t>
            </a:r>
            <a:r>
              <a:rPr lang="he-IL" dirty="0">
                <a:latin typeface="Arial"/>
                <a:cs typeface="Arial"/>
              </a:rPr>
              <a:t> </a:t>
            </a:r>
            <a:r>
              <a:rPr lang="he-IL" dirty="0" err="1">
                <a:latin typeface="Arial"/>
                <a:cs typeface="Arial"/>
              </a:rPr>
              <a:t>validation</a:t>
            </a:r>
            <a:r>
              <a:rPr lang="he-IL" dirty="0">
                <a:latin typeface="Arial"/>
                <a:cs typeface="Arial"/>
              </a:rPr>
              <a:t>, K-</a:t>
            </a:r>
            <a:r>
              <a:rPr lang="he-IL" dirty="0" err="1">
                <a:latin typeface="Arial"/>
                <a:cs typeface="Arial"/>
              </a:rPr>
              <a:t>fold</a:t>
            </a:r>
            <a:r>
              <a:rPr lang="he-IL" dirty="0">
                <a:latin typeface="Arial"/>
                <a:cs typeface="Arial"/>
              </a:rPr>
              <a:t>)</a:t>
            </a:r>
            <a:endParaRPr lang="he-IL" dirty="0">
              <a:latin typeface="Calibri" panose="020F0502020204030204"/>
              <a:cs typeface="Arial"/>
            </a:endParaRPr>
          </a:p>
          <a:p>
            <a:r>
              <a:rPr lang="he-IL" b="1" dirty="0">
                <a:solidFill>
                  <a:srgbClr val="FF0000"/>
                </a:solidFill>
                <a:cs typeface="Arial"/>
              </a:rPr>
              <a:t>בחירת מדד לביצועי המכונה (</a:t>
            </a:r>
            <a:r>
              <a:rPr lang="he-IL" b="1" dirty="0" err="1">
                <a:solidFill>
                  <a:srgbClr val="FF0000"/>
                </a:solidFill>
                <a:cs typeface="Arial"/>
              </a:rPr>
              <a:t>precision</a:t>
            </a:r>
            <a:r>
              <a:rPr lang="he-IL" b="1" dirty="0">
                <a:solidFill>
                  <a:srgbClr val="FF0000"/>
                </a:solidFill>
                <a:cs typeface="Arial"/>
              </a:rPr>
              <a:t>, </a:t>
            </a:r>
            <a:r>
              <a:rPr lang="he-IL" b="1" dirty="0" err="1">
                <a:solidFill>
                  <a:srgbClr val="FF0000"/>
                </a:solidFill>
                <a:cs typeface="Arial"/>
              </a:rPr>
              <a:t>recall</a:t>
            </a:r>
            <a:r>
              <a:rPr lang="he-IL" b="1" dirty="0">
                <a:solidFill>
                  <a:srgbClr val="FF0000"/>
                </a:solidFill>
                <a:cs typeface="Arial"/>
              </a:rPr>
              <a:t>) - בהתאם לבעיה יש להחליט מה חשוב יותר</a:t>
            </a:r>
          </a:p>
          <a:p>
            <a:r>
              <a:rPr lang="he-IL" dirty="0">
                <a:cs typeface="Arial"/>
              </a:rPr>
              <a:t>בחירת </a:t>
            </a:r>
            <a:r>
              <a:rPr lang="he-IL" dirty="0" err="1">
                <a:cs typeface="Arial"/>
              </a:rPr>
              <a:t>אלגוריתים</a:t>
            </a:r>
            <a:r>
              <a:rPr lang="he-IL" dirty="0">
                <a:cs typeface="Arial"/>
              </a:rPr>
              <a:t> מתאים</a:t>
            </a:r>
          </a:p>
          <a:p>
            <a:pPr lvl="1"/>
            <a:endParaRPr lang="he-IL" dirty="0">
              <a:cs typeface="Arial"/>
            </a:endParaRPr>
          </a:p>
          <a:p>
            <a:endParaRPr lang="he-IL" dirty="0">
              <a:cs typeface="Arial"/>
            </a:endParaRPr>
          </a:p>
          <a:p>
            <a:endParaRPr lang="he-IL" dirty="0">
              <a:cs typeface="Arial"/>
            </a:endParaRPr>
          </a:p>
          <a:p>
            <a:pPr lvl="1"/>
            <a:endParaRPr lang="he-IL" dirty="0">
              <a:cs typeface="Arial"/>
            </a:endParaRPr>
          </a:p>
          <a:p>
            <a:endParaRPr lang="he-IL" dirty="0">
              <a:cs typeface="Arial"/>
            </a:endParaRPr>
          </a:p>
        </p:txBody>
      </p:sp>
      <p:pic>
        <p:nvPicPr>
          <p:cNvPr id="4" name="תמונה 4" descr="תמונה שמכילה טקסט&#10;&#10;תיאור שנוצר ברמת מהימנות גבוהה מאוד">
            <a:extLst>
              <a:ext uri="{FF2B5EF4-FFF2-40B4-BE49-F238E27FC236}">
                <a16:creationId xmlns:a16="http://schemas.microsoft.com/office/drawing/2014/main" id="{DC5E5F94-D22A-4ED6-BC17-8B8CBF3A5BB5}"/>
              </a:ext>
            </a:extLst>
          </p:cNvPr>
          <p:cNvPicPr>
            <a:picLocks noChangeAspect="1"/>
          </p:cNvPicPr>
          <p:nvPr/>
        </p:nvPicPr>
        <p:blipFill>
          <a:blip r:embed="rId2"/>
          <a:stretch>
            <a:fillRect/>
          </a:stretch>
        </p:blipFill>
        <p:spPr>
          <a:xfrm>
            <a:off x="701418" y="1899143"/>
            <a:ext cx="5393634" cy="3708123"/>
          </a:xfrm>
          <a:prstGeom prst="rect">
            <a:avLst/>
          </a:prstGeom>
        </p:spPr>
      </p:pic>
    </p:spTree>
    <p:extLst>
      <p:ext uri="{BB962C8B-B14F-4D97-AF65-F5344CB8AC3E}">
        <p14:creationId xmlns:p14="http://schemas.microsoft.com/office/powerpoint/2010/main" val="9067581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0C7B60B-1111-4CEE-9079-F98686F79F79}"/>
              </a:ext>
            </a:extLst>
          </p:cNvPr>
          <p:cNvSpPr>
            <a:spLocks noGrp="1"/>
          </p:cNvSpPr>
          <p:nvPr>
            <p:ph type="title"/>
          </p:nvPr>
        </p:nvSpPr>
        <p:spPr/>
        <p:txBody>
          <a:bodyPr/>
          <a:lstStyle/>
          <a:p>
            <a:r>
              <a:rPr lang="he-IL" dirty="0">
                <a:latin typeface="Times New Roman"/>
                <a:cs typeface="Times New Roman"/>
              </a:rPr>
              <a:t>שיפור המודל</a:t>
            </a:r>
          </a:p>
        </p:txBody>
      </p:sp>
      <p:sp>
        <p:nvSpPr>
          <p:cNvPr id="3" name="מציין מיקום תוכן 2">
            <a:extLst>
              <a:ext uri="{FF2B5EF4-FFF2-40B4-BE49-F238E27FC236}">
                <a16:creationId xmlns:a16="http://schemas.microsoft.com/office/drawing/2014/main" id="{11D80B6D-3121-4BC6-8105-1DA22377843A}"/>
              </a:ext>
            </a:extLst>
          </p:cNvPr>
          <p:cNvSpPr>
            <a:spLocks noGrp="1"/>
          </p:cNvSpPr>
          <p:nvPr>
            <p:ph idx="1"/>
          </p:nvPr>
        </p:nvSpPr>
        <p:spPr/>
        <p:txBody>
          <a:bodyPr vert="horz" lIns="91440" tIns="45720" rIns="91440" bIns="45720" rtlCol="1" anchor="t">
            <a:normAutofit/>
          </a:bodyPr>
          <a:lstStyle/>
          <a:p>
            <a:pPr marL="514350" indent="-514350">
              <a:buAutoNum type="arabicPeriod"/>
            </a:pPr>
            <a:r>
              <a:rPr lang="he-IL" dirty="0">
                <a:latin typeface="Arial"/>
                <a:cs typeface="Arial"/>
              </a:rPr>
              <a:t>שיפור ה-</a:t>
            </a:r>
            <a:r>
              <a:rPr lang="he-IL" dirty="0" err="1">
                <a:latin typeface="Arial"/>
                <a:cs typeface="Arial"/>
              </a:rPr>
              <a:t>Data</a:t>
            </a:r>
            <a:endParaRPr lang="he-IL" dirty="0">
              <a:latin typeface="Arial"/>
              <a:cs typeface="Arial"/>
            </a:endParaRPr>
          </a:p>
          <a:p>
            <a:pPr marL="914400" lvl="1" indent="-457200">
              <a:buAutoNum type="arabicPeriod"/>
            </a:pPr>
            <a:r>
              <a:rPr lang="he-IL" dirty="0">
                <a:latin typeface="Arial"/>
                <a:cs typeface="Arial"/>
              </a:rPr>
              <a:t>הוספת נתונים</a:t>
            </a:r>
          </a:p>
          <a:p>
            <a:pPr marL="914400" lvl="1" indent="-457200">
              <a:buAutoNum type="arabicPeriod"/>
            </a:pPr>
            <a:r>
              <a:rPr lang="he-IL" dirty="0">
                <a:latin typeface="Arial"/>
                <a:cs typeface="Arial"/>
              </a:rPr>
              <a:t>הורדת נתונים</a:t>
            </a:r>
          </a:p>
          <a:p>
            <a:pPr marL="914400" lvl="1" indent="-457200">
              <a:buAutoNum type="arabicPeriod"/>
            </a:pPr>
            <a:r>
              <a:rPr lang="he-IL" dirty="0">
                <a:latin typeface="Arial"/>
                <a:cs typeface="Arial"/>
              </a:rPr>
              <a:t>שינוי דרך הצגת המאפיינים</a:t>
            </a:r>
          </a:p>
          <a:p>
            <a:pPr marL="514350" indent="-514350">
              <a:buAutoNum type="arabicPeriod"/>
            </a:pPr>
            <a:r>
              <a:rPr lang="he-IL" dirty="0">
                <a:latin typeface="Arial"/>
                <a:cs typeface="Arial"/>
              </a:rPr>
              <a:t>השוואה בין אלגוריתמים שונים</a:t>
            </a:r>
          </a:p>
          <a:p>
            <a:pPr marL="514350" indent="-514350">
              <a:buAutoNum type="arabicPeriod"/>
            </a:pPr>
            <a:r>
              <a:rPr lang="he-IL" dirty="0" err="1">
                <a:latin typeface="Arial"/>
                <a:cs typeface="Arial"/>
              </a:rPr>
              <a:t>Algorithm</a:t>
            </a:r>
            <a:r>
              <a:rPr lang="he-IL" dirty="0">
                <a:latin typeface="Arial"/>
                <a:cs typeface="Arial"/>
              </a:rPr>
              <a:t> </a:t>
            </a:r>
            <a:r>
              <a:rPr lang="he-IL" dirty="0" err="1">
                <a:latin typeface="Arial"/>
                <a:cs typeface="Arial"/>
              </a:rPr>
              <a:t>Tuning</a:t>
            </a:r>
            <a:endParaRPr lang="he-IL" dirty="0">
              <a:latin typeface="Arial"/>
              <a:cs typeface="Arial"/>
            </a:endParaRPr>
          </a:p>
        </p:txBody>
      </p:sp>
    </p:spTree>
    <p:extLst>
      <p:ext uri="{BB962C8B-B14F-4D97-AF65-F5344CB8AC3E}">
        <p14:creationId xmlns:p14="http://schemas.microsoft.com/office/powerpoint/2010/main" val="2544825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DD9A452-F72F-4A63-B2A1-FAA7C1236FB3}"/>
              </a:ext>
            </a:extLst>
          </p:cNvPr>
          <p:cNvSpPr>
            <a:spLocks noGrp="1"/>
          </p:cNvSpPr>
          <p:nvPr>
            <p:ph type="title"/>
          </p:nvPr>
        </p:nvSpPr>
        <p:spPr/>
        <p:txBody>
          <a:bodyPr/>
          <a:lstStyle/>
          <a:p>
            <a:r>
              <a:rPr lang="he-IL" dirty="0">
                <a:cs typeface="Times New Roman"/>
              </a:rPr>
              <a:t>שיפור המודל</a:t>
            </a:r>
            <a:endParaRPr lang="he-IL" dirty="0"/>
          </a:p>
        </p:txBody>
      </p:sp>
      <p:sp>
        <p:nvSpPr>
          <p:cNvPr id="3" name="מציין מיקום תוכן 2">
            <a:extLst>
              <a:ext uri="{FF2B5EF4-FFF2-40B4-BE49-F238E27FC236}">
                <a16:creationId xmlns:a16="http://schemas.microsoft.com/office/drawing/2014/main" id="{E22AD8EC-6F02-49CC-8A41-C66899DF8EA3}"/>
              </a:ext>
            </a:extLst>
          </p:cNvPr>
          <p:cNvSpPr>
            <a:spLocks noGrp="1"/>
          </p:cNvSpPr>
          <p:nvPr>
            <p:ph idx="1"/>
          </p:nvPr>
        </p:nvSpPr>
        <p:spPr/>
        <p:txBody>
          <a:bodyPr vert="horz" lIns="91440" tIns="45720" rIns="91440" bIns="45720" rtlCol="1" anchor="t">
            <a:normAutofit/>
          </a:bodyPr>
          <a:lstStyle/>
          <a:p>
            <a:pPr marL="0" indent="0">
              <a:buNone/>
            </a:pPr>
            <a:r>
              <a:rPr lang="he-IL" dirty="0">
                <a:latin typeface="Arial"/>
                <a:cs typeface="Arial"/>
              </a:rPr>
              <a:t>4. </a:t>
            </a:r>
            <a:r>
              <a:rPr lang="he-IL" err="1">
                <a:latin typeface="Arial"/>
                <a:cs typeface="Arial"/>
              </a:rPr>
              <a:t>Ensembles</a:t>
            </a:r>
            <a:r>
              <a:rPr lang="he-IL" dirty="0">
                <a:latin typeface="Arial"/>
                <a:cs typeface="Arial"/>
              </a:rPr>
              <a:t> – שילוב של מספר מודלים מוצלחים, לקבלת תוצאה אופטימאלית</a:t>
            </a:r>
            <a:endParaRPr lang="he-IL"/>
          </a:p>
          <a:p>
            <a:pPr lvl="1"/>
            <a:r>
              <a:rPr lang="he-IL" err="1">
                <a:latin typeface="Arial"/>
                <a:cs typeface="Arial"/>
              </a:rPr>
              <a:t>Bagging</a:t>
            </a:r>
            <a:r>
              <a:rPr lang="he-IL" dirty="0">
                <a:latin typeface="Arial"/>
                <a:cs typeface="Arial"/>
              </a:rPr>
              <a:t> - אימון מודל זהה על דוגמאות שונות מתוך ה - </a:t>
            </a:r>
            <a:r>
              <a:rPr lang="he-IL" err="1">
                <a:latin typeface="Arial"/>
                <a:cs typeface="Arial"/>
              </a:rPr>
              <a:t>training</a:t>
            </a:r>
            <a:r>
              <a:rPr lang="he-IL" dirty="0">
                <a:latin typeface="Arial"/>
                <a:cs typeface="Arial"/>
              </a:rPr>
              <a:t> </a:t>
            </a:r>
            <a:r>
              <a:rPr lang="he-IL" err="1">
                <a:latin typeface="Arial"/>
                <a:cs typeface="Arial"/>
              </a:rPr>
              <a:t>set</a:t>
            </a:r>
            <a:endParaRPr lang="he-IL">
              <a:latin typeface="Arial"/>
              <a:cs typeface="Arial"/>
            </a:endParaRPr>
          </a:p>
          <a:p>
            <a:pPr lvl="1"/>
            <a:r>
              <a:rPr lang="he-IL" err="1">
                <a:latin typeface="Arial"/>
                <a:cs typeface="Arial"/>
              </a:rPr>
              <a:t>Boosting</a:t>
            </a:r>
            <a:r>
              <a:rPr lang="he-IL">
                <a:latin typeface="Arial"/>
                <a:cs typeface="Arial"/>
              </a:rPr>
              <a:t> - אימון מודל זהה על דוגמאות שונות מתוך ה-training set בשרשור, ומתן דגש על לימוד דוגמאות שסווגו לא נכון</a:t>
            </a:r>
          </a:p>
          <a:p>
            <a:pPr lvl="1"/>
            <a:r>
              <a:rPr lang="he-IL" err="1">
                <a:latin typeface="Arial"/>
                <a:cs typeface="Arial"/>
              </a:rPr>
              <a:t>Blending</a:t>
            </a:r>
            <a:r>
              <a:rPr lang="he-IL" dirty="0">
                <a:latin typeface="Arial"/>
                <a:cs typeface="Arial"/>
              </a:rPr>
              <a:t> – הכנסת תוצרי אימון של מודלים שונים כקלט ולימודם ע"י </a:t>
            </a:r>
            <a:r>
              <a:rPr lang="he-IL" err="1">
                <a:latin typeface="Arial"/>
                <a:cs typeface="Arial"/>
              </a:rPr>
              <a:t>אלגוריתים</a:t>
            </a:r>
            <a:r>
              <a:rPr lang="he-IL" dirty="0">
                <a:latin typeface="Arial"/>
                <a:cs typeface="Arial"/>
              </a:rPr>
              <a:t> חדש לקבלת תוצאה משוקללת </a:t>
            </a:r>
          </a:p>
          <a:p>
            <a:pPr lvl="1"/>
            <a:r>
              <a:rPr lang="he-IL" dirty="0">
                <a:latin typeface="Arial"/>
                <a:cs typeface="Arial"/>
              </a:rPr>
              <a:t>מומלץ להשתמש בשיטות </a:t>
            </a:r>
            <a:r>
              <a:rPr lang="he-IL" err="1">
                <a:latin typeface="Arial"/>
                <a:cs typeface="Arial"/>
              </a:rPr>
              <a:t>Ensembles</a:t>
            </a:r>
            <a:r>
              <a:rPr lang="he-IL" dirty="0">
                <a:latin typeface="Arial"/>
                <a:cs typeface="Arial"/>
              </a:rPr>
              <a:t> רק לאחר מיצוי שאר השיטות</a:t>
            </a:r>
            <a:endParaRPr lang="he-IL"/>
          </a:p>
        </p:txBody>
      </p:sp>
    </p:spTree>
    <p:extLst>
      <p:ext uri="{BB962C8B-B14F-4D97-AF65-F5344CB8AC3E}">
        <p14:creationId xmlns:p14="http://schemas.microsoft.com/office/powerpoint/2010/main" val="41070166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8941D18-DE7C-4255-8C31-9BF3E1B3F49B}"/>
              </a:ext>
            </a:extLst>
          </p:cNvPr>
          <p:cNvSpPr>
            <a:spLocks noGrp="1"/>
          </p:cNvSpPr>
          <p:nvPr>
            <p:ph type="title"/>
          </p:nvPr>
        </p:nvSpPr>
        <p:spPr/>
        <p:txBody>
          <a:bodyPr/>
          <a:lstStyle/>
          <a:p>
            <a:r>
              <a:rPr lang="he-IL" dirty="0">
                <a:latin typeface="Times New Roman"/>
                <a:cs typeface="Times New Roman"/>
              </a:rPr>
              <a:t>הצגת התוצאות</a:t>
            </a:r>
          </a:p>
        </p:txBody>
      </p:sp>
      <p:sp>
        <p:nvSpPr>
          <p:cNvPr id="3" name="מציין מיקום תוכן 2">
            <a:extLst>
              <a:ext uri="{FF2B5EF4-FFF2-40B4-BE49-F238E27FC236}">
                <a16:creationId xmlns:a16="http://schemas.microsoft.com/office/drawing/2014/main" id="{502B4DBE-0A14-4EAB-A367-714F91EBAA8C}"/>
              </a:ext>
            </a:extLst>
          </p:cNvPr>
          <p:cNvSpPr>
            <a:spLocks noGrp="1"/>
          </p:cNvSpPr>
          <p:nvPr>
            <p:ph idx="1"/>
          </p:nvPr>
        </p:nvSpPr>
        <p:spPr/>
        <p:txBody>
          <a:bodyPr vert="horz" lIns="91440" tIns="45720" rIns="91440" bIns="45720" rtlCol="1" anchor="t">
            <a:normAutofit/>
          </a:bodyPr>
          <a:lstStyle/>
          <a:p>
            <a:r>
              <a:rPr lang="he-IL" dirty="0">
                <a:cs typeface="Arial"/>
              </a:rPr>
              <a:t>סיכום תוצאות</a:t>
            </a:r>
          </a:p>
          <a:p>
            <a:pPr lvl="1"/>
            <a:r>
              <a:rPr lang="he-IL" dirty="0">
                <a:latin typeface="Arial"/>
                <a:cs typeface="Arial"/>
              </a:rPr>
              <a:t>הקשר (למה?) - מה קיים כיום והמוטיבציה למחקר</a:t>
            </a:r>
          </a:p>
          <a:p>
            <a:pPr lvl="1"/>
            <a:r>
              <a:rPr lang="he-IL" dirty="0">
                <a:latin typeface="Arial"/>
                <a:cs typeface="Arial"/>
              </a:rPr>
              <a:t>בעיה (שאלה) - תיאור הבעיה ע"י שאלה</a:t>
            </a:r>
          </a:p>
          <a:p>
            <a:pPr lvl="1"/>
            <a:r>
              <a:rPr lang="he-IL" dirty="0">
                <a:latin typeface="Arial"/>
                <a:cs typeface="Arial"/>
              </a:rPr>
              <a:t>פתרון (תשובה) - תיאור הפתרון ע"י תשובה לשאלה שנשאלה</a:t>
            </a:r>
          </a:p>
          <a:p>
            <a:pPr lvl="1"/>
            <a:r>
              <a:rPr lang="he-IL" dirty="0">
                <a:latin typeface="Arial"/>
                <a:cs typeface="Arial"/>
              </a:rPr>
              <a:t>ממצאים - רשימת הממצאים העיקרית. הממצאים יכולים להיות ב- </a:t>
            </a:r>
            <a:r>
              <a:rPr lang="he-IL" dirty="0" err="1">
                <a:latin typeface="Arial"/>
                <a:cs typeface="Arial"/>
              </a:rPr>
              <a:t>Data</a:t>
            </a:r>
            <a:r>
              <a:rPr lang="he-IL" dirty="0">
                <a:latin typeface="Arial"/>
                <a:cs typeface="Arial"/>
              </a:rPr>
              <a:t> בשיטה או במודל </a:t>
            </a:r>
          </a:p>
          <a:p>
            <a:pPr lvl="1"/>
            <a:r>
              <a:rPr lang="he-IL" dirty="0">
                <a:latin typeface="Arial"/>
                <a:cs typeface="Arial"/>
              </a:rPr>
              <a:t>מגבלות המחקר - איזה </a:t>
            </a:r>
            <a:r>
              <a:rPr lang="he-IL" dirty="0" err="1">
                <a:latin typeface="Arial"/>
                <a:cs typeface="Arial"/>
              </a:rPr>
              <a:t>Data</a:t>
            </a:r>
            <a:r>
              <a:rPr lang="he-IL" dirty="0">
                <a:latin typeface="Arial"/>
                <a:cs typeface="Arial"/>
              </a:rPr>
              <a:t> דרוש, מתי המודל לא עובד, רמת האמינות של המודל</a:t>
            </a:r>
          </a:p>
          <a:p>
            <a:pPr lvl="1"/>
            <a:r>
              <a:rPr lang="he-IL" dirty="0">
                <a:latin typeface="Arial"/>
                <a:cs typeface="Arial"/>
              </a:rPr>
              <a:t>מסקנות (למה + שאלה + תשובה) - חזרה על העיקרים בצורה תמציתית וניתנת לזכירה</a:t>
            </a:r>
          </a:p>
        </p:txBody>
      </p:sp>
    </p:spTree>
    <p:extLst>
      <p:ext uri="{BB962C8B-B14F-4D97-AF65-F5344CB8AC3E}">
        <p14:creationId xmlns:p14="http://schemas.microsoft.com/office/powerpoint/2010/main" val="27171826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4">
            <a:extLst>
              <a:ext uri="{FF2B5EF4-FFF2-40B4-BE49-F238E27FC236}">
                <a16:creationId xmlns:a16="http://schemas.microsoft.com/office/drawing/2014/main" id="{8E1C02E6-6E23-4738-ACF1-3B5620BE7821}"/>
              </a:ext>
            </a:extLst>
          </p:cNvPr>
          <p:cNvPicPr>
            <a:picLocks noGrp="1" noChangeAspect="1"/>
          </p:cNvPicPr>
          <p:nvPr>
            <p:ph idx="1"/>
          </p:nvPr>
        </p:nvPicPr>
        <p:blipFill>
          <a:blip r:embed="rId2"/>
          <a:stretch>
            <a:fillRect/>
          </a:stretch>
        </p:blipFill>
        <p:spPr>
          <a:xfrm>
            <a:off x="2223389" y="268495"/>
            <a:ext cx="7021084" cy="6400691"/>
          </a:xfrm>
          <a:prstGeom prst="rect">
            <a:avLst/>
          </a:prstGeom>
        </p:spPr>
      </p:pic>
    </p:spTree>
    <p:extLst>
      <p:ext uri="{BB962C8B-B14F-4D97-AF65-F5344CB8AC3E}">
        <p14:creationId xmlns:p14="http://schemas.microsoft.com/office/powerpoint/2010/main" val="1611310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E53DAEF-146A-4FA8-9EE6-45888E893EF4}"/>
              </a:ext>
            </a:extLst>
          </p:cNvPr>
          <p:cNvSpPr>
            <a:spLocks noGrp="1"/>
          </p:cNvSpPr>
          <p:nvPr>
            <p:ph type="title"/>
          </p:nvPr>
        </p:nvSpPr>
        <p:spPr/>
        <p:txBody>
          <a:bodyPr/>
          <a:lstStyle/>
          <a:p>
            <a:r>
              <a:rPr lang="he-IL" dirty="0">
                <a:latin typeface="Times New Roman"/>
                <a:cs typeface="Times New Roman"/>
              </a:rPr>
              <a:t>תוכן עניינים</a:t>
            </a:r>
            <a:endParaRPr lang="he-IL" dirty="0"/>
          </a:p>
        </p:txBody>
      </p:sp>
      <p:sp>
        <p:nvSpPr>
          <p:cNvPr id="3" name="מציין מיקום תוכן 2">
            <a:extLst>
              <a:ext uri="{FF2B5EF4-FFF2-40B4-BE49-F238E27FC236}">
                <a16:creationId xmlns:a16="http://schemas.microsoft.com/office/drawing/2014/main" id="{315101EC-D2B4-4C67-8E2A-D19361788CF0}"/>
              </a:ext>
            </a:extLst>
          </p:cNvPr>
          <p:cNvSpPr>
            <a:spLocks noGrp="1"/>
          </p:cNvSpPr>
          <p:nvPr>
            <p:ph idx="1"/>
          </p:nvPr>
        </p:nvSpPr>
        <p:spPr/>
        <p:txBody>
          <a:bodyPr vert="horz" lIns="91440" tIns="45720" rIns="91440" bIns="45720" rtlCol="1" anchor="t">
            <a:normAutofit/>
          </a:bodyPr>
          <a:lstStyle/>
          <a:p>
            <a:r>
              <a:rPr lang="he-IL" dirty="0">
                <a:cs typeface="Arial"/>
              </a:rPr>
              <a:t>הגדרת הבעיה</a:t>
            </a:r>
          </a:p>
          <a:p>
            <a:r>
              <a:rPr lang="he-IL" dirty="0">
                <a:cs typeface="Arial"/>
              </a:rPr>
              <a:t>הכנת המידע</a:t>
            </a:r>
          </a:p>
          <a:p>
            <a:r>
              <a:rPr lang="he-IL" dirty="0">
                <a:cs typeface="Arial"/>
              </a:rPr>
              <a:t>הרצת אלגוריתם ראשוני</a:t>
            </a:r>
          </a:p>
          <a:p>
            <a:r>
              <a:rPr lang="he-IL" dirty="0">
                <a:cs typeface="Arial"/>
              </a:rPr>
              <a:t>שיפור התוצאות</a:t>
            </a:r>
          </a:p>
          <a:p>
            <a:r>
              <a:rPr lang="he-IL" dirty="0">
                <a:cs typeface="Arial"/>
              </a:rPr>
              <a:t>הצגת התוצאות</a:t>
            </a:r>
          </a:p>
        </p:txBody>
      </p:sp>
    </p:spTree>
    <p:extLst>
      <p:ext uri="{BB962C8B-B14F-4D97-AF65-F5344CB8AC3E}">
        <p14:creationId xmlns:p14="http://schemas.microsoft.com/office/powerpoint/2010/main" val="41631120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19E89A1-E20A-4834-BC0B-20F4CA24DB63}"/>
              </a:ext>
            </a:extLst>
          </p:cNvPr>
          <p:cNvSpPr>
            <a:spLocks noGrp="1"/>
          </p:cNvSpPr>
          <p:nvPr>
            <p:ph type="title"/>
          </p:nvPr>
        </p:nvSpPr>
        <p:spPr/>
        <p:txBody>
          <a:bodyPr/>
          <a:lstStyle/>
          <a:p>
            <a:r>
              <a:rPr lang="he-IL" dirty="0">
                <a:cs typeface="Times New Roman"/>
              </a:rPr>
              <a:t>לקריאה נוספת</a:t>
            </a:r>
            <a:endParaRPr lang="he-IL" dirty="0"/>
          </a:p>
        </p:txBody>
      </p:sp>
      <p:sp>
        <p:nvSpPr>
          <p:cNvPr id="3" name="מציין מיקום תוכן 2">
            <a:extLst>
              <a:ext uri="{FF2B5EF4-FFF2-40B4-BE49-F238E27FC236}">
                <a16:creationId xmlns:a16="http://schemas.microsoft.com/office/drawing/2014/main" id="{229F088D-C5F0-4693-AC24-723EA698A29F}"/>
              </a:ext>
            </a:extLst>
          </p:cNvPr>
          <p:cNvSpPr>
            <a:spLocks noGrp="1"/>
          </p:cNvSpPr>
          <p:nvPr>
            <p:ph idx="1"/>
          </p:nvPr>
        </p:nvSpPr>
        <p:spPr/>
        <p:txBody>
          <a:bodyPr vert="horz" lIns="91440" tIns="45720" rIns="91440" bIns="45720" rtlCol="1" anchor="t">
            <a:normAutofit/>
          </a:bodyPr>
          <a:lstStyle/>
          <a:p>
            <a:r>
              <a:rPr lang="he-IL" dirty="0" err="1">
                <a:latin typeface="Arial"/>
                <a:cs typeface="Arial"/>
              </a:rPr>
              <a:t>Machine</a:t>
            </a:r>
            <a:r>
              <a:rPr lang="he-IL" dirty="0">
                <a:latin typeface="Arial"/>
                <a:cs typeface="Arial"/>
              </a:rPr>
              <a:t> </a:t>
            </a:r>
            <a:r>
              <a:rPr lang="he-IL" dirty="0" err="1">
                <a:latin typeface="Arial"/>
                <a:cs typeface="Arial"/>
              </a:rPr>
              <a:t>Learning</a:t>
            </a:r>
            <a:r>
              <a:rPr lang="he-IL" dirty="0">
                <a:latin typeface="Arial"/>
                <a:cs typeface="Arial"/>
              </a:rPr>
              <a:t> Checklist.pdf</a:t>
            </a:r>
          </a:p>
          <a:p>
            <a:r>
              <a:rPr lang="he-IL" dirty="0">
                <a:latin typeface="Arial"/>
                <a:cs typeface="Arial"/>
                <a:hlinkClick r:id="rId2"/>
              </a:rPr>
              <a:t>https://machinelearningmastery.com/process-for-working-through-machine-learning-problems/</a:t>
            </a:r>
          </a:p>
          <a:p>
            <a:r>
              <a:rPr lang="he-IL" dirty="0">
                <a:latin typeface="Arial"/>
                <a:cs typeface="Arial"/>
                <a:hlinkClick r:id="rId3"/>
              </a:rPr>
              <a:t>https://machinelearningmastery.com/machine-learning-checklist/</a:t>
            </a:r>
            <a:endParaRPr lang="he-IL" dirty="0">
              <a:latin typeface="Arial"/>
              <a:cs typeface="Arial"/>
            </a:endParaRPr>
          </a:p>
        </p:txBody>
      </p:sp>
    </p:spTree>
    <p:extLst>
      <p:ext uri="{BB962C8B-B14F-4D97-AF65-F5344CB8AC3E}">
        <p14:creationId xmlns:p14="http://schemas.microsoft.com/office/powerpoint/2010/main" val="2667601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234FF47-D697-417D-BE89-BD1C063FB50F}"/>
              </a:ext>
            </a:extLst>
          </p:cNvPr>
          <p:cNvSpPr>
            <a:spLocks noGrp="1"/>
          </p:cNvSpPr>
          <p:nvPr>
            <p:ph type="title"/>
          </p:nvPr>
        </p:nvSpPr>
        <p:spPr/>
        <p:txBody>
          <a:bodyPr/>
          <a:lstStyle/>
          <a:p>
            <a:r>
              <a:rPr lang="he-IL" dirty="0" err="1">
                <a:cs typeface="Times New Roman"/>
              </a:rPr>
              <a:t>Home</a:t>
            </a:r>
            <a:r>
              <a:rPr lang="he-IL" dirty="0">
                <a:cs typeface="Times New Roman"/>
              </a:rPr>
              <a:t> </a:t>
            </a:r>
            <a:r>
              <a:rPr lang="he-IL" dirty="0" err="1">
                <a:cs typeface="Times New Roman"/>
              </a:rPr>
              <a:t>Credit</a:t>
            </a:r>
            <a:r>
              <a:rPr lang="he-IL" dirty="0">
                <a:cs typeface="Times New Roman"/>
              </a:rPr>
              <a:t> </a:t>
            </a:r>
            <a:r>
              <a:rPr lang="he-IL" dirty="0" err="1">
                <a:cs typeface="Times New Roman"/>
              </a:rPr>
              <a:t>Default</a:t>
            </a:r>
            <a:r>
              <a:rPr lang="he-IL" dirty="0">
                <a:cs typeface="Times New Roman"/>
              </a:rPr>
              <a:t> </a:t>
            </a:r>
            <a:r>
              <a:rPr lang="he-IL" dirty="0" err="1">
                <a:cs typeface="Times New Roman"/>
              </a:rPr>
              <a:t>Risk</a:t>
            </a:r>
          </a:p>
        </p:txBody>
      </p:sp>
      <p:sp>
        <p:nvSpPr>
          <p:cNvPr id="3" name="מציין מיקום תוכן 2">
            <a:extLst>
              <a:ext uri="{FF2B5EF4-FFF2-40B4-BE49-F238E27FC236}">
                <a16:creationId xmlns:a16="http://schemas.microsoft.com/office/drawing/2014/main" id="{D3253AD2-F4DE-4ADD-A2A9-EE14C04FDC8E}"/>
              </a:ext>
            </a:extLst>
          </p:cNvPr>
          <p:cNvSpPr>
            <a:spLocks noGrp="1"/>
          </p:cNvSpPr>
          <p:nvPr>
            <p:ph idx="1"/>
          </p:nvPr>
        </p:nvSpPr>
        <p:spPr/>
        <p:txBody>
          <a:bodyPr vert="horz" lIns="91440" tIns="45720" rIns="91440" bIns="45720" rtlCol="1" anchor="t">
            <a:normAutofit/>
          </a:bodyPr>
          <a:lstStyle/>
          <a:p>
            <a:r>
              <a:rPr lang="he-IL" dirty="0">
                <a:cs typeface="Arial"/>
              </a:rPr>
              <a:t>רקע</a:t>
            </a:r>
            <a:endParaRPr lang="he-IL" dirty="0">
              <a:cs typeface="Arial" panose="020B0604020202020204" pitchFamily="34" charset="0"/>
            </a:endParaRPr>
          </a:p>
          <a:p>
            <a:pPr lvl="1"/>
            <a:r>
              <a:rPr lang="he-IL" dirty="0" err="1">
                <a:latin typeface="Arial"/>
                <a:cs typeface="Arial"/>
              </a:rPr>
              <a:t>Many</a:t>
            </a:r>
            <a:r>
              <a:rPr lang="he-IL" dirty="0">
                <a:latin typeface="Arial"/>
                <a:cs typeface="Arial"/>
              </a:rPr>
              <a:t> </a:t>
            </a:r>
            <a:r>
              <a:rPr lang="he-IL" dirty="0" err="1">
                <a:latin typeface="Arial"/>
                <a:cs typeface="Arial"/>
              </a:rPr>
              <a:t>people</a:t>
            </a:r>
            <a:r>
              <a:rPr lang="he-IL" dirty="0">
                <a:latin typeface="Arial"/>
                <a:cs typeface="Arial"/>
              </a:rPr>
              <a:t> </a:t>
            </a:r>
            <a:r>
              <a:rPr lang="he-IL" dirty="0" err="1">
                <a:latin typeface="Arial"/>
                <a:cs typeface="Arial"/>
              </a:rPr>
              <a:t>struggle</a:t>
            </a:r>
            <a:r>
              <a:rPr lang="he-IL" dirty="0">
                <a:latin typeface="Arial"/>
                <a:cs typeface="Arial"/>
              </a:rPr>
              <a:t> </a:t>
            </a:r>
            <a:r>
              <a:rPr lang="he-IL" dirty="0" err="1">
                <a:latin typeface="Arial"/>
                <a:cs typeface="Arial"/>
              </a:rPr>
              <a:t>to</a:t>
            </a:r>
            <a:r>
              <a:rPr lang="he-IL" dirty="0">
                <a:latin typeface="Arial"/>
                <a:cs typeface="Arial"/>
              </a:rPr>
              <a:t> </a:t>
            </a:r>
            <a:r>
              <a:rPr lang="he-IL" dirty="0" err="1">
                <a:latin typeface="Arial"/>
                <a:cs typeface="Arial"/>
              </a:rPr>
              <a:t>get</a:t>
            </a:r>
            <a:r>
              <a:rPr lang="he-IL" dirty="0">
                <a:latin typeface="Arial"/>
                <a:cs typeface="Arial"/>
              </a:rPr>
              <a:t> </a:t>
            </a:r>
            <a:r>
              <a:rPr lang="he-IL" dirty="0" err="1">
                <a:latin typeface="Arial"/>
                <a:cs typeface="Arial"/>
              </a:rPr>
              <a:t>loans</a:t>
            </a:r>
            <a:r>
              <a:rPr lang="he-IL" dirty="0">
                <a:latin typeface="Arial"/>
                <a:cs typeface="Arial"/>
              </a:rPr>
              <a:t> </a:t>
            </a:r>
            <a:r>
              <a:rPr lang="he-IL" dirty="0" err="1">
                <a:latin typeface="Arial"/>
                <a:cs typeface="Arial"/>
              </a:rPr>
              <a:t>due</a:t>
            </a:r>
            <a:r>
              <a:rPr lang="he-IL" dirty="0">
                <a:latin typeface="Arial"/>
                <a:cs typeface="Arial"/>
              </a:rPr>
              <a:t> </a:t>
            </a:r>
            <a:r>
              <a:rPr lang="he-IL" dirty="0" err="1">
                <a:latin typeface="Arial"/>
                <a:cs typeface="Arial"/>
              </a:rPr>
              <a:t>to</a:t>
            </a:r>
            <a:r>
              <a:rPr lang="he-IL" dirty="0">
                <a:latin typeface="Arial"/>
                <a:cs typeface="Arial"/>
              </a:rPr>
              <a:t> </a:t>
            </a:r>
            <a:r>
              <a:rPr lang="he-IL" dirty="0" err="1">
                <a:latin typeface="Arial"/>
                <a:cs typeface="Arial"/>
              </a:rPr>
              <a:t>insufficient</a:t>
            </a:r>
            <a:r>
              <a:rPr lang="he-IL" dirty="0">
                <a:latin typeface="Arial"/>
                <a:cs typeface="Arial"/>
              </a:rPr>
              <a:t> </a:t>
            </a:r>
            <a:r>
              <a:rPr lang="he-IL" dirty="0" err="1">
                <a:latin typeface="Arial"/>
                <a:cs typeface="Arial"/>
              </a:rPr>
              <a:t>or</a:t>
            </a:r>
            <a:r>
              <a:rPr lang="he-IL" dirty="0">
                <a:latin typeface="Arial"/>
                <a:cs typeface="Arial"/>
              </a:rPr>
              <a:t> </a:t>
            </a:r>
            <a:r>
              <a:rPr lang="he-IL" dirty="0" err="1">
                <a:latin typeface="Arial"/>
                <a:cs typeface="Arial"/>
              </a:rPr>
              <a:t>non-existent</a:t>
            </a:r>
            <a:r>
              <a:rPr lang="he-IL" dirty="0">
                <a:latin typeface="Arial"/>
                <a:cs typeface="Arial"/>
              </a:rPr>
              <a:t> </a:t>
            </a:r>
            <a:r>
              <a:rPr lang="he-IL" dirty="0" err="1">
                <a:latin typeface="Arial"/>
                <a:cs typeface="Arial"/>
              </a:rPr>
              <a:t>credit</a:t>
            </a:r>
            <a:r>
              <a:rPr lang="he-IL" dirty="0">
                <a:latin typeface="Arial"/>
                <a:cs typeface="Arial"/>
              </a:rPr>
              <a:t> </a:t>
            </a:r>
            <a:r>
              <a:rPr lang="he-IL" dirty="0" err="1">
                <a:latin typeface="Arial"/>
                <a:cs typeface="Arial"/>
              </a:rPr>
              <a:t>histories</a:t>
            </a:r>
            <a:r>
              <a:rPr lang="he-IL" dirty="0">
                <a:latin typeface="Arial"/>
                <a:cs typeface="Arial"/>
              </a:rPr>
              <a:t>. </a:t>
            </a:r>
            <a:r>
              <a:rPr lang="he-IL" dirty="0" err="1">
                <a:latin typeface="Arial"/>
                <a:cs typeface="Arial"/>
              </a:rPr>
              <a:t>And</a:t>
            </a:r>
            <a:r>
              <a:rPr lang="he-IL" dirty="0">
                <a:latin typeface="Arial"/>
                <a:cs typeface="Arial"/>
              </a:rPr>
              <a:t>, </a:t>
            </a:r>
            <a:r>
              <a:rPr lang="he-IL" dirty="0" err="1">
                <a:latin typeface="Arial"/>
                <a:cs typeface="Arial"/>
              </a:rPr>
              <a:t>unfortunately</a:t>
            </a:r>
            <a:r>
              <a:rPr lang="he-IL" dirty="0">
                <a:latin typeface="Arial"/>
                <a:cs typeface="Arial"/>
              </a:rPr>
              <a:t>, </a:t>
            </a:r>
            <a:r>
              <a:rPr lang="he-IL" dirty="0" err="1">
                <a:latin typeface="Arial"/>
                <a:cs typeface="Arial"/>
              </a:rPr>
              <a:t>this</a:t>
            </a:r>
            <a:r>
              <a:rPr lang="he-IL" dirty="0">
                <a:latin typeface="Arial"/>
                <a:cs typeface="Arial"/>
              </a:rPr>
              <a:t> </a:t>
            </a:r>
            <a:r>
              <a:rPr lang="he-IL" dirty="0" err="1">
                <a:latin typeface="Arial"/>
                <a:cs typeface="Arial"/>
              </a:rPr>
              <a:t>population</a:t>
            </a:r>
            <a:r>
              <a:rPr lang="he-IL" dirty="0">
                <a:latin typeface="Arial"/>
                <a:cs typeface="Arial"/>
              </a:rPr>
              <a:t> </a:t>
            </a:r>
            <a:r>
              <a:rPr lang="he-IL" dirty="0" err="1">
                <a:latin typeface="Arial"/>
                <a:cs typeface="Arial"/>
              </a:rPr>
              <a:t>is</a:t>
            </a:r>
            <a:r>
              <a:rPr lang="he-IL" dirty="0">
                <a:latin typeface="Arial"/>
                <a:cs typeface="Arial"/>
              </a:rPr>
              <a:t> </a:t>
            </a:r>
            <a:r>
              <a:rPr lang="he-IL" dirty="0" err="1">
                <a:latin typeface="Arial"/>
                <a:cs typeface="Arial"/>
              </a:rPr>
              <a:t>often</a:t>
            </a:r>
            <a:r>
              <a:rPr lang="he-IL" dirty="0">
                <a:latin typeface="Arial"/>
                <a:cs typeface="Arial"/>
              </a:rPr>
              <a:t> </a:t>
            </a:r>
            <a:r>
              <a:rPr lang="he-IL" dirty="0" err="1">
                <a:latin typeface="Arial"/>
                <a:cs typeface="Arial"/>
              </a:rPr>
              <a:t>taken</a:t>
            </a:r>
            <a:r>
              <a:rPr lang="he-IL" dirty="0">
                <a:latin typeface="Arial"/>
                <a:cs typeface="Arial"/>
              </a:rPr>
              <a:t> </a:t>
            </a:r>
            <a:r>
              <a:rPr lang="he-IL" dirty="0" err="1">
                <a:latin typeface="Arial"/>
                <a:cs typeface="Arial"/>
              </a:rPr>
              <a:t>advantage</a:t>
            </a:r>
            <a:r>
              <a:rPr lang="he-IL" dirty="0">
                <a:latin typeface="Arial"/>
                <a:cs typeface="Arial"/>
              </a:rPr>
              <a:t> </a:t>
            </a:r>
            <a:r>
              <a:rPr lang="he-IL" dirty="0" err="1">
                <a:latin typeface="Arial"/>
                <a:cs typeface="Arial"/>
              </a:rPr>
              <a:t>of</a:t>
            </a:r>
            <a:r>
              <a:rPr lang="he-IL" dirty="0">
                <a:latin typeface="Arial"/>
                <a:cs typeface="Arial"/>
              </a:rPr>
              <a:t> </a:t>
            </a:r>
            <a:r>
              <a:rPr lang="he-IL" dirty="0" err="1">
                <a:latin typeface="Arial"/>
                <a:cs typeface="Arial"/>
              </a:rPr>
              <a:t>by</a:t>
            </a:r>
            <a:r>
              <a:rPr lang="he-IL" dirty="0">
                <a:latin typeface="Arial"/>
                <a:cs typeface="Arial"/>
              </a:rPr>
              <a:t> </a:t>
            </a:r>
            <a:r>
              <a:rPr lang="he-IL" dirty="0" err="1">
                <a:latin typeface="Arial"/>
                <a:cs typeface="Arial"/>
              </a:rPr>
              <a:t>untrustworthy</a:t>
            </a:r>
            <a:r>
              <a:rPr lang="he-IL" dirty="0">
                <a:latin typeface="Arial"/>
                <a:cs typeface="Arial"/>
              </a:rPr>
              <a:t> </a:t>
            </a:r>
            <a:r>
              <a:rPr lang="he-IL" dirty="0" err="1">
                <a:latin typeface="Arial"/>
                <a:cs typeface="Arial"/>
              </a:rPr>
              <a:t>lenders</a:t>
            </a:r>
            <a:r>
              <a:rPr lang="he-IL" dirty="0">
                <a:latin typeface="Arial"/>
                <a:cs typeface="Arial"/>
              </a:rPr>
              <a:t>.</a:t>
            </a:r>
          </a:p>
          <a:p>
            <a:pPr lvl="1"/>
            <a:r>
              <a:rPr lang="he-IL" dirty="0" err="1">
                <a:latin typeface="Arial"/>
                <a:cs typeface="Arial"/>
              </a:rPr>
              <a:t>Home</a:t>
            </a:r>
            <a:r>
              <a:rPr lang="he-IL" dirty="0">
                <a:latin typeface="Arial"/>
                <a:cs typeface="Arial"/>
              </a:rPr>
              <a:t> </a:t>
            </a:r>
            <a:r>
              <a:rPr lang="he-IL" dirty="0" err="1">
                <a:latin typeface="Arial"/>
                <a:cs typeface="Arial"/>
              </a:rPr>
              <a:t>Credit</a:t>
            </a:r>
            <a:r>
              <a:rPr lang="he-IL" dirty="0">
                <a:latin typeface="Arial"/>
                <a:cs typeface="Arial"/>
              </a:rPr>
              <a:t> </a:t>
            </a:r>
            <a:r>
              <a:rPr lang="he-IL" dirty="0" err="1">
                <a:latin typeface="Arial"/>
                <a:cs typeface="Arial"/>
              </a:rPr>
              <a:t>strives</a:t>
            </a:r>
            <a:r>
              <a:rPr lang="he-IL" dirty="0">
                <a:latin typeface="Arial"/>
                <a:cs typeface="Arial"/>
              </a:rPr>
              <a:t> </a:t>
            </a:r>
            <a:r>
              <a:rPr lang="he-IL" dirty="0" err="1">
                <a:latin typeface="Arial"/>
                <a:cs typeface="Arial"/>
              </a:rPr>
              <a:t>to</a:t>
            </a:r>
            <a:r>
              <a:rPr lang="he-IL" dirty="0">
                <a:latin typeface="Arial"/>
                <a:cs typeface="Arial"/>
              </a:rPr>
              <a:t> </a:t>
            </a:r>
            <a:r>
              <a:rPr lang="he-IL" dirty="0" err="1">
                <a:latin typeface="Arial"/>
                <a:cs typeface="Arial"/>
              </a:rPr>
              <a:t>broaden</a:t>
            </a:r>
            <a:r>
              <a:rPr lang="he-IL" dirty="0">
                <a:latin typeface="Arial"/>
                <a:cs typeface="Arial"/>
              </a:rPr>
              <a:t> </a:t>
            </a:r>
            <a:r>
              <a:rPr lang="he-IL" dirty="0" err="1">
                <a:latin typeface="Arial"/>
                <a:cs typeface="Arial"/>
              </a:rPr>
              <a:t>financial</a:t>
            </a:r>
            <a:r>
              <a:rPr lang="he-IL" dirty="0">
                <a:latin typeface="Arial"/>
                <a:cs typeface="Arial"/>
              </a:rPr>
              <a:t> </a:t>
            </a:r>
            <a:r>
              <a:rPr lang="he-IL" dirty="0" err="1">
                <a:latin typeface="Arial"/>
                <a:cs typeface="Arial"/>
              </a:rPr>
              <a:t>inclusion</a:t>
            </a:r>
            <a:r>
              <a:rPr lang="he-IL" dirty="0">
                <a:latin typeface="Arial"/>
                <a:cs typeface="Arial"/>
              </a:rPr>
              <a:t> </a:t>
            </a:r>
            <a:r>
              <a:rPr lang="he-IL" dirty="0" err="1">
                <a:latin typeface="Arial"/>
                <a:cs typeface="Arial"/>
              </a:rPr>
              <a:t>for</a:t>
            </a:r>
            <a:r>
              <a:rPr lang="he-IL" dirty="0">
                <a:latin typeface="Arial"/>
                <a:cs typeface="Arial"/>
              </a:rPr>
              <a:t> </a:t>
            </a:r>
            <a:r>
              <a:rPr lang="he-IL" dirty="0" err="1">
                <a:latin typeface="Arial"/>
                <a:cs typeface="Arial"/>
              </a:rPr>
              <a:t>the</a:t>
            </a:r>
            <a:r>
              <a:rPr lang="he-IL" dirty="0">
                <a:latin typeface="Arial"/>
                <a:cs typeface="Arial"/>
              </a:rPr>
              <a:t> </a:t>
            </a:r>
            <a:r>
              <a:rPr lang="he-IL" dirty="0" err="1">
                <a:latin typeface="Arial"/>
                <a:cs typeface="Arial"/>
              </a:rPr>
              <a:t>unbanked</a:t>
            </a:r>
            <a:r>
              <a:rPr lang="he-IL" dirty="0">
                <a:latin typeface="Arial"/>
                <a:cs typeface="Arial"/>
              </a:rPr>
              <a:t> </a:t>
            </a:r>
            <a:r>
              <a:rPr lang="he-IL" dirty="0" err="1">
                <a:latin typeface="Arial"/>
                <a:cs typeface="Arial"/>
              </a:rPr>
              <a:t>population</a:t>
            </a:r>
            <a:r>
              <a:rPr lang="he-IL" dirty="0">
                <a:latin typeface="Arial"/>
                <a:cs typeface="Arial"/>
              </a:rPr>
              <a:t> </a:t>
            </a:r>
            <a:r>
              <a:rPr lang="he-IL" dirty="0" err="1">
                <a:latin typeface="Arial"/>
                <a:cs typeface="Arial"/>
              </a:rPr>
              <a:t>by</a:t>
            </a:r>
            <a:r>
              <a:rPr lang="he-IL" dirty="0">
                <a:latin typeface="Arial"/>
                <a:cs typeface="Arial"/>
              </a:rPr>
              <a:t> </a:t>
            </a:r>
            <a:r>
              <a:rPr lang="he-IL" dirty="0" err="1">
                <a:latin typeface="Arial"/>
                <a:cs typeface="Arial"/>
              </a:rPr>
              <a:t>providing</a:t>
            </a:r>
            <a:r>
              <a:rPr lang="he-IL" dirty="0">
                <a:latin typeface="Arial"/>
                <a:cs typeface="Arial"/>
              </a:rPr>
              <a:t> a </a:t>
            </a:r>
            <a:r>
              <a:rPr lang="he-IL" dirty="0" err="1">
                <a:latin typeface="Arial"/>
                <a:cs typeface="Arial"/>
              </a:rPr>
              <a:t>positive</a:t>
            </a:r>
            <a:r>
              <a:rPr lang="he-IL" dirty="0">
                <a:latin typeface="Arial"/>
                <a:cs typeface="Arial"/>
              </a:rPr>
              <a:t> </a:t>
            </a:r>
            <a:r>
              <a:rPr lang="he-IL" dirty="0" err="1">
                <a:latin typeface="Arial"/>
                <a:cs typeface="Arial"/>
              </a:rPr>
              <a:t>and</a:t>
            </a:r>
            <a:r>
              <a:rPr lang="he-IL" dirty="0">
                <a:latin typeface="Arial"/>
                <a:cs typeface="Arial"/>
              </a:rPr>
              <a:t> </a:t>
            </a:r>
            <a:r>
              <a:rPr lang="he-IL" dirty="0" err="1">
                <a:latin typeface="Arial"/>
                <a:cs typeface="Arial"/>
              </a:rPr>
              <a:t>safe</a:t>
            </a:r>
            <a:r>
              <a:rPr lang="he-IL" dirty="0">
                <a:latin typeface="Arial"/>
                <a:cs typeface="Arial"/>
              </a:rPr>
              <a:t> </a:t>
            </a:r>
            <a:r>
              <a:rPr lang="he-IL" dirty="0" err="1">
                <a:latin typeface="Arial"/>
                <a:cs typeface="Arial"/>
              </a:rPr>
              <a:t>borrowing</a:t>
            </a:r>
            <a:r>
              <a:rPr lang="he-IL" dirty="0">
                <a:latin typeface="Arial"/>
                <a:cs typeface="Arial"/>
              </a:rPr>
              <a:t> </a:t>
            </a:r>
            <a:r>
              <a:rPr lang="he-IL" dirty="0" err="1">
                <a:latin typeface="Arial"/>
                <a:cs typeface="Arial"/>
              </a:rPr>
              <a:t>experience</a:t>
            </a:r>
            <a:r>
              <a:rPr lang="he-IL" dirty="0">
                <a:latin typeface="Arial"/>
                <a:cs typeface="Arial"/>
              </a:rPr>
              <a:t>. </a:t>
            </a:r>
            <a:r>
              <a:rPr lang="he-IL" dirty="0" err="1">
                <a:latin typeface="Arial"/>
                <a:cs typeface="Arial"/>
              </a:rPr>
              <a:t>In</a:t>
            </a:r>
            <a:r>
              <a:rPr lang="he-IL" dirty="0">
                <a:latin typeface="Arial"/>
                <a:cs typeface="Arial"/>
              </a:rPr>
              <a:t> </a:t>
            </a:r>
            <a:r>
              <a:rPr lang="he-IL" dirty="0" err="1">
                <a:latin typeface="Arial"/>
                <a:cs typeface="Arial"/>
              </a:rPr>
              <a:t>order</a:t>
            </a:r>
            <a:r>
              <a:rPr lang="he-IL" dirty="0">
                <a:latin typeface="Arial"/>
                <a:cs typeface="Arial"/>
              </a:rPr>
              <a:t> </a:t>
            </a:r>
            <a:r>
              <a:rPr lang="he-IL" dirty="0" err="1">
                <a:latin typeface="Arial"/>
                <a:cs typeface="Arial"/>
              </a:rPr>
              <a:t>to</a:t>
            </a:r>
            <a:r>
              <a:rPr lang="he-IL" dirty="0">
                <a:latin typeface="Arial"/>
                <a:cs typeface="Arial"/>
              </a:rPr>
              <a:t> </a:t>
            </a:r>
            <a:r>
              <a:rPr lang="he-IL" dirty="0" err="1">
                <a:latin typeface="Arial"/>
                <a:cs typeface="Arial"/>
              </a:rPr>
              <a:t>make</a:t>
            </a:r>
            <a:r>
              <a:rPr lang="he-IL" dirty="0">
                <a:latin typeface="Arial"/>
                <a:cs typeface="Arial"/>
              </a:rPr>
              <a:t> </a:t>
            </a:r>
            <a:r>
              <a:rPr lang="he-IL" dirty="0" err="1">
                <a:latin typeface="Arial"/>
                <a:cs typeface="Arial"/>
              </a:rPr>
              <a:t>sure</a:t>
            </a:r>
            <a:r>
              <a:rPr lang="he-IL" dirty="0">
                <a:latin typeface="Arial"/>
                <a:cs typeface="Arial"/>
              </a:rPr>
              <a:t> </a:t>
            </a:r>
            <a:r>
              <a:rPr lang="he-IL" dirty="0" err="1">
                <a:latin typeface="Arial"/>
                <a:cs typeface="Arial"/>
              </a:rPr>
              <a:t>this</a:t>
            </a:r>
            <a:r>
              <a:rPr lang="he-IL" dirty="0">
                <a:latin typeface="Arial"/>
                <a:cs typeface="Arial"/>
              </a:rPr>
              <a:t> </a:t>
            </a:r>
            <a:r>
              <a:rPr lang="he-IL" dirty="0" err="1">
                <a:latin typeface="Arial"/>
                <a:cs typeface="Arial"/>
              </a:rPr>
              <a:t>underserved</a:t>
            </a:r>
            <a:r>
              <a:rPr lang="he-IL" dirty="0">
                <a:latin typeface="Arial"/>
                <a:cs typeface="Arial"/>
              </a:rPr>
              <a:t> </a:t>
            </a:r>
            <a:r>
              <a:rPr lang="he-IL" dirty="0" err="1">
                <a:latin typeface="Arial"/>
                <a:cs typeface="Arial"/>
              </a:rPr>
              <a:t>population</a:t>
            </a:r>
            <a:r>
              <a:rPr lang="he-IL" dirty="0">
                <a:latin typeface="Arial"/>
                <a:cs typeface="Arial"/>
              </a:rPr>
              <a:t> </a:t>
            </a:r>
            <a:r>
              <a:rPr lang="he-IL" dirty="0" err="1">
                <a:latin typeface="Arial"/>
                <a:cs typeface="Arial"/>
              </a:rPr>
              <a:t>has</a:t>
            </a:r>
            <a:r>
              <a:rPr lang="he-IL" dirty="0">
                <a:latin typeface="Arial"/>
                <a:cs typeface="Arial"/>
              </a:rPr>
              <a:t> a </a:t>
            </a:r>
            <a:r>
              <a:rPr lang="he-IL" dirty="0" err="1">
                <a:latin typeface="Arial"/>
                <a:cs typeface="Arial"/>
              </a:rPr>
              <a:t>positive</a:t>
            </a:r>
            <a:r>
              <a:rPr lang="he-IL" dirty="0">
                <a:latin typeface="Arial"/>
                <a:cs typeface="Arial"/>
              </a:rPr>
              <a:t> </a:t>
            </a:r>
            <a:r>
              <a:rPr lang="he-IL" dirty="0" err="1">
                <a:latin typeface="Arial"/>
                <a:cs typeface="Arial"/>
              </a:rPr>
              <a:t>loan</a:t>
            </a:r>
            <a:r>
              <a:rPr lang="he-IL" dirty="0">
                <a:latin typeface="Arial"/>
                <a:cs typeface="Arial"/>
              </a:rPr>
              <a:t> </a:t>
            </a:r>
            <a:r>
              <a:rPr lang="he-IL" dirty="0" err="1">
                <a:latin typeface="Arial"/>
                <a:cs typeface="Arial"/>
              </a:rPr>
              <a:t>experience</a:t>
            </a:r>
            <a:r>
              <a:rPr lang="he-IL" dirty="0">
                <a:latin typeface="Arial"/>
                <a:cs typeface="Arial"/>
              </a:rPr>
              <a:t>, </a:t>
            </a:r>
            <a:r>
              <a:rPr lang="he-IL" dirty="0" err="1">
                <a:latin typeface="Arial"/>
                <a:cs typeface="Arial"/>
              </a:rPr>
              <a:t>Home</a:t>
            </a:r>
            <a:r>
              <a:rPr lang="he-IL" dirty="0">
                <a:latin typeface="Arial"/>
                <a:cs typeface="Arial"/>
              </a:rPr>
              <a:t> </a:t>
            </a:r>
            <a:r>
              <a:rPr lang="he-IL" dirty="0" err="1">
                <a:latin typeface="Arial"/>
                <a:cs typeface="Arial"/>
              </a:rPr>
              <a:t>Credit</a:t>
            </a:r>
            <a:r>
              <a:rPr lang="he-IL" dirty="0">
                <a:latin typeface="Arial"/>
                <a:cs typeface="Arial"/>
              </a:rPr>
              <a:t> </a:t>
            </a:r>
            <a:r>
              <a:rPr lang="he-IL" dirty="0" err="1">
                <a:latin typeface="Arial"/>
                <a:cs typeface="Arial"/>
              </a:rPr>
              <a:t>makes</a:t>
            </a:r>
            <a:r>
              <a:rPr lang="he-IL" dirty="0">
                <a:latin typeface="Arial"/>
                <a:cs typeface="Arial"/>
              </a:rPr>
              <a:t> </a:t>
            </a:r>
            <a:r>
              <a:rPr lang="he-IL" dirty="0" err="1">
                <a:latin typeface="Arial"/>
                <a:cs typeface="Arial"/>
              </a:rPr>
              <a:t>use</a:t>
            </a:r>
            <a:r>
              <a:rPr lang="he-IL" dirty="0">
                <a:latin typeface="Arial"/>
                <a:cs typeface="Arial"/>
              </a:rPr>
              <a:t> </a:t>
            </a:r>
            <a:r>
              <a:rPr lang="he-IL" dirty="0" err="1">
                <a:latin typeface="Arial"/>
                <a:cs typeface="Arial"/>
              </a:rPr>
              <a:t>of</a:t>
            </a:r>
            <a:r>
              <a:rPr lang="he-IL" dirty="0">
                <a:latin typeface="Arial"/>
                <a:cs typeface="Arial"/>
              </a:rPr>
              <a:t> a </a:t>
            </a:r>
            <a:r>
              <a:rPr lang="he-IL" dirty="0" err="1">
                <a:latin typeface="Arial"/>
                <a:cs typeface="Arial"/>
              </a:rPr>
              <a:t>variety</a:t>
            </a:r>
            <a:r>
              <a:rPr lang="he-IL" dirty="0">
                <a:latin typeface="Arial"/>
                <a:cs typeface="Arial"/>
              </a:rPr>
              <a:t> </a:t>
            </a:r>
            <a:r>
              <a:rPr lang="he-IL" dirty="0" err="1">
                <a:latin typeface="Arial"/>
                <a:cs typeface="Arial"/>
              </a:rPr>
              <a:t>of</a:t>
            </a:r>
            <a:r>
              <a:rPr lang="he-IL" dirty="0">
                <a:latin typeface="Arial"/>
                <a:cs typeface="Arial"/>
              </a:rPr>
              <a:t> </a:t>
            </a:r>
            <a:r>
              <a:rPr lang="he-IL" dirty="0" err="1">
                <a:latin typeface="Arial"/>
                <a:cs typeface="Arial"/>
              </a:rPr>
              <a:t>alternative</a:t>
            </a:r>
            <a:r>
              <a:rPr lang="he-IL" dirty="0">
                <a:latin typeface="Arial"/>
                <a:cs typeface="Arial"/>
              </a:rPr>
              <a:t> </a:t>
            </a:r>
            <a:r>
              <a:rPr lang="he-IL" dirty="0" err="1">
                <a:latin typeface="Arial"/>
                <a:cs typeface="Arial"/>
              </a:rPr>
              <a:t>data</a:t>
            </a:r>
            <a:r>
              <a:rPr lang="he-IL" dirty="0">
                <a:latin typeface="Arial"/>
                <a:cs typeface="Arial"/>
              </a:rPr>
              <a:t>--</a:t>
            </a:r>
            <a:r>
              <a:rPr lang="he-IL" dirty="0" err="1">
                <a:latin typeface="Arial"/>
                <a:cs typeface="Arial"/>
              </a:rPr>
              <a:t>including</a:t>
            </a:r>
            <a:r>
              <a:rPr lang="he-IL" dirty="0">
                <a:latin typeface="Arial"/>
                <a:cs typeface="Arial"/>
              </a:rPr>
              <a:t> </a:t>
            </a:r>
            <a:r>
              <a:rPr lang="he-IL" dirty="0" err="1">
                <a:latin typeface="Arial"/>
                <a:cs typeface="Arial"/>
              </a:rPr>
              <a:t>telco</a:t>
            </a:r>
            <a:r>
              <a:rPr lang="he-IL" dirty="0">
                <a:latin typeface="Arial"/>
                <a:cs typeface="Arial"/>
              </a:rPr>
              <a:t> </a:t>
            </a:r>
            <a:r>
              <a:rPr lang="he-IL" dirty="0" err="1">
                <a:latin typeface="Arial"/>
                <a:cs typeface="Arial"/>
              </a:rPr>
              <a:t>and</a:t>
            </a:r>
            <a:r>
              <a:rPr lang="he-IL" dirty="0">
                <a:latin typeface="Arial"/>
                <a:cs typeface="Arial"/>
              </a:rPr>
              <a:t> </a:t>
            </a:r>
            <a:r>
              <a:rPr lang="he-IL" dirty="0" err="1">
                <a:latin typeface="Arial"/>
                <a:cs typeface="Arial"/>
              </a:rPr>
              <a:t>transactional</a:t>
            </a:r>
            <a:r>
              <a:rPr lang="he-IL" dirty="0">
                <a:latin typeface="Arial"/>
                <a:cs typeface="Arial"/>
              </a:rPr>
              <a:t> </a:t>
            </a:r>
            <a:r>
              <a:rPr lang="he-IL" dirty="0" err="1">
                <a:latin typeface="Arial"/>
                <a:cs typeface="Arial"/>
              </a:rPr>
              <a:t>information</a:t>
            </a:r>
            <a:r>
              <a:rPr lang="he-IL" dirty="0">
                <a:latin typeface="Arial"/>
                <a:cs typeface="Arial"/>
              </a:rPr>
              <a:t>--</a:t>
            </a:r>
            <a:r>
              <a:rPr lang="he-IL" dirty="0" err="1">
                <a:latin typeface="Arial"/>
                <a:cs typeface="Arial"/>
              </a:rPr>
              <a:t>to</a:t>
            </a:r>
            <a:r>
              <a:rPr lang="he-IL" dirty="0">
                <a:latin typeface="Arial"/>
                <a:cs typeface="Arial"/>
              </a:rPr>
              <a:t> </a:t>
            </a:r>
            <a:r>
              <a:rPr lang="he-IL" dirty="0" err="1">
                <a:latin typeface="Arial"/>
                <a:cs typeface="Arial"/>
              </a:rPr>
              <a:t>predict</a:t>
            </a:r>
            <a:r>
              <a:rPr lang="he-IL" dirty="0">
                <a:latin typeface="Arial"/>
                <a:cs typeface="Arial"/>
              </a:rPr>
              <a:t> </a:t>
            </a:r>
            <a:r>
              <a:rPr lang="he-IL" dirty="0" err="1">
                <a:latin typeface="Arial"/>
                <a:cs typeface="Arial"/>
              </a:rPr>
              <a:t>their</a:t>
            </a:r>
            <a:r>
              <a:rPr lang="he-IL" dirty="0">
                <a:latin typeface="Arial"/>
                <a:cs typeface="Arial"/>
              </a:rPr>
              <a:t> </a:t>
            </a:r>
            <a:r>
              <a:rPr lang="he-IL" dirty="0" err="1">
                <a:latin typeface="Arial"/>
                <a:cs typeface="Arial"/>
              </a:rPr>
              <a:t>clients</a:t>
            </a:r>
            <a:r>
              <a:rPr lang="he-IL" dirty="0">
                <a:latin typeface="Arial"/>
                <a:cs typeface="Arial"/>
              </a:rPr>
              <a:t>' </a:t>
            </a:r>
            <a:r>
              <a:rPr lang="he-IL" dirty="0" err="1">
                <a:latin typeface="Arial"/>
                <a:cs typeface="Arial"/>
              </a:rPr>
              <a:t>repayment</a:t>
            </a:r>
            <a:r>
              <a:rPr lang="he-IL" dirty="0">
                <a:latin typeface="Arial"/>
                <a:cs typeface="Arial"/>
              </a:rPr>
              <a:t> </a:t>
            </a:r>
            <a:r>
              <a:rPr lang="he-IL" dirty="0" err="1">
                <a:latin typeface="Arial"/>
                <a:cs typeface="Arial"/>
              </a:rPr>
              <a:t>abilities</a:t>
            </a:r>
            <a:r>
              <a:rPr lang="he-IL" dirty="0">
                <a:latin typeface="Arial"/>
                <a:cs typeface="Arial"/>
              </a:rPr>
              <a:t>.</a:t>
            </a:r>
          </a:p>
          <a:p>
            <a:pPr lvl="1"/>
            <a:endParaRPr lang="he-IL" dirty="0">
              <a:latin typeface="Arial"/>
              <a:cs typeface="Arial"/>
            </a:endParaRPr>
          </a:p>
        </p:txBody>
      </p:sp>
    </p:spTree>
    <p:extLst>
      <p:ext uri="{BB962C8B-B14F-4D97-AF65-F5344CB8AC3E}">
        <p14:creationId xmlns:p14="http://schemas.microsoft.com/office/powerpoint/2010/main" val="1844399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234FF47-D697-417D-BE89-BD1C063FB50F}"/>
              </a:ext>
            </a:extLst>
          </p:cNvPr>
          <p:cNvSpPr>
            <a:spLocks noGrp="1"/>
          </p:cNvSpPr>
          <p:nvPr>
            <p:ph type="title"/>
          </p:nvPr>
        </p:nvSpPr>
        <p:spPr/>
        <p:txBody>
          <a:bodyPr/>
          <a:lstStyle/>
          <a:p>
            <a:r>
              <a:rPr lang="he-IL" dirty="0" err="1">
                <a:cs typeface="Times New Roman"/>
              </a:rPr>
              <a:t>Home</a:t>
            </a:r>
            <a:r>
              <a:rPr lang="he-IL" dirty="0">
                <a:cs typeface="Times New Roman"/>
              </a:rPr>
              <a:t> </a:t>
            </a:r>
            <a:r>
              <a:rPr lang="he-IL" dirty="0" err="1">
                <a:cs typeface="Times New Roman"/>
              </a:rPr>
              <a:t>Credit</a:t>
            </a:r>
            <a:r>
              <a:rPr lang="he-IL" dirty="0">
                <a:cs typeface="Times New Roman"/>
              </a:rPr>
              <a:t> </a:t>
            </a:r>
            <a:r>
              <a:rPr lang="he-IL" dirty="0" err="1">
                <a:cs typeface="Times New Roman"/>
              </a:rPr>
              <a:t>Default</a:t>
            </a:r>
            <a:r>
              <a:rPr lang="he-IL" dirty="0">
                <a:cs typeface="Times New Roman"/>
              </a:rPr>
              <a:t> </a:t>
            </a:r>
            <a:r>
              <a:rPr lang="he-IL" dirty="0" err="1">
                <a:cs typeface="Times New Roman"/>
              </a:rPr>
              <a:t>Risk</a:t>
            </a:r>
          </a:p>
        </p:txBody>
      </p:sp>
      <p:sp>
        <p:nvSpPr>
          <p:cNvPr id="3" name="מציין מיקום תוכן 2">
            <a:extLst>
              <a:ext uri="{FF2B5EF4-FFF2-40B4-BE49-F238E27FC236}">
                <a16:creationId xmlns:a16="http://schemas.microsoft.com/office/drawing/2014/main" id="{D3253AD2-F4DE-4ADD-A2A9-EE14C04FDC8E}"/>
              </a:ext>
            </a:extLst>
          </p:cNvPr>
          <p:cNvSpPr>
            <a:spLocks noGrp="1"/>
          </p:cNvSpPr>
          <p:nvPr>
            <p:ph idx="1"/>
          </p:nvPr>
        </p:nvSpPr>
        <p:spPr/>
        <p:txBody>
          <a:bodyPr vert="horz" lIns="91440" tIns="45720" rIns="91440" bIns="45720" rtlCol="1" anchor="t">
            <a:normAutofit/>
          </a:bodyPr>
          <a:lstStyle/>
          <a:p>
            <a:r>
              <a:rPr lang="he-IL" dirty="0">
                <a:cs typeface="Arial"/>
              </a:rPr>
              <a:t>רקע</a:t>
            </a:r>
            <a:endParaRPr lang="he-IL" dirty="0">
              <a:cs typeface="Arial" panose="020B0604020202020204" pitchFamily="34" charset="0"/>
            </a:endParaRPr>
          </a:p>
          <a:p>
            <a:pPr lvl="1"/>
            <a:r>
              <a:rPr lang="he-IL" dirty="0" err="1">
                <a:latin typeface="Arial"/>
                <a:cs typeface="Arial"/>
              </a:rPr>
              <a:t>While</a:t>
            </a:r>
            <a:r>
              <a:rPr lang="he-IL" dirty="0">
                <a:latin typeface="Arial"/>
                <a:cs typeface="Arial"/>
              </a:rPr>
              <a:t> </a:t>
            </a:r>
            <a:r>
              <a:rPr lang="he-IL" dirty="0" err="1">
                <a:latin typeface="Arial"/>
                <a:cs typeface="Arial"/>
              </a:rPr>
              <a:t>Home</a:t>
            </a:r>
            <a:r>
              <a:rPr lang="he-IL" dirty="0">
                <a:latin typeface="Arial"/>
                <a:cs typeface="Arial"/>
              </a:rPr>
              <a:t> </a:t>
            </a:r>
            <a:r>
              <a:rPr lang="he-IL" dirty="0" err="1">
                <a:latin typeface="Arial"/>
                <a:cs typeface="Arial"/>
              </a:rPr>
              <a:t>Credit</a:t>
            </a:r>
            <a:r>
              <a:rPr lang="he-IL" dirty="0">
                <a:latin typeface="Arial"/>
                <a:cs typeface="Arial"/>
              </a:rPr>
              <a:t> </a:t>
            </a:r>
            <a:r>
              <a:rPr lang="he-IL" dirty="0" err="1">
                <a:latin typeface="Arial"/>
                <a:cs typeface="Arial"/>
              </a:rPr>
              <a:t>is</a:t>
            </a:r>
            <a:r>
              <a:rPr lang="he-IL" dirty="0">
                <a:latin typeface="Arial"/>
                <a:cs typeface="Arial"/>
              </a:rPr>
              <a:t> </a:t>
            </a:r>
            <a:r>
              <a:rPr lang="he-IL" dirty="0" err="1">
                <a:latin typeface="Arial"/>
                <a:cs typeface="Arial"/>
              </a:rPr>
              <a:t>currently</a:t>
            </a:r>
            <a:r>
              <a:rPr lang="he-IL" dirty="0">
                <a:latin typeface="Arial"/>
                <a:cs typeface="Arial"/>
              </a:rPr>
              <a:t> </a:t>
            </a:r>
            <a:r>
              <a:rPr lang="he-IL" dirty="0" err="1">
                <a:latin typeface="Arial"/>
                <a:cs typeface="Arial"/>
              </a:rPr>
              <a:t>using</a:t>
            </a:r>
            <a:r>
              <a:rPr lang="he-IL" dirty="0">
                <a:latin typeface="Arial"/>
                <a:cs typeface="Arial"/>
              </a:rPr>
              <a:t> </a:t>
            </a:r>
            <a:r>
              <a:rPr lang="he-IL" dirty="0" err="1">
                <a:latin typeface="Arial"/>
                <a:cs typeface="Arial"/>
              </a:rPr>
              <a:t>various</a:t>
            </a:r>
            <a:r>
              <a:rPr lang="he-IL" dirty="0">
                <a:latin typeface="Arial"/>
                <a:cs typeface="Arial"/>
              </a:rPr>
              <a:t> </a:t>
            </a:r>
            <a:r>
              <a:rPr lang="he-IL" dirty="0" err="1">
                <a:latin typeface="Arial"/>
                <a:cs typeface="Arial"/>
              </a:rPr>
              <a:t>statistical</a:t>
            </a:r>
            <a:r>
              <a:rPr lang="he-IL" dirty="0">
                <a:latin typeface="Arial"/>
                <a:cs typeface="Arial"/>
              </a:rPr>
              <a:t> </a:t>
            </a:r>
            <a:r>
              <a:rPr lang="he-IL" dirty="0" err="1">
                <a:latin typeface="Arial"/>
                <a:cs typeface="Arial"/>
              </a:rPr>
              <a:t>and</a:t>
            </a:r>
            <a:r>
              <a:rPr lang="he-IL" dirty="0">
                <a:latin typeface="Arial"/>
                <a:cs typeface="Arial"/>
              </a:rPr>
              <a:t> </a:t>
            </a:r>
            <a:r>
              <a:rPr lang="he-IL" dirty="0" err="1">
                <a:latin typeface="Arial"/>
                <a:cs typeface="Arial"/>
              </a:rPr>
              <a:t>machine</a:t>
            </a:r>
            <a:r>
              <a:rPr lang="he-IL" dirty="0">
                <a:latin typeface="Arial"/>
                <a:cs typeface="Arial"/>
              </a:rPr>
              <a:t> </a:t>
            </a:r>
            <a:r>
              <a:rPr lang="he-IL" dirty="0" err="1">
                <a:latin typeface="Arial"/>
                <a:cs typeface="Arial"/>
              </a:rPr>
              <a:t>learning</a:t>
            </a:r>
            <a:r>
              <a:rPr lang="he-IL" dirty="0">
                <a:latin typeface="Arial"/>
                <a:cs typeface="Arial"/>
              </a:rPr>
              <a:t> </a:t>
            </a:r>
            <a:r>
              <a:rPr lang="he-IL" dirty="0" err="1">
                <a:latin typeface="Arial"/>
                <a:cs typeface="Arial"/>
              </a:rPr>
              <a:t>methods</a:t>
            </a:r>
            <a:r>
              <a:rPr lang="he-IL" dirty="0">
                <a:latin typeface="Arial"/>
                <a:cs typeface="Arial"/>
              </a:rPr>
              <a:t> </a:t>
            </a:r>
            <a:r>
              <a:rPr lang="he-IL" dirty="0" err="1">
                <a:latin typeface="Arial"/>
                <a:cs typeface="Arial"/>
              </a:rPr>
              <a:t>to</a:t>
            </a:r>
            <a:r>
              <a:rPr lang="he-IL" dirty="0">
                <a:latin typeface="Arial"/>
                <a:cs typeface="Arial"/>
              </a:rPr>
              <a:t> </a:t>
            </a:r>
            <a:r>
              <a:rPr lang="he-IL" dirty="0" err="1">
                <a:latin typeface="Arial"/>
                <a:cs typeface="Arial"/>
              </a:rPr>
              <a:t>make</a:t>
            </a:r>
            <a:r>
              <a:rPr lang="he-IL" dirty="0">
                <a:latin typeface="Arial"/>
                <a:cs typeface="Arial"/>
              </a:rPr>
              <a:t> </a:t>
            </a:r>
            <a:r>
              <a:rPr lang="he-IL" dirty="0" err="1">
                <a:latin typeface="Arial"/>
                <a:cs typeface="Arial"/>
              </a:rPr>
              <a:t>these</a:t>
            </a:r>
            <a:r>
              <a:rPr lang="he-IL" dirty="0">
                <a:latin typeface="Arial"/>
                <a:cs typeface="Arial"/>
              </a:rPr>
              <a:t> </a:t>
            </a:r>
            <a:r>
              <a:rPr lang="he-IL" dirty="0" err="1">
                <a:latin typeface="Arial"/>
                <a:cs typeface="Arial"/>
              </a:rPr>
              <a:t>predictions</a:t>
            </a:r>
            <a:r>
              <a:rPr lang="he-IL" dirty="0">
                <a:latin typeface="Arial"/>
                <a:cs typeface="Arial"/>
              </a:rPr>
              <a:t>, </a:t>
            </a:r>
            <a:r>
              <a:rPr lang="he-IL" dirty="0" err="1">
                <a:latin typeface="Arial"/>
                <a:cs typeface="Arial"/>
              </a:rPr>
              <a:t>they're</a:t>
            </a:r>
            <a:r>
              <a:rPr lang="he-IL" dirty="0">
                <a:latin typeface="Arial"/>
                <a:cs typeface="Arial"/>
              </a:rPr>
              <a:t> </a:t>
            </a:r>
            <a:r>
              <a:rPr lang="he-IL" dirty="0" err="1">
                <a:latin typeface="Arial"/>
                <a:cs typeface="Arial"/>
              </a:rPr>
              <a:t>challenging</a:t>
            </a:r>
            <a:r>
              <a:rPr lang="he-IL" dirty="0">
                <a:latin typeface="Arial"/>
                <a:cs typeface="Arial"/>
              </a:rPr>
              <a:t> </a:t>
            </a:r>
            <a:r>
              <a:rPr lang="he-IL" dirty="0" err="1">
                <a:latin typeface="Arial"/>
                <a:cs typeface="Arial"/>
              </a:rPr>
              <a:t>Kagglers</a:t>
            </a:r>
            <a:r>
              <a:rPr lang="he-IL" dirty="0">
                <a:latin typeface="Arial"/>
                <a:cs typeface="Arial"/>
              </a:rPr>
              <a:t> </a:t>
            </a:r>
            <a:r>
              <a:rPr lang="he-IL" dirty="0" err="1">
                <a:latin typeface="Arial"/>
                <a:cs typeface="Arial"/>
              </a:rPr>
              <a:t>to</a:t>
            </a:r>
            <a:r>
              <a:rPr lang="he-IL" dirty="0">
                <a:latin typeface="Arial"/>
                <a:cs typeface="Arial"/>
              </a:rPr>
              <a:t> </a:t>
            </a:r>
            <a:r>
              <a:rPr lang="he-IL" dirty="0" err="1">
                <a:latin typeface="Arial"/>
                <a:cs typeface="Arial"/>
              </a:rPr>
              <a:t>help</a:t>
            </a:r>
            <a:r>
              <a:rPr lang="he-IL" dirty="0">
                <a:latin typeface="Arial"/>
                <a:cs typeface="Arial"/>
              </a:rPr>
              <a:t> </a:t>
            </a:r>
            <a:r>
              <a:rPr lang="he-IL" dirty="0" err="1">
                <a:latin typeface="Arial"/>
                <a:cs typeface="Arial"/>
              </a:rPr>
              <a:t>them</a:t>
            </a:r>
            <a:r>
              <a:rPr lang="he-IL" dirty="0">
                <a:latin typeface="Arial"/>
                <a:cs typeface="Arial"/>
              </a:rPr>
              <a:t> </a:t>
            </a:r>
            <a:r>
              <a:rPr lang="he-IL" dirty="0" err="1">
                <a:latin typeface="Arial"/>
                <a:cs typeface="Arial"/>
              </a:rPr>
              <a:t>unlock</a:t>
            </a:r>
            <a:r>
              <a:rPr lang="he-IL" dirty="0">
                <a:latin typeface="Arial"/>
                <a:cs typeface="Arial"/>
              </a:rPr>
              <a:t> </a:t>
            </a:r>
            <a:r>
              <a:rPr lang="he-IL" dirty="0" err="1">
                <a:latin typeface="Arial"/>
                <a:cs typeface="Arial"/>
              </a:rPr>
              <a:t>the</a:t>
            </a:r>
            <a:r>
              <a:rPr lang="he-IL" dirty="0">
                <a:latin typeface="Arial"/>
                <a:cs typeface="Arial"/>
              </a:rPr>
              <a:t> </a:t>
            </a:r>
            <a:r>
              <a:rPr lang="he-IL" dirty="0" err="1">
                <a:latin typeface="Arial"/>
                <a:cs typeface="Arial"/>
              </a:rPr>
              <a:t>full</a:t>
            </a:r>
            <a:r>
              <a:rPr lang="he-IL" dirty="0">
                <a:latin typeface="Arial"/>
                <a:cs typeface="Arial"/>
              </a:rPr>
              <a:t> </a:t>
            </a:r>
            <a:r>
              <a:rPr lang="he-IL" dirty="0" err="1">
                <a:latin typeface="Arial"/>
                <a:cs typeface="Arial"/>
              </a:rPr>
              <a:t>potential</a:t>
            </a:r>
            <a:r>
              <a:rPr lang="he-IL" dirty="0">
                <a:latin typeface="Arial"/>
                <a:cs typeface="Arial"/>
              </a:rPr>
              <a:t> </a:t>
            </a:r>
            <a:r>
              <a:rPr lang="he-IL" dirty="0" err="1">
                <a:latin typeface="Arial"/>
                <a:cs typeface="Arial"/>
              </a:rPr>
              <a:t>of</a:t>
            </a:r>
            <a:r>
              <a:rPr lang="he-IL" dirty="0">
                <a:latin typeface="Arial"/>
                <a:cs typeface="Arial"/>
              </a:rPr>
              <a:t> </a:t>
            </a:r>
            <a:r>
              <a:rPr lang="he-IL" dirty="0" err="1">
                <a:latin typeface="Arial"/>
                <a:cs typeface="Arial"/>
              </a:rPr>
              <a:t>their</a:t>
            </a:r>
            <a:r>
              <a:rPr lang="he-IL" dirty="0">
                <a:latin typeface="Arial"/>
                <a:cs typeface="Arial"/>
              </a:rPr>
              <a:t> </a:t>
            </a:r>
            <a:r>
              <a:rPr lang="he-IL" dirty="0" err="1">
                <a:latin typeface="Arial"/>
                <a:cs typeface="Arial"/>
              </a:rPr>
              <a:t>data</a:t>
            </a:r>
            <a:r>
              <a:rPr lang="he-IL" dirty="0">
                <a:latin typeface="Arial"/>
                <a:cs typeface="Arial"/>
              </a:rPr>
              <a:t>. </a:t>
            </a:r>
            <a:r>
              <a:rPr lang="he-IL" dirty="0" err="1">
                <a:latin typeface="Arial"/>
                <a:cs typeface="Arial"/>
              </a:rPr>
              <a:t>Doing</a:t>
            </a:r>
            <a:r>
              <a:rPr lang="he-IL" dirty="0">
                <a:latin typeface="Arial"/>
                <a:cs typeface="Arial"/>
              </a:rPr>
              <a:t> </a:t>
            </a:r>
            <a:r>
              <a:rPr lang="he-IL" dirty="0" err="1">
                <a:latin typeface="Arial"/>
                <a:cs typeface="Arial"/>
              </a:rPr>
              <a:t>so</a:t>
            </a:r>
            <a:r>
              <a:rPr lang="he-IL" dirty="0">
                <a:latin typeface="Arial"/>
                <a:cs typeface="Arial"/>
              </a:rPr>
              <a:t> </a:t>
            </a:r>
            <a:r>
              <a:rPr lang="he-IL" dirty="0" err="1">
                <a:latin typeface="Arial"/>
                <a:cs typeface="Arial"/>
              </a:rPr>
              <a:t>will</a:t>
            </a:r>
            <a:r>
              <a:rPr lang="he-IL" dirty="0">
                <a:latin typeface="Arial"/>
                <a:cs typeface="Arial"/>
              </a:rPr>
              <a:t> </a:t>
            </a:r>
            <a:r>
              <a:rPr lang="he-IL" dirty="0" err="1">
                <a:latin typeface="Arial"/>
                <a:cs typeface="Arial"/>
              </a:rPr>
              <a:t>ensure</a:t>
            </a:r>
            <a:r>
              <a:rPr lang="he-IL" dirty="0">
                <a:latin typeface="Arial"/>
                <a:cs typeface="Arial"/>
              </a:rPr>
              <a:t> </a:t>
            </a:r>
            <a:r>
              <a:rPr lang="he-IL" dirty="0" err="1">
                <a:latin typeface="Arial"/>
                <a:cs typeface="Arial"/>
              </a:rPr>
              <a:t>that</a:t>
            </a:r>
            <a:r>
              <a:rPr lang="he-IL" dirty="0">
                <a:latin typeface="Arial"/>
                <a:cs typeface="Arial"/>
              </a:rPr>
              <a:t> </a:t>
            </a:r>
            <a:r>
              <a:rPr lang="he-IL" dirty="0" err="1">
                <a:latin typeface="Arial"/>
                <a:cs typeface="Arial"/>
              </a:rPr>
              <a:t>clients</a:t>
            </a:r>
            <a:r>
              <a:rPr lang="he-IL" dirty="0">
                <a:latin typeface="Arial"/>
                <a:cs typeface="Arial"/>
              </a:rPr>
              <a:t> </a:t>
            </a:r>
            <a:r>
              <a:rPr lang="he-IL" dirty="0" err="1">
                <a:latin typeface="Arial"/>
                <a:cs typeface="Arial"/>
              </a:rPr>
              <a:t>capable</a:t>
            </a:r>
            <a:r>
              <a:rPr lang="he-IL" dirty="0">
                <a:latin typeface="Arial"/>
                <a:cs typeface="Arial"/>
              </a:rPr>
              <a:t> </a:t>
            </a:r>
            <a:r>
              <a:rPr lang="he-IL" dirty="0" err="1">
                <a:latin typeface="Arial"/>
                <a:cs typeface="Arial"/>
              </a:rPr>
              <a:t>of</a:t>
            </a:r>
            <a:r>
              <a:rPr lang="he-IL" dirty="0">
                <a:latin typeface="Arial"/>
                <a:cs typeface="Arial"/>
              </a:rPr>
              <a:t> </a:t>
            </a:r>
            <a:r>
              <a:rPr lang="he-IL" dirty="0" err="1">
                <a:latin typeface="Arial"/>
                <a:cs typeface="Arial"/>
              </a:rPr>
              <a:t>repayment</a:t>
            </a:r>
            <a:r>
              <a:rPr lang="he-IL" dirty="0">
                <a:latin typeface="Arial"/>
                <a:cs typeface="Arial"/>
              </a:rPr>
              <a:t> </a:t>
            </a:r>
            <a:r>
              <a:rPr lang="he-IL" dirty="0" err="1">
                <a:latin typeface="Arial"/>
                <a:cs typeface="Arial"/>
              </a:rPr>
              <a:t>are</a:t>
            </a:r>
            <a:r>
              <a:rPr lang="he-IL" dirty="0">
                <a:latin typeface="Arial"/>
                <a:cs typeface="Arial"/>
              </a:rPr>
              <a:t> </a:t>
            </a:r>
            <a:r>
              <a:rPr lang="he-IL" dirty="0" err="1">
                <a:latin typeface="Arial"/>
                <a:cs typeface="Arial"/>
              </a:rPr>
              <a:t>not</a:t>
            </a:r>
            <a:r>
              <a:rPr lang="he-IL" dirty="0">
                <a:latin typeface="Arial"/>
                <a:cs typeface="Arial"/>
              </a:rPr>
              <a:t> </a:t>
            </a:r>
            <a:r>
              <a:rPr lang="he-IL" dirty="0" err="1">
                <a:latin typeface="Arial"/>
                <a:cs typeface="Arial"/>
              </a:rPr>
              <a:t>rejected</a:t>
            </a:r>
            <a:r>
              <a:rPr lang="he-IL" dirty="0">
                <a:latin typeface="Arial"/>
                <a:cs typeface="Arial"/>
              </a:rPr>
              <a:t> </a:t>
            </a:r>
            <a:r>
              <a:rPr lang="he-IL" dirty="0" err="1">
                <a:latin typeface="Arial"/>
                <a:cs typeface="Arial"/>
              </a:rPr>
              <a:t>and</a:t>
            </a:r>
            <a:r>
              <a:rPr lang="he-IL" dirty="0">
                <a:latin typeface="Arial"/>
                <a:cs typeface="Arial"/>
              </a:rPr>
              <a:t> </a:t>
            </a:r>
            <a:r>
              <a:rPr lang="he-IL" dirty="0" err="1">
                <a:latin typeface="Arial"/>
                <a:cs typeface="Arial"/>
              </a:rPr>
              <a:t>that</a:t>
            </a:r>
            <a:r>
              <a:rPr lang="he-IL" dirty="0">
                <a:latin typeface="Arial"/>
                <a:cs typeface="Arial"/>
              </a:rPr>
              <a:t> </a:t>
            </a:r>
            <a:r>
              <a:rPr lang="he-IL" dirty="0" err="1">
                <a:latin typeface="Arial"/>
                <a:cs typeface="Arial"/>
              </a:rPr>
              <a:t>loans</a:t>
            </a:r>
            <a:r>
              <a:rPr lang="he-IL" dirty="0">
                <a:latin typeface="Arial"/>
                <a:cs typeface="Arial"/>
              </a:rPr>
              <a:t> </a:t>
            </a:r>
            <a:r>
              <a:rPr lang="he-IL" dirty="0" err="1">
                <a:latin typeface="Arial"/>
                <a:cs typeface="Arial"/>
              </a:rPr>
              <a:t>are</a:t>
            </a:r>
            <a:r>
              <a:rPr lang="he-IL" dirty="0">
                <a:latin typeface="Arial"/>
                <a:cs typeface="Arial"/>
              </a:rPr>
              <a:t> </a:t>
            </a:r>
            <a:r>
              <a:rPr lang="he-IL" dirty="0" err="1">
                <a:latin typeface="Arial"/>
                <a:cs typeface="Arial"/>
              </a:rPr>
              <a:t>given</a:t>
            </a:r>
            <a:r>
              <a:rPr lang="he-IL" dirty="0">
                <a:latin typeface="Arial"/>
                <a:cs typeface="Arial"/>
              </a:rPr>
              <a:t> </a:t>
            </a:r>
            <a:r>
              <a:rPr lang="he-IL" dirty="0" err="1">
                <a:latin typeface="Arial"/>
                <a:cs typeface="Arial"/>
              </a:rPr>
              <a:t>with</a:t>
            </a:r>
            <a:r>
              <a:rPr lang="he-IL" dirty="0">
                <a:latin typeface="Arial"/>
                <a:cs typeface="Arial"/>
              </a:rPr>
              <a:t> a </a:t>
            </a:r>
            <a:r>
              <a:rPr lang="he-IL" dirty="0" err="1">
                <a:latin typeface="Arial"/>
                <a:cs typeface="Arial"/>
              </a:rPr>
              <a:t>principal</a:t>
            </a:r>
            <a:r>
              <a:rPr lang="he-IL" dirty="0">
                <a:latin typeface="Arial"/>
                <a:cs typeface="Arial"/>
              </a:rPr>
              <a:t>, </a:t>
            </a:r>
            <a:r>
              <a:rPr lang="he-IL" dirty="0" err="1">
                <a:latin typeface="Arial"/>
                <a:cs typeface="Arial"/>
              </a:rPr>
              <a:t>maturity</a:t>
            </a:r>
            <a:r>
              <a:rPr lang="he-IL" dirty="0">
                <a:latin typeface="Arial"/>
                <a:cs typeface="Arial"/>
              </a:rPr>
              <a:t>, </a:t>
            </a:r>
            <a:r>
              <a:rPr lang="he-IL" dirty="0" err="1">
                <a:latin typeface="Arial"/>
                <a:cs typeface="Arial"/>
              </a:rPr>
              <a:t>and</a:t>
            </a:r>
            <a:r>
              <a:rPr lang="he-IL" dirty="0">
                <a:latin typeface="Arial"/>
                <a:cs typeface="Arial"/>
              </a:rPr>
              <a:t> </a:t>
            </a:r>
            <a:r>
              <a:rPr lang="he-IL" dirty="0" err="1">
                <a:latin typeface="Arial"/>
                <a:cs typeface="Arial"/>
              </a:rPr>
              <a:t>repayment</a:t>
            </a:r>
            <a:r>
              <a:rPr lang="he-IL" dirty="0">
                <a:latin typeface="Arial"/>
                <a:cs typeface="Arial"/>
              </a:rPr>
              <a:t> </a:t>
            </a:r>
            <a:r>
              <a:rPr lang="he-IL" dirty="0" err="1">
                <a:latin typeface="Arial"/>
                <a:cs typeface="Arial"/>
              </a:rPr>
              <a:t>calendar</a:t>
            </a:r>
            <a:r>
              <a:rPr lang="he-IL" dirty="0">
                <a:latin typeface="Arial"/>
                <a:cs typeface="Arial"/>
              </a:rPr>
              <a:t> </a:t>
            </a:r>
            <a:r>
              <a:rPr lang="he-IL" dirty="0" err="1">
                <a:latin typeface="Arial"/>
                <a:cs typeface="Arial"/>
              </a:rPr>
              <a:t>that</a:t>
            </a:r>
            <a:r>
              <a:rPr lang="he-IL" dirty="0">
                <a:latin typeface="Arial"/>
                <a:cs typeface="Arial"/>
              </a:rPr>
              <a:t> </a:t>
            </a:r>
            <a:r>
              <a:rPr lang="he-IL" dirty="0" err="1">
                <a:latin typeface="Arial"/>
                <a:cs typeface="Arial"/>
              </a:rPr>
              <a:t>will</a:t>
            </a:r>
            <a:r>
              <a:rPr lang="he-IL" dirty="0">
                <a:latin typeface="Arial"/>
                <a:cs typeface="Arial"/>
              </a:rPr>
              <a:t> </a:t>
            </a:r>
            <a:r>
              <a:rPr lang="he-IL" dirty="0" err="1">
                <a:latin typeface="Arial"/>
                <a:cs typeface="Arial"/>
              </a:rPr>
              <a:t>empower</a:t>
            </a:r>
            <a:r>
              <a:rPr lang="he-IL" dirty="0">
                <a:latin typeface="Arial"/>
                <a:cs typeface="Arial"/>
              </a:rPr>
              <a:t> </a:t>
            </a:r>
            <a:r>
              <a:rPr lang="he-IL" dirty="0" err="1">
                <a:latin typeface="Arial"/>
                <a:cs typeface="Arial"/>
              </a:rPr>
              <a:t>their</a:t>
            </a:r>
            <a:r>
              <a:rPr lang="he-IL" dirty="0">
                <a:latin typeface="Arial"/>
                <a:cs typeface="Arial"/>
              </a:rPr>
              <a:t> </a:t>
            </a:r>
            <a:r>
              <a:rPr lang="he-IL" dirty="0" err="1">
                <a:latin typeface="Arial"/>
                <a:cs typeface="Arial"/>
              </a:rPr>
              <a:t>clients</a:t>
            </a:r>
            <a:r>
              <a:rPr lang="he-IL" dirty="0">
                <a:latin typeface="Arial"/>
                <a:cs typeface="Arial"/>
              </a:rPr>
              <a:t> </a:t>
            </a:r>
            <a:r>
              <a:rPr lang="he-IL" dirty="0" err="1">
                <a:latin typeface="Arial"/>
                <a:cs typeface="Arial"/>
              </a:rPr>
              <a:t>to</a:t>
            </a:r>
            <a:r>
              <a:rPr lang="he-IL" dirty="0">
                <a:latin typeface="Arial"/>
                <a:cs typeface="Arial"/>
              </a:rPr>
              <a:t> </a:t>
            </a:r>
            <a:r>
              <a:rPr lang="he-IL" dirty="0" err="1">
                <a:latin typeface="Arial"/>
                <a:cs typeface="Arial"/>
              </a:rPr>
              <a:t>be</a:t>
            </a:r>
            <a:r>
              <a:rPr lang="he-IL" dirty="0">
                <a:latin typeface="Arial"/>
                <a:cs typeface="Arial"/>
              </a:rPr>
              <a:t> </a:t>
            </a:r>
            <a:r>
              <a:rPr lang="he-IL" dirty="0" err="1">
                <a:latin typeface="Arial"/>
                <a:cs typeface="Arial"/>
              </a:rPr>
              <a:t>successful</a:t>
            </a:r>
            <a:r>
              <a:rPr lang="he-IL" dirty="0">
                <a:latin typeface="Arial"/>
                <a:cs typeface="Arial"/>
              </a:rPr>
              <a:t>.</a:t>
            </a:r>
          </a:p>
          <a:p>
            <a:pPr lvl="1"/>
            <a:r>
              <a:rPr lang="he-IL" dirty="0" err="1">
                <a:latin typeface="Arial"/>
                <a:cs typeface="Arial"/>
              </a:rPr>
              <a:t>For</a:t>
            </a:r>
            <a:r>
              <a:rPr lang="he-IL" dirty="0">
                <a:latin typeface="Arial"/>
                <a:cs typeface="Arial"/>
              </a:rPr>
              <a:t> </a:t>
            </a:r>
            <a:r>
              <a:rPr lang="he-IL" dirty="0" err="1">
                <a:latin typeface="Arial"/>
                <a:cs typeface="Arial"/>
              </a:rPr>
              <a:t>each</a:t>
            </a:r>
            <a:r>
              <a:rPr lang="he-IL" dirty="0">
                <a:latin typeface="Arial"/>
                <a:cs typeface="Arial"/>
              </a:rPr>
              <a:t> SK_ID_CURR </a:t>
            </a:r>
            <a:r>
              <a:rPr lang="he-IL" dirty="0" err="1">
                <a:latin typeface="Arial"/>
                <a:cs typeface="Arial"/>
              </a:rPr>
              <a:t>in</a:t>
            </a:r>
            <a:r>
              <a:rPr lang="he-IL" dirty="0">
                <a:latin typeface="Arial"/>
                <a:cs typeface="Arial"/>
              </a:rPr>
              <a:t> </a:t>
            </a:r>
            <a:r>
              <a:rPr lang="he-IL" dirty="0" err="1">
                <a:latin typeface="Arial"/>
                <a:cs typeface="Arial"/>
              </a:rPr>
              <a:t>the</a:t>
            </a:r>
            <a:r>
              <a:rPr lang="he-IL" dirty="0">
                <a:latin typeface="Arial"/>
                <a:cs typeface="Arial"/>
              </a:rPr>
              <a:t> </a:t>
            </a:r>
            <a:r>
              <a:rPr lang="he-IL" dirty="0" err="1">
                <a:latin typeface="Arial"/>
                <a:cs typeface="Arial"/>
              </a:rPr>
              <a:t>test</a:t>
            </a:r>
            <a:r>
              <a:rPr lang="he-IL" dirty="0">
                <a:latin typeface="Arial"/>
                <a:cs typeface="Arial"/>
              </a:rPr>
              <a:t> </a:t>
            </a:r>
            <a:r>
              <a:rPr lang="he-IL" dirty="0" err="1">
                <a:latin typeface="Arial"/>
                <a:cs typeface="Arial"/>
              </a:rPr>
              <a:t>set</a:t>
            </a:r>
            <a:r>
              <a:rPr lang="he-IL" dirty="0">
                <a:latin typeface="Arial"/>
                <a:cs typeface="Arial"/>
              </a:rPr>
              <a:t>, </a:t>
            </a:r>
            <a:r>
              <a:rPr lang="he-IL" dirty="0" err="1">
                <a:latin typeface="Arial"/>
                <a:cs typeface="Arial"/>
              </a:rPr>
              <a:t>you</a:t>
            </a:r>
            <a:r>
              <a:rPr lang="he-IL" dirty="0">
                <a:latin typeface="Arial"/>
                <a:cs typeface="Arial"/>
              </a:rPr>
              <a:t> </a:t>
            </a:r>
            <a:r>
              <a:rPr lang="he-IL" dirty="0" err="1">
                <a:latin typeface="Arial"/>
                <a:cs typeface="Arial"/>
              </a:rPr>
              <a:t>must</a:t>
            </a:r>
            <a:r>
              <a:rPr lang="he-IL" dirty="0">
                <a:latin typeface="Arial"/>
                <a:cs typeface="Arial"/>
              </a:rPr>
              <a:t> </a:t>
            </a:r>
            <a:r>
              <a:rPr lang="he-IL" dirty="0" err="1">
                <a:latin typeface="Arial"/>
                <a:cs typeface="Arial"/>
              </a:rPr>
              <a:t>predict</a:t>
            </a:r>
            <a:r>
              <a:rPr lang="he-IL" dirty="0">
                <a:latin typeface="Arial"/>
                <a:cs typeface="Arial"/>
              </a:rPr>
              <a:t> a </a:t>
            </a:r>
            <a:r>
              <a:rPr lang="he-IL" dirty="0" err="1">
                <a:latin typeface="Arial"/>
                <a:cs typeface="Arial"/>
              </a:rPr>
              <a:t>probability</a:t>
            </a:r>
            <a:r>
              <a:rPr lang="he-IL" dirty="0">
                <a:latin typeface="Arial"/>
                <a:cs typeface="Arial"/>
              </a:rPr>
              <a:t> </a:t>
            </a:r>
            <a:r>
              <a:rPr lang="he-IL" dirty="0" err="1">
                <a:latin typeface="Arial"/>
                <a:cs typeface="Arial"/>
              </a:rPr>
              <a:t>for</a:t>
            </a:r>
            <a:r>
              <a:rPr lang="he-IL" dirty="0">
                <a:latin typeface="Arial"/>
                <a:cs typeface="Arial"/>
              </a:rPr>
              <a:t> </a:t>
            </a:r>
            <a:r>
              <a:rPr lang="he-IL" dirty="0" err="1">
                <a:latin typeface="Arial"/>
                <a:cs typeface="Arial"/>
              </a:rPr>
              <a:t>the</a:t>
            </a:r>
            <a:r>
              <a:rPr lang="he-IL" dirty="0">
                <a:latin typeface="Arial"/>
                <a:cs typeface="Arial"/>
              </a:rPr>
              <a:t> TARGET </a:t>
            </a:r>
            <a:r>
              <a:rPr lang="he-IL" dirty="0" err="1">
                <a:latin typeface="Arial"/>
                <a:cs typeface="Arial"/>
              </a:rPr>
              <a:t>variable</a:t>
            </a:r>
            <a:r>
              <a:rPr lang="he-IL" dirty="0">
                <a:latin typeface="Arial"/>
                <a:cs typeface="Arial"/>
              </a:rPr>
              <a:t>.</a:t>
            </a:r>
          </a:p>
          <a:p>
            <a:pPr lvl="1"/>
            <a:r>
              <a:rPr lang="he-IL" dirty="0" err="1">
                <a:latin typeface="Arial"/>
                <a:cs typeface="Arial"/>
              </a:rPr>
              <a:t>Submissions</a:t>
            </a:r>
            <a:r>
              <a:rPr lang="he-IL" dirty="0">
                <a:latin typeface="Arial"/>
                <a:cs typeface="Arial"/>
              </a:rPr>
              <a:t> </a:t>
            </a:r>
            <a:r>
              <a:rPr lang="he-IL" dirty="0" err="1">
                <a:latin typeface="Arial"/>
                <a:cs typeface="Arial"/>
              </a:rPr>
              <a:t>are</a:t>
            </a:r>
            <a:r>
              <a:rPr lang="he-IL" dirty="0">
                <a:latin typeface="Arial"/>
                <a:cs typeface="Arial"/>
              </a:rPr>
              <a:t> </a:t>
            </a:r>
            <a:r>
              <a:rPr lang="he-IL" dirty="0" err="1">
                <a:latin typeface="Arial"/>
                <a:cs typeface="Arial"/>
              </a:rPr>
              <a:t>evaluated</a:t>
            </a:r>
            <a:r>
              <a:rPr lang="he-IL" dirty="0">
                <a:latin typeface="Arial"/>
                <a:cs typeface="Arial"/>
              </a:rPr>
              <a:t> </a:t>
            </a:r>
            <a:r>
              <a:rPr lang="he-IL" dirty="0" err="1">
                <a:latin typeface="Arial"/>
                <a:cs typeface="Arial"/>
              </a:rPr>
              <a:t>on</a:t>
            </a:r>
            <a:r>
              <a:rPr lang="he-IL" dirty="0">
                <a:latin typeface="Arial"/>
                <a:cs typeface="Arial"/>
              </a:rPr>
              <a:t> </a:t>
            </a:r>
            <a:r>
              <a:rPr lang="he-IL" dirty="0">
                <a:latin typeface="Arial"/>
                <a:cs typeface="Arial"/>
                <a:hlinkClick r:id="rId2"/>
              </a:rPr>
              <a:t>area under the ROC curve</a:t>
            </a:r>
            <a:r>
              <a:rPr lang="he-IL" dirty="0">
                <a:latin typeface="Arial"/>
                <a:cs typeface="Arial"/>
              </a:rPr>
              <a:t> </a:t>
            </a:r>
            <a:r>
              <a:rPr lang="he-IL" dirty="0" err="1">
                <a:latin typeface="Arial"/>
                <a:cs typeface="Arial"/>
              </a:rPr>
              <a:t>between</a:t>
            </a:r>
            <a:r>
              <a:rPr lang="he-IL" dirty="0">
                <a:latin typeface="Arial"/>
                <a:cs typeface="Arial"/>
              </a:rPr>
              <a:t> </a:t>
            </a:r>
            <a:r>
              <a:rPr lang="he-IL" dirty="0" err="1">
                <a:latin typeface="Arial"/>
                <a:cs typeface="Arial"/>
              </a:rPr>
              <a:t>the</a:t>
            </a:r>
            <a:r>
              <a:rPr lang="he-IL" dirty="0">
                <a:latin typeface="Arial"/>
                <a:cs typeface="Arial"/>
              </a:rPr>
              <a:t> </a:t>
            </a:r>
            <a:r>
              <a:rPr lang="he-IL" dirty="0" err="1">
                <a:latin typeface="Arial"/>
                <a:cs typeface="Arial"/>
              </a:rPr>
              <a:t>predicted</a:t>
            </a:r>
            <a:r>
              <a:rPr lang="he-IL" dirty="0">
                <a:latin typeface="Arial"/>
                <a:cs typeface="Arial"/>
              </a:rPr>
              <a:t> </a:t>
            </a:r>
            <a:r>
              <a:rPr lang="he-IL" dirty="0" err="1">
                <a:latin typeface="Arial"/>
                <a:cs typeface="Arial"/>
              </a:rPr>
              <a:t>probability</a:t>
            </a:r>
            <a:r>
              <a:rPr lang="he-IL" dirty="0">
                <a:latin typeface="Arial"/>
                <a:cs typeface="Arial"/>
              </a:rPr>
              <a:t> </a:t>
            </a:r>
            <a:r>
              <a:rPr lang="he-IL" dirty="0" err="1">
                <a:latin typeface="Arial"/>
                <a:cs typeface="Arial"/>
              </a:rPr>
              <a:t>and</a:t>
            </a:r>
            <a:r>
              <a:rPr lang="he-IL" dirty="0">
                <a:latin typeface="Arial"/>
                <a:cs typeface="Arial"/>
              </a:rPr>
              <a:t> </a:t>
            </a:r>
            <a:r>
              <a:rPr lang="he-IL" dirty="0" err="1">
                <a:latin typeface="Arial"/>
                <a:cs typeface="Arial"/>
              </a:rPr>
              <a:t>the</a:t>
            </a:r>
            <a:r>
              <a:rPr lang="he-IL" dirty="0">
                <a:latin typeface="Arial"/>
                <a:cs typeface="Arial"/>
              </a:rPr>
              <a:t> </a:t>
            </a:r>
            <a:r>
              <a:rPr lang="he-IL" dirty="0" err="1">
                <a:latin typeface="Arial"/>
                <a:cs typeface="Arial"/>
              </a:rPr>
              <a:t>observed</a:t>
            </a:r>
            <a:r>
              <a:rPr lang="he-IL" dirty="0">
                <a:latin typeface="Arial"/>
                <a:cs typeface="Arial"/>
              </a:rPr>
              <a:t> </a:t>
            </a:r>
            <a:r>
              <a:rPr lang="he-IL" dirty="0" err="1">
                <a:latin typeface="Arial"/>
                <a:cs typeface="Arial"/>
              </a:rPr>
              <a:t>target</a:t>
            </a:r>
            <a:r>
              <a:rPr lang="he-IL" dirty="0">
                <a:latin typeface="Arial"/>
                <a:cs typeface="Arial"/>
              </a:rPr>
              <a:t>.</a:t>
            </a:r>
          </a:p>
          <a:p>
            <a:pPr lvl="1"/>
            <a:endParaRPr lang="he-IL" dirty="0">
              <a:latin typeface="Arial"/>
              <a:cs typeface="Arial"/>
            </a:endParaRPr>
          </a:p>
        </p:txBody>
      </p:sp>
    </p:spTree>
    <p:extLst>
      <p:ext uri="{BB962C8B-B14F-4D97-AF65-F5344CB8AC3E}">
        <p14:creationId xmlns:p14="http://schemas.microsoft.com/office/powerpoint/2010/main" val="3437310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5320AD0-66F9-494D-BA22-F77EF4D83706}"/>
              </a:ext>
            </a:extLst>
          </p:cNvPr>
          <p:cNvSpPr>
            <a:spLocks noGrp="1"/>
          </p:cNvSpPr>
          <p:nvPr>
            <p:ph type="title"/>
          </p:nvPr>
        </p:nvSpPr>
        <p:spPr/>
        <p:txBody>
          <a:bodyPr/>
          <a:lstStyle/>
          <a:p>
            <a:r>
              <a:rPr lang="he-IL" dirty="0">
                <a:latin typeface="Times New Roman"/>
                <a:cs typeface="Times New Roman"/>
              </a:rPr>
              <a:t>הגדרת הבעיה </a:t>
            </a:r>
            <a:endParaRPr lang="he-IL" dirty="0"/>
          </a:p>
        </p:txBody>
      </p:sp>
      <p:pic>
        <p:nvPicPr>
          <p:cNvPr id="4" name="תמונה 4">
            <a:extLst>
              <a:ext uri="{FF2B5EF4-FFF2-40B4-BE49-F238E27FC236}">
                <a16:creationId xmlns:a16="http://schemas.microsoft.com/office/drawing/2014/main" id="{34B8F8BD-8425-48EE-B421-F7F69A367F63}"/>
              </a:ext>
            </a:extLst>
          </p:cNvPr>
          <p:cNvPicPr>
            <a:picLocks noGrp="1" noChangeAspect="1"/>
          </p:cNvPicPr>
          <p:nvPr>
            <p:ph idx="1"/>
          </p:nvPr>
        </p:nvPicPr>
        <p:blipFill>
          <a:blip r:embed="rId2"/>
          <a:stretch>
            <a:fillRect/>
          </a:stretch>
        </p:blipFill>
        <p:spPr>
          <a:xfrm>
            <a:off x="343871" y="1887153"/>
            <a:ext cx="5795728" cy="4351338"/>
          </a:xfrm>
          <a:prstGeom prst="rect">
            <a:avLst/>
          </a:prstGeom>
        </p:spPr>
      </p:pic>
      <p:sp>
        <p:nvSpPr>
          <p:cNvPr id="8" name="מציין מיקום תוכן 2">
            <a:extLst>
              <a:ext uri="{FF2B5EF4-FFF2-40B4-BE49-F238E27FC236}">
                <a16:creationId xmlns:a16="http://schemas.microsoft.com/office/drawing/2014/main" id="{0207CAFE-CFCC-41DC-BEBC-A5AB866BF206}"/>
              </a:ext>
            </a:extLst>
          </p:cNvPr>
          <p:cNvSpPr txBox="1">
            <a:spLocks/>
          </p:cNvSpPr>
          <p:nvPr/>
        </p:nvSpPr>
        <p:spPr>
          <a:xfrm>
            <a:off x="6472961" y="1825625"/>
            <a:ext cx="5490439" cy="4351338"/>
          </a:xfrm>
          <a:prstGeom prst="rect">
            <a:avLst/>
          </a:prstGeom>
        </p:spPr>
        <p:txBody>
          <a:bodyPr vert="horz" lIns="91440" tIns="45720" rIns="91440" bIns="45720" rtlCol="1" anchor="t">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AutoNum type="arabicPeriod"/>
            </a:pPr>
            <a:r>
              <a:rPr lang="he-IL" dirty="0">
                <a:cs typeface="Arial"/>
              </a:rPr>
              <a:t>ניסוח פשוט - יש לסווג / לתת הסתברות האם משק בית יוכל לעמוד בתשלומי אשראי</a:t>
            </a:r>
            <a:endParaRPr lang="he-IL" dirty="0"/>
          </a:p>
          <a:p>
            <a:pPr marL="514350" indent="-514350">
              <a:buAutoNum type="arabicPeriod"/>
            </a:pPr>
            <a:r>
              <a:rPr lang="he-IL" dirty="0">
                <a:cs typeface="Arial"/>
              </a:rPr>
              <a:t>ניסוח רשמי </a:t>
            </a:r>
          </a:p>
          <a:p>
            <a:pPr lvl="1"/>
            <a:r>
              <a:rPr lang="he-IL" dirty="0">
                <a:cs typeface="Arial"/>
              </a:rPr>
              <a:t>בהינתן קבוצה של משקי בית ויכולת ההחזר שלהם יש לסווג / לתת הסתברות עבור יכולת ההחזר של משק בית חדש</a:t>
            </a:r>
          </a:p>
          <a:p>
            <a:endParaRPr lang="he-IL" dirty="0">
              <a:cs typeface="Arial"/>
            </a:endParaRPr>
          </a:p>
          <a:p>
            <a:endParaRPr lang="he-IL" dirty="0">
              <a:cs typeface="Arial"/>
            </a:endParaRPr>
          </a:p>
        </p:txBody>
      </p:sp>
    </p:spTree>
    <p:extLst>
      <p:ext uri="{BB962C8B-B14F-4D97-AF65-F5344CB8AC3E}">
        <p14:creationId xmlns:p14="http://schemas.microsoft.com/office/powerpoint/2010/main" val="2703408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1A95177-F313-4FF3-8935-F465F6FCD6E9}"/>
              </a:ext>
            </a:extLst>
          </p:cNvPr>
          <p:cNvSpPr>
            <a:spLocks noGrp="1"/>
          </p:cNvSpPr>
          <p:nvPr>
            <p:ph type="title"/>
          </p:nvPr>
        </p:nvSpPr>
        <p:spPr/>
        <p:txBody>
          <a:bodyPr/>
          <a:lstStyle/>
          <a:p>
            <a:r>
              <a:rPr lang="he-IL" dirty="0">
                <a:latin typeface="Times New Roman"/>
                <a:cs typeface="Times New Roman"/>
              </a:rPr>
              <a:t>הגדרת הבעיה </a:t>
            </a:r>
          </a:p>
        </p:txBody>
      </p:sp>
      <p:pic>
        <p:nvPicPr>
          <p:cNvPr id="4" name="תמונה 4" descr="תמונה שמכילה עצור, שלט, שמים, טקסט&#10;&#10;תיאור שנוצר ברמת מהימנות גבוהה מאוד">
            <a:extLst>
              <a:ext uri="{FF2B5EF4-FFF2-40B4-BE49-F238E27FC236}">
                <a16:creationId xmlns:a16="http://schemas.microsoft.com/office/drawing/2014/main" id="{2228E466-3BC8-427C-9C21-CDEF3302C795}"/>
              </a:ext>
            </a:extLst>
          </p:cNvPr>
          <p:cNvPicPr>
            <a:picLocks noGrp="1" noChangeAspect="1"/>
          </p:cNvPicPr>
          <p:nvPr>
            <p:ph idx="1"/>
          </p:nvPr>
        </p:nvPicPr>
        <p:blipFill>
          <a:blip r:embed="rId2"/>
          <a:stretch>
            <a:fillRect/>
          </a:stretch>
        </p:blipFill>
        <p:spPr>
          <a:xfrm>
            <a:off x="436819" y="2036393"/>
            <a:ext cx="4114859" cy="2789168"/>
          </a:xfrm>
          <a:prstGeom prst="rect">
            <a:avLst/>
          </a:prstGeom>
        </p:spPr>
      </p:pic>
      <p:sp>
        <p:nvSpPr>
          <p:cNvPr id="7" name="מציין מיקום תוכן 2">
            <a:extLst>
              <a:ext uri="{FF2B5EF4-FFF2-40B4-BE49-F238E27FC236}">
                <a16:creationId xmlns:a16="http://schemas.microsoft.com/office/drawing/2014/main" id="{528D0642-1035-4D56-884C-F0348AFB4A2E}"/>
              </a:ext>
            </a:extLst>
          </p:cNvPr>
          <p:cNvSpPr txBox="1">
            <a:spLocks/>
          </p:cNvSpPr>
          <p:nvPr/>
        </p:nvSpPr>
        <p:spPr>
          <a:xfrm>
            <a:off x="4556129" y="1517986"/>
            <a:ext cx="7265283" cy="5084940"/>
          </a:xfrm>
          <a:prstGeom prst="rect">
            <a:avLst/>
          </a:prstGeom>
        </p:spPr>
        <p:txBody>
          <a:bodyPr vert="horz" lIns="91440" tIns="45720" rIns="91440" bIns="45720" rtlCol="1" anchor="t">
            <a:normAutofit fontScale="62500" lnSpcReduction="20000"/>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60000"/>
              </a:lnSpc>
              <a:buNone/>
            </a:pPr>
            <a:r>
              <a:rPr lang="he-IL" dirty="0">
                <a:cs typeface="Arial"/>
              </a:rPr>
              <a:t>3. הנחות לפתירת הבעיה</a:t>
            </a:r>
            <a:endParaRPr lang="he-IL" dirty="0">
              <a:cs typeface="Arial" panose="020B0604020202020204" pitchFamily="34" charset="0"/>
            </a:endParaRPr>
          </a:p>
          <a:p>
            <a:pPr marL="457200" indent="-457200">
              <a:lnSpc>
                <a:spcPct val="160000"/>
              </a:lnSpc>
            </a:pPr>
            <a:r>
              <a:rPr lang="he-IL" dirty="0">
                <a:latin typeface="Arial"/>
                <a:cs typeface="Arial"/>
              </a:rPr>
              <a:t>מהי ההגדרה למשק בית שלא עמד בהחזרי אשראי? - מומלץ לבצע מחקר בנושא</a:t>
            </a:r>
            <a:endParaRPr lang="he-IL" dirty="0">
              <a:cs typeface="Arial" panose="020B0604020202020204" pitchFamily="34" charset="0"/>
            </a:endParaRPr>
          </a:p>
          <a:p>
            <a:pPr lvl="1">
              <a:lnSpc>
                <a:spcPct val="160000"/>
              </a:lnSpc>
            </a:pPr>
            <a:r>
              <a:rPr lang="he-IL" dirty="0">
                <a:cs typeface="Arial"/>
              </a:rPr>
              <a:t>מידע רלוונטי לפתרון הבעיה</a:t>
            </a:r>
          </a:p>
          <a:p>
            <a:pPr lvl="2">
              <a:lnSpc>
                <a:spcPct val="160000"/>
              </a:lnSpc>
            </a:pPr>
            <a:r>
              <a:rPr lang="he-IL" dirty="0">
                <a:latin typeface="Arial"/>
                <a:cs typeface="Arial"/>
              </a:rPr>
              <a:t>AMT_INCOME_TOTAL - </a:t>
            </a:r>
            <a:r>
              <a:rPr lang="he-IL" dirty="0" err="1">
                <a:latin typeface="Arial"/>
                <a:cs typeface="Arial"/>
              </a:rPr>
              <a:t>Income</a:t>
            </a:r>
            <a:r>
              <a:rPr lang="he-IL" dirty="0">
                <a:latin typeface="Arial"/>
                <a:cs typeface="Arial"/>
              </a:rPr>
              <a:t> </a:t>
            </a:r>
            <a:r>
              <a:rPr lang="he-IL" dirty="0" err="1">
                <a:latin typeface="Arial"/>
                <a:cs typeface="Arial"/>
              </a:rPr>
              <a:t>of</a:t>
            </a:r>
            <a:r>
              <a:rPr lang="he-IL" dirty="0">
                <a:latin typeface="Arial"/>
                <a:cs typeface="Arial"/>
              </a:rPr>
              <a:t> </a:t>
            </a:r>
            <a:r>
              <a:rPr lang="he-IL" dirty="0" err="1">
                <a:latin typeface="Arial"/>
                <a:cs typeface="Arial"/>
              </a:rPr>
              <a:t>the</a:t>
            </a:r>
            <a:r>
              <a:rPr lang="he-IL" dirty="0">
                <a:latin typeface="Arial"/>
                <a:cs typeface="Arial"/>
              </a:rPr>
              <a:t> </a:t>
            </a:r>
            <a:r>
              <a:rPr lang="he-IL" dirty="0" err="1">
                <a:latin typeface="Arial"/>
                <a:cs typeface="Arial"/>
              </a:rPr>
              <a:t>client</a:t>
            </a:r>
            <a:endParaRPr lang="he-IL" dirty="0" err="1">
              <a:cs typeface="Arial"/>
            </a:endParaRPr>
          </a:p>
          <a:p>
            <a:pPr lvl="1">
              <a:lnSpc>
                <a:spcPct val="160000"/>
              </a:lnSpc>
            </a:pPr>
            <a:r>
              <a:rPr lang="he-IL" dirty="0">
                <a:cs typeface="Arial"/>
              </a:rPr>
              <a:t>מידע שלא רלוונטי למודל</a:t>
            </a:r>
            <a:endParaRPr lang="he-IL" dirty="0"/>
          </a:p>
          <a:p>
            <a:pPr lvl="2">
              <a:lnSpc>
                <a:spcPct val="160000"/>
              </a:lnSpc>
            </a:pPr>
            <a:r>
              <a:rPr lang="he-IL" dirty="0">
                <a:latin typeface="Arial"/>
                <a:cs typeface="Arial"/>
              </a:rPr>
              <a:t>WEEKDAY_APPR_PROCESS_START - </a:t>
            </a:r>
            <a:r>
              <a:rPr lang="he-IL" dirty="0" err="1">
                <a:latin typeface="Arial"/>
                <a:cs typeface="Arial"/>
              </a:rPr>
              <a:t>On</a:t>
            </a:r>
            <a:r>
              <a:rPr lang="he-IL" dirty="0">
                <a:latin typeface="Arial"/>
                <a:cs typeface="Arial"/>
              </a:rPr>
              <a:t> </a:t>
            </a:r>
            <a:r>
              <a:rPr lang="he-IL" dirty="0" err="1">
                <a:latin typeface="Arial"/>
                <a:cs typeface="Arial"/>
              </a:rPr>
              <a:t>which</a:t>
            </a:r>
            <a:r>
              <a:rPr lang="he-IL" dirty="0">
                <a:latin typeface="Arial"/>
                <a:cs typeface="Arial"/>
              </a:rPr>
              <a:t> </a:t>
            </a:r>
            <a:r>
              <a:rPr lang="he-IL" dirty="0" err="1">
                <a:latin typeface="Arial"/>
                <a:cs typeface="Arial"/>
              </a:rPr>
              <a:t>day</a:t>
            </a:r>
            <a:r>
              <a:rPr lang="he-IL" dirty="0">
                <a:latin typeface="Arial"/>
                <a:cs typeface="Arial"/>
              </a:rPr>
              <a:t> </a:t>
            </a:r>
            <a:r>
              <a:rPr lang="he-IL" dirty="0" err="1">
                <a:latin typeface="Arial"/>
                <a:cs typeface="Arial"/>
              </a:rPr>
              <a:t>of</a:t>
            </a:r>
            <a:r>
              <a:rPr lang="he-IL" dirty="0">
                <a:latin typeface="Arial"/>
                <a:cs typeface="Arial"/>
              </a:rPr>
              <a:t> </a:t>
            </a:r>
            <a:r>
              <a:rPr lang="he-IL" dirty="0" err="1">
                <a:latin typeface="Arial"/>
                <a:cs typeface="Arial"/>
              </a:rPr>
              <a:t>the</a:t>
            </a:r>
            <a:r>
              <a:rPr lang="he-IL" dirty="0">
                <a:latin typeface="Arial"/>
                <a:cs typeface="Arial"/>
              </a:rPr>
              <a:t> </a:t>
            </a:r>
            <a:r>
              <a:rPr lang="he-IL" dirty="0" err="1">
                <a:latin typeface="Arial"/>
                <a:cs typeface="Arial"/>
              </a:rPr>
              <a:t>week</a:t>
            </a:r>
            <a:r>
              <a:rPr lang="he-IL" dirty="0">
                <a:latin typeface="Arial"/>
                <a:cs typeface="Arial"/>
              </a:rPr>
              <a:t> </a:t>
            </a:r>
            <a:r>
              <a:rPr lang="he-IL" dirty="0" err="1">
                <a:latin typeface="Arial"/>
                <a:cs typeface="Arial"/>
              </a:rPr>
              <a:t>did</a:t>
            </a:r>
            <a:r>
              <a:rPr lang="he-IL" dirty="0">
                <a:latin typeface="Arial"/>
                <a:cs typeface="Arial"/>
              </a:rPr>
              <a:t> </a:t>
            </a:r>
            <a:r>
              <a:rPr lang="he-IL" dirty="0" err="1">
                <a:latin typeface="Arial"/>
                <a:cs typeface="Arial"/>
              </a:rPr>
              <a:t>the</a:t>
            </a:r>
            <a:r>
              <a:rPr lang="he-IL" dirty="0">
                <a:latin typeface="Arial"/>
                <a:cs typeface="Arial"/>
              </a:rPr>
              <a:t> </a:t>
            </a:r>
            <a:r>
              <a:rPr lang="he-IL" dirty="0" err="1">
                <a:latin typeface="Arial"/>
                <a:cs typeface="Arial"/>
              </a:rPr>
              <a:t>client</a:t>
            </a:r>
            <a:r>
              <a:rPr lang="he-IL" dirty="0">
                <a:latin typeface="Arial"/>
                <a:cs typeface="Arial"/>
              </a:rPr>
              <a:t> </a:t>
            </a:r>
            <a:r>
              <a:rPr lang="he-IL" dirty="0" err="1">
                <a:latin typeface="Arial"/>
                <a:cs typeface="Arial"/>
              </a:rPr>
              <a:t>apply</a:t>
            </a:r>
            <a:r>
              <a:rPr lang="he-IL" dirty="0">
                <a:latin typeface="Arial"/>
                <a:cs typeface="Arial"/>
              </a:rPr>
              <a:t> </a:t>
            </a:r>
            <a:r>
              <a:rPr lang="he-IL" dirty="0" err="1">
                <a:latin typeface="Arial"/>
                <a:cs typeface="Arial"/>
              </a:rPr>
              <a:t>for</a:t>
            </a:r>
            <a:r>
              <a:rPr lang="he-IL" dirty="0">
                <a:latin typeface="Arial"/>
                <a:cs typeface="Arial"/>
              </a:rPr>
              <a:t> </a:t>
            </a:r>
            <a:r>
              <a:rPr lang="he-IL" dirty="0" err="1">
                <a:latin typeface="Arial"/>
                <a:cs typeface="Arial"/>
              </a:rPr>
              <a:t>the</a:t>
            </a:r>
            <a:r>
              <a:rPr lang="he-IL" dirty="0">
                <a:latin typeface="Arial"/>
                <a:cs typeface="Arial"/>
              </a:rPr>
              <a:t> </a:t>
            </a:r>
            <a:r>
              <a:rPr lang="he-IL" dirty="0" err="1">
                <a:latin typeface="Arial"/>
                <a:cs typeface="Arial"/>
              </a:rPr>
              <a:t>loan</a:t>
            </a:r>
            <a:endParaRPr lang="he-IL" dirty="0" err="1">
              <a:cs typeface="Arial"/>
            </a:endParaRPr>
          </a:p>
          <a:p>
            <a:pPr lvl="1">
              <a:lnSpc>
                <a:spcPct val="160000"/>
              </a:lnSpc>
            </a:pPr>
            <a:r>
              <a:rPr lang="he-IL" dirty="0">
                <a:cs typeface="Arial"/>
              </a:rPr>
              <a:t>אמינות הנתונים</a:t>
            </a:r>
          </a:p>
          <a:p>
            <a:pPr lvl="2">
              <a:lnSpc>
                <a:spcPct val="160000"/>
              </a:lnSpc>
            </a:pPr>
            <a:r>
              <a:rPr lang="he-IL" dirty="0">
                <a:latin typeface="Arial"/>
                <a:cs typeface="Arial"/>
              </a:rPr>
              <a:t>REGION_RATING_CLIENT - </a:t>
            </a:r>
            <a:r>
              <a:rPr lang="he-IL" dirty="0" err="1">
                <a:latin typeface="Arial"/>
                <a:cs typeface="Arial"/>
              </a:rPr>
              <a:t>Our</a:t>
            </a:r>
            <a:r>
              <a:rPr lang="he-IL" dirty="0">
                <a:latin typeface="Arial"/>
                <a:cs typeface="Arial"/>
              </a:rPr>
              <a:t> </a:t>
            </a:r>
            <a:r>
              <a:rPr lang="he-IL" dirty="0" err="1">
                <a:latin typeface="Arial"/>
                <a:cs typeface="Arial"/>
              </a:rPr>
              <a:t>rating</a:t>
            </a:r>
            <a:r>
              <a:rPr lang="he-IL" dirty="0">
                <a:latin typeface="Arial"/>
                <a:cs typeface="Arial"/>
              </a:rPr>
              <a:t> </a:t>
            </a:r>
            <a:r>
              <a:rPr lang="he-IL" dirty="0" err="1">
                <a:latin typeface="Arial"/>
                <a:cs typeface="Arial"/>
              </a:rPr>
              <a:t>of</a:t>
            </a:r>
            <a:r>
              <a:rPr lang="he-IL" dirty="0">
                <a:latin typeface="Arial"/>
                <a:cs typeface="Arial"/>
              </a:rPr>
              <a:t> </a:t>
            </a:r>
            <a:r>
              <a:rPr lang="he-IL" dirty="0" err="1">
                <a:latin typeface="Arial"/>
                <a:cs typeface="Arial"/>
              </a:rPr>
              <a:t>the</a:t>
            </a:r>
            <a:r>
              <a:rPr lang="he-IL" dirty="0">
                <a:latin typeface="Arial"/>
                <a:cs typeface="Arial"/>
              </a:rPr>
              <a:t> </a:t>
            </a:r>
            <a:r>
              <a:rPr lang="he-IL" dirty="0" err="1">
                <a:latin typeface="Arial"/>
                <a:cs typeface="Arial"/>
              </a:rPr>
              <a:t>region</a:t>
            </a:r>
            <a:r>
              <a:rPr lang="he-IL" dirty="0">
                <a:latin typeface="Arial"/>
                <a:cs typeface="Arial"/>
              </a:rPr>
              <a:t> </a:t>
            </a:r>
            <a:r>
              <a:rPr lang="he-IL" dirty="0" err="1">
                <a:latin typeface="Arial"/>
                <a:cs typeface="Arial"/>
              </a:rPr>
              <a:t>where</a:t>
            </a:r>
            <a:r>
              <a:rPr lang="he-IL" dirty="0">
                <a:latin typeface="Arial"/>
                <a:cs typeface="Arial"/>
              </a:rPr>
              <a:t> </a:t>
            </a:r>
            <a:r>
              <a:rPr lang="he-IL" dirty="0" err="1">
                <a:latin typeface="Arial"/>
                <a:cs typeface="Arial"/>
              </a:rPr>
              <a:t>client</a:t>
            </a:r>
            <a:r>
              <a:rPr lang="he-IL" dirty="0">
                <a:latin typeface="Arial"/>
                <a:cs typeface="Arial"/>
              </a:rPr>
              <a:t> </a:t>
            </a:r>
            <a:r>
              <a:rPr lang="he-IL" dirty="0" err="1">
                <a:latin typeface="Arial"/>
                <a:cs typeface="Arial"/>
              </a:rPr>
              <a:t>lives</a:t>
            </a:r>
            <a:r>
              <a:rPr lang="he-IL" dirty="0">
                <a:latin typeface="Arial"/>
                <a:cs typeface="Arial"/>
              </a:rPr>
              <a:t> (1,2,3)</a:t>
            </a:r>
            <a:endParaRPr lang="he-IL" dirty="0">
              <a:cs typeface="Arial"/>
            </a:endParaRPr>
          </a:p>
          <a:p>
            <a:pPr lvl="1" indent="-285750">
              <a:lnSpc>
                <a:spcPct val="160000"/>
              </a:lnSpc>
            </a:pPr>
            <a:r>
              <a:rPr lang="he-IL" dirty="0">
                <a:latin typeface="Arial"/>
                <a:cs typeface="Arial"/>
              </a:rPr>
              <a:t>עדכניות הנתונים</a:t>
            </a:r>
          </a:p>
          <a:p>
            <a:pPr lvl="1" indent="-285750">
              <a:lnSpc>
                <a:spcPct val="160000"/>
              </a:lnSpc>
            </a:pPr>
            <a:r>
              <a:rPr lang="he-IL" dirty="0">
                <a:latin typeface="Arial"/>
                <a:cs typeface="Arial"/>
              </a:rPr>
              <a:t>כמות הדוגמאות החיוביות והשליליות שצריכות </a:t>
            </a:r>
            <a:r>
              <a:rPr lang="he-IL" dirty="0" err="1">
                <a:latin typeface="Arial"/>
                <a:cs typeface="Arial"/>
              </a:rPr>
              <a:t>להכנס</a:t>
            </a:r>
            <a:r>
              <a:rPr lang="he-IL" dirty="0">
                <a:latin typeface="Arial"/>
                <a:cs typeface="Arial"/>
              </a:rPr>
              <a:t> למודל</a:t>
            </a:r>
            <a:endParaRPr lang="he-IL" dirty="0">
              <a:latin typeface="Calibri" panose="020F0502020204030204"/>
              <a:cs typeface="Arial" panose="020B0604020202020204" pitchFamily="34" charset="0"/>
            </a:endParaRPr>
          </a:p>
          <a:p>
            <a:pPr lvl="1" indent="-285750">
              <a:lnSpc>
                <a:spcPct val="160000"/>
              </a:lnSpc>
            </a:pPr>
            <a:r>
              <a:rPr lang="he-IL" dirty="0">
                <a:latin typeface="Calibri"/>
                <a:cs typeface="Arial"/>
              </a:rPr>
              <a:t>מציאת</a:t>
            </a:r>
            <a:r>
              <a:rPr lang="he-IL" dirty="0">
                <a:cs typeface="Arial"/>
              </a:rPr>
              <a:t> בעיות דומות</a:t>
            </a:r>
            <a:endParaRPr lang="he-IL" dirty="0">
              <a:cs typeface="Arial" panose="020B0604020202020204" pitchFamily="34" charset="0"/>
            </a:endParaRPr>
          </a:p>
          <a:p>
            <a:pPr lvl="1">
              <a:lnSpc>
                <a:spcPct val="160000"/>
              </a:lnSpc>
            </a:pPr>
            <a:endParaRPr lang="he-IL" dirty="0">
              <a:cs typeface="Arial"/>
            </a:endParaRPr>
          </a:p>
          <a:p>
            <a:pPr>
              <a:lnSpc>
                <a:spcPct val="160000"/>
              </a:lnSpc>
            </a:pPr>
            <a:endParaRPr lang="he-IL" dirty="0">
              <a:cs typeface="Arial"/>
            </a:endParaRPr>
          </a:p>
          <a:p>
            <a:pPr>
              <a:lnSpc>
                <a:spcPct val="160000"/>
              </a:lnSpc>
            </a:pPr>
            <a:endParaRPr lang="he-IL" dirty="0">
              <a:cs typeface="Arial"/>
            </a:endParaRPr>
          </a:p>
        </p:txBody>
      </p:sp>
    </p:spTree>
    <p:extLst>
      <p:ext uri="{BB962C8B-B14F-4D97-AF65-F5344CB8AC3E}">
        <p14:creationId xmlns:p14="http://schemas.microsoft.com/office/powerpoint/2010/main" val="1649479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CE8E2C9-BF5B-4047-998A-7AE9FACAFA38}"/>
              </a:ext>
            </a:extLst>
          </p:cNvPr>
          <p:cNvSpPr>
            <a:spLocks noGrp="1"/>
          </p:cNvSpPr>
          <p:nvPr>
            <p:ph type="title"/>
          </p:nvPr>
        </p:nvSpPr>
        <p:spPr/>
        <p:txBody>
          <a:bodyPr/>
          <a:lstStyle/>
          <a:p>
            <a:r>
              <a:rPr lang="he-IL" dirty="0">
                <a:latin typeface="Times New Roman"/>
                <a:cs typeface="Times New Roman"/>
              </a:rPr>
              <a:t>הגדרת הבעיה </a:t>
            </a:r>
          </a:p>
        </p:txBody>
      </p:sp>
      <p:sp>
        <p:nvSpPr>
          <p:cNvPr id="3" name="מציין מיקום תוכן 2">
            <a:extLst>
              <a:ext uri="{FF2B5EF4-FFF2-40B4-BE49-F238E27FC236}">
                <a16:creationId xmlns:a16="http://schemas.microsoft.com/office/drawing/2014/main" id="{BA51F18B-9B1C-46B3-A52C-DA65031A865A}"/>
              </a:ext>
            </a:extLst>
          </p:cNvPr>
          <p:cNvSpPr>
            <a:spLocks noGrp="1"/>
          </p:cNvSpPr>
          <p:nvPr>
            <p:ph idx="1"/>
          </p:nvPr>
        </p:nvSpPr>
        <p:spPr>
          <a:xfrm>
            <a:off x="5831429" y="1825625"/>
            <a:ext cx="5522371" cy="4351338"/>
          </a:xfrm>
        </p:spPr>
        <p:txBody>
          <a:bodyPr vert="horz" lIns="91440" tIns="45720" rIns="91440" bIns="45720" rtlCol="1" anchor="t">
            <a:normAutofit/>
          </a:bodyPr>
          <a:lstStyle/>
          <a:p>
            <a:pPr marL="0" indent="0">
              <a:buNone/>
            </a:pPr>
            <a:r>
              <a:rPr lang="he-IL" dirty="0">
                <a:cs typeface="Arial"/>
              </a:rPr>
              <a:t>5. איך עלי לפתור את הבעיה? - איך הייתי פותר את הבעיה ידנית</a:t>
            </a:r>
            <a:endParaRPr lang="he-IL" dirty="0">
              <a:cs typeface="Arial" panose="020B0604020202020204" pitchFamily="34" charset="0"/>
            </a:endParaRPr>
          </a:p>
          <a:p>
            <a:pPr lvl="1"/>
            <a:r>
              <a:rPr lang="he-IL" dirty="0">
                <a:cs typeface="Arial"/>
              </a:rPr>
              <a:t>איזה מידע יש לאסוף</a:t>
            </a:r>
          </a:p>
          <a:p>
            <a:pPr lvl="2"/>
            <a:r>
              <a:rPr lang="he-IL" dirty="0">
                <a:latin typeface="Arial"/>
                <a:cs typeface="Arial"/>
              </a:rPr>
              <a:t>דוגמאות - מהי ההגדרה למשק בית שלא עמד בהחזרי אשראי? , גורמים לשוני בין דוגמאות - לדוג' אירועים מיוחדים / משבר כלכלי</a:t>
            </a:r>
            <a:endParaRPr lang="he-IL" dirty="0">
              <a:cs typeface="Arial"/>
            </a:endParaRPr>
          </a:p>
          <a:p>
            <a:pPr lvl="2"/>
            <a:r>
              <a:rPr lang="he-IL" dirty="0">
                <a:cs typeface="Arial"/>
              </a:rPr>
              <a:t>מאפיינים - איך הייתי מתחקר את הנתונים?</a:t>
            </a:r>
            <a:endParaRPr lang="he-IL" dirty="0"/>
          </a:p>
          <a:p>
            <a:pPr lvl="1"/>
            <a:r>
              <a:rPr lang="he-IL" dirty="0">
                <a:cs typeface="Arial"/>
              </a:rPr>
              <a:t>איך לאסוף את המידע הדרוש</a:t>
            </a:r>
          </a:p>
          <a:p>
            <a:pPr lvl="1"/>
            <a:r>
              <a:rPr lang="he-IL" dirty="0">
                <a:cs typeface="Arial"/>
              </a:rPr>
              <a:t>איזה עיבוד מידע יבוצע</a:t>
            </a:r>
            <a:endParaRPr lang="he-IL" dirty="0">
              <a:latin typeface="Calibri"/>
              <a:cs typeface="Arial"/>
            </a:endParaRPr>
          </a:p>
          <a:p>
            <a:pPr lvl="1"/>
            <a:endParaRPr lang="he-IL" dirty="0">
              <a:cs typeface="Arial"/>
            </a:endParaRPr>
          </a:p>
        </p:txBody>
      </p:sp>
      <p:pic>
        <p:nvPicPr>
          <p:cNvPr id="4" name="תמונה 4">
            <a:extLst>
              <a:ext uri="{FF2B5EF4-FFF2-40B4-BE49-F238E27FC236}">
                <a16:creationId xmlns:a16="http://schemas.microsoft.com/office/drawing/2014/main" id="{88AF8B2B-E8EB-4B1B-BD8D-EC3824D9E330}"/>
              </a:ext>
            </a:extLst>
          </p:cNvPr>
          <p:cNvPicPr>
            <a:picLocks noChangeAspect="1"/>
          </p:cNvPicPr>
          <p:nvPr/>
        </p:nvPicPr>
        <p:blipFill>
          <a:blip r:embed="rId2"/>
          <a:stretch>
            <a:fillRect/>
          </a:stretch>
        </p:blipFill>
        <p:spPr>
          <a:xfrm>
            <a:off x="567103" y="1938362"/>
            <a:ext cx="5242181" cy="3351526"/>
          </a:xfrm>
          <a:prstGeom prst="rect">
            <a:avLst/>
          </a:prstGeom>
        </p:spPr>
      </p:pic>
    </p:spTree>
    <p:extLst>
      <p:ext uri="{BB962C8B-B14F-4D97-AF65-F5344CB8AC3E}">
        <p14:creationId xmlns:p14="http://schemas.microsoft.com/office/powerpoint/2010/main" val="2468453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2CA49A2-8134-48B8-84EA-42D088121464}"/>
              </a:ext>
            </a:extLst>
          </p:cNvPr>
          <p:cNvSpPr>
            <a:spLocks noGrp="1"/>
          </p:cNvSpPr>
          <p:nvPr>
            <p:ph type="title"/>
          </p:nvPr>
        </p:nvSpPr>
        <p:spPr/>
        <p:txBody>
          <a:bodyPr/>
          <a:lstStyle/>
          <a:p>
            <a:r>
              <a:rPr lang="he-IL">
                <a:latin typeface="Times New Roman"/>
                <a:cs typeface="Times New Roman"/>
              </a:rPr>
              <a:t>הכנת המידע </a:t>
            </a:r>
            <a:endParaRPr lang="he-IL" dirty="0">
              <a:latin typeface="Times New Roman"/>
              <a:cs typeface="Times New Roman"/>
            </a:endParaRPr>
          </a:p>
        </p:txBody>
      </p:sp>
      <p:sp>
        <p:nvSpPr>
          <p:cNvPr id="3" name="מציין מיקום תוכן 2">
            <a:extLst>
              <a:ext uri="{FF2B5EF4-FFF2-40B4-BE49-F238E27FC236}">
                <a16:creationId xmlns:a16="http://schemas.microsoft.com/office/drawing/2014/main" id="{E02B9D82-0E76-4B52-A7A7-6A7E0273EEC7}"/>
              </a:ext>
            </a:extLst>
          </p:cNvPr>
          <p:cNvSpPr>
            <a:spLocks noGrp="1"/>
          </p:cNvSpPr>
          <p:nvPr>
            <p:ph idx="1"/>
          </p:nvPr>
        </p:nvSpPr>
        <p:spPr>
          <a:xfrm>
            <a:off x="6942538" y="1801960"/>
            <a:ext cx="4813560" cy="4351338"/>
          </a:xfrm>
        </p:spPr>
        <p:txBody>
          <a:bodyPr vert="horz" lIns="91440" tIns="45720" rIns="91440" bIns="45720" rtlCol="1" anchor="t">
            <a:normAutofit fontScale="92500" lnSpcReduction="10000"/>
          </a:bodyPr>
          <a:lstStyle/>
          <a:p>
            <a:pPr marL="457200" indent="-457200">
              <a:buAutoNum type="arabicPeriod"/>
            </a:pPr>
            <a:r>
              <a:rPr lang="he-IL" sz="2400">
                <a:cs typeface="Arial"/>
              </a:rPr>
              <a:t>תהליך הכנת המידע*</a:t>
            </a:r>
            <a:endParaRPr lang="he-IL"/>
          </a:p>
          <a:p>
            <a:pPr marL="914400" lvl="1" indent="-457200">
              <a:buAutoNum type="arabicPeriod"/>
            </a:pPr>
            <a:r>
              <a:rPr lang="he-IL" dirty="0">
                <a:cs typeface="Arial"/>
              </a:rPr>
              <a:t>בחירת המידע</a:t>
            </a:r>
          </a:p>
          <a:p>
            <a:pPr lvl="1"/>
            <a:r>
              <a:rPr lang="he-IL" dirty="0">
                <a:cs typeface="Arial"/>
              </a:rPr>
              <a:t>ביצוע עיבוד מקדים</a:t>
            </a:r>
            <a:br>
              <a:rPr lang="he-IL" dirty="0">
                <a:cs typeface="Arial"/>
              </a:rPr>
            </a:br>
            <a:r>
              <a:rPr lang="he-IL" b="1" err="1">
                <a:solidFill>
                  <a:srgbClr val="FF0000"/>
                </a:solidFill>
                <a:latin typeface="Arial"/>
                <a:cs typeface="Arial"/>
              </a:rPr>
              <a:t>Feature</a:t>
            </a:r>
            <a:r>
              <a:rPr lang="he-IL" b="1" dirty="0">
                <a:solidFill>
                  <a:srgbClr val="FF0000"/>
                </a:solidFill>
                <a:latin typeface="Arial"/>
                <a:cs typeface="Arial"/>
              </a:rPr>
              <a:t> </a:t>
            </a:r>
            <a:r>
              <a:rPr lang="he-IL" b="1" err="1">
                <a:solidFill>
                  <a:srgbClr val="FF0000"/>
                </a:solidFill>
                <a:latin typeface="Arial"/>
                <a:cs typeface="Arial"/>
              </a:rPr>
              <a:t>Engineering</a:t>
            </a:r>
          </a:p>
          <a:p>
            <a:pPr marL="914400" lvl="1" indent="-457200">
              <a:buAutoNum type="arabicPeriod"/>
            </a:pPr>
            <a:r>
              <a:rPr lang="he-IL">
                <a:cs typeface="Arial"/>
              </a:rPr>
              <a:t> transform</a:t>
            </a:r>
            <a:r>
              <a:rPr lang="he-IL" dirty="0">
                <a:cs typeface="Arial"/>
              </a:rPr>
              <a:t> </a:t>
            </a:r>
            <a:r>
              <a:rPr lang="he-IL">
                <a:cs typeface="Arial"/>
              </a:rPr>
              <a:t>data</a:t>
            </a:r>
            <a:endParaRPr lang="he-IL" dirty="0">
              <a:cs typeface="Arial"/>
            </a:endParaRPr>
          </a:p>
          <a:p>
            <a:pPr marL="914400" lvl="1" indent="-457200">
              <a:buAutoNum type="arabicPeriod"/>
            </a:pPr>
            <a:r>
              <a:rPr lang="he-IL" dirty="0">
                <a:cs typeface="Arial"/>
              </a:rPr>
              <a:t>בדיקת הנתונים (</a:t>
            </a:r>
            <a:r>
              <a:rPr lang="he-IL" err="1">
                <a:cs typeface="Arial"/>
              </a:rPr>
              <a:t>groups</a:t>
            </a:r>
            <a:r>
              <a:rPr lang="he-IL" dirty="0">
                <a:cs typeface="Arial"/>
              </a:rPr>
              <a:t> , </a:t>
            </a:r>
            <a:r>
              <a:rPr lang="he-IL" err="1">
                <a:cs typeface="Arial"/>
              </a:rPr>
              <a:t>outliers</a:t>
            </a:r>
            <a:r>
              <a:rPr lang="he-IL" dirty="0">
                <a:cs typeface="Arial"/>
              </a:rPr>
              <a:t>)</a:t>
            </a:r>
          </a:p>
          <a:p>
            <a:pPr marL="685800" indent="-457200"/>
            <a:r>
              <a:rPr lang="he-IL" dirty="0">
                <a:cs typeface="Arial"/>
              </a:rPr>
              <a:t>במידת הצורך ניתן להציג ויזואלית את המידע (</a:t>
            </a:r>
            <a:r>
              <a:rPr lang="he-IL" err="1">
                <a:cs typeface="Arial"/>
              </a:rPr>
              <a:t>Data</a:t>
            </a:r>
            <a:r>
              <a:rPr lang="he-IL" dirty="0">
                <a:cs typeface="Arial"/>
              </a:rPr>
              <a:t> </a:t>
            </a:r>
            <a:r>
              <a:rPr lang="he-IL" err="1">
                <a:cs typeface="Arial"/>
              </a:rPr>
              <a:t>Exploration</a:t>
            </a:r>
            <a:r>
              <a:rPr lang="he-IL" dirty="0">
                <a:cs typeface="Arial"/>
              </a:rPr>
              <a:t>)</a:t>
            </a:r>
          </a:p>
          <a:p>
            <a:pPr marL="685800" indent="-457200"/>
            <a:r>
              <a:rPr lang="he-IL" dirty="0">
                <a:cs typeface="Arial"/>
              </a:rPr>
              <a:t>קבוצות נוצרות מ-</a:t>
            </a:r>
            <a:r>
              <a:rPr lang="he-IL" err="1">
                <a:cs typeface="Arial"/>
              </a:rPr>
              <a:t>variance</a:t>
            </a:r>
            <a:r>
              <a:rPr lang="he-IL" dirty="0">
                <a:cs typeface="Arial"/>
              </a:rPr>
              <a:t> בין </a:t>
            </a:r>
            <a:r>
              <a:rPr lang="he-IL">
                <a:cs typeface="Arial"/>
              </a:rPr>
              <a:t>הדוגמאות</a:t>
            </a:r>
          </a:p>
          <a:p>
            <a:pPr indent="0">
              <a:buNone/>
            </a:pPr>
            <a:endParaRPr lang="he-IL" dirty="0">
              <a:cs typeface="Arial"/>
            </a:endParaRPr>
          </a:p>
        </p:txBody>
      </p:sp>
      <p:pic>
        <p:nvPicPr>
          <p:cNvPr id="4" name="תמונה 4" descr="תמונה שמכילה טקסט, לגו&#10;&#10;תיאור שנוצר ברמת מהימנות גבוהה">
            <a:extLst>
              <a:ext uri="{FF2B5EF4-FFF2-40B4-BE49-F238E27FC236}">
                <a16:creationId xmlns:a16="http://schemas.microsoft.com/office/drawing/2014/main" id="{3AF4D900-9ECB-417D-BD07-141495EBC7CD}"/>
              </a:ext>
            </a:extLst>
          </p:cNvPr>
          <p:cNvPicPr>
            <a:picLocks noChangeAspect="1"/>
          </p:cNvPicPr>
          <p:nvPr/>
        </p:nvPicPr>
        <p:blipFill>
          <a:blip r:embed="rId2"/>
          <a:stretch>
            <a:fillRect/>
          </a:stretch>
        </p:blipFill>
        <p:spPr>
          <a:xfrm>
            <a:off x="346450" y="1745326"/>
            <a:ext cx="6354417" cy="3585063"/>
          </a:xfrm>
          <a:prstGeom prst="rect">
            <a:avLst/>
          </a:prstGeom>
        </p:spPr>
      </p:pic>
    </p:spTree>
    <p:extLst>
      <p:ext uri="{BB962C8B-B14F-4D97-AF65-F5344CB8AC3E}">
        <p14:creationId xmlns:p14="http://schemas.microsoft.com/office/powerpoint/2010/main" val="4235983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2CA49A2-8134-48B8-84EA-42D088121464}"/>
              </a:ext>
            </a:extLst>
          </p:cNvPr>
          <p:cNvSpPr>
            <a:spLocks noGrp="1"/>
          </p:cNvSpPr>
          <p:nvPr>
            <p:ph type="title"/>
          </p:nvPr>
        </p:nvSpPr>
        <p:spPr/>
        <p:txBody>
          <a:bodyPr/>
          <a:lstStyle/>
          <a:p>
            <a:r>
              <a:rPr lang="he-IL" dirty="0">
                <a:latin typeface="Times New Roman"/>
                <a:cs typeface="Times New Roman"/>
              </a:rPr>
              <a:t>הכנת המידע</a:t>
            </a:r>
          </a:p>
        </p:txBody>
      </p:sp>
      <p:sp>
        <p:nvSpPr>
          <p:cNvPr id="3" name="מציין מיקום תוכן 2">
            <a:extLst>
              <a:ext uri="{FF2B5EF4-FFF2-40B4-BE49-F238E27FC236}">
                <a16:creationId xmlns:a16="http://schemas.microsoft.com/office/drawing/2014/main" id="{E02B9D82-0E76-4B52-A7A7-6A7E0273EEC7}"/>
              </a:ext>
            </a:extLst>
          </p:cNvPr>
          <p:cNvSpPr>
            <a:spLocks noGrp="1"/>
          </p:cNvSpPr>
          <p:nvPr>
            <p:ph idx="1"/>
          </p:nvPr>
        </p:nvSpPr>
        <p:spPr>
          <a:xfrm>
            <a:off x="5490659" y="1801960"/>
            <a:ext cx="6265439" cy="4351338"/>
          </a:xfrm>
        </p:spPr>
        <p:txBody>
          <a:bodyPr vert="horz" lIns="91440" tIns="45720" rIns="91440" bIns="45720" rtlCol="1" anchor="t">
            <a:normAutofit/>
          </a:bodyPr>
          <a:lstStyle/>
          <a:p>
            <a:r>
              <a:rPr lang="he-IL" dirty="0">
                <a:cs typeface="Arial"/>
              </a:rPr>
              <a:t>1 - בחירת המידע</a:t>
            </a:r>
            <a:endParaRPr lang="he-IL" dirty="0"/>
          </a:p>
          <a:p>
            <a:pPr marL="914400" lvl="1" indent="-457200">
              <a:buAutoNum type="arabicPeriod"/>
            </a:pPr>
            <a:r>
              <a:rPr lang="he-IL" dirty="0">
                <a:cs typeface="Arial"/>
              </a:rPr>
              <a:t>בחירת הנתונים הרלוונטיים לפתרון הבעיה</a:t>
            </a:r>
          </a:p>
          <a:p>
            <a:pPr marL="1371600" lvl="2" indent="-457200">
              <a:buAutoNum type="arabicPeriod"/>
            </a:pPr>
            <a:r>
              <a:rPr lang="he-IL" dirty="0">
                <a:cs typeface="Arial"/>
              </a:rPr>
              <a:t>דוגמאות רלוונטיות - בעלי </a:t>
            </a:r>
            <a:r>
              <a:rPr lang="he-IL" dirty="0" err="1">
                <a:cs typeface="Arial"/>
              </a:rPr>
              <a:t>variance</a:t>
            </a:r>
            <a:r>
              <a:rPr lang="he-IL" dirty="0">
                <a:cs typeface="Arial"/>
              </a:rPr>
              <a:t> נמוך וללא אנומליות</a:t>
            </a:r>
          </a:p>
          <a:p>
            <a:pPr marL="1371600" lvl="2" indent="-457200">
              <a:buAutoNum type="arabicPeriod"/>
            </a:pPr>
            <a:r>
              <a:rPr lang="he-IL" dirty="0">
                <a:cs typeface="Arial"/>
              </a:rPr>
              <a:t>מאפיינים רלוונטיים - ע"פ מומחיות התוכן, איך הייתי פותר את הבעיה ידנית?</a:t>
            </a:r>
          </a:p>
          <a:p>
            <a:pPr marL="914400" lvl="1" indent="-457200">
              <a:buAutoNum type="arabicPeriod"/>
            </a:pPr>
            <a:r>
              <a:rPr lang="he-IL" dirty="0">
                <a:cs typeface="Arial"/>
              </a:rPr>
              <a:t>איזה נתונים ניתן להביא</a:t>
            </a:r>
          </a:p>
          <a:p>
            <a:pPr marL="914400" lvl="1" indent="-457200">
              <a:buAutoNum type="arabicPeriod"/>
            </a:pPr>
            <a:r>
              <a:rPr lang="he-IL" dirty="0">
                <a:cs typeface="Arial"/>
              </a:rPr>
              <a:t>איזה מידע לא ניתן להביא מה-DB - האם ניתן לבצע סימולציה (לדוג' לימוד מאפיינים)</a:t>
            </a:r>
          </a:p>
          <a:p>
            <a:pPr marL="914400" lvl="1" indent="-457200">
              <a:buAutoNum type="arabicPeriod"/>
            </a:pPr>
            <a:endParaRPr lang="he-IL" dirty="0">
              <a:cs typeface="Arial"/>
            </a:endParaRPr>
          </a:p>
          <a:p>
            <a:pPr marL="914400" lvl="1" indent="-457200">
              <a:buAutoNum type="arabicPeriod"/>
            </a:pPr>
            <a:endParaRPr lang="he-IL" dirty="0">
              <a:cs typeface="Arial"/>
            </a:endParaRPr>
          </a:p>
        </p:txBody>
      </p:sp>
      <p:pic>
        <p:nvPicPr>
          <p:cNvPr id="4" name="תמונה 4">
            <a:extLst>
              <a:ext uri="{FF2B5EF4-FFF2-40B4-BE49-F238E27FC236}">
                <a16:creationId xmlns:a16="http://schemas.microsoft.com/office/drawing/2014/main" id="{8E1C0AAA-4B8E-4070-87E9-184FE7F6379D}"/>
              </a:ext>
            </a:extLst>
          </p:cNvPr>
          <p:cNvPicPr>
            <a:picLocks noChangeAspect="1"/>
          </p:cNvPicPr>
          <p:nvPr/>
        </p:nvPicPr>
        <p:blipFill>
          <a:blip r:embed="rId2"/>
          <a:stretch>
            <a:fillRect/>
          </a:stretch>
        </p:blipFill>
        <p:spPr>
          <a:xfrm>
            <a:off x="611494" y="2029267"/>
            <a:ext cx="5062330" cy="3102371"/>
          </a:xfrm>
          <a:prstGeom prst="rect">
            <a:avLst/>
          </a:prstGeom>
        </p:spPr>
      </p:pic>
    </p:spTree>
    <p:extLst>
      <p:ext uri="{BB962C8B-B14F-4D97-AF65-F5344CB8AC3E}">
        <p14:creationId xmlns:p14="http://schemas.microsoft.com/office/powerpoint/2010/main" val="433943982"/>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מסך רחב</PresentationFormat>
  <Paragraphs>0</Paragraphs>
  <Slides>20</Slides>
  <Notes>0</Notes>
  <HiddenSlides>0</HiddenSlides>
  <MMClips>0</MMClips>
  <ScaleCrop>false</ScaleCrop>
  <HeadingPairs>
    <vt:vector size="4" baseType="variant">
      <vt:variant>
        <vt:lpstr>ערכת נושא</vt:lpstr>
      </vt:variant>
      <vt:variant>
        <vt:i4>1</vt:i4>
      </vt:variant>
      <vt:variant>
        <vt:lpstr>כותרות שקופיות</vt:lpstr>
      </vt:variant>
      <vt:variant>
        <vt:i4>20</vt:i4>
      </vt:variant>
    </vt:vector>
  </HeadingPairs>
  <TitlesOfParts>
    <vt:vector size="21" baseType="lpstr">
      <vt:lpstr>ערכת נושא Office</vt:lpstr>
      <vt:lpstr>מתודולוגיות עבודה ב-DS</vt:lpstr>
      <vt:lpstr>תוכן עניינים</vt:lpstr>
      <vt:lpstr>Home Credit Default Risk</vt:lpstr>
      <vt:lpstr>Home Credit Default Risk</vt:lpstr>
      <vt:lpstr>הגדרת הבעיה </vt:lpstr>
      <vt:lpstr>הגדרת הבעיה </vt:lpstr>
      <vt:lpstr>הגדרת הבעיה </vt:lpstr>
      <vt:lpstr>הכנת המידע </vt:lpstr>
      <vt:lpstr>הכנת המידע</vt:lpstr>
      <vt:lpstr>הכנת המידע</vt:lpstr>
      <vt:lpstr>Feature Engineering</vt:lpstr>
      <vt:lpstr>הכנת המידע</vt:lpstr>
      <vt:lpstr>הכנת המידע</vt:lpstr>
      <vt:lpstr>Feature Selection</vt:lpstr>
      <vt:lpstr>הרצת אלגוריתם ראשוני</vt:lpstr>
      <vt:lpstr>שיפור המודל</vt:lpstr>
      <vt:lpstr>שיפור המודל</vt:lpstr>
      <vt:lpstr>הצגת התוצאות</vt:lpstr>
      <vt:lpstr>מצגת של PowerPoint‏</vt:lpstr>
      <vt:lpstr>לקריאה נוספת</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
  <cp:lastModifiedBy/>
  <cp:revision>674</cp:revision>
  <dcterms:created xsi:type="dcterms:W3CDTF">2012-09-06T21:35:36Z</dcterms:created>
  <dcterms:modified xsi:type="dcterms:W3CDTF">2019-08-18T14:44:31Z</dcterms:modified>
</cp:coreProperties>
</file>