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EF815-9AF4-4937-8059-D7372E9890C8}" v="34" dt="2019-09-01T11:30:50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C6BF1-12E8-40B1-8E3D-5130F26F8A9D}" type="datetimeFigureOut">
              <a:rPr lang="en-US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6FE8C-7628-4392-B4F2-9CA624DA74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1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3939750/understanding-max-features-parameter-in-randomforestregresso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/>
              <a:t>H1 does not separate the classes. H2 does, but only with a small margin. H3 separates them with the maximal margin.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A77CF-1AA6-41A6-B339-5BC070400BB2}" type="slidenum">
              <a:rPr lang="he-IL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3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/>
              <a:t>Maximum-margin hyperplane and margins for an SVM trained with samples from two classes. Samples on the margin are called the support vectors.</a:t>
            </a:r>
          </a:p>
          <a:p>
            <a:pPr algn="r"/>
            <a:r>
              <a:rPr lang="he-IL">
                <a:cs typeface="Calibri"/>
              </a:rPr>
              <a:t>C=1/LAMBDA</a:t>
            </a:r>
            <a:endParaRPr lang="he-IL" dirty="0">
              <a:cs typeface="Calibri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A77CF-1AA6-41A6-B339-5BC070400BB2}" type="slidenum">
              <a:rPr lang="he-IL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584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https://stackoverflow.com/questions/23939750/understanding-max-features-parameter-in-randomforestregressor</a:t>
            </a:r>
          </a:p>
          <a:p>
            <a:r>
              <a:rPr lang="en-US"/>
              <a:t>[max_features] is the size of the random subsets of features to consider when splitting a node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A77CF-1AA6-41A6-B339-5BC070400BB2}" type="slidenum">
              <a:rPr lang="he-IL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28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Regularization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020691-AA61-48EC-B265-3BBB179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SVM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F25A1818-AE76-4110-BB9B-2207ED4D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" y="926681"/>
            <a:ext cx="5537199" cy="5388592"/>
          </a:xfrm>
          <a:prstGeom prst="rect">
            <a:avLst/>
          </a:prstGeom>
        </p:spPr>
      </p:pic>
      <p:pic>
        <p:nvPicPr>
          <p:cNvPr id="6" name="תמונה 6">
            <a:extLst>
              <a:ext uri="{FF2B5EF4-FFF2-40B4-BE49-F238E27FC236}">
                <a16:creationId xmlns:a16="http://schemas.microsoft.com/office/drawing/2014/main" id="{9F3DC263-0407-4C32-983A-4AFF6609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5490" y="3048056"/>
            <a:ext cx="6227577" cy="10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020691-AA61-48EC-B265-3BBB179C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SVM</a:t>
            </a:r>
            <a:endParaRPr lang="he-IL"/>
          </a:p>
        </p:txBody>
      </p:sp>
      <p:pic>
        <p:nvPicPr>
          <p:cNvPr id="6" name="תמונה 6" descr="תמונה שמכילה מפה&#10;&#10;תיאור שנוצר ברמת מהימנות גבוהה">
            <a:extLst>
              <a:ext uri="{FF2B5EF4-FFF2-40B4-BE49-F238E27FC236}">
                <a16:creationId xmlns:a16="http://schemas.microsoft.com/office/drawing/2014/main" id="{51F6CCBC-7DD3-4E44-A293-BE87EA21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44" y="1308206"/>
            <a:ext cx="9240873" cy="52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9601C860-23D5-4F73-B4D5-6A96AB6FF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6" y="918268"/>
            <a:ext cx="11490251" cy="2113866"/>
          </a:xfrm>
          <a:prstGeom prst="rect">
            <a:avLst/>
          </a:prstGeom>
        </p:spPr>
      </p:pic>
      <p:pic>
        <p:nvPicPr>
          <p:cNvPr id="6" name="תמונה 6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5B863420-DF9C-4BBA-9431-3694C339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12" y="3664217"/>
            <a:ext cx="11485525" cy="23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E4F4A13-1F60-4117-9E89-0187DEA7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82" y="1188436"/>
            <a:ext cx="8052359" cy="5139613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38F9B134-3A76-429F-852F-AC569D7C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Decision Tree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539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B7AD4830-B3CF-4843-A009-78753DCA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33" y="349605"/>
            <a:ext cx="8299231" cy="62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9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80128-D16F-4937-8BAD-C36068CE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על איזה פרמטרים ניתן לשלוט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B3E1F-CB46-4A94-8464-47B04296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n_estimators - </a:t>
            </a:r>
            <a:r>
              <a:rPr lang="he-IL">
                <a:cs typeface="Arial"/>
              </a:rPr>
              <a:t>כמות העצים</a:t>
            </a:r>
          </a:p>
          <a:p>
            <a:r>
              <a:rPr lang="he-IL">
                <a:latin typeface="Arial"/>
                <a:cs typeface="Arial"/>
              </a:rPr>
              <a:t>max_depth - עומק מקסימאלי של העצים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min_samples_split - מספר המינימאלי של דוגמאות שיפוצלו (ניתן לרשום במספר או באחוזים)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min_samples_leaf - מספר מינימאלי של דוגמאות שיהיו ב-עלה (ניתן לרשום במספר או באחוזים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max_features - כמות המאפיינים שעל פיהם המודל בוחר לפצל את הצומת (המודל בוחר רנדומאלית מס' מאפיינים)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8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CF92534F-3491-4B10-A468-DDBDC9D7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77" y="1940523"/>
            <a:ext cx="11395739" cy="25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6B4841-4E70-4F35-A974-A0A9E0D3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Embedded Methods - Regularization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238709-7FD7-4F81-9B46-C8F020A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רגולריזציה - הגבלה של המודל הגורמת לבחירת מאפיינים חזקים בלבד</a:t>
            </a:r>
          </a:p>
          <a:p>
            <a:r>
              <a:rPr lang="he-IL">
                <a:cs typeface="Arial"/>
              </a:rPr>
              <a:t>רגולריזציה באה לתת מענה ל-overfitting ע"י איזון בין bias &amp; variance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מצב זה נגרם כאשר האלגוריתים מאומן חזק על ה-train עד כדי כך שהוא תופס גם את הדוגמאות שאינם מייצגות את התכונות האמיתיות של כלל ה-data ("רעשים")</a:t>
            </a:r>
            <a:endParaRPr lang="he-IL">
              <a:cs typeface="Arial" panose="020B0604020202020204" pitchFamily="34" charset="0"/>
            </a:endParaRPr>
          </a:p>
          <a:p>
            <a:r>
              <a:rPr lang="he-IL">
                <a:cs typeface="Arial"/>
              </a:rPr>
              <a:t>לימוד של המודל על הרעשים מצד אחד עושה אותו גמיש כך שיתפוס את כל הנקודות ב-train אבל במחיר של overfit 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6B4841-4E70-4F35-A974-A0A9E0D3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Embedded Methods - Regularization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238709-7FD7-4F81-9B46-C8F020A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רגולריזצה ב-Linear Regression Models</a:t>
            </a:r>
          </a:p>
          <a:p>
            <a:r>
              <a:rPr lang="he-IL">
                <a:cs typeface="Arial"/>
              </a:rPr>
              <a:t>רגולריזציה ב-SVR / SVC 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רגולריזציה ב-Random Forest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5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1">
            <a:extLst>
              <a:ext uri="{FF2B5EF4-FFF2-40B4-BE49-F238E27FC236}">
                <a16:creationId xmlns:a16="http://schemas.microsoft.com/office/drawing/2014/main" id="{162E538C-F7D7-436C-9A20-71233C892AF9}"/>
              </a:ext>
            </a:extLst>
          </p:cNvPr>
          <p:cNvSpPr txBox="1">
            <a:spLocks/>
          </p:cNvSpPr>
          <p:nvPr/>
        </p:nvSpPr>
        <p:spPr>
          <a:xfrm>
            <a:off x="189791" y="303598"/>
            <a:ext cx="10846902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>
                <a:latin typeface="Times New Roman"/>
                <a:cs typeface="Times New Roman"/>
              </a:rPr>
              <a:t>LASSO ,Ridge Regression </a:t>
            </a:r>
            <a:br>
              <a:rPr lang="he-IL" dirty="0">
                <a:latin typeface="Times New Roman"/>
                <a:cs typeface="Times New Roman"/>
              </a:rPr>
            </a:br>
            <a:r>
              <a:rPr lang="he-IL">
                <a:latin typeface="Times New Roman"/>
                <a:cs typeface="Times New Roman"/>
              </a:rPr>
              <a:t> Embedded Methods  </a:t>
            </a:r>
            <a:endParaRPr lang="he-IL"/>
          </a:p>
        </p:txBody>
      </p:sp>
      <p:pic>
        <p:nvPicPr>
          <p:cNvPr id="2" name="תמונה 2" descr="תמונה שמכילה טקסט&#10;&#10;תיאור שנוצר ברמת מהימנות גבוהה">
            <a:extLst>
              <a:ext uri="{FF2B5EF4-FFF2-40B4-BE49-F238E27FC236}">
                <a16:creationId xmlns:a16="http://schemas.microsoft.com/office/drawing/2014/main" id="{485F3226-CB39-499B-942B-4472D98D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94" y="1898486"/>
            <a:ext cx="8859934" cy="43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BC8E7C-6A12-45A4-9E06-4443C85C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latin typeface="Arial"/>
                <a:cs typeface="Arial"/>
              </a:rPr>
              <a:t>אלגוריתים Lasso  יכול לאפס את המקדמים של המאפיינים, ובכך מבוצע Feature Selection בניגוד ל- ridge regression </a:t>
            </a:r>
          </a:p>
          <a:p>
            <a:r>
              <a:rPr lang="he-IL">
                <a:latin typeface="Arial"/>
                <a:cs typeface="Arial"/>
              </a:rPr>
              <a:t>שני המודלים מתמודדים עם מאפיינים בעלי קורלציה, כל אחד בדרך אחרת</a:t>
            </a:r>
          </a:p>
          <a:p>
            <a:pPr lvl="1"/>
            <a:r>
              <a:rPr lang="he-IL">
                <a:latin typeface="Arial"/>
                <a:cs typeface="Arial"/>
              </a:rPr>
              <a:t>ב-ridge regression המקדמים של מאפיינים בעלי קורלציה יהיו זהים</a:t>
            </a:r>
          </a:p>
          <a:p>
            <a:pPr lvl="1"/>
            <a:r>
              <a:rPr lang="he-IL">
                <a:latin typeface="Arial"/>
                <a:cs typeface="Arial"/>
              </a:rPr>
              <a:t>ב-Lasso אחד מהמאפיינים הקורלטיביים יתאפס בעוד השאר יקבלו ערכי קרובים ל-0</a:t>
            </a:r>
          </a:p>
          <a:p>
            <a:pPr indent="-457200"/>
            <a:r>
              <a:rPr lang="he-IL">
                <a:latin typeface="Arial"/>
                <a:cs typeface="Arial"/>
              </a:rPr>
              <a:t>Lasso מתאים למקרים בהם יש מספר קטן של מאפיינים חזקים משמעותית, והאחרים קרובים ל-0</a:t>
            </a:r>
          </a:p>
          <a:p>
            <a:pPr indent="-457200"/>
            <a:r>
              <a:rPr lang="he-IL">
                <a:latin typeface="Arial"/>
                <a:cs typeface="Arial"/>
              </a:rPr>
              <a:t>Ridge מתאים למקרים בהם יש הרבה מאפיינים חזקים</a:t>
            </a:r>
          </a:p>
          <a:p>
            <a:pPr indent="-457200"/>
            <a:r>
              <a:rPr lang="he-IL">
                <a:latin typeface="Arial"/>
                <a:cs typeface="Arial"/>
              </a:rPr>
              <a:t>Elastic Net  מכיל את שני הרגולריזציות, ומשלב את הייתרונות של שני האלגוריתמים  </a:t>
            </a:r>
            <a:endParaRPr lang="he-IL" dirty="0">
              <a:latin typeface="Arial"/>
              <a:cs typeface="Arial"/>
            </a:endParaRP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576826FC-75E7-49AE-98A0-24C00C158D5D}"/>
              </a:ext>
            </a:extLst>
          </p:cNvPr>
          <p:cNvSpPr txBox="1">
            <a:spLocks/>
          </p:cNvSpPr>
          <p:nvPr/>
        </p:nvSpPr>
        <p:spPr>
          <a:xfrm>
            <a:off x="506896" y="365125"/>
            <a:ext cx="10846902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>
                <a:latin typeface="Times New Roman"/>
                <a:cs typeface="Times New Roman"/>
              </a:rPr>
              <a:t>LASSO ,Ridge Regression </a:t>
            </a:r>
            <a:br>
              <a:rPr lang="he-IL" dirty="0">
                <a:latin typeface="Times New Roman"/>
                <a:cs typeface="Times New Roman"/>
              </a:rPr>
            </a:br>
            <a:r>
              <a:rPr lang="he-IL">
                <a:latin typeface="Times New Roman"/>
                <a:cs typeface="Times New Roman"/>
              </a:rPr>
              <a:t> Embedded Methods  - דגשים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8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6926CB57-CCE2-401B-A32E-D2EB457BE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595" y="1085687"/>
            <a:ext cx="10515600" cy="4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7F67BBB-1916-427E-92AD-47536ECB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8" y="1190488"/>
            <a:ext cx="12033693" cy="36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CF59D65-26F1-486F-8B4E-8D5144FF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60" y="1174142"/>
            <a:ext cx="10515600" cy="39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020691-AA61-48EC-B265-3BBB179C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325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SVM - </a:t>
            </a:r>
            <a:r>
              <a:rPr lang="he-IL">
                <a:latin typeface="Times New Roman"/>
                <a:cs typeface="Times New Roman"/>
              </a:rPr>
              <a:t>Support Vector Machine</a:t>
            </a:r>
            <a:endParaRPr lang="he-IL"/>
          </a:p>
        </p:txBody>
      </p:sp>
      <p:pic>
        <p:nvPicPr>
          <p:cNvPr id="8" name="תמונה 8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62365BE0-DBD6-48B4-AB83-D5FA986C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5010" y="1029014"/>
            <a:ext cx="6287976" cy="54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Regularization</vt:lpstr>
      <vt:lpstr>Embedded Methods - Regularization</vt:lpstr>
      <vt:lpstr>Embedded Methods -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- Support Vector Machine</vt:lpstr>
      <vt:lpstr>SVM</vt:lpstr>
      <vt:lpstr>SVM</vt:lpstr>
      <vt:lpstr>PowerPoint Presentation</vt:lpstr>
      <vt:lpstr>Decision Tree</vt:lpstr>
      <vt:lpstr>PowerPoint Presentation</vt:lpstr>
      <vt:lpstr>על איזה פרמטרים ניתן לשלוט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2019-09-01T11:32:05Z</dcterms:modified>
</cp:coreProperties>
</file>