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8AF522-37A0-4696-A21E-5D1AA0CE0FFD}" v="228" dt="2019-09-04T11:30:15.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en.wikipedia.org/wiki/Receiver_operating_characteristic"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en.wikipedia.org/wiki/Receiver_operating_characteristic"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D1F1CA-47B0-465B-80DD-FDEECE94864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53204BF-F571-44F6-A600-AA02EFD060F3}">
      <dgm:prSet/>
      <dgm:spPr/>
      <dgm:t>
        <a:bodyPr/>
        <a:lstStyle/>
        <a:p>
          <a:r>
            <a:rPr lang="en-US"/>
            <a:t>Goal - For each SK_ID_CURR in the test set, you must predict a probability for the TARGET variable</a:t>
          </a:r>
        </a:p>
      </dgm:t>
    </dgm:pt>
    <dgm:pt modelId="{89ECCBBD-BCA0-4D9F-99D7-46695C256BF8}" type="parTrans" cxnId="{57653B7E-4D60-4699-9435-45F5DBE1E78B}">
      <dgm:prSet/>
      <dgm:spPr/>
      <dgm:t>
        <a:bodyPr/>
        <a:lstStyle/>
        <a:p>
          <a:endParaRPr lang="en-US"/>
        </a:p>
      </dgm:t>
    </dgm:pt>
    <dgm:pt modelId="{CA20E323-521C-4C61-AE53-E628A825EB30}" type="sibTrans" cxnId="{57653B7E-4D60-4699-9435-45F5DBE1E78B}">
      <dgm:prSet/>
      <dgm:spPr/>
      <dgm:t>
        <a:bodyPr/>
        <a:lstStyle/>
        <a:p>
          <a:endParaRPr lang="en-US"/>
        </a:p>
      </dgm:t>
    </dgm:pt>
    <dgm:pt modelId="{9ED8E403-D329-4BFB-8B63-3DDD469296D9}">
      <dgm:prSet/>
      <dgm:spPr/>
      <dgm:t>
        <a:bodyPr/>
        <a:lstStyle/>
        <a:p>
          <a:r>
            <a:rPr lang="en-US"/>
            <a:t>Metric - Submissions are evaluated on </a:t>
          </a:r>
          <a:r>
            <a:rPr lang="en-US">
              <a:hlinkClick xmlns:r="http://schemas.openxmlformats.org/officeDocument/2006/relationships" r:id="rId1"/>
            </a:rPr>
            <a:t>area under the ROC curve</a:t>
          </a:r>
          <a:r>
            <a:rPr lang="en-US"/>
            <a:t> between the predicted probability and the observed target</a:t>
          </a:r>
        </a:p>
      </dgm:t>
    </dgm:pt>
    <dgm:pt modelId="{C1D9E3CD-97C4-4FD0-8C9B-0A5AB1D0C78F}" type="parTrans" cxnId="{E6C88F65-A357-41D4-8BDD-894C0AE8A3EE}">
      <dgm:prSet/>
      <dgm:spPr/>
      <dgm:t>
        <a:bodyPr/>
        <a:lstStyle/>
        <a:p>
          <a:endParaRPr lang="en-US"/>
        </a:p>
      </dgm:t>
    </dgm:pt>
    <dgm:pt modelId="{2D4F9800-30EE-42E5-BB42-FF833B45C13C}" type="sibTrans" cxnId="{E6C88F65-A357-41D4-8BDD-894C0AE8A3EE}">
      <dgm:prSet/>
      <dgm:spPr/>
      <dgm:t>
        <a:bodyPr/>
        <a:lstStyle/>
        <a:p>
          <a:endParaRPr lang="en-US"/>
        </a:p>
      </dgm:t>
    </dgm:pt>
    <dgm:pt modelId="{5DE2414B-7C04-47EA-80BF-F3C60AAE536A}" type="pres">
      <dgm:prSet presAssocID="{70D1F1CA-47B0-465B-80DD-FDEECE948647}" presName="linear" presStyleCnt="0">
        <dgm:presLayoutVars>
          <dgm:animLvl val="lvl"/>
          <dgm:resizeHandles val="exact"/>
        </dgm:presLayoutVars>
      </dgm:prSet>
      <dgm:spPr/>
    </dgm:pt>
    <dgm:pt modelId="{F5F282AD-A84D-4409-9437-935CB0D774FD}" type="pres">
      <dgm:prSet presAssocID="{453204BF-F571-44F6-A600-AA02EFD060F3}" presName="parentText" presStyleLbl="node1" presStyleIdx="0" presStyleCnt="2">
        <dgm:presLayoutVars>
          <dgm:chMax val="0"/>
          <dgm:bulletEnabled val="1"/>
        </dgm:presLayoutVars>
      </dgm:prSet>
      <dgm:spPr/>
    </dgm:pt>
    <dgm:pt modelId="{27AC30FE-6752-43E5-BB16-8503595F0520}" type="pres">
      <dgm:prSet presAssocID="{CA20E323-521C-4C61-AE53-E628A825EB30}" presName="spacer" presStyleCnt="0"/>
      <dgm:spPr/>
    </dgm:pt>
    <dgm:pt modelId="{6507DCE7-06D3-4BD2-96E8-CFC72D9DE7F5}" type="pres">
      <dgm:prSet presAssocID="{9ED8E403-D329-4BFB-8B63-3DDD469296D9}" presName="parentText" presStyleLbl="node1" presStyleIdx="1" presStyleCnt="2">
        <dgm:presLayoutVars>
          <dgm:chMax val="0"/>
          <dgm:bulletEnabled val="1"/>
        </dgm:presLayoutVars>
      </dgm:prSet>
      <dgm:spPr/>
    </dgm:pt>
  </dgm:ptLst>
  <dgm:cxnLst>
    <dgm:cxn modelId="{3B01E523-98C7-40FF-9F62-E240DD2CD206}" type="presOf" srcId="{453204BF-F571-44F6-A600-AA02EFD060F3}" destId="{F5F282AD-A84D-4409-9437-935CB0D774FD}" srcOrd="0" destOrd="0" presId="urn:microsoft.com/office/officeart/2005/8/layout/vList2"/>
    <dgm:cxn modelId="{E941B13C-5E7C-4366-A15A-8E7EC1A0D8D7}" type="presOf" srcId="{70D1F1CA-47B0-465B-80DD-FDEECE948647}" destId="{5DE2414B-7C04-47EA-80BF-F3C60AAE536A}" srcOrd="0" destOrd="0" presId="urn:microsoft.com/office/officeart/2005/8/layout/vList2"/>
    <dgm:cxn modelId="{E6C88F65-A357-41D4-8BDD-894C0AE8A3EE}" srcId="{70D1F1CA-47B0-465B-80DD-FDEECE948647}" destId="{9ED8E403-D329-4BFB-8B63-3DDD469296D9}" srcOrd="1" destOrd="0" parTransId="{C1D9E3CD-97C4-4FD0-8C9B-0A5AB1D0C78F}" sibTransId="{2D4F9800-30EE-42E5-BB42-FF833B45C13C}"/>
    <dgm:cxn modelId="{57653B7E-4D60-4699-9435-45F5DBE1E78B}" srcId="{70D1F1CA-47B0-465B-80DD-FDEECE948647}" destId="{453204BF-F571-44F6-A600-AA02EFD060F3}" srcOrd="0" destOrd="0" parTransId="{89ECCBBD-BCA0-4D9F-99D7-46695C256BF8}" sibTransId="{CA20E323-521C-4C61-AE53-E628A825EB30}"/>
    <dgm:cxn modelId="{F50DE9EF-3311-4EA4-BBC4-31612BCCEB98}" type="presOf" srcId="{9ED8E403-D329-4BFB-8B63-3DDD469296D9}" destId="{6507DCE7-06D3-4BD2-96E8-CFC72D9DE7F5}" srcOrd="0" destOrd="0" presId="urn:microsoft.com/office/officeart/2005/8/layout/vList2"/>
    <dgm:cxn modelId="{C73B0600-ED7D-4ECF-B851-586CE008DE37}" type="presParOf" srcId="{5DE2414B-7C04-47EA-80BF-F3C60AAE536A}" destId="{F5F282AD-A84D-4409-9437-935CB0D774FD}" srcOrd="0" destOrd="0" presId="urn:microsoft.com/office/officeart/2005/8/layout/vList2"/>
    <dgm:cxn modelId="{9AED1EBE-7110-45B9-9AA3-16AA57BC6CB9}" type="presParOf" srcId="{5DE2414B-7C04-47EA-80BF-F3C60AAE536A}" destId="{27AC30FE-6752-43E5-BB16-8503595F0520}" srcOrd="1" destOrd="0" presId="urn:microsoft.com/office/officeart/2005/8/layout/vList2"/>
    <dgm:cxn modelId="{3AEE0893-6016-4394-8A81-5A1B9E76A29B}" type="presParOf" srcId="{5DE2414B-7C04-47EA-80BF-F3C60AAE536A}" destId="{6507DCE7-06D3-4BD2-96E8-CFC72D9DE7F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B47A7D-D883-4B59-A728-82501EF8049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9F08B57-085E-454E-8862-C6623A04EB61}">
      <dgm:prSet/>
      <dgm:spPr/>
      <dgm:t>
        <a:bodyPr/>
        <a:lstStyle/>
        <a:p>
          <a:r>
            <a:rPr lang="en-US"/>
            <a:t>application_{train|test}.csv</a:t>
          </a:r>
        </a:p>
      </dgm:t>
    </dgm:pt>
    <dgm:pt modelId="{1AC78453-C53D-4086-950C-5FED4C4D6E5E}" type="parTrans" cxnId="{BBBDB674-B209-46F3-B378-9C8EA6954E12}">
      <dgm:prSet/>
      <dgm:spPr/>
      <dgm:t>
        <a:bodyPr/>
        <a:lstStyle/>
        <a:p>
          <a:endParaRPr lang="en-US"/>
        </a:p>
      </dgm:t>
    </dgm:pt>
    <dgm:pt modelId="{32EF9643-04FE-407A-AE6F-E17412BEEB7F}" type="sibTrans" cxnId="{BBBDB674-B209-46F3-B378-9C8EA6954E12}">
      <dgm:prSet/>
      <dgm:spPr/>
      <dgm:t>
        <a:bodyPr/>
        <a:lstStyle/>
        <a:p>
          <a:endParaRPr lang="en-US"/>
        </a:p>
      </dgm:t>
    </dgm:pt>
    <dgm:pt modelId="{2DCE0966-5C17-4294-B7F6-B430DBE1B80B}">
      <dgm:prSet/>
      <dgm:spPr/>
      <dgm:t>
        <a:bodyPr/>
        <a:lstStyle/>
        <a:p>
          <a:r>
            <a:rPr lang="en-US"/>
            <a:t>This is the main table, broken into two files for Train (with TARGET) and Test (without TARGET).</a:t>
          </a:r>
        </a:p>
      </dgm:t>
    </dgm:pt>
    <dgm:pt modelId="{6BB67C30-D2CE-432A-9179-F53FF0EF1D79}" type="parTrans" cxnId="{72736139-E621-4554-BAE7-80F1D9E77D12}">
      <dgm:prSet/>
      <dgm:spPr/>
      <dgm:t>
        <a:bodyPr/>
        <a:lstStyle/>
        <a:p>
          <a:endParaRPr lang="en-US"/>
        </a:p>
      </dgm:t>
    </dgm:pt>
    <dgm:pt modelId="{08609E82-737A-4303-BFF0-41BB91F9A8BB}" type="sibTrans" cxnId="{72736139-E621-4554-BAE7-80F1D9E77D12}">
      <dgm:prSet/>
      <dgm:spPr/>
      <dgm:t>
        <a:bodyPr/>
        <a:lstStyle/>
        <a:p>
          <a:endParaRPr lang="en-US"/>
        </a:p>
      </dgm:t>
    </dgm:pt>
    <dgm:pt modelId="{7B159440-70FF-4A36-B1E4-2E8C5D4E30B3}">
      <dgm:prSet/>
      <dgm:spPr/>
      <dgm:t>
        <a:bodyPr/>
        <a:lstStyle/>
        <a:p>
          <a:r>
            <a:rPr lang="en-US"/>
            <a:t>Static data for all applications. One row represents one loan in our data sample.</a:t>
          </a:r>
        </a:p>
      </dgm:t>
    </dgm:pt>
    <dgm:pt modelId="{3296CDC8-2FCC-48CB-92C4-D7FA0BD12185}" type="parTrans" cxnId="{A2719627-E8DA-4ACC-BC5B-45907530878C}">
      <dgm:prSet/>
      <dgm:spPr/>
      <dgm:t>
        <a:bodyPr/>
        <a:lstStyle/>
        <a:p>
          <a:endParaRPr lang="en-US"/>
        </a:p>
      </dgm:t>
    </dgm:pt>
    <dgm:pt modelId="{F40397CE-C748-468A-8E41-B3A1C6FA0422}" type="sibTrans" cxnId="{A2719627-E8DA-4ACC-BC5B-45907530878C}">
      <dgm:prSet/>
      <dgm:spPr/>
      <dgm:t>
        <a:bodyPr/>
        <a:lstStyle/>
        <a:p>
          <a:endParaRPr lang="en-US"/>
        </a:p>
      </dgm:t>
    </dgm:pt>
    <dgm:pt modelId="{76F7D93F-EDD8-4B3C-87AA-8DA9589456B1}">
      <dgm:prSet/>
      <dgm:spPr/>
      <dgm:t>
        <a:bodyPr/>
        <a:lstStyle/>
        <a:p>
          <a:r>
            <a:rPr lang="en-US"/>
            <a:t>bureau.csv</a:t>
          </a:r>
        </a:p>
      </dgm:t>
    </dgm:pt>
    <dgm:pt modelId="{8BBC3172-DFE5-4F38-899F-F485C257688C}" type="parTrans" cxnId="{CE6E7FDA-D703-4A81-B497-7927CECF49D0}">
      <dgm:prSet/>
      <dgm:spPr/>
      <dgm:t>
        <a:bodyPr/>
        <a:lstStyle/>
        <a:p>
          <a:endParaRPr lang="en-US"/>
        </a:p>
      </dgm:t>
    </dgm:pt>
    <dgm:pt modelId="{0BD539A8-F125-4DC3-A4F5-949230075B64}" type="sibTrans" cxnId="{CE6E7FDA-D703-4A81-B497-7927CECF49D0}">
      <dgm:prSet/>
      <dgm:spPr/>
      <dgm:t>
        <a:bodyPr/>
        <a:lstStyle/>
        <a:p>
          <a:endParaRPr lang="en-US"/>
        </a:p>
      </dgm:t>
    </dgm:pt>
    <dgm:pt modelId="{A1C7BBEB-2FD7-48A1-A32D-EB0F3E699453}">
      <dgm:prSet/>
      <dgm:spPr/>
      <dgm:t>
        <a:bodyPr/>
        <a:lstStyle/>
        <a:p>
          <a:r>
            <a:rPr lang="en-US"/>
            <a:t>All client's previous credits provided by other financial institutions that were reported to Credit Bureau (for clients who have a loan in our sample).</a:t>
          </a:r>
        </a:p>
      </dgm:t>
    </dgm:pt>
    <dgm:pt modelId="{33D5E34C-E929-4B2A-B63C-B907A91C2B43}" type="parTrans" cxnId="{E77310F6-2C41-4B35-B21E-3600B76E6A8C}">
      <dgm:prSet/>
      <dgm:spPr/>
      <dgm:t>
        <a:bodyPr/>
        <a:lstStyle/>
        <a:p>
          <a:endParaRPr lang="en-US"/>
        </a:p>
      </dgm:t>
    </dgm:pt>
    <dgm:pt modelId="{47CD91C9-74DD-4E56-819B-B92D7CF66D16}" type="sibTrans" cxnId="{E77310F6-2C41-4B35-B21E-3600B76E6A8C}">
      <dgm:prSet/>
      <dgm:spPr/>
      <dgm:t>
        <a:bodyPr/>
        <a:lstStyle/>
        <a:p>
          <a:endParaRPr lang="en-US"/>
        </a:p>
      </dgm:t>
    </dgm:pt>
    <dgm:pt modelId="{5AB1BA1C-40D0-4604-9854-BDF3B00661EA}">
      <dgm:prSet/>
      <dgm:spPr/>
      <dgm:t>
        <a:bodyPr/>
        <a:lstStyle/>
        <a:p>
          <a:r>
            <a:rPr lang="en-US"/>
            <a:t>For every loan in our sample, there are as many rows as number of credits the client had in Credit Bureau before the application date.</a:t>
          </a:r>
        </a:p>
      </dgm:t>
    </dgm:pt>
    <dgm:pt modelId="{E34F4B71-7809-48CB-B975-C1F379A906AF}" type="parTrans" cxnId="{53520E5C-8BB0-4051-B543-EAC537F71F4A}">
      <dgm:prSet/>
      <dgm:spPr/>
      <dgm:t>
        <a:bodyPr/>
        <a:lstStyle/>
        <a:p>
          <a:endParaRPr lang="en-US"/>
        </a:p>
      </dgm:t>
    </dgm:pt>
    <dgm:pt modelId="{FD843D33-BF5D-4EE8-A9BF-14273B013C2B}" type="sibTrans" cxnId="{53520E5C-8BB0-4051-B543-EAC537F71F4A}">
      <dgm:prSet/>
      <dgm:spPr/>
      <dgm:t>
        <a:bodyPr/>
        <a:lstStyle/>
        <a:p>
          <a:endParaRPr lang="en-US"/>
        </a:p>
      </dgm:t>
    </dgm:pt>
    <dgm:pt modelId="{F2CD836A-EE2A-4B9D-8192-141C0A7FA2E2}">
      <dgm:prSet/>
      <dgm:spPr/>
      <dgm:t>
        <a:bodyPr/>
        <a:lstStyle/>
        <a:p>
          <a:r>
            <a:rPr lang="en-US"/>
            <a:t>bureau_balance.csv</a:t>
          </a:r>
        </a:p>
      </dgm:t>
    </dgm:pt>
    <dgm:pt modelId="{13275C50-6CC1-4B2D-82BA-882A8C870DF9}" type="parTrans" cxnId="{15C87307-1548-40DB-BFD5-F87FD3F78AF0}">
      <dgm:prSet/>
      <dgm:spPr/>
      <dgm:t>
        <a:bodyPr/>
        <a:lstStyle/>
        <a:p>
          <a:endParaRPr lang="en-US"/>
        </a:p>
      </dgm:t>
    </dgm:pt>
    <dgm:pt modelId="{3ADFCF21-4A82-4A79-957F-094093826F68}" type="sibTrans" cxnId="{15C87307-1548-40DB-BFD5-F87FD3F78AF0}">
      <dgm:prSet/>
      <dgm:spPr/>
      <dgm:t>
        <a:bodyPr/>
        <a:lstStyle/>
        <a:p>
          <a:endParaRPr lang="en-US"/>
        </a:p>
      </dgm:t>
    </dgm:pt>
    <dgm:pt modelId="{859BE0C4-AEEB-4479-B4AA-256C9B133374}">
      <dgm:prSet/>
      <dgm:spPr/>
      <dgm:t>
        <a:bodyPr/>
        <a:lstStyle/>
        <a:p>
          <a:r>
            <a:rPr lang="en-US"/>
            <a:t>Monthly balances of previous credits in Credit Bureau.</a:t>
          </a:r>
        </a:p>
      </dgm:t>
    </dgm:pt>
    <dgm:pt modelId="{FF79D265-4B90-4831-9399-2735E2CE66CF}" type="parTrans" cxnId="{1AB21333-3BF3-440E-877F-D17B69084874}">
      <dgm:prSet/>
      <dgm:spPr/>
      <dgm:t>
        <a:bodyPr/>
        <a:lstStyle/>
        <a:p>
          <a:endParaRPr lang="en-US"/>
        </a:p>
      </dgm:t>
    </dgm:pt>
    <dgm:pt modelId="{F1B31F8A-C5D4-4899-9707-828811D5517B}" type="sibTrans" cxnId="{1AB21333-3BF3-440E-877F-D17B69084874}">
      <dgm:prSet/>
      <dgm:spPr/>
      <dgm:t>
        <a:bodyPr/>
        <a:lstStyle/>
        <a:p>
          <a:endParaRPr lang="en-US"/>
        </a:p>
      </dgm:t>
    </dgm:pt>
    <dgm:pt modelId="{7FCD226F-202D-4ACE-942B-71C2582BB286}">
      <dgm:prSet/>
      <dgm:spPr/>
      <dgm:t>
        <a:bodyPr/>
        <a:lstStyle/>
        <a:p>
          <a:r>
            <a:rPr lang="en-US"/>
            <a:t>This table has one row for each month of history of every previous credit reported to Credit Bureau – i.e the table has (#loans in sample * # of relative previous credits * # of months where we have some history observable for the previous credits) rows.</a:t>
          </a:r>
        </a:p>
      </dgm:t>
    </dgm:pt>
    <dgm:pt modelId="{89F078DB-1114-4DDF-B7C0-18E90506BA6B}" type="parTrans" cxnId="{DF6FB3BB-C2A9-4DBE-AD1C-692BBF13BF69}">
      <dgm:prSet/>
      <dgm:spPr/>
      <dgm:t>
        <a:bodyPr/>
        <a:lstStyle/>
        <a:p>
          <a:endParaRPr lang="en-US"/>
        </a:p>
      </dgm:t>
    </dgm:pt>
    <dgm:pt modelId="{C14993CB-8A7C-4C62-BDDF-CD4B50BA25B5}" type="sibTrans" cxnId="{DF6FB3BB-C2A9-4DBE-AD1C-692BBF13BF69}">
      <dgm:prSet/>
      <dgm:spPr/>
      <dgm:t>
        <a:bodyPr/>
        <a:lstStyle/>
        <a:p>
          <a:endParaRPr lang="en-US"/>
        </a:p>
      </dgm:t>
    </dgm:pt>
    <dgm:pt modelId="{9B884F0C-5B13-469A-B9FD-E05706421210}">
      <dgm:prSet/>
      <dgm:spPr/>
      <dgm:t>
        <a:bodyPr/>
        <a:lstStyle/>
        <a:p>
          <a:r>
            <a:rPr lang="en-US"/>
            <a:t>POS_CASH_balance.csv</a:t>
          </a:r>
        </a:p>
      </dgm:t>
    </dgm:pt>
    <dgm:pt modelId="{58AE408C-4725-452E-962C-8A0E71B3855D}" type="parTrans" cxnId="{10172DD2-C7FD-409C-9868-E8ADA4EC7C80}">
      <dgm:prSet/>
      <dgm:spPr/>
      <dgm:t>
        <a:bodyPr/>
        <a:lstStyle/>
        <a:p>
          <a:endParaRPr lang="en-US"/>
        </a:p>
      </dgm:t>
    </dgm:pt>
    <dgm:pt modelId="{0C91C852-D585-4BF2-9967-F00660BCABDD}" type="sibTrans" cxnId="{10172DD2-C7FD-409C-9868-E8ADA4EC7C80}">
      <dgm:prSet/>
      <dgm:spPr/>
      <dgm:t>
        <a:bodyPr/>
        <a:lstStyle/>
        <a:p>
          <a:endParaRPr lang="en-US"/>
        </a:p>
      </dgm:t>
    </dgm:pt>
    <dgm:pt modelId="{3BCAAFB0-49B5-4D28-B736-7EAEC01539E0}">
      <dgm:prSet/>
      <dgm:spPr/>
      <dgm:t>
        <a:bodyPr/>
        <a:lstStyle/>
        <a:p>
          <a:r>
            <a:rPr lang="en-US"/>
            <a:t>Monthly balance snapshots of previous POS (point of sales) and cash loans that the applicant had with Home Credit.</a:t>
          </a:r>
        </a:p>
      </dgm:t>
    </dgm:pt>
    <dgm:pt modelId="{A137031F-1500-4973-967F-A92CE3AEE1A8}" type="parTrans" cxnId="{8E974CB6-9FC4-4656-ACA7-7031E7C51A48}">
      <dgm:prSet/>
      <dgm:spPr/>
      <dgm:t>
        <a:bodyPr/>
        <a:lstStyle/>
        <a:p>
          <a:endParaRPr lang="en-US"/>
        </a:p>
      </dgm:t>
    </dgm:pt>
    <dgm:pt modelId="{D1731B2C-7BA8-4037-8833-7BF6485E7A29}" type="sibTrans" cxnId="{8E974CB6-9FC4-4656-ACA7-7031E7C51A48}">
      <dgm:prSet/>
      <dgm:spPr/>
      <dgm:t>
        <a:bodyPr/>
        <a:lstStyle/>
        <a:p>
          <a:endParaRPr lang="en-US"/>
        </a:p>
      </dgm:t>
    </dgm:pt>
    <dgm:pt modelId="{EE1124B7-CD5F-44FD-ADBD-C39BDED0D3AE}">
      <dgm:prSet/>
      <dgm:spPr/>
      <dgm:t>
        <a:bodyPr/>
        <a:lstStyle/>
        <a:p>
          <a:r>
            <a:rPr lang="en-US"/>
            <a:t>This table has one row for each month of history of every previous credit in Home Credit (consumer credit and cash loans) related to loans in our sample – i.e. the table has (#loans in sample * # of relative previous credits * # of months in which we have some history observable for the previous credits) rows.</a:t>
          </a:r>
        </a:p>
      </dgm:t>
    </dgm:pt>
    <dgm:pt modelId="{58009962-5433-4B5F-B2DC-03B2015F272F}" type="parTrans" cxnId="{7673EFB1-275B-4F9C-AB68-F66663EE591C}">
      <dgm:prSet/>
      <dgm:spPr/>
      <dgm:t>
        <a:bodyPr/>
        <a:lstStyle/>
        <a:p>
          <a:endParaRPr lang="en-US"/>
        </a:p>
      </dgm:t>
    </dgm:pt>
    <dgm:pt modelId="{C3894CA1-D524-49A8-8035-F5484A3CA3EE}" type="sibTrans" cxnId="{7673EFB1-275B-4F9C-AB68-F66663EE591C}">
      <dgm:prSet/>
      <dgm:spPr/>
      <dgm:t>
        <a:bodyPr/>
        <a:lstStyle/>
        <a:p>
          <a:endParaRPr lang="en-US"/>
        </a:p>
      </dgm:t>
    </dgm:pt>
    <dgm:pt modelId="{A7A91DBE-9AA5-47E3-85EE-F868576E211B}" type="pres">
      <dgm:prSet presAssocID="{83B47A7D-D883-4B59-A728-82501EF80490}" presName="linear" presStyleCnt="0">
        <dgm:presLayoutVars>
          <dgm:animLvl val="lvl"/>
          <dgm:resizeHandles val="exact"/>
        </dgm:presLayoutVars>
      </dgm:prSet>
      <dgm:spPr/>
    </dgm:pt>
    <dgm:pt modelId="{11798CCA-A137-42AF-8C01-6B5F20698FE6}" type="pres">
      <dgm:prSet presAssocID="{A9F08B57-085E-454E-8862-C6623A04EB61}" presName="parentText" presStyleLbl="node1" presStyleIdx="0" presStyleCnt="4">
        <dgm:presLayoutVars>
          <dgm:chMax val="0"/>
          <dgm:bulletEnabled val="1"/>
        </dgm:presLayoutVars>
      </dgm:prSet>
      <dgm:spPr/>
    </dgm:pt>
    <dgm:pt modelId="{98501452-F917-46DA-839C-D2130A6328D9}" type="pres">
      <dgm:prSet presAssocID="{A9F08B57-085E-454E-8862-C6623A04EB61}" presName="childText" presStyleLbl="revTx" presStyleIdx="0" presStyleCnt="4">
        <dgm:presLayoutVars>
          <dgm:bulletEnabled val="1"/>
        </dgm:presLayoutVars>
      </dgm:prSet>
      <dgm:spPr/>
    </dgm:pt>
    <dgm:pt modelId="{91F79057-A941-4B78-8A7C-0E9DD9E0C074}" type="pres">
      <dgm:prSet presAssocID="{76F7D93F-EDD8-4B3C-87AA-8DA9589456B1}" presName="parentText" presStyleLbl="node1" presStyleIdx="1" presStyleCnt="4">
        <dgm:presLayoutVars>
          <dgm:chMax val="0"/>
          <dgm:bulletEnabled val="1"/>
        </dgm:presLayoutVars>
      </dgm:prSet>
      <dgm:spPr/>
    </dgm:pt>
    <dgm:pt modelId="{3B4A4C0F-4B2B-4AE8-9489-02F73927A1EB}" type="pres">
      <dgm:prSet presAssocID="{76F7D93F-EDD8-4B3C-87AA-8DA9589456B1}" presName="childText" presStyleLbl="revTx" presStyleIdx="1" presStyleCnt="4">
        <dgm:presLayoutVars>
          <dgm:bulletEnabled val="1"/>
        </dgm:presLayoutVars>
      </dgm:prSet>
      <dgm:spPr/>
    </dgm:pt>
    <dgm:pt modelId="{3E1044E0-BACA-494B-B5A8-94F19309CF1D}" type="pres">
      <dgm:prSet presAssocID="{F2CD836A-EE2A-4B9D-8192-141C0A7FA2E2}" presName="parentText" presStyleLbl="node1" presStyleIdx="2" presStyleCnt="4">
        <dgm:presLayoutVars>
          <dgm:chMax val="0"/>
          <dgm:bulletEnabled val="1"/>
        </dgm:presLayoutVars>
      </dgm:prSet>
      <dgm:spPr/>
    </dgm:pt>
    <dgm:pt modelId="{E3BA830F-E3F5-40B4-B37E-1998118A2B5C}" type="pres">
      <dgm:prSet presAssocID="{F2CD836A-EE2A-4B9D-8192-141C0A7FA2E2}" presName="childText" presStyleLbl="revTx" presStyleIdx="2" presStyleCnt="4">
        <dgm:presLayoutVars>
          <dgm:bulletEnabled val="1"/>
        </dgm:presLayoutVars>
      </dgm:prSet>
      <dgm:spPr/>
    </dgm:pt>
    <dgm:pt modelId="{BAC73C1A-680F-41FF-868F-96FB90FEADCD}" type="pres">
      <dgm:prSet presAssocID="{9B884F0C-5B13-469A-B9FD-E05706421210}" presName="parentText" presStyleLbl="node1" presStyleIdx="3" presStyleCnt="4">
        <dgm:presLayoutVars>
          <dgm:chMax val="0"/>
          <dgm:bulletEnabled val="1"/>
        </dgm:presLayoutVars>
      </dgm:prSet>
      <dgm:spPr/>
    </dgm:pt>
    <dgm:pt modelId="{A3C0EBAA-337E-4E99-B139-7F223DA31DDA}" type="pres">
      <dgm:prSet presAssocID="{9B884F0C-5B13-469A-B9FD-E05706421210}" presName="childText" presStyleLbl="revTx" presStyleIdx="3" presStyleCnt="4">
        <dgm:presLayoutVars>
          <dgm:bulletEnabled val="1"/>
        </dgm:presLayoutVars>
      </dgm:prSet>
      <dgm:spPr/>
    </dgm:pt>
  </dgm:ptLst>
  <dgm:cxnLst>
    <dgm:cxn modelId="{15C87307-1548-40DB-BFD5-F87FD3F78AF0}" srcId="{83B47A7D-D883-4B59-A728-82501EF80490}" destId="{F2CD836A-EE2A-4B9D-8192-141C0A7FA2E2}" srcOrd="2" destOrd="0" parTransId="{13275C50-6CC1-4B2D-82BA-882A8C870DF9}" sibTransId="{3ADFCF21-4A82-4A79-957F-094093826F68}"/>
    <dgm:cxn modelId="{75E1A01A-B826-4453-9B06-B498B180DC19}" type="presOf" srcId="{83B47A7D-D883-4B59-A728-82501EF80490}" destId="{A7A91DBE-9AA5-47E3-85EE-F868576E211B}" srcOrd="0" destOrd="0" presId="urn:microsoft.com/office/officeart/2005/8/layout/vList2"/>
    <dgm:cxn modelId="{8A09C423-3AE3-483C-9A23-B1C37EC9C8EE}" type="presOf" srcId="{7FCD226F-202D-4ACE-942B-71C2582BB286}" destId="{E3BA830F-E3F5-40B4-B37E-1998118A2B5C}" srcOrd="0" destOrd="1" presId="urn:microsoft.com/office/officeart/2005/8/layout/vList2"/>
    <dgm:cxn modelId="{A2719627-E8DA-4ACC-BC5B-45907530878C}" srcId="{A9F08B57-085E-454E-8862-C6623A04EB61}" destId="{7B159440-70FF-4A36-B1E4-2E8C5D4E30B3}" srcOrd="1" destOrd="0" parTransId="{3296CDC8-2FCC-48CB-92C4-D7FA0BD12185}" sibTransId="{F40397CE-C748-468A-8E41-B3A1C6FA0422}"/>
    <dgm:cxn modelId="{C1962A29-A492-49EC-A29D-6AC09A8542D7}" type="presOf" srcId="{A1C7BBEB-2FD7-48A1-A32D-EB0F3E699453}" destId="{3B4A4C0F-4B2B-4AE8-9489-02F73927A1EB}" srcOrd="0" destOrd="0" presId="urn:microsoft.com/office/officeart/2005/8/layout/vList2"/>
    <dgm:cxn modelId="{1AB21333-3BF3-440E-877F-D17B69084874}" srcId="{F2CD836A-EE2A-4B9D-8192-141C0A7FA2E2}" destId="{859BE0C4-AEEB-4479-B4AA-256C9B133374}" srcOrd="0" destOrd="0" parTransId="{FF79D265-4B90-4831-9399-2735E2CE66CF}" sibTransId="{F1B31F8A-C5D4-4899-9707-828811D5517B}"/>
    <dgm:cxn modelId="{72736139-E621-4554-BAE7-80F1D9E77D12}" srcId="{A9F08B57-085E-454E-8862-C6623A04EB61}" destId="{2DCE0966-5C17-4294-B7F6-B430DBE1B80B}" srcOrd="0" destOrd="0" parTransId="{6BB67C30-D2CE-432A-9179-F53FF0EF1D79}" sibTransId="{08609E82-737A-4303-BFF0-41BB91F9A8BB}"/>
    <dgm:cxn modelId="{C3A0F13F-D054-4EF7-9754-31ACE40DEFAB}" type="presOf" srcId="{76F7D93F-EDD8-4B3C-87AA-8DA9589456B1}" destId="{91F79057-A941-4B78-8A7C-0E9DD9E0C074}" srcOrd="0" destOrd="0" presId="urn:microsoft.com/office/officeart/2005/8/layout/vList2"/>
    <dgm:cxn modelId="{A562D540-81B5-4ABA-94F8-4EB0771EA7C0}" type="presOf" srcId="{9B884F0C-5B13-469A-B9FD-E05706421210}" destId="{BAC73C1A-680F-41FF-868F-96FB90FEADCD}" srcOrd="0" destOrd="0" presId="urn:microsoft.com/office/officeart/2005/8/layout/vList2"/>
    <dgm:cxn modelId="{53520E5C-8BB0-4051-B543-EAC537F71F4A}" srcId="{76F7D93F-EDD8-4B3C-87AA-8DA9589456B1}" destId="{5AB1BA1C-40D0-4604-9854-BDF3B00661EA}" srcOrd="1" destOrd="0" parTransId="{E34F4B71-7809-48CB-B975-C1F379A906AF}" sibTransId="{FD843D33-BF5D-4EE8-A9BF-14273B013C2B}"/>
    <dgm:cxn modelId="{C67E9462-2457-4AE0-B942-D22BE38DA6EB}" type="presOf" srcId="{5AB1BA1C-40D0-4604-9854-BDF3B00661EA}" destId="{3B4A4C0F-4B2B-4AE8-9489-02F73927A1EB}" srcOrd="0" destOrd="1" presId="urn:microsoft.com/office/officeart/2005/8/layout/vList2"/>
    <dgm:cxn modelId="{49753768-13DF-4995-AA4A-150951E49755}" type="presOf" srcId="{859BE0C4-AEEB-4479-B4AA-256C9B133374}" destId="{E3BA830F-E3F5-40B4-B37E-1998118A2B5C}" srcOrd="0" destOrd="0" presId="urn:microsoft.com/office/officeart/2005/8/layout/vList2"/>
    <dgm:cxn modelId="{E967B148-5F49-4C39-8ABA-FFBDDB3BE112}" type="presOf" srcId="{A9F08B57-085E-454E-8862-C6623A04EB61}" destId="{11798CCA-A137-42AF-8C01-6B5F20698FE6}" srcOrd="0" destOrd="0" presId="urn:microsoft.com/office/officeart/2005/8/layout/vList2"/>
    <dgm:cxn modelId="{A9811A49-66E1-487B-AF39-CC2F9F5ADF79}" type="presOf" srcId="{7B159440-70FF-4A36-B1E4-2E8C5D4E30B3}" destId="{98501452-F917-46DA-839C-D2130A6328D9}" srcOrd="0" destOrd="1" presId="urn:microsoft.com/office/officeart/2005/8/layout/vList2"/>
    <dgm:cxn modelId="{299BD86F-4B07-47EC-9A38-4F044C60B56D}" type="presOf" srcId="{2DCE0966-5C17-4294-B7F6-B430DBE1B80B}" destId="{98501452-F917-46DA-839C-D2130A6328D9}" srcOrd="0" destOrd="0" presId="urn:microsoft.com/office/officeart/2005/8/layout/vList2"/>
    <dgm:cxn modelId="{BBBDB674-B209-46F3-B378-9C8EA6954E12}" srcId="{83B47A7D-D883-4B59-A728-82501EF80490}" destId="{A9F08B57-085E-454E-8862-C6623A04EB61}" srcOrd="0" destOrd="0" parTransId="{1AC78453-C53D-4086-950C-5FED4C4D6E5E}" sibTransId="{32EF9643-04FE-407A-AE6F-E17412BEEB7F}"/>
    <dgm:cxn modelId="{FB541F56-DCBB-47C0-A0E4-A54438D77E26}" type="presOf" srcId="{3BCAAFB0-49B5-4D28-B736-7EAEC01539E0}" destId="{A3C0EBAA-337E-4E99-B139-7F223DA31DDA}" srcOrd="0" destOrd="0" presId="urn:microsoft.com/office/officeart/2005/8/layout/vList2"/>
    <dgm:cxn modelId="{A376CB7B-56D7-403B-A7F8-2271D3EC3AC2}" type="presOf" srcId="{EE1124B7-CD5F-44FD-ADBD-C39BDED0D3AE}" destId="{A3C0EBAA-337E-4E99-B139-7F223DA31DDA}" srcOrd="0" destOrd="1" presId="urn:microsoft.com/office/officeart/2005/8/layout/vList2"/>
    <dgm:cxn modelId="{7673EFB1-275B-4F9C-AB68-F66663EE591C}" srcId="{9B884F0C-5B13-469A-B9FD-E05706421210}" destId="{EE1124B7-CD5F-44FD-ADBD-C39BDED0D3AE}" srcOrd="1" destOrd="0" parTransId="{58009962-5433-4B5F-B2DC-03B2015F272F}" sibTransId="{C3894CA1-D524-49A8-8035-F5484A3CA3EE}"/>
    <dgm:cxn modelId="{8E974CB6-9FC4-4656-ACA7-7031E7C51A48}" srcId="{9B884F0C-5B13-469A-B9FD-E05706421210}" destId="{3BCAAFB0-49B5-4D28-B736-7EAEC01539E0}" srcOrd="0" destOrd="0" parTransId="{A137031F-1500-4973-967F-A92CE3AEE1A8}" sibTransId="{D1731B2C-7BA8-4037-8833-7BF6485E7A29}"/>
    <dgm:cxn modelId="{DF6FB3BB-C2A9-4DBE-AD1C-692BBF13BF69}" srcId="{F2CD836A-EE2A-4B9D-8192-141C0A7FA2E2}" destId="{7FCD226F-202D-4ACE-942B-71C2582BB286}" srcOrd="1" destOrd="0" parTransId="{89F078DB-1114-4DDF-B7C0-18E90506BA6B}" sibTransId="{C14993CB-8A7C-4C62-BDDF-CD4B50BA25B5}"/>
    <dgm:cxn modelId="{487CF3C9-DCBC-418F-B906-0829A0D59565}" type="presOf" srcId="{F2CD836A-EE2A-4B9D-8192-141C0A7FA2E2}" destId="{3E1044E0-BACA-494B-B5A8-94F19309CF1D}" srcOrd="0" destOrd="0" presId="urn:microsoft.com/office/officeart/2005/8/layout/vList2"/>
    <dgm:cxn modelId="{10172DD2-C7FD-409C-9868-E8ADA4EC7C80}" srcId="{83B47A7D-D883-4B59-A728-82501EF80490}" destId="{9B884F0C-5B13-469A-B9FD-E05706421210}" srcOrd="3" destOrd="0" parTransId="{58AE408C-4725-452E-962C-8A0E71B3855D}" sibTransId="{0C91C852-D585-4BF2-9967-F00660BCABDD}"/>
    <dgm:cxn modelId="{CE6E7FDA-D703-4A81-B497-7927CECF49D0}" srcId="{83B47A7D-D883-4B59-A728-82501EF80490}" destId="{76F7D93F-EDD8-4B3C-87AA-8DA9589456B1}" srcOrd="1" destOrd="0" parTransId="{8BBC3172-DFE5-4F38-899F-F485C257688C}" sibTransId="{0BD539A8-F125-4DC3-A4F5-949230075B64}"/>
    <dgm:cxn modelId="{E77310F6-2C41-4B35-B21E-3600B76E6A8C}" srcId="{76F7D93F-EDD8-4B3C-87AA-8DA9589456B1}" destId="{A1C7BBEB-2FD7-48A1-A32D-EB0F3E699453}" srcOrd="0" destOrd="0" parTransId="{33D5E34C-E929-4B2A-B63C-B907A91C2B43}" sibTransId="{47CD91C9-74DD-4E56-819B-B92D7CF66D16}"/>
    <dgm:cxn modelId="{B8DEC151-771D-4286-B1D6-98B715D45DC1}" type="presParOf" srcId="{A7A91DBE-9AA5-47E3-85EE-F868576E211B}" destId="{11798CCA-A137-42AF-8C01-6B5F20698FE6}" srcOrd="0" destOrd="0" presId="urn:microsoft.com/office/officeart/2005/8/layout/vList2"/>
    <dgm:cxn modelId="{ECDE8BF3-7803-4EC6-9771-EB0F2F09A1FD}" type="presParOf" srcId="{A7A91DBE-9AA5-47E3-85EE-F868576E211B}" destId="{98501452-F917-46DA-839C-D2130A6328D9}" srcOrd="1" destOrd="0" presId="urn:microsoft.com/office/officeart/2005/8/layout/vList2"/>
    <dgm:cxn modelId="{AC074644-44F9-4A3D-A6C4-2C7C0280BC06}" type="presParOf" srcId="{A7A91DBE-9AA5-47E3-85EE-F868576E211B}" destId="{91F79057-A941-4B78-8A7C-0E9DD9E0C074}" srcOrd="2" destOrd="0" presId="urn:microsoft.com/office/officeart/2005/8/layout/vList2"/>
    <dgm:cxn modelId="{AC5854AE-B654-4798-A971-E95774FF8009}" type="presParOf" srcId="{A7A91DBE-9AA5-47E3-85EE-F868576E211B}" destId="{3B4A4C0F-4B2B-4AE8-9489-02F73927A1EB}" srcOrd="3" destOrd="0" presId="urn:microsoft.com/office/officeart/2005/8/layout/vList2"/>
    <dgm:cxn modelId="{5A85015F-5BFA-42DE-90A3-2DA61EE61666}" type="presParOf" srcId="{A7A91DBE-9AA5-47E3-85EE-F868576E211B}" destId="{3E1044E0-BACA-494B-B5A8-94F19309CF1D}" srcOrd="4" destOrd="0" presId="urn:microsoft.com/office/officeart/2005/8/layout/vList2"/>
    <dgm:cxn modelId="{C77A5F6B-D444-4DEE-8092-A36EB1232778}" type="presParOf" srcId="{A7A91DBE-9AA5-47E3-85EE-F868576E211B}" destId="{E3BA830F-E3F5-40B4-B37E-1998118A2B5C}" srcOrd="5" destOrd="0" presId="urn:microsoft.com/office/officeart/2005/8/layout/vList2"/>
    <dgm:cxn modelId="{BF7EE2D8-DADE-43E4-8B9E-33F72D658700}" type="presParOf" srcId="{A7A91DBE-9AA5-47E3-85EE-F868576E211B}" destId="{BAC73C1A-680F-41FF-868F-96FB90FEADCD}" srcOrd="6" destOrd="0" presId="urn:microsoft.com/office/officeart/2005/8/layout/vList2"/>
    <dgm:cxn modelId="{7C4B36F6-17F1-4133-BE88-733831F91DB6}" type="presParOf" srcId="{A7A91DBE-9AA5-47E3-85EE-F868576E211B}" destId="{A3C0EBAA-337E-4E99-B139-7F223DA31DD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107B3E-3E70-487A-ACC5-02AFE57902D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EF86EB7-EAB5-4AD1-AE51-9B08C5923193}">
      <dgm:prSet/>
      <dgm:spPr/>
      <dgm:t>
        <a:bodyPr/>
        <a:lstStyle/>
        <a:p>
          <a:r>
            <a:rPr lang="en-US"/>
            <a:t>credit_card_balance.csv</a:t>
          </a:r>
        </a:p>
      </dgm:t>
    </dgm:pt>
    <dgm:pt modelId="{C56B3DA7-8592-46F4-BF29-F91C99228700}" type="parTrans" cxnId="{28704194-3D7F-4F2B-A4E4-AB93878E2297}">
      <dgm:prSet/>
      <dgm:spPr/>
      <dgm:t>
        <a:bodyPr/>
        <a:lstStyle/>
        <a:p>
          <a:endParaRPr lang="en-US"/>
        </a:p>
      </dgm:t>
    </dgm:pt>
    <dgm:pt modelId="{53C30215-E8D2-4E7E-9EC1-439657A1F507}" type="sibTrans" cxnId="{28704194-3D7F-4F2B-A4E4-AB93878E2297}">
      <dgm:prSet/>
      <dgm:spPr/>
      <dgm:t>
        <a:bodyPr/>
        <a:lstStyle/>
        <a:p>
          <a:endParaRPr lang="en-US"/>
        </a:p>
      </dgm:t>
    </dgm:pt>
    <dgm:pt modelId="{C0ED9E8C-2078-485C-91C9-51C5AE1D6DCC}">
      <dgm:prSet/>
      <dgm:spPr/>
      <dgm:t>
        <a:bodyPr/>
        <a:lstStyle/>
        <a:p>
          <a:r>
            <a:rPr lang="en-US"/>
            <a:t>Monthly balance snapshots of previous credit cards that the applicant has with Home Credit.</a:t>
          </a:r>
        </a:p>
      </dgm:t>
    </dgm:pt>
    <dgm:pt modelId="{5C19221A-E3B1-49BA-B329-830B043A7136}" type="parTrans" cxnId="{24384703-8C7B-4C75-BFA6-6E69841210AE}">
      <dgm:prSet/>
      <dgm:spPr/>
      <dgm:t>
        <a:bodyPr/>
        <a:lstStyle/>
        <a:p>
          <a:endParaRPr lang="en-US"/>
        </a:p>
      </dgm:t>
    </dgm:pt>
    <dgm:pt modelId="{FA57C59B-8800-47DC-9F69-EB2B66C2C885}" type="sibTrans" cxnId="{24384703-8C7B-4C75-BFA6-6E69841210AE}">
      <dgm:prSet/>
      <dgm:spPr/>
      <dgm:t>
        <a:bodyPr/>
        <a:lstStyle/>
        <a:p>
          <a:endParaRPr lang="en-US"/>
        </a:p>
      </dgm:t>
    </dgm:pt>
    <dgm:pt modelId="{FF6194C0-9EB9-4BD0-B381-F12609D900A3}">
      <dgm:prSet/>
      <dgm:spPr/>
      <dgm:t>
        <a:bodyPr/>
        <a:lstStyle/>
        <a:p>
          <a:r>
            <a:rPr lang="en-US"/>
            <a:t>This table has one row for each month of history of every previous credit in Home Credit (consumer credit and cash loans) related to loans in our sample – i.e. the table has (#loans in sample * # of relative previous credit cards * # of months where we have some history observable for the previous credit card) rows.</a:t>
          </a:r>
        </a:p>
      </dgm:t>
    </dgm:pt>
    <dgm:pt modelId="{340B42FF-7A36-4559-B1CF-EFFA7CC50951}" type="parTrans" cxnId="{3B88B17C-368F-4EC1-B2EC-215AC1D5E9CC}">
      <dgm:prSet/>
      <dgm:spPr/>
      <dgm:t>
        <a:bodyPr/>
        <a:lstStyle/>
        <a:p>
          <a:endParaRPr lang="en-US"/>
        </a:p>
      </dgm:t>
    </dgm:pt>
    <dgm:pt modelId="{D8923BC3-11E0-48C1-9B83-C5896AE9AE4B}" type="sibTrans" cxnId="{3B88B17C-368F-4EC1-B2EC-215AC1D5E9CC}">
      <dgm:prSet/>
      <dgm:spPr/>
      <dgm:t>
        <a:bodyPr/>
        <a:lstStyle/>
        <a:p>
          <a:endParaRPr lang="en-US"/>
        </a:p>
      </dgm:t>
    </dgm:pt>
    <dgm:pt modelId="{5FF1B978-8372-4C7D-A6D4-5E276E173A95}">
      <dgm:prSet/>
      <dgm:spPr/>
      <dgm:t>
        <a:bodyPr/>
        <a:lstStyle/>
        <a:p>
          <a:r>
            <a:rPr lang="en-US"/>
            <a:t>previous_application.csv</a:t>
          </a:r>
        </a:p>
      </dgm:t>
    </dgm:pt>
    <dgm:pt modelId="{7C93F27B-AE66-42C1-B916-6C595FF39482}" type="parTrans" cxnId="{2D9AF8E0-FC7D-4926-AAFB-50D394FEC97E}">
      <dgm:prSet/>
      <dgm:spPr/>
      <dgm:t>
        <a:bodyPr/>
        <a:lstStyle/>
        <a:p>
          <a:endParaRPr lang="en-US"/>
        </a:p>
      </dgm:t>
    </dgm:pt>
    <dgm:pt modelId="{03F03D6E-BC37-4FE8-852E-A7532535D5EF}" type="sibTrans" cxnId="{2D9AF8E0-FC7D-4926-AAFB-50D394FEC97E}">
      <dgm:prSet/>
      <dgm:spPr/>
      <dgm:t>
        <a:bodyPr/>
        <a:lstStyle/>
        <a:p>
          <a:endParaRPr lang="en-US"/>
        </a:p>
      </dgm:t>
    </dgm:pt>
    <dgm:pt modelId="{20BB7DB0-AE27-4B6C-9E44-AEB423BB0A8D}">
      <dgm:prSet/>
      <dgm:spPr/>
      <dgm:t>
        <a:bodyPr/>
        <a:lstStyle/>
        <a:p>
          <a:r>
            <a:rPr lang="en-US"/>
            <a:t>All previous applications for Home Credit loans of clients who have loans in our sample.</a:t>
          </a:r>
        </a:p>
      </dgm:t>
    </dgm:pt>
    <dgm:pt modelId="{696C829A-F019-465E-9081-A3C96CB7A460}" type="parTrans" cxnId="{D137B1BA-ECB5-4AAF-8370-64D0263DB012}">
      <dgm:prSet/>
      <dgm:spPr/>
      <dgm:t>
        <a:bodyPr/>
        <a:lstStyle/>
        <a:p>
          <a:endParaRPr lang="en-US"/>
        </a:p>
      </dgm:t>
    </dgm:pt>
    <dgm:pt modelId="{C3EC4000-2DC3-4B9E-B87C-F2CAB66A7806}" type="sibTrans" cxnId="{D137B1BA-ECB5-4AAF-8370-64D0263DB012}">
      <dgm:prSet/>
      <dgm:spPr/>
      <dgm:t>
        <a:bodyPr/>
        <a:lstStyle/>
        <a:p>
          <a:endParaRPr lang="en-US"/>
        </a:p>
      </dgm:t>
    </dgm:pt>
    <dgm:pt modelId="{CFE4FD08-46E3-45D1-AD8A-C8CB10EBF1A0}">
      <dgm:prSet/>
      <dgm:spPr/>
      <dgm:t>
        <a:bodyPr/>
        <a:lstStyle/>
        <a:p>
          <a:r>
            <a:rPr lang="en-US"/>
            <a:t>There is one row for each previous application related to loans in our data sample.</a:t>
          </a:r>
        </a:p>
      </dgm:t>
    </dgm:pt>
    <dgm:pt modelId="{E7F92D2B-5723-4D4E-B090-24B3D2C3491F}" type="parTrans" cxnId="{70A0A3DF-2050-4495-8157-AE90D2220011}">
      <dgm:prSet/>
      <dgm:spPr/>
      <dgm:t>
        <a:bodyPr/>
        <a:lstStyle/>
        <a:p>
          <a:endParaRPr lang="en-US"/>
        </a:p>
      </dgm:t>
    </dgm:pt>
    <dgm:pt modelId="{B633A55C-5343-406C-8803-D89BC4936395}" type="sibTrans" cxnId="{70A0A3DF-2050-4495-8157-AE90D2220011}">
      <dgm:prSet/>
      <dgm:spPr/>
      <dgm:t>
        <a:bodyPr/>
        <a:lstStyle/>
        <a:p>
          <a:endParaRPr lang="en-US"/>
        </a:p>
      </dgm:t>
    </dgm:pt>
    <dgm:pt modelId="{949ED0FA-B6C7-4DEC-8CD7-AA495A838711}">
      <dgm:prSet/>
      <dgm:spPr/>
      <dgm:t>
        <a:bodyPr/>
        <a:lstStyle/>
        <a:p>
          <a:r>
            <a:rPr lang="en-US"/>
            <a:t>installments_payments.csv</a:t>
          </a:r>
        </a:p>
      </dgm:t>
    </dgm:pt>
    <dgm:pt modelId="{E1533AB6-7136-4E3E-8978-B9E139DF25BA}" type="parTrans" cxnId="{C31C73AB-7FE5-4A66-8348-1DC6A616DF2F}">
      <dgm:prSet/>
      <dgm:spPr/>
      <dgm:t>
        <a:bodyPr/>
        <a:lstStyle/>
        <a:p>
          <a:endParaRPr lang="en-US"/>
        </a:p>
      </dgm:t>
    </dgm:pt>
    <dgm:pt modelId="{A4C553C1-DF75-455B-81E7-128D5FB9FB66}" type="sibTrans" cxnId="{C31C73AB-7FE5-4A66-8348-1DC6A616DF2F}">
      <dgm:prSet/>
      <dgm:spPr/>
      <dgm:t>
        <a:bodyPr/>
        <a:lstStyle/>
        <a:p>
          <a:endParaRPr lang="en-US"/>
        </a:p>
      </dgm:t>
    </dgm:pt>
    <dgm:pt modelId="{23219523-1192-4F77-BD3B-74500A391D07}">
      <dgm:prSet/>
      <dgm:spPr/>
      <dgm:t>
        <a:bodyPr/>
        <a:lstStyle/>
        <a:p>
          <a:r>
            <a:rPr lang="en-US"/>
            <a:t>Repayment history for the previously disbursed credits in Home Credit related to the loans in our sample.</a:t>
          </a:r>
        </a:p>
      </dgm:t>
    </dgm:pt>
    <dgm:pt modelId="{EBC28AB5-C4BD-4D94-A033-6A31238905D8}" type="parTrans" cxnId="{FB866B9E-743B-4F47-8226-6F7F233CC70A}">
      <dgm:prSet/>
      <dgm:spPr/>
      <dgm:t>
        <a:bodyPr/>
        <a:lstStyle/>
        <a:p>
          <a:endParaRPr lang="en-US"/>
        </a:p>
      </dgm:t>
    </dgm:pt>
    <dgm:pt modelId="{BFC35299-3347-4D98-9874-CA7C09CBF1FF}" type="sibTrans" cxnId="{FB866B9E-743B-4F47-8226-6F7F233CC70A}">
      <dgm:prSet/>
      <dgm:spPr/>
      <dgm:t>
        <a:bodyPr/>
        <a:lstStyle/>
        <a:p>
          <a:endParaRPr lang="en-US"/>
        </a:p>
      </dgm:t>
    </dgm:pt>
    <dgm:pt modelId="{6A7D801B-B61C-4AEE-BD83-ACA3F5A8D820}">
      <dgm:prSet/>
      <dgm:spPr/>
      <dgm:t>
        <a:bodyPr/>
        <a:lstStyle/>
        <a:p>
          <a:r>
            <a:rPr lang="en-US"/>
            <a:t>There is a) one row for every payment that was made plus b) one row each for missed payment.</a:t>
          </a:r>
        </a:p>
      </dgm:t>
    </dgm:pt>
    <dgm:pt modelId="{76095E80-0122-49A1-B3F8-09134FF327FC}" type="parTrans" cxnId="{B1080FD6-EC96-4F14-B601-424B693A7E3F}">
      <dgm:prSet/>
      <dgm:spPr/>
      <dgm:t>
        <a:bodyPr/>
        <a:lstStyle/>
        <a:p>
          <a:endParaRPr lang="en-US"/>
        </a:p>
      </dgm:t>
    </dgm:pt>
    <dgm:pt modelId="{60C14DB9-F96D-4BBB-ACB6-3109E7EABD25}" type="sibTrans" cxnId="{B1080FD6-EC96-4F14-B601-424B693A7E3F}">
      <dgm:prSet/>
      <dgm:spPr/>
      <dgm:t>
        <a:bodyPr/>
        <a:lstStyle/>
        <a:p>
          <a:endParaRPr lang="en-US"/>
        </a:p>
      </dgm:t>
    </dgm:pt>
    <dgm:pt modelId="{1CFF70A5-3BA1-4A1E-8ACF-85419C2AEB85}">
      <dgm:prSet/>
      <dgm:spPr/>
      <dgm:t>
        <a:bodyPr/>
        <a:lstStyle/>
        <a:p>
          <a:r>
            <a:rPr lang="en-US"/>
            <a:t>One row is equivalent to one payment of one installment OR one installment corresponding to one payment of one previous Home Credit credit related to loans in our sample.</a:t>
          </a:r>
        </a:p>
      </dgm:t>
    </dgm:pt>
    <dgm:pt modelId="{A0C8E66B-19C8-43B2-B18B-BDBC17DC8525}" type="parTrans" cxnId="{2DDB473D-116B-418B-8856-BAD5598991D5}">
      <dgm:prSet/>
      <dgm:spPr/>
      <dgm:t>
        <a:bodyPr/>
        <a:lstStyle/>
        <a:p>
          <a:endParaRPr lang="en-US"/>
        </a:p>
      </dgm:t>
    </dgm:pt>
    <dgm:pt modelId="{CE8EFD63-84C2-4135-A85C-A10687637C39}" type="sibTrans" cxnId="{2DDB473D-116B-418B-8856-BAD5598991D5}">
      <dgm:prSet/>
      <dgm:spPr/>
      <dgm:t>
        <a:bodyPr/>
        <a:lstStyle/>
        <a:p>
          <a:endParaRPr lang="en-US"/>
        </a:p>
      </dgm:t>
    </dgm:pt>
    <dgm:pt modelId="{0B95D38B-F4C6-4DE1-9CFA-A5B4E67C1989}">
      <dgm:prSet/>
      <dgm:spPr/>
      <dgm:t>
        <a:bodyPr/>
        <a:lstStyle/>
        <a:p>
          <a:r>
            <a:rPr lang="en-US"/>
            <a:t>HomeCredit_columns_description.csv</a:t>
          </a:r>
        </a:p>
      </dgm:t>
    </dgm:pt>
    <dgm:pt modelId="{630AC545-2439-4965-9BC8-C6B648390110}" type="parTrans" cxnId="{A69459EA-00A7-42B9-90ED-690B5E20DEA4}">
      <dgm:prSet/>
      <dgm:spPr/>
      <dgm:t>
        <a:bodyPr/>
        <a:lstStyle/>
        <a:p>
          <a:endParaRPr lang="en-US"/>
        </a:p>
      </dgm:t>
    </dgm:pt>
    <dgm:pt modelId="{44B05263-2688-416D-8959-8CAA4F91F12B}" type="sibTrans" cxnId="{A69459EA-00A7-42B9-90ED-690B5E20DEA4}">
      <dgm:prSet/>
      <dgm:spPr/>
      <dgm:t>
        <a:bodyPr/>
        <a:lstStyle/>
        <a:p>
          <a:endParaRPr lang="en-US"/>
        </a:p>
      </dgm:t>
    </dgm:pt>
    <dgm:pt modelId="{F0C14BF9-5993-4022-ADCE-D745345CF04E}">
      <dgm:prSet/>
      <dgm:spPr/>
      <dgm:t>
        <a:bodyPr/>
        <a:lstStyle/>
        <a:p>
          <a:r>
            <a:rPr lang="en-US"/>
            <a:t>This file contains descriptions for the columns in the various data files.</a:t>
          </a:r>
        </a:p>
      </dgm:t>
    </dgm:pt>
    <dgm:pt modelId="{E33F50C2-0850-4EAB-A84A-A02474FB088F}" type="parTrans" cxnId="{D7436564-F360-43C0-8BBA-DB70E70BCD7D}">
      <dgm:prSet/>
      <dgm:spPr/>
      <dgm:t>
        <a:bodyPr/>
        <a:lstStyle/>
        <a:p>
          <a:endParaRPr lang="en-US"/>
        </a:p>
      </dgm:t>
    </dgm:pt>
    <dgm:pt modelId="{9CFDA464-69E3-4697-B8AF-AAA35F3DF5BD}" type="sibTrans" cxnId="{D7436564-F360-43C0-8BBA-DB70E70BCD7D}">
      <dgm:prSet/>
      <dgm:spPr/>
      <dgm:t>
        <a:bodyPr/>
        <a:lstStyle/>
        <a:p>
          <a:endParaRPr lang="en-US"/>
        </a:p>
      </dgm:t>
    </dgm:pt>
    <dgm:pt modelId="{23462594-1384-43D7-87AD-25C2443456A2}" type="pres">
      <dgm:prSet presAssocID="{DC107B3E-3E70-487A-ACC5-02AFE57902D8}" presName="linear" presStyleCnt="0">
        <dgm:presLayoutVars>
          <dgm:animLvl val="lvl"/>
          <dgm:resizeHandles val="exact"/>
        </dgm:presLayoutVars>
      </dgm:prSet>
      <dgm:spPr/>
    </dgm:pt>
    <dgm:pt modelId="{8355683F-C462-4B88-9058-743AF91E5C18}" type="pres">
      <dgm:prSet presAssocID="{FEF86EB7-EAB5-4AD1-AE51-9B08C5923193}" presName="parentText" presStyleLbl="node1" presStyleIdx="0" presStyleCnt="4">
        <dgm:presLayoutVars>
          <dgm:chMax val="0"/>
          <dgm:bulletEnabled val="1"/>
        </dgm:presLayoutVars>
      </dgm:prSet>
      <dgm:spPr/>
    </dgm:pt>
    <dgm:pt modelId="{53B886D9-EA90-45A2-946A-69FCC34CF5A1}" type="pres">
      <dgm:prSet presAssocID="{FEF86EB7-EAB5-4AD1-AE51-9B08C5923193}" presName="childText" presStyleLbl="revTx" presStyleIdx="0" presStyleCnt="4">
        <dgm:presLayoutVars>
          <dgm:bulletEnabled val="1"/>
        </dgm:presLayoutVars>
      </dgm:prSet>
      <dgm:spPr/>
    </dgm:pt>
    <dgm:pt modelId="{FDFF9838-3309-4295-B1E9-0B8E28F6E7A5}" type="pres">
      <dgm:prSet presAssocID="{5FF1B978-8372-4C7D-A6D4-5E276E173A95}" presName="parentText" presStyleLbl="node1" presStyleIdx="1" presStyleCnt="4">
        <dgm:presLayoutVars>
          <dgm:chMax val="0"/>
          <dgm:bulletEnabled val="1"/>
        </dgm:presLayoutVars>
      </dgm:prSet>
      <dgm:spPr/>
    </dgm:pt>
    <dgm:pt modelId="{F51420F8-4528-48AC-B56A-6D2269ED638E}" type="pres">
      <dgm:prSet presAssocID="{5FF1B978-8372-4C7D-A6D4-5E276E173A95}" presName="childText" presStyleLbl="revTx" presStyleIdx="1" presStyleCnt="4">
        <dgm:presLayoutVars>
          <dgm:bulletEnabled val="1"/>
        </dgm:presLayoutVars>
      </dgm:prSet>
      <dgm:spPr/>
    </dgm:pt>
    <dgm:pt modelId="{3E441FE3-013A-433D-8D77-5A673DE2BFE3}" type="pres">
      <dgm:prSet presAssocID="{949ED0FA-B6C7-4DEC-8CD7-AA495A838711}" presName="parentText" presStyleLbl="node1" presStyleIdx="2" presStyleCnt="4">
        <dgm:presLayoutVars>
          <dgm:chMax val="0"/>
          <dgm:bulletEnabled val="1"/>
        </dgm:presLayoutVars>
      </dgm:prSet>
      <dgm:spPr/>
    </dgm:pt>
    <dgm:pt modelId="{DD53C181-698D-4E72-9A77-54CB260FD80F}" type="pres">
      <dgm:prSet presAssocID="{949ED0FA-B6C7-4DEC-8CD7-AA495A838711}" presName="childText" presStyleLbl="revTx" presStyleIdx="2" presStyleCnt="4">
        <dgm:presLayoutVars>
          <dgm:bulletEnabled val="1"/>
        </dgm:presLayoutVars>
      </dgm:prSet>
      <dgm:spPr/>
    </dgm:pt>
    <dgm:pt modelId="{396ECCC6-C952-4941-8EEB-9F377749469F}" type="pres">
      <dgm:prSet presAssocID="{0B95D38B-F4C6-4DE1-9CFA-A5B4E67C1989}" presName="parentText" presStyleLbl="node1" presStyleIdx="3" presStyleCnt="4">
        <dgm:presLayoutVars>
          <dgm:chMax val="0"/>
          <dgm:bulletEnabled val="1"/>
        </dgm:presLayoutVars>
      </dgm:prSet>
      <dgm:spPr/>
    </dgm:pt>
    <dgm:pt modelId="{088C2EFF-AB92-412A-A471-C0EB4781CCC1}" type="pres">
      <dgm:prSet presAssocID="{0B95D38B-F4C6-4DE1-9CFA-A5B4E67C1989}" presName="childText" presStyleLbl="revTx" presStyleIdx="3" presStyleCnt="4">
        <dgm:presLayoutVars>
          <dgm:bulletEnabled val="1"/>
        </dgm:presLayoutVars>
      </dgm:prSet>
      <dgm:spPr/>
    </dgm:pt>
  </dgm:ptLst>
  <dgm:cxnLst>
    <dgm:cxn modelId="{24384703-8C7B-4C75-BFA6-6E69841210AE}" srcId="{FEF86EB7-EAB5-4AD1-AE51-9B08C5923193}" destId="{C0ED9E8C-2078-485C-91C9-51C5AE1D6DCC}" srcOrd="0" destOrd="0" parTransId="{5C19221A-E3B1-49BA-B329-830B043A7136}" sibTransId="{FA57C59B-8800-47DC-9F69-EB2B66C2C885}"/>
    <dgm:cxn modelId="{FD2F3A23-F4CC-4C4D-8B0A-F8B34C126AC4}" type="presOf" srcId="{F0C14BF9-5993-4022-ADCE-D745345CF04E}" destId="{088C2EFF-AB92-412A-A471-C0EB4781CCC1}" srcOrd="0" destOrd="0" presId="urn:microsoft.com/office/officeart/2005/8/layout/vList2"/>
    <dgm:cxn modelId="{2DDB473D-116B-418B-8856-BAD5598991D5}" srcId="{949ED0FA-B6C7-4DEC-8CD7-AA495A838711}" destId="{1CFF70A5-3BA1-4A1E-8ACF-85419C2AEB85}" srcOrd="2" destOrd="0" parTransId="{A0C8E66B-19C8-43B2-B18B-BDBC17DC8525}" sibTransId="{CE8EFD63-84C2-4135-A85C-A10687637C39}"/>
    <dgm:cxn modelId="{8584EC3D-97C5-461B-8D56-024D61F68360}" type="presOf" srcId="{6A7D801B-B61C-4AEE-BD83-ACA3F5A8D820}" destId="{DD53C181-698D-4E72-9A77-54CB260FD80F}" srcOrd="0" destOrd="1" presId="urn:microsoft.com/office/officeart/2005/8/layout/vList2"/>
    <dgm:cxn modelId="{5AB37740-B920-4B6B-9CAD-3ACB3B14315F}" type="presOf" srcId="{FEF86EB7-EAB5-4AD1-AE51-9B08C5923193}" destId="{8355683F-C462-4B88-9058-743AF91E5C18}" srcOrd="0" destOrd="0" presId="urn:microsoft.com/office/officeart/2005/8/layout/vList2"/>
    <dgm:cxn modelId="{28570D64-E2CD-4445-B7A5-D2D03A36F85B}" type="presOf" srcId="{20BB7DB0-AE27-4B6C-9E44-AEB423BB0A8D}" destId="{F51420F8-4528-48AC-B56A-6D2269ED638E}" srcOrd="0" destOrd="0" presId="urn:microsoft.com/office/officeart/2005/8/layout/vList2"/>
    <dgm:cxn modelId="{D7436564-F360-43C0-8BBA-DB70E70BCD7D}" srcId="{0B95D38B-F4C6-4DE1-9CFA-A5B4E67C1989}" destId="{F0C14BF9-5993-4022-ADCE-D745345CF04E}" srcOrd="0" destOrd="0" parTransId="{E33F50C2-0850-4EAB-A84A-A02474FB088F}" sibTransId="{9CFDA464-69E3-4697-B8AF-AAA35F3DF5BD}"/>
    <dgm:cxn modelId="{DCFA8468-1C8E-4DE0-B60A-692EF68321EE}" type="presOf" srcId="{0B95D38B-F4C6-4DE1-9CFA-A5B4E67C1989}" destId="{396ECCC6-C952-4941-8EEB-9F377749469F}" srcOrd="0" destOrd="0" presId="urn:microsoft.com/office/officeart/2005/8/layout/vList2"/>
    <dgm:cxn modelId="{19AAAD4B-CE09-4A11-ADDE-C3036704345D}" type="presOf" srcId="{1CFF70A5-3BA1-4A1E-8ACF-85419C2AEB85}" destId="{DD53C181-698D-4E72-9A77-54CB260FD80F}" srcOrd="0" destOrd="2" presId="urn:microsoft.com/office/officeart/2005/8/layout/vList2"/>
    <dgm:cxn modelId="{D007E772-191A-42DE-A4C7-D9439E8F6DE7}" type="presOf" srcId="{23219523-1192-4F77-BD3B-74500A391D07}" destId="{DD53C181-698D-4E72-9A77-54CB260FD80F}" srcOrd="0" destOrd="0" presId="urn:microsoft.com/office/officeart/2005/8/layout/vList2"/>
    <dgm:cxn modelId="{3B88B17C-368F-4EC1-B2EC-215AC1D5E9CC}" srcId="{FEF86EB7-EAB5-4AD1-AE51-9B08C5923193}" destId="{FF6194C0-9EB9-4BD0-B381-F12609D900A3}" srcOrd="1" destOrd="0" parTransId="{340B42FF-7A36-4559-B1CF-EFFA7CC50951}" sibTransId="{D8923BC3-11E0-48C1-9B83-C5896AE9AE4B}"/>
    <dgm:cxn modelId="{8E6DBE82-0F83-454A-8846-44107DDB8754}" type="presOf" srcId="{FF6194C0-9EB9-4BD0-B381-F12609D900A3}" destId="{53B886D9-EA90-45A2-946A-69FCC34CF5A1}" srcOrd="0" destOrd="1" presId="urn:microsoft.com/office/officeart/2005/8/layout/vList2"/>
    <dgm:cxn modelId="{06237990-A3ED-431D-8276-ED0A1B5A08F3}" type="presOf" srcId="{DC107B3E-3E70-487A-ACC5-02AFE57902D8}" destId="{23462594-1384-43D7-87AD-25C2443456A2}" srcOrd="0" destOrd="0" presId="urn:microsoft.com/office/officeart/2005/8/layout/vList2"/>
    <dgm:cxn modelId="{28704194-3D7F-4F2B-A4E4-AB93878E2297}" srcId="{DC107B3E-3E70-487A-ACC5-02AFE57902D8}" destId="{FEF86EB7-EAB5-4AD1-AE51-9B08C5923193}" srcOrd="0" destOrd="0" parTransId="{C56B3DA7-8592-46F4-BF29-F91C99228700}" sibTransId="{53C30215-E8D2-4E7E-9EC1-439657A1F507}"/>
    <dgm:cxn modelId="{DB142D96-4038-4EFD-A6BF-959CD119C041}" type="presOf" srcId="{C0ED9E8C-2078-485C-91C9-51C5AE1D6DCC}" destId="{53B886D9-EA90-45A2-946A-69FCC34CF5A1}" srcOrd="0" destOrd="0" presId="urn:microsoft.com/office/officeart/2005/8/layout/vList2"/>
    <dgm:cxn modelId="{FB866B9E-743B-4F47-8226-6F7F233CC70A}" srcId="{949ED0FA-B6C7-4DEC-8CD7-AA495A838711}" destId="{23219523-1192-4F77-BD3B-74500A391D07}" srcOrd="0" destOrd="0" parTransId="{EBC28AB5-C4BD-4D94-A033-6A31238905D8}" sibTransId="{BFC35299-3347-4D98-9874-CA7C09CBF1FF}"/>
    <dgm:cxn modelId="{78FC309F-CC86-4E61-80DA-E95EB0F9B1E1}" type="presOf" srcId="{5FF1B978-8372-4C7D-A6D4-5E276E173A95}" destId="{FDFF9838-3309-4295-B1E9-0B8E28F6E7A5}" srcOrd="0" destOrd="0" presId="urn:microsoft.com/office/officeart/2005/8/layout/vList2"/>
    <dgm:cxn modelId="{C31C73AB-7FE5-4A66-8348-1DC6A616DF2F}" srcId="{DC107B3E-3E70-487A-ACC5-02AFE57902D8}" destId="{949ED0FA-B6C7-4DEC-8CD7-AA495A838711}" srcOrd="2" destOrd="0" parTransId="{E1533AB6-7136-4E3E-8978-B9E139DF25BA}" sibTransId="{A4C553C1-DF75-455B-81E7-128D5FB9FB66}"/>
    <dgm:cxn modelId="{E16952B8-155F-46DB-96CD-6350B59172C9}" type="presOf" srcId="{949ED0FA-B6C7-4DEC-8CD7-AA495A838711}" destId="{3E441FE3-013A-433D-8D77-5A673DE2BFE3}" srcOrd="0" destOrd="0" presId="urn:microsoft.com/office/officeart/2005/8/layout/vList2"/>
    <dgm:cxn modelId="{D137B1BA-ECB5-4AAF-8370-64D0263DB012}" srcId="{5FF1B978-8372-4C7D-A6D4-5E276E173A95}" destId="{20BB7DB0-AE27-4B6C-9E44-AEB423BB0A8D}" srcOrd="0" destOrd="0" parTransId="{696C829A-F019-465E-9081-A3C96CB7A460}" sibTransId="{C3EC4000-2DC3-4B9E-B87C-F2CAB66A7806}"/>
    <dgm:cxn modelId="{B1080FD6-EC96-4F14-B601-424B693A7E3F}" srcId="{949ED0FA-B6C7-4DEC-8CD7-AA495A838711}" destId="{6A7D801B-B61C-4AEE-BD83-ACA3F5A8D820}" srcOrd="1" destOrd="0" parTransId="{76095E80-0122-49A1-B3F8-09134FF327FC}" sibTransId="{60C14DB9-F96D-4BBB-ACB6-3109E7EABD25}"/>
    <dgm:cxn modelId="{1FAD15D7-9910-434B-B36D-2A21628D449D}" type="presOf" srcId="{CFE4FD08-46E3-45D1-AD8A-C8CB10EBF1A0}" destId="{F51420F8-4528-48AC-B56A-6D2269ED638E}" srcOrd="0" destOrd="1" presId="urn:microsoft.com/office/officeart/2005/8/layout/vList2"/>
    <dgm:cxn modelId="{70A0A3DF-2050-4495-8157-AE90D2220011}" srcId="{5FF1B978-8372-4C7D-A6D4-5E276E173A95}" destId="{CFE4FD08-46E3-45D1-AD8A-C8CB10EBF1A0}" srcOrd="1" destOrd="0" parTransId="{E7F92D2B-5723-4D4E-B090-24B3D2C3491F}" sibTransId="{B633A55C-5343-406C-8803-D89BC4936395}"/>
    <dgm:cxn modelId="{2D9AF8E0-FC7D-4926-AAFB-50D394FEC97E}" srcId="{DC107B3E-3E70-487A-ACC5-02AFE57902D8}" destId="{5FF1B978-8372-4C7D-A6D4-5E276E173A95}" srcOrd="1" destOrd="0" parTransId="{7C93F27B-AE66-42C1-B916-6C595FF39482}" sibTransId="{03F03D6E-BC37-4FE8-852E-A7532535D5EF}"/>
    <dgm:cxn modelId="{A69459EA-00A7-42B9-90ED-690B5E20DEA4}" srcId="{DC107B3E-3E70-487A-ACC5-02AFE57902D8}" destId="{0B95D38B-F4C6-4DE1-9CFA-A5B4E67C1989}" srcOrd="3" destOrd="0" parTransId="{630AC545-2439-4965-9BC8-C6B648390110}" sibTransId="{44B05263-2688-416D-8959-8CAA4F91F12B}"/>
    <dgm:cxn modelId="{266C8ADD-6BA4-4155-A85C-CD46C4DFC8B6}" type="presParOf" srcId="{23462594-1384-43D7-87AD-25C2443456A2}" destId="{8355683F-C462-4B88-9058-743AF91E5C18}" srcOrd="0" destOrd="0" presId="urn:microsoft.com/office/officeart/2005/8/layout/vList2"/>
    <dgm:cxn modelId="{5B6F6155-573D-4E1D-ABD3-8A1B73BEF7CF}" type="presParOf" srcId="{23462594-1384-43D7-87AD-25C2443456A2}" destId="{53B886D9-EA90-45A2-946A-69FCC34CF5A1}" srcOrd="1" destOrd="0" presId="urn:microsoft.com/office/officeart/2005/8/layout/vList2"/>
    <dgm:cxn modelId="{7CB27DD3-6D34-4DA8-80A7-7D1CF9541850}" type="presParOf" srcId="{23462594-1384-43D7-87AD-25C2443456A2}" destId="{FDFF9838-3309-4295-B1E9-0B8E28F6E7A5}" srcOrd="2" destOrd="0" presId="urn:microsoft.com/office/officeart/2005/8/layout/vList2"/>
    <dgm:cxn modelId="{E7593C93-174F-47F7-A328-F059347209A5}" type="presParOf" srcId="{23462594-1384-43D7-87AD-25C2443456A2}" destId="{F51420F8-4528-48AC-B56A-6D2269ED638E}" srcOrd="3" destOrd="0" presId="urn:microsoft.com/office/officeart/2005/8/layout/vList2"/>
    <dgm:cxn modelId="{567CEF59-8867-4B23-8B21-08001CE5F42E}" type="presParOf" srcId="{23462594-1384-43D7-87AD-25C2443456A2}" destId="{3E441FE3-013A-433D-8D77-5A673DE2BFE3}" srcOrd="4" destOrd="0" presId="urn:microsoft.com/office/officeart/2005/8/layout/vList2"/>
    <dgm:cxn modelId="{83F6C8F9-2BDC-4FD3-A94B-3E4E2D12B443}" type="presParOf" srcId="{23462594-1384-43D7-87AD-25C2443456A2}" destId="{DD53C181-698D-4E72-9A77-54CB260FD80F}" srcOrd="5" destOrd="0" presId="urn:microsoft.com/office/officeart/2005/8/layout/vList2"/>
    <dgm:cxn modelId="{6B5F4F28-614B-40C9-985D-B33DA3E6C99A}" type="presParOf" srcId="{23462594-1384-43D7-87AD-25C2443456A2}" destId="{396ECCC6-C952-4941-8EEB-9F377749469F}" srcOrd="6" destOrd="0" presId="urn:microsoft.com/office/officeart/2005/8/layout/vList2"/>
    <dgm:cxn modelId="{61170A81-C83D-41C4-9D81-F166B8983FF3}" type="presParOf" srcId="{23462594-1384-43D7-87AD-25C2443456A2}" destId="{088C2EFF-AB92-412A-A471-C0EB4781CCC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282AD-A84D-4409-9437-935CB0D774FD}">
      <dsp:nvSpPr>
        <dsp:cNvPr id="0" name=""/>
        <dsp:cNvSpPr/>
      </dsp:nvSpPr>
      <dsp:spPr>
        <a:xfrm>
          <a:off x="0" y="59771"/>
          <a:ext cx="6513603" cy="28354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Goal - For each SK_ID_CURR in the test set, you must predict a probability for the TARGET variable</a:t>
          </a:r>
        </a:p>
      </dsp:txBody>
      <dsp:txXfrm>
        <a:off x="138414" y="198185"/>
        <a:ext cx="6236775" cy="2558593"/>
      </dsp:txXfrm>
    </dsp:sp>
    <dsp:sp modelId="{6507DCE7-06D3-4BD2-96E8-CFC72D9DE7F5}">
      <dsp:nvSpPr>
        <dsp:cNvPr id="0" name=""/>
        <dsp:cNvSpPr/>
      </dsp:nvSpPr>
      <dsp:spPr>
        <a:xfrm>
          <a:off x="0" y="2990232"/>
          <a:ext cx="6513603" cy="283542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Metric - Submissions are evaluated on </a:t>
          </a:r>
          <a:r>
            <a:rPr lang="en-US" sz="3300" kern="1200">
              <a:hlinkClick xmlns:r="http://schemas.openxmlformats.org/officeDocument/2006/relationships" r:id="rId1"/>
            </a:rPr>
            <a:t>area under the ROC curve</a:t>
          </a:r>
          <a:r>
            <a:rPr lang="en-US" sz="3300" kern="1200"/>
            <a:t> between the predicted probability and the observed target</a:t>
          </a:r>
        </a:p>
      </dsp:txBody>
      <dsp:txXfrm>
        <a:off x="138414" y="3128646"/>
        <a:ext cx="6236775" cy="2558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98CCA-A137-42AF-8C01-6B5F20698FE6}">
      <dsp:nvSpPr>
        <dsp:cNvPr id="0" name=""/>
        <dsp:cNvSpPr/>
      </dsp:nvSpPr>
      <dsp:spPr>
        <a:xfrm>
          <a:off x="0" y="123102"/>
          <a:ext cx="6513603"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application_{train|test}.csv</a:t>
          </a:r>
        </a:p>
      </dsp:txBody>
      <dsp:txXfrm>
        <a:off x="21075" y="144177"/>
        <a:ext cx="6471453" cy="389580"/>
      </dsp:txXfrm>
    </dsp:sp>
    <dsp:sp modelId="{98501452-F917-46DA-839C-D2130A6328D9}">
      <dsp:nvSpPr>
        <dsp:cNvPr id="0" name=""/>
        <dsp:cNvSpPr/>
      </dsp:nvSpPr>
      <dsp:spPr>
        <a:xfrm>
          <a:off x="0" y="554832"/>
          <a:ext cx="6513603"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This is the main table, broken into two files for Train (with TARGET) and Test (without TARGET).</a:t>
          </a:r>
        </a:p>
        <a:p>
          <a:pPr marL="114300" lvl="1" indent="-114300" algn="l" defTabSz="622300">
            <a:lnSpc>
              <a:spcPct val="90000"/>
            </a:lnSpc>
            <a:spcBef>
              <a:spcPct val="0"/>
            </a:spcBef>
            <a:spcAft>
              <a:spcPct val="20000"/>
            </a:spcAft>
            <a:buChar char="•"/>
          </a:pPr>
          <a:r>
            <a:rPr lang="en-US" sz="1400" kern="1200"/>
            <a:t>Static data for all applications. One row represents one loan in our data sample.</a:t>
          </a:r>
        </a:p>
      </dsp:txBody>
      <dsp:txXfrm>
        <a:off x="0" y="554832"/>
        <a:ext cx="6513603" cy="689310"/>
      </dsp:txXfrm>
    </dsp:sp>
    <dsp:sp modelId="{91F79057-A941-4B78-8A7C-0E9DD9E0C074}">
      <dsp:nvSpPr>
        <dsp:cNvPr id="0" name=""/>
        <dsp:cNvSpPr/>
      </dsp:nvSpPr>
      <dsp:spPr>
        <a:xfrm>
          <a:off x="0" y="1244142"/>
          <a:ext cx="6513603" cy="431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bureau.csv</a:t>
          </a:r>
        </a:p>
      </dsp:txBody>
      <dsp:txXfrm>
        <a:off x="21075" y="1265217"/>
        <a:ext cx="6471453" cy="389580"/>
      </dsp:txXfrm>
    </dsp:sp>
    <dsp:sp modelId="{3B4A4C0F-4B2B-4AE8-9489-02F73927A1EB}">
      <dsp:nvSpPr>
        <dsp:cNvPr id="0" name=""/>
        <dsp:cNvSpPr/>
      </dsp:nvSpPr>
      <dsp:spPr>
        <a:xfrm>
          <a:off x="0" y="1675872"/>
          <a:ext cx="6513603"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All client's previous credits provided by other financial institutions that were reported to Credit Bureau (for clients who have a loan in our sample).</a:t>
          </a:r>
        </a:p>
        <a:p>
          <a:pPr marL="114300" lvl="1" indent="-114300" algn="l" defTabSz="622300">
            <a:lnSpc>
              <a:spcPct val="90000"/>
            </a:lnSpc>
            <a:spcBef>
              <a:spcPct val="0"/>
            </a:spcBef>
            <a:spcAft>
              <a:spcPct val="20000"/>
            </a:spcAft>
            <a:buChar char="•"/>
          </a:pPr>
          <a:r>
            <a:rPr lang="en-US" sz="1400" kern="1200"/>
            <a:t>For every loan in our sample, there are as many rows as number of credits the client had in Credit Bureau before the application date.</a:t>
          </a:r>
        </a:p>
      </dsp:txBody>
      <dsp:txXfrm>
        <a:off x="0" y="1675872"/>
        <a:ext cx="6513603" cy="875610"/>
      </dsp:txXfrm>
    </dsp:sp>
    <dsp:sp modelId="{3E1044E0-BACA-494B-B5A8-94F19309CF1D}">
      <dsp:nvSpPr>
        <dsp:cNvPr id="0" name=""/>
        <dsp:cNvSpPr/>
      </dsp:nvSpPr>
      <dsp:spPr>
        <a:xfrm>
          <a:off x="0" y="2551483"/>
          <a:ext cx="6513603" cy="4317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bureau_balance.csv</a:t>
          </a:r>
        </a:p>
      </dsp:txBody>
      <dsp:txXfrm>
        <a:off x="21075" y="2572558"/>
        <a:ext cx="6471453" cy="389580"/>
      </dsp:txXfrm>
    </dsp:sp>
    <dsp:sp modelId="{E3BA830F-E3F5-40B4-B37E-1998118A2B5C}">
      <dsp:nvSpPr>
        <dsp:cNvPr id="0" name=""/>
        <dsp:cNvSpPr/>
      </dsp:nvSpPr>
      <dsp:spPr>
        <a:xfrm>
          <a:off x="0" y="2983213"/>
          <a:ext cx="6513603"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Monthly balances of previous credits in Credit Bureau.</a:t>
          </a:r>
        </a:p>
        <a:p>
          <a:pPr marL="114300" lvl="1" indent="-114300" algn="l" defTabSz="622300">
            <a:lnSpc>
              <a:spcPct val="90000"/>
            </a:lnSpc>
            <a:spcBef>
              <a:spcPct val="0"/>
            </a:spcBef>
            <a:spcAft>
              <a:spcPct val="20000"/>
            </a:spcAft>
            <a:buChar char="•"/>
          </a:pPr>
          <a:r>
            <a:rPr lang="en-US" sz="1400" kern="1200"/>
            <a:t>This table has one row for each month of history of every previous credit reported to Credit Bureau – i.e the table has (#loans in sample * # of relative previous credits * # of months where we have some history observable for the previous credits) rows.</a:t>
          </a:r>
        </a:p>
      </dsp:txBody>
      <dsp:txXfrm>
        <a:off x="0" y="2983213"/>
        <a:ext cx="6513603" cy="1080540"/>
      </dsp:txXfrm>
    </dsp:sp>
    <dsp:sp modelId="{BAC73C1A-680F-41FF-868F-96FB90FEADCD}">
      <dsp:nvSpPr>
        <dsp:cNvPr id="0" name=""/>
        <dsp:cNvSpPr/>
      </dsp:nvSpPr>
      <dsp:spPr>
        <a:xfrm>
          <a:off x="0" y="4063753"/>
          <a:ext cx="6513603"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POS_CASH_balance.csv</a:t>
          </a:r>
        </a:p>
      </dsp:txBody>
      <dsp:txXfrm>
        <a:off x="21075" y="4084828"/>
        <a:ext cx="6471453" cy="389580"/>
      </dsp:txXfrm>
    </dsp:sp>
    <dsp:sp modelId="{A3C0EBAA-337E-4E99-B139-7F223DA31DDA}">
      <dsp:nvSpPr>
        <dsp:cNvPr id="0" name=""/>
        <dsp:cNvSpPr/>
      </dsp:nvSpPr>
      <dsp:spPr>
        <a:xfrm>
          <a:off x="0" y="4495483"/>
          <a:ext cx="6513603"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Monthly balance snapshots of previous POS (point of sales) and cash loans that the applicant had with Home Credit.</a:t>
          </a:r>
        </a:p>
        <a:p>
          <a:pPr marL="114300" lvl="1" indent="-114300" algn="l" defTabSz="622300">
            <a:lnSpc>
              <a:spcPct val="90000"/>
            </a:lnSpc>
            <a:spcBef>
              <a:spcPct val="0"/>
            </a:spcBef>
            <a:spcAft>
              <a:spcPct val="20000"/>
            </a:spcAft>
            <a:buChar char="•"/>
          </a:pPr>
          <a:r>
            <a:rPr lang="en-US" sz="1400" kern="1200"/>
            <a:t>This table has one row for each month of history of every previous credit in Home Credit (consumer credit and cash loans) related to loans in our sample – i.e. the table has (#loans in sample * # of relative previous credits * # of months in which we have some history observable for the previous credits) rows.</a:t>
          </a:r>
        </a:p>
      </dsp:txBody>
      <dsp:txXfrm>
        <a:off x="0" y="4495483"/>
        <a:ext cx="6513603" cy="1266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5683F-C462-4B88-9058-743AF91E5C18}">
      <dsp:nvSpPr>
        <dsp:cNvPr id="0" name=""/>
        <dsp:cNvSpPr/>
      </dsp:nvSpPr>
      <dsp:spPr>
        <a:xfrm>
          <a:off x="0" y="188307"/>
          <a:ext cx="6513603"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credit_card_balance.csv</a:t>
          </a:r>
        </a:p>
      </dsp:txBody>
      <dsp:txXfrm>
        <a:off x="21075" y="209382"/>
        <a:ext cx="6471453" cy="389580"/>
      </dsp:txXfrm>
    </dsp:sp>
    <dsp:sp modelId="{53B886D9-EA90-45A2-946A-69FCC34CF5A1}">
      <dsp:nvSpPr>
        <dsp:cNvPr id="0" name=""/>
        <dsp:cNvSpPr/>
      </dsp:nvSpPr>
      <dsp:spPr>
        <a:xfrm>
          <a:off x="0" y="620037"/>
          <a:ext cx="6513603"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Monthly balance snapshots of previous credit cards that the applicant has with Home Credit.</a:t>
          </a:r>
        </a:p>
        <a:p>
          <a:pPr marL="114300" lvl="1" indent="-114300" algn="l" defTabSz="622300">
            <a:lnSpc>
              <a:spcPct val="90000"/>
            </a:lnSpc>
            <a:spcBef>
              <a:spcPct val="0"/>
            </a:spcBef>
            <a:spcAft>
              <a:spcPct val="20000"/>
            </a:spcAft>
            <a:buChar char="•"/>
          </a:pPr>
          <a:r>
            <a:rPr lang="en-US" sz="1400" kern="1200"/>
            <a:t>This table has one row for each month of history of every previous credit in Home Credit (consumer credit and cash loans) related to loans in our sample – i.e. the table has (#loans in sample * # of relative previous credit cards * # of months where we have some history observable for the previous credit card) rows.</a:t>
          </a:r>
        </a:p>
      </dsp:txBody>
      <dsp:txXfrm>
        <a:off x="0" y="620037"/>
        <a:ext cx="6513603" cy="1266840"/>
      </dsp:txXfrm>
    </dsp:sp>
    <dsp:sp modelId="{FDFF9838-3309-4295-B1E9-0B8E28F6E7A5}">
      <dsp:nvSpPr>
        <dsp:cNvPr id="0" name=""/>
        <dsp:cNvSpPr/>
      </dsp:nvSpPr>
      <dsp:spPr>
        <a:xfrm>
          <a:off x="0" y="1886878"/>
          <a:ext cx="6513603" cy="431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previous_application.csv</a:t>
          </a:r>
        </a:p>
      </dsp:txBody>
      <dsp:txXfrm>
        <a:off x="21075" y="1907953"/>
        <a:ext cx="6471453" cy="389580"/>
      </dsp:txXfrm>
    </dsp:sp>
    <dsp:sp modelId="{F51420F8-4528-48AC-B56A-6D2269ED638E}">
      <dsp:nvSpPr>
        <dsp:cNvPr id="0" name=""/>
        <dsp:cNvSpPr/>
      </dsp:nvSpPr>
      <dsp:spPr>
        <a:xfrm>
          <a:off x="0" y="2318608"/>
          <a:ext cx="6513603"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All previous applications for Home Credit loans of clients who have loans in our sample.</a:t>
          </a:r>
        </a:p>
        <a:p>
          <a:pPr marL="114300" lvl="1" indent="-114300" algn="l" defTabSz="622300">
            <a:lnSpc>
              <a:spcPct val="90000"/>
            </a:lnSpc>
            <a:spcBef>
              <a:spcPct val="0"/>
            </a:spcBef>
            <a:spcAft>
              <a:spcPct val="20000"/>
            </a:spcAft>
            <a:buChar char="•"/>
          </a:pPr>
          <a:r>
            <a:rPr lang="en-US" sz="1400" kern="1200"/>
            <a:t>There is one row for each previous application related to loans in our data sample.</a:t>
          </a:r>
        </a:p>
      </dsp:txBody>
      <dsp:txXfrm>
        <a:off x="0" y="2318608"/>
        <a:ext cx="6513603" cy="689310"/>
      </dsp:txXfrm>
    </dsp:sp>
    <dsp:sp modelId="{3E441FE3-013A-433D-8D77-5A673DE2BFE3}">
      <dsp:nvSpPr>
        <dsp:cNvPr id="0" name=""/>
        <dsp:cNvSpPr/>
      </dsp:nvSpPr>
      <dsp:spPr>
        <a:xfrm>
          <a:off x="0" y="3007918"/>
          <a:ext cx="6513603" cy="4317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installments_payments.csv</a:t>
          </a:r>
        </a:p>
      </dsp:txBody>
      <dsp:txXfrm>
        <a:off x="21075" y="3028993"/>
        <a:ext cx="6471453" cy="389580"/>
      </dsp:txXfrm>
    </dsp:sp>
    <dsp:sp modelId="{DD53C181-698D-4E72-9A77-54CB260FD80F}">
      <dsp:nvSpPr>
        <dsp:cNvPr id="0" name=""/>
        <dsp:cNvSpPr/>
      </dsp:nvSpPr>
      <dsp:spPr>
        <a:xfrm>
          <a:off x="0" y="3439648"/>
          <a:ext cx="6513603" cy="152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Repayment history for the previously disbursed credits in Home Credit related to the loans in our sample.</a:t>
          </a:r>
        </a:p>
        <a:p>
          <a:pPr marL="114300" lvl="1" indent="-114300" algn="l" defTabSz="622300">
            <a:lnSpc>
              <a:spcPct val="90000"/>
            </a:lnSpc>
            <a:spcBef>
              <a:spcPct val="0"/>
            </a:spcBef>
            <a:spcAft>
              <a:spcPct val="20000"/>
            </a:spcAft>
            <a:buChar char="•"/>
          </a:pPr>
          <a:r>
            <a:rPr lang="en-US" sz="1400" kern="1200"/>
            <a:t>There is a) one row for every payment that was made plus b) one row each for missed payment.</a:t>
          </a:r>
        </a:p>
        <a:p>
          <a:pPr marL="114300" lvl="1" indent="-114300" algn="l" defTabSz="622300">
            <a:lnSpc>
              <a:spcPct val="90000"/>
            </a:lnSpc>
            <a:spcBef>
              <a:spcPct val="0"/>
            </a:spcBef>
            <a:spcAft>
              <a:spcPct val="20000"/>
            </a:spcAft>
            <a:buChar char="•"/>
          </a:pPr>
          <a:r>
            <a:rPr lang="en-US" sz="1400" kern="1200"/>
            <a:t>One row is equivalent to one payment of one installment OR one installment corresponding to one payment of one previous Home Credit credit related to loans in our sample.</a:t>
          </a:r>
        </a:p>
      </dsp:txBody>
      <dsp:txXfrm>
        <a:off x="0" y="3439648"/>
        <a:ext cx="6513603" cy="1527660"/>
      </dsp:txXfrm>
    </dsp:sp>
    <dsp:sp modelId="{396ECCC6-C952-4941-8EEB-9F377749469F}">
      <dsp:nvSpPr>
        <dsp:cNvPr id="0" name=""/>
        <dsp:cNvSpPr/>
      </dsp:nvSpPr>
      <dsp:spPr>
        <a:xfrm>
          <a:off x="0" y="4967308"/>
          <a:ext cx="6513603"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HomeCredit_columns_description.csv</a:t>
          </a:r>
        </a:p>
      </dsp:txBody>
      <dsp:txXfrm>
        <a:off x="21075" y="4988383"/>
        <a:ext cx="6471453" cy="389580"/>
      </dsp:txXfrm>
    </dsp:sp>
    <dsp:sp modelId="{088C2EFF-AB92-412A-A471-C0EB4781CCC1}">
      <dsp:nvSpPr>
        <dsp:cNvPr id="0" name=""/>
        <dsp:cNvSpPr/>
      </dsp:nvSpPr>
      <dsp:spPr>
        <a:xfrm>
          <a:off x="0" y="5399038"/>
          <a:ext cx="651360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This file contains descriptions for the columns in the various data files.</a:t>
          </a:r>
        </a:p>
      </dsp:txBody>
      <dsp:txXfrm>
        <a:off x="0" y="5399038"/>
        <a:ext cx="6513603" cy="298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homecredit.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fbrigade/datasci-home-credit-default/tree/master/src/home-credit-default-risk" TargetMode="External"/><Relationship Id="rId2" Type="http://schemas.openxmlformats.org/officeDocument/2006/relationships/hyperlink" Target="https://github.com/sfbrigade/datasci-home-credit-default" TargetMode="External"/><Relationship Id="rId1" Type="http://schemas.openxmlformats.org/officeDocument/2006/relationships/slideLayout" Target="../slideLayouts/slideLayout2.xml"/><Relationship Id="rId4" Type="http://schemas.openxmlformats.org/officeDocument/2006/relationships/hyperlink" Target="https://github.com/KazukiOnodera/Home-Credit-Default-Ris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1783959"/>
            <a:ext cx="4645250" cy="2889114"/>
          </a:xfrm>
        </p:spPr>
        <p:txBody>
          <a:bodyPr anchor="b">
            <a:normAutofit/>
          </a:bodyPr>
          <a:lstStyle/>
          <a:p>
            <a:pPr algn="l"/>
            <a:r>
              <a:rPr lang="en-US">
                <a:solidFill>
                  <a:schemeClr val="bg1"/>
                </a:solidFill>
              </a:rPr>
              <a:t>Home Credit Default Risk</a:t>
            </a:r>
          </a:p>
        </p:txBody>
      </p:sp>
      <p:sp>
        <p:nvSpPr>
          <p:cNvPr id="3" name="Subtitle 2"/>
          <p:cNvSpPr>
            <a:spLocks noGrp="1"/>
          </p:cNvSpPr>
          <p:nvPr>
            <p:ph type="subTitle" idx="1"/>
          </p:nvPr>
        </p:nvSpPr>
        <p:spPr>
          <a:xfrm>
            <a:off x="6746627" y="4750893"/>
            <a:ext cx="4645250" cy="1147863"/>
          </a:xfrm>
        </p:spPr>
        <p:txBody>
          <a:bodyPr anchor="t">
            <a:normAutofit/>
          </a:bodyPr>
          <a:lstStyle/>
          <a:p>
            <a:pPr algn="l"/>
            <a:endParaRPr lang="en-US" sz="200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ankSolid">
            <a:extLst>
              <a:ext uri="{FF2B5EF4-FFF2-40B4-BE49-F238E27FC236}">
                <a16:creationId xmlns:a16="http://schemas.microsoft.com/office/drawing/2014/main" id="{7CD093BC-682F-4C2C-A8E0-9853DCCEAA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714088-3560-4024-9BA4-6D7CF031674B}"/>
              </a:ext>
            </a:extLst>
          </p:cNvPr>
          <p:cNvSpPr>
            <a:spLocks noGrp="1"/>
          </p:cNvSpPr>
          <p:nvPr>
            <p:ph type="title"/>
          </p:nvPr>
        </p:nvSpPr>
        <p:spPr>
          <a:xfrm>
            <a:off x="833002" y="365125"/>
            <a:ext cx="10520702" cy="1325563"/>
          </a:xfrm>
        </p:spPr>
        <p:txBody>
          <a:bodyPr>
            <a:normAutofit/>
          </a:bodyPr>
          <a:lstStyle/>
          <a:p>
            <a:r>
              <a:rPr lang="en-US">
                <a:solidFill>
                  <a:srgbClr val="FFFFFF"/>
                </a:solidFill>
                <a:ea typeface="+mj-lt"/>
                <a:cs typeface="+mj-lt"/>
              </a:rPr>
              <a:t>Introduction -</a:t>
            </a:r>
            <a:r>
              <a:rPr lang="en-US">
                <a:solidFill>
                  <a:srgbClr val="FFFFFF"/>
                </a:solidFill>
                <a:cs typeface="Calibri Light"/>
              </a:rPr>
              <a:t>Competition Description</a:t>
            </a:r>
            <a:endParaRPr lang="en-US">
              <a:solidFill>
                <a:srgbClr val="FFFFFF"/>
              </a:solidFill>
              <a:ea typeface="+mj-lt"/>
              <a:cs typeface="+mj-lt"/>
            </a:endParaRPr>
          </a:p>
        </p:txBody>
      </p:sp>
      <p:sp>
        <p:nvSpPr>
          <p:cNvPr id="3" name="Content Placeholder 2">
            <a:extLst>
              <a:ext uri="{FF2B5EF4-FFF2-40B4-BE49-F238E27FC236}">
                <a16:creationId xmlns:a16="http://schemas.microsoft.com/office/drawing/2014/main" id="{69753B90-F517-4F0D-89F0-0649AE946FBE}"/>
              </a:ext>
            </a:extLst>
          </p:cNvPr>
          <p:cNvSpPr>
            <a:spLocks noGrp="1"/>
          </p:cNvSpPr>
          <p:nvPr>
            <p:ph idx="1"/>
          </p:nvPr>
        </p:nvSpPr>
        <p:spPr>
          <a:xfrm>
            <a:off x="838201" y="2022601"/>
            <a:ext cx="10515598" cy="4154361"/>
          </a:xfrm>
        </p:spPr>
        <p:txBody>
          <a:bodyPr vert="horz" lIns="91440" tIns="45720" rIns="91440" bIns="45720" rtlCol="0">
            <a:normAutofit/>
          </a:bodyPr>
          <a:lstStyle/>
          <a:p>
            <a:r>
              <a:rPr lang="en-US" sz="2000">
                <a:solidFill>
                  <a:srgbClr val="FFFFFF"/>
                </a:solidFill>
                <a:ea typeface="+mn-lt"/>
                <a:cs typeface="+mn-lt"/>
              </a:rPr>
              <a:t>Many people struggle to get loans due to insufficient or non-existent credit histories. And, unfortunately, this population is often taken advantage of by untrustworthy lenders.</a:t>
            </a:r>
          </a:p>
          <a:p>
            <a:r>
              <a:rPr lang="en-US" sz="2000">
                <a:solidFill>
                  <a:srgbClr val="FFFFFF"/>
                </a:solidFill>
                <a:ea typeface="+mn-lt"/>
                <a:cs typeface="+mn-lt"/>
                <a:hlinkClick r:id="rId2">
                  <a:extLst>
                    <a:ext uri="{A12FA001-AC4F-418D-AE19-62706E023703}">
                      <ahyp:hlinkClr xmlns:ahyp="http://schemas.microsoft.com/office/drawing/2018/hyperlinkcolor" val="tx"/>
                    </a:ext>
                  </a:extLst>
                </a:hlinkClick>
              </a:rPr>
              <a:t>Home Credit</a:t>
            </a:r>
            <a:r>
              <a:rPr lang="en-US" sz="2000">
                <a:solidFill>
                  <a:srgbClr val="FFFFFF"/>
                </a:solidFill>
                <a:ea typeface="+mn-lt"/>
                <a:cs typeface="+mn-lt"/>
              </a:rPr>
              <a:t> strives to broaden financial inclusion for the unbanked population by providing a positive and safe borrowing experience. In order to make sure this underserved population has a positive loan experience, Home Credit makes use of a variety of alternative data--including telco and transactional information--to predict their clients' repayment abilities.</a:t>
            </a:r>
          </a:p>
          <a:p>
            <a:r>
              <a:rPr lang="en-US" sz="2000">
                <a:solidFill>
                  <a:srgbClr val="FFFFFF"/>
                </a:solidFill>
                <a:ea typeface="+mn-lt"/>
                <a:cs typeface="+mn-lt"/>
              </a:rPr>
              <a:t>While Home Credit is currently using various statistical and machine learning methods to make these predictions, they're challenging Kagglers to help them unlock the full potential of their data. Doing so will ensure that clients capable of repayment are not rejected and that loans are given with a principal, maturity, and repayment calendar that will empower their clients to be successful.</a:t>
            </a:r>
          </a:p>
          <a:p>
            <a:endParaRPr lang="en-US" sz="2000">
              <a:solidFill>
                <a:srgbClr val="FFFFFF"/>
              </a:solidFill>
              <a:cs typeface="Calibri"/>
            </a:endParaRPr>
          </a:p>
        </p:txBody>
      </p:sp>
    </p:spTree>
    <p:extLst>
      <p:ext uri="{BB962C8B-B14F-4D97-AF65-F5344CB8AC3E}">
        <p14:creationId xmlns:p14="http://schemas.microsoft.com/office/powerpoint/2010/main" val="18270350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23938F-31E1-4CA9-948E-F0E59527B1AD}"/>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Introduction  - Goal</a:t>
            </a:r>
            <a:endParaRPr lang="en-US">
              <a:solidFill>
                <a:srgbClr val="FFFFFF"/>
              </a:solidFill>
            </a:endParaRPr>
          </a:p>
        </p:txBody>
      </p:sp>
      <p:graphicFrame>
        <p:nvGraphicFramePr>
          <p:cNvPr id="7" name="Content Placeholder 2">
            <a:extLst>
              <a:ext uri="{FF2B5EF4-FFF2-40B4-BE49-F238E27FC236}">
                <a16:creationId xmlns:a16="http://schemas.microsoft.com/office/drawing/2014/main" id="{EEA337E2-1BDA-41A0-80A7-21B71F7609FE}"/>
              </a:ext>
            </a:extLst>
          </p:cNvPr>
          <p:cNvGraphicFramePr>
            <a:graphicFrameLocks noGrp="1"/>
          </p:cNvGraphicFramePr>
          <p:nvPr>
            <p:ph idx="1"/>
            <p:extLst>
              <p:ext uri="{D42A27DB-BD31-4B8C-83A1-F6EECF244321}">
                <p14:modId xmlns:p14="http://schemas.microsoft.com/office/powerpoint/2010/main" val="22763331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58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811D4-1757-4882-A00B-AD011BBF79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 Data</a:t>
            </a:r>
          </a:p>
        </p:txBody>
      </p:sp>
      <p:pic>
        <p:nvPicPr>
          <p:cNvPr id="4" name="Picture 4" descr="A close up of a map&#10;&#10;Description generated with high confidence">
            <a:extLst>
              <a:ext uri="{FF2B5EF4-FFF2-40B4-BE49-F238E27FC236}">
                <a16:creationId xmlns:a16="http://schemas.microsoft.com/office/drawing/2014/main" id="{C511AD0C-C0CA-4CBF-81C7-37386AEC6838}"/>
              </a:ext>
            </a:extLst>
          </p:cNvPr>
          <p:cNvPicPr>
            <a:picLocks noGrp="1" noChangeAspect="1"/>
          </p:cNvPicPr>
          <p:nvPr>
            <p:ph idx="1"/>
          </p:nvPr>
        </p:nvPicPr>
        <p:blipFill>
          <a:blip r:embed="rId2"/>
          <a:stretch>
            <a:fillRect/>
          </a:stretch>
        </p:blipFill>
        <p:spPr>
          <a:xfrm>
            <a:off x="2196226" y="1555186"/>
            <a:ext cx="7935246" cy="5098788"/>
          </a:xfrm>
          <a:prstGeom prst="rect">
            <a:avLst/>
          </a:prstGeom>
        </p:spPr>
      </p:pic>
    </p:spTree>
    <p:extLst>
      <p:ext uri="{BB962C8B-B14F-4D97-AF65-F5344CB8AC3E}">
        <p14:creationId xmlns:p14="http://schemas.microsoft.com/office/powerpoint/2010/main" val="377640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D31527-4F7B-4CC4-A67B-86FD35B47DFB}"/>
              </a:ext>
            </a:extLst>
          </p:cNvPr>
          <p:cNvSpPr>
            <a:spLocks noGrp="1"/>
          </p:cNvSpPr>
          <p:nvPr>
            <p:ph type="title"/>
          </p:nvPr>
        </p:nvSpPr>
        <p:spPr>
          <a:xfrm>
            <a:off x="863029" y="1012004"/>
            <a:ext cx="3416158" cy="4795408"/>
          </a:xfrm>
        </p:spPr>
        <p:txBody>
          <a:bodyPr>
            <a:normAutofit/>
          </a:bodyPr>
          <a:lstStyle/>
          <a:p>
            <a:r>
              <a:rPr lang="en-US">
                <a:solidFill>
                  <a:srgbClr val="FFFFFF"/>
                </a:solidFill>
                <a:ea typeface="+mj-lt"/>
                <a:cs typeface="+mj-lt"/>
              </a:rPr>
              <a:t>Introduction  - Data</a:t>
            </a:r>
          </a:p>
        </p:txBody>
      </p:sp>
      <p:graphicFrame>
        <p:nvGraphicFramePr>
          <p:cNvPr id="5" name="Content Placeholder 2">
            <a:extLst>
              <a:ext uri="{FF2B5EF4-FFF2-40B4-BE49-F238E27FC236}">
                <a16:creationId xmlns:a16="http://schemas.microsoft.com/office/drawing/2014/main" id="{76D108C9-CAA3-4241-9EC6-52166A7420DC}"/>
              </a:ext>
            </a:extLst>
          </p:cNvPr>
          <p:cNvGraphicFramePr>
            <a:graphicFrameLocks noGrp="1"/>
          </p:cNvGraphicFramePr>
          <p:nvPr>
            <p:ph idx="1"/>
            <p:extLst>
              <p:ext uri="{D42A27DB-BD31-4B8C-83A1-F6EECF244321}">
                <p14:modId xmlns:p14="http://schemas.microsoft.com/office/powerpoint/2010/main" val="51099694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99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D31527-4F7B-4CC4-A67B-86FD35B47DFB}"/>
              </a:ext>
            </a:extLst>
          </p:cNvPr>
          <p:cNvSpPr>
            <a:spLocks noGrp="1"/>
          </p:cNvSpPr>
          <p:nvPr>
            <p:ph type="title"/>
          </p:nvPr>
        </p:nvSpPr>
        <p:spPr>
          <a:xfrm>
            <a:off x="863029" y="1012004"/>
            <a:ext cx="3416158" cy="4795408"/>
          </a:xfrm>
        </p:spPr>
        <p:txBody>
          <a:bodyPr>
            <a:normAutofit/>
          </a:bodyPr>
          <a:lstStyle/>
          <a:p>
            <a:r>
              <a:rPr lang="en-US">
                <a:solidFill>
                  <a:srgbClr val="FFFFFF"/>
                </a:solidFill>
                <a:ea typeface="+mj-lt"/>
                <a:cs typeface="+mj-lt"/>
              </a:rPr>
              <a:t>Introduction  - Data</a:t>
            </a:r>
          </a:p>
        </p:txBody>
      </p:sp>
      <p:graphicFrame>
        <p:nvGraphicFramePr>
          <p:cNvPr id="5" name="Content Placeholder 2">
            <a:extLst>
              <a:ext uri="{FF2B5EF4-FFF2-40B4-BE49-F238E27FC236}">
                <a16:creationId xmlns:a16="http://schemas.microsoft.com/office/drawing/2014/main" id="{1C84BFA1-9408-4CCD-9399-61164C7B1A04}"/>
              </a:ext>
            </a:extLst>
          </p:cNvPr>
          <p:cNvGraphicFramePr>
            <a:graphicFrameLocks noGrp="1"/>
          </p:cNvGraphicFramePr>
          <p:nvPr>
            <p:ph idx="1"/>
            <p:extLst>
              <p:ext uri="{D42A27DB-BD31-4B8C-83A1-F6EECF244321}">
                <p14:modId xmlns:p14="http://schemas.microsoft.com/office/powerpoint/2010/main" val="38417812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584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BAE7-2FBA-4CDA-BB41-EDD31EA6A74E}"/>
              </a:ext>
            </a:extLst>
          </p:cNvPr>
          <p:cNvSpPr>
            <a:spLocks noGrp="1"/>
          </p:cNvSpPr>
          <p:nvPr>
            <p:ph type="title"/>
          </p:nvPr>
        </p:nvSpPr>
        <p:spPr/>
        <p:txBody>
          <a:bodyPr/>
          <a:lstStyle/>
          <a:p>
            <a:r>
              <a:rPr lang="en-US">
                <a:cs typeface="Calibri Light"/>
              </a:rPr>
              <a:t>Data Source</a:t>
            </a:r>
            <a:endParaRPr lang="en-US"/>
          </a:p>
        </p:txBody>
      </p:sp>
      <p:sp>
        <p:nvSpPr>
          <p:cNvPr id="3" name="Content Placeholder 2">
            <a:extLst>
              <a:ext uri="{FF2B5EF4-FFF2-40B4-BE49-F238E27FC236}">
                <a16:creationId xmlns:a16="http://schemas.microsoft.com/office/drawing/2014/main" id="{45062644-961F-47B6-B339-8796C1EBCBDA}"/>
              </a:ext>
            </a:extLst>
          </p:cNvPr>
          <p:cNvSpPr>
            <a:spLocks noGrp="1"/>
          </p:cNvSpPr>
          <p:nvPr>
            <p:ph idx="1"/>
          </p:nvPr>
        </p:nvSpPr>
        <p:spPr/>
        <p:txBody>
          <a:bodyPr vert="horz" lIns="91440" tIns="45720" rIns="91440" bIns="45720" rtlCol="0" anchor="t">
            <a:normAutofit/>
          </a:bodyPr>
          <a:lstStyle/>
          <a:p>
            <a:r>
              <a:rPr lang="en-US" dirty="0">
                <a:cs typeface="Calibri"/>
                <a:hlinkClick r:id="rId2"/>
              </a:rPr>
              <a:t>https://github.com/sfbrigade/datasci-home-credit-default</a:t>
            </a:r>
            <a:endParaRPr lang="en-US">
              <a:ea typeface="+mn-lt"/>
              <a:cs typeface="+mn-lt"/>
            </a:endParaRPr>
          </a:p>
          <a:p>
            <a:r>
              <a:rPr lang="en-US" dirty="0">
                <a:cs typeface="Calibri"/>
                <a:hlinkClick r:id="rId3"/>
              </a:rPr>
              <a:t>https://github.com/sfbrigade/datasci-home-credit-default/tree/master/src/home-credit-default-risk</a:t>
            </a:r>
            <a:endParaRPr lang="en-US" dirty="0">
              <a:ea typeface="+mn-lt"/>
              <a:cs typeface="+mn-lt"/>
            </a:endParaRPr>
          </a:p>
          <a:p>
            <a:r>
              <a:rPr lang="en-US" dirty="0">
                <a:cs typeface="Calibri"/>
                <a:hlinkClick r:id="rId4"/>
              </a:rPr>
              <a:t>https://github.com/KazukiOnodera/Home-Credit-Default-Risk</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2737556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Home Credit Default Risk</vt:lpstr>
      <vt:lpstr>Introduction -Competition Description</vt:lpstr>
      <vt:lpstr>Introduction  - Goal</vt:lpstr>
      <vt:lpstr>Introduction  - Data</vt:lpstr>
      <vt:lpstr>Introduction  - Data</vt:lpstr>
      <vt:lpstr>Introduction  - Data</vt:lpstr>
      <vt:lpstr>Data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87</cp:revision>
  <dcterms:created xsi:type="dcterms:W3CDTF">2013-07-15T20:26:40Z</dcterms:created>
  <dcterms:modified xsi:type="dcterms:W3CDTF">2019-09-04T11:30:50Z</dcterms:modified>
</cp:coreProperties>
</file>