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7" r:id="rId9"/>
    <p:sldId id="263" r:id="rId10"/>
    <p:sldId id="264" r:id="rId11"/>
    <p:sldId id="265" r:id="rId12"/>
    <p:sldId id="287" r:id="rId13"/>
    <p:sldId id="286" r:id="rId14"/>
    <p:sldId id="270" r:id="rId15"/>
    <p:sldId id="266" r:id="rId16"/>
    <p:sldId id="271" r:id="rId17"/>
    <p:sldId id="272" r:id="rId18"/>
    <p:sldId id="273" r:id="rId19"/>
    <p:sldId id="268" r:id="rId20"/>
    <p:sldId id="274" r:id="rId21"/>
    <p:sldId id="275" r:id="rId22"/>
    <p:sldId id="283" r:id="rId23"/>
    <p:sldId id="284" r:id="rId24"/>
    <p:sldId id="276" r:id="rId25"/>
    <p:sldId id="277" r:id="rId26"/>
    <p:sldId id="279" r:id="rId27"/>
    <p:sldId id="278" r:id="rId28"/>
    <p:sldId id="280" r:id="rId29"/>
    <p:sldId id="282" r:id="rId30"/>
    <p:sldId id="285" r:id="rId3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 rosner" initials="tr" lastIdx="2" clrIdx="0">
    <p:extLst>
      <p:ext uri="{19B8F6BF-5375-455C-9EA6-DF929625EA0E}">
        <p15:presenceInfo xmlns:p15="http://schemas.microsoft.com/office/powerpoint/2012/main" userId="ff2c3313edfe92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2221A-00A7-4E72-815F-5B68B53B741C}" v="6" dt="2019-09-04T07:05:54.170"/>
    <p1510:client id="{920B4527-4BEB-4356-BE35-D1AC40628587}" v="1" dt="2019-04-08T13:04:29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7T22:34:58.305" idx="2">
    <p:pos x="6281" y="1494"/>
    <p:text>להדגיש שזה מתאים רק למקרים בהם יש הרבה דוגמאות​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4T04:43:17.837" idx="1">
    <p:pos x="524" y="1148"/>
    <p:text>​
Boosting - אימון משורשר עם מתן משקולות לטעויות העבר​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4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1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92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12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6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41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0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6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4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A6C2-223D-49D5-8CD2-1757D9EC7028}" type="datetimeFigureOut">
              <a:rPr lang="he-IL" smtClean="0"/>
              <a:t>י'/אלול/תשע"ט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282D-D310-42D8-B8FF-78ED45A44D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89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מתודולוגיות עבודה ב-DS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 dirty="0">
                <a:cs typeface="Arial"/>
              </a:rPr>
              <a:t>דגשים בתהליך העבודה - הרצת אלגוריתמים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EC053793-FCAC-47A9-96FF-2F48736B9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0553"/>
            <a:ext cx="10515600" cy="20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 - Confusion Matrix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1DBBFAD1-529A-4B77-81A0-5EC85DB3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36" y="1691182"/>
            <a:ext cx="11334395" cy="441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8B3060-25A0-4E4E-99EB-98C47077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דגשים לסיווג - Confusion Matrix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7764DED4-DF49-4BA5-9C86-9165A9C20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424590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560793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415533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4460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sz="1800" b="1" i="0" u="none" strike="noStrike" noProof="0">
                          <a:latin typeface="Arial"/>
                          <a:cs typeface="Arial"/>
                        </a:rPr>
                        <a:t>לקוחות ללא קשיי תשלום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/>
                        <a:t>לקוחות עם קשיי תשלום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3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b="1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1">
                        <a:buNone/>
                      </a:pPr>
                      <a:r>
                        <a:rPr lang="he-IL" b="1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>
                          <a:solidFill>
                            <a:schemeClr val="tx1"/>
                          </a:solidFill>
                        </a:rPr>
                        <a:t>חיזוי קשיי תשלום חיובי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7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/>
                        <a:t>150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/>
                        <a:t>34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>
                          <a:solidFill>
                            <a:schemeClr val="tx1"/>
                          </a:solidFill>
                        </a:rPr>
                        <a:t>חיזוי קשיי תשלום שלילי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21866"/>
                  </a:ext>
                </a:extLst>
              </a:tr>
            </a:tbl>
          </a:graphicData>
        </a:graphic>
      </p:graphicFrame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596CE1A7-C394-4014-BB19-6AF0E67436C6}"/>
              </a:ext>
            </a:extLst>
          </p:cNvPr>
          <p:cNvSpPr txBox="1">
            <a:spLocks/>
          </p:cNvSpPr>
          <p:nvPr/>
        </p:nvSpPr>
        <p:spPr>
          <a:xfrm>
            <a:off x="838200" y="3344891"/>
            <a:ext cx="10515600" cy="2869935"/>
          </a:xfrm>
          <a:prstGeom prst="rect">
            <a:avLst/>
          </a:prstGeom>
        </p:spPr>
        <p:txBody>
          <a:bodyPr vert="horz" lIns="91440" tIns="45720" rIns="91440" bIns="45720" rtlCol="1" anchor="t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Calibri"/>
                <a:cs typeface="Arial"/>
              </a:rPr>
              <a:t>TP – 59 , TN-150 , FP – 12 , FN – 34</a:t>
            </a:r>
            <a:endParaRPr lang="he-IL" dirty="0">
              <a:latin typeface="Calibri"/>
              <a:cs typeface="Arial"/>
            </a:endParaRPr>
          </a:p>
          <a:p>
            <a:r>
              <a:rPr lang="he-IL">
                <a:latin typeface="Calibri"/>
                <a:cs typeface="Arial"/>
              </a:rPr>
              <a:t>Recall = 59/(59+34)</a:t>
            </a:r>
            <a:endParaRPr lang="he-IL" dirty="0">
              <a:latin typeface="Calibri"/>
              <a:cs typeface="Arial"/>
            </a:endParaRPr>
          </a:p>
          <a:p>
            <a:pPr marL="0" indent="0">
              <a:buNone/>
            </a:pPr>
            <a:r>
              <a:rPr lang="he-IL">
                <a:latin typeface="Calibri"/>
                <a:cs typeface="Arial"/>
              </a:rPr>
              <a:t>persicion = 59/(59 + 12)</a:t>
            </a:r>
          </a:p>
          <a:p>
            <a:endParaRPr lang="he-IL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02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037" y="-96222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 - Recall &amp; percision</a:t>
            </a:r>
            <a:endParaRPr lang="he-IL"/>
          </a:p>
        </p:txBody>
      </p:sp>
      <p:pic>
        <p:nvPicPr>
          <p:cNvPr id="3" name="תמונה 4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F11BE8C9-B1F0-4A62-BB00-4987E444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37" y="936171"/>
            <a:ext cx="3149062" cy="57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5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E2D0A4A3-426E-4D19-8F1B-18F3A54B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120" y="160791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6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16" name="תמונה 16">
            <a:extLst>
              <a:ext uri="{FF2B5EF4-FFF2-40B4-BE49-F238E27FC236}">
                <a16:creationId xmlns:a16="http://schemas.microsoft.com/office/drawing/2014/main" id="{AD13D8AA-917D-4F2C-8FB2-93AF1C87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726" y="1442314"/>
            <a:ext cx="5390838" cy="49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  <p:pic>
        <p:nvPicPr>
          <p:cNvPr id="12" name="תמונה 12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4C2F61FD-7F6D-4AEA-BDF4-2325A54BD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790" y="1242920"/>
            <a:ext cx="5716968" cy="57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0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7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F583331E-F0F4-4DE9-9838-98D5E8FF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63" y="4013014"/>
            <a:ext cx="5029199" cy="2348127"/>
          </a:xfrm>
          <a:prstGeom prst="rect">
            <a:avLst/>
          </a:prstGeom>
        </p:spPr>
      </p:pic>
      <p:pic>
        <p:nvPicPr>
          <p:cNvPr id="11" name="תמונה 11">
            <a:extLst>
              <a:ext uri="{FF2B5EF4-FFF2-40B4-BE49-F238E27FC236}">
                <a16:creationId xmlns:a16="http://schemas.microsoft.com/office/drawing/2014/main" id="{35C0C484-18FB-445A-B43E-A51B4DD1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24" y="4106383"/>
            <a:ext cx="4939553" cy="2350645"/>
          </a:xfrm>
          <a:prstGeom prst="rect">
            <a:avLst/>
          </a:prstGeom>
        </p:spPr>
      </p:pic>
      <p:pic>
        <p:nvPicPr>
          <p:cNvPr id="5" name="תמונה 5" descr="תמונה שמכילה אובייקט&#10;&#10;תיאור שנוצר ברמת מהימנות גבוהה">
            <a:extLst>
              <a:ext uri="{FF2B5EF4-FFF2-40B4-BE49-F238E27FC236}">
                <a16:creationId xmlns:a16="http://schemas.microsoft.com/office/drawing/2014/main" id="{06E03355-616E-4EAE-BC77-869962C77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3080" y="1374988"/>
            <a:ext cx="5347945" cy="2350557"/>
          </a:xfrm>
          <a:prstGeom prst="rect">
            <a:avLst/>
          </a:prstGeom>
        </p:spPr>
      </p:pic>
      <p:pic>
        <p:nvPicPr>
          <p:cNvPr id="9" name="תמונה 9">
            <a:extLst>
              <a:ext uri="{FF2B5EF4-FFF2-40B4-BE49-F238E27FC236}">
                <a16:creationId xmlns:a16="http://schemas.microsoft.com/office/drawing/2014/main" id="{581ABEF4-C214-4EDB-A3BF-08D2ED2D3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576" y="1201852"/>
            <a:ext cx="5731435" cy="247708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76" y="225674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02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1709B7-0A0B-4342-B8D4-6FE95567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76" y="225674"/>
            <a:ext cx="10515600" cy="1325563"/>
          </a:xfrm>
        </p:spPr>
        <p:txBody>
          <a:bodyPr/>
          <a:lstStyle/>
          <a:p>
            <a:r>
              <a:rPr lang="he-IL">
                <a:cs typeface="Times New Roman"/>
              </a:rPr>
              <a:t>דגשים לסיווג - מימוש roc auc ב-python</a:t>
            </a:r>
          </a:p>
        </p:txBody>
      </p:sp>
      <p:pic>
        <p:nvPicPr>
          <p:cNvPr id="3" name="תמונה 4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FBC3191E-D0F4-4674-A35F-93F8EB959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415" y="1308159"/>
            <a:ext cx="9101458" cy="4942276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B3EBD5F-5C63-4AE9-8CD3-CDC49ECA57F6}"/>
              </a:ext>
            </a:extLst>
          </p:cNvPr>
          <p:cNvSpPr txBox="1"/>
          <p:nvPr/>
        </p:nvSpPr>
        <p:spPr>
          <a:xfrm>
            <a:off x="10044734" y="1855451"/>
            <a:ext cx="20416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e-IL" b="1">
                <a:cs typeface="Arial"/>
              </a:rPr>
              <a:t>הגרף </a:t>
            </a:r>
            <a:r>
              <a:rPr lang="he-IL" b="1" dirty="0">
                <a:cs typeface="Arial"/>
              </a:rPr>
              <a:t>מחושב עבור תנאי סף שונים </a:t>
            </a:r>
            <a:r>
              <a:rPr lang="he-IL" b="1">
                <a:cs typeface="Arial"/>
              </a:rPr>
              <a:t>threshhold והוא אינו ליניארי</a:t>
            </a:r>
          </a:p>
        </p:txBody>
      </p:sp>
    </p:spTree>
    <p:extLst>
      <p:ext uri="{BB962C8B-B14F-4D97-AF65-F5344CB8AC3E}">
        <p14:creationId xmlns:p14="http://schemas.microsoft.com/office/powerpoint/2010/main" val="2605725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A50563-C96E-46CA-B57D-AC4D985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Ensembles - חוכמת ההמונים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43217F-DD49-4456-9EA9-2CDD874C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457200" indent="-457200"/>
            <a:r>
              <a:rPr lang="he-IL">
                <a:latin typeface="Arial"/>
                <a:cs typeface="Arial"/>
              </a:rPr>
              <a:t>Ensembles – שילוב של מספר מודלים מוצלחים, לקבלת תוצאה אופטימאלית</a:t>
            </a:r>
            <a:endParaRPr lang="en-US">
              <a:latin typeface="Arial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Bagging (Bootstrap Aggregation) l - אימון מודל זהה על דוגמאות שונות מתוך ה - training set</a:t>
            </a:r>
            <a:endParaRPr lang="en-US">
              <a:latin typeface="Arial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Boosting  - אימון מודל זהה על דוגמאות שונות מתוך ה-training set בשרשור, ומתן דגש על לימוד דוגמאות שסווגו לא נכון</a:t>
            </a:r>
            <a:endParaRPr lang="he-IL">
              <a:latin typeface="Calibri" panose="020F0502020204030204"/>
              <a:cs typeface="Arial"/>
            </a:endParaRPr>
          </a:p>
          <a:p>
            <a:pPr indent="0"/>
            <a:r>
              <a:rPr lang="he-IL">
                <a:latin typeface="Arial"/>
                <a:cs typeface="Arial"/>
              </a:rPr>
              <a:t>Blending (Stacking) l– הכנסת תוצרי אימון של מודלים שונים כקלט ולימודם ע"י אלגוריתים חדש לקבלת תוצאה משוקללת </a:t>
            </a:r>
            <a:endParaRPr lang="he-IL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92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99ED81-2EDF-4B86-BE01-01EAA688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תוכן עניינים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316933-B432-4973-A22A-66B2A04C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latin typeface="Arial"/>
                <a:cs typeface="Arial"/>
              </a:rPr>
              <a:t>Test Harness </a:t>
            </a:r>
          </a:p>
          <a:p>
            <a:r>
              <a:rPr lang="he-IL">
                <a:latin typeface="Arial"/>
                <a:cs typeface="Arial"/>
              </a:rPr>
              <a:t>K-Fold Cross Validation</a:t>
            </a:r>
          </a:p>
          <a:p>
            <a:r>
              <a:rPr lang="he-IL">
                <a:latin typeface="Arial"/>
                <a:cs typeface="Arial"/>
              </a:rPr>
              <a:t>Hyperparameters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דגשים לסיווג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Confusion Matrix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Receiver operating characteristic</a:t>
            </a:r>
            <a:endParaRPr lang="he-IL" dirty="0">
              <a:latin typeface="Arial"/>
              <a:cs typeface="Arial"/>
            </a:endParaRPr>
          </a:p>
          <a:p>
            <a:pPr lvl="1"/>
            <a:r>
              <a:rPr lang="he-IL">
                <a:latin typeface="Arial"/>
                <a:cs typeface="Arial"/>
              </a:rPr>
              <a:t>Area under the ROC Curve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Ensembles</a:t>
            </a:r>
            <a:endParaRPr lang="he-IL" dirty="0">
              <a:latin typeface="Arial"/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38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>
            <a:extLst>
              <a:ext uri="{FF2B5EF4-FFF2-40B4-BE49-F238E27FC236}">
                <a16:creationId xmlns:a16="http://schemas.microsoft.com/office/drawing/2014/main" id="{A9A119AB-940D-4EDC-8083-847D63154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79" y="577248"/>
            <a:ext cx="4888934" cy="58796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A345BDB-02A6-4088-9D70-18EF63F2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cs typeface="Calibri Light"/>
              </a:rPr>
              <a:t>Bootstrap Aggregating </a:t>
            </a:r>
            <a:endParaRPr lang="he-IL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63CCE90E-1313-4242-9C68-5388FA4ECD2F}"/>
              </a:ext>
            </a:extLst>
          </p:cNvPr>
          <p:cNvSpPr txBox="1">
            <a:spLocks/>
          </p:cNvSpPr>
          <p:nvPr/>
        </p:nvSpPr>
        <p:spPr>
          <a:xfrm>
            <a:off x="5916622" y="1825625"/>
            <a:ext cx="5437178" cy="4351338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he-IL">
                <a:latin typeface="Arial"/>
                <a:cs typeface="Arial"/>
              </a:rPr>
              <a:t>הדוגמאות מחולקות לקבוצות קטנות, על כל קבוצה מבוצעת למידה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לאחר אימון מתקבלים מודלים עליהם מבוצעת פעולת Aggregation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במקרה של רגרסיה החיזוי יהיה ממוצע של כלל המודלים (soft)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במקרה של קלסיפיקציה החיזוי יתבצע ע"י פעולת Voting (hard) או ממוצע על ההסתברויות (soft)</a:t>
            </a:r>
          </a:p>
          <a:p>
            <a:pPr marL="457200" indent="-457200"/>
            <a:r>
              <a:rPr lang="he-IL">
                <a:latin typeface="Arial"/>
                <a:cs typeface="Arial"/>
              </a:rPr>
              <a:t>RF הוא דוגמא למודל שעושה Bagging - כאשר התת מודל שלו זה עצי ההחלטה</a:t>
            </a:r>
            <a:endParaRPr lang="he-IL" dirty="0">
              <a:latin typeface="Arial"/>
              <a:cs typeface="Arial"/>
            </a:endParaRPr>
          </a:p>
          <a:p>
            <a:pPr marL="0" indent="0">
              <a:buNone/>
            </a:pPr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41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1CC995-66F0-4D08-B64F-DA2A24C1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 - מימוש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B6704B9-BC01-4F8E-9875-EDDDD87A0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724" y="1758237"/>
            <a:ext cx="9121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5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48CB5-9A09-4AD6-A454-C1BE09D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 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8" name="תמונה 8">
            <a:extLst>
              <a:ext uri="{FF2B5EF4-FFF2-40B4-BE49-F238E27FC236}">
                <a16:creationId xmlns:a16="http://schemas.microsoft.com/office/drawing/2014/main" id="{C3C1D5E7-A550-4018-8448-F7B01253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8888"/>
            <a:ext cx="10515600" cy="19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1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48CB5-9A09-4AD6-A454-C1BE09D1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Times New Roman"/>
                <a:cs typeface="Times New Roman"/>
              </a:rPr>
              <a:t>Bootstrap Aggregating </a:t>
            </a:r>
            <a:endParaRPr lang="he-IL">
              <a:latin typeface="Times New Roman"/>
              <a:cs typeface="Times New Roman"/>
            </a:endParaRPr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B5E2F401-D30F-4931-87A1-09B3A8842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9347"/>
            <a:ext cx="10515600" cy="21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421BD-AF63-413E-A238-AFB1C5FD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DD8E84-9AD1-433E-B8EF-3F4F2F12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מבוצע אימון כל פעם על חלק מהדוגמאות מתוך ה-Data Set 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לאחר האימון ניתן משקל לכל דוגמא כך שדוגמאות עליהם ניתן חיזוי שגוי יילמדו בפעמים הבאות</a:t>
            </a:r>
          </a:p>
          <a:p>
            <a:r>
              <a:rPr lang="he-IL">
                <a:cs typeface="Arial"/>
              </a:rPr>
              <a:t>באופן זה הדוגמאות השגויות מאומנות יותר וכך התוצאות משתפרות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בסיום התהליך ניתן משקל גם למסווגים השונים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קיימים סוגים שונים של אלגוריתמים Boosting בינהם: </a:t>
            </a:r>
            <a:r>
              <a:rPr lang="he-IL">
                <a:latin typeface="Arial"/>
                <a:cs typeface="Arial"/>
              </a:rPr>
              <a:t>AdaBoost, LPBoost, XGBoost, GradientBoost, BrownBoost.</a:t>
            </a:r>
            <a:endParaRPr lang="he-IL" dirty="0">
              <a:latin typeface="Arial"/>
              <a:cs typeface="Arial"/>
            </a:endParaRPr>
          </a:p>
          <a:p>
            <a:r>
              <a:rPr lang="he-IL">
                <a:latin typeface="Arial"/>
                <a:cs typeface="Arial"/>
              </a:rPr>
              <a:t>מומלץ להשתמש ב-XGBoos</a:t>
            </a:r>
            <a:r>
              <a:rPr lang="he-IL" dirty="0">
                <a:latin typeface="Arial"/>
                <a:cs typeface="Arial"/>
              </a:rPr>
              <a:t>t</a:t>
            </a:r>
          </a:p>
          <a:p>
            <a:endParaRPr lang="he-I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12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421BD-AF63-413E-A238-AFB1C5FD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</a:t>
            </a:r>
            <a:endParaRPr lang="he-IL"/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15766AEC-3DA1-4AE9-9270-0482FFCC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2" y="1396039"/>
            <a:ext cx="4177274" cy="4671734"/>
          </a:xfrm>
          <a:prstGeom prst="rect">
            <a:avLst/>
          </a:prstGeom>
        </p:spPr>
      </p:pic>
      <p:pic>
        <p:nvPicPr>
          <p:cNvPr id="10" name="תמונה 10">
            <a:extLst>
              <a:ext uri="{FF2B5EF4-FFF2-40B4-BE49-F238E27FC236}">
                <a16:creationId xmlns:a16="http://schemas.microsoft.com/office/drawing/2014/main" id="{AE74FCB8-71F2-4B84-B90E-ACB13F8D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96" y="1430574"/>
            <a:ext cx="4129945" cy="46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253955-C65B-4680-AEE2-F693F368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Boosting -מימוש בפייתון</a:t>
            </a: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EC3F5D64-90D9-4B22-821F-61252D26E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506" y="2636221"/>
            <a:ext cx="10515600" cy="148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D1550F-6AA4-4EE8-99C3-A4BDD936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4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639678E4-CD39-4EB6-9CB3-1751C7E33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405" y="2048045"/>
            <a:ext cx="10515600" cy="34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4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ACA907-55E5-44DB-84B0-124C03D3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Blending - Stacking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D1D60F-1B6A-4EB3-BB05-8FC81B15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324" y="1825625"/>
            <a:ext cx="4315476" cy="4729971"/>
          </a:xfrm>
        </p:spPr>
        <p:txBody>
          <a:bodyPr vert="horz" lIns="91440" tIns="45720" rIns="91440" bIns="45720" rtlCol="1" anchor="t">
            <a:normAutofit lnSpcReduction="10000"/>
          </a:bodyPr>
          <a:lstStyle/>
          <a:p>
            <a:r>
              <a:rPr lang="he-IL">
                <a:cs typeface="Arial"/>
              </a:rPr>
              <a:t>בשיטה זו משתמשים במספר מסווגים שונים (meta-classifier) על כל ה-train data</a:t>
            </a:r>
          </a:p>
          <a:p>
            <a:r>
              <a:rPr lang="he-IL">
                <a:cs typeface="Arial"/>
              </a:rPr>
              <a:t>לבסוף ישנו אלגוריתים הלומד את התוצאות של מסווגים אלו, ונותן חיזוי המורכב מכלל התוצאות של הmeta-classifier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האימון יכול להיות על הסיווג עצמו או על ההסתברויות שמתקבלות מהסיווג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  <p:pic>
        <p:nvPicPr>
          <p:cNvPr id="5" name="תמונה 5">
            <a:extLst>
              <a:ext uri="{FF2B5EF4-FFF2-40B4-BE49-F238E27FC236}">
                <a16:creationId xmlns:a16="http://schemas.microsoft.com/office/drawing/2014/main" id="{8CD17EF6-8709-472C-983D-19F575A8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8" y="1217685"/>
            <a:ext cx="6209553" cy="52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37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991122-BDD2-4203-8615-A2C30C7C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Blending</a:t>
            </a:r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CC13D42C-168E-43A0-93FE-D4200763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716" y="2027147"/>
            <a:ext cx="10515600" cy="34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5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BF39D8-7979-4E6F-B6D7-53138AAF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>
                <a:cs typeface="Times New Roman"/>
              </a:rPr>
              <a:t>Test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Harness</a:t>
            </a:r>
            <a:r>
              <a:rPr lang="he-IL" dirty="0">
                <a:cs typeface="Times New Roman"/>
              </a:rPr>
              <a:t> 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DDBAC6-0D8C-479D-9C40-13713A48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 fontScale="92500"/>
          </a:bodyPr>
          <a:lstStyle/>
          <a:p>
            <a:r>
              <a:rPr lang="he-IL" dirty="0">
                <a:latin typeface="Calibri"/>
                <a:cs typeface="Arial"/>
              </a:rPr>
              <a:t>בכדי</a:t>
            </a:r>
            <a:r>
              <a:rPr lang="he-IL" dirty="0">
                <a:cs typeface="Arial"/>
              </a:rPr>
              <a:t> להבין איזה אלגוריתם פותר את הבעיה בצורה הטובה ביותר יש לבצע את הבדיקות כך שיתאפשר להעריך את ביצועי המכונה גם במקרי אמת</a:t>
            </a:r>
          </a:p>
          <a:p>
            <a:r>
              <a:rPr lang="he-IL" dirty="0">
                <a:cs typeface="Arial"/>
              </a:rPr>
              <a:t>לצורך כך יש לממש בדיקות באופן כזה שיאפשרו להעריך ביצועים של מכונות שונות</a:t>
            </a:r>
          </a:p>
          <a:p>
            <a:r>
              <a:rPr lang="he-IL" dirty="0">
                <a:cs typeface="Arial"/>
              </a:rPr>
              <a:t>ניתן לממש </a:t>
            </a:r>
            <a:r>
              <a:rPr lang="he-IL" err="1">
                <a:cs typeface="Arial"/>
              </a:rPr>
              <a:t>Test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Harness</a:t>
            </a:r>
            <a:r>
              <a:rPr lang="he-IL" dirty="0">
                <a:cs typeface="Arial"/>
              </a:rPr>
              <a:t> ע"י חלוקה נכונה של ה-</a:t>
            </a:r>
            <a:r>
              <a:rPr lang="he-IL" err="1">
                <a:cs typeface="Arial"/>
              </a:rPr>
              <a:t>Data</a:t>
            </a:r>
            <a:r>
              <a:rPr lang="he-IL" dirty="0">
                <a:cs typeface="Arial"/>
              </a:rPr>
              <a:t> עליו מבוצע הבדיקות</a:t>
            </a:r>
          </a:p>
          <a:p>
            <a:r>
              <a:rPr lang="he-IL" dirty="0">
                <a:cs typeface="Arial"/>
              </a:rPr>
              <a:t>מימוש של </a:t>
            </a:r>
            <a:r>
              <a:rPr lang="he-IL" err="1">
                <a:cs typeface="Arial"/>
              </a:rPr>
              <a:t>Test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Harness</a:t>
            </a:r>
            <a:r>
              <a:rPr lang="he-IL" dirty="0">
                <a:cs typeface="Arial"/>
              </a:rPr>
              <a:t> יכול להיעשות במס' צורות</a:t>
            </a:r>
          </a:p>
          <a:p>
            <a:pPr lvl="1"/>
            <a:r>
              <a:rPr lang="he-IL" dirty="0">
                <a:cs typeface="Arial"/>
              </a:rPr>
              <a:t>חלוקה ל-</a:t>
            </a:r>
            <a:r>
              <a:rPr lang="he-IL" err="1">
                <a:cs typeface="Arial"/>
              </a:rPr>
              <a:t>Train</a:t>
            </a:r>
            <a:r>
              <a:rPr lang="he-IL" dirty="0">
                <a:cs typeface="Arial"/>
              </a:rPr>
              <a:t> &amp; </a:t>
            </a:r>
            <a:r>
              <a:rPr lang="he-IL" err="1">
                <a:cs typeface="Arial"/>
              </a:rPr>
              <a:t>Test</a:t>
            </a:r>
            <a:endParaRPr lang="he-IL" dirty="0">
              <a:cs typeface="Arial"/>
            </a:endParaRPr>
          </a:p>
          <a:p>
            <a:pPr lvl="1"/>
            <a:r>
              <a:rPr lang="he-IL" dirty="0">
                <a:cs typeface="Arial"/>
              </a:rPr>
              <a:t>חלוקה ל-</a:t>
            </a:r>
            <a:r>
              <a:rPr lang="he-IL" err="1">
                <a:cs typeface="Arial"/>
              </a:rPr>
              <a:t>Train</a:t>
            </a:r>
            <a:r>
              <a:rPr lang="he-IL" dirty="0">
                <a:cs typeface="Arial"/>
              </a:rPr>
              <a:t>, </a:t>
            </a:r>
            <a:r>
              <a:rPr lang="he-IL" err="1">
                <a:cs typeface="Arial"/>
              </a:rPr>
              <a:t>Cross</a:t>
            </a:r>
            <a:r>
              <a:rPr lang="he-IL" dirty="0">
                <a:cs typeface="Arial"/>
              </a:rPr>
              <a:t> &amp; </a:t>
            </a:r>
            <a:r>
              <a:rPr lang="he-IL" err="1">
                <a:cs typeface="Arial"/>
              </a:rPr>
              <a:t>Test</a:t>
            </a:r>
            <a:endParaRPr lang="he-IL" dirty="0">
              <a:cs typeface="Arial"/>
            </a:endParaRPr>
          </a:p>
          <a:p>
            <a:pPr lvl="1"/>
            <a:r>
              <a:rPr lang="he-IL" dirty="0">
                <a:cs typeface="Arial"/>
              </a:rPr>
              <a:t>K-</a:t>
            </a:r>
            <a:r>
              <a:rPr lang="he-IL" err="1">
                <a:cs typeface="Arial"/>
              </a:rPr>
              <a:t>Fold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Cross</a:t>
            </a:r>
            <a:r>
              <a:rPr lang="he-IL" dirty="0">
                <a:cs typeface="Arial"/>
              </a:rPr>
              <a:t> </a:t>
            </a:r>
            <a:r>
              <a:rPr lang="he-IL" err="1">
                <a:cs typeface="Arial"/>
              </a:rPr>
              <a:t>Validation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ההרצה הסופית מבוצעת על ה-Test בלבד למניעת leakage </a:t>
            </a:r>
            <a:endParaRPr lang="he-IL" dirty="0">
              <a:cs typeface="Arial"/>
            </a:endParaRPr>
          </a:p>
          <a:p>
            <a:endParaRPr lang="he-I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98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27AC6D-DB91-4B48-ADD1-9D8842DE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cs typeface="Times New Roman"/>
              </a:rPr>
              <a:t>Ensemble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108287-A08B-4484-8291-443B2681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latin typeface="Arial"/>
                <a:cs typeface="Arial"/>
              </a:rPr>
              <a:t>Bagging – decrease model variance </a:t>
            </a:r>
            <a:endParaRPr lang="he-IL"/>
          </a:p>
          <a:p>
            <a:endParaRPr lang="he-IL"/>
          </a:p>
          <a:p>
            <a:r>
              <a:rPr lang="he-IL">
                <a:latin typeface="Arial"/>
                <a:cs typeface="Arial"/>
              </a:rPr>
              <a:t>Boosting – decrease model bias </a:t>
            </a:r>
            <a:endParaRPr lang="he-IL"/>
          </a:p>
          <a:p>
            <a:endParaRPr lang="he-IL"/>
          </a:p>
          <a:p>
            <a:r>
              <a:rPr lang="he-IL">
                <a:latin typeface="Arial"/>
                <a:cs typeface="Arial"/>
              </a:rPr>
              <a:t>Blending – increase predictive force of the classifier 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63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0C71E1-F4AB-468E-9233-E5F06C76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35" y="-189528"/>
            <a:ext cx="10515600" cy="1325563"/>
          </a:xfrm>
        </p:spPr>
        <p:txBody>
          <a:bodyPr/>
          <a:lstStyle/>
          <a:p>
            <a:r>
              <a:rPr lang="he-IL" dirty="0">
                <a:cs typeface="Times New Roman"/>
              </a:rPr>
              <a:t>K-</a:t>
            </a:r>
            <a:r>
              <a:rPr lang="he-IL" dirty="0" err="1">
                <a:cs typeface="Times New Roman"/>
              </a:rPr>
              <a:t>Fold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Cross</a:t>
            </a:r>
            <a:r>
              <a:rPr lang="he-IL" dirty="0">
                <a:cs typeface="Times New Roman"/>
              </a:rPr>
              <a:t> </a:t>
            </a:r>
            <a:r>
              <a:rPr lang="he-IL" dirty="0" err="1">
                <a:cs typeface="Times New Roman"/>
              </a:rPr>
              <a:t>Validation</a:t>
            </a:r>
            <a:endParaRPr lang="he-IL"/>
          </a:p>
        </p:txBody>
      </p:sp>
      <p:pic>
        <p:nvPicPr>
          <p:cNvPr id="6" name="תמונה 6" descr="תמונה שמכילה צג,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2C50813B-6365-41F2-87CD-78AB22B6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2" y="949771"/>
            <a:ext cx="8149771" cy="5642704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65C6056-1BE9-4131-9D42-4D04363D398F}"/>
              </a:ext>
            </a:extLst>
          </p:cNvPr>
          <p:cNvSpPr txBox="1"/>
          <p:nvPr/>
        </p:nvSpPr>
        <p:spPr>
          <a:xfrm>
            <a:off x="9514205" y="2822892"/>
            <a:ext cx="23177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e-IL" b="1">
                <a:cs typeface="Arial"/>
              </a:rPr>
              <a:t>מתאים לבעיות שיש בהם הרבה דוגמאות</a:t>
            </a:r>
          </a:p>
        </p:txBody>
      </p:sp>
    </p:spTree>
    <p:extLst>
      <p:ext uri="{BB962C8B-B14F-4D97-AF65-F5344CB8AC3E}">
        <p14:creationId xmlns:p14="http://schemas.microsoft.com/office/powerpoint/2010/main" val="6617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EBBA2-9435-4EAC-A78C-620B507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K-</a:t>
            </a:r>
            <a:r>
              <a:rPr lang="he-IL" dirty="0" err="1">
                <a:latin typeface="Times New Roman"/>
                <a:cs typeface="Times New Roman"/>
              </a:rPr>
              <a:t>Fold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Cross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Validation</a:t>
            </a:r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4A94654E-5685-401E-8187-401E2E39E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424"/>
            <a:ext cx="10515600" cy="28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8EBBA2-9435-4EAC-A78C-620B5073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Times New Roman"/>
                <a:cs typeface="Times New Roman"/>
              </a:rPr>
              <a:t>K-</a:t>
            </a:r>
            <a:r>
              <a:rPr lang="he-IL" dirty="0" err="1">
                <a:latin typeface="Times New Roman"/>
                <a:cs typeface="Times New Roman"/>
              </a:rPr>
              <a:t>Fold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Cross</a:t>
            </a:r>
            <a:r>
              <a:rPr lang="he-IL" dirty="0">
                <a:latin typeface="Times New Roman"/>
                <a:cs typeface="Times New Roman"/>
              </a:rPr>
              <a:t> </a:t>
            </a:r>
            <a:r>
              <a:rPr lang="he-IL" dirty="0" err="1">
                <a:latin typeface="Times New Roman"/>
                <a:cs typeface="Times New Roman"/>
              </a:rPr>
              <a:t>Validation</a:t>
            </a:r>
          </a:p>
        </p:txBody>
      </p:sp>
      <p:pic>
        <p:nvPicPr>
          <p:cNvPr id="6" name="תמונה 6" descr="תמונה שמכילה צילום מסך&#10;&#10;תיאור שנוצר ברמת מהימנות גבוהה">
            <a:extLst>
              <a:ext uri="{FF2B5EF4-FFF2-40B4-BE49-F238E27FC236}">
                <a16:creationId xmlns:a16="http://schemas.microsoft.com/office/drawing/2014/main" id="{490847F9-5380-4E43-A8A1-D8C3960BD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1848"/>
            <a:ext cx="10515600" cy="18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0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8BEBF4-E23F-4835-ADC7-CC0A76D8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he-IL">
                <a:cs typeface="Arial"/>
              </a:rPr>
              <a:t>מטרת ה- Hyperparameters היא לימוד הפרמטרים הבונים את המודל ומועברים אליו, שאינם נלמדים במסגרת המודל, לדוגמא: C , Kernel &amp; Gamma במודל של SVC </a:t>
            </a:r>
          </a:p>
          <a:p>
            <a:r>
              <a:rPr lang="he-IL">
                <a:cs typeface="Arial"/>
              </a:rPr>
              <a:t>הלימוד של הפרמטרים מבוצע ע"י הרצה של כל הקומבינציות האפשריות של הפרמטרים, והבאת הציון הגבוה ביותר</a:t>
            </a:r>
            <a:endParaRPr lang="he-IL" dirty="0">
              <a:cs typeface="Arial"/>
            </a:endParaRPr>
          </a:p>
          <a:p>
            <a:r>
              <a:rPr lang="he-IL">
                <a:cs typeface="Arial"/>
              </a:rPr>
              <a:t>חובה לבצע Hyperparameters למציאת התוצאה הטובה ביותר עבור ה-Cross Validation</a:t>
            </a:r>
            <a:endParaRPr lang="he-IL"/>
          </a:p>
          <a:p>
            <a:endParaRPr lang="he-IL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39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3" name="תמונה 4">
            <a:extLst>
              <a:ext uri="{FF2B5EF4-FFF2-40B4-BE49-F238E27FC236}">
                <a16:creationId xmlns:a16="http://schemas.microsoft.com/office/drawing/2014/main" id="{66E2EC5A-3770-448A-8FA1-BB90CB4C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40" y="1628874"/>
            <a:ext cx="7050155" cy="47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8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CBB6BB-AC7E-4631-9187-0BD025EA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Times New Roman"/>
                <a:cs typeface="Times New Roman"/>
              </a:rPr>
              <a:t>Hyperparameters</a:t>
            </a:r>
            <a:endParaRPr lang="he-IL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641A00D1-779B-4F68-A17C-40CA7151E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54" y="1808358"/>
            <a:ext cx="9099510" cy="37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960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ערכת נושא Office</vt:lpstr>
      <vt:lpstr>מתודולוגיות עבודה ב-DS</vt:lpstr>
      <vt:lpstr>תוכן עניינים</vt:lpstr>
      <vt:lpstr>Test Harness </vt:lpstr>
      <vt:lpstr>K-Fold Cross Validation</vt:lpstr>
      <vt:lpstr>K-Fold Cross Validation</vt:lpstr>
      <vt:lpstr>K-Fold Cross Validation</vt:lpstr>
      <vt:lpstr>Hyperparameters</vt:lpstr>
      <vt:lpstr>Hyperparameters</vt:lpstr>
      <vt:lpstr>Hyperparameters</vt:lpstr>
      <vt:lpstr>Hyperparameters</vt:lpstr>
      <vt:lpstr>דגשים לסיווג - Confusion Matrix</vt:lpstr>
      <vt:lpstr>דגשים לסיווג - Confusion Matrix</vt:lpstr>
      <vt:lpstr>דגשים לסיווג - Recall &amp; percision</vt:lpstr>
      <vt:lpstr>דגשים לסיווג</vt:lpstr>
      <vt:lpstr>דגשים לסיווג</vt:lpstr>
      <vt:lpstr>דגשים לסיווג</vt:lpstr>
      <vt:lpstr>דגשים לסיווג</vt:lpstr>
      <vt:lpstr>דגשים לסיווג - מימוש roc auc ב-python</vt:lpstr>
      <vt:lpstr>Ensembles - חוכמת ההמונים</vt:lpstr>
      <vt:lpstr>Bootstrap Aggregating </vt:lpstr>
      <vt:lpstr>Bootstrap Aggregating - מימוש</vt:lpstr>
      <vt:lpstr>Bootstrap Aggregating </vt:lpstr>
      <vt:lpstr>Bootstrap Aggregating </vt:lpstr>
      <vt:lpstr>Boosting</vt:lpstr>
      <vt:lpstr>Boosting</vt:lpstr>
      <vt:lpstr>Boosting -מימוש בפייתון</vt:lpstr>
      <vt:lpstr>PowerPoint Presentation</vt:lpstr>
      <vt:lpstr>Blending - Stacking</vt:lpstr>
      <vt:lpstr>Blending</vt:lpstr>
      <vt:lpstr>Ensemble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מתודולוגיות עבודה ב-DS</dc:title>
  <dc:creator/>
  <cp:lastModifiedBy/>
  <cp:revision>954</cp:revision>
  <dcterms:created xsi:type="dcterms:W3CDTF">2012-09-06T21:35:36Z</dcterms:created>
  <dcterms:modified xsi:type="dcterms:W3CDTF">2019-09-10T10:52:25Z</dcterms:modified>
</cp:coreProperties>
</file>