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8" r:id="rId5"/>
    <p:sldId id="261" r:id="rId6"/>
    <p:sldId id="262" r:id="rId7"/>
    <p:sldId id="269" r:id="rId8"/>
    <p:sldId id="268" r:id="rId9"/>
    <p:sldId id="267" r:id="rId10"/>
    <p:sldId id="266" r:id="rId11"/>
    <p:sldId id="265"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A971DE-4A7C-4B78-AE8A-10679AF7200B}" v="1" dt="2019-09-10T08:20:11.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dirty="0">
                <a:cs typeface="Calibri Light"/>
              </a:rPr>
              <a:t>Cluster</a:t>
            </a:r>
            <a:endParaRPr lang="en-US" dirty="0"/>
          </a:p>
        </p:txBody>
      </p:sp>
      <p:sp>
        <p:nvSpPr>
          <p:cNvPr id="3" name="Subtitle 2"/>
          <p:cNvSpPr>
            <a:spLocks noGrp="1"/>
          </p:cNvSpPr>
          <p:nvPr>
            <p:ph type="subTitle" idx="1"/>
          </p:nvPr>
        </p:nvSpPr>
        <p:spPr>
          <a:xfrm>
            <a:off x="1524000" y="3602038"/>
            <a:ext cx="9144000" cy="1655762"/>
          </a:xfrm>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736D75-232B-465B-91C6-08FDF177FF64}"/>
              </a:ext>
            </a:extLst>
          </p:cNvPr>
          <p:cNvSpPr>
            <a:spLocks noGrp="1"/>
          </p:cNvSpPr>
          <p:nvPr>
            <p:ph type="title"/>
          </p:nvPr>
        </p:nvSpPr>
        <p:spPr/>
        <p:txBody>
          <a:bodyPr/>
          <a:lstStyle/>
          <a:p>
            <a:r>
              <a:rPr lang="he-IL">
                <a:latin typeface="Times New Roman"/>
                <a:cs typeface="Times New Roman"/>
              </a:rPr>
              <a:t>Hierarchical Clustering </a:t>
            </a:r>
            <a:endParaRPr lang="he-IL"/>
          </a:p>
        </p:txBody>
      </p:sp>
      <p:pic>
        <p:nvPicPr>
          <p:cNvPr id="4" name="תמונה 4" descr="תמונה שמכילה טקסט&#10;&#10;תיאור שנוצר ברמת מהימנות גבוהה">
            <a:extLst>
              <a:ext uri="{FF2B5EF4-FFF2-40B4-BE49-F238E27FC236}">
                <a16:creationId xmlns:a16="http://schemas.microsoft.com/office/drawing/2014/main" id="{A23BC6AC-E56D-4FF6-9BFD-74FC04067CEC}"/>
              </a:ext>
            </a:extLst>
          </p:cNvPr>
          <p:cNvPicPr>
            <a:picLocks noGrp="1" noChangeAspect="1"/>
          </p:cNvPicPr>
          <p:nvPr>
            <p:ph idx="1"/>
          </p:nvPr>
        </p:nvPicPr>
        <p:blipFill>
          <a:blip r:embed="rId2"/>
          <a:stretch>
            <a:fillRect/>
          </a:stretch>
        </p:blipFill>
        <p:spPr>
          <a:xfrm>
            <a:off x="1979774" y="1873267"/>
            <a:ext cx="8787104" cy="4292340"/>
          </a:xfrm>
          <a:prstGeom prst="rect">
            <a:avLst/>
          </a:prstGeom>
        </p:spPr>
      </p:pic>
    </p:spTree>
    <p:extLst>
      <p:ext uri="{BB962C8B-B14F-4D97-AF65-F5344CB8AC3E}">
        <p14:creationId xmlns:p14="http://schemas.microsoft.com/office/powerpoint/2010/main" val="107895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736D75-232B-465B-91C6-08FDF177FF64}"/>
              </a:ext>
            </a:extLst>
          </p:cNvPr>
          <p:cNvSpPr>
            <a:spLocks noGrp="1"/>
          </p:cNvSpPr>
          <p:nvPr>
            <p:ph type="title"/>
          </p:nvPr>
        </p:nvSpPr>
        <p:spPr/>
        <p:txBody>
          <a:bodyPr/>
          <a:lstStyle/>
          <a:p>
            <a:r>
              <a:rPr lang="he-IL">
                <a:latin typeface="Times New Roman"/>
                <a:cs typeface="Times New Roman"/>
              </a:rPr>
              <a:t>Hierarchical Clustering </a:t>
            </a:r>
            <a:endParaRPr lang="he-IL"/>
          </a:p>
        </p:txBody>
      </p:sp>
      <p:pic>
        <p:nvPicPr>
          <p:cNvPr id="6" name="תמונה 6" descr="תמונה שמכילה טקסט&#10;&#10;תיאור שנוצר ברמת מהימנות גבוהה מאוד">
            <a:extLst>
              <a:ext uri="{FF2B5EF4-FFF2-40B4-BE49-F238E27FC236}">
                <a16:creationId xmlns:a16="http://schemas.microsoft.com/office/drawing/2014/main" id="{E0E1CBCF-CE81-4766-BD16-C805EE6686A6}"/>
              </a:ext>
            </a:extLst>
          </p:cNvPr>
          <p:cNvPicPr>
            <a:picLocks noGrp="1" noChangeAspect="1"/>
          </p:cNvPicPr>
          <p:nvPr>
            <p:ph idx="1"/>
          </p:nvPr>
        </p:nvPicPr>
        <p:blipFill>
          <a:blip r:embed="rId2"/>
          <a:stretch>
            <a:fillRect/>
          </a:stretch>
        </p:blipFill>
        <p:spPr>
          <a:xfrm>
            <a:off x="2738815" y="1446991"/>
            <a:ext cx="6397264" cy="4800965"/>
          </a:xfrm>
          <a:prstGeom prst="rect">
            <a:avLst/>
          </a:prstGeom>
        </p:spPr>
      </p:pic>
    </p:spTree>
    <p:extLst>
      <p:ext uri="{BB962C8B-B14F-4D97-AF65-F5344CB8AC3E}">
        <p14:creationId xmlns:p14="http://schemas.microsoft.com/office/powerpoint/2010/main" val="619686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18F561C-508E-4277-908F-01FFFA892B06}"/>
              </a:ext>
            </a:extLst>
          </p:cNvPr>
          <p:cNvSpPr>
            <a:spLocks noGrp="1"/>
          </p:cNvSpPr>
          <p:nvPr>
            <p:ph type="title"/>
          </p:nvPr>
        </p:nvSpPr>
        <p:spPr/>
        <p:txBody>
          <a:bodyPr/>
          <a:lstStyle/>
          <a:p>
            <a:r>
              <a:rPr lang="he-IL" dirty="0" err="1">
                <a:latin typeface="Times New Roman"/>
                <a:cs typeface="Times New Roman"/>
              </a:rPr>
              <a:t>Hierarchical</a:t>
            </a:r>
            <a:r>
              <a:rPr lang="he-IL" dirty="0">
                <a:latin typeface="Times New Roman"/>
                <a:cs typeface="Times New Roman"/>
              </a:rPr>
              <a:t> </a:t>
            </a:r>
            <a:r>
              <a:rPr lang="he-IL" dirty="0" err="1">
                <a:latin typeface="Times New Roman"/>
                <a:cs typeface="Times New Roman"/>
              </a:rPr>
              <a:t>Clustering</a:t>
            </a:r>
            <a:r>
              <a:rPr lang="he-IL" dirty="0">
                <a:latin typeface="Times New Roman"/>
                <a:cs typeface="Times New Roman"/>
              </a:rPr>
              <a:t> </a:t>
            </a:r>
          </a:p>
        </p:txBody>
      </p:sp>
      <p:pic>
        <p:nvPicPr>
          <p:cNvPr id="4" name="תמונה 4" descr="תמונה שמכילה טקסט&#10;&#10;תיאור שנוצר ברמת מהימנות גבוהה">
            <a:extLst>
              <a:ext uri="{FF2B5EF4-FFF2-40B4-BE49-F238E27FC236}">
                <a16:creationId xmlns:a16="http://schemas.microsoft.com/office/drawing/2014/main" id="{0959552C-93BF-44BA-9CBA-52CFF08C2F24}"/>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
        <p:nvSpPr>
          <p:cNvPr id="3" name="תיבת טקסט 2">
            <a:extLst>
              <a:ext uri="{FF2B5EF4-FFF2-40B4-BE49-F238E27FC236}">
                <a16:creationId xmlns:a16="http://schemas.microsoft.com/office/drawing/2014/main" id="{99AE4407-C8D9-4813-81B2-5C09F451FE0F}"/>
              </a:ext>
            </a:extLst>
          </p:cNvPr>
          <p:cNvSpPr txBox="1"/>
          <p:nvPr/>
        </p:nvSpPr>
        <p:spPr>
          <a:xfrm>
            <a:off x="9249747" y="1370563"/>
            <a:ext cx="2743200" cy="646331"/>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b="1">
                <a:solidFill>
                  <a:srgbClr val="FF0000"/>
                </a:solidFill>
                <a:cs typeface="Calibri"/>
              </a:rPr>
              <a:t>הסבר - איך עובדת החלוקה מבחינת מרחק</a:t>
            </a:r>
            <a:endParaRPr lang="he-IL">
              <a:cs typeface="Calibri"/>
            </a:endParaRPr>
          </a:p>
        </p:txBody>
      </p:sp>
    </p:spTree>
    <p:extLst>
      <p:ext uri="{BB962C8B-B14F-4D97-AF65-F5344CB8AC3E}">
        <p14:creationId xmlns:p14="http://schemas.microsoft.com/office/powerpoint/2010/main" val="19235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DB15-D3BF-46FF-9B5E-580F2DB78C0D}"/>
              </a:ext>
            </a:extLst>
          </p:cNvPr>
          <p:cNvSpPr>
            <a:spLocks noGrp="1"/>
          </p:cNvSpPr>
          <p:nvPr>
            <p:ph type="title"/>
          </p:nvPr>
        </p:nvSpPr>
        <p:spPr/>
        <p:txBody>
          <a:bodyPr/>
          <a:lstStyle/>
          <a:p>
            <a:r>
              <a:rPr lang="en-US" dirty="0">
                <a:ea typeface="+mj-lt"/>
                <a:cs typeface="+mj-lt"/>
              </a:rPr>
              <a:t>DBSCAN</a:t>
            </a:r>
          </a:p>
        </p:txBody>
      </p:sp>
      <p:sp>
        <p:nvSpPr>
          <p:cNvPr id="3" name="Content Placeholder 2">
            <a:extLst>
              <a:ext uri="{FF2B5EF4-FFF2-40B4-BE49-F238E27FC236}">
                <a16:creationId xmlns:a16="http://schemas.microsoft.com/office/drawing/2014/main" id="{E753ADDA-5BCE-49A0-8597-C1EEA63195BE}"/>
              </a:ext>
            </a:extLst>
          </p:cNvPr>
          <p:cNvSpPr>
            <a:spLocks noGrp="1"/>
          </p:cNvSpPr>
          <p:nvPr>
            <p:ph idx="1"/>
          </p:nvPr>
        </p:nvSpPr>
        <p:spPr/>
        <p:txBody>
          <a:bodyPr vert="horz" lIns="91440" tIns="45720" rIns="91440" bIns="45720" rtlCol="0" anchor="t">
            <a:normAutofit/>
          </a:bodyPr>
          <a:lstStyle/>
          <a:p>
            <a:r>
              <a:rPr lang="en-US" b="1" dirty="0">
                <a:ea typeface="+mn-lt"/>
                <a:cs typeface="+mn-lt"/>
              </a:rPr>
              <a:t>DBSCAN </a:t>
            </a:r>
            <a:r>
              <a:rPr lang="en-US" dirty="0">
                <a:ea typeface="+mn-lt"/>
                <a:cs typeface="+mn-lt"/>
              </a:rPr>
              <a:t>is a clustering method that is used in machine learning to separate clusters of high density from clusters of low density. Given that </a:t>
            </a:r>
            <a:r>
              <a:rPr lang="en-US" b="1" dirty="0">
                <a:ea typeface="+mn-lt"/>
                <a:cs typeface="+mn-lt"/>
              </a:rPr>
              <a:t>DBSCAN</a:t>
            </a:r>
            <a:r>
              <a:rPr lang="en-US" dirty="0">
                <a:ea typeface="+mn-lt"/>
                <a:cs typeface="+mn-lt"/>
              </a:rPr>
              <a:t> is a </a:t>
            </a:r>
            <a:r>
              <a:rPr lang="en-US" b="1" dirty="0">
                <a:ea typeface="+mn-lt"/>
                <a:cs typeface="+mn-lt"/>
              </a:rPr>
              <a:t>density based clustering algorithm</a:t>
            </a:r>
            <a:r>
              <a:rPr lang="en-US" dirty="0">
                <a:ea typeface="+mn-lt"/>
                <a:cs typeface="+mn-lt"/>
              </a:rPr>
              <a:t>, it does a great job of seeking areas in the data that have a high density of observations, versus areas of the data that are not very dense with observations. DBSCAN can sort data into clusters of varying shapes as well, another strong advantage. DBSCAN works as such:</a:t>
            </a:r>
            <a:endParaRPr lang="en-US" dirty="0"/>
          </a:p>
        </p:txBody>
      </p:sp>
    </p:spTree>
    <p:extLst>
      <p:ext uri="{BB962C8B-B14F-4D97-AF65-F5344CB8AC3E}">
        <p14:creationId xmlns:p14="http://schemas.microsoft.com/office/powerpoint/2010/main" val="168800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4983-3878-4B1C-80BA-F97A03F865FE}"/>
              </a:ext>
            </a:extLst>
          </p:cNvPr>
          <p:cNvSpPr>
            <a:spLocks noGrp="1"/>
          </p:cNvSpPr>
          <p:nvPr>
            <p:ph type="title"/>
          </p:nvPr>
        </p:nvSpPr>
        <p:spPr/>
        <p:txBody>
          <a:bodyPr/>
          <a:lstStyle/>
          <a:p>
            <a:r>
              <a:rPr lang="en-US" dirty="0">
                <a:ea typeface="+mj-lt"/>
                <a:cs typeface="+mj-lt"/>
              </a:rPr>
              <a:t>DBSCAN</a:t>
            </a:r>
          </a:p>
        </p:txBody>
      </p:sp>
      <p:sp>
        <p:nvSpPr>
          <p:cNvPr id="3" name="Content Placeholder 2">
            <a:extLst>
              <a:ext uri="{FF2B5EF4-FFF2-40B4-BE49-F238E27FC236}">
                <a16:creationId xmlns:a16="http://schemas.microsoft.com/office/drawing/2014/main" id="{A8668ADC-EC13-4A33-94B6-898220D1EBBC}"/>
              </a:ext>
            </a:extLst>
          </p:cNvPr>
          <p:cNvSpPr>
            <a:spLocks noGrp="1"/>
          </p:cNvSpPr>
          <p:nvPr>
            <p:ph idx="1"/>
          </p:nvPr>
        </p:nvSpPr>
        <p:spPr/>
        <p:txBody>
          <a:bodyPr vert="horz" lIns="91440" tIns="45720" rIns="91440" bIns="45720" rtlCol="0" anchor="t">
            <a:normAutofit/>
          </a:bodyPr>
          <a:lstStyle/>
          <a:p>
            <a:r>
              <a:rPr lang="en-US" dirty="0">
                <a:ea typeface="+mn-lt"/>
                <a:cs typeface="+mn-lt"/>
              </a:rPr>
              <a:t>Divides the dataset into </a:t>
            </a:r>
            <a:r>
              <a:rPr lang="en-US" i="1" dirty="0">
                <a:ea typeface="+mn-lt"/>
                <a:cs typeface="+mn-lt"/>
              </a:rPr>
              <a:t>n </a:t>
            </a:r>
            <a:r>
              <a:rPr lang="en-US" dirty="0">
                <a:ea typeface="+mn-lt"/>
                <a:cs typeface="+mn-lt"/>
              </a:rPr>
              <a:t>dimensions</a:t>
            </a:r>
            <a:endParaRPr lang="en-US" dirty="0">
              <a:cs typeface="Calibri" panose="020F0502020204030204"/>
            </a:endParaRPr>
          </a:p>
          <a:p>
            <a:r>
              <a:rPr lang="en-US" dirty="0">
                <a:ea typeface="+mn-lt"/>
                <a:cs typeface="+mn-lt"/>
              </a:rPr>
              <a:t>For each point in the dataset, DBSCAN forms an </a:t>
            </a:r>
            <a:r>
              <a:rPr lang="en-US" i="1" dirty="0">
                <a:ea typeface="+mn-lt"/>
                <a:cs typeface="+mn-lt"/>
              </a:rPr>
              <a:t>n </a:t>
            </a:r>
            <a:r>
              <a:rPr lang="en-US" dirty="0">
                <a:ea typeface="+mn-lt"/>
                <a:cs typeface="+mn-lt"/>
              </a:rPr>
              <a:t>dimensional shape around that data point, and then counts how many data points fall within that shape.</a:t>
            </a:r>
            <a:endParaRPr lang="en-US" dirty="0"/>
          </a:p>
          <a:p>
            <a:r>
              <a:rPr lang="en-US" dirty="0">
                <a:ea typeface="+mn-lt"/>
                <a:cs typeface="+mn-lt"/>
              </a:rPr>
              <a:t>DBSCAN counts this shape as a </a:t>
            </a:r>
            <a:r>
              <a:rPr lang="en-US" i="1" dirty="0">
                <a:ea typeface="+mn-lt"/>
                <a:cs typeface="+mn-lt"/>
              </a:rPr>
              <a:t>cluster. </a:t>
            </a:r>
            <a:r>
              <a:rPr lang="en-US" dirty="0">
                <a:ea typeface="+mn-lt"/>
                <a:cs typeface="+mn-lt"/>
              </a:rPr>
              <a:t>DBSCAN iteratively expands the cluster, by going through each individual point within the cluster, and counting the number of other data points nearby. Take the graphic below for an example:</a:t>
            </a:r>
            <a:endParaRPr lang="en-US" dirty="0"/>
          </a:p>
          <a:p>
            <a:endParaRPr lang="en-US" dirty="0">
              <a:cs typeface="Calibri"/>
            </a:endParaRPr>
          </a:p>
        </p:txBody>
      </p:sp>
    </p:spTree>
    <p:extLst>
      <p:ext uri="{BB962C8B-B14F-4D97-AF65-F5344CB8AC3E}">
        <p14:creationId xmlns:p14="http://schemas.microsoft.com/office/powerpoint/2010/main" val="318724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F312-FADC-456A-98F8-1D93A842260B}"/>
              </a:ext>
            </a:extLst>
          </p:cNvPr>
          <p:cNvSpPr>
            <a:spLocks noGrp="1"/>
          </p:cNvSpPr>
          <p:nvPr>
            <p:ph type="title"/>
          </p:nvPr>
        </p:nvSpPr>
        <p:spPr/>
        <p:txBody>
          <a:bodyPr/>
          <a:lstStyle/>
          <a:p>
            <a:r>
              <a:rPr lang="en-US" dirty="0"/>
              <a:t>DBSCAN</a:t>
            </a:r>
          </a:p>
        </p:txBody>
      </p:sp>
      <p:sp>
        <p:nvSpPr>
          <p:cNvPr id="3" name="Content Placeholder 2">
            <a:extLst>
              <a:ext uri="{FF2B5EF4-FFF2-40B4-BE49-F238E27FC236}">
                <a16:creationId xmlns:a16="http://schemas.microsoft.com/office/drawing/2014/main" id="{93302D85-4FDC-4AD6-AB36-AA9D10CDDAA8}"/>
              </a:ext>
            </a:extLst>
          </p:cNvPr>
          <p:cNvSpPr>
            <a:spLocks noGrp="1"/>
          </p:cNvSpPr>
          <p:nvPr>
            <p:ph idx="1"/>
          </p:nvPr>
        </p:nvSpPr>
        <p:spPr/>
        <p:txBody>
          <a:bodyPr vert="horz" lIns="91440" tIns="45720" rIns="91440" bIns="45720" rtlCol="0" anchor="t">
            <a:normAutofit/>
          </a:bodyPr>
          <a:lstStyle/>
          <a:p>
            <a:r>
              <a:rPr lang="en-US" dirty="0">
                <a:cs typeface="Calibri"/>
              </a:rPr>
              <a:t>d</a:t>
            </a:r>
            <a:endParaRPr lang="en-US" dirty="0"/>
          </a:p>
        </p:txBody>
      </p:sp>
      <p:pic>
        <p:nvPicPr>
          <p:cNvPr id="4" name="Picture 4" descr="A close up of a logo&#10;&#10;Description generated with very high confidence">
            <a:extLst>
              <a:ext uri="{FF2B5EF4-FFF2-40B4-BE49-F238E27FC236}">
                <a16:creationId xmlns:a16="http://schemas.microsoft.com/office/drawing/2014/main" id="{EAC6BB8D-B2AF-4887-8FC8-FFD2A7E9E343}"/>
              </a:ext>
            </a:extLst>
          </p:cNvPr>
          <p:cNvPicPr>
            <a:picLocks noChangeAspect="1"/>
          </p:cNvPicPr>
          <p:nvPr/>
        </p:nvPicPr>
        <p:blipFill>
          <a:blip r:embed="rId2"/>
          <a:stretch>
            <a:fillRect/>
          </a:stretch>
        </p:blipFill>
        <p:spPr>
          <a:xfrm>
            <a:off x="929440" y="1542980"/>
            <a:ext cx="10147632" cy="4704487"/>
          </a:xfrm>
          <a:prstGeom prst="rect">
            <a:avLst/>
          </a:prstGeom>
        </p:spPr>
      </p:pic>
    </p:spTree>
    <p:extLst>
      <p:ext uri="{BB962C8B-B14F-4D97-AF65-F5344CB8AC3E}">
        <p14:creationId xmlns:p14="http://schemas.microsoft.com/office/powerpoint/2010/main" val="2887145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82EF-CCDD-4691-9C08-E8EFADDAC760}"/>
              </a:ext>
            </a:extLst>
          </p:cNvPr>
          <p:cNvSpPr>
            <a:spLocks noGrp="1"/>
          </p:cNvSpPr>
          <p:nvPr>
            <p:ph type="title"/>
          </p:nvPr>
        </p:nvSpPr>
        <p:spPr/>
        <p:txBody>
          <a:bodyPr/>
          <a:lstStyle/>
          <a:p>
            <a:r>
              <a:rPr lang="en-US" dirty="0">
                <a:ea typeface="+mj-lt"/>
                <a:cs typeface="+mj-lt"/>
              </a:rPr>
              <a:t>DBSCAN -</a:t>
            </a:r>
            <a:r>
              <a:rPr lang="en-US" dirty="0">
                <a:cs typeface="Calibri Light"/>
              </a:rPr>
              <a:t> Example</a:t>
            </a:r>
            <a:endParaRPr lang="en-US" dirty="0"/>
          </a:p>
        </p:txBody>
      </p:sp>
      <p:pic>
        <p:nvPicPr>
          <p:cNvPr id="6" name="Picture 6">
            <a:extLst>
              <a:ext uri="{FF2B5EF4-FFF2-40B4-BE49-F238E27FC236}">
                <a16:creationId xmlns:a16="http://schemas.microsoft.com/office/drawing/2014/main" id="{AB88C004-AA64-42C9-BCCC-A3D16C5D15DF}"/>
              </a:ext>
            </a:extLst>
          </p:cNvPr>
          <p:cNvPicPr>
            <a:picLocks noChangeAspect="1"/>
          </p:cNvPicPr>
          <p:nvPr/>
        </p:nvPicPr>
        <p:blipFill>
          <a:blip r:embed="rId2"/>
          <a:stretch>
            <a:fillRect/>
          </a:stretch>
        </p:blipFill>
        <p:spPr>
          <a:xfrm>
            <a:off x="1079834" y="2590421"/>
            <a:ext cx="9170067" cy="3181105"/>
          </a:xfrm>
          <a:prstGeom prst="rect">
            <a:avLst/>
          </a:prstGeom>
        </p:spPr>
      </p:pic>
    </p:spTree>
    <p:extLst>
      <p:ext uri="{BB962C8B-B14F-4D97-AF65-F5344CB8AC3E}">
        <p14:creationId xmlns:p14="http://schemas.microsoft.com/office/powerpoint/2010/main" val="165859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DECA-1D35-481C-942D-1B23BEDC7816}"/>
              </a:ext>
            </a:extLst>
          </p:cNvPr>
          <p:cNvSpPr>
            <a:spLocks noGrp="1"/>
          </p:cNvSpPr>
          <p:nvPr>
            <p:ph type="title"/>
          </p:nvPr>
        </p:nvSpPr>
        <p:spPr/>
        <p:txBody>
          <a:bodyPr/>
          <a:lstStyle/>
          <a:p>
            <a:r>
              <a:rPr lang="en-US" dirty="0">
                <a:ea typeface="+mj-lt"/>
                <a:cs typeface="+mj-lt"/>
              </a:rPr>
              <a:t>DBSCAN</a:t>
            </a:r>
            <a:r>
              <a:rPr lang="en-US" dirty="0">
                <a:cs typeface="Calibri Light"/>
              </a:rPr>
              <a:t>  - Summary</a:t>
            </a:r>
            <a:endParaRPr lang="en-US" dirty="0"/>
          </a:p>
        </p:txBody>
      </p:sp>
      <p:sp>
        <p:nvSpPr>
          <p:cNvPr id="3" name="Content Placeholder 2">
            <a:extLst>
              <a:ext uri="{FF2B5EF4-FFF2-40B4-BE49-F238E27FC236}">
                <a16:creationId xmlns:a16="http://schemas.microsoft.com/office/drawing/2014/main" id="{EF75FCCD-DB98-4DA9-800D-192B6EFEDD3C}"/>
              </a:ext>
            </a:extLst>
          </p:cNvPr>
          <p:cNvSpPr>
            <a:spLocks noGrp="1"/>
          </p:cNvSpPr>
          <p:nvPr>
            <p:ph idx="1"/>
          </p:nvPr>
        </p:nvSpPr>
        <p:spPr/>
        <p:txBody>
          <a:bodyPr vert="horz" lIns="91440" tIns="45720" rIns="91440" bIns="45720" rtlCol="0" anchor="t">
            <a:normAutofit/>
          </a:bodyPr>
          <a:lstStyle/>
          <a:p>
            <a:r>
              <a:rPr lang="en-US" dirty="0">
                <a:ea typeface="+mn-lt"/>
                <a:cs typeface="+mn-lt"/>
              </a:rPr>
              <a:t>A cluster then satisfies two properties:</a:t>
            </a:r>
            <a:endParaRPr lang="en-US" dirty="0">
              <a:cs typeface="Calibri" panose="020F0502020204030204"/>
            </a:endParaRPr>
          </a:p>
          <a:p>
            <a:pPr lvl="1"/>
            <a:r>
              <a:rPr lang="en-US" dirty="0">
                <a:ea typeface="+mn-lt"/>
                <a:cs typeface="+mn-lt"/>
              </a:rPr>
              <a:t>All points within the cluster are mutually density-connected.</a:t>
            </a:r>
            <a:endParaRPr lang="en-US" dirty="0">
              <a:cs typeface="Calibri"/>
            </a:endParaRPr>
          </a:p>
          <a:p>
            <a:pPr lvl="1"/>
            <a:r>
              <a:rPr lang="en-US" dirty="0">
                <a:ea typeface="+mn-lt"/>
                <a:cs typeface="+mn-lt"/>
              </a:rPr>
              <a:t>If a point is density-reachable from any point of the cluster, it is part of the cluster as well.</a:t>
            </a:r>
            <a:endParaRPr lang="en-US" dirty="0">
              <a:cs typeface="Calibri"/>
            </a:endParaRPr>
          </a:p>
          <a:p>
            <a:endParaRPr lang="en-US" dirty="0">
              <a:cs typeface="Calibri"/>
            </a:endParaRPr>
          </a:p>
        </p:txBody>
      </p:sp>
    </p:spTree>
    <p:extLst>
      <p:ext uri="{BB962C8B-B14F-4D97-AF65-F5344CB8AC3E}">
        <p14:creationId xmlns:p14="http://schemas.microsoft.com/office/powerpoint/2010/main" val="1553016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736D75-232B-465B-91C6-08FDF177FF64}"/>
              </a:ext>
            </a:extLst>
          </p:cNvPr>
          <p:cNvSpPr>
            <a:spLocks noGrp="1"/>
          </p:cNvSpPr>
          <p:nvPr>
            <p:ph type="title"/>
          </p:nvPr>
        </p:nvSpPr>
        <p:spPr/>
        <p:txBody>
          <a:bodyPr/>
          <a:lstStyle/>
          <a:p>
            <a:r>
              <a:rPr lang="he-IL">
                <a:latin typeface="Times New Roman"/>
                <a:cs typeface="Times New Roman"/>
              </a:rPr>
              <a:t>Hierarchical Clustering</a:t>
            </a:r>
            <a:endParaRPr lang="he-IL">
              <a:latin typeface="Calibri Light" panose="020F0302020204030204"/>
              <a:cs typeface="Times New Roman" panose="02020603050405020304" pitchFamily="18" charset="0"/>
            </a:endParaRPr>
          </a:p>
        </p:txBody>
      </p:sp>
      <p:sp>
        <p:nvSpPr>
          <p:cNvPr id="7" name="מציין מיקום תוכן 6">
            <a:extLst>
              <a:ext uri="{FF2B5EF4-FFF2-40B4-BE49-F238E27FC236}">
                <a16:creationId xmlns:a16="http://schemas.microsoft.com/office/drawing/2014/main" id="{A57B030B-484F-44BC-945E-EFFC31585942}"/>
              </a:ext>
            </a:extLst>
          </p:cNvPr>
          <p:cNvSpPr>
            <a:spLocks noGrp="1"/>
          </p:cNvSpPr>
          <p:nvPr>
            <p:ph idx="1"/>
          </p:nvPr>
        </p:nvSpPr>
        <p:spPr>
          <a:xfrm>
            <a:off x="6688088" y="1825625"/>
            <a:ext cx="4665712" cy="4351338"/>
          </a:xfrm>
        </p:spPr>
        <p:txBody>
          <a:bodyPr vert="horz" lIns="91440" tIns="45720" rIns="91440" bIns="45720" rtlCol="1" anchor="t">
            <a:normAutofit/>
          </a:bodyPr>
          <a:lstStyle/>
          <a:p>
            <a:r>
              <a:rPr lang="he-IL" dirty="0" err="1">
                <a:cs typeface="Arial"/>
              </a:rPr>
              <a:t>Hierarchical</a:t>
            </a:r>
            <a:r>
              <a:rPr lang="he-IL" dirty="0">
                <a:cs typeface="Arial"/>
              </a:rPr>
              <a:t> </a:t>
            </a:r>
            <a:r>
              <a:rPr lang="he-IL" dirty="0" err="1">
                <a:cs typeface="Arial"/>
              </a:rPr>
              <a:t>Clustering</a:t>
            </a:r>
            <a:r>
              <a:rPr lang="he-IL" dirty="0">
                <a:cs typeface="Arial"/>
              </a:rPr>
              <a:t> - בנית קבוצות של דוגמאות וארגונם בעצים, ע"פ יחסי ההיררכיה בניהם</a:t>
            </a:r>
            <a:endParaRPr lang="he-IL" dirty="0" err="1">
              <a:cs typeface="Arial"/>
            </a:endParaRPr>
          </a:p>
          <a:p>
            <a:r>
              <a:rPr lang="he-IL" dirty="0">
                <a:cs typeface="Arial"/>
              </a:rPr>
              <a:t>כל קצה בגרף העצים מייצג חלק מהקבוצה</a:t>
            </a:r>
          </a:p>
          <a:p>
            <a:r>
              <a:rPr lang="he-IL" dirty="0">
                <a:cs typeface="Arial"/>
              </a:rPr>
              <a:t>הבניה של הקבוצות נעשית ע"פ המרחקים בין הדוגמאות</a:t>
            </a:r>
          </a:p>
          <a:p>
            <a:endParaRPr lang="he-IL" dirty="0">
              <a:cs typeface="Arial"/>
            </a:endParaRPr>
          </a:p>
          <a:p>
            <a:endParaRPr lang="he-IL" dirty="0">
              <a:cs typeface="Arial"/>
            </a:endParaRPr>
          </a:p>
          <a:p>
            <a:endParaRPr lang="he-IL" dirty="0">
              <a:cs typeface="Arial"/>
            </a:endParaRPr>
          </a:p>
        </p:txBody>
      </p:sp>
      <p:pic>
        <p:nvPicPr>
          <p:cNvPr id="11" name="תמונה 4">
            <a:extLst>
              <a:ext uri="{FF2B5EF4-FFF2-40B4-BE49-F238E27FC236}">
                <a16:creationId xmlns:a16="http://schemas.microsoft.com/office/drawing/2014/main" id="{4D335C8E-F418-4417-A4E8-4F72EC70A69C}"/>
              </a:ext>
            </a:extLst>
          </p:cNvPr>
          <p:cNvPicPr>
            <a:picLocks noChangeAspect="1"/>
          </p:cNvPicPr>
          <p:nvPr/>
        </p:nvPicPr>
        <p:blipFill>
          <a:blip r:embed="rId2"/>
          <a:stretch>
            <a:fillRect/>
          </a:stretch>
        </p:blipFill>
        <p:spPr>
          <a:xfrm>
            <a:off x="299121" y="1896338"/>
            <a:ext cx="6279278" cy="3294884"/>
          </a:xfrm>
          <a:prstGeom prst="rect">
            <a:avLst/>
          </a:prstGeom>
        </p:spPr>
      </p:pic>
    </p:spTree>
    <p:extLst>
      <p:ext uri="{BB962C8B-B14F-4D97-AF65-F5344CB8AC3E}">
        <p14:creationId xmlns:p14="http://schemas.microsoft.com/office/powerpoint/2010/main" val="3967090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736D75-232B-465B-91C6-08FDF177FF64}"/>
              </a:ext>
            </a:extLst>
          </p:cNvPr>
          <p:cNvSpPr>
            <a:spLocks noGrp="1"/>
          </p:cNvSpPr>
          <p:nvPr>
            <p:ph type="title"/>
          </p:nvPr>
        </p:nvSpPr>
        <p:spPr/>
        <p:txBody>
          <a:bodyPr/>
          <a:lstStyle/>
          <a:p>
            <a:r>
              <a:rPr lang="he-IL">
                <a:latin typeface="Times New Roman"/>
                <a:cs typeface="Times New Roman"/>
              </a:rPr>
              <a:t>Hierarchical Clustering  - Dendrogram</a:t>
            </a:r>
            <a:endParaRPr lang="he-IL">
              <a:latin typeface="Calibri Light" panose="020F0302020204030204"/>
              <a:cs typeface="Times New Roman" panose="02020603050405020304" pitchFamily="18" charset="0"/>
            </a:endParaRPr>
          </a:p>
        </p:txBody>
      </p:sp>
      <p:sp>
        <p:nvSpPr>
          <p:cNvPr id="7" name="מציין מיקום תוכן 6">
            <a:extLst>
              <a:ext uri="{FF2B5EF4-FFF2-40B4-BE49-F238E27FC236}">
                <a16:creationId xmlns:a16="http://schemas.microsoft.com/office/drawing/2014/main" id="{A57B030B-484F-44BC-945E-EFFC31585942}"/>
              </a:ext>
            </a:extLst>
          </p:cNvPr>
          <p:cNvSpPr>
            <a:spLocks noGrp="1"/>
          </p:cNvSpPr>
          <p:nvPr>
            <p:ph idx="1"/>
          </p:nvPr>
        </p:nvSpPr>
        <p:spPr>
          <a:xfrm>
            <a:off x="6735417" y="1754631"/>
            <a:ext cx="5153203" cy="4351338"/>
          </a:xfrm>
        </p:spPr>
        <p:txBody>
          <a:bodyPr vert="horz" lIns="91440" tIns="45720" rIns="91440" bIns="45720" rtlCol="1" anchor="t">
            <a:normAutofit/>
          </a:bodyPr>
          <a:lstStyle/>
          <a:p>
            <a:r>
              <a:rPr lang="he-IL">
                <a:cs typeface="Arial"/>
              </a:rPr>
              <a:t>s</a:t>
            </a:r>
            <a:endParaRPr lang="he-IL" dirty="0">
              <a:cs typeface="Arial"/>
            </a:endParaRPr>
          </a:p>
        </p:txBody>
      </p:sp>
      <p:pic>
        <p:nvPicPr>
          <p:cNvPr id="4" name="תמונה 4">
            <a:extLst>
              <a:ext uri="{FF2B5EF4-FFF2-40B4-BE49-F238E27FC236}">
                <a16:creationId xmlns:a16="http://schemas.microsoft.com/office/drawing/2014/main" id="{131AFA50-D7B9-400A-A629-F3AF1B7FAD50}"/>
              </a:ext>
            </a:extLst>
          </p:cNvPr>
          <p:cNvPicPr>
            <a:picLocks noChangeAspect="1"/>
          </p:cNvPicPr>
          <p:nvPr/>
        </p:nvPicPr>
        <p:blipFill>
          <a:blip r:embed="rId2"/>
          <a:stretch>
            <a:fillRect/>
          </a:stretch>
        </p:blipFill>
        <p:spPr>
          <a:xfrm>
            <a:off x="1070586" y="1689526"/>
            <a:ext cx="4787821" cy="4321409"/>
          </a:xfrm>
          <a:prstGeom prst="rect">
            <a:avLst/>
          </a:prstGeom>
        </p:spPr>
      </p:pic>
      <p:pic>
        <p:nvPicPr>
          <p:cNvPr id="6" name="תמונה 7">
            <a:extLst>
              <a:ext uri="{FF2B5EF4-FFF2-40B4-BE49-F238E27FC236}">
                <a16:creationId xmlns:a16="http://schemas.microsoft.com/office/drawing/2014/main" id="{B071AD43-0C7C-45A1-9C33-32275F94125E}"/>
              </a:ext>
            </a:extLst>
          </p:cNvPr>
          <p:cNvPicPr>
            <a:picLocks noChangeAspect="1"/>
          </p:cNvPicPr>
          <p:nvPr/>
        </p:nvPicPr>
        <p:blipFill>
          <a:blip r:embed="rId3"/>
          <a:stretch>
            <a:fillRect/>
          </a:stretch>
        </p:blipFill>
        <p:spPr>
          <a:xfrm>
            <a:off x="6167941" y="2004028"/>
            <a:ext cx="4896678" cy="3687672"/>
          </a:xfrm>
          <a:prstGeom prst="rect">
            <a:avLst/>
          </a:prstGeom>
        </p:spPr>
      </p:pic>
    </p:spTree>
    <p:extLst>
      <p:ext uri="{BB962C8B-B14F-4D97-AF65-F5344CB8AC3E}">
        <p14:creationId xmlns:p14="http://schemas.microsoft.com/office/powerpoint/2010/main" val="56541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B2B794-4B31-4CB9-83AE-7ECCB481F485}"/>
              </a:ext>
            </a:extLst>
          </p:cNvPr>
          <p:cNvSpPr>
            <a:spLocks noGrp="1"/>
          </p:cNvSpPr>
          <p:nvPr>
            <p:ph type="title"/>
          </p:nvPr>
        </p:nvSpPr>
        <p:spPr/>
        <p:txBody>
          <a:bodyPr/>
          <a:lstStyle/>
          <a:p>
            <a:r>
              <a:rPr lang="he-IL">
                <a:latin typeface="Times New Roman"/>
                <a:cs typeface="Times New Roman"/>
              </a:rPr>
              <a:t>Hierarchical Clustering</a:t>
            </a:r>
            <a:endParaRPr lang="he-IL"/>
          </a:p>
        </p:txBody>
      </p:sp>
      <p:pic>
        <p:nvPicPr>
          <p:cNvPr id="4" name="תמונה 4">
            <a:extLst>
              <a:ext uri="{FF2B5EF4-FFF2-40B4-BE49-F238E27FC236}">
                <a16:creationId xmlns:a16="http://schemas.microsoft.com/office/drawing/2014/main" id="{A6EF2063-9533-49B2-8A16-4A0F7871BD34}"/>
              </a:ext>
            </a:extLst>
          </p:cNvPr>
          <p:cNvPicPr>
            <a:picLocks noGrp="1" noChangeAspect="1"/>
          </p:cNvPicPr>
          <p:nvPr>
            <p:ph idx="1"/>
          </p:nvPr>
        </p:nvPicPr>
        <p:blipFill>
          <a:blip r:embed="rId2"/>
          <a:stretch>
            <a:fillRect/>
          </a:stretch>
        </p:blipFill>
        <p:spPr>
          <a:xfrm>
            <a:off x="2056136" y="1603619"/>
            <a:ext cx="8084910" cy="4634657"/>
          </a:xfrm>
          <a:prstGeom prst="rect">
            <a:avLst/>
          </a:prstGeom>
        </p:spPr>
      </p:pic>
    </p:spTree>
    <p:extLst>
      <p:ext uri="{BB962C8B-B14F-4D97-AF65-F5344CB8AC3E}">
        <p14:creationId xmlns:p14="http://schemas.microsoft.com/office/powerpoint/2010/main" val="6598894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4</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Cluster</vt:lpstr>
      <vt:lpstr>DBSCAN</vt:lpstr>
      <vt:lpstr>DBSCAN</vt:lpstr>
      <vt:lpstr>DBSCAN</vt:lpstr>
      <vt:lpstr>DBSCAN - Example</vt:lpstr>
      <vt:lpstr>DBSCAN  - Summary</vt:lpstr>
      <vt:lpstr>Hierarchical Clustering</vt:lpstr>
      <vt:lpstr>Hierarchical Clustering  - Dendrogram</vt:lpstr>
      <vt:lpstr>Hierarchical Clustering</vt:lpstr>
      <vt:lpstr>Hierarchical Clustering </vt:lpstr>
      <vt:lpstr>Hierarchical Clustering </vt:lpstr>
      <vt:lpstr>Hierarchical Clustering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77</cp:revision>
  <dcterms:created xsi:type="dcterms:W3CDTF">2013-07-15T20:26:40Z</dcterms:created>
  <dcterms:modified xsi:type="dcterms:W3CDTF">2019-09-10T10:52:11Z</dcterms:modified>
</cp:coreProperties>
</file>