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8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4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8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6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4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2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9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2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text-summarization-with-nltk-in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091EFE-8B67-4263-8D6A-4BA607BD6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277" b="97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Lexicon</a:t>
            </a:r>
            <a:r>
              <a:rPr lang="he-IL" sz="4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Normalization</a:t>
            </a:r>
            <a:r>
              <a:rPr lang="he-IL" sz="4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and</a:t>
            </a:r>
            <a:r>
              <a:rPr lang="he-IL" sz="4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Object</a:t>
            </a:r>
            <a:r>
              <a:rPr lang="he-IL" sz="4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Standardization</a:t>
            </a:r>
            <a:endParaRPr lang="he-IL" sz="4000" dirty="0" err="1">
              <a:solidFill>
                <a:schemeClr val="tx1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dirty="0" err="1">
                <a:cs typeface="Arial"/>
              </a:rPr>
              <a:t>Python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Implementation</a:t>
            </a:r>
            <a:endParaRPr lang="he-IL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8F8F12-A6A1-479B-B426-9A58DB4B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>
                <a:cs typeface="Times New Roman"/>
              </a:rPr>
              <a:t>תרגיל 4 חלק 1 – Deep Learning 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A2C8B8-4506-4C09-AD7E-F7E23978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>
                <a:ea typeface="+mn-lt"/>
                <a:cs typeface="+mn-lt"/>
              </a:rPr>
              <a:t>טענו</a:t>
            </a:r>
            <a:r>
              <a:rPr lang="he-IL">
                <a:cs typeface="Calibri"/>
              </a:rPr>
              <a:t> את הקובץ מתרגיל 1</a:t>
            </a:r>
            <a:endParaRPr lang="en-US">
              <a:ea typeface="+mn-lt"/>
              <a:cs typeface="+mn-lt"/>
            </a:endParaRPr>
          </a:p>
          <a:p>
            <a:r>
              <a:rPr lang="he-IL">
                <a:cs typeface="Calibri"/>
              </a:rPr>
              <a:t>בצע למידה של רשת הניורונים על: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cs typeface="Calibri"/>
              </a:rPr>
              <a:t>One-Hot Vector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ea typeface="+mn-lt"/>
                <a:cs typeface="+mn-lt"/>
              </a:rPr>
              <a:t>CountVectorizer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cs typeface="Calibri"/>
              </a:rPr>
              <a:t>Tf-Idf</a:t>
            </a:r>
            <a:endParaRPr lang="en-US">
              <a:ea typeface="+mn-lt"/>
              <a:cs typeface="+mn-lt"/>
            </a:endParaRPr>
          </a:p>
          <a:p>
            <a:r>
              <a:rPr lang="he-IL">
                <a:cs typeface="Calibri"/>
              </a:rPr>
              <a:t>חשבו את F1_Score עבור כל אחת מהתצורות</a:t>
            </a:r>
            <a:endParaRPr lang="he-IL" dirty="0">
              <a:ea typeface="+mn-lt"/>
              <a:cs typeface="+mn-lt"/>
            </a:endParaRPr>
          </a:p>
          <a:p>
            <a:r>
              <a:rPr lang="he-IL">
                <a:cs typeface="Calibri"/>
              </a:rPr>
              <a:t>מתוך שלושת התצורות (one-hot vector , CountVectorizer, Tf-idf) באיזה מקרה קיבלתם ציון הכי גבוה?</a:t>
            </a:r>
            <a:endParaRPr lang="he-IL" dirty="0">
              <a:ea typeface="+mn-lt"/>
              <a:cs typeface="+mn-lt"/>
            </a:endParaRPr>
          </a:p>
          <a:p>
            <a:endParaRPr lang="he-IL" dirty="0">
              <a:ea typeface="+mn-lt"/>
              <a:cs typeface="+mn-lt"/>
            </a:endParaRPr>
          </a:p>
          <a:p>
            <a:endParaRPr lang="he-IL" dirty="0">
              <a:ea typeface="+mn-lt"/>
              <a:cs typeface="+mn-lt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8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28E4D1-9407-4E1E-BEE9-0A531998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>
                <a:ea typeface="+mj-lt"/>
                <a:cs typeface="+mj-lt"/>
              </a:rPr>
              <a:t>תרגיל 4 חלק 2 – Deep Learning 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E6BD63-E633-4129-A971-B497CB4E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>
                <a:ea typeface="+mn-lt"/>
                <a:cs typeface="+mn-lt"/>
              </a:rPr>
              <a:t>בחרו את התצורה עבורה קיבלתם את הציון הגבוה ביותר בחלק הראשון של התרגיל</a:t>
            </a:r>
          </a:p>
          <a:p>
            <a:r>
              <a:rPr lang="he-IL">
                <a:ea typeface="+mn-lt"/>
                <a:cs typeface="+mn-lt"/>
              </a:rPr>
              <a:t>נסו לשפר את המודל ע"י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ea typeface="+mn-lt"/>
                <a:cs typeface="+mn-lt"/>
              </a:rPr>
              <a:t>הוספת 2 שכבות נוספות של LSTM עם 64 ו-32 ניורונים</a:t>
            </a:r>
          </a:p>
          <a:p>
            <a:pPr lvl="1"/>
            <a:r>
              <a:rPr lang="he-IL">
                <a:ea typeface="+mn-lt"/>
                <a:cs typeface="+mn-lt"/>
              </a:rPr>
              <a:t>שילוב של תצורת העיבוד יחד עם tf-idf</a:t>
            </a:r>
            <a:endParaRPr lang="he-IL" dirty="0">
              <a:ea typeface="+mn-lt"/>
              <a:cs typeface="+mn-lt"/>
            </a:endParaRPr>
          </a:p>
          <a:p>
            <a:pPr lvl="1"/>
            <a:endParaRPr lang="he-IL" dirty="0">
              <a:ea typeface="+mn-lt"/>
              <a:cs typeface="+mn-lt"/>
            </a:endParaRPr>
          </a:p>
          <a:p>
            <a:endParaRPr lang="he-I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3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BD293-DED0-4165-9C3A-C5516E68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תרגיל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E3C7-909E-4BF4-B9B0-375704A0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064" y="1588768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טעינת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קובץ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וסידור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המידע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טעינה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ל-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dataframe</a:t>
            </a:r>
            <a:r>
              <a:rPr lang="en-US" dirty="0">
                <a:solidFill>
                  <a:srgbClr val="000000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והגדרה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של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id כ-index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השארת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עמודות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רלוונטיות</a:t>
            </a:r>
          </a:p>
          <a:p>
            <a:r>
              <a:rPr lang="en-US" sz="2400" dirty="0" err="1">
                <a:solidFill>
                  <a:srgbClr val="000000"/>
                </a:solidFill>
                <a:cs typeface="Calibri"/>
              </a:rPr>
              <a:t>עיבוד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מקדים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של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המידע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ניקוי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תווים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ע"י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regex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ביצוע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אחת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מהפעולות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 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lemm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/ stem -  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לבחירתך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יש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לשמור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כל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שלב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כעמודה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נפרדת</a:t>
            </a:r>
          </a:p>
          <a:p>
            <a:r>
              <a:rPr lang="en-US" sz="2400" dirty="0" err="1">
                <a:solidFill>
                  <a:srgbClr val="000000"/>
                </a:solidFill>
                <a:cs typeface="Calibri"/>
              </a:rPr>
              <a:t>לצורך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בדיקת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התווים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המזבלים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ניתן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להיעזר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בפונקציות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המצורפות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בקובץ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הדוגמאות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pPr lvl="1"/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2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405363" y="3424348"/>
            <a:ext cx="11379118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e-IL" sz="4600" b="1" dirty="0" err="1">
                <a:cs typeface="Calibri Light"/>
              </a:rPr>
              <a:t>Text</a:t>
            </a:r>
            <a:r>
              <a:rPr lang="he-IL" sz="4600" b="1" dirty="0">
                <a:cs typeface="Calibri Light"/>
              </a:rPr>
              <a:t> </a:t>
            </a:r>
            <a:r>
              <a:rPr lang="he-IL" sz="4600" b="1" dirty="0" err="1">
                <a:cs typeface="Calibri Light"/>
              </a:rPr>
              <a:t>parsing</a:t>
            </a:r>
            <a:r>
              <a:rPr lang="he-IL" sz="4600" b="1" dirty="0">
                <a:cs typeface="Calibri Light"/>
              </a:rPr>
              <a:t> </a:t>
            </a:r>
            <a:r>
              <a:rPr lang="he-IL" sz="4600" b="1" dirty="0" err="1">
                <a:cs typeface="Calibri Light"/>
              </a:rPr>
              <a:t>and</a:t>
            </a:r>
            <a:r>
              <a:rPr lang="he-IL" sz="4600" b="1" dirty="0">
                <a:cs typeface="Calibri Light"/>
              </a:rPr>
              <a:t> </a:t>
            </a:r>
            <a:r>
              <a:rPr lang="he-IL" sz="4600" b="1" dirty="0" err="1">
                <a:cs typeface="Calibri Light"/>
              </a:rPr>
              <a:t>Exploratory</a:t>
            </a:r>
            <a:r>
              <a:rPr lang="he-IL" sz="4600" b="1" dirty="0">
                <a:cs typeface="Calibri Light"/>
              </a:rPr>
              <a:t> </a:t>
            </a:r>
            <a:r>
              <a:rPr lang="he-IL" sz="4600" b="1" dirty="0" err="1">
                <a:cs typeface="Calibri Light"/>
              </a:rPr>
              <a:t>Data</a:t>
            </a:r>
            <a:r>
              <a:rPr lang="he-IL" sz="4600" b="1" dirty="0">
                <a:cs typeface="Calibri Light"/>
              </a:rPr>
              <a:t> </a:t>
            </a:r>
            <a:r>
              <a:rPr lang="he-IL" sz="4600" b="1" dirty="0" err="1">
                <a:cs typeface="Calibri Light"/>
              </a:rPr>
              <a:t>Analysis</a:t>
            </a:r>
            <a:endParaRPr lang="he-IL" sz="4600" b="1" dirty="0" err="1">
              <a:ea typeface="+mj-lt"/>
              <a:cs typeface="+mj-lt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sz="2200">
                <a:solidFill>
                  <a:srgbClr val="1B1B1B"/>
                </a:solidFill>
                <a:cs typeface="Arial"/>
              </a:rPr>
              <a:t>Python Implementation</a:t>
            </a:r>
            <a:endParaRPr lang="he-IL" sz="2200">
              <a:solidFill>
                <a:srgbClr val="1B1B1B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171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171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91EFE-8B67-4263-8D6A-4BA607BD6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000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02D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4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E54A-7238-4343-8D6B-B8084EAE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>
                <a:cs typeface="Times New Roman"/>
              </a:rPr>
              <a:t>תרגיל 2 - סיכום טקסט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DA85-877A-4939-B64A-962DFC54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e-IL" dirty="0">
                <a:ea typeface="+mn-lt"/>
                <a:cs typeface="+mn-lt"/>
              </a:rPr>
              <a:t>בלינק למטה קיים דוגמה לקוד המשמש לסיכום טקסט</a:t>
            </a:r>
          </a:p>
          <a:p>
            <a:r>
              <a:rPr lang="he-IL" dirty="0">
                <a:ea typeface="+mn-lt"/>
                <a:cs typeface="+mn-lt"/>
              </a:rPr>
              <a:t>הקוד ממיר את המשפטים בטקסט לציון של חשיבות ע"ס התדירות של הופעת המילים</a:t>
            </a:r>
          </a:p>
          <a:p>
            <a:r>
              <a:rPr lang="he-IL" dirty="0">
                <a:ea typeface="+mn-lt"/>
                <a:cs typeface="+mn-lt"/>
              </a:rPr>
              <a:t>יש לעשות שימוש בקוד ולשנות אותו לפי הדרישות הבאות:</a:t>
            </a:r>
          </a:p>
          <a:p>
            <a:pPr lvl="1"/>
            <a:r>
              <a:rPr lang="he-IL">
                <a:ea typeface="+mn-lt"/>
                <a:cs typeface="+mn-lt"/>
              </a:rPr>
              <a:t>LEMMA מסוג like תקבל ציון נמוך ב-20%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 dirty="0">
                <a:ea typeface="+mn-lt"/>
                <a:cs typeface="+mn-lt"/>
              </a:rPr>
              <a:t>POS מסוג PROPN יקבל ציון גבוה ב-30%</a:t>
            </a:r>
          </a:p>
          <a:p>
            <a:pPr lvl="1"/>
            <a:r>
              <a:rPr lang="he-IL">
                <a:ea typeface="+mn-lt"/>
                <a:cs typeface="+mn-lt"/>
              </a:rPr>
              <a:t>POS מסוג NOUN יקבל ציון גבוה ב-80%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 err="1">
                <a:ea typeface="+mn-lt"/>
                <a:cs typeface="+mn-lt"/>
              </a:rPr>
              <a:t>Tag</a:t>
            </a:r>
            <a:r>
              <a:rPr lang="he-IL" dirty="0">
                <a:ea typeface="+mn-lt"/>
                <a:cs typeface="+mn-lt"/>
              </a:rPr>
              <a:t> מסוג IN יקבל ציון נמוך ב-50%</a:t>
            </a:r>
          </a:p>
          <a:p>
            <a:pPr lvl="1"/>
            <a:r>
              <a:rPr lang="he-IL" dirty="0" err="1">
                <a:ea typeface="+mn-lt"/>
                <a:cs typeface="+mn-lt"/>
              </a:rPr>
              <a:t>Dep</a:t>
            </a:r>
            <a:r>
              <a:rPr lang="he-IL" dirty="0">
                <a:ea typeface="+mn-lt"/>
                <a:cs typeface="+mn-lt"/>
              </a:rPr>
              <a:t> מסוג </a:t>
            </a:r>
            <a:r>
              <a:rPr lang="he-IL" dirty="0" err="1">
                <a:ea typeface="+mn-lt"/>
                <a:cs typeface="+mn-lt"/>
              </a:rPr>
              <a:t>pcomp</a:t>
            </a:r>
            <a:r>
              <a:rPr lang="he-IL" dirty="0">
                <a:ea typeface="+mn-lt"/>
                <a:cs typeface="+mn-lt"/>
              </a:rPr>
              <a:t> יקבל ציון נמוך ב-10%</a:t>
            </a:r>
          </a:p>
          <a:p>
            <a:pPr lvl="1"/>
            <a:r>
              <a:rPr lang="he-IL">
                <a:ea typeface="+mn-lt"/>
                <a:cs typeface="+mn-lt"/>
              </a:rPr>
              <a:t>Dep מסוג pobj יקבל ציון גבוה ב-50%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 dirty="0">
                <a:ea typeface="+mn-lt"/>
                <a:cs typeface="+mn-lt"/>
              </a:rPr>
              <a:t>משפט שיש בו </a:t>
            </a:r>
            <a:r>
              <a:rPr lang="he-IL" err="1">
                <a:ea typeface="+mn-lt"/>
                <a:cs typeface="+mn-lt"/>
              </a:rPr>
              <a:t>יישות</a:t>
            </a:r>
            <a:r>
              <a:rPr lang="he-IL" dirty="0">
                <a:ea typeface="+mn-lt"/>
                <a:cs typeface="+mn-lt"/>
              </a:rPr>
              <a:t> מסוג GPE - </a:t>
            </a:r>
            <a:r>
              <a:rPr lang="he-IL" err="1">
                <a:ea typeface="+mn-lt"/>
                <a:cs typeface="+mn-lt"/>
              </a:rPr>
              <a:t>Countries</a:t>
            </a:r>
            <a:r>
              <a:rPr lang="he-IL" dirty="0">
                <a:ea typeface="+mn-lt"/>
                <a:cs typeface="+mn-lt"/>
              </a:rPr>
              <a:t>, </a:t>
            </a:r>
            <a:r>
              <a:rPr lang="he-IL" err="1">
                <a:ea typeface="+mn-lt"/>
                <a:cs typeface="+mn-lt"/>
              </a:rPr>
              <a:t>cities</a:t>
            </a:r>
            <a:r>
              <a:rPr lang="he-IL" dirty="0">
                <a:ea typeface="+mn-lt"/>
                <a:cs typeface="+mn-lt"/>
              </a:rPr>
              <a:t>, </a:t>
            </a:r>
            <a:r>
              <a:rPr lang="he-IL" err="1">
                <a:ea typeface="+mn-lt"/>
                <a:cs typeface="+mn-lt"/>
              </a:rPr>
              <a:t>states</a:t>
            </a:r>
            <a:r>
              <a:rPr lang="he-IL" dirty="0">
                <a:ea typeface="+mn-lt"/>
                <a:cs typeface="+mn-lt"/>
              </a:rPr>
              <a:t> ייכנס לטקסט ללא קשר </a:t>
            </a:r>
            <a:r>
              <a:rPr lang="he-IL" err="1">
                <a:ea typeface="+mn-lt"/>
                <a:cs typeface="+mn-lt"/>
              </a:rPr>
              <a:t>לציונו</a:t>
            </a:r>
            <a:r>
              <a:rPr lang="he-IL" dirty="0">
                <a:ea typeface="+mn-lt"/>
                <a:cs typeface="+mn-lt"/>
              </a:rPr>
              <a:t> הכללי</a:t>
            </a:r>
          </a:p>
          <a:p>
            <a:pPr lvl="1"/>
            <a:r>
              <a:rPr lang="he-IL" b="1" dirty="0">
                <a:solidFill>
                  <a:srgbClr val="FF0000"/>
                </a:solidFill>
                <a:ea typeface="+mn-lt"/>
                <a:cs typeface="+mn-lt"/>
              </a:rPr>
              <a:t>אתגר - מצא את צמד ה-</a:t>
            </a:r>
            <a:r>
              <a:rPr lang="he-IL" b="1" err="1">
                <a:solidFill>
                  <a:srgbClr val="FF0000"/>
                </a:solidFill>
                <a:ea typeface="+mn-lt"/>
                <a:cs typeface="+mn-lt"/>
              </a:rPr>
              <a:t>Pos</a:t>
            </a:r>
            <a:r>
              <a:rPr lang="he-IL" b="1" dirty="0">
                <a:solidFill>
                  <a:srgbClr val="FF0000"/>
                </a:solidFill>
                <a:ea typeface="+mn-lt"/>
                <a:cs typeface="+mn-lt"/>
              </a:rPr>
              <a:t> הכי נפוץ</a:t>
            </a:r>
          </a:p>
          <a:p>
            <a:r>
              <a:rPr lang="he-IL" dirty="0">
                <a:ea typeface="+mn-lt"/>
                <a:cs typeface="+mn-lt"/>
                <a:hlinkClick r:id="rId2"/>
              </a:rPr>
              <a:t>https://stackabuse.com/text-summarization-with-nltk-in-python/</a:t>
            </a:r>
            <a:endParaRPr lang="he-I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46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e-IL" sz="5100" b="1" dirty="0" err="1">
                <a:ea typeface="+mj-lt"/>
                <a:cs typeface="+mj-lt"/>
              </a:rPr>
              <a:t>Word</a:t>
            </a:r>
            <a:r>
              <a:rPr lang="he-IL" sz="5100" b="1" dirty="0">
                <a:ea typeface="+mj-lt"/>
                <a:cs typeface="+mj-lt"/>
              </a:rPr>
              <a:t> </a:t>
            </a:r>
            <a:r>
              <a:rPr lang="he-IL" sz="5100" b="1" dirty="0" err="1">
                <a:ea typeface="+mj-lt"/>
                <a:cs typeface="+mj-lt"/>
              </a:rPr>
              <a:t>Embedding</a:t>
            </a:r>
            <a:endParaRPr lang="he-IL" b="1" dirty="0">
              <a:cs typeface="Times New Roman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e-IL" dirty="0" err="1">
                <a:cs typeface="Arial"/>
              </a:rPr>
              <a:t>Python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Implementation</a:t>
            </a:r>
            <a:endParaRPr lang="he-IL" err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C091EFE-8B67-4263-8D6A-4BA607BD6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r="2" b="2"/>
          <a:stretch/>
        </p:blipFill>
        <p:spPr>
          <a:xfrm>
            <a:off x="8134348" y="1005839"/>
            <a:ext cx="3444236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047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74F1-6E43-4F5E-ABC7-A8368F7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>
                <a:cs typeface="Times New Roman"/>
              </a:rPr>
              <a:t>תרגיל 3  חלק 1 – Feature Engineering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84E8-BD0D-4276-82C8-22221340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he-IL">
                <a:cs typeface="Calibri"/>
              </a:rPr>
              <a:t>טענו</a:t>
            </a:r>
            <a:r>
              <a:rPr lang="he-IL">
                <a:ea typeface="+mn-lt"/>
                <a:cs typeface="+mn-lt"/>
              </a:rPr>
              <a:t> את הקובץ מתרגיל 1</a:t>
            </a:r>
            <a:endParaRPr lang="en-US">
              <a:ea typeface="+mn-lt"/>
              <a:cs typeface="+mn-lt"/>
            </a:endParaRPr>
          </a:p>
          <a:p>
            <a:r>
              <a:rPr lang="he-IL">
                <a:ea typeface="+mn-lt"/>
                <a:cs typeface="+mn-lt"/>
              </a:rPr>
              <a:t>בצע למידה של מודל Random Forest על: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ea typeface="+mn-lt"/>
                <a:cs typeface="+mn-lt"/>
              </a:rPr>
              <a:t>One-Hot Vector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cs typeface="Calibri"/>
              </a:rPr>
              <a:t>CountVectorizer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ea typeface="+mn-lt"/>
                <a:cs typeface="+mn-lt"/>
              </a:rPr>
              <a:t>Tf-Idf</a:t>
            </a:r>
            <a:endParaRPr lang="en-US">
              <a:ea typeface="+mn-lt"/>
              <a:cs typeface="+mn-lt"/>
            </a:endParaRPr>
          </a:p>
          <a:p>
            <a:r>
              <a:rPr lang="he-IL">
                <a:ea typeface="+mn-lt"/>
                <a:cs typeface="+mn-lt"/>
              </a:rPr>
              <a:t>חשבו את F1_Score עבור כל אחת מהתצורות</a:t>
            </a:r>
            <a:endParaRPr lang="he-IL" dirty="0">
              <a:ea typeface="+mn-lt"/>
              <a:cs typeface="+mn-lt"/>
            </a:endParaRPr>
          </a:p>
          <a:p>
            <a:r>
              <a:rPr lang="he-IL">
                <a:ea typeface="+mn-lt"/>
                <a:cs typeface="+mn-lt"/>
              </a:rPr>
              <a:t>מתוך שלושת התצורות (one-hot vector , CountVectorizer, Tf-idf) באיזה מקרה קיבלתם ציון הכי גבוה?</a:t>
            </a:r>
            <a:endParaRPr lang="he-IL" dirty="0">
              <a:ea typeface="+mn-lt"/>
              <a:cs typeface="+mn-lt"/>
            </a:endParaRPr>
          </a:p>
          <a:p>
            <a:endParaRPr lang="he-IL" dirty="0">
              <a:ea typeface="+mn-lt"/>
              <a:cs typeface="+mn-lt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13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2BB465-FDE4-494C-A30F-FB9B09DE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>
                <a:ea typeface="+mj-lt"/>
                <a:cs typeface="+mj-lt"/>
              </a:rPr>
              <a:t>תרגיל 3  חלק 2 – Feature Engineering 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3C931B-A988-4E38-BBE5-A6BF692E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>
                <a:cs typeface="Arial"/>
              </a:rPr>
              <a:t>בחרו את התצורה עבורה קיבלתם את הציון הגבוה ביותר בחלק הראשון של התרגיל</a:t>
            </a:r>
            <a:endParaRPr lang="he-IL"/>
          </a:p>
          <a:p>
            <a:r>
              <a:rPr lang="he-IL">
                <a:cs typeface="Arial"/>
              </a:rPr>
              <a:t>הריצו את המודל מס' פעמים כאשר בכל פעם תשנו את כמות המילים (</a:t>
            </a:r>
            <a:r>
              <a:rPr lang="he-IL">
                <a:ea typeface="+mn-lt"/>
                <a:cs typeface="+mn-lt"/>
              </a:rPr>
              <a:t>max_features) </a:t>
            </a:r>
          </a:p>
          <a:p>
            <a:r>
              <a:rPr lang="he-IL">
                <a:cs typeface="Calibri"/>
              </a:rPr>
              <a:t>הריצו עבור ערכים </a:t>
            </a:r>
            <a:r>
              <a:rPr lang="he-IL">
                <a:ea typeface="+mn-lt"/>
                <a:cs typeface="+mn-lt"/>
              </a:rPr>
              <a:t>max_features מ-100 עד 1000 בקפיצות של 100</a:t>
            </a:r>
            <a:endParaRPr lang="he-IL" dirty="0">
              <a:ea typeface="+mn-lt"/>
              <a:cs typeface="+mn-lt"/>
            </a:endParaRPr>
          </a:p>
          <a:p>
            <a:r>
              <a:rPr lang="he-IL">
                <a:cs typeface="Calibri"/>
              </a:rPr>
              <a:t>עבור כל הרצה שמרו את הערך של </a:t>
            </a:r>
            <a:r>
              <a:rPr lang="he-IL">
                <a:ea typeface="+mn-lt"/>
                <a:cs typeface="+mn-lt"/>
              </a:rPr>
              <a:t>max_features ואת F1_Score </a:t>
            </a:r>
            <a:endParaRPr lang="he-IL" dirty="0">
              <a:ea typeface="+mn-lt"/>
              <a:cs typeface="+mn-lt"/>
            </a:endParaRPr>
          </a:p>
          <a:p>
            <a:r>
              <a:rPr lang="he-IL">
                <a:cs typeface="Calibri"/>
              </a:rPr>
              <a:t>הדפיסו גרף ומצאו את הערך שנותן תוצאה אופטימאלית</a:t>
            </a:r>
          </a:p>
        </p:txBody>
      </p:sp>
    </p:spTree>
    <p:extLst>
      <p:ext uri="{BB962C8B-B14F-4D97-AF65-F5344CB8AC3E}">
        <p14:creationId xmlns:p14="http://schemas.microsoft.com/office/powerpoint/2010/main" val="109031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0058E3-EE69-4120-8762-D0AF9552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Study Case – text cluster and topic modeling</a:t>
            </a:r>
            <a:endParaRPr lang="he-IL" dirty="0">
              <a:cs typeface="Times New Roman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5D588D-5375-4108-9154-6BA1EE88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 dirty="0">
                <a:cs typeface="Arial"/>
              </a:rPr>
              <a:t>הצגה של </a:t>
            </a:r>
            <a:r>
              <a:rPr lang="he-IL" err="1">
                <a:cs typeface="Arial"/>
              </a:rPr>
              <a:t>cluster</a:t>
            </a:r>
            <a:r>
              <a:rPr lang="he-IL">
                <a:cs typeface="Arial"/>
              </a:rPr>
              <a:t> ופעולות ע"י Word_to_Vec</a:t>
            </a:r>
          </a:p>
          <a:p>
            <a:r>
              <a:rPr lang="he-IL" dirty="0">
                <a:cs typeface="Arial"/>
              </a:rPr>
              <a:t>הצגה של </a:t>
            </a:r>
            <a:r>
              <a:rPr lang="he-IL">
                <a:cs typeface="Arial"/>
              </a:rPr>
              <a:t>LSA</a:t>
            </a:r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46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8CF0D4-824B-4AA6-B130-574785C39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704D37-82A5-4BBE-9561-3CAB6DCF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894861"/>
            <a:ext cx="10883900" cy="16713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C9D3-F756-45B4-B96B-A575FE6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66" y="4055729"/>
            <a:ext cx="990288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6000">
                <a:solidFill>
                  <a:srgbClr val="000000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44807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מסך רחב</PresentationFormat>
  <Paragraphs>0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Office Theme</vt:lpstr>
      <vt:lpstr>Lexicon Normalization and Object Standardization</vt:lpstr>
      <vt:lpstr>תרגיל 1</vt:lpstr>
      <vt:lpstr>Text parsing and Exploratory Data Analysis</vt:lpstr>
      <vt:lpstr>תרגיל 2 - סיכום טקסט</vt:lpstr>
      <vt:lpstr>Word Embedding</vt:lpstr>
      <vt:lpstr>תרגיל 3  חלק 1 – Feature Engineering</vt:lpstr>
      <vt:lpstr>תרגיל 3  חלק 2 – Feature Engineering </vt:lpstr>
      <vt:lpstr>Study Case – text cluster and topic modeling</vt:lpstr>
      <vt:lpstr>Deep Learning</vt:lpstr>
      <vt:lpstr>תרגיל 4 חלק 1 – Deep Learning </vt:lpstr>
      <vt:lpstr>תרגיל 4 חלק 2 – Deep Learning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607</cp:revision>
  <dcterms:created xsi:type="dcterms:W3CDTF">2012-09-06T21:35:36Z</dcterms:created>
  <dcterms:modified xsi:type="dcterms:W3CDTF">2019-07-28T10:52:31Z</dcterms:modified>
</cp:coreProperties>
</file>