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31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964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043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12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92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126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665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741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20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06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346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A6C2-223D-49D5-8CD2-1757D9EC7028}" type="datetimeFigureOut">
              <a:rPr lang="he-IL" smtClean="0"/>
              <a:t>י"ט/ניסן/תשע"ט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589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>
                <a:cs typeface="Times New Roman"/>
              </a:rPr>
              <a:t>תרגיל 1 – </a:t>
            </a:r>
            <a:r>
              <a:rPr lang="he-IL" dirty="0" err="1">
                <a:cs typeface="Times New Roman"/>
              </a:rPr>
              <a:t>Data</a:t>
            </a:r>
            <a:r>
              <a:rPr lang="he-IL" dirty="0">
                <a:cs typeface="Times New Roman"/>
              </a:rPr>
              <a:t> </a:t>
            </a:r>
            <a:r>
              <a:rPr lang="he-IL" dirty="0" err="1">
                <a:cs typeface="Times New Roman"/>
              </a:rPr>
              <a:t>Visualization</a:t>
            </a:r>
            <a:endParaRPr lang="he-IL" dirty="0" err="1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840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493C0F-A28E-42BF-ADB8-D15E4FCA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4ABE9-4ADF-4810-B69A-632F700E9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 lnSpcReduction="10000"/>
          </a:bodyPr>
          <a:lstStyle/>
          <a:p>
            <a:r>
              <a:rPr lang="he-IL" dirty="0">
                <a:latin typeface="Arial"/>
                <a:cs typeface="Arial"/>
              </a:rPr>
              <a:t>בצעו K-</a:t>
            </a:r>
            <a:r>
              <a:rPr lang="he-IL" dirty="0" err="1">
                <a:latin typeface="Arial"/>
                <a:cs typeface="Arial"/>
              </a:rPr>
              <a:t>Fold</a:t>
            </a:r>
            <a:r>
              <a:rPr lang="he-IL" dirty="0">
                <a:latin typeface="Arial"/>
                <a:cs typeface="Arial"/>
              </a:rPr>
              <a:t> </a:t>
            </a:r>
            <a:r>
              <a:rPr lang="he-IL" dirty="0" err="1">
                <a:latin typeface="Arial"/>
                <a:cs typeface="Arial"/>
              </a:rPr>
              <a:t>Cross</a:t>
            </a:r>
            <a:r>
              <a:rPr lang="he-IL" dirty="0">
                <a:latin typeface="Arial"/>
                <a:cs typeface="Arial"/>
              </a:rPr>
              <a:t> </a:t>
            </a:r>
            <a:r>
              <a:rPr lang="he-IL" dirty="0" err="1">
                <a:latin typeface="Arial"/>
                <a:cs typeface="Arial"/>
              </a:rPr>
              <a:t>Validation</a:t>
            </a:r>
            <a:r>
              <a:rPr lang="he-IL" dirty="0">
                <a:latin typeface="Arial"/>
                <a:cs typeface="Arial"/>
              </a:rPr>
              <a:t> וחשבו ציון ממוצע</a:t>
            </a:r>
          </a:p>
          <a:p>
            <a:r>
              <a:rPr lang="he-IL" dirty="0">
                <a:latin typeface="Arial"/>
                <a:cs typeface="Arial"/>
              </a:rPr>
              <a:t>צרו SVC ובצעו </a:t>
            </a:r>
            <a:r>
              <a:rPr lang="he-IL" dirty="0" err="1">
                <a:latin typeface="Arial"/>
                <a:cs typeface="Arial"/>
              </a:rPr>
              <a:t>HyperParameters</a:t>
            </a:r>
            <a:r>
              <a:rPr lang="he-IL" dirty="0">
                <a:latin typeface="Arial"/>
                <a:cs typeface="Arial"/>
              </a:rPr>
              <a:t> - </a:t>
            </a:r>
            <a:r>
              <a:rPr lang="he-IL" dirty="0" err="1">
                <a:latin typeface="Arial"/>
                <a:cs typeface="Arial"/>
              </a:rPr>
              <a:t>Grid</a:t>
            </a:r>
            <a:r>
              <a:rPr lang="he-IL" dirty="0">
                <a:latin typeface="Arial"/>
                <a:cs typeface="Arial"/>
              </a:rPr>
              <a:t> </a:t>
            </a:r>
            <a:r>
              <a:rPr lang="he-IL" dirty="0" err="1">
                <a:latin typeface="Arial"/>
                <a:cs typeface="Arial"/>
              </a:rPr>
              <a:t>Search</a:t>
            </a:r>
            <a:r>
              <a:rPr lang="he-IL" dirty="0">
                <a:latin typeface="Arial"/>
                <a:cs typeface="Arial"/>
              </a:rPr>
              <a:t> על 3 פרמטרים של </a:t>
            </a:r>
            <a:r>
              <a:rPr lang="he-IL" dirty="0" err="1">
                <a:latin typeface="Arial"/>
                <a:cs typeface="Arial"/>
              </a:rPr>
              <a:t>kernel</a:t>
            </a:r>
            <a:r>
              <a:rPr lang="he-IL" dirty="0">
                <a:latin typeface="Arial"/>
                <a:cs typeface="Arial"/>
              </a:rPr>
              <a:t> , ו-C </a:t>
            </a:r>
          </a:p>
          <a:p>
            <a:r>
              <a:rPr lang="he-IL" dirty="0">
                <a:latin typeface="Arial"/>
                <a:cs typeface="Arial"/>
              </a:rPr>
              <a:t>צרו עקומת ROC , בחרו את ערך ה-</a:t>
            </a:r>
            <a:r>
              <a:rPr lang="he-IL" dirty="0" err="1">
                <a:latin typeface="Arial"/>
                <a:cs typeface="Arial"/>
              </a:rPr>
              <a:t>threshold</a:t>
            </a:r>
            <a:r>
              <a:rPr lang="he-IL" dirty="0">
                <a:latin typeface="Arial"/>
                <a:cs typeface="Arial"/>
              </a:rPr>
              <a:t> שנותן F1_score גבוה ביותר</a:t>
            </a:r>
          </a:p>
          <a:p>
            <a:r>
              <a:rPr lang="he-IL" dirty="0">
                <a:latin typeface="Arial"/>
                <a:cs typeface="Arial"/>
              </a:rPr>
              <a:t>בצעו </a:t>
            </a:r>
            <a:r>
              <a:rPr lang="he-IL" dirty="0" err="1">
                <a:latin typeface="Arial"/>
                <a:cs typeface="Arial"/>
              </a:rPr>
              <a:t>predict_proba</a:t>
            </a:r>
            <a:r>
              <a:rPr lang="he-IL" dirty="0">
                <a:latin typeface="Arial"/>
                <a:cs typeface="Arial"/>
              </a:rPr>
              <a:t> ובצעו חיזוי ע"פ ה-</a:t>
            </a:r>
            <a:r>
              <a:rPr lang="he-IL" dirty="0" err="1">
                <a:latin typeface="Arial"/>
                <a:cs typeface="Arial"/>
              </a:rPr>
              <a:t>threshold</a:t>
            </a:r>
            <a:r>
              <a:rPr lang="he-IL" dirty="0">
                <a:latin typeface="Arial"/>
                <a:cs typeface="Arial"/>
              </a:rPr>
              <a:t> בחלק הקודם חשבו F1_score </a:t>
            </a:r>
            <a:r>
              <a:rPr lang="he-IL" dirty="0" err="1">
                <a:latin typeface="Arial"/>
                <a:cs typeface="Arial"/>
              </a:rPr>
              <a:t>and</a:t>
            </a:r>
            <a:r>
              <a:rPr lang="he-IL" dirty="0">
                <a:latin typeface="Arial"/>
                <a:cs typeface="Arial"/>
              </a:rPr>
              <a:t> </a:t>
            </a:r>
            <a:r>
              <a:rPr lang="he-IL" dirty="0" err="1">
                <a:latin typeface="Arial"/>
                <a:cs typeface="Arial"/>
              </a:rPr>
              <a:t>Confusion</a:t>
            </a:r>
            <a:r>
              <a:rPr lang="he-IL" dirty="0">
                <a:latin typeface="Arial"/>
                <a:cs typeface="Arial"/>
              </a:rPr>
              <a:t> </a:t>
            </a:r>
            <a:r>
              <a:rPr lang="he-IL" dirty="0" err="1">
                <a:latin typeface="Arial"/>
                <a:cs typeface="Arial"/>
              </a:rPr>
              <a:t>Matrix</a:t>
            </a:r>
          </a:p>
          <a:p>
            <a:r>
              <a:rPr lang="he-IL" dirty="0">
                <a:latin typeface="Arial"/>
                <a:cs typeface="Arial"/>
              </a:rPr>
              <a:t>העזרו בקבצים:</a:t>
            </a:r>
          </a:p>
          <a:p>
            <a:pPr lvl="1"/>
            <a:r>
              <a:rPr lang="he-IL" dirty="0" err="1">
                <a:latin typeface="Arial"/>
                <a:cs typeface="Arial"/>
              </a:rPr>
              <a:t>confusion</a:t>
            </a:r>
            <a:r>
              <a:rPr lang="he-IL" dirty="0">
                <a:latin typeface="Arial"/>
                <a:cs typeface="Arial"/>
              </a:rPr>
              <a:t> matrix.py</a:t>
            </a:r>
          </a:p>
          <a:p>
            <a:pPr lvl="1"/>
            <a:r>
              <a:rPr lang="he-IL" dirty="0">
                <a:latin typeface="Arial"/>
                <a:cs typeface="Arial"/>
              </a:rPr>
              <a:t>ROC_AUC_curves.py</a:t>
            </a:r>
          </a:p>
        </p:txBody>
      </p:sp>
    </p:spTree>
    <p:extLst>
      <p:ext uri="{BB962C8B-B14F-4D97-AF65-F5344CB8AC3E}">
        <p14:creationId xmlns:p14="http://schemas.microsoft.com/office/powerpoint/2010/main" val="255217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968B89-1DDC-4D01-8266-791161B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/>
              <a:t>Ensembles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616A0D-0C42-47EC-A7ED-1C2602CCA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 dirty="0">
                <a:cs typeface="Arial"/>
              </a:rPr>
              <a:t>צרו מסווג </a:t>
            </a:r>
            <a:r>
              <a:rPr lang="he-IL" dirty="0" err="1">
                <a:cs typeface="Arial"/>
              </a:rPr>
              <a:t>Random</a:t>
            </a:r>
            <a:r>
              <a:rPr lang="he-IL" dirty="0">
                <a:cs typeface="Arial"/>
              </a:rPr>
              <a:t> </a:t>
            </a:r>
            <a:r>
              <a:rPr lang="he-IL" dirty="0" err="1">
                <a:cs typeface="Arial"/>
              </a:rPr>
              <a:t>Forest</a:t>
            </a:r>
            <a:r>
              <a:rPr lang="he-IL" dirty="0">
                <a:cs typeface="Arial"/>
              </a:rPr>
              <a:t> והריצו אותו</a:t>
            </a:r>
          </a:p>
          <a:p>
            <a:r>
              <a:rPr lang="he-IL" dirty="0">
                <a:cs typeface="Arial"/>
              </a:rPr>
              <a:t>בצעו </a:t>
            </a:r>
            <a:r>
              <a:rPr lang="he-IL" dirty="0" err="1">
                <a:cs typeface="Arial"/>
              </a:rPr>
              <a:t>Bagging</a:t>
            </a:r>
            <a:r>
              <a:rPr lang="he-IL" dirty="0">
                <a:cs typeface="Arial"/>
              </a:rPr>
              <a:t> ל-RF</a:t>
            </a:r>
          </a:p>
          <a:p>
            <a:r>
              <a:rPr lang="he-IL" dirty="0">
                <a:cs typeface="Arial"/>
              </a:rPr>
              <a:t>בצעו </a:t>
            </a:r>
            <a:r>
              <a:rPr lang="he-IL" dirty="0" err="1">
                <a:cs typeface="Arial"/>
              </a:rPr>
              <a:t>Boosting</a:t>
            </a:r>
            <a:r>
              <a:rPr lang="he-IL" dirty="0">
                <a:cs typeface="Arial"/>
              </a:rPr>
              <a:t> ל-RF</a:t>
            </a:r>
          </a:p>
          <a:p>
            <a:r>
              <a:rPr lang="he-IL" dirty="0" err="1">
                <a:cs typeface="Arial"/>
              </a:rPr>
              <a:t>Blending</a:t>
            </a:r>
            <a:r>
              <a:rPr lang="he-IL" dirty="0">
                <a:cs typeface="Arial"/>
              </a:rPr>
              <a:t> - צרו </a:t>
            </a:r>
            <a:r>
              <a:rPr lang="he-IL" dirty="0" err="1">
                <a:latin typeface="Arial"/>
                <a:cs typeface="Arial"/>
              </a:rPr>
              <a:t>VotingClassifier</a:t>
            </a:r>
            <a:r>
              <a:rPr lang="he-IL" dirty="0">
                <a:latin typeface="Arial"/>
                <a:cs typeface="Arial"/>
              </a:rPr>
              <a:t> ו</a:t>
            </a:r>
            <a:r>
              <a:rPr lang="he-IL" dirty="0">
                <a:cs typeface="Arial"/>
              </a:rPr>
              <a:t>הכניסו לו 3 מסווגים שונים</a:t>
            </a:r>
          </a:p>
          <a:p>
            <a:r>
              <a:rPr lang="he-IL" dirty="0">
                <a:cs typeface="Arial"/>
              </a:rPr>
              <a:t>העזרו בקובץ - </a:t>
            </a:r>
            <a:r>
              <a:rPr lang="he-IL" dirty="0" err="1">
                <a:latin typeface="Arial"/>
                <a:cs typeface="Arial"/>
              </a:rPr>
              <a:t>Ensembles</a:t>
            </a:r>
            <a:r>
              <a:rPr lang="he-IL" dirty="0">
                <a:latin typeface="Arial"/>
                <a:cs typeface="Arial"/>
              </a:rPr>
              <a:t> .</a:t>
            </a:r>
            <a:r>
              <a:rPr lang="he-IL" dirty="0" err="1">
                <a:latin typeface="Arial"/>
                <a:cs typeface="Arial"/>
              </a:rPr>
              <a:t>py</a:t>
            </a:r>
            <a:endParaRPr lang="he-IL" dirty="0" err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913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AEF05B-2E09-4CDC-9215-873E01CA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1C496D-CD17-4E31-8CCF-799918271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 fontScale="85000" lnSpcReduction="10000"/>
          </a:bodyPr>
          <a:lstStyle/>
          <a:p>
            <a:r>
              <a:rPr lang="he-IL" dirty="0">
                <a:cs typeface="Arial"/>
              </a:rPr>
              <a:t>טענו את הקובץ ל-</a:t>
            </a:r>
            <a:r>
              <a:rPr lang="he-IL" dirty="0" err="1">
                <a:cs typeface="Arial"/>
              </a:rPr>
              <a:t>Data</a:t>
            </a:r>
            <a:r>
              <a:rPr lang="he-IL" dirty="0">
                <a:cs typeface="Arial"/>
              </a:rPr>
              <a:t> </a:t>
            </a:r>
            <a:r>
              <a:rPr lang="he-IL" dirty="0" err="1">
                <a:cs typeface="Arial"/>
              </a:rPr>
              <a:t>Frame</a:t>
            </a:r>
            <a:r>
              <a:rPr lang="he-IL" dirty="0">
                <a:cs typeface="Arial"/>
              </a:rPr>
              <a:t> </a:t>
            </a:r>
            <a:r>
              <a:rPr lang="he-IL" dirty="0" err="1">
                <a:cs typeface="Arial"/>
              </a:rPr>
              <a:t>ובידקו</a:t>
            </a:r>
            <a:r>
              <a:rPr lang="he-IL" dirty="0">
                <a:cs typeface="Arial"/>
              </a:rPr>
              <a:t> איזה סוגים משתנים העמודות מכילות (</a:t>
            </a:r>
            <a:r>
              <a:rPr lang="he-IL" dirty="0" err="1">
                <a:cs typeface="Arial"/>
              </a:rPr>
              <a:t>info,described</a:t>
            </a:r>
            <a:r>
              <a:rPr lang="he-IL" dirty="0">
                <a:cs typeface="Arial"/>
              </a:rPr>
              <a:t>) </a:t>
            </a:r>
          </a:p>
          <a:p>
            <a:r>
              <a:rPr lang="he-IL" dirty="0">
                <a:cs typeface="Arial"/>
              </a:rPr>
              <a:t>צרו </a:t>
            </a:r>
            <a:r>
              <a:rPr lang="he-IL" dirty="0" err="1">
                <a:cs typeface="Arial"/>
              </a:rPr>
              <a:t>pie</a:t>
            </a:r>
            <a:r>
              <a:rPr lang="he-IL" dirty="0">
                <a:cs typeface="Arial"/>
              </a:rPr>
              <a:t> </a:t>
            </a:r>
            <a:r>
              <a:rPr lang="he-IL" dirty="0" err="1">
                <a:cs typeface="Arial"/>
              </a:rPr>
              <a:t>chart</a:t>
            </a:r>
            <a:r>
              <a:rPr lang="he-IL" dirty="0">
                <a:cs typeface="Arial"/>
              </a:rPr>
              <a:t> מהעמודות - </a:t>
            </a:r>
            <a:r>
              <a:rPr lang="he-IL" dirty="0">
                <a:latin typeface="Arial"/>
                <a:cs typeface="Arial"/>
              </a:rPr>
              <a:t>TARGET, FLAG_MOBIL, FLAG_OWN_REALTY</a:t>
            </a:r>
            <a:endParaRPr lang="he-IL" dirty="0">
              <a:cs typeface="Arial"/>
            </a:endParaRPr>
          </a:p>
          <a:p>
            <a:r>
              <a:rPr lang="he-IL" dirty="0">
                <a:cs typeface="Arial"/>
              </a:rPr>
              <a:t>צרו </a:t>
            </a:r>
            <a:r>
              <a:rPr lang="he-IL" dirty="0" err="1">
                <a:cs typeface="Arial"/>
              </a:rPr>
              <a:t>Bar</a:t>
            </a:r>
            <a:r>
              <a:rPr lang="he-IL" dirty="0">
                <a:cs typeface="Arial"/>
              </a:rPr>
              <a:t> </a:t>
            </a:r>
            <a:r>
              <a:rPr lang="he-IL" dirty="0" err="1">
                <a:cs typeface="Arial"/>
              </a:rPr>
              <a:t>Plot</a:t>
            </a:r>
            <a:r>
              <a:rPr lang="he-IL" dirty="0">
                <a:cs typeface="Arial"/>
              </a:rPr>
              <a:t> מעמודות - HOUSETYPE_MODE , FONDKAPREMONT_MODE ,NAME_HOUSING_TYPE</a:t>
            </a:r>
          </a:p>
          <a:p>
            <a:r>
              <a:rPr lang="he-IL" dirty="0">
                <a:cs typeface="Arial"/>
              </a:rPr>
              <a:t>צרו </a:t>
            </a:r>
            <a:r>
              <a:rPr lang="he-IL" dirty="0" err="1">
                <a:cs typeface="Arial"/>
              </a:rPr>
              <a:t>BoxPlot</a:t>
            </a:r>
            <a:r>
              <a:rPr lang="he-IL" dirty="0">
                <a:cs typeface="Arial"/>
              </a:rPr>
              <a:t> מהעמודות - </a:t>
            </a:r>
            <a:r>
              <a:rPr lang="he-IL" dirty="0">
                <a:latin typeface="Arial"/>
                <a:cs typeface="Arial"/>
              </a:rPr>
              <a:t>SK_ID_CURR, TARGET</a:t>
            </a:r>
            <a:endParaRPr lang="he-IL" dirty="0">
              <a:cs typeface="Arial"/>
            </a:endParaRPr>
          </a:p>
          <a:p>
            <a:r>
              <a:rPr lang="he-IL" dirty="0">
                <a:latin typeface="Arial"/>
                <a:cs typeface="Arial"/>
              </a:rPr>
              <a:t>צרו </a:t>
            </a:r>
            <a:r>
              <a:rPr lang="he-IL" dirty="0" err="1">
                <a:latin typeface="Arial"/>
                <a:cs typeface="Arial"/>
              </a:rPr>
              <a:t>Histogram</a:t>
            </a:r>
            <a:r>
              <a:rPr lang="he-IL" dirty="0">
                <a:latin typeface="Arial"/>
                <a:cs typeface="Arial"/>
              </a:rPr>
              <a:t> מהעמודות הבאות: AMT_CREDIT , AMT_GOODS_PRICE , CNT_CHILDREN,REGION_POPULATION_RELATIVE , DAYS_EMPLOYED</a:t>
            </a:r>
          </a:p>
          <a:p>
            <a:r>
              <a:rPr lang="he-IL" dirty="0">
                <a:latin typeface="Arial"/>
                <a:cs typeface="Arial"/>
              </a:rPr>
              <a:t>לצורך תרגיל זה העזרו בקובץ</a:t>
            </a:r>
          </a:p>
          <a:p>
            <a:pPr lvl="1"/>
            <a:r>
              <a:rPr lang="he-IL" dirty="0" err="1">
                <a:latin typeface="Arial"/>
                <a:cs typeface="Arial"/>
              </a:rPr>
              <a:t>Finding</a:t>
            </a:r>
            <a:r>
              <a:rPr lang="he-IL" dirty="0">
                <a:latin typeface="Arial"/>
                <a:cs typeface="Arial"/>
              </a:rPr>
              <a:t> Anomaly.py</a:t>
            </a:r>
            <a:endParaRPr lang="he-IL" sz="2800" dirty="0">
              <a:latin typeface="Arial"/>
              <a:cs typeface="Arial"/>
            </a:endParaRPr>
          </a:p>
          <a:p>
            <a:endParaRPr lang="he-IL" dirty="0">
              <a:latin typeface="Arial"/>
              <a:cs typeface="Arial"/>
            </a:endParaRPr>
          </a:p>
          <a:p>
            <a:endParaRPr lang="he-IL" dirty="0">
              <a:latin typeface="Arial"/>
              <a:cs typeface="Arial"/>
            </a:endParaRPr>
          </a:p>
          <a:p>
            <a:endParaRPr lang="he-IL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92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>
                <a:cs typeface="Times New Roman"/>
              </a:rPr>
              <a:t>תרגיל 2 - שיטות סטטיסטיות למציאת אנומליות </a:t>
            </a:r>
            <a:endParaRPr lang="he-IL" dirty="0" err="1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561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D1ACE7-ED21-4488-98B0-6ACBB3B4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12A576-823D-4526-925D-7847ACD92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 lnSpcReduction="10000"/>
          </a:bodyPr>
          <a:lstStyle/>
          <a:p>
            <a:r>
              <a:rPr lang="he-IL" dirty="0">
                <a:cs typeface="Arial"/>
              </a:rPr>
              <a:t>בצעו z-</a:t>
            </a:r>
            <a:r>
              <a:rPr lang="he-IL" dirty="0" err="1">
                <a:cs typeface="Arial"/>
              </a:rPr>
              <a:t>score</a:t>
            </a:r>
            <a:r>
              <a:rPr lang="he-IL" dirty="0">
                <a:cs typeface="Arial"/>
              </a:rPr>
              <a:t> על העמודות </a:t>
            </a:r>
            <a:r>
              <a:rPr lang="he-IL" dirty="0">
                <a:latin typeface="Arial"/>
                <a:cs typeface="Arial"/>
              </a:rPr>
              <a:t>AMT_INCOME_TOTAL, AMT_CREDIT, OWN_CAR_AGE והציגו על גרף</a:t>
            </a:r>
          </a:p>
          <a:p>
            <a:r>
              <a:rPr lang="he-IL" dirty="0">
                <a:latin typeface="Arial"/>
                <a:cs typeface="Arial"/>
              </a:rPr>
              <a:t>בצעו </a:t>
            </a:r>
            <a:r>
              <a:rPr lang="he-IL" dirty="0" err="1">
                <a:latin typeface="Arial"/>
                <a:cs typeface="Arial"/>
              </a:rPr>
              <a:t>Gaussian</a:t>
            </a:r>
            <a:r>
              <a:rPr lang="he-IL" dirty="0">
                <a:latin typeface="Arial"/>
                <a:cs typeface="Arial"/>
              </a:rPr>
              <a:t> </a:t>
            </a:r>
            <a:r>
              <a:rPr lang="he-IL" dirty="0" err="1">
                <a:latin typeface="Arial"/>
                <a:cs typeface="Arial"/>
              </a:rPr>
              <a:t>Mixture</a:t>
            </a:r>
            <a:r>
              <a:rPr lang="he-IL" dirty="0">
                <a:latin typeface="Arial"/>
                <a:cs typeface="Arial"/>
              </a:rPr>
              <a:t> </a:t>
            </a:r>
            <a:r>
              <a:rPr lang="he-IL" dirty="0" err="1">
                <a:latin typeface="Arial"/>
                <a:cs typeface="Arial"/>
              </a:rPr>
              <a:t>Model</a:t>
            </a:r>
          </a:p>
          <a:p>
            <a:r>
              <a:rPr lang="he-IL" dirty="0">
                <a:latin typeface="Arial"/>
                <a:cs typeface="Arial"/>
              </a:rPr>
              <a:t>בצעו PCA ל-3 </a:t>
            </a:r>
            <a:r>
              <a:rPr lang="he-IL" dirty="0" err="1">
                <a:latin typeface="Arial"/>
                <a:cs typeface="Arial"/>
              </a:rPr>
              <a:t>מימדים</a:t>
            </a:r>
            <a:r>
              <a:rPr lang="he-IL" dirty="0">
                <a:latin typeface="Arial"/>
                <a:cs typeface="Arial"/>
              </a:rPr>
              <a:t> על המאפיינים והציגו בגרף</a:t>
            </a:r>
          </a:p>
          <a:p>
            <a:r>
              <a:rPr lang="he-IL" dirty="0">
                <a:solidFill>
                  <a:srgbClr val="000000"/>
                </a:solidFill>
                <a:latin typeface="Arial"/>
                <a:cs typeface="Arial"/>
              </a:rPr>
              <a:t>בצעו </a:t>
            </a:r>
            <a:r>
              <a:rPr lang="he-IL" dirty="0" err="1">
                <a:solidFill>
                  <a:srgbClr val="000000"/>
                </a:solidFill>
                <a:latin typeface="Arial"/>
                <a:cs typeface="Arial"/>
              </a:rPr>
              <a:t>Hirarchial</a:t>
            </a:r>
            <a:r>
              <a:rPr lang="he-I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he-IL" dirty="0" err="1">
                <a:solidFill>
                  <a:srgbClr val="000000"/>
                </a:solidFill>
                <a:latin typeface="Arial"/>
                <a:cs typeface="Arial"/>
              </a:rPr>
              <a:t>Cluster</a:t>
            </a:r>
            <a:r>
              <a:rPr lang="he-IL" dirty="0">
                <a:solidFill>
                  <a:srgbClr val="000000"/>
                </a:solidFill>
                <a:latin typeface="Arial"/>
                <a:cs typeface="Arial"/>
              </a:rPr>
              <a:t> והציגו בגרף</a:t>
            </a:r>
          </a:p>
          <a:p>
            <a:r>
              <a:rPr lang="he-IL" b="1" dirty="0">
                <a:solidFill>
                  <a:srgbClr val="FF0000"/>
                </a:solidFill>
                <a:latin typeface="Arial"/>
                <a:cs typeface="Arial"/>
              </a:rPr>
              <a:t>לאורך כל התרגיל יש לעבוד על כל העמודות מלבד עמודות מסוג </a:t>
            </a:r>
            <a:r>
              <a:rPr lang="he-IL" b="1" dirty="0" err="1">
                <a:solidFill>
                  <a:srgbClr val="FF0000"/>
                </a:solidFill>
                <a:latin typeface="Arial"/>
                <a:cs typeface="Arial"/>
              </a:rPr>
              <a:t>objects</a:t>
            </a:r>
            <a:r>
              <a:rPr lang="he-IL" dirty="0">
                <a:latin typeface="Arial"/>
                <a:cs typeface="Arial"/>
              </a:rPr>
              <a:t> </a:t>
            </a:r>
          </a:p>
          <a:p>
            <a:r>
              <a:rPr lang="he-IL" dirty="0">
                <a:latin typeface="Arial"/>
                <a:cs typeface="Arial"/>
              </a:rPr>
              <a:t>לצורך תרגיל זה העזרו בקבצים</a:t>
            </a:r>
          </a:p>
          <a:p>
            <a:pPr lvl="1"/>
            <a:r>
              <a:rPr lang="he-IL" dirty="0" err="1">
                <a:latin typeface="Arial"/>
                <a:cs typeface="Arial"/>
              </a:rPr>
              <a:t>Finding</a:t>
            </a:r>
            <a:r>
              <a:rPr lang="he-IL" dirty="0">
                <a:latin typeface="Arial"/>
                <a:cs typeface="Arial"/>
              </a:rPr>
              <a:t> </a:t>
            </a:r>
            <a:r>
              <a:rPr lang="he-IL" dirty="0" err="1">
                <a:latin typeface="Arial"/>
                <a:cs typeface="Arial"/>
              </a:rPr>
              <a:t>Anomaly</a:t>
            </a:r>
            <a:r>
              <a:rPr lang="he-IL" dirty="0">
                <a:latin typeface="Arial"/>
                <a:cs typeface="Arial"/>
              </a:rPr>
              <a:t> </a:t>
            </a:r>
            <a:r>
              <a:rPr lang="he-IL" dirty="0" err="1">
                <a:latin typeface="Arial"/>
                <a:cs typeface="Arial"/>
              </a:rPr>
              <a:t>By</a:t>
            </a:r>
            <a:r>
              <a:rPr lang="he-IL" dirty="0">
                <a:latin typeface="Arial"/>
                <a:cs typeface="Arial"/>
              </a:rPr>
              <a:t> </a:t>
            </a:r>
            <a:r>
              <a:rPr lang="he-IL" dirty="0" err="1">
                <a:latin typeface="Arial"/>
                <a:cs typeface="Arial"/>
              </a:rPr>
              <a:t>Statistical</a:t>
            </a:r>
            <a:r>
              <a:rPr lang="he-IL" dirty="0">
                <a:latin typeface="Arial"/>
                <a:cs typeface="Arial"/>
              </a:rPr>
              <a:t> Method.py</a:t>
            </a:r>
          </a:p>
          <a:p>
            <a:pPr lvl="1"/>
            <a:r>
              <a:rPr lang="he-IL" dirty="0" err="1">
                <a:latin typeface="Arial"/>
                <a:cs typeface="Arial"/>
              </a:rPr>
              <a:t>Hierarchical</a:t>
            </a:r>
            <a:r>
              <a:rPr lang="he-IL" dirty="0">
                <a:latin typeface="Arial"/>
                <a:cs typeface="Arial"/>
              </a:rPr>
              <a:t> Clustering.py</a:t>
            </a:r>
            <a:endParaRPr lang="he-IL" dirty="0"/>
          </a:p>
          <a:p>
            <a:endParaRPr lang="he-IL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891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>
                <a:cs typeface="Times New Roman"/>
              </a:rPr>
              <a:t>תרגיל 3 – </a:t>
            </a:r>
            <a:r>
              <a:rPr lang="he-IL" dirty="0" err="1">
                <a:cs typeface="Times New Roman"/>
              </a:rPr>
              <a:t>Feature</a:t>
            </a:r>
            <a:r>
              <a:rPr lang="he-IL" dirty="0">
                <a:cs typeface="Times New Roman"/>
              </a:rPr>
              <a:t> </a:t>
            </a:r>
            <a:r>
              <a:rPr lang="he-IL" dirty="0" err="1">
                <a:cs typeface="Times New Roman"/>
              </a:rPr>
              <a:t>Selection</a:t>
            </a:r>
            <a:r>
              <a:rPr lang="he-IL" dirty="0">
                <a:cs typeface="Times New Roman"/>
              </a:rPr>
              <a:t> </a:t>
            </a:r>
            <a:endParaRPr lang="he-IL" dirty="0" err="1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814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B4F14A-0627-40E1-8821-F7044CB1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cs typeface="Times New Roman"/>
              </a:rPr>
              <a:t>חלק 1 – </a:t>
            </a:r>
            <a:r>
              <a:rPr lang="he-IL" dirty="0" err="1">
                <a:cs typeface="Times New Roman"/>
              </a:rPr>
              <a:t>Filter</a:t>
            </a:r>
            <a:r>
              <a:rPr lang="he-IL" dirty="0">
                <a:cs typeface="Times New Roman"/>
              </a:rPr>
              <a:t> </a:t>
            </a:r>
            <a:r>
              <a:rPr lang="he-IL" dirty="0" err="1">
                <a:cs typeface="Times New Roman"/>
              </a:rPr>
              <a:t>Methods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01AA0C-F990-4F4B-80A2-FCA399172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 fontScale="92500" lnSpcReduction="20000"/>
          </a:bodyPr>
          <a:lstStyle/>
          <a:p>
            <a:r>
              <a:rPr lang="he-IL" dirty="0">
                <a:cs typeface="Arial"/>
              </a:rPr>
              <a:t>הכנת המידע</a:t>
            </a:r>
            <a:endParaRPr lang="he-IL"/>
          </a:p>
          <a:p>
            <a:pPr lvl="1"/>
            <a:r>
              <a:rPr lang="he-IL" dirty="0">
                <a:cs typeface="Arial"/>
              </a:rPr>
              <a:t>הסירו ערכי </a:t>
            </a:r>
            <a:r>
              <a:rPr lang="he-IL" dirty="0" err="1">
                <a:cs typeface="Arial"/>
              </a:rPr>
              <a:t>nan</a:t>
            </a:r>
            <a:r>
              <a:rPr lang="he-IL" dirty="0">
                <a:cs typeface="Arial"/>
              </a:rPr>
              <a:t> </a:t>
            </a:r>
          </a:p>
          <a:p>
            <a:pPr lvl="1"/>
            <a:r>
              <a:rPr lang="he-IL" dirty="0">
                <a:cs typeface="Arial"/>
              </a:rPr>
              <a:t>תקנו את העמודה TARGET (טיפול בערכים המכילים 2)</a:t>
            </a:r>
            <a:endParaRPr lang="he-IL">
              <a:cs typeface="Arial" panose="020B0604020202020204" pitchFamily="34" charset="0"/>
            </a:endParaRPr>
          </a:p>
          <a:p>
            <a:pPr lvl="1"/>
            <a:r>
              <a:rPr lang="he-IL" dirty="0">
                <a:cs typeface="Arial"/>
              </a:rPr>
              <a:t>המירו עמודות מסוג </a:t>
            </a:r>
            <a:r>
              <a:rPr lang="he-IL" dirty="0" err="1">
                <a:cs typeface="Arial"/>
              </a:rPr>
              <a:t>object</a:t>
            </a:r>
            <a:r>
              <a:rPr lang="he-IL" dirty="0">
                <a:cs typeface="Arial"/>
              </a:rPr>
              <a:t> ל-</a:t>
            </a:r>
            <a:r>
              <a:rPr lang="he-IL" dirty="0" err="1">
                <a:cs typeface="Arial"/>
              </a:rPr>
              <a:t>int</a:t>
            </a:r>
            <a:endParaRPr lang="he-IL" dirty="0">
              <a:cs typeface="Arial"/>
            </a:endParaRPr>
          </a:p>
          <a:p>
            <a:r>
              <a:rPr lang="he-IL" dirty="0">
                <a:cs typeface="Arial"/>
              </a:rPr>
              <a:t>הריצו את המודל ללא </a:t>
            </a:r>
            <a:r>
              <a:rPr lang="he-IL" dirty="0" err="1">
                <a:cs typeface="Arial"/>
              </a:rPr>
              <a:t>Feature</a:t>
            </a:r>
            <a:r>
              <a:rPr lang="he-IL" dirty="0">
                <a:cs typeface="Arial"/>
              </a:rPr>
              <a:t> </a:t>
            </a:r>
            <a:r>
              <a:rPr lang="he-IL" dirty="0" err="1">
                <a:cs typeface="Arial"/>
              </a:rPr>
              <a:t>Selection</a:t>
            </a:r>
            <a:r>
              <a:rPr lang="he-IL" dirty="0">
                <a:cs typeface="Arial"/>
              </a:rPr>
              <a:t> </a:t>
            </a:r>
            <a:r>
              <a:rPr lang="he-IL" b="1" dirty="0">
                <a:solidFill>
                  <a:srgbClr val="FF0000"/>
                </a:solidFill>
                <a:cs typeface="Arial"/>
              </a:rPr>
              <a:t>- בצעו חיזוי וחשבו f1_score </a:t>
            </a:r>
          </a:p>
          <a:p>
            <a:r>
              <a:rPr lang="he-IL" dirty="0" err="1">
                <a:cs typeface="Arial"/>
              </a:rPr>
              <a:t>Filter</a:t>
            </a:r>
            <a:r>
              <a:rPr lang="he-IL" dirty="0">
                <a:cs typeface="Arial"/>
              </a:rPr>
              <a:t> </a:t>
            </a:r>
            <a:r>
              <a:rPr lang="he-IL" dirty="0" err="1">
                <a:cs typeface="Arial"/>
              </a:rPr>
              <a:t>Methods</a:t>
            </a:r>
          </a:p>
          <a:p>
            <a:pPr lvl="1"/>
            <a:r>
              <a:rPr lang="he-IL" dirty="0">
                <a:cs typeface="Arial"/>
              </a:rPr>
              <a:t>הריצו את המודל לאחר ביצוע מבחן chi2 - </a:t>
            </a:r>
            <a:r>
              <a:rPr lang="he-IL" dirty="0" err="1">
                <a:latin typeface="Arial"/>
                <a:cs typeface="Arial"/>
              </a:rPr>
              <a:t>SelectKBest</a:t>
            </a:r>
            <a:r>
              <a:rPr lang="he-IL" dirty="0">
                <a:latin typeface="Arial"/>
                <a:cs typeface="Arial"/>
              </a:rPr>
              <a:t>, </a:t>
            </a:r>
            <a:r>
              <a:rPr lang="he-IL" dirty="0" err="1">
                <a:latin typeface="Arial"/>
                <a:cs typeface="Arial"/>
              </a:rPr>
              <a:t>SelectPercentile</a:t>
            </a:r>
            <a:r>
              <a:rPr lang="he-IL" dirty="0">
                <a:latin typeface="Arial"/>
                <a:cs typeface="Arial"/>
              </a:rPr>
              <a:t>, </a:t>
            </a:r>
            <a:r>
              <a:rPr lang="he-IL" dirty="0" err="1">
                <a:latin typeface="Arial"/>
                <a:cs typeface="Arial"/>
              </a:rPr>
              <a:t>GenericUnivariateSelect</a:t>
            </a:r>
            <a:r>
              <a:rPr lang="he-IL" dirty="0">
                <a:latin typeface="Arial"/>
                <a:cs typeface="Arial"/>
              </a:rPr>
              <a:t> </a:t>
            </a:r>
            <a:endParaRPr lang="he-IL" dirty="0">
              <a:cs typeface="Arial"/>
            </a:endParaRPr>
          </a:p>
          <a:p>
            <a:pPr lvl="1"/>
            <a:r>
              <a:rPr lang="he-IL" dirty="0">
                <a:latin typeface="Arial"/>
                <a:cs typeface="Arial"/>
              </a:rPr>
              <a:t>עבור </a:t>
            </a:r>
            <a:r>
              <a:rPr lang="he-IL" dirty="0" err="1">
                <a:latin typeface="Arial"/>
                <a:cs typeface="Arial"/>
              </a:rPr>
              <a:t>GenericUnivariateSelect</a:t>
            </a:r>
            <a:r>
              <a:rPr lang="he-IL" dirty="0">
                <a:latin typeface="Arial"/>
                <a:cs typeface="Arial"/>
              </a:rPr>
              <a:t> הריצו מבחן chi2 עם </a:t>
            </a:r>
            <a:r>
              <a:rPr lang="he-IL" dirty="0" err="1">
                <a:latin typeface="Arial"/>
                <a:cs typeface="Arial"/>
              </a:rPr>
              <a:t>Mode</a:t>
            </a:r>
            <a:r>
              <a:rPr lang="he-IL" dirty="0">
                <a:latin typeface="Arial"/>
                <a:cs typeface="Arial"/>
              </a:rPr>
              <a:t> של </a:t>
            </a:r>
            <a:r>
              <a:rPr lang="he-IL" dirty="0" err="1">
                <a:latin typeface="Arial"/>
                <a:cs typeface="Arial"/>
              </a:rPr>
              <a:t>fwe</a:t>
            </a:r>
            <a:r>
              <a:rPr lang="he-IL" dirty="0">
                <a:latin typeface="Arial"/>
                <a:cs typeface="Arial"/>
              </a:rPr>
              <a:t> ו-</a:t>
            </a:r>
            <a:r>
              <a:rPr lang="he-IL" dirty="0" err="1">
                <a:latin typeface="Arial"/>
                <a:cs typeface="Arial"/>
              </a:rPr>
              <a:t>param</a:t>
            </a:r>
            <a:r>
              <a:rPr lang="he-IL" dirty="0">
                <a:latin typeface="Arial"/>
                <a:cs typeface="Arial"/>
              </a:rPr>
              <a:t> של 0.1</a:t>
            </a:r>
          </a:p>
          <a:p>
            <a:pPr lvl="1"/>
            <a:r>
              <a:rPr lang="he-IL" dirty="0">
                <a:latin typeface="Arial"/>
                <a:cs typeface="Arial"/>
              </a:rPr>
              <a:t>סננו מאפיינים בעלי קורלציה של 0.5 </a:t>
            </a:r>
            <a:r>
              <a:rPr lang="he-IL" dirty="0" err="1">
                <a:latin typeface="Arial"/>
                <a:cs typeface="Arial"/>
              </a:rPr>
              <a:t>בינהם</a:t>
            </a:r>
            <a:r>
              <a:rPr lang="he-IL" dirty="0">
                <a:latin typeface="Arial"/>
                <a:cs typeface="Arial"/>
              </a:rPr>
              <a:t> והריצו את המודל</a:t>
            </a:r>
          </a:p>
          <a:p>
            <a:r>
              <a:rPr lang="he-IL" dirty="0">
                <a:latin typeface="Arial"/>
                <a:cs typeface="Arial"/>
              </a:rPr>
              <a:t>לצורך תרגיל זה העזרו בקבצים </a:t>
            </a:r>
          </a:p>
          <a:p>
            <a:pPr lvl="1"/>
            <a:r>
              <a:rPr lang="he-IL" dirty="0" err="1">
                <a:latin typeface="Arial"/>
                <a:cs typeface="Arial"/>
              </a:rPr>
              <a:t>Feature</a:t>
            </a:r>
            <a:r>
              <a:rPr lang="he-IL" dirty="0">
                <a:latin typeface="Arial"/>
                <a:cs typeface="Arial"/>
              </a:rPr>
              <a:t> </a:t>
            </a:r>
            <a:r>
              <a:rPr lang="he-IL" dirty="0" err="1">
                <a:latin typeface="Arial"/>
                <a:cs typeface="Arial"/>
              </a:rPr>
              <a:t>Selection</a:t>
            </a:r>
            <a:r>
              <a:rPr lang="he-IL" dirty="0">
                <a:latin typeface="Arial"/>
                <a:cs typeface="Arial"/>
              </a:rPr>
              <a:t> </a:t>
            </a:r>
            <a:r>
              <a:rPr lang="he-IL" dirty="0" err="1">
                <a:latin typeface="Arial"/>
                <a:cs typeface="Arial"/>
              </a:rPr>
              <a:t>Algorithms</a:t>
            </a:r>
            <a:r>
              <a:rPr lang="he-IL" dirty="0">
                <a:latin typeface="Arial"/>
                <a:cs typeface="Arial"/>
              </a:rPr>
              <a:t> _ </a:t>
            </a:r>
            <a:r>
              <a:rPr lang="he-IL" dirty="0" err="1">
                <a:latin typeface="Arial"/>
                <a:cs typeface="Arial"/>
              </a:rPr>
              <a:t>Filter</a:t>
            </a:r>
            <a:r>
              <a:rPr lang="he-IL" dirty="0">
                <a:latin typeface="Arial"/>
                <a:cs typeface="Arial"/>
              </a:rPr>
              <a:t> Methods.py</a:t>
            </a:r>
          </a:p>
          <a:p>
            <a:pPr lvl="1"/>
            <a:r>
              <a:rPr lang="he-IL" dirty="0" err="1">
                <a:latin typeface="Arial"/>
                <a:cs typeface="Arial"/>
              </a:rPr>
              <a:t>Feature</a:t>
            </a:r>
            <a:r>
              <a:rPr lang="he-IL" dirty="0">
                <a:latin typeface="Arial"/>
                <a:cs typeface="Arial"/>
              </a:rPr>
              <a:t> </a:t>
            </a:r>
            <a:r>
              <a:rPr lang="he-IL" dirty="0" err="1">
                <a:latin typeface="Arial"/>
                <a:cs typeface="Arial"/>
              </a:rPr>
              <a:t>Selection</a:t>
            </a:r>
            <a:r>
              <a:rPr lang="he-IL" dirty="0">
                <a:latin typeface="Arial"/>
                <a:cs typeface="Arial"/>
              </a:rPr>
              <a:t> </a:t>
            </a:r>
            <a:r>
              <a:rPr lang="he-IL" dirty="0" err="1">
                <a:latin typeface="Arial"/>
                <a:cs typeface="Arial"/>
              </a:rPr>
              <a:t>Algorithms</a:t>
            </a:r>
            <a:r>
              <a:rPr lang="he-IL" dirty="0">
                <a:latin typeface="Arial"/>
                <a:cs typeface="Arial"/>
              </a:rPr>
              <a:t> _ </a:t>
            </a:r>
            <a:r>
              <a:rPr lang="he-IL" dirty="0" err="1">
                <a:latin typeface="Arial"/>
                <a:cs typeface="Arial"/>
              </a:rPr>
              <a:t>correlation</a:t>
            </a:r>
            <a:r>
              <a:rPr lang="he-IL" dirty="0">
                <a:latin typeface="Arial"/>
                <a:cs typeface="Arial"/>
              </a:rPr>
              <a:t> </a:t>
            </a:r>
            <a:r>
              <a:rPr lang="he-IL" dirty="0" err="1">
                <a:latin typeface="Arial"/>
                <a:cs typeface="Arial"/>
              </a:rPr>
              <a:t>coefficient</a:t>
            </a:r>
            <a:r>
              <a:rPr lang="he-IL" dirty="0">
                <a:latin typeface="Arial"/>
                <a:cs typeface="Arial"/>
              </a:rPr>
              <a:t> scores.py</a:t>
            </a:r>
            <a:endParaRPr lang="he-IL" dirty="0">
              <a:cs typeface="Arial"/>
            </a:endParaRPr>
          </a:p>
          <a:p>
            <a:pPr lvl="1"/>
            <a:endParaRPr lang="he-IL" dirty="0">
              <a:latin typeface="Arial"/>
              <a:cs typeface="Arial"/>
            </a:endParaRPr>
          </a:p>
          <a:p>
            <a:endParaRPr lang="he-IL" dirty="0">
              <a:latin typeface="Arial"/>
              <a:cs typeface="Arial"/>
            </a:endParaRPr>
          </a:p>
          <a:p>
            <a:pPr lvl="1"/>
            <a:endParaRPr lang="he-IL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483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7CDB88-D478-4789-BE1F-1676D20B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cs typeface="Times New Roman"/>
              </a:rPr>
              <a:t>חלק 2 – </a:t>
            </a:r>
            <a:r>
              <a:rPr lang="he-IL" dirty="0" err="1">
                <a:cs typeface="Times New Roman"/>
              </a:rPr>
              <a:t>Wrapper</a:t>
            </a:r>
            <a:r>
              <a:rPr lang="he-IL" dirty="0">
                <a:cs typeface="Times New Roman"/>
              </a:rPr>
              <a:t> </a:t>
            </a:r>
            <a:r>
              <a:rPr lang="he-IL" dirty="0" err="1">
                <a:cs typeface="Times New Roman"/>
              </a:rPr>
              <a:t>Methods</a:t>
            </a:r>
            <a:endParaRPr lang="he-IL" dirty="0" err="1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493FFB-9EB8-43FD-8521-F5B1C18E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 dirty="0">
                <a:cs typeface="Arial"/>
              </a:rPr>
              <a:t>צרו מסווג </a:t>
            </a:r>
            <a:r>
              <a:rPr lang="he-IL" dirty="0" err="1">
                <a:cs typeface="Arial"/>
              </a:rPr>
              <a:t>Random</a:t>
            </a:r>
            <a:r>
              <a:rPr lang="he-IL" dirty="0">
                <a:cs typeface="Arial"/>
              </a:rPr>
              <a:t> </a:t>
            </a:r>
            <a:r>
              <a:rPr lang="he-IL" dirty="0" err="1">
                <a:cs typeface="Arial"/>
              </a:rPr>
              <a:t>Forest</a:t>
            </a:r>
            <a:r>
              <a:rPr lang="he-IL" dirty="0">
                <a:cs typeface="Arial"/>
              </a:rPr>
              <a:t> והריצו אותו</a:t>
            </a:r>
          </a:p>
          <a:p>
            <a:r>
              <a:rPr lang="he-IL" dirty="0">
                <a:cs typeface="Arial"/>
              </a:rPr>
              <a:t>צרו מסווג </a:t>
            </a:r>
            <a:r>
              <a:rPr lang="he-IL" dirty="0">
                <a:latin typeface="Arial"/>
                <a:cs typeface="Arial"/>
              </a:rPr>
              <a:t>RFE והכניסו אליו את המסווג RF שיצרתם</a:t>
            </a:r>
          </a:p>
          <a:p>
            <a:r>
              <a:rPr lang="he-IL" dirty="0">
                <a:latin typeface="Arial"/>
                <a:cs typeface="Arial"/>
              </a:rPr>
              <a:t>הריצו את ה-RFE והריצו אותו</a:t>
            </a:r>
          </a:p>
          <a:p>
            <a:r>
              <a:rPr lang="he-IL" dirty="0">
                <a:latin typeface="Arial"/>
                <a:cs typeface="Arial"/>
              </a:rPr>
              <a:t>לצורך תרגיל זה העזרו בקובץ - </a:t>
            </a:r>
            <a:r>
              <a:rPr lang="he-IL" dirty="0" err="1">
                <a:latin typeface="Arial"/>
                <a:cs typeface="Arial"/>
              </a:rPr>
              <a:t>Feature</a:t>
            </a:r>
            <a:r>
              <a:rPr lang="he-IL" dirty="0">
                <a:latin typeface="Arial"/>
                <a:cs typeface="Arial"/>
              </a:rPr>
              <a:t> </a:t>
            </a:r>
            <a:r>
              <a:rPr lang="he-IL" dirty="0" err="1">
                <a:latin typeface="Arial"/>
                <a:cs typeface="Arial"/>
              </a:rPr>
              <a:t>Selection</a:t>
            </a:r>
            <a:r>
              <a:rPr lang="he-IL" dirty="0">
                <a:latin typeface="Arial"/>
                <a:cs typeface="Arial"/>
              </a:rPr>
              <a:t> </a:t>
            </a:r>
            <a:r>
              <a:rPr lang="he-IL" dirty="0" err="1">
                <a:latin typeface="Arial"/>
                <a:cs typeface="Arial"/>
              </a:rPr>
              <a:t>Algorithms</a:t>
            </a:r>
            <a:r>
              <a:rPr lang="he-IL" dirty="0">
                <a:latin typeface="Arial"/>
                <a:cs typeface="Arial"/>
              </a:rPr>
              <a:t> _ </a:t>
            </a:r>
            <a:r>
              <a:rPr lang="he-IL" dirty="0" err="1">
                <a:latin typeface="Arial"/>
                <a:cs typeface="Arial"/>
              </a:rPr>
              <a:t>Wrapper</a:t>
            </a:r>
            <a:r>
              <a:rPr lang="he-IL" dirty="0">
                <a:latin typeface="Arial"/>
                <a:cs typeface="Arial"/>
              </a:rPr>
              <a:t> Methods.py</a:t>
            </a:r>
            <a:endParaRPr lang="he-IL" dirty="0">
              <a:latin typeface="Arial"/>
              <a:cs typeface="Arial" panose="020B0604020202020204" pitchFamily="34" charset="0"/>
            </a:endParaRPr>
          </a:p>
          <a:p>
            <a:endParaRPr lang="he-IL" dirty="0">
              <a:latin typeface="Arial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9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9C63C0-6BA5-4535-B22A-D5928728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cs typeface="Times New Roman"/>
              </a:rPr>
              <a:t>חלק 3 – </a:t>
            </a:r>
            <a:r>
              <a:rPr lang="he-IL" dirty="0" err="1">
                <a:cs typeface="Times New Roman"/>
              </a:rPr>
              <a:t>Embedded</a:t>
            </a:r>
            <a:r>
              <a:rPr lang="he-IL" dirty="0">
                <a:cs typeface="Times New Roman"/>
              </a:rPr>
              <a:t> </a:t>
            </a:r>
            <a:r>
              <a:rPr lang="he-IL" dirty="0" err="1">
                <a:cs typeface="Times New Roman"/>
              </a:rPr>
              <a:t>Methods</a:t>
            </a:r>
            <a:endParaRPr lang="he-IL" dirty="0" err="1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B53CBC6-6D00-4E51-873B-2AAED713E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 dirty="0">
                <a:cs typeface="Arial"/>
              </a:rPr>
              <a:t>בצעו </a:t>
            </a:r>
            <a:r>
              <a:rPr lang="he-IL" dirty="0" err="1">
                <a:cs typeface="Arial"/>
              </a:rPr>
              <a:t>רגולריזציה</a:t>
            </a:r>
            <a:r>
              <a:rPr lang="he-IL" dirty="0">
                <a:cs typeface="Arial"/>
              </a:rPr>
              <a:t> ל </a:t>
            </a:r>
            <a:r>
              <a:rPr lang="he-IL" dirty="0" err="1">
                <a:cs typeface="Arial"/>
              </a:rPr>
              <a:t>Random</a:t>
            </a:r>
            <a:r>
              <a:rPr lang="he-IL" dirty="0">
                <a:cs typeface="Arial"/>
              </a:rPr>
              <a:t> </a:t>
            </a:r>
            <a:r>
              <a:rPr lang="he-IL" dirty="0" err="1">
                <a:cs typeface="Arial"/>
              </a:rPr>
              <a:t>Forest</a:t>
            </a:r>
            <a:r>
              <a:rPr lang="he-IL" dirty="0">
                <a:cs typeface="Arial"/>
              </a:rPr>
              <a:t> ע"י שינוי</a:t>
            </a:r>
          </a:p>
          <a:p>
            <a:pPr lvl="1"/>
            <a:r>
              <a:rPr lang="he-IL" dirty="0" err="1">
                <a:latin typeface="Arial"/>
                <a:cs typeface="Arial"/>
              </a:rPr>
              <a:t>n_estimators</a:t>
            </a:r>
            <a:r>
              <a:rPr lang="he-IL" dirty="0">
                <a:latin typeface="Arial"/>
                <a:cs typeface="Arial"/>
              </a:rPr>
              <a:t> - כמות העצים </a:t>
            </a:r>
            <a:endParaRPr lang="he-IL" dirty="0">
              <a:cs typeface="Arial"/>
            </a:endParaRPr>
          </a:p>
          <a:p>
            <a:pPr lvl="1"/>
            <a:r>
              <a:rPr lang="he-IL" dirty="0" err="1">
                <a:latin typeface="Arial"/>
                <a:cs typeface="Arial"/>
              </a:rPr>
              <a:t>max_depth</a:t>
            </a:r>
            <a:r>
              <a:rPr lang="he-IL" dirty="0">
                <a:latin typeface="Arial"/>
                <a:cs typeface="Arial"/>
              </a:rPr>
              <a:t> - עומק מקסימאלי של העצים </a:t>
            </a:r>
            <a:endParaRPr lang="he-IL" dirty="0">
              <a:cs typeface="Arial"/>
            </a:endParaRPr>
          </a:p>
          <a:p>
            <a:pPr lvl="1"/>
            <a:r>
              <a:rPr lang="he-IL" dirty="0" err="1">
                <a:latin typeface="Arial"/>
                <a:cs typeface="Arial"/>
              </a:rPr>
              <a:t>min_samples_split</a:t>
            </a:r>
            <a:r>
              <a:rPr lang="he-IL" dirty="0">
                <a:latin typeface="Arial"/>
                <a:cs typeface="Arial"/>
              </a:rPr>
              <a:t> - מספר המינימאלי של דוגמאות שיפוצלו (ניתן לרשום במספר או באחוזים) </a:t>
            </a:r>
            <a:endParaRPr lang="he-IL" dirty="0">
              <a:cs typeface="Arial"/>
            </a:endParaRPr>
          </a:p>
          <a:p>
            <a:pPr lvl="1"/>
            <a:r>
              <a:rPr lang="he-IL" dirty="0" err="1">
                <a:latin typeface="Arial"/>
                <a:cs typeface="Arial"/>
              </a:rPr>
              <a:t>min_samples_leaf</a:t>
            </a:r>
            <a:r>
              <a:rPr lang="he-IL" dirty="0">
                <a:latin typeface="Arial"/>
                <a:cs typeface="Arial"/>
              </a:rPr>
              <a:t> - מספר מינימאלי של דוגמאות שיהיו ב-עלה (ניתן לרשום במספר או באחוזים </a:t>
            </a:r>
            <a:endParaRPr lang="he-IL" dirty="0">
              <a:cs typeface="Arial"/>
            </a:endParaRPr>
          </a:p>
          <a:p>
            <a:pPr lvl="1"/>
            <a:r>
              <a:rPr lang="he-IL" dirty="0" err="1">
                <a:latin typeface="Arial"/>
                <a:cs typeface="Arial"/>
              </a:rPr>
              <a:t>max_features</a:t>
            </a:r>
            <a:r>
              <a:rPr lang="he-IL" dirty="0">
                <a:latin typeface="Arial"/>
                <a:cs typeface="Arial"/>
              </a:rPr>
              <a:t> - כמות המאפיינים שעל פיהם המודל בוחר לפצל את הצומת (המודל בוחר רנדומאלית מס' מאפיינים) </a:t>
            </a:r>
            <a:endParaRPr lang="he-IL" dirty="0">
              <a:cs typeface="Arial"/>
            </a:endParaRPr>
          </a:p>
          <a:p>
            <a:r>
              <a:rPr lang="he-IL" dirty="0">
                <a:latin typeface="Arial"/>
                <a:cs typeface="Arial"/>
              </a:rPr>
              <a:t>העזרו בקובץ - </a:t>
            </a:r>
            <a:r>
              <a:rPr lang="he-IL" dirty="0" err="1">
                <a:latin typeface="Arial"/>
                <a:cs typeface="Arial"/>
              </a:rPr>
              <a:t>Feature</a:t>
            </a:r>
            <a:r>
              <a:rPr lang="he-IL" dirty="0">
                <a:latin typeface="Arial"/>
                <a:cs typeface="Arial"/>
              </a:rPr>
              <a:t> </a:t>
            </a:r>
            <a:r>
              <a:rPr lang="he-IL" dirty="0" err="1">
                <a:latin typeface="Arial"/>
                <a:cs typeface="Arial"/>
              </a:rPr>
              <a:t>Selection</a:t>
            </a:r>
            <a:r>
              <a:rPr lang="he-IL" dirty="0">
                <a:latin typeface="Arial"/>
                <a:cs typeface="Arial"/>
              </a:rPr>
              <a:t> </a:t>
            </a:r>
            <a:r>
              <a:rPr lang="he-IL" dirty="0" err="1">
                <a:latin typeface="Arial"/>
                <a:cs typeface="Arial"/>
              </a:rPr>
              <a:t>Algorithms</a:t>
            </a:r>
            <a:r>
              <a:rPr lang="he-IL" dirty="0">
                <a:latin typeface="Arial"/>
                <a:cs typeface="Arial"/>
              </a:rPr>
              <a:t> </a:t>
            </a:r>
            <a:r>
              <a:rPr lang="he-IL" dirty="0" err="1">
                <a:latin typeface="Arial"/>
                <a:cs typeface="Arial"/>
              </a:rPr>
              <a:t>Embededd</a:t>
            </a:r>
            <a:r>
              <a:rPr lang="he-IL" dirty="0">
                <a:latin typeface="Arial"/>
                <a:cs typeface="Arial"/>
              </a:rPr>
              <a:t> Methods.py</a:t>
            </a:r>
          </a:p>
          <a:p>
            <a:endParaRPr lang="he-IL"/>
          </a:p>
          <a:p>
            <a:endParaRPr lang="he-IL"/>
          </a:p>
          <a:p>
            <a:endParaRPr lang="he-IL"/>
          </a:p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411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>
                <a:cs typeface="Times New Roman"/>
              </a:rPr>
              <a:t>תרגיל 4 – הרצת אלגוריתמים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649306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מסך רחב</PresentationFormat>
  <Paragraphs>0</Paragraphs>
  <Slides>11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2" baseType="lpstr">
      <vt:lpstr>ערכת נושא Office</vt:lpstr>
      <vt:lpstr>תרגיל 1 – Data Visualization</vt:lpstr>
      <vt:lpstr>מצגת של PowerPoint‏</vt:lpstr>
      <vt:lpstr>תרגיל 2 - שיטות סטטיסטיות למציאת אנומליות </vt:lpstr>
      <vt:lpstr>מצגת של PowerPoint‏</vt:lpstr>
      <vt:lpstr>תרגיל 3 – Feature Selection </vt:lpstr>
      <vt:lpstr>חלק 1 – Filter Methods</vt:lpstr>
      <vt:lpstr>חלק 2 – Wrapper Methods</vt:lpstr>
      <vt:lpstr>חלק 3 – Embedded Methods</vt:lpstr>
      <vt:lpstr>תרגיל 4 – הרצת אלגוריתמים</vt:lpstr>
      <vt:lpstr>מצגת של PowerPoint‏</vt:lpstr>
      <vt:lpstr>Ensembles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</dc:title>
  <dc:creator/>
  <cp:lastModifiedBy/>
  <cp:revision>453</cp:revision>
  <dcterms:created xsi:type="dcterms:W3CDTF">2012-09-06T21:35:36Z</dcterms:created>
  <dcterms:modified xsi:type="dcterms:W3CDTF">2019-04-24T12:16:26Z</dcterms:modified>
</cp:coreProperties>
</file>