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65" r:id="rId5"/>
    <p:sldId id="266" r:id="rId6"/>
    <p:sldId id="267" r:id="rId7"/>
    <p:sldId id="268" r:id="rId8"/>
    <p:sldId id="262" r:id="rId9"/>
    <p:sldId id="263" r:id="rId10"/>
    <p:sldId id="264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88825" cy="6858000"/>
  <p:notesSz cx="6858000" cy="9144000"/>
  <p:custDataLst>
    <p:tags r:id="rId28"/>
  </p:custDataLst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78738" autoAdjust="0"/>
  </p:normalViewPr>
  <p:slideViewPr>
    <p:cSldViewPr showGuides="1">
      <p:cViewPr varScale="1">
        <p:scale>
          <a:sx n="114" d="100"/>
          <a:sy n="114" d="100"/>
        </p:scale>
        <p:origin x="474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>
        <p:scale>
          <a:sx n="90" d="100"/>
          <a:sy n="90" d="100"/>
        </p:scale>
        <p:origin x="2946" y="2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36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F88E257E-95FC-46EC-9539-284032A70F37}" type="datetime8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 נובמבר 18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36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D9F912AB-2776-42F2-A957-313FC7EFEDB9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 dirty="0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8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36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9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F88E257E-95FC-46EC-9539-284032A70F37}" type="datetime8">
              <a:rPr lang="he-IL" noProof="0" smtClean="0"/>
              <a:pPr algn="l"/>
              <a:t>02 נובמבר 18</a:t>
            </a:fld>
            <a:endParaRPr lang="he-IL" noProof="0" dirty="0"/>
          </a:p>
        </p:txBody>
      </p:sp>
      <p:sp>
        <p:nvSpPr>
          <p:cNvPr id="10" name="מציין מיקום כותרת תחתונה 3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36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11" name="מציין מיקום של מספר שקופית 4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D9F912AB-2776-42F2-A957-313FC7EFEDB9}" type="slidenum">
              <a:rPr lang="he-IL" noProof="0" smtClean="0"/>
              <a:pPr algn="l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D9F912AB-2776-42F2-A957-313FC7EFEDB9}" type="slidenum">
              <a:rPr lang="he-IL" smtClean="0"/>
              <a:pPr algn="l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590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50:00</a:t>
            </a:r>
          </a:p>
          <a:p>
            <a:r>
              <a:rPr lang="he-IL" dirty="0"/>
              <a:t>חריגות יכולות לקרות ברמת </a:t>
            </a:r>
            <a:r>
              <a:rPr lang="en-US" dirty="0" err="1"/>
              <a:t>.Net</a:t>
            </a:r>
            <a:r>
              <a:rPr lang="he-IL" baseline="0" dirty="0"/>
              <a:t> כ</a:t>
            </a:r>
            <a:r>
              <a:rPr lang="en-US" baseline="0" dirty="0" err="1"/>
              <a:t>SystemException</a:t>
            </a:r>
            <a:r>
              <a:rPr lang="he-IL" baseline="0" dirty="0"/>
              <a:t> או כ</a:t>
            </a:r>
            <a:r>
              <a:rPr lang="en-US" baseline="0" dirty="0" err="1"/>
              <a:t>ApplicationException</a:t>
            </a:r>
            <a:endParaRPr lang="he-IL" baseline="0" dirty="0"/>
          </a:p>
          <a:p>
            <a:endParaRPr lang="he-IL" dirty="0"/>
          </a:p>
          <a:p>
            <a:r>
              <a:rPr lang="he-IL" dirty="0"/>
              <a:t>כאשר נזרקת חריגה מועברים מספר פרמטרים שעוזרים לזיהוי סיבת החריגה.</a:t>
            </a:r>
          </a:p>
          <a:p>
            <a:r>
              <a:rPr lang="en-US" dirty="0" err="1"/>
              <a:t>TargetSite</a:t>
            </a:r>
            <a:r>
              <a:rPr lang="he-IL" dirty="0"/>
              <a:t> שעוזר לזהות את המחלקה שזרקה את השגיאה</a:t>
            </a:r>
          </a:p>
          <a:p>
            <a:r>
              <a:rPr lang="en-US" dirty="0" err="1"/>
              <a:t>StackTrace</a:t>
            </a:r>
            <a:r>
              <a:rPr lang="he-IL" baseline="0" dirty="0"/>
              <a:t> שמאפשר לראות את מחסנית הפעולות שקרו לפני הקריאה שזרקה את החריגה</a:t>
            </a:r>
          </a:p>
          <a:p>
            <a:r>
              <a:rPr lang="en-US" baseline="0" dirty="0"/>
              <a:t>Data</a:t>
            </a:r>
            <a:r>
              <a:rPr lang="he-IL" baseline="0" dirty="0"/>
              <a:t> יכול להכיל אינפורמציה נוספת על החריגה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8C75-9E07-438C-8463-298C27FDFC02}" type="slidenum">
              <a:rPr lang="he-IL" smtClean="0"/>
              <a:pPr/>
              <a:t>12</a:t>
            </a:fld>
            <a:endParaRPr lang="he-I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55:00</a:t>
            </a:r>
          </a:p>
          <a:p>
            <a:r>
              <a:rPr lang="he-IL" dirty="0"/>
              <a:t>הסבר</a:t>
            </a:r>
            <a:r>
              <a:rPr lang="he-IL" baseline="0" dirty="0"/>
              <a:t> על הדוגמא</a:t>
            </a:r>
          </a:p>
          <a:p>
            <a:r>
              <a:rPr lang="he-IL" baseline="0" dirty="0"/>
              <a:t>מעבר להצגה של יצירת ה </a:t>
            </a:r>
            <a:r>
              <a:rPr lang="en-US" baseline="0" dirty="0"/>
              <a:t>custom exception</a:t>
            </a:r>
            <a:endParaRPr lang="he-IL" baseline="0" dirty="0"/>
          </a:p>
          <a:p>
            <a:r>
              <a:rPr lang="he-IL" baseline="0" dirty="0"/>
              <a:t>יש להדגים את תפיסת השגיאות השונות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8C75-9E07-438C-8463-298C27FDFC02}" type="slidenum">
              <a:rPr lang="he-IL" smtClean="0"/>
              <a:pPr/>
              <a:t>13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1:05</a:t>
            </a:r>
          </a:p>
          <a:p>
            <a:r>
              <a:rPr lang="he-IL" dirty="0"/>
              <a:t>מחלקה אבסטרקטית שימושית כאשר יש מספר גרסאות רב</a:t>
            </a:r>
            <a:r>
              <a:rPr lang="he-IL" baseline="0" dirty="0"/>
              <a:t> ורוצים לעדכן את המחלקות</a:t>
            </a:r>
          </a:p>
          <a:p>
            <a:r>
              <a:rPr lang="he-IL" baseline="0" dirty="0"/>
              <a:t>ממשקים קשה לשנות ברגע שהם מוגדרים. עבור גרסה חדשה צריך להגדיר ממשק חדש</a:t>
            </a:r>
          </a:p>
          <a:p>
            <a:r>
              <a:rPr lang="he-IL" baseline="0" dirty="0"/>
              <a:t>כאשר הפונקציונליות נדרשת באובייקטים רבים ושונים עדיף להשתמש בממשק</a:t>
            </a:r>
          </a:p>
          <a:p>
            <a:r>
              <a:rPr lang="he-IL" baseline="0" dirty="0"/>
              <a:t>מחלקה אבסטרקטית שימושית כאשר האובייקטים בעלי תכונות דומות ובממשקים אין חשיבות לקרבה בין האובייקטים</a:t>
            </a:r>
          </a:p>
          <a:p>
            <a:r>
              <a:rPr lang="he-IL" baseline="0" dirty="0"/>
              <a:t>מחלקה אבסטרקטית שימושית כאשר רוצים לספק מימוש אחיד לכל הרכיבים במערכת</a:t>
            </a:r>
          </a:p>
          <a:p>
            <a:endParaRPr lang="he-IL" baseline="0" dirty="0"/>
          </a:p>
          <a:p>
            <a:r>
              <a:rPr lang="he-IL" baseline="0" dirty="0"/>
              <a:t>הדוגמא היא רק של מחלקה אבסטרקטית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8C75-9E07-438C-8463-298C27FDFC02}" type="slidenum">
              <a:rPr lang="he-IL" smtClean="0"/>
              <a:pPr/>
              <a:t>14</a:t>
            </a:fld>
            <a:endParaRPr lang="he-I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1:10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8C75-9E07-438C-8463-298C27FDFC02}" type="slidenum">
              <a:rPr lang="he-IL" smtClean="0"/>
              <a:pPr/>
              <a:t>15</a:t>
            </a:fld>
            <a:endParaRPr lang="he-I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1:20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8C75-9E07-438C-8463-298C27FDFC02}" type="slidenum">
              <a:rPr lang="he-IL" smtClean="0"/>
              <a:pPr/>
              <a:t>16</a:t>
            </a:fld>
            <a:endParaRPr lang="he-I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1:28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8C75-9E07-438C-8463-298C27FDFC02}" type="slidenum">
              <a:rPr lang="he-IL" smtClean="0"/>
              <a:pPr/>
              <a:t>17</a:t>
            </a:fld>
            <a:endParaRPr lang="he-I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1:35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8C75-9E07-438C-8463-298C27FDFC02}" type="slidenum">
              <a:rPr lang="he-IL" smtClean="0"/>
              <a:pPr/>
              <a:t>18</a:t>
            </a:fld>
            <a:endParaRPr lang="he-I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1:45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8C75-9E07-438C-8463-298C27FDFC02}" type="slidenum">
              <a:rPr lang="he-IL" smtClean="0"/>
              <a:pPr/>
              <a:t>19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he-IL" dirty="0"/>
              <a:t> נוצרה בשנת 2002 על ידי מיקרוסופט.</a:t>
            </a:r>
          </a:p>
          <a:p>
            <a:r>
              <a:rPr lang="en-US" dirty="0" err="1"/>
              <a:t>.net</a:t>
            </a:r>
            <a:r>
              <a:rPr lang="he-IL" dirty="0"/>
              <a:t> נוצרה על מנת לספק ממשק פיתוח נוח למערכות ווינדוס, בעודו מספק שפה עילית </a:t>
            </a:r>
            <a:r>
              <a:rPr lang="en-US" dirty="0"/>
              <a:t>Strongly typed</a:t>
            </a:r>
            <a:r>
              <a:rPr lang="he-IL" dirty="0"/>
              <a:t> מאובטחת.</a:t>
            </a:r>
          </a:p>
          <a:p>
            <a:endParaRPr lang="he-IL" dirty="0"/>
          </a:p>
          <a:p>
            <a:r>
              <a:rPr lang="he-IL" dirty="0"/>
              <a:t>מאוד קשה לפתח לשפת </a:t>
            </a:r>
            <a:r>
              <a:rPr lang="en-US" dirty="0"/>
              <a:t>C</a:t>
            </a:r>
            <a:r>
              <a:rPr lang="he-IL" dirty="0"/>
              <a:t>, מכיוון שהוא דורש ניהול משאבים, תהליך קומפילציה מורכבת, חוסר בטיפוסים.</a:t>
            </a:r>
          </a:p>
          <a:p>
            <a:r>
              <a:rPr lang="he-IL" dirty="0"/>
              <a:t>באותה התקופה </a:t>
            </a:r>
            <a:r>
              <a:rPr lang="en-US" dirty="0"/>
              <a:t>C</a:t>
            </a:r>
            <a:r>
              <a:rPr lang="he-IL" dirty="0"/>
              <a:t>++ הייתה שפה ללא תשתית, מה שגרם לכך שכל חברה וחברה הייתה צריכה לפתח תשתית משל עצמה, והיו בעיות אבטחה נוספות בפיתוח </a:t>
            </a:r>
            <a:r>
              <a:rPr lang="en-US" dirty="0"/>
              <a:t>C</a:t>
            </a:r>
            <a:r>
              <a:rPr lang="he-IL" dirty="0"/>
              <a:t>++ כמו </a:t>
            </a:r>
            <a:r>
              <a:rPr lang="en-US" dirty="0"/>
              <a:t>buffer overflow</a:t>
            </a:r>
            <a:r>
              <a:rPr lang="he-IL" dirty="0"/>
              <a:t>, </a:t>
            </a:r>
            <a:r>
              <a:rPr lang="en-US" dirty="0"/>
              <a:t>use after free</a:t>
            </a:r>
            <a:r>
              <a:rPr lang="he-IL" dirty="0"/>
              <a:t> וכדומה.</a:t>
            </a:r>
          </a:p>
          <a:p>
            <a:r>
              <a:rPr lang="en-US" dirty="0"/>
              <a:t>Java</a:t>
            </a:r>
            <a:r>
              <a:rPr lang="he-IL" dirty="0"/>
              <a:t> היא שפה עלית הקרובה מאוד ל</a:t>
            </a:r>
            <a:r>
              <a:rPr lang="en-US" dirty="0"/>
              <a:t>C#</a:t>
            </a:r>
            <a:r>
              <a:rPr lang="he-IL" dirty="0"/>
              <a:t>, וההבדל העיקרי הוא ש</a:t>
            </a:r>
            <a:r>
              <a:rPr lang="en-US" dirty="0"/>
              <a:t>C#</a:t>
            </a:r>
            <a:r>
              <a:rPr lang="he-IL" dirty="0"/>
              <a:t> נועד לכתיבה </a:t>
            </a:r>
            <a:r>
              <a:rPr lang="he-IL" dirty="0" err="1"/>
              <a:t>לווינדוס</a:t>
            </a:r>
            <a:r>
              <a:rPr lang="he-IL" dirty="0"/>
              <a:t>. למיקרוסופט הייתה הרבה יותר שליטה להתאים את השפה </a:t>
            </a:r>
            <a:r>
              <a:rPr lang="he-IL" dirty="0" err="1"/>
              <a:t>לצרכייה</a:t>
            </a:r>
            <a:r>
              <a:rPr lang="he-IL" dirty="0"/>
              <a:t> מאשר להיות תלויים בפרויקט </a:t>
            </a:r>
            <a:r>
              <a:rPr lang="en-US" dirty="0"/>
              <a:t>open source</a:t>
            </a:r>
            <a:r>
              <a:rPr lang="he-IL" dirty="0"/>
              <a:t> שרחוק משליטתה.</a:t>
            </a:r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D9F912AB-2776-42F2-A957-313FC7EFEDB9}" type="slidenum">
              <a:rPr lang="he-IL" noProof="0" smtClean="0"/>
              <a:pPr algn="l"/>
              <a:t>3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357974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/>
              <a:t>15:00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/>
              <a:t>קלט פלט הסבר על הדוגמא: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Console.ReadLine</a:t>
            </a:r>
            <a:r>
              <a:rPr lang="en-US" baseline="0" dirty="0"/>
              <a:t>; </a:t>
            </a:r>
            <a:r>
              <a:rPr lang="en-US" baseline="0" dirty="0" err="1"/>
              <a:t>Console.ForeGroundColor</a:t>
            </a:r>
            <a:r>
              <a:rPr lang="en-US" baseline="0" dirty="0"/>
              <a:t> format 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#region</a:t>
            </a:r>
            <a:r>
              <a:rPr lang="he-I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baseline="0" dirty="0" err="1"/>
              <a:t>TryParse</a:t>
            </a:r>
            <a:r>
              <a:rPr lang="en-US" baseline="0" dirty="0"/>
              <a:t>()</a:t>
            </a:r>
            <a:r>
              <a:rPr lang="he-IL" baseline="0" dirty="0"/>
              <a:t> מחרוזת</a:t>
            </a:r>
          </a:p>
          <a:p>
            <a:endParaRPr lang="he-IL" dirty="0"/>
          </a:p>
          <a:p>
            <a:r>
              <a:rPr lang="he-IL" dirty="0"/>
              <a:t>טיפוסי נתונים</a:t>
            </a:r>
            <a:r>
              <a:rPr lang="he-IL" baseline="0" dirty="0"/>
              <a:t> הסבר על הדוגמא:</a:t>
            </a:r>
          </a:p>
          <a:p>
            <a:r>
              <a:rPr lang="he-IL" baseline="0" dirty="0"/>
              <a:t>שימוש בטיפוס לעומת </a:t>
            </a:r>
            <a:r>
              <a:rPr lang="en-US" baseline="0" dirty="0" err="1"/>
              <a:t>struct</a:t>
            </a:r>
            <a:endParaRPr lang="he-IL" baseline="0" dirty="0"/>
          </a:p>
          <a:p>
            <a:r>
              <a:rPr lang="he-IL" baseline="0" dirty="0"/>
              <a:t>תכונות בירושה מאובייקט</a:t>
            </a:r>
          </a:p>
          <a:p>
            <a:r>
              <a:rPr lang="he-IL" baseline="0" dirty="0"/>
              <a:t>תכונות של טיפוסים</a:t>
            </a:r>
          </a:p>
          <a:p>
            <a:r>
              <a:rPr lang="en-US" baseline="0" dirty="0"/>
              <a:t>Parse</a:t>
            </a:r>
          </a:p>
          <a:p>
            <a:r>
              <a:rPr lang="he-IL" baseline="0" dirty="0"/>
              <a:t>עבודה עם תאריכים</a:t>
            </a:r>
          </a:p>
          <a:p>
            <a:endParaRPr lang="he-IL" dirty="0"/>
          </a:p>
          <a:p>
            <a:r>
              <a:rPr lang="he-IL" dirty="0"/>
              <a:t>לולאות הסבר על דוגמא:</a:t>
            </a:r>
          </a:p>
          <a:p>
            <a:r>
              <a:rPr lang="he-IL" dirty="0"/>
              <a:t>הגדמת </a:t>
            </a:r>
            <a:r>
              <a:rPr lang="en-US" dirty="0"/>
              <a:t>for</a:t>
            </a:r>
            <a:r>
              <a:rPr lang="he-IL" dirty="0"/>
              <a:t> לעומת </a:t>
            </a:r>
            <a:r>
              <a:rPr lang="en-US" dirty="0" err="1"/>
              <a:t>foreach</a:t>
            </a:r>
            <a:r>
              <a:rPr lang="he-IL" dirty="0"/>
              <a:t> עם שימוש ב</a:t>
            </a:r>
            <a:r>
              <a:rPr lang="en-US" dirty="0" err="1"/>
              <a:t>var</a:t>
            </a:r>
            <a:endParaRPr lang="en-US" dirty="0"/>
          </a:p>
          <a:p>
            <a:r>
              <a:rPr lang="he-IL" dirty="0"/>
              <a:t>התייחסות</a:t>
            </a:r>
            <a:r>
              <a:rPr lang="he-IL" baseline="0" dirty="0"/>
              <a:t> ל</a:t>
            </a:r>
            <a:r>
              <a:rPr lang="en-US" baseline="0" dirty="0"/>
              <a:t>switch</a:t>
            </a:r>
            <a:r>
              <a:rPr lang="he-IL" baseline="0" dirty="0"/>
              <a:t>, </a:t>
            </a:r>
            <a:r>
              <a:rPr lang="en-US" baseline="0" dirty="0"/>
              <a:t>do while</a:t>
            </a:r>
            <a:r>
              <a:rPr lang="he-IL" baseline="0" dirty="0"/>
              <a:t>, </a:t>
            </a:r>
            <a:r>
              <a:rPr lang="en-US" baseline="0" dirty="0"/>
              <a:t>if</a:t>
            </a:r>
            <a:r>
              <a:rPr lang="he-IL" baseline="0" dirty="0"/>
              <a:t> תוך ציון שהם כמו בג'ווה ושפות אחרות.</a:t>
            </a:r>
            <a:endParaRPr lang="he-IL" dirty="0"/>
          </a:p>
          <a:p>
            <a:endParaRPr lang="he-IL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תזכורת דוגמא ל</a:t>
            </a:r>
            <a:r>
              <a:rPr lang="en-US" dirty="0"/>
              <a:t>generic</a:t>
            </a:r>
            <a:r>
              <a:rPr lang="he-IL" baseline="0" dirty="0"/>
              <a:t> בשימוש ב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IComparable</a:t>
            </a:r>
            <a:r>
              <a:rPr lang="he-I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לצורך הגדרת ממשק כללי בעל חתימה שהיא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welldefined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8C75-9E07-438C-8463-298C27FDFC02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20:00</a:t>
            </a:r>
          </a:p>
          <a:p>
            <a:r>
              <a:rPr lang="he-IL" dirty="0"/>
              <a:t>הסבר על דוגמא:</a:t>
            </a:r>
          </a:p>
          <a:p>
            <a:pPr algn="r" rtl="1"/>
            <a:r>
              <a:rPr lang="he-IL" dirty="0"/>
              <a:t>שתי צורות עבודה עם קבצים</a:t>
            </a:r>
          </a:p>
          <a:p>
            <a:pPr lvl="1" algn="r" rtl="1"/>
            <a:r>
              <a:rPr lang="he-IL" dirty="0"/>
              <a:t>כתיבה ישרות לקובץ: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System.IO.File.Write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*</a:t>
            </a:r>
            <a:endParaRPr lang="he-IL" sz="2400" dirty="0">
              <a:solidFill>
                <a:schemeClr val="tx1"/>
              </a:solidFill>
              <a:latin typeface="+mn-lt"/>
            </a:endParaRPr>
          </a:p>
          <a:p>
            <a:pPr lvl="2" algn="r" rtl="1"/>
            <a:r>
              <a:rPr lang="he-IL" sz="2000" dirty="0"/>
              <a:t>יתרון השיטה פשטות.</a:t>
            </a:r>
          </a:p>
          <a:p>
            <a:pPr lvl="2" algn="r" rtl="1"/>
            <a:r>
              <a:rPr lang="he-IL" sz="2000" dirty="0"/>
              <a:t>חסרון, לא נוח בעבודה עם זרמים (ממומש ע"י 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lvl="1" algn="r" rtl="1"/>
            <a:r>
              <a:rPr lang="he-IL" dirty="0"/>
              <a:t>כתיבה לזרם נתונים שמחובר לקובץ)</a:t>
            </a:r>
          </a:p>
          <a:p>
            <a:pPr lvl="1" algn="r" rtl="1"/>
            <a:endParaRPr lang="he-IL" dirty="0"/>
          </a:p>
          <a:p>
            <a:pPr lvl="1" algn="r" rtl="1"/>
            <a:r>
              <a:rPr lang="he-IL" dirty="0"/>
              <a:t>עבודה עם </a:t>
            </a:r>
            <a:r>
              <a:rPr lang="en-US" dirty="0"/>
              <a:t>Stream</a:t>
            </a:r>
            <a:r>
              <a:rPr lang="he-IL" dirty="0"/>
              <a:t> מאפשרת שרשור </a:t>
            </a:r>
            <a:r>
              <a:rPr lang="en-US" dirty="0"/>
              <a:t>Streams</a:t>
            </a:r>
            <a:r>
              <a:rPr lang="he-IL" dirty="0"/>
              <a:t> למשל עם רוצים להצפין משהו</a:t>
            </a:r>
          </a:p>
          <a:p>
            <a:pPr lvl="1" algn="r" rtl="1"/>
            <a:r>
              <a:rPr lang="he-IL" dirty="0"/>
              <a:t>שימוש</a:t>
            </a:r>
            <a:r>
              <a:rPr lang="he-IL" baseline="0" dirty="0"/>
              <a:t> ב</a:t>
            </a:r>
            <a:r>
              <a:rPr lang="en-US" baseline="0" dirty="0"/>
              <a:t>Readers </a:t>
            </a:r>
            <a:r>
              <a:rPr lang="he-IL" baseline="0" dirty="0"/>
              <a:t>מפשט את העבודה. </a:t>
            </a:r>
          </a:p>
          <a:p>
            <a:pPr lvl="1" algn="r" rtl="1"/>
            <a:endParaRPr lang="he-IL" baseline="0" dirty="0"/>
          </a:p>
          <a:p>
            <a:pPr lvl="1" algn="r" rtl="1"/>
            <a:r>
              <a:rPr lang="he-IL" dirty="0"/>
              <a:t>הבדלים מראה </a:t>
            </a:r>
            <a:r>
              <a:rPr lang="en-US" dirty="0"/>
              <a:t>Binary Reader</a:t>
            </a:r>
            <a:r>
              <a:rPr lang="he-IL" dirty="0"/>
              <a:t> לעומת עבודה</a:t>
            </a:r>
            <a:r>
              <a:rPr lang="he-IL" baseline="0" dirty="0"/>
              <a:t> עם </a:t>
            </a:r>
            <a:r>
              <a:rPr lang="en-US" baseline="0" dirty="0" err="1"/>
              <a:t>FileStream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8C75-9E07-438C-8463-298C27FDFC02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24:00</a:t>
            </a:r>
          </a:p>
          <a:p>
            <a:r>
              <a:rPr lang="he-IL" dirty="0"/>
              <a:t>הסבר על הדוגמא:</a:t>
            </a:r>
          </a:p>
          <a:p>
            <a:endParaRPr lang="he-IL" dirty="0"/>
          </a:p>
          <a:p>
            <a:r>
              <a:rPr lang="he-IL" dirty="0"/>
              <a:t>יש להדגיש את העובדה שהמחרוזות מאוד שימושיות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כאשר מחברים מחרוזות</a:t>
            </a:r>
            <a:r>
              <a:rPr lang="he-IL" baseline="0" dirty="0"/>
              <a:t> נצור אובייקט חדש. דוגמא ב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StringConcatenation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8C75-9E07-438C-8463-298C27FDFC02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29:00</a:t>
            </a:r>
          </a:p>
          <a:p>
            <a:r>
              <a:rPr lang="he-IL" dirty="0"/>
              <a:t>בכתיבה שהיא מונחית עצמים יש להגדיר את סוג ההכמסה של המחלקה</a:t>
            </a:r>
          </a:p>
          <a:p>
            <a:r>
              <a:rPr lang="he-IL" dirty="0"/>
              <a:t>בהתאם לשימוש שלה יש לחשוב האם</a:t>
            </a:r>
            <a:r>
              <a:rPr lang="he-IL" baseline="0" dirty="0"/>
              <a:t> יווצרו ממנה אובייקטים או האם היא מעטפת לפונקציות שונות</a:t>
            </a:r>
          </a:p>
          <a:p>
            <a:r>
              <a:rPr lang="he-IL" baseline="0" dirty="0"/>
              <a:t>ניתן לייצר מספר בנאים למחלקה</a:t>
            </a:r>
          </a:p>
          <a:p>
            <a:r>
              <a:rPr lang="he-IL" baseline="0" dirty="0"/>
              <a:t>ניתן לשרשר את הבנאים. דוגמא לשירשור בנאים הוא בנאי ללא פרמטרים לאיתחול לעומת בנאי עם פרמטרים להגדרת </a:t>
            </a:r>
            <a:r>
              <a:rPr lang="en-US" baseline="0" dirty="0"/>
              <a:t>state</a:t>
            </a:r>
            <a:r>
              <a:rPr lang="he-IL" baseline="0" dirty="0"/>
              <a:t>.</a:t>
            </a:r>
          </a:p>
          <a:p>
            <a:r>
              <a:rPr lang="he-IL" baseline="0" dirty="0"/>
              <a:t>יש להדגים את שרשור הבנאים</a:t>
            </a:r>
          </a:p>
          <a:p>
            <a:r>
              <a:rPr lang="en-US" baseline="0" dirty="0"/>
              <a:t>Partial Class</a:t>
            </a:r>
            <a:r>
              <a:rPr lang="he-IL" baseline="0" dirty="0"/>
              <a:t> – דרך לבנות את המחלקה בצורה המאפשרת להרחיב אותה ללא ירושה.</a:t>
            </a:r>
          </a:p>
          <a:p>
            <a:r>
              <a:rPr lang="en-US" baseline="0" dirty="0"/>
              <a:t>Abstract class</a:t>
            </a:r>
            <a:endParaRPr lang="he-IL" baseline="0" dirty="0"/>
          </a:p>
          <a:p>
            <a:endParaRPr lang="he-IL" baseline="0" dirty="0"/>
          </a:p>
          <a:p>
            <a:endParaRPr lang="he-IL" baseline="0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8C75-9E07-438C-8463-298C27FDFC02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34:00</a:t>
            </a:r>
          </a:p>
          <a:p>
            <a:endParaRPr lang="he-IL" dirty="0"/>
          </a:p>
          <a:p>
            <a:r>
              <a:rPr lang="en-US" dirty="0"/>
              <a:t>Properties</a:t>
            </a:r>
            <a:r>
              <a:rPr lang="he-IL" dirty="0"/>
              <a:t> להתייחס לבדיקת נתונים</a:t>
            </a:r>
            <a:r>
              <a:rPr lang="he-IL" baseline="0" dirty="0"/>
              <a:t> שניתן לעשות</a:t>
            </a:r>
          </a:p>
          <a:p>
            <a:r>
              <a:rPr lang="he-IL" baseline="0" dirty="0"/>
              <a:t>מצבי נתונים שונים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8C75-9E07-438C-8463-298C27FDFC02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39:00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הסבר על הדוגמא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</a:t>
            </a:r>
            <a:r>
              <a:rPr lang="he-I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כמחלקת בסיס מוגדר כאבסטרקטי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GiveBonus</a:t>
            </a:r>
            <a:r>
              <a:rPr lang="he-I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</a:t>
            </a:r>
            <a:r>
              <a:rPr lang="he-I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במחלקת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</a:t>
            </a:r>
            <a:endParaRPr lang="he-IL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נדרס במחלקת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manager</a:t>
            </a:r>
            <a:r>
              <a:rPr lang="he-I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ניתן להראות את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sealed </a:t>
            </a:r>
            <a:r>
              <a:rPr lang="he-I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על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salesperson</a:t>
            </a:r>
            <a:r>
              <a:rPr lang="he-I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ולהראות איך הקומפילציה נכשלת.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8C75-9E07-438C-8463-298C27FDFC02}" type="slidenum">
              <a:rPr lang="he-IL" smtClean="0"/>
              <a:pPr/>
              <a:t>10</a:t>
            </a:fld>
            <a:endParaRPr lang="he-I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45:00</a:t>
            </a:r>
          </a:p>
          <a:p>
            <a:r>
              <a:rPr lang="he-IL" dirty="0"/>
              <a:t>הסבר על הדוגמא:</a:t>
            </a:r>
          </a:p>
          <a:p>
            <a:r>
              <a:rPr lang="he-IL" dirty="0"/>
              <a:t>תפקיד ההעמסה לתת ביטוי התנהגותי ייחודי לפעולות האופרטורים</a:t>
            </a:r>
          </a:p>
          <a:p>
            <a:r>
              <a:rPr lang="he-IL" dirty="0"/>
              <a:t>ניתן לבצע העמסה</a:t>
            </a:r>
            <a:r>
              <a:rPr lang="he-IL" baseline="0" dirty="0"/>
              <a:t> בינרית כאשר המשתנים בהעמסה הם מטיפוסים שונים</a:t>
            </a:r>
          </a:p>
          <a:p>
            <a:r>
              <a:rPr lang="he-IL" baseline="0" dirty="0"/>
              <a:t>העמסה אונרית דורשת שפרמטר במתודה יהיה מטיפוס המחלקה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8C75-9E07-438C-8463-298C27FDFC02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503612" y="1905000"/>
            <a:ext cx="8229600" cy="2895600"/>
          </a:xfrm>
        </p:spPr>
        <p:txBody>
          <a:bodyPr rtlCol="1" anchor="b">
            <a:normAutofit/>
          </a:bodyPr>
          <a:lstStyle>
            <a:lvl1pPr algn="r" rtl="1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503611" y="4876800"/>
            <a:ext cx="8229600" cy="12192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/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87055194-3DD5-4EFE-B1F0-0A8EABDAB8D5}" type="datetime8">
              <a:rPr lang="he-IL" smtClean="0"/>
              <a:pPr/>
              <a:t>02 נובמבר 18</a:t>
            </a:fld>
            <a:endParaRPr lang="he-IL" dirty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1522413" y="381001"/>
            <a:ext cx="1524001" cy="5638800"/>
          </a:xfrm>
        </p:spPr>
        <p:txBody>
          <a:bodyPr vert="eaVert"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>
            <a:off x="3273813" y="381001"/>
            <a:ext cx="7391399" cy="5638800"/>
          </a:xfrm>
        </p:spPr>
        <p:txBody>
          <a:bodyPr vert="eaVert" rtlCol="1"/>
          <a:lstStyle/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6BA5DE0C-9F4E-4F6A-B430-4879BBD5F9BB}" type="datetime8">
              <a:rPr lang="he-IL" smtClean="0"/>
              <a:pPr/>
              <a:t>02 נובמבר 18</a:t>
            </a:fld>
            <a:endParaRPr lang="he-IL" dirty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5pPr algn="r" rtl="1">
              <a:defRPr/>
            </a:lvl5pPr>
            <a:lvl6pPr algn="r" rtl="1">
              <a:defRPr/>
            </a:lvl6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842B30E4-EE6A-43C9-AF8F-44192DEF1F96}" type="datetime8">
              <a:rPr lang="he-IL" smtClean="0"/>
              <a:pPr/>
              <a:t>02 נובמבר 18</a:t>
            </a:fld>
            <a:endParaRPr lang="he-IL" dirty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894012" y="2514600"/>
            <a:ext cx="8692399" cy="2819400"/>
          </a:xfrm>
        </p:spPr>
        <p:txBody>
          <a:bodyPr rtlCol="1" anchor="b">
            <a:normAutofit/>
          </a:bodyPr>
          <a:lstStyle>
            <a:lvl1pPr algn="r" rtl="1">
              <a:lnSpc>
                <a:spcPct val="80000"/>
              </a:lnSpc>
              <a:defRPr sz="4800" b="0" cap="none" baseline="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899611" y="5410200"/>
            <a:ext cx="8687333" cy="609601"/>
          </a:xfrm>
        </p:spPr>
        <p:txBody>
          <a:bodyPr rtlCol="1" anchor="t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BB640AB3-A3E7-45E1-B171-0A79FECCC844}" type="datetime8">
              <a:rPr lang="he-IL" smtClean="0"/>
              <a:pPr/>
              <a:t>02 נובמבר 18</a:t>
            </a:fld>
            <a:endParaRPr lang="he-IL" dirty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619B7978-A4ED-4FD8-9C9F-9B3E1C0BAE13}" type="datetime8">
              <a:rPr lang="he-IL" smtClean="0"/>
              <a:pPr/>
              <a:t>02 נובמבר 18</a:t>
            </a:fld>
            <a:endParaRPr lang="he-IL" dirty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1" anchor="ctr">
            <a:noAutofit/>
          </a:bodyPr>
          <a:lstStyle>
            <a:lvl1pPr marL="0" indent="0" algn="r" rtl="1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1">
            <a:normAutofit/>
          </a:bodyPr>
          <a:lstStyle>
            <a:lvl1pPr algn="r" rtl="1"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1" anchor="ctr">
            <a:noAutofit/>
          </a:bodyPr>
          <a:lstStyle>
            <a:lvl1pPr marL="0" indent="0" algn="r" rtl="1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1">
            <a:normAutofit/>
          </a:bodyPr>
          <a:lstStyle>
            <a:lvl1pPr algn="r" rtl="1"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7" name="מציין מיקום תאריך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7D0E6D8-C907-4C24-8D9D-11CF9E45280B}" type="datetime8">
              <a:rPr lang="he-IL" smtClean="0"/>
              <a:pPr/>
              <a:t>02 נובמבר 18</a:t>
            </a:fld>
            <a:endParaRPr lang="he-IL" dirty="0"/>
          </a:p>
        </p:txBody>
      </p:sp>
      <p:sp>
        <p:nvSpPr>
          <p:cNvPr id="8" name="מציין מיקום כותרת תחתונה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013F82-EE5E-44EE-A61D-E31C6657F26F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63962DC1-B8BD-4928-A135-BAF072F87775}" type="datetime8">
              <a:rPr lang="he-IL" smtClean="0"/>
              <a:pPr/>
              <a:t>02 נובמבר 18</a:t>
            </a:fld>
            <a:endParaRPr lang="he-IL" dirty="0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אריך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AC697E99-AED0-4DE1-92D1-EE330CDD0AC8}" type="datetime8">
              <a:rPr lang="he-IL" smtClean="0"/>
              <a:pPr/>
              <a:t>02 נובמבר 18</a:t>
            </a:fld>
            <a:endParaRPr lang="he-IL" dirty="0"/>
          </a:p>
        </p:txBody>
      </p:sp>
      <p:sp>
        <p:nvSpPr>
          <p:cNvPr id="3" name="מציין מיקום כותרת תחתונה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618412" y="2015490"/>
            <a:ext cx="3596607" cy="2667000"/>
          </a:xfrm>
        </p:spPr>
        <p:txBody>
          <a:bodyPr rtlCol="1" anchor="b">
            <a:noAutofit/>
          </a:bodyPr>
          <a:lstStyle>
            <a:lvl1pPr algn="r" rtl="1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12812" y="824593"/>
            <a:ext cx="6400800" cy="5334000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7618412" y="4786993"/>
            <a:ext cx="3581399" cy="1371600"/>
          </a:xfrm>
        </p:spPr>
        <p:txBody>
          <a:bodyPr rtlCol="1">
            <a:normAutofit/>
          </a:bodyPr>
          <a:lstStyle>
            <a:lvl1pPr marL="0" indent="0" algn="r" rtl="1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EF314660-FF17-479A-9ECA-198AA1EEE574}" type="datetime8">
              <a:rPr lang="he-IL" smtClean="0"/>
              <a:pPr/>
              <a:t>02 נובמבר 18</a:t>
            </a:fld>
            <a:endParaRPr lang="he-IL" dirty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מונה 2"/>
          <p:cNvSpPr>
            <a:spLocks noGrp="1"/>
          </p:cNvSpPr>
          <p:nvPr>
            <p:ph type="pic" idx="1"/>
          </p:nvPr>
        </p:nvSpPr>
        <p:spPr>
          <a:xfrm>
            <a:off x="988413" y="714102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1">
            <a:normAutofit/>
          </a:bodyPr>
          <a:lstStyle>
            <a:lvl1pPr marL="0" indent="0" algn="ctr" rtl="1">
              <a:buNone/>
              <a:defRPr sz="24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/>
              <a:t>לחץ על הסמל כדי להוסיף תמונה</a:t>
            </a:r>
            <a:endParaRPr lang="he-IL" noProof="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694612" y="1939833"/>
            <a:ext cx="3596607" cy="2667000"/>
          </a:xfrm>
        </p:spPr>
        <p:txBody>
          <a:bodyPr rtlCol="1" anchor="b">
            <a:normAutofit/>
          </a:bodyPr>
          <a:lstStyle>
            <a:lvl1pPr algn="r" rtl="1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7704221" y="4683033"/>
            <a:ext cx="3581399" cy="1371600"/>
          </a:xfrm>
        </p:spPr>
        <p:txBody>
          <a:bodyPr rtlCol="1">
            <a:normAutofit/>
          </a:bodyPr>
          <a:lstStyle>
            <a:lvl1pPr marL="0" indent="0" algn="r" rtl="1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0D797C58-6FD9-409C-B974-9785D604D0D3}" type="datetime8">
              <a:rPr lang="he-IL" smtClean="0"/>
              <a:pPr/>
              <a:t>02 נובמבר 18</a:t>
            </a:fld>
            <a:endParaRPr lang="he-IL" dirty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he-IL" noProof="0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2"/>
          </p:nvPr>
        </p:nvSpPr>
        <p:spPr>
          <a:xfrm>
            <a:off x="2513012" y="6400800"/>
            <a:ext cx="1450800" cy="276228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B048401-D412-4A8B-948E-220992EEE568}" type="datetime8">
              <a:rPr lang="he-IL" noProof="0" smtClean="0"/>
              <a:pPr/>
              <a:t>02 נובמבר 18</a:t>
            </a:fld>
            <a:endParaRPr lang="he-IL" noProof="0" dirty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113212" y="6400800"/>
            <a:ext cx="6552000" cy="276228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1522413" y="6400800"/>
            <a:ext cx="838800" cy="276228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013F82-EE5E-44EE-A61D-E31C6657F26F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3838" indent="-223838" algn="r" defTabSz="914400" rtl="1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463550" indent="-231775" algn="r" defTabSz="914400" rtl="1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682625" indent="-219075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857250" indent="-174625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030288" indent="-173038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207008" indent="-173736" algn="r" defTabSz="914400" rtl="1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r" defTabSz="914400" rtl="1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r" defTabSz="914400" rtl="1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r" defTabSz="914400" rtl="1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openFile.bat%201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openFile.bat%201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openFile.bat%201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openFile.bat%201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openFile.bat%201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openFile.bat%201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openFile.bat%201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ggersoft.com/" TargetMode="External"/><Relationship Id="rId2" Type="http://schemas.openxmlformats.org/officeDocument/2006/relationships/hyperlink" Target="http://www.c-sharpcorner.com/UploadFile/rmcochran/csharp_memory01122006130034PM/csharp_memory.aspx?ArticleID=9adb0e3c-b3f6-40b5-98b5-413b6d348b9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System.Collections(v=vs.110).aspx" TargetMode="External"/><Relationship Id="rId5" Type="http://schemas.openxmlformats.org/officeDocument/2006/relationships/hyperlink" Target="http://msdn.microsoft.com/en-us/library/512aeb7t.aspx" TargetMode="External"/><Relationship Id="rId4" Type="http://schemas.openxmlformats.org/officeDocument/2006/relationships/hyperlink" Target="http://msdn.microsoft.com/en-us/library/vstudio/ms173156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openFile.bat%20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openFile.bat%204" TargetMode="External"/><Relationship Id="rId4" Type="http://schemas.openxmlformats.org/officeDocument/2006/relationships/hyperlink" Target="file:///C:\openFile.bat%20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openFile.bat%20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openFile.bat%20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openFile.bat%20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openFile.bat%20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openFile.bat%20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ctrTitle"/>
          </p:nvPr>
        </p:nvSpPr>
        <p:spPr/>
        <p:txBody>
          <a:bodyPr rtlCol="1"/>
          <a:lstStyle/>
          <a:p>
            <a:pPr rt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 Basics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כותרת משנה 3"/>
          <p:cNvSpPr>
            <a:spLocks noGrp="1"/>
          </p:cNvSpPr>
          <p:nvPr>
            <p:ph type="subTitle" idx="1"/>
          </p:nvPr>
        </p:nvSpPr>
        <p:spPr/>
        <p:txBody>
          <a:bodyPr rtlCol="1"/>
          <a:lstStyle/>
          <a:p>
            <a:r>
              <a:rPr lang="he-IL" dirty="0"/>
              <a:t>מרצה: טל שלטי</a:t>
            </a:r>
          </a:p>
          <a:p>
            <a:r>
              <a:rPr lang="he-IL" dirty="0"/>
              <a:t>במסגרת סדנה בתכנות מונחה עצמים</a:t>
            </a:r>
            <a:endParaRPr lang="en-US" dirty="0"/>
          </a:p>
          <a:p>
            <a:r>
              <a:rPr lang="he-IL" dirty="0"/>
              <a:t>סמסטר אביב 2018</a:t>
            </a:r>
            <a:endParaRPr lang="en-US" dirty="0"/>
          </a:p>
          <a:p>
            <a:r>
              <a:rPr lang="he-IL" dirty="0"/>
              <a:t>האוניברסיטה פתוחה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ירושה ופולימורפיזם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הירושה נקבעת מההגדרות הבאות:</a:t>
            </a:r>
          </a:p>
          <a:p>
            <a:pPr algn="r" rtl="1"/>
            <a:r>
              <a:rPr lang="he-IL" sz="2800" dirty="0"/>
              <a:t>ניתן לרשת כל מחלקה שאינה סגורה ואינה מוגדרת כ </a:t>
            </a:r>
            <a:r>
              <a:rPr lang="en-US" sz="2800" dirty="0"/>
              <a:t>sealed</a:t>
            </a:r>
            <a:r>
              <a:rPr lang="he-IL" sz="2800" dirty="0"/>
              <a:t>.</a:t>
            </a:r>
          </a:p>
          <a:p>
            <a:pPr algn="r" rtl="1"/>
            <a:r>
              <a:rPr lang="he-IL" sz="2800" dirty="0"/>
              <a:t>משתנים שמוגדרים כ</a:t>
            </a:r>
            <a:r>
              <a:rPr lang="en-US" sz="2800" dirty="0"/>
              <a:t>private</a:t>
            </a:r>
            <a:r>
              <a:rPr lang="he-IL" sz="2800" dirty="0"/>
              <a:t> אינם עוברים בירושה</a:t>
            </a:r>
          </a:p>
          <a:p>
            <a:pPr algn="r" rtl="1"/>
            <a:r>
              <a:rPr lang="he-IL" sz="2800" dirty="0"/>
              <a:t>מתודות המסומנות ב</a:t>
            </a:r>
            <a:r>
              <a:rPr lang="en-US" sz="2800" dirty="0"/>
              <a:t>virtual</a:t>
            </a:r>
            <a:r>
              <a:rPr lang="he-IL" sz="2800" dirty="0"/>
              <a:t> ניתן לדרוס בירושה ע"י המיליםהשמורות </a:t>
            </a:r>
            <a:r>
              <a:rPr lang="en-US" sz="2800" dirty="0"/>
              <a:t>override</a:t>
            </a:r>
            <a:r>
              <a:rPr lang="he-IL" sz="2800" dirty="0"/>
              <a:t> או </a:t>
            </a:r>
            <a:r>
              <a:rPr lang="en-US" sz="2800" dirty="0"/>
              <a:t>new </a:t>
            </a:r>
            <a:r>
              <a:rPr lang="he-IL" sz="2800" dirty="0"/>
              <a:t> בהגדרת המתודה.</a:t>
            </a:r>
          </a:p>
          <a:p>
            <a:pPr algn="r" rtl="1"/>
            <a:endParaRPr lang="he-IL" sz="2800" dirty="0"/>
          </a:p>
          <a:p>
            <a:pPr algn="r" rtl="1"/>
            <a:r>
              <a:rPr lang="he-IL" sz="2800" dirty="0">
                <a:hlinkClick r:id="rId3" action="ppaction://program"/>
              </a:rPr>
              <a:t>דוגמא 10</a:t>
            </a:r>
            <a:endParaRPr lang="he-IL" sz="2800" dirty="0"/>
          </a:p>
          <a:p>
            <a:pPr algn="r" rtl="1"/>
            <a:endParaRPr lang="he-IL" sz="2800" dirty="0"/>
          </a:p>
          <a:p>
            <a:pPr algn="r" rtl="1"/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העמסת אופרטורים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</a:t>
            </a:r>
            <a:r>
              <a:rPr lang="en-US" dirty="0"/>
              <a:t>C#</a:t>
            </a:r>
            <a:r>
              <a:rPr lang="he-IL" dirty="0"/>
              <a:t> ניתן לבצע העמסת אופרטורים עבור האופרטורים הבאים</a:t>
            </a:r>
          </a:p>
          <a:p>
            <a:pPr algn="r" rtl="1"/>
            <a:r>
              <a:rPr lang="he-IL" dirty="0"/>
              <a:t>העמסה אונרית: ++,--</a:t>
            </a:r>
          </a:p>
          <a:p>
            <a:pPr algn="r" rtl="1"/>
            <a:r>
              <a:rPr lang="he-IL" dirty="0"/>
              <a:t>העמסה בינרית: +,-,*,/,=&gt;,=&lt;,==, |,&amp;,%,&lt;&lt;,&gt;&gt;</a:t>
            </a:r>
          </a:p>
          <a:p>
            <a:pPr algn="r" rtl="1"/>
            <a:r>
              <a:rPr lang="he-IL" dirty="0"/>
              <a:t>העמסה מתבצעת במתודה סטטית עם המילה השמורה </a:t>
            </a:r>
            <a:r>
              <a:rPr lang="en-US" dirty="0"/>
              <a:t>operator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>
                <a:hlinkClick r:id="rId3" action="ppaction://program"/>
              </a:rPr>
              <a:t>דוגמא 11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טיפול בחריגות/שגיאות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חריגות (</a:t>
            </a:r>
            <a:r>
              <a:rPr lang="en-US" dirty="0"/>
              <a:t>exceptions</a:t>
            </a:r>
            <a:r>
              <a:rPr lang="he-IL" dirty="0"/>
              <a:t>) מתרחשים כחלק בלתי נפרד מפניה למשאבים. בין אם זה פתיחה של קובץ לא קיים או חיבור לאינטרנט שנכשל.</a:t>
            </a:r>
          </a:p>
          <a:p>
            <a:pPr algn="r" rtl="1"/>
            <a:r>
              <a:rPr lang="he-IL" dirty="0"/>
              <a:t>חריגות יורשות ממחלקת </a:t>
            </a:r>
            <a:r>
              <a:rPr lang="en-US" dirty="0" err="1"/>
              <a:t>System.Exception</a:t>
            </a:r>
            <a:endParaRPr lang="he-IL" dirty="0"/>
          </a:p>
          <a:p>
            <a:pPr algn="r" rtl="1"/>
            <a:r>
              <a:rPr lang="he-IL" dirty="0"/>
              <a:t>תפיסת וטיפול בחריגות מתבצע במבנה </a:t>
            </a:r>
            <a:r>
              <a:rPr lang="en-US" dirty="0"/>
              <a:t>try{}catch(Exception){}</a:t>
            </a:r>
            <a:r>
              <a:rPr lang="he-IL" dirty="0"/>
              <a:t>.</a:t>
            </a:r>
          </a:p>
          <a:p>
            <a:pPr algn="r" rtl="1"/>
            <a:endParaRPr lang="he-IL" dirty="0">
              <a:hlinkClick r:id="rId3" action="ppaction://program"/>
            </a:endParaRPr>
          </a:p>
          <a:p>
            <a:pPr algn="r" rtl="1"/>
            <a:r>
              <a:rPr lang="he-IL" dirty="0">
                <a:hlinkClick r:id="rId3" action="ppaction://program"/>
              </a:rPr>
              <a:t>דוגמא 12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בניית חריגות מיוחדות וריבוי חריגות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מחלקות חריגה חדשות יש לרשת מ</a:t>
            </a:r>
            <a:r>
              <a:rPr lang="en-US" dirty="0" err="1"/>
              <a:t>System.ApplicationException</a:t>
            </a:r>
            <a:endParaRPr lang="en-US" dirty="0"/>
          </a:p>
          <a:p>
            <a:pPr algn="r" rtl="1"/>
            <a:r>
              <a:rPr lang="he-IL" dirty="0"/>
              <a:t>טיפול במספר חריגות יש לבצע בצורה היררכית כאשר החריגה האחרונה שנתפסת היא</a:t>
            </a:r>
            <a:r>
              <a:rPr lang="en-US" dirty="0"/>
              <a:t>  </a:t>
            </a:r>
            <a:r>
              <a:rPr lang="en-US" dirty="0" err="1"/>
              <a:t>System.Exception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>
                <a:hlinkClick r:id="rId3" action="ppaction://program"/>
              </a:rPr>
              <a:t>דוגמא 13</a:t>
            </a:r>
            <a:endParaRPr lang="he-IL" dirty="0"/>
          </a:p>
          <a:p>
            <a:pPr algn="r" rtl="1"/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2412" y="274638"/>
            <a:ext cx="8229600" cy="1143000"/>
          </a:xfrm>
        </p:spPr>
        <p:txBody>
          <a:bodyPr/>
          <a:lstStyle/>
          <a:p>
            <a:pPr algn="r" rtl="1"/>
            <a:r>
              <a:rPr lang="he-IL" dirty="0"/>
              <a:t>השוואה בין ממשק למחלקה אבסטרקטית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74812" y="1143000"/>
            <a:ext cx="4040188" cy="639762"/>
          </a:xfrm>
        </p:spPr>
        <p:txBody>
          <a:bodyPr/>
          <a:lstStyle/>
          <a:p>
            <a:pPr algn="r" rtl="1"/>
            <a:r>
              <a:rPr lang="he-IL" dirty="0"/>
              <a:t>ממשק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22412" y="1752600"/>
            <a:ext cx="4040188" cy="3951288"/>
          </a:xfrm>
        </p:spPr>
        <p:txBody>
          <a:bodyPr>
            <a:normAutofit fontScale="77500" lnSpcReduction="20000"/>
          </a:bodyPr>
          <a:lstStyle/>
          <a:p>
            <a:pPr algn="r" rtl="1"/>
            <a:r>
              <a:rPr lang="he-IL" dirty="0"/>
              <a:t>לא ניתן ליצור מופע</a:t>
            </a:r>
          </a:p>
          <a:p>
            <a:pPr algn="r" rtl="1"/>
            <a:r>
              <a:rPr lang="he-IL" dirty="0"/>
              <a:t>מאפשר ירושה מרובה</a:t>
            </a:r>
          </a:p>
          <a:p>
            <a:pPr algn="r" rtl="1"/>
            <a:r>
              <a:rPr lang="he-IL" dirty="0"/>
              <a:t>מספק רק הגדרות למימוש</a:t>
            </a:r>
            <a:endParaRPr lang="en-US" dirty="0"/>
          </a:p>
          <a:p>
            <a:pPr algn="r" rtl="1"/>
            <a:r>
              <a:rPr lang="he-IL" dirty="0"/>
              <a:t>לא ניתן להגדיר הגדרות סטטיות</a:t>
            </a:r>
          </a:p>
          <a:p>
            <a:pPr algn="r" rtl="1"/>
            <a:r>
              <a:rPr lang="he-IL" dirty="0"/>
              <a:t>בעייתי מאוד לשינוי/עדכון</a:t>
            </a:r>
          </a:p>
          <a:p>
            <a:pPr algn="r" rtl="1"/>
            <a:r>
              <a:rPr lang="he-IL" dirty="0"/>
              <a:t>מתאים לשימוש בכל מחלקה שהיא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713413" y="1143000"/>
            <a:ext cx="4041775" cy="639762"/>
          </a:xfrm>
        </p:spPr>
        <p:txBody>
          <a:bodyPr/>
          <a:lstStyle/>
          <a:p>
            <a:pPr algn="r" rtl="1"/>
            <a:r>
              <a:rPr lang="he-IL" dirty="0"/>
              <a:t>מחלקה אבסטרקטית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5637213" y="1752600"/>
            <a:ext cx="4041775" cy="3951288"/>
          </a:xfrm>
        </p:spPr>
        <p:txBody>
          <a:bodyPr>
            <a:normAutofit fontScale="77500" lnSpcReduction="20000"/>
          </a:bodyPr>
          <a:lstStyle/>
          <a:p>
            <a:pPr algn="r" rtl="1"/>
            <a:r>
              <a:rPr lang="he-IL" dirty="0"/>
              <a:t>לא ניתן ליצור מופע</a:t>
            </a:r>
          </a:p>
          <a:p>
            <a:pPr algn="r" rtl="1"/>
            <a:r>
              <a:rPr lang="he-IL" dirty="0"/>
              <a:t>יכול לשמש כאב טיפוס</a:t>
            </a:r>
          </a:p>
          <a:p>
            <a:pPr algn="r" rtl="1"/>
            <a:r>
              <a:rPr lang="he-IL" dirty="0"/>
              <a:t>מספק מימוש חלקי/בסיסי</a:t>
            </a:r>
          </a:p>
          <a:p>
            <a:pPr algn="r" rtl="1"/>
            <a:r>
              <a:rPr lang="he-IL" dirty="0"/>
              <a:t>מחייב ירושה מעצמו בלבד</a:t>
            </a:r>
          </a:p>
          <a:p>
            <a:pPr algn="r" rtl="1"/>
            <a:r>
              <a:rPr lang="he-IL" dirty="0"/>
              <a:t>מאפשר עדכון מהיר ונרחב</a:t>
            </a:r>
          </a:p>
          <a:p>
            <a:pPr algn="r" rtl="1"/>
            <a:r>
              <a:rPr lang="he-IL" dirty="0"/>
              <a:t>מתאימה לשימוש במחלקות מאותו תחום</a:t>
            </a:r>
          </a:p>
          <a:p>
            <a:pPr algn="r" rtl="1"/>
            <a:r>
              <a:rPr lang="he-IL" dirty="0"/>
              <a:t>מאפשר אחידות במרכיבי מערכת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he-IL" dirty="0">
                <a:hlinkClick r:id="rId3" action="ppaction://program"/>
              </a:rPr>
              <a:t>דוגמא 14</a:t>
            </a:r>
            <a:endParaRPr lang="he-IL" dirty="0"/>
          </a:p>
          <a:p>
            <a:pPr algn="r" rtl="1"/>
            <a:endParaRPr lang="he-IL" dirty="0"/>
          </a:p>
          <a:p>
            <a:pPr algn="r" rtl="1">
              <a:buNone/>
            </a:pP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ממשקים נפוצים של </a:t>
            </a:r>
            <a:r>
              <a:rPr lang="en-US" dirty="0"/>
              <a:t>C#</a:t>
            </a:r>
            <a:endParaRPr lang="he-IL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err="1"/>
              <a:t>ICloneable</a:t>
            </a:r>
            <a:r>
              <a:rPr lang="he-IL" dirty="0"/>
              <a:t> – תומך בשיכפול של המופע במופע חדש עם הערכים שלו</a:t>
            </a:r>
          </a:p>
          <a:p>
            <a:pPr algn="r" rtl="1"/>
            <a:r>
              <a:rPr lang="en-US" dirty="0" err="1"/>
              <a:t>IComparable</a:t>
            </a:r>
            <a:r>
              <a:rPr lang="he-IL" dirty="0"/>
              <a:t> – מאפשר השוואה בין מופעים בשביל לסדר אותם</a:t>
            </a:r>
          </a:p>
          <a:p>
            <a:pPr algn="r" rtl="1"/>
            <a:r>
              <a:rPr lang="en-US" dirty="0" err="1"/>
              <a:t>IDisposable</a:t>
            </a:r>
            <a:r>
              <a:rPr lang="he-IL" dirty="0"/>
              <a:t> – מגדיר מתודה לשחרור משאבים שמוקצים לאובייקט</a:t>
            </a:r>
          </a:p>
          <a:p>
            <a:pPr algn="r" rtl="1"/>
            <a:r>
              <a:rPr lang="en-US" dirty="0" err="1"/>
              <a:t>IEnumerable</a:t>
            </a:r>
            <a:r>
              <a:rPr lang="he-IL" dirty="0"/>
              <a:t> – מגדיר אנומרטור שמאפשר לדלג בין אברים במערך בלולאת </a:t>
            </a:r>
            <a:r>
              <a:rPr lang="en-US" dirty="0" err="1"/>
              <a:t>foreach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ממשקים נפוצים של </a:t>
            </a:r>
            <a:r>
              <a:rPr lang="en-US" dirty="0"/>
              <a:t>C#</a:t>
            </a:r>
            <a:endParaRPr lang="he-IL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err="1"/>
              <a:t>INotifyPropertyChanged</a:t>
            </a:r>
            <a:r>
              <a:rPr lang="he-IL" dirty="0"/>
              <a:t>– משמש להודיע למאזינים שמקושרים למשתנה על שינוי בו</a:t>
            </a:r>
          </a:p>
          <a:p>
            <a:pPr algn="r" rtl="1"/>
            <a:r>
              <a:rPr lang="en-US" dirty="0"/>
              <a:t> </a:t>
            </a:r>
            <a:r>
              <a:rPr lang="en-US" dirty="0" err="1"/>
              <a:t>IList</a:t>
            </a:r>
            <a:r>
              <a:rPr lang="en-US" dirty="0"/>
              <a:t> </a:t>
            </a:r>
            <a:r>
              <a:rPr lang="he-IL" dirty="0"/>
              <a:t>– מגדיר מתודות לניהול רשימה של אובייקטים</a:t>
            </a:r>
          </a:p>
          <a:p>
            <a:pPr algn="r" rtl="1"/>
            <a:r>
              <a:rPr lang="en-US" dirty="0"/>
              <a:t> </a:t>
            </a:r>
            <a:r>
              <a:rPr lang="en-US" dirty="0" err="1"/>
              <a:t>ICollection</a:t>
            </a:r>
            <a:r>
              <a:rPr lang="en-US" dirty="0"/>
              <a:t> </a:t>
            </a:r>
            <a:r>
              <a:rPr lang="he-IL" dirty="0"/>
              <a:t>– מגדיר מתודות לניהול של אוסף של אובייקטים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>
                <a:hlinkClick r:id="rId3" action="ppaction://program"/>
              </a:rPr>
              <a:t>דוגמא 15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Generics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המטרה מאחורי </a:t>
            </a:r>
            <a:r>
              <a:rPr lang="en-US" dirty="0"/>
              <a:t>Generics</a:t>
            </a:r>
            <a:r>
              <a:rPr lang="he-IL" dirty="0"/>
              <a:t> היא לאפשר שימוש חוזר פשוט ויעיל במחלקות ללא שימוש ב</a:t>
            </a:r>
            <a:r>
              <a:rPr lang="en-US" dirty="0" err="1"/>
              <a:t>System.Object</a:t>
            </a:r>
            <a:r>
              <a:rPr lang="he-IL" dirty="0"/>
              <a:t> הכללי והבזבזני בניהול זיכרון.</a:t>
            </a:r>
          </a:p>
          <a:p>
            <a:pPr algn="r" rtl="1"/>
            <a:r>
              <a:rPr lang="he-IL" dirty="0"/>
              <a:t>ניתן בשיטה זו להגדיר את טיפוס המשתנים שנמצאים במחלקה מחוץ למחלקה ורק בזמן השימוש במחלקה להגדיר מה הם יהיו.(מתוך </a:t>
            </a:r>
            <a:r>
              <a:rPr lang="en-US" dirty="0"/>
              <a:t>MSDN</a:t>
            </a:r>
            <a:r>
              <a:rPr lang="he-IL" dirty="0"/>
              <a:t>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Collections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 sz="2800" dirty="0"/>
              <a:t>ישנן שיטות רבות לייצר אוספים של נתונים.</a:t>
            </a:r>
          </a:p>
          <a:p>
            <a:pPr algn="r" rtl="1"/>
            <a:r>
              <a:rPr lang="he-IL" sz="2800" dirty="0"/>
              <a:t>המחסנית הטריוויאלית היא במחלקת </a:t>
            </a:r>
            <a:r>
              <a:rPr lang="en-US" sz="2800" dirty="0"/>
              <a:t>Stack</a:t>
            </a:r>
            <a:endParaRPr lang="he-IL" sz="2800" dirty="0"/>
          </a:p>
          <a:p>
            <a:pPr algn="r" rtl="1"/>
            <a:r>
              <a:rPr lang="he-IL" sz="2800" dirty="0"/>
              <a:t>עבור כמות קטנה של נתונים קיים </a:t>
            </a:r>
            <a:r>
              <a:rPr lang="en-US" sz="2800" dirty="0" err="1"/>
              <a:t>SortedList</a:t>
            </a:r>
            <a:r>
              <a:rPr lang="he-IL" sz="2800" dirty="0"/>
              <a:t> שמנהלת את סדר הנתונים</a:t>
            </a:r>
          </a:p>
          <a:p>
            <a:pPr algn="r" rtl="1"/>
            <a:r>
              <a:rPr lang="he-IL" sz="2800" dirty="0"/>
              <a:t>עבור רשימות שסדר הנתונים וחיפוש הנתונים לא חשובים ניתן להשתמש ב </a:t>
            </a:r>
            <a:r>
              <a:rPr lang="en-US" sz="2800" dirty="0" err="1"/>
              <a:t>ArrayList</a:t>
            </a:r>
            <a:endParaRPr lang="he-IL" sz="2800" dirty="0"/>
          </a:p>
          <a:p>
            <a:pPr algn="r" rtl="1"/>
            <a:r>
              <a:rPr lang="he-IL" sz="2800" dirty="0"/>
              <a:t>עבור אוספים בהם השליפה צריכה להיות מהירה יש את טבלאות הגיבוב במחלקות </a:t>
            </a:r>
            <a:r>
              <a:rPr lang="en-US" sz="2800" dirty="0" err="1"/>
              <a:t>Hashtable</a:t>
            </a:r>
            <a:r>
              <a:rPr lang="he-IL" sz="2800" dirty="0"/>
              <a:t> ו</a:t>
            </a:r>
            <a:r>
              <a:rPr lang="en-US" sz="2800" dirty="0"/>
              <a:t>Dictionary </a:t>
            </a:r>
            <a:endParaRPr lang="he-IL" sz="2800" dirty="0"/>
          </a:p>
          <a:p>
            <a:pPr algn="r" rtl="1"/>
            <a:r>
              <a:rPr lang="he-IL" sz="2800">
                <a:hlinkClick r:id="rId3" action="ppaction://program"/>
              </a:rPr>
              <a:t>דוגמא 15</a:t>
            </a:r>
            <a:endParaRPr lang="he-IL" sz="2800" dirty="0"/>
          </a:p>
          <a:p>
            <a:pPr algn="r" rtl="1"/>
            <a:endParaRPr lang="he-IL" sz="2800" dirty="0"/>
          </a:p>
          <a:p>
            <a:pPr algn="r" rtl="1"/>
            <a:endParaRPr lang="he-IL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1212" y="4800600"/>
            <a:ext cx="5486400" cy="566738"/>
          </a:xfrm>
        </p:spPr>
        <p:txBody>
          <a:bodyPr/>
          <a:lstStyle/>
          <a:p>
            <a:pPr algn="ctr"/>
            <a:r>
              <a:rPr lang="he-IL" sz="3200" dirty="0"/>
              <a:t>שאלות</a:t>
            </a:r>
          </a:p>
        </p:txBody>
      </p:sp>
      <p:pic>
        <p:nvPicPr>
          <p:cNvPr id="2050" name="Picture 2" descr="C:\Users\iris\AppData\Local\Microsoft\Windows\Temporary Internet Files\Content.IE5\R3H2H6XF\MC90044149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6070" y="1295401"/>
            <a:ext cx="3657143" cy="365714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3FAC63-6359-4BFE-874A-C581CE97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נושאי ההרצאה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646C04A-093B-4CDE-89EF-519ED17ED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he-IL" dirty="0"/>
              <a:t>מבנה כללי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he-IL" dirty="0"/>
              <a:t>קלט, פלט ולולאות</a:t>
            </a: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he-IL" dirty="0"/>
              <a:t>עבודה עם מערכת הקבצים</a:t>
            </a: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he-IL" dirty="0"/>
              <a:t>מחרוזות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he-IL" dirty="0"/>
              <a:t>בנאים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he-IL" dirty="0"/>
              <a:t>פולימורפיזם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he-IL" dirty="0"/>
              <a:t>חריגות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he-IL" dirty="0"/>
              <a:t>ממשקים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he-IL" dirty="0"/>
              <a:t>ממשקים נפוצים בתשתית </a:t>
            </a:r>
            <a:r>
              <a:rPr lang="en-US" dirty="0"/>
              <a:t>.NET</a:t>
            </a:r>
            <a:endParaRPr lang="he-IL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Collections and generics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351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5012" y="2286000"/>
            <a:ext cx="5486400" cy="1252538"/>
          </a:xfrm>
        </p:spPr>
        <p:txBody>
          <a:bodyPr>
            <a:normAutofit fontScale="90000"/>
          </a:bodyPr>
          <a:lstStyle/>
          <a:p>
            <a:pPr algn="ctr"/>
            <a:r>
              <a:rPr lang="he-IL" sz="9600" dirty="0"/>
              <a:t>תודה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מקורות וקישורים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sz="1600" dirty="0">
                <a:hlinkClick r:id="rId2"/>
              </a:rPr>
              <a:t>A. </a:t>
            </a:r>
            <a:r>
              <a:rPr lang="en-US" sz="1600" dirty="0" err="1">
                <a:hlinkClick r:id="rId2"/>
              </a:rPr>
              <a:t>Troelsen</a:t>
            </a:r>
            <a:r>
              <a:rPr lang="en-US" sz="1600" dirty="0">
                <a:hlinkClick r:id="rId2"/>
              </a:rPr>
              <a:t>, Pro C# 2010 and the .NET 4 Platform fifth edition, </a:t>
            </a:r>
            <a:r>
              <a:rPr lang="en-US" sz="1600" dirty="0" err="1">
                <a:hlinkClick r:id="rId2"/>
              </a:rPr>
              <a:t>Apress</a:t>
            </a:r>
            <a:r>
              <a:rPr lang="en-US" sz="1600" dirty="0">
                <a:hlinkClick r:id="rId2"/>
              </a:rPr>
              <a:t> 2010</a:t>
            </a:r>
          </a:p>
          <a:p>
            <a:pPr algn="r" rtl="1"/>
            <a:r>
              <a:rPr lang="he-IL" sz="1600" dirty="0">
                <a:hlinkClick r:id="rId2"/>
              </a:rPr>
              <a:t>הסבר על ניהול זיכרון טבלאות גיבוב ומחסנית</a:t>
            </a:r>
            <a:br>
              <a:rPr lang="en-US" sz="2000" dirty="0"/>
            </a:br>
            <a:r>
              <a:rPr lang="en-US" sz="1400" dirty="0"/>
              <a:t>http://www.c-sharpcorner.com/UploadFile/rmcochran/csharp_memory01122006130034PM/csharp_memory.aspx?ArticleID=9adb0e3c-b3f6-40b5-98b5-413b6d348b91</a:t>
            </a:r>
            <a:endParaRPr lang="he-IL" sz="1400" dirty="0"/>
          </a:p>
          <a:p>
            <a:pPr algn="r" rtl="1"/>
            <a:r>
              <a:rPr lang="he-IL" sz="1600" dirty="0">
                <a:hlinkClick r:id="rId3"/>
              </a:rPr>
              <a:t>קורס מקוון ל</a:t>
            </a:r>
            <a:r>
              <a:rPr lang="en-US" sz="1600" dirty="0">
                <a:hlinkClick r:id="rId3"/>
              </a:rPr>
              <a:t>C#</a:t>
            </a:r>
            <a:br>
              <a:rPr lang="en-US" sz="2000" dirty="0"/>
            </a:br>
            <a:r>
              <a:rPr lang="en-US" sz="1400" dirty="0"/>
              <a:t>http://www.jaggersoft.com/</a:t>
            </a:r>
            <a:endParaRPr lang="he-IL" sz="1400" dirty="0"/>
          </a:p>
          <a:p>
            <a:pPr algn="r" rtl="1"/>
            <a:r>
              <a:rPr lang="he-IL" sz="1600" dirty="0">
                <a:hlinkClick r:id="rId4"/>
              </a:rPr>
              <a:t>ממשקים</a:t>
            </a:r>
            <a:br>
              <a:rPr lang="en-US" sz="2000" dirty="0"/>
            </a:br>
            <a:r>
              <a:rPr lang="en-US" sz="1400" dirty="0"/>
              <a:t>http://msdn.microsoft.com/en-us/library/vstudio/ms173156.aspx</a:t>
            </a:r>
            <a:endParaRPr lang="he-IL" sz="1400" dirty="0"/>
          </a:p>
          <a:p>
            <a:pPr algn="r" rtl="1"/>
            <a:r>
              <a:rPr lang="he-IL" sz="2000" dirty="0"/>
              <a:t> </a:t>
            </a:r>
            <a:r>
              <a:rPr lang="en-US" sz="1600" dirty="0">
                <a:hlinkClick r:id="rId5"/>
              </a:rPr>
              <a:t>Generics</a:t>
            </a:r>
            <a:br>
              <a:rPr lang="en-US" sz="2000" dirty="0"/>
            </a:br>
            <a:r>
              <a:rPr lang="en-US" sz="1400" dirty="0"/>
              <a:t>http://msdn.microsoft.com/en-us/library/512aeb7t.aspx</a:t>
            </a:r>
          </a:p>
          <a:p>
            <a:pPr algn="r" rtl="1"/>
            <a:r>
              <a:rPr lang="en-US" sz="1600" dirty="0">
                <a:hlinkClick r:id="rId6"/>
              </a:rPr>
              <a:t>Collections</a:t>
            </a:r>
            <a:br>
              <a:rPr lang="en-US" sz="2000" dirty="0"/>
            </a:br>
            <a:r>
              <a:rPr lang="en-US" sz="1400" dirty="0"/>
              <a:t>http://msdn.microsoft.com/en-us/library/System.Collections(v=vs.110).aspx</a:t>
            </a:r>
            <a:endParaRPr lang="he-IL" sz="1400" dirty="0"/>
          </a:p>
          <a:p>
            <a:pPr algn="r" rtl="1"/>
            <a:endParaRPr lang="he-IL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7659A7-1D7B-4ECD-9988-57EAD10C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רקע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C28F02-44BD-4C04-99CD-76FE3875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שפת </a:t>
            </a:r>
            <a:r>
              <a:rPr lang="en-US" dirty="0"/>
              <a:t>C</a:t>
            </a:r>
            <a:endParaRPr lang="he-IL" dirty="0"/>
          </a:p>
          <a:p>
            <a:r>
              <a:rPr lang="he-IL" dirty="0"/>
              <a:t>שפת </a:t>
            </a:r>
            <a:r>
              <a:rPr lang="en-US" dirty="0"/>
              <a:t>C++</a:t>
            </a:r>
            <a:endParaRPr lang="he-IL" dirty="0"/>
          </a:p>
          <a:p>
            <a:r>
              <a:rPr lang="en-US" dirty="0"/>
              <a:t>JAVA</a:t>
            </a:r>
            <a:endParaRPr lang="he-IL" dirty="0"/>
          </a:p>
          <a:p>
            <a:endParaRPr lang="en-US" dirty="0"/>
          </a:p>
          <a:p>
            <a:r>
              <a:rPr lang="en-US" dirty="0"/>
              <a:t>.NET</a:t>
            </a:r>
            <a:r>
              <a:rPr lang="he-IL" dirty="0"/>
              <a:t> כיום </a:t>
            </a:r>
            <a:r>
              <a:rPr lang="he-IL" dirty="0" err="1"/>
              <a:t>בגירסה</a:t>
            </a:r>
            <a:r>
              <a:rPr lang="he-IL" dirty="0"/>
              <a:t> 4.7.2</a:t>
            </a:r>
          </a:p>
        </p:txBody>
      </p:sp>
    </p:spTree>
    <p:extLst>
      <p:ext uri="{BB962C8B-B14F-4D97-AF65-F5344CB8AC3E}">
        <p14:creationId xmlns:p14="http://schemas.microsoft.com/office/powerpoint/2010/main" val="191892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8592C5-0F66-4C8A-A395-C7406759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מבנה </a:t>
            </a:r>
            <a:r>
              <a:rPr lang="he-IL" dirty="0" err="1"/>
              <a:t>תוכנית</a:t>
            </a:r>
            <a:r>
              <a:rPr lang="he-IL" dirty="0"/>
              <a:t> ב#</a:t>
            </a:r>
            <a:r>
              <a:rPr lang="en-US" dirty="0"/>
              <a:t>C</a:t>
            </a:r>
            <a:endParaRPr lang="he-IL" dirty="0"/>
          </a:p>
        </p:txBody>
      </p:sp>
      <p:pic>
        <p:nvPicPr>
          <p:cNvPr id="19" name="תמונה 18">
            <a:extLst>
              <a:ext uri="{FF2B5EF4-FFF2-40B4-BE49-F238E27FC236}">
                <a16:creationId xmlns:a16="http://schemas.microsoft.com/office/drawing/2014/main" id="{986E7711-4013-4E3F-8DFA-ADAFE7A77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63" y="2245241"/>
            <a:ext cx="9015196" cy="289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0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עבודה עם קלט/פלט,לולאות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קלט של המקלדת ועבודה בסיסית עם </a:t>
            </a:r>
            <a:r>
              <a:rPr lang="en-US" dirty="0"/>
              <a:t>string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>
                <a:hlinkClick r:id="rId3" action="ppaction://program"/>
              </a:rPr>
              <a:t>דוגמא 2</a:t>
            </a:r>
            <a:endParaRPr lang="he-IL" dirty="0"/>
          </a:p>
          <a:p>
            <a:pPr algn="r" rtl="1"/>
            <a:r>
              <a:rPr lang="he-IL" dirty="0"/>
              <a:t>עבודה עם טיפוסי נתונים</a:t>
            </a:r>
            <a:br>
              <a:rPr lang="en-US" dirty="0"/>
            </a:br>
            <a:r>
              <a:rPr lang="he-IL" dirty="0">
                <a:hlinkClick r:id="rId4" action="ppaction://program"/>
              </a:rPr>
              <a:t>דוגמא 3</a:t>
            </a:r>
            <a:endParaRPr lang="he-IL" dirty="0"/>
          </a:p>
          <a:p>
            <a:pPr algn="r" rtl="1"/>
            <a:r>
              <a:rPr lang="he-IL" dirty="0"/>
              <a:t>לולאות </a:t>
            </a:r>
            <a:r>
              <a:rPr lang="en-US" dirty="0" err="1"/>
              <a:t>for,foreach</a:t>
            </a:r>
            <a:br>
              <a:rPr lang="en-US" dirty="0"/>
            </a:br>
            <a:r>
              <a:rPr lang="he-IL" dirty="0">
                <a:hlinkClick r:id="rId5" action="ppaction://program"/>
              </a:rPr>
              <a:t>דוגמא 4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עבודה עם קבצים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sz="3100" dirty="0"/>
              <a:t>עבודה עם קבצים מתבצעת באמצעות שלוש המחלקות הבאות.</a:t>
            </a:r>
          </a:p>
          <a:p>
            <a:pPr algn="r" rtl="1"/>
            <a:r>
              <a:rPr lang="en-US" sz="3100" dirty="0" err="1"/>
              <a:t>FileStream</a:t>
            </a:r>
            <a:r>
              <a:rPr lang="he-IL" sz="3100" dirty="0"/>
              <a:t>– גישה באמצעות מצביע ממערכת ההפעלה אל תוך זרם הנתונים של הקובץ.</a:t>
            </a:r>
          </a:p>
          <a:p>
            <a:pPr algn="r" rtl="1"/>
            <a:r>
              <a:rPr lang="en-US" sz="3100" dirty="0" err="1"/>
              <a:t>StreamReader</a:t>
            </a:r>
            <a:r>
              <a:rPr lang="en-US" sz="3100" dirty="0"/>
              <a:t>/</a:t>
            </a:r>
            <a:r>
              <a:rPr lang="en-US" sz="3100" dirty="0" err="1"/>
              <a:t>StreamWriter</a:t>
            </a:r>
            <a:r>
              <a:rPr lang="he-IL" sz="3100" dirty="0"/>
              <a:t> מחלקות המקלות על פעולת הכתיבה קריאה מתוך זרם הנתונים (עקרון ההכמסה).</a:t>
            </a:r>
          </a:p>
          <a:p>
            <a:pPr algn="r" rtl="1"/>
            <a:r>
              <a:rPr lang="he-IL" sz="3100" dirty="0">
                <a:hlinkClick r:id="rId3" action="ppaction://program"/>
              </a:rPr>
              <a:t>דוגמא 5</a:t>
            </a:r>
            <a:endParaRPr lang="he-IL" sz="3100" dirty="0">
              <a:hlinkClick r:id="rId4" action="ppaction://program"/>
            </a:endParaRPr>
          </a:p>
          <a:p>
            <a:pPr algn="r" rtl="1"/>
            <a:r>
              <a:rPr lang="he-IL" sz="3100" dirty="0">
                <a:hlinkClick r:id="rId4" action="ppaction://program"/>
              </a:rPr>
              <a:t>דוגמא להבדלים 6</a:t>
            </a:r>
            <a:endParaRPr lang="he-IL" sz="3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עבודה עם מחרוזות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טיפוס מחרוזת מכיל פעולות רבות. פעולות סטטיות ועל האוביקט עצמו.</a:t>
            </a:r>
          </a:p>
          <a:p>
            <a:pPr algn="r" rtl="1"/>
            <a:r>
              <a:rPr lang="he-IL" dirty="0"/>
              <a:t>להלן רשימה חלקית של פעולות נפוצות:</a:t>
            </a:r>
          </a:p>
          <a:p>
            <a:pPr algn="r" rtl="1"/>
            <a:r>
              <a:rPr lang="en-US" dirty="0" err="1"/>
              <a:t>ToUpper</a:t>
            </a:r>
            <a:r>
              <a:rPr lang="en-US" dirty="0"/>
              <a:t>(),</a:t>
            </a:r>
            <a:r>
              <a:rPr lang="en-US" dirty="0" err="1"/>
              <a:t>ToLower</a:t>
            </a:r>
            <a:r>
              <a:rPr lang="en-US" dirty="0"/>
              <a:t>(),Replace(),Substring(),</a:t>
            </a:r>
            <a:r>
              <a:rPr lang="en-US" dirty="0" err="1"/>
              <a:t>IndexOf</a:t>
            </a:r>
            <a:r>
              <a:rPr lang="en-US" dirty="0"/>
              <a:t>()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>
                <a:hlinkClick r:id="rId3" action="ppaction://program"/>
              </a:rPr>
              <a:t>דוגמא 7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עבודה עם מחלקות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לבניית מחלקה חדשה יש להגדיר את רמת ההכמסה שלה</a:t>
            </a:r>
          </a:p>
          <a:p>
            <a:pPr algn="r" rtl="1"/>
            <a:r>
              <a:rPr lang="he-IL" dirty="0"/>
              <a:t>מחלקה יכולה לרשת ממחלקה אחת בלבד ולרשת ממספר ממשקים</a:t>
            </a:r>
          </a:p>
          <a:p>
            <a:pPr algn="r" rtl="1"/>
            <a:r>
              <a:rPr lang="he-IL" dirty="0"/>
              <a:t>מחלקה המסומנת כ</a:t>
            </a:r>
            <a:r>
              <a:rPr lang="en-US" dirty="0" err="1"/>
              <a:t>asbtract</a:t>
            </a:r>
            <a:r>
              <a:rPr lang="he-IL" dirty="0"/>
              <a:t> משמשת כאב טיפוס לירושה ואי אפשר לייצר ממנה מופעים</a:t>
            </a:r>
          </a:p>
          <a:p>
            <a:pPr algn="r" rtl="1"/>
            <a:r>
              <a:rPr lang="he-IL" dirty="0"/>
              <a:t>הבנאים של המחלקה צריכים להיות בשם המחלקה</a:t>
            </a:r>
            <a:endParaRPr lang="he-IL" dirty="0">
              <a:hlinkClick r:id="rId3" action="ppaction://program"/>
            </a:endParaRPr>
          </a:p>
          <a:p>
            <a:pPr algn="r" rtl="1"/>
            <a:r>
              <a:rPr lang="he-IL" dirty="0">
                <a:hlinkClick r:id="rId3" action="ppaction://program"/>
              </a:rPr>
              <a:t>דוגמא פשוטה 8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עבודה עם מחלקות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סוגי שדות במחלקה:</a:t>
            </a:r>
          </a:p>
          <a:p>
            <a:pPr lvl="1" algn="r" rtl="1"/>
            <a:r>
              <a:rPr lang="en-US" dirty="0"/>
              <a:t>Const </a:t>
            </a:r>
            <a:r>
              <a:rPr lang="he-IL" dirty="0"/>
              <a:t> קבועים</a:t>
            </a:r>
            <a:endParaRPr lang="en-US" dirty="0"/>
          </a:p>
          <a:p>
            <a:pPr lvl="1" algn="r" rtl="1"/>
            <a:r>
              <a:rPr lang="en-US" dirty="0"/>
              <a:t> </a:t>
            </a:r>
            <a:r>
              <a:rPr lang="en-US" dirty="0" err="1"/>
              <a:t>Readonly</a:t>
            </a:r>
            <a:r>
              <a:rPr lang="he-IL" dirty="0"/>
              <a:t>משתנים שמאותחלים בבנאי</a:t>
            </a:r>
            <a:endParaRPr lang="en-US" dirty="0"/>
          </a:p>
          <a:p>
            <a:pPr lvl="1" algn="r" rtl="1"/>
            <a:r>
              <a:rPr lang="en-US" dirty="0"/>
              <a:t>Properties</a:t>
            </a:r>
            <a:r>
              <a:rPr lang="he-IL" dirty="0"/>
              <a:t> משתנים אחרים להם מוגדרת שיטת הכתיבה והקריאה (יכולה להיות מורכבת)</a:t>
            </a:r>
            <a:endParaRPr lang="en-US" dirty="0"/>
          </a:p>
          <a:p>
            <a:pPr algn="r" rtl="1"/>
            <a:r>
              <a:rPr lang="en-US" dirty="0"/>
              <a:t>Partial Class</a:t>
            </a:r>
            <a:r>
              <a:rPr lang="he-IL" dirty="0"/>
              <a:t> היא מחלקה הבנויה מתבנית תיכון המאפשרת להרכיב את המחלקה ממספר קבצים ומאפשר הרחבה קלה ללא ירושה.</a:t>
            </a:r>
          </a:p>
          <a:p>
            <a:pPr algn="r" rtl="1"/>
            <a:r>
              <a:rPr lang="he-IL" dirty="0">
                <a:hlinkClick r:id="rId3" action="ppaction://program"/>
              </a:rPr>
              <a:t>דוגמא 9</a:t>
            </a:r>
            <a:endParaRPr lang="he-IL" dirty="0"/>
          </a:p>
          <a:p>
            <a:pPr algn="r" rtl="1"/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מנהרה כחולה דיגיטלית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81_TF02895261_TF02895261" id="{6BF97CF1-817C-42CC-8F64-4CB72D993900}" vid="{63F48FAA-4A19-4F76-B560-9FCB44B85DBB}"/>
    </a:ext>
  </a:extLst>
</a:theme>
</file>

<file path=ppt/theme/theme2.xml><?xml version="1.0" encoding="utf-8"?>
<a:theme xmlns:a="http://schemas.openxmlformats.org/drawingml/2006/main" name="ערכת נושא של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4873beb7-5857-4685-be1f-d57550cc96cc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מצגת עסקית בעיצוב של מנהרה כחולה דיגיטלית (מסך רחב)</Template>
  <TotalTime>0</TotalTime>
  <Words>1270</Words>
  <Application>Microsoft Office PowerPoint</Application>
  <PresentationFormat>מותאם אישית</PresentationFormat>
  <Paragraphs>231</Paragraphs>
  <Slides>21</Slides>
  <Notes>17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6" baseType="lpstr">
      <vt:lpstr>Arial</vt:lpstr>
      <vt:lpstr>Corbel</vt:lpstr>
      <vt:lpstr>Gisha</vt:lpstr>
      <vt:lpstr>Tahoma</vt:lpstr>
      <vt:lpstr>מנהרה כחולה דיגיטלית 16x9</vt:lpstr>
      <vt:lpstr>C# Basics</vt:lpstr>
      <vt:lpstr>נושאי ההרצאה</vt:lpstr>
      <vt:lpstr>רקע</vt:lpstr>
      <vt:lpstr>מבנה תוכנית ב#C</vt:lpstr>
      <vt:lpstr>עבודה עם קלט/פלט,לולאות</vt:lpstr>
      <vt:lpstr>עבודה עם קבצים</vt:lpstr>
      <vt:lpstr>עבודה עם מחרוזות </vt:lpstr>
      <vt:lpstr>עבודה עם מחלקות</vt:lpstr>
      <vt:lpstr>עבודה עם מחלקות</vt:lpstr>
      <vt:lpstr>ירושה ופולימורפיזם</vt:lpstr>
      <vt:lpstr>העמסת אופרטורים</vt:lpstr>
      <vt:lpstr>טיפול בחריגות/שגיאות</vt:lpstr>
      <vt:lpstr>בניית חריגות מיוחדות וריבוי חריגות</vt:lpstr>
      <vt:lpstr>השוואה בין ממשק למחלקה אבסטרקטית</vt:lpstr>
      <vt:lpstr>ממשקים נפוצים של C#</vt:lpstr>
      <vt:lpstr>ממשקים נפוצים של C#</vt:lpstr>
      <vt:lpstr>Generics</vt:lpstr>
      <vt:lpstr>Collections</vt:lpstr>
      <vt:lpstr>שאלות</vt:lpstr>
      <vt:lpstr>תודה</vt:lpstr>
      <vt:lpstr>מקורות וקישורים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2018-10-28T10:23:33Z</dcterms:created>
  <dcterms:modified xsi:type="dcterms:W3CDTF">2018-11-02T15:22:56Z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